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59" r:id="rId4"/>
    <p:sldId id="268" r:id="rId5"/>
    <p:sldId id="269" r:id="rId6"/>
    <p:sldId id="303" r:id="rId7"/>
    <p:sldId id="260" r:id="rId8"/>
    <p:sldId id="271" r:id="rId9"/>
    <p:sldId id="272" r:id="rId10"/>
    <p:sldId id="274" r:id="rId11"/>
    <p:sldId id="275" r:id="rId12"/>
    <p:sldId id="262"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63" r:id="rId26"/>
    <p:sldId id="288" r:id="rId27"/>
    <p:sldId id="289" r:id="rId28"/>
    <p:sldId id="290" r:id="rId29"/>
    <p:sldId id="291" r:id="rId30"/>
    <p:sldId id="292" r:id="rId31"/>
    <p:sldId id="293" r:id="rId32"/>
    <p:sldId id="294" r:id="rId33"/>
    <p:sldId id="265" r:id="rId34"/>
    <p:sldId id="296" r:id="rId35"/>
    <p:sldId id="297" r:id="rId36"/>
    <p:sldId id="304" r:id="rId37"/>
    <p:sldId id="298" r:id="rId38"/>
    <p:sldId id="266" r:id="rId39"/>
    <p:sldId id="299" r:id="rId40"/>
    <p:sldId id="300" r:id="rId41"/>
    <p:sldId id="301" r:id="rId42"/>
    <p:sldId id="302" r:id="rId43"/>
    <p:sldId id="267" r:id="rId44"/>
    <p:sldId id="27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D0A50-4683-4B73-9FD8-256572D5C4A5}" type="doc">
      <dgm:prSet loTypeId="urn:microsoft.com/office/officeart/2005/8/layout/lProcess2" loCatId="list" qsTypeId="urn:microsoft.com/office/officeart/2005/8/quickstyle/simple2" qsCatId="simple" csTypeId="urn:microsoft.com/office/officeart/2005/8/colors/accent1_5" csCatId="accent1" phldr="1"/>
      <dgm:spPr/>
      <dgm:t>
        <a:bodyPr/>
        <a:lstStyle/>
        <a:p>
          <a:endParaRPr lang="zh-CN" altLang="en-US"/>
        </a:p>
      </dgm:t>
    </dgm:pt>
    <dgm:pt modelId="{B2A02422-3DB3-4865-B8AD-789D3A1E28F9}">
      <dgm:prSet phldrT="[文本]" custT="1"/>
      <dgm:spPr/>
      <dgm:t>
        <a:bodyPr/>
        <a:lstStyle/>
        <a:p>
          <a:r>
            <a:rPr lang="zh-CN" altLang="en-US" sz="2800" dirty="0" smtClean="0"/>
            <a:t>构建评分矩阵</a:t>
          </a:r>
          <a:endParaRPr lang="zh-CN" altLang="en-US" sz="2800" dirty="0"/>
        </a:p>
      </dgm:t>
    </dgm:pt>
    <dgm:pt modelId="{C9A21774-BB04-49E9-ACA7-75F8F5F0932B}" type="parTrans" cxnId="{122DD291-A837-42B4-A6F6-2AAF5271B93E}">
      <dgm:prSet/>
      <dgm:spPr/>
      <dgm:t>
        <a:bodyPr/>
        <a:lstStyle/>
        <a:p>
          <a:endParaRPr lang="zh-CN" altLang="en-US" sz="1200"/>
        </a:p>
      </dgm:t>
    </dgm:pt>
    <dgm:pt modelId="{AB840CFC-49C8-47DB-9A5C-5982E4EE1DAB}" type="sibTrans" cxnId="{122DD291-A837-42B4-A6F6-2AAF5271B93E}">
      <dgm:prSet/>
      <dgm:spPr/>
      <dgm:t>
        <a:bodyPr/>
        <a:lstStyle/>
        <a:p>
          <a:endParaRPr lang="zh-CN" altLang="en-US" sz="1200"/>
        </a:p>
      </dgm:t>
    </dgm:pt>
    <dgm:pt modelId="{F98CE4EE-A53E-414F-9364-9563D74EAC7E}">
      <dgm:prSet phldrT="[文本]" custT="1"/>
      <dgm:spPr/>
      <dgm:t>
        <a:bodyPr/>
        <a:lstStyle/>
        <a:p>
          <a:pPr>
            <a:lnSpc>
              <a:spcPct val="100000"/>
            </a:lnSpc>
            <a:spcAft>
              <a:spcPts val="0"/>
            </a:spcAft>
          </a:pPr>
          <a:r>
            <a:rPr lang="zh-CN" altLang="en-US" sz="2800" dirty="0" smtClean="0">
              <a:ea typeface="宋体" panose="02010600030101010101" pitchFamily="2" charset="-122"/>
              <a:cs typeface="宋体" panose="02010600030101010101" pitchFamily="2" charset="-122"/>
            </a:rPr>
            <a:t>基于内容的好友推荐</a:t>
          </a:r>
          <a:endParaRPr lang="zh-CN" altLang="en-US" sz="2800" dirty="0"/>
        </a:p>
      </dgm:t>
    </dgm:pt>
    <dgm:pt modelId="{75C04D7F-5303-49EB-BD3E-A886B22B30E3}" type="parTrans" cxnId="{AF32B685-BDBC-4CD2-BE53-10CAB86CDF1E}">
      <dgm:prSet/>
      <dgm:spPr/>
      <dgm:t>
        <a:bodyPr/>
        <a:lstStyle/>
        <a:p>
          <a:endParaRPr lang="zh-CN" altLang="en-US" sz="1200"/>
        </a:p>
      </dgm:t>
    </dgm:pt>
    <dgm:pt modelId="{17D3C325-4112-4D39-82F8-BF21EA157697}" type="sibTrans" cxnId="{AF32B685-BDBC-4CD2-BE53-10CAB86CDF1E}">
      <dgm:prSet/>
      <dgm:spPr/>
      <dgm:t>
        <a:bodyPr/>
        <a:lstStyle/>
        <a:p>
          <a:endParaRPr lang="zh-CN" altLang="en-US" sz="1200"/>
        </a:p>
      </dgm:t>
    </dgm:pt>
    <dgm:pt modelId="{73E61AE1-7777-4F78-82E4-51887479D849}">
      <dgm:prSet phldrT="[文本]" custT="1"/>
      <dgm:spPr/>
      <dgm:t>
        <a:bodyPr/>
        <a:lstStyle/>
        <a:p>
          <a:r>
            <a:rPr lang="zh-CN" altLang="en-US" sz="2800" dirty="0" smtClean="0"/>
            <a:t>内容分析器</a:t>
          </a:r>
          <a:endParaRPr lang="zh-CN" altLang="en-US" sz="2800" dirty="0"/>
        </a:p>
      </dgm:t>
    </dgm:pt>
    <dgm:pt modelId="{3AE6AD2C-4583-40B6-BCE8-D4FD7295312D}" type="parTrans" cxnId="{060AADB7-1034-4353-B3D2-B215F934FD8A}">
      <dgm:prSet/>
      <dgm:spPr/>
      <dgm:t>
        <a:bodyPr/>
        <a:lstStyle/>
        <a:p>
          <a:endParaRPr lang="zh-CN" altLang="en-US" sz="1200"/>
        </a:p>
      </dgm:t>
    </dgm:pt>
    <dgm:pt modelId="{C66DC5DF-4059-4B8E-BC0F-385A52D24438}" type="sibTrans" cxnId="{060AADB7-1034-4353-B3D2-B215F934FD8A}">
      <dgm:prSet/>
      <dgm:spPr/>
      <dgm:t>
        <a:bodyPr/>
        <a:lstStyle/>
        <a:p>
          <a:endParaRPr lang="zh-CN" altLang="en-US" sz="1200"/>
        </a:p>
      </dgm:t>
    </dgm:pt>
    <dgm:pt modelId="{C825A5B5-D2D3-4F43-8119-C72ABBC60CBD}">
      <dgm:prSet phldrT="[文本]" custT="1"/>
      <dgm:spPr/>
      <dgm:t>
        <a:bodyPr/>
        <a:lstStyle/>
        <a:p>
          <a:r>
            <a:rPr lang="zh-CN" altLang="en-US" sz="2800" dirty="0" smtClean="0"/>
            <a:t>相似度计算</a:t>
          </a:r>
          <a:endParaRPr lang="zh-CN" altLang="en-US" sz="2800" dirty="0"/>
        </a:p>
      </dgm:t>
    </dgm:pt>
    <dgm:pt modelId="{EA74225B-CB83-4D20-834E-03C75069E6E2}" type="parTrans" cxnId="{F454EA66-8A6D-4302-8F6E-3C90D40AD400}">
      <dgm:prSet/>
      <dgm:spPr/>
      <dgm:t>
        <a:bodyPr/>
        <a:lstStyle/>
        <a:p>
          <a:endParaRPr lang="zh-CN" altLang="en-US" sz="1200"/>
        </a:p>
      </dgm:t>
    </dgm:pt>
    <dgm:pt modelId="{90888631-C48D-47CE-B3B6-353AD8B8D219}" type="sibTrans" cxnId="{F454EA66-8A6D-4302-8F6E-3C90D40AD400}">
      <dgm:prSet/>
      <dgm:spPr/>
      <dgm:t>
        <a:bodyPr/>
        <a:lstStyle/>
        <a:p>
          <a:endParaRPr lang="zh-CN" altLang="en-US" sz="1200"/>
        </a:p>
      </dgm:t>
    </dgm:pt>
    <dgm:pt modelId="{95703767-0AC6-46A8-B18F-9938C09EFA9C}">
      <dgm:prSet phldrT="[文本]" custT="1"/>
      <dgm:spPr/>
      <dgm:t>
        <a:bodyPr/>
        <a:lstStyle/>
        <a:p>
          <a:r>
            <a:rPr lang="zh-CN" altLang="en-US" sz="2800" dirty="0" smtClean="0"/>
            <a:t>进行推荐</a:t>
          </a:r>
          <a:endParaRPr lang="zh-CN" altLang="en-US" sz="2800" dirty="0"/>
        </a:p>
      </dgm:t>
    </dgm:pt>
    <dgm:pt modelId="{007DD224-4DED-4C78-B0BE-B879B30F1BA2}" type="parTrans" cxnId="{C5A0FD24-E870-4396-80DD-363EC1A1450C}">
      <dgm:prSet/>
      <dgm:spPr/>
      <dgm:t>
        <a:bodyPr/>
        <a:lstStyle/>
        <a:p>
          <a:endParaRPr lang="zh-CN" altLang="en-US" sz="1200"/>
        </a:p>
      </dgm:t>
    </dgm:pt>
    <dgm:pt modelId="{666A138E-39C1-42C0-8442-49AFFAB4D836}" type="sibTrans" cxnId="{C5A0FD24-E870-4396-80DD-363EC1A1450C}">
      <dgm:prSet/>
      <dgm:spPr/>
      <dgm:t>
        <a:bodyPr/>
        <a:lstStyle/>
        <a:p>
          <a:endParaRPr lang="zh-CN" altLang="en-US" sz="1200"/>
        </a:p>
      </dgm:t>
    </dgm:pt>
    <dgm:pt modelId="{A14ABEF0-D86B-4B09-A612-2C5EB057D122}">
      <dgm:prSet phldrT="[文本]" custT="1"/>
      <dgm:spPr/>
      <dgm:t>
        <a:bodyPr/>
        <a:lstStyle/>
        <a:p>
          <a:r>
            <a:rPr lang="zh-CN" altLang="en-US" sz="2800" dirty="0" smtClean="0"/>
            <a:t>文件学习器</a:t>
          </a:r>
          <a:endParaRPr lang="zh-CN" altLang="en-US" sz="2800" dirty="0"/>
        </a:p>
      </dgm:t>
    </dgm:pt>
    <dgm:pt modelId="{DE7368B3-6426-4943-A38B-D29D193F187E}" type="parTrans" cxnId="{F3758ACE-0027-42C7-8A95-EAA136BC8A13}">
      <dgm:prSet/>
      <dgm:spPr/>
      <dgm:t>
        <a:bodyPr/>
        <a:lstStyle/>
        <a:p>
          <a:endParaRPr lang="zh-CN" altLang="en-US" sz="1200"/>
        </a:p>
      </dgm:t>
    </dgm:pt>
    <dgm:pt modelId="{75350F88-DE39-4140-9A65-FFA06F4708BE}" type="sibTrans" cxnId="{F3758ACE-0027-42C7-8A95-EAA136BC8A13}">
      <dgm:prSet/>
      <dgm:spPr/>
      <dgm:t>
        <a:bodyPr/>
        <a:lstStyle/>
        <a:p>
          <a:endParaRPr lang="zh-CN" altLang="en-US" sz="1200"/>
        </a:p>
      </dgm:t>
    </dgm:pt>
    <dgm:pt modelId="{CFCCA169-99CC-4EDE-863D-37CF7ADD1675}">
      <dgm:prSet phldrT="[文本]" custT="1"/>
      <dgm:spPr/>
      <dgm:t>
        <a:bodyPr/>
        <a:lstStyle/>
        <a:p>
          <a:r>
            <a:rPr lang="zh-CN" altLang="en-US" sz="2800" dirty="0" smtClean="0"/>
            <a:t>过滤部件</a:t>
          </a:r>
          <a:endParaRPr lang="zh-CN" altLang="en-US" sz="2800" dirty="0"/>
        </a:p>
      </dgm:t>
    </dgm:pt>
    <dgm:pt modelId="{9367F4F8-4F14-48C6-BEFD-15A3B9695999}" type="parTrans" cxnId="{C0F76695-E481-4508-9C90-C01659974852}">
      <dgm:prSet/>
      <dgm:spPr/>
      <dgm:t>
        <a:bodyPr/>
        <a:lstStyle/>
        <a:p>
          <a:endParaRPr lang="zh-CN" altLang="en-US" sz="1200"/>
        </a:p>
      </dgm:t>
    </dgm:pt>
    <dgm:pt modelId="{533E673D-8039-4FBB-99E1-B9578049DF1B}" type="sibTrans" cxnId="{C0F76695-E481-4508-9C90-C01659974852}">
      <dgm:prSet/>
      <dgm:spPr/>
      <dgm:t>
        <a:bodyPr/>
        <a:lstStyle/>
        <a:p>
          <a:endParaRPr lang="zh-CN" altLang="en-US" sz="1200"/>
        </a:p>
      </dgm:t>
    </dgm:pt>
    <dgm:pt modelId="{00EF3AC2-9F3D-4A09-B7CC-31B8C9EF43B4}">
      <dgm:prSet phldrT="[文本]" custT="1"/>
      <dgm:spPr/>
      <dgm:t>
        <a:bodyPr/>
        <a:lstStyle/>
        <a:p>
          <a:r>
            <a:rPr lang="zh-CN" altLang="en-US" sz="2800" dirty="0" smtClean="0">
              <a:ea typeface="宋体" panose="02010600030101010101" pitchFamily="2" charset="-122"/>
              <a:cs typeface="宋体" panose="02010600030101010101" pitchFamily="2" charset="-122"/>
            </a:rPr>
            <a:t>协同过滤推荐</a:t>
          </a:r>
          <a:endParaRPr lang="zh-CN" altLang="en-US" sz="2800" dirty="0"/>
        </a:p>
      </dgm:t>
    </dgm:pt>
    <dgm:pt modelId="{346FD23F-27B9-49A1-A749-1D010CD45C54}" type="sibTrans" cxnId="{F5D01C8D-C173-4160-85A0-A9D9048E5DE6}">
      <dgm:prSet/>
      <dgm:spPr/>
      <dgm:t>
        <a:bodyPr/>
        <a:lstStyle/>
        <a:p>
          <a:endParaRPr lang="zh-CN" altLang="en-US" sz="1200"/>
        </a:p>
      </dgm:t>
    </dgm:pt>
    <dgm:pt modelId="{2C79675E-FB4A-4062-AC69-A1336C938A35}" type="parTrans" cxnId="{F5D01C8D-C173-4160-85A0-A9D9048E5DE6}">
      <dgm:prSet/>
      <dgm:spPr/>
      <dgm:t>
        <a:bodyPr/>
        <a:lstStyle/>
        <a:p>
          <a:endParaRPr lang="zh-CN" altLang="en-US" sz="1200"/>
        </a:p>
      </dgm:t>
    </dgm:pt>
    <dgm:pt modelId="{514E5ACE-AE12-40F4-9C9F-7A1DF14B1C90}" type="pres">
      <dgm:prSet presAssocID="{9BCD0A50-4683-4B73-9FD8-256572D5C4A5}" presName="theList" presStyleCnt="0">
        <dgm:presLayoutVars>
          <dgm:dir/>
          <dgm:animLvl val="lvl"/>
          <dgm:resizeHandles val="exact"/>
        </dgm:presLayoutVars>
      </dgm:prSet>
      <dgm:spPr/>
    </dgm:pt>
    <dgm:pt modelId="{F5BA9789-391D-4B16-91E8-A56A6F6A09BE}" type="pres">
      <dgm:prSet presAssocID="{00EF3AC2-9F3D-4A09-B7CC-31B8C9EF43B4}" presName="compNode" presStyleCnt="0"/>
      <dgm:spPr/>
    </dgm:pt>
    <dgm:pt modelId="{ECB9BD31-A121-4CDC-9705-BA0E5A255F31}" type="pres">
      <dgm:prSet presAssocID="{00EF3AC2-9F3D-4A09-B7CC-31B8C9EF43B4}" presName="aNode" presStyleLbl="bgShp" presStyleIdx="0" presStyleCnt="2"/>
      <dgm:spPr/>
    </dgm:pt>
    <dgm:pt modelId="{08BC7ACA-C9F3-40AA-8A39-AD235B56C211}" type="pres">
      <dgm:prSet presAssocID="{00EF3AC2-9F3D-4A09-B7CC-31B8C9EF43B4}" presName="textNode" presStyleLbl="bgShp" presStyleIdx="0" presStyleCnt="2"/>
      <dgm:spPr/>
    </dgm:pt>
    <dgm:pt modelId="{BA5CABBC-20E7-4B9C-940D-CE50336825DD}" type="pres">
      <dgm:prSet presAssocID="{00EF3AC2-9F3D-4A09-B7CC-31B8C9EF43B4}" presName="compChildNode" presStyleCnt="0"/>
      <dgm:spPr/>
    </dgm:pt>
    <dgm:pt modelId="{3C4452D3-94C1-4D8B-86E0-7A590FA389D5}" type="pres">
      <dgm:prSet presAssocID="{00EF3AC2-9F3D-4A09-B7CC-31B8C9EF43B4}" presName="theInnerList" presStyleCnt="0"/>
      <dgm:spPr/>
    </dgm:pt>
    <dgm:pt modelId="{2283CC25-1D20-4243-B9D2-08D2A71EC13C}" type="pres">
      <dgm:prSet presAssocID="{B2A02422-3DB3-4865-B8AD-789D3A1E28F9}" presName="childNode" presStyleLbl="node1" presStyleIdx="0" presStyleCnt="6">
        <dgm:presLayoutVars>
          <dgm:bulletEnabled val="1"/>
        </dgm:presLayoutVars>
      </dgm:prSet>
      <dgm:spPr/>
    </dgm:pt>
    <dgm:pt modelId="{B8FDF5B8-E473-447B-844D-70D22156208D}" type="pres">
      <dgm:prSet presAssocID="{B2A02422-3DB3-4865-B8AD-789D3A1E28F9}" presName="aSpace2" presStyleCnt="0"/>
      <dgm:spPr/>
    </dgm:pt>
    <dgm:pt modelId="{F5EDB5C9-8EE2-42FE-B4ED-FADED1CC5A60}" type="pres">
      <dgm:prSet presAssocID="{C825A5B5-D2D3-4F43-8119-C72ABBC60CBD}" presName="childNode" presStyleLbl="node1" presStyleIdx="1" presStyleCnt="6">
        <dgm:presLayoutVars>
          <dgm:bulletEnabled val="1"/>
        </dgm:presLayoutVars>
      </dgm:prSet>
      <dgm:spPr/>
    </dgm:pt>
    <dgm:pt modelId="{F74A4D83-B41F-4395-978B-C5991E60EE89}" type="pres">
      <dgm:prSet presAssocID="{C825A5B5-D2D3-4F43-8119-C72ABBC60CBD}" presName="aSpace2" presStyleCnt="0"/>
      <dgm:spPr/>
    </dgm:pt>
    <dgm:pt modelId="{6FCCD3A9-DEAF-48C4-8FD1-149EAB17B71B}" type="pres">
      <dgm:prSet presAssocID="{95703767-0AC6-46A8-B18F-9938C09EFA9C}" presName="childNode" presStyleLbl="node1" presStyleIdx="2" presStyleCnt="6">
        <dgm:presLayoutVars>
          <dgm:bulletEnabled val="1"/>
        </dgm:presLayoutVars>
      </dgm:prSet>
      <dgm:spPr/>
    </dgm:pt>
    <dgm:pt modelId="{78A19835-213E-4DD8-91D3-4527C46C2D3F}" type="pres">
      <dgm:prSet presAssocID="{00EF3AC2-9F3D-4A09-B7CC-31B8C9EF43B4}" presName="aSpace" presStyleCnt="0"/>
      <dgm:spPr/>
    </dgm:pt>
    <dgm:pt modelId="{AD6298F6-124E-4DB6-BA8B-9072B4B61539}" type="pres">
      <dgm:prSet presAssocID="{F98CE4EE-A53E-414F-9364-9563D74EAC7E}" presName="compNode" presStyleCnt="0"/>
      <dgm:spPr/>
    </dgm:pt>
    <dgm:pt modelId="{48531EFD-48BD-48DE-833C-B6E596A6F376}" type="pres">
      <dgm:prSet presAssocID="{F98CE4EE-A53E-414F-9364-9563D74EAC7E}" presName="aNode" presStyleLbl="bgShp" presStyleIdx="1" presStyleCnt="2"/>
      <dgm:spPr/>
    </dgm:pt>
    <dgm:pt modelId="{B6D5DD61-F62E-4649-AB17-B7BB499179E9}" type="pres">
      <dgm:prSet presAssocID="{F98CE4EE-A53E-414F-9364-9563D74EAC7E}" presName="textNode" presStyleLbl="bgShp" presStyleIdx="1" presStyleCnt="2"/>
      <dgm:spPr/>
    </dgm:pt>
    <dgm:pt modelId="{66C7F17C-EC3D-4840-87E2-A972E63B857A}" type="pres">
      <dgm:prSet presAssocID="{F98CE4EE-A53E-414F-9364-9563D74EAC7E}" presName="compChildNode" presStyleCnt="0"/>
      <dgm:spPr/>
    </dgm:pt>
    <dgm:pt modelId="{3C27DF5A-CEAE-4608-9656-3BB95FF6F80C}" type="pres">
      <dgm:prSet presAssocID="{F98CE4EE-A53E-414F-9364-9563D74EAC7E}" presName="theInnerList" presStyleCnt="0"/>
      <dgm:spPr/>
    </dgm:pt>
    <dgm:pt modelId="{E7158B44-A3BA-419D-A8D0-BE4009300366}" type="pres">
      <dgm:prSet presAssocID="{73E61AE1-7777-4F78-82E4-51887479D849}" presName="childNode" presStyleLbl="node1" presStyleIdx="3" presStyleCnt="6">
        <dgm:presLayoutVars>
          <dgm:bulletEnabled val="1"/>
        </dgm:presLayoutVars>
      </dgm:prSet>
      <dgm:spPr/>
    </dgm:pt>
    <dgm:pt modelId="{75392E17-CFC1-446D-8E80-4BAD7FC4FEF5}" type="pres">
      <dgm:prSet presAssocID="{73E61AE1-7777-4F78-82E4-51887479D849}" presName="aSpace2" presStyleCnt="0"/>
      <dgm:spPr/>
    </dgm:pt>
    <dgm:pt modelId="{2CC392FF-4424-4A0D-9E05-8F0F8821451A}" type="pres">
      <dgm:prSet presAssocID="{A14ABEF0-D86B-4B09-A612-2C5EB057D122}" presName="childNode" presStyleLbl="node1" presStyleIdx="4" presStyleCnt="6">
        <dgm:presLayoutVars>
          <dgm:bulletEnabled val="1"/>
        </dgm:presLayoutVars>
      </dgm:prSet>
      <dgm:spPr/>
    </dgm:pt>
    <dgm:pt modelId="{F9960808-72CE-4B71-9517-A7341916FFFC}" type="pres">
      <dgm:prSet presAssocID="{A14ABEF0-D86B-4B09-A612-2C5EB057D122}" presName="aSpace2" presStyleCnt="0"/>
      <dgm:spPr/>
    </dgm:pt>
    <dgm:pt modelId="{AFE0A2C6-5DCD-46D2-92A0-6A7C43189174}" type="pres">
      <dgm:prSet presAssocID="{CFCCA169-99CC-4EDE-863D-37CF7ADD1675}" presName="childNode" presStyleLbl="node1" presStyleIdx="5" presStyleCnt="6">
        <dgm:presLayoutVars>
          <dgm:bulletEnabled val="1"/>
        </dgm:presLayoutVars>
      </dgm:prSet>
      <dgm:spPr/>
    </dgm:pt>
  </dgm:ptLst>
  <dgm:cxnLst>
    <dgm:cxn modelId="{5A0D2D84-9914-4A8D-B28C-55477236F5C7}" type="presOf" srcId="{A14ABEF0-D86B-4B09-A612-2C5EB057D122}" destId="{2CC392FF-4424-4A0D-9E05-8F0F8821451A}" srcOrd="0" destOrd="0" presId="urn:microsoft.com/office/officeart/2005/8/layout/lProcess2"/>
    <dgm:cxn modelId="{262D07F1-2A5F-4C60-AF2C-A4BB9B780077}" type="presOf" srcId="{95703767-0AC6-46A8-B18F-9938C09EFA9C}" destId="{6FCCD3A9-DEAF-48C4-8FD1-149EAB17B71B}" srcOrd="0" destOrd="0" presId="urn:microsoft.com/office/officeart/2005/8/layout/lProcess2"/>
    <dgm:cxn modelId="{060AADB7-1034-4353-B3D2-B215F934FD8A}" srcId="{F98CE4EE-A53E-414F-9364-9563D74EAC7E}" destId="{73E61AE1-7777-4F78-82E4-51887479D849}" srcOrd="0" destOrd="0" parTransId="{3AE6AD2C-4583-40B6-BCE8-D4FD7295312D}" sibTransId="{C66DC5DF-4059-4B8E-BC0F-385A52D24438}"/>
    <dgm:cxn modelId="{2E7F2C00-E20B-4CD1-BE23-3FD815B47771}" type="presOf" srcId="{F98CE4EE-A53E-414F-9364-9563D74EAC7E}" destId="{B6D5DD61-F62E-4649-AB17-B7BB499179E9}" srcOrd="1" destOrd="0" presId="urn:microsoft.com/office/officeart/2005/8/layout/lProcess2"/>
    <dgm:cxn modelId="{8D5181DC-E3DD-4EB9-97E0-5150BAC39C6B}" type="presOf" srcId="{00EF3AC2-9F3D-4A09-B7CC-31B8C9EF43B4}" destId="{ECB9BD31-A121-4CDC-9705-BA0E5A255F31}" srcOrd="0" destOrd="0" presId="urn:microsoft.com/office/officeart/2005/8/layout/lProcess2"/>
    <dgm:cxn modelId="{F454EA66-8A6D-4302-8F6E-3C90D40AD400}" srcId="{00EF3AC2-9F3D-4A09-B7CC-31B8C9EF43B4}" destId="{C825A5B5-D2D3-4F43-8119-C72ABBC60CBD}" srcOrd="1" destOrd="0" parTransId="{EA74225B-CB83-4D20-834E-03C75069E6E2}" sibTransId="{90888631-C48D-47CE-B3B6-353AD8B8D219}"/>
    <dgm:cxn modelId="{8F7861B2-0F39-4BA2-8784-88610D8F06ED}" type="presOf" srcId="{CFCCA169-99CC-4EDE-863D-37CF7ADD1675}" destId="{AFE0A2C6-5DCD-46D2-92A0-6A7C43189174}" srcOrd="0" destOrd="0" presId="urn:microsoft.com/office/officeart/2005/8/layout/lProcess2"/>
    <dgm:cxn modelId="{6E942B7B-3409-48B6-A50E-9747885D59B1}" type="presOf" srcId="{9BCD0A50-4683-4B73-9FD8-256572D5C4A5}" destId="{514E5ACE-AE12-40F4-9C9F-7A1DF14B1C90}" srcOrd="0" destOrd="0" presId="urn:microsoft.com/office/officeart/2005/8/layout/lProcess2"/>
    <dgm:cxn modelId="{AD44CC1E-D5D7-46B7-837B-03F2BC5EF8CF}" type="presOf" srcId="{73E61AE1-7777-4F78-82E4-51887479D849}" destId="{E7158B44-A3BA-419D-A8D0-BE4009300366}" srcOrd="0" destOrd="0" presId="urn:microsoft.com/office/officeart/2005/8/layout/lProcess2"/>
    <dgm:cxn modelId="{F5D01C8D-C173-4160-85A0-A9D9048E5DE6}" srcId="{9BCD0A50-4683-4B73-9FD8-256572D5C4A5}" destId="{00EF3AC2-9F3D-4A09-B7CC-31B8C9EF43B4}" srcOrd="0" destOrd="0" parTransId="{2C79675E-FB4A-4062-AC69-A1336C938A35}" sibTransId="{346FD23F-27B9-49A1-A749-1D010CD45C54}"/>
    <dgm:cxn modelId="{122DD291-A837-42B4-A6F6-2AAF5271B93E}" srcId="{00EF3AC2-9F3D-4A09-B7CC-31B8C9EF43B4}" destId="{B2A02422-3DB3-4865-B8AD-789D3A1E28F9}" srcOrd="0" destOrd="0" parTransId="{C9A21774-BB04-49E9-ACA7-75F8F5F0932B}" sibTransId="{AB840CFC-49C8-47DB-9A5C-5982E4EE1DAB}"/>
    <dgm:cxn modelId="{19C7F908-5046-4561-8C7F-8262C252ABA8}" type="presOf" srcId="{00EF3AC2-9F3D-4A09-B7CC-31B8C9EF43B4}" destId="{08BC7ACA-C9F3-40AA-8A39-AD235B56C211}" srcOrd="1" destOrd="0" presId="urn:microsoft.com/office/officeart/2005/8/layout/lProcess2"/>
    <dgm:cxn modelId="{ED3CAA97-9BCA-4EAA-BD49-B3B7EF7F166C}" type="presOf" srcId="{F98CE4EE-A53E-414F-9364-9563D74EAC7E}" destId="{48531EFD-48BD-48DE-833C-B6E596A6F376}" srcOrd="0" destOrd="0" presId="urn:microsoft.com/office/officeart/2005/8/layout/lProcess2"/>
    <dgm:cxn modelId="{C0F76695-E481-4508-9C90-C01659974852}" srcId="{F98CE4EE-A53E-414F-9364-9563D74EAC7E}" destId="{CFCCA169-99CC-4EDE-863D-37CF7ADD1675}" srcOrd="2" destOrd="0" parTransId="{9367F4F8-4F14-48C6-BEFD-15A3B9695999}" sibTransId="{533E673D-8039-4FBB-99E1-B9578049DF1B}"/>
    <dgm:cxn modelId="{F3758ACE-0027-42C7-8A95-EAA136BC8A13}" srcId="{F98CE4EE-A53E-414F-9364-9563D74EAC7E}" destId="{A14ABEF0-D86B-4B09-A612-2C5EB057D122}" srcOrd="1" destOrd="0" parTransId="{DE7368B3-6426-4943-A38B-D29D193F187E}" sibTransId="{75350F88-DE39-4140-9A65-FFA06F4708BE}"/>
    <dgm:cxn modelId="{AF32B685-BDBC-4CD2-BE53-10CAB86CDF1E}" srcId="{9BCD0A50-4683-4B73-9FD8-256572D5C4A5}" destId="{F98CE4EE-A53E-414F-9364-9563D74EAC7E}" srcOrd="1" destOrd="0" parTransId="{75C04D7F-5303-49EB-BD3E-A886B22B30E3}" sibTransId="{17D3C325-4112-4D39-82F8-BF21EA157697}"/>
    <dgm:cxn modelId="{230D847F-44DB-4F59-AC50-0E1C9FB6ED86}" type="presOf" srcId="{C825A5B5-D2D3-4F43-8119-C72ABBC60CBD}" destId="{F5EDB5C9-8EE2-42FE-B4ED-FADED1CC5A60}" srcOrd="0" destOrd="0" presId="urn:microsoft.com/office/officeart/2005/8/layout/lProcess2"/>
    <dgm:cxn modelId="{973E0E81-9FA4-48B4-AEA6-49312CE33EE5}" type="presOf" srcId="{B2A02422-3DB3-4865-B8AD-789D3A1E28F9}" destId="{2283CC25-1D20-4243-B9D2-08D2A71EC13C}" srcOrd="0" destOrd="0" presId="urn:microsoft.com/office/officeart/2005/8/layout/lProcess2"/>
    <dgm:cxn modelId="{C5A0FD24-E870-4396-80DD-363EC1A1450C}" srcId="{00EF3AC2-9F3D-4A09-B7CC-31B8C9EF43B4}" destId="{95703767-0AC6-46A8-B18F-9938C09EFA9C}" srcOrd="2" destOrd="0" parTransId="{007DD224-4DED-4C78-B0BE-B879B30F1BA2}" sibTransId="{666A138E-39C1-42C0-8442-49AFFAB4D836}"/>
    <dgm:cxn modelId="{FA580D1C-CA47-44B1-B7AD-D85D745087B7}" type="presParOf" srcId="{514E5ACE-AE12-40F4-9C9F-7A1DF14B1C90}" destId="{F5BA9789-391D-4B16-91E8-A56A6F6A09BE}" srcOrd="0" destOrd="0" presId="urn:microsoft.com/office/officeart/2005/8/layout/lProcess2"/>
    <dgm:cxn modelId="{949AD9D6-53EB-4A0F-BF9A-20CE8F8C93DA}" type="presParOf" srcId="{F5BA9789-391D-4B16-91E8-A56A6F6A09BE}" destId="{ECB9BD31-A121-4CDC-9705-BA0E5A255F31}" srcOrd="0" destOrd="0" presId="urn:microsoft.com/office/officeart/2005/8/layout/lProcess2"/>
    <dgm:cxn modelId="{82E30105-F000-4673-BA14-33C684C9DD55}" type="presParOf" srcId="{F5BA9789-391D-4B16-91E8-A56A6F6A09BE}" destId="{08BC7ACA-C9F3-40AA-8A39-AD235B56C211}" srcOrd="1" destOrd="0" presId="urn:microsoft.com/office/officeart/2005/8/layout/lProcess2"/>
    <dgm:cxn modelId="{361A4B94-4006-45E4-9261-7B4A3126BE5F}" type="presParOf" srcId="{F5BA9789-391D-4B16-91E8-A56A6F6A09BE}" destId="{BA5CABBC-20E7-4B9C-940D-CE50336825DD}" srcOrd="2" destOrd="0" presId="urn:microsoft.com/office/officeart/2005/8/layout/lProcess2"/>
    <dgm:cxn modelId="{F707C101-645D-475D-B2A7-BF5282AE5130}" type="presParOf" srcId="{BA5CABBC-20E7-4B9C-940D-CE50336825DD}" destId="{3C4452D3-94C1-4D8B-86E0-7A590FA389D5}" srcOrd="0" destOrd="0" presId="urn:microsoft.com/office/officeart/2005/8/layout/lProcess2"/>
    <dgm:cxn modelId="{DA311717-F1B1-4EF5-B7B0-7E45518CD389}" type="presParOf" srcId="{3C4452D3-94C1-4D8B-86E0-7A590FA389D5}" destId="{2283CC25-1D20-4243-B9D2-08D2A71EC13C}" srcOrd="0" destOrd="0" presId="urn:microsoft.com/office/officeart/2005/8/layout/lProcess2"/>
    <dgm:cxn modelId="{6F50E0F5-77A3-4DEE-8D05-054F79C62677}" type="presParOf" srcId="{3C4452D3-94C1-4D8B-86E0-7A590FA389D5}" destId="{B8FDF5B8-E473-447B-844D-70D22156208D}" srcOrd="1" destOrd="0" presId="urn:microsoft.com/office/officeart/2005/8/layout/lProcess2"/>
    <dgm:cxn modelId="{DDB9D6DD-0936-4F43-B7A6-78E64A17D598}" type="presParOf" srcId="{3C4452D3-94C1-4D8B-86E0-7A590FA389D5}" destId="{F5EDB5C9-8EE2-42FE-B4ED-FADED1CC5A60}" srcOrd="2" destOrd="0" presId="urn:microsoft.com/office/officeart/2005/8/layout/lProcess2"/>
    <dgm:cxn modelId="{4B6D1CED-24CF-4B0A-9DE9-173261C3D5B8}" type="presParOf" srcId="{3C4452D3-94C1-4D8B-86E0-7A590FA389D5}" destId="{F74A4D83-B41F-4395-978B-C5991E60EE89}" srcOrd="3" destOrd="0" presId="urn:microsoft.com/office/officeart/2005/8/layout/lProcess2"/>
    <dgm:cxn modelId="{E30E01DC-B127-4FD0-BD7C-9C60B029CFEC}" type="presParOf" srcId="{3C4452D3-94C1-4D8B-86E0-7A590FA389D5}" destId="{6FCCD3A9-DEAF-48C4-8FD1-149EAB17B71B}" srcOrd="4" destOrd="0" presId="urn:microsoft.com/office/officeart/2005/8/layout/lProcess2"/>
    <dgm:cxn modelId="{35AA1675-F918-4AB6-B7A2-69D02A5FFA7A}" type="presParOf" srcId="{514E5ACE-AE12-40F4-9C9F-7A1DF14B1C90}" destId="{78A19835-213E-4DD8-91D3-4527C46C2D3F}" srcOrd="1" destOrd="0" presId="urn:microsoft.com/office/officeart/2005/8/layout/lProcess2"/>
    <dgm:cxn modelId="{566836DE-E969-4DFA-B687-1B6F0572C210}" type="presParOf" srcId="{514E5ACE-AE12-40F4-9C9F-7A1DF14B1C90}" destId="{AD6298F6-124E-4DB6-BA8B-9072B4B61539}" srcOrd="2" destOrd="0" presId="urn:microsoft.com/office/officeart/2005/8/layout/lProcess2"/>
    <dgm:cxn modelId="{78FFC706-50EB-40B8-9D84-31F48FBCE3A9}" type="presParOf" srcId="{AD6298F6-124E-4DB6-BA8B-9072B4B61539}" destId="{48531EFD-48BD-48DE-833C-B6E596A6F376}" srcOrd="0" destOrd="0" presId="urn:microsoft.com/office/officeart/2005/8/layout/lProcess2"/>
    <dgm:cxn modelId="{627BFDB9-96FA-4094-8725-FEBA0B5F605B}" type="presParOf" srcId="{AD6298F6-124E-4DB6-BA8B-9072B4B61539}" destId="{B6D5DD61-F62E-4649-AB17-B7BB499179E9}" srcOrd="1" destOrd="0" presId="urn:microsoft.com/office/officeart/2005/8/layout/lProcess2"/>
    <dgm:cxn modelId="{0B3D8F9E-2E1F-4133-905A-4A59D5698C56}" type="presParOf" srcId="{AD6298F6-124E-4DB6-BA8B-9072B4B61539}" destId="{66C7F17C-EC3D-4840-87E2-A972E63B857A}" srcOrd="2" destOrd="0" presId="urn:microsoft.com/office/officeart/2005/8/layout/lProcess2"/>
    <dgm:cxn modelId="{A070C0E9-EB60-4386-BB64-CCD5B5BF902E}" type="presParOf" srcId="{66C7F17C-EC3D-4840-87E2-A972E63B857A}" destId="{3C27DF5A-CEAE-4608-9656-3BB95FF6F80C}" srcOrd="0" destOrd="0" presId="urn:microsoft.com/office/officeart/2005/8/layout/lProcess2"/>
    <dgm:cxn modelId="{FFBD84B2-5988-469A-A315-3EC6F0B2EFFA}" type="presParOf" srcId="{3C27DF5A-CEAE-4608-9656-3BB95FF6F80C}" destId="{E7158B44-A3BA-419D-A8D0-BE4009300366}" srcOrd="0" destOrd="0" presId="urn:microsoft.com/office/officeart/2005/8/layout/lProcess2"/>
    <dgm:cxn modelId="{03BE0792-E817-4364-AA41-CA1260ADE3DA}" type="presParOf" srcId="{3C27DF5A-CEAE-4608-9656-3BB95FF6F80C}" destId="{75392E17-CFC1-446D-8E80-4BAD7FC4FEF5}" srcOrd="1" destOrd="0" presId="urn:microsoft.com/office/officeart/2005/8/layout/lProcess2"/>
    <dgm:cxn modelId="{3C4EF1DA-6CD5-4267-91B5-87AB3C0F946F}" type="presParOf" srcId="{3C27DF5A-CEAE-4608-9656-3BB95FF6F80C}" destId="{2CC392FF-4424-4A0D-9E05-8F0F8821451A}" srcOrd="2" destOrd="0" presId="urn:microsoft.com/office/officeart/2005/8/layout/lProcess2"/>
    <dgm:cxn modelId="{CDAD7DE7-D570-40F7-A8E3-B37A99910354}" type="presParOf" srcId="{3C27DF5A-CEAE-4608-9656-3BB95FF6F80C}" destId="{F9960808-72CE-4B71-9517-A7341916FFFC}" srcOrd="3" destOrd="0" presId="urn:microsoft.com/office/officeart/2005/8/layout/lProcess2"/>
    <dgm:cxn modelId="{D6A89503-212D-4B4E-ABB8-A98B94CDF100}" type="presParOf" srcId="{3C27DF5A-CEAE-4608-9656-3BB95FF6F80C}" destId="{AFE0A2C6-5DCD-46D2-92A0-6A7C43189174}"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9BD31-A121-4CDC-9705-BA0E5A255F31}">
      <dsp:nvSpPr>
        <dsp:cNvPr id="0" name=""/>
        <dsp:cNvSpPr/>
      </dsp:nvSpPr>
      <dsp:spPr>
        <a:xfrm>
          <a:off x="4142" y="0"/>
          <a:ext cx="3984509" cy="361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ea typeface="宋体" panose="02010600030101010101" pitchFamily="2" charset="-122"/>
              <a:cs typeface="宋体" panose="02010600030101010101" pitchFamily="2" charset="-122"/>
            </a:rPr>
            <a:t>协同过滤推荐</a:t>
          </a:r>
          <a:endParaRPr lang="zh-CN" altLang="en-US" sz="2800" kern="1200" dirty="0"/>
        </a:p>
      </dsp:txBody>
      <dsp:txXfrm>
        <a:off x="4142" y="0"/>
        <a:ext cx="3984509" cy="1085528"/>
      </dsp:txXfrm>
    </dsp:sp>
    <dsp:sp modelId="{2283CC25-1D20-4243-B9D2-08D2A71EC13C}">
      <dsp:nvSpPr>
        <dsp:cNvPr id="0" name=""/>
        <dsp:cNvSpPr/>
      </dsp:nvSpPr>
      <dsp:spPr>
        <a:xfrm>
          <a:off x="402593" y="1085837"/>
          <a:ext cx="3187607" cy="710876"/>
        </a:xfrm>
        <a:prstGeom prst="roundRect">
          <a:avLst>
            <a:gd name="adj" fmla="val 10000"/>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pPr>
          <a:r>
            <a:rPr lang="zh-CN" altLang="en-US" sz="2800" kern="1200" dirty="0" smtClean="0"/>
            <a:t>构建评分矩阵</a:t>
          </a:r>
          <a:endParaRPr lang="zh-CN" altLang="en-US" sz="2800" kern="1200" dirty="0"/>
        </a:p>
      </dsp:txBody>
      <dsp:txXfrm>
        <a:off x="423414" y="1106658"/>
        <a:ext cx="3145965" cy="669234"/>
      </dsp:txXfrm>
    </dsp:sp>
    <dsp:sp modelId="{F5EDB5C9-8EE2-42FE-B4ED-FADED1CC5A60}">
      <dsp:nvSpPr>
        <dsp:cNvPr id="0" name=""/>
        <dsp:cNvSpPr/>
      </dsp:nvSpPr>
      <dsp:spPr>
        <a:xfrm>
          <a:off x="402593" y="1906079"/>
          <a:ext cx="3187607" cy="710876"/>
        </a:xfrm>
        <a:prstGeom prst="roundRect">
          <a:avLst>
            <a:gd name="adj" fmla="val 10000"/>
          </a:avLst>
        </a:prstGeom>
        <a:solidFill>
          <a:schemeClr val="accent1">
            <a:alpha val="90000"/>
            <a:hueOff val="0"/>
            <a:satOff val="0"/>
            <a:lumOff val="0"/>
            <a:alphaOff val="-8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pPr>
          <a:r>
            <a:rPr lang="zh-CN" altLang="en-US" sz="2800" kern="1200" dirty="0" smtClean="0"/>
            <a:t>相似度计算</a:t>
          </a:r>
          <a:endParaRPr lang="zh-CN" altLang="en-US" sz="2800" kern="1200" dirty="0"/>
        </a:p>
      </dsp:txBody>
      <dsp:txXfrm>
        <a:off x="423414" y="1926900"/>
        <a:ext cx="3145965" cy="669234"/>
      </dsp:txXfrm>
    </dsp:sp>
    <dsp:sp modelId="{6FCCD3A9-DEAF-48C4-8FD1-149EAB17B71B}">
      <dsp:nvSpPr>
        <dsp:cNvPr id="0" name=""/>
        <dsp:cNvSpPr/>
      </dsp:nvSpPr>
      <dsp:spPr>
        <a:xfrm>
          <a:off x="402593" y="2726321"/>
          <a:ext cx="3187607" cy="710876"/>
        </a:xfrm>
        <a:prstGeom prst="roundRect">
          <a:avLst>
            <a:gd name="adj" fmla="val 10000"/>
          </a:avLst>
        </a:prstGeom>
        <a:solidFill>
          <a:schemeClr val="accent1">
            <a:alpha val="90000"/>
            <a:hueOff val="0"/>
            <a:satOff val="0"/>
            <a:lumOff val="0"/>
            <a:alphaOff val="-16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pPr>
          <a:r>
            <a:rPr lang="zh-CN" altLang="en-US" sz="2800" kern="1200" dirty="0" smtClean="0"/>
            <a:t>进行推荐</a:t>
          </a:r>
          <a:endParaRPr lang="zh-CN" altLang="en-US" sz="2800" kern="1200" dirty="0"/>
        </a:p>
      </dsp:txBody>
      <dsp:txXfrm>
        <a:off x="423414" y="2747142"/>
        <a:ext cx="3145965" cy="669234"/>
      </dsp:txXfrm>
    </dsp:sp>
    <dsp:sp modelId="{48531EFD-48BD-48DE-833C-B6E596A6F376}">
      <dsp:nvSpPr>
        <dsp:cNvPr id="0" name=""/>
        <dsp:cNvSpPr/>
      </dsp:nvSpPr>
      <dsp:spPr>
        <a:xfrm>
          <a:off x="4287490" y="0"/>
          <a:ext cx="3984509" cy="3618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ts val="0"/>
            </a:spcAft>
          </a:pPr>
          <a:r>
            <a:rPr lang="zh-CN" altLang="en-US" sz="2800" kern="1200" dirty="0" smtClean="0">
              <a:ea typeface="宋体" panose="02010600030101010101" pitchFamily="2" charset="-122"/>
              <a:cs typeface="宋体" panose="02010600030101010101" pitchFamily="2" charset="-122"/>
            </a:rPr>
            <a:t>基于内容的好友推荐</a:t>
          </a:r>
          <a:endParaRPr lang="zh-CN" altLang="en-US" sz="2800" kern="1200" dirty="0"/>
        </a:p>
      </dsp:txBody>
      <dsp:txXfrm>
        <a:off x="4287490" y="0"/>
        <a:ext cx="3984509" cy="1085528"/>
      </dsp:txXfrm>
    </dsp:sp>
    <dsp:sp modelId="{E7158B44-A3BA-419D-A8D0-BE4009300366}">
      <dsp:nvSpPr>
        <dsp:cNvPr id="0" name=""/>
        <dsp:cNvSpPr/>
      </dsp:nvSpPr>
      <dsp:spPr>
        <a:xfrm>
          <a:off x="4685941" y="1085837"/>
          <a:ext cx="3187607" cy="710876"/>
        </a:xfrm>
        <a:prstGeom prst="roundRect">
          <a:avLst>
            <a:gd name="adj" fmla="val 10000"/>
          </a:avLst>
        </a:prstGeom>
        <a:solidFill>
          <a:schemeClr val="accent1">
            <a:alpha val="90000"/>
            <a:hueOff val="0"/>
            <a:satOff val="0"/>
            <a:lumOff val="0"/>
            <a:alphaOff val="-24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pPr>
          <a:r>
            <a:rPr lang="zh-CN" altLang="en-US" sz="2800" kern="1200" dirty="0" smtClean="0"/>
            <a:t>内容分析器</a:t>
          </a:r>
          <a:endParaRPr lang="zh-CN" altLang="en-US" sz="2800" kern="1200" dirty="0"/>
        </a:p>
      </dsp:txBody>
      <dsp:txXfrm>
        <a:off x="4706762" y="1106658"/>
        <a:ext cx="3145965" cy="669234"/>
      </dsp:txXfrm>
    </dsp:sp>
    <dsp:sp modelId="{2CC392FF-4424-4A0D-9E05-8F0F8821451A}">
      <dsp:nvSpPr>
        <dsp:cNvPr id="0" name=""/>
        <dsp:cNvSpPr/>
      </dsp:nvSpPr>
      <dsp:spPr>
        <a:xfrm>
          <a:off x="4685941" y="1906079"/>
          <a:ext cx="3187607" cy="710876"/>
        </a:xfrm>
        <a:prstGeom prst="roundRect">
          <a:avLst>
            <a:gd name="adj" fmla="val 10000"/>
          </a:avLst>
        </a:prstGeom>
        <a:solidFill>
          <a:schemeClr val="accent1">
            <a:alpha val="90000"/>
            <a:hueOff val="0"/>
            <a:satOff val="0"/>
            <a:lumOff val="0"/>
            <a:alphaOff val="-32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pPr>
          <a:r>
            <a:rPr lang="zh-CN" altLang="en-US" sz="2800" kern="1200" dirty="0" smtClean="0"/>
            <a:t>文件学习器</a:t>
          </a:r>
          <a:endParaRPr lang="zh-CN" altLang="en-US" sz="2800" kern="1200" dirty="0"/>
        </a:p>
      </dsp:txBody>
      <dsp:txXfrm>
        <a:off x="4706762" y="1926900"/>
        <a:ext cx="3145965" cy="669234"/>
      </dsp:txXfrm>
    </dsp:sp>
    <dsp:sp modelId="{AFE0A2C6-5DCD-46D2-92A0-6A7C43189174}">
      <dsp:nvSpPr>
        <dsp:cNvPr id="0" name=""/>
        <dsp:cNvSpPr/>
      </dsp:nvSpPr>
      <dsp:spPr>
        <a:xfrm>
          <a:off x="4685941" y="2726321"/>
          <a:ext cx="3187607" cy="710876"/>
        </a:xfrm>
        <a:prstGeom prst="roundRect">
          <a:avLst>
            <a:gd name="adj" fmla="val 10000"/>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pPr>
          <a:r>
            <a:rPr lang="zh-CN" altLang="en-US" sz="2800" kern="1200" dirty="0" smtClean="0"/>
            <a:t>过滤部件</a:t>
          </a:r>
          <a:endParaRPr lang="zh-CN" altLang="en-US" sz="2800" kern="1200" dirty="0"/>
        </a:p>
      </dsp:txBody>
      <dsp:txXfrm>
        <a:off x="4706762" y="2747142"/>
        <a:ext cx="3145965" cy="66923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9665E-819F-428A-B8B1-27E7EEE3190A}" type="datetimeFigureOut">
              <a:rPr lang="zh-CN" altLang="en-US" smtClean="0"/>
              <a:t>2016/5/22/Sunday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2E408-5C21-431E-8A99-452245804C33}" type="slidenum">
              <a:rPr lang="zh-CN" altLang="en-US" smtClean="0"/>
              <a:t>‹#›</a:t>
            </a:fld>
            <a:endParaRPr lang="zh-CN" altLang="en-US"/>
          </a:p>
        </p:txBody>
      </p:sp>
    </p:spTree>
    <p:extLst>
      <p:ext uri="{BB962C8B-B14F-4D97-AF65-F5344CB8AC3E}">
        <p14:creationId xmlns:p14="http://schemas.microsoft.com/office/powerpoint/2010/main" val="196765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B2E408-5C21-431E-8A99-452245804C33}" type="slidenum">
              <a:rPr lang="zh-CN" altLang="en-US" smtClean="0"/>
              <a:t>34</a:t>
            </a:fld>
            <a:endParaRPr lang="zh-CN" altLang="en-US"/>
          </a:p>
        </p:txBody>
      </p:sp>
    </p:spTree>
    <p:extLst>
      <p:ext uri="{BB962C8B-B14F-4D97-AF65-F5344CB8AC3E}">
        <p14:creationId xmlns:p14="http://schemas.microsoft.com/office/powerpoint/2010/main" val="253692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37285747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7797107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10278332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13181946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7975167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6241812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30782330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30269837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6395843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10758994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ED7EC27-960C-4681-93AF-DFF9F4E554BB}" type="datetimeFigureOut">
              <a:rPr lang="zh-CN" altLang="en-US" smtClean="0"/>
              <a:t>2016/5/22/Sunday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39610611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7EC27-960C-4681-93AF-DFF9F4E554BB}" type="datetimeFigureOut">
              <a:rPr lang="zh-CN" altLang="en-US" smtClean="0"/>
              <a:t>2016/5/22/Sunday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893D1-7D6E-4B0D-96A6-6C5BD6274E6B}" type="slidenum">
              <a:rPr lang="zh-CN" altLang="en-US" smtClean="0"/>
              <a:t>‹#›</a:t>
            </a:fld>
            <a:endParaRPr lang="zh-CN" altLang="en-US"/>
          </a:p>
        </p:txBody>
      </p:sp>
    </p:spTree>
    <p:extLst>
      <p:ext uri="{BB962C8B-B14F-4D97-AF65-F5344CB8AC3E}">
        <p14:creationId xmlns:p14="http://schemas.microsoft.com/office/powerpoint/2010/main" val="124692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4.jpeg"/><Relationship Id="rId3" Type="http://schemas.openxmlformats.org/officeDocument/2006/relationships/image" Target="../media/image17.png"/><Relationship Id="rId7" Type="http://schemas.openxmlformats.org/officeDocument/2006/relationships/image" Target="../media/image12.wmf"/><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image" Target="../media/image3.emf"/><Relationship Id="rId5" Type="http://schemas.openxmlformats.org/officeDocument/2006/relationships/oleObject" Target="../embeddings/oleObject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9.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21.wmf"/><Relationship Id="rId9"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1.bin"/><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package" Target="../embeddings/Microsoft_Visio___5.vsdx"/><Relationship Id="rId5" Type="http://schemas.openxmlformats.org/officeDocument/2006/relationships/image" Target="../media/image38.png"/><Relationship Id="rId4" Type="http://schemas.openxmlformats.org/officeDocument/2006/relationships/image" Target="../media/image32.wmf"/><Relationship Id="rId9"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image" Target="../media/image40.png"/><Relationship Id="rId4" Type="http://schemas.openxmlformats.org/officeDocument/2006/relationships/image" Target="../media/image34.wmf"/></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emf"/><Relationship Id="rId5" Type="http://schemas.openxmlformats.org/officeDocument/2006/relationships/image" Target="../media/image42.png"/><Relationship Id="rId4" Type="http://schemas.openxmlformats.org/officeDocument/2006/relationships/image" Target="../media/image35.wmf"/></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emf"/></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image" Target="../media/image40.emf"/></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image" Target="../media/image41.emf"/><Relationship Id="rId4" Type="http://schemas.openxmlformats.org/officeDocument/2006/relationships/package" Target="../embeddings/Microsoft_Visio___6.vsdx"/></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2.e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emf"/></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4.jpeg"/><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816140" y="-490272"/>
            <a:ext cx="4152352" cy="415235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083096" y="3024127"/>
            <a:ext cx="3004489" cy="3004489"/>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47365" y="2646961"/>
            <a:ext cx="8056474" cy="52322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tx1"/>
                </a:solidFill>
                <a:latin typeface="微软雅黑" panose="020B0503020204020204" pitchFamily="34" charset="-122"/>
                <a:ea typeface="微软雅黑" panose="020B0503020204020204" pitchFamily="34" charset="-122"/>
              </a:rPr>
              <a:t>融合用户文本语义和情感分析的好友推荐方法研究</a:t>
            </a:r>
          </a:p>
        </p:txBody>
      </p:sp>
      <p:grpSp>
        <p:nvGrpSpPr>
          <p:cNvPr id="11" name="组合 10"/>
          <p:cNvGrpSpPr/>
          <p:nvPr/>
        </p:nvGrpSpPr>
        <p:grpSpPr>
          <a:xfrm>
            <a:off x="317689" y="281127"/>
            <a:ext cx="2349102" cy="651510"/>
            <a:chOff x="800513" y="581773"/>
            <a:chExt cx="2349102" cy="651510"/>
          </a:xfrm>
          <a:effectLst>
            <a:outerShdw blurRad="50800" dist="38100" dir="2700000" algn="tl" rotWithShape="0">
              <a:prstClr val="black">
                <a:alpha val="40000"/>
              </a:prstClr>
            </a:outerShdw>
          </a:effectLst>
        </p:grpSpPr>
        <p:grpSp>
          <p:nvGrpSpPr>
            <p:cNvPr id="12" name="组合 11"/>
            <p:cNvGrpSpPr/>
            <p:nvPr userDrawn="1"/>
          </p:nvGrpSpPr>
          <p:grpSpPr>
            <a:xfrm>
              <a:off x="1932241" y="581773"/>
              <a:ext cx="651510" cy="651510"/>
              <a:chOff x="2116618" y="485448"/>
              <a:chExt cx="651510" cy="651510"/>
            </a:xfrm>
          </p:grpSpPr>
          <p:sp>
            <p:nvSpPr>
              <p:cNvPr id="22" name="椭圆 21"/>
              <p:cNvSpPr/>
              <p:nvPr userDrawn="1"/>
            </p:nvSpPr>
            <p:spPr>
              <a:xfrm>
                <a:off x="2116618" y="485448"/>
                <a:ext cx="651510" cy="6515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3" name="文本框 22"/>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答</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13" name="组合 12"/>
            <p:cNvGrpSpPr/>
            <p:nvPr userDrawn="1"/>
          </p:nvGrpSpPr>
          <p:grpSpPr>
            <a:xfrm>
              <a:off x="800513" y="581773"/>
              <a:ext cx="651510" cy="651510"/>
              <a:chOff x="2116618" y="485448"/>
              <a:chExt cx="651510" cy="651510"/>
            </a:xfrm>
          </p:grpSpPr>
          <p:sp>
            <p:nvSpPr>
              <p:cNvPr id="20" name="椭圆 19"/>
              <p:cNvSpPr/>
              <p:nvPr userDrawn="1"/>
            </p:nvSpPr>
            <p:spPr>
              <a:xfrm>
                <a:off x="2116618" y="485448"/>
                <a:ext cx="651510" cy="65151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1" name="文本框 20"/>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毕</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14" name="组合 13"/>
            <p:cNvGrpSpPr/>
            <p:nvPr userDrawn="1"/>
          </p:nvGrpSpPr>
          <p:grpSpPr>
            <a:xfrm>
              <a:off x="1366377" y="581773"/>
              <a:ext cx="651510" cy="651510"/>
              <a:chOff x="2116618" y="485448"/>
              <a:chExt cx="651510" cy="651510"/>
            </a:xfrm>
          </p:grpSpPr>
          <p:sp>
            <p:nvSpPr>
              <p:cNvPr id="18" name="椭圆 17"/>
              <p:cNvSpPr/>
              <p:nvPr userDrawn="1"/>
            </p:nvSpPr>
            <p:spPr>
              <a:xfrm>
                <a:off x="2116618" y="485448"/>
                <a:ext cx="651510" cy="65151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9" name="文本框 18"/>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业</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15" name="组合 14"/>
            <p:cNvGrpSpPr/>
            <p:nvPr userDrawn="1"/>
          </p:nvGrpSpPr>
          <p:grpSpPr>
            <a:xfrm>
              <a:off x="2498105" y="581773"/>
              <a:ext cx="651510" cy="651510"/>
              <a:chOff x="2116618" y="485448"/>
              <a:chExt cx="651510" cy="651510"/>
            </a:xfrm>
          </p:grpSpPr>
          <p:sp>
            <p:nvSpPr>
              <p:cNvPr id="16" name="椭圆 15"/>
              <p:cNvSpPr/>
              <p:nvPr userDrawn="1"/>
            </p:nvSpPr>
            <p:spPr>
              <a:xfrm>
                <a:off x="2116618" y="485448"/>
                <a:ext cx="651510" cy="65151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7" name="文本框 16"/>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辩</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grpSp>
        <p:nvGrpSpPr>
          <p:cNvPr id="24" name="组合 23"/>
          <p:cNvGrpSpPr/>
          <p:nvPr/>
        </p:nvGrpSpPr>
        <p:grpSpPr>
          <a:xfrm>
            <a:off x="3958427" y="3822729"/>
            <a:ext cx="2731266" cy="1875244"/>
            <a:chOff x="2905776" y="4110502"/>
            <a:chExt cx="2731266" cy="1875244"/>
          </a:xfrm>
        </p:grpSpPr>
        <p:grpSp>
          <p:nvGrpSpPr>
            <p:cNvPr id="25" name="组合 24"/>
            <p:cNvGrpSpPr/>
            <p:nvPr userDrawn="1"/>
          </p:nvGrpSpPr>
          <p:grpSpPr>
            <a:xfrm>
              <a:off x="2908634" y="4110502"/>
              <a:ext cx="2728408" cy="419776"/>
              <a:chOff x="1022684" y="4576272"/>
              <a:chExt cx="2728408" cy="419776"/>
            </a:xfrm>
          </p:grpSpPr>
          <p:grpSp>
            <p:nvGrpSpPr>
              <p:cNvPr id="31" name="组合 30"/>
              <p:cNvGrpSpPr/>
              <p:nvPr userDrawn="1"/>
            </p:nvGrpSpPr>
            <p:grpSpPr>
              <a:xfrm>
                <a:off x="1022684" y="4576272"/>
                <a:ext cx="434292" cy="419776"/>
                <a:chOff x="2384358" y="4643679"/>
                <a:chExt cx="773309" cy="747461"/>
              </a:xfrm>
            </p:grpSpPr>
            <p:sp>
              <p:nvSpPr>
                <p:cNvPr id="33" name="椭圆 32"/>
                <p:cNvSpPr/>
                <p:nvPr userDrawn="1"/>
              </p:nvSpPr>
              <p:spPr>
                <a:xfrm>
                  <a:off x="2384358" y="4643679"/>
                  <a:ext cx="747461" cy="74746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EE9C60"/>
                    </a:solidFill>
                  </a:endParaRPr>
                </a:p>
              </p:txBody>
            </p:sp>
            <p:sp>
              <p:nvSpPr>
                <p:cNvPr id="34" name="椭圆 33"/>
                <p:cNvSpPr/>
                <p:nvPr userDrawn="1"/>
              </p:nvSpPr>
              <p:spPr>
                <a:xfrm>
                  <a:off x="2674843" y="4708193"/>
                  <a:ext cx="482824" cy="48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p>
              </p:txBody>
            </p:sp>
          </p:grpSp>
          <p:sp>
            <p:nvSpPr>
              <p:cNvPr id="32" name="文本框 31"/>
              <p:cNvSpPr txBox="1"/>
              <p:nvPr userDrawn="1"/>
            </p:nvSpPr>
            <p:spPr>
              <a:xfrm>
                <a:off x="1431226" y="4617622"/>
                <a:ext cx="2319866" cy="369332"/>
              </a:xfrm>
              <a:prstGeom prst="rect">
                <a:avLst/>
              </a:prstGeom>
              <a:noFill/>
            </p:spPr>
            <p:txBody>
              <a:bodyPr wrap="none" rtlCol="0">
                <a:spAutoFit/>
              </a:bodyPr>
              <a:lstStyle/>
              <a:p>
                <a:r>
                  <a:rPr lang="zh-CN" altLang="en-US" sz="1800" b="1" dirty="0" smtClean="0">
                    <a:solidFill>
                      <a:schemeClr val="tx1"/>
                    </a:solidFill>
                  </a:rPr>
                  <a:t>指导教师：刘群 教授</a:t>
                </a:r>
                <a:endParaRPr lang="zh-CN" altLang="en-US" sz="1800" b="1" dirty="0">
                  <a:solidFill>
                    <a:schemeClr val="tx1"/>
                  </a:solidFill>
                </a:endParaRPr>
              </a:p>
            </p:txBody>
          </p:sp>
        </p:grpSp>
        <p:grpSp>
          <p:nvGrpSpPr>
            <p:cNvPr id="26" name="组合 25"/>
            <p:cNvGrpSpPr/>
            <p:nvPr userDrawn="1"/>
          </p:nvGrpSpPr>
          <p:grpSpPr>
            <a:xfrm>
              <a:off x="2905776" y="5565970"/>
              <a:ext cx="2453328" cy="419776"/>
              <a:chOff x="-1540494" y="6743353"/>
              <a:chExt cx="2453328" cy="419776"/>
            </a:xfrm>
          </p:grpSpPr>
          <p:grpSp>
            <p:nvGrpSpPr>
              <p:cNvPr id="27" name="组合 26"/>
              <p:cNvGrpSpPr/>
              <p:nvPr userDrawn="1"/>
            </p:nvGrpSpPr>
            <p:grpSpPr>
              <a:xfrm>
                <a:off x="-1540494" y="6743353"/>
                <a:ext cx="439596" cy="419776"/>
                <a:chOff x="-2179680" y="7235312"/>
                <a:chExt cx="782752" cy="747461"/>
              </a:xfrm>
            </p:grpSpPr>
            <p:sp>
              <p:nvSpPr>
                <p:cNvPr id="29" name="椭圆 28"/>
                <p:cNvSpPr/>
                <p:nvPr userDrawn="1"/>
              </p:nvSpPr>
              <p:spPr>
                <a:xfrm>
                  <a:off x="-2179680" y="7235312"/>
                  <a:ext cx="747460" cy="74746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sp>
              <p:nvSpPr>
                <p:cNvPr id="30" name="椭圆 29"/>
                <p:cNvSpPr/>
                <p:nvPr userDrawn="1"/>
              </p:nvSpPr>
              <p:spPr>
                <a:xfrm>
                  <a:off x="-1879753" y="7296247"/>
                  <a:ext cx="482825" cy="482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28" name="文本框 27"/>
              <p:cNvSpPr txBox="1"/>
              <p:nvPr userDrawn="1"/>
            </p:nvSpPr>
            <p:spPr>
              <a:xfrm>
                <a:off x="-1118491" y="6746183"/>
                <a:ext cx="2031325" cy="369332"/>
              </a:xfrm>
              <a:prstGeom prst="rect">
                <a:avLst/>
              </a:prstGeom>
              <a:noFill/>
            </p:spPr>
            <p:txBody>
              <a:bodyPr wrap="none" rtlCol="0">
                <a:spAutoFit/>
              </a:bodyPr>
              <a:lstStyle/>
              <a:p>
                <a:r>
                  <a:rPr lang="zh-CN" altLang="en-US" sz="1800" b="1" dirty="0" smtClean="0">
                    <a:solidFill>
                      <a:schemeClr val="tx1"/>
                    </a:solidFill>
                  </a:rPr>
                  <a:t>专业：计算机技术</a:t>
                </a:r>
                <a:endParaRPr lang="zh-CN" altLang="en-US" sz="1800" b="1" dirty="0">
                  <a:solidFill>
                    <a:schemeClr val="tx1"/>
                  </a:solidFill>
                </a:endParaRPr>
              </a:p>
            </p:txBody>
          </p:sp>
        </p:grpSp>
      </p:grpSp>
      <p:cxnSp>
        <p:nvCxnSpPr>
          <p:cNvPr id="35" name="直接连接符 34"/>
          <p:cNvCxnSpPr/>
          <p:nvPr/>
        </p:nvCxnSpPr>
        <p:spPr>
          <a:xfrm>
            <a:off x="2047042" y="3239827"/>
            <a:ext cx="5912762" cy="0"/>
          </a:xfrm>
          <a:prstGeom prst="line">
            <a:avLst/>
          </a:prstGeom>
          <a:ln>
            <a:solidFill>
              <a:srgbClr val="A8AAA5"/>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9906" y="345272"/>
            <a:ext cx="1995183" cy="2299058"/>
          </a:xfrm>
          <a:prstGeom prst="rect">
            <a:avLst/>
          </a:prstGeom>
        </p:spPr>
      </p:pic>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0312" y="3635430"/>
            <a:ext cx="1770056" cy="1871747"/>
          </a:xfrm>
          <a:prstGeom prst="rect">
            <a:avLst/>
          </a:prstGeom>
        </p:spPr>
      </p:pic>
      <p:sp>
        <p:nvSpPr>
          <p:cNvPr id="38" name="椭圆 37"/>
          <p:cNvSpPr/>
          <p:nvPr/>
        </p:nvSpPr>
        <p:spPr>
          <a:xfrm>
            <a:off x="3960654" y="4576787"/>
            <a:ext cx="419776" cy="41977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39" name="文本框 38"/>
          <p:cNvSpPr txBox="1"/>
          <p:nvPr/>
        </p:nvSpPr>
        <p:spPr>
          <a:xfrm>
            <a:off x="4429786" y="4576787"/>
            <a:ext cx="1800493" cy="369332"/>
          </a:xfrm>
          <a:prstGeom prst="rect">
            <a:avLst/>
          </a:prstGeom>
          <a:noFill/>
        </p:spPr>
        <p:txBody>
          <a:bodyPr wrap="none" rtlCol="0">
            <a:spAutoFit/>
          </a:bodyPr>
          <a:lstStyle/>
          <a:p>
            <a:r>
              <a:rPr lang="zh-CN" altLang="en-US" sz="1800" b="1" dirty="0" smtClean="0">
                <a:solidFill>
                  <a:schemeClr val="tx1"/>
                </a:solidFill>
              </a:rPr>
              <a:t>硕士生：孙红涛</a:t>
            </a:r>
            <a:endParaRPr lang="zh-CN" altLang="en-US" sz="1800" b="1" dirty="0">
              <a:solidFill>
                <a:schemeClr val="tx1"/>
              </a:solidFill>
            </a:endParaRPr>
          </a:p>
        </p:txBody>
      </p:sp>
      <p:sp>
        <p:nvSpPr>
          <p:cNvPr id="40" name="椭圆 39"/>
          <p:cNvSpPr/>
          <p:nvPr/>
        </p:nvSpPr>
        <p:spPr>
          <a:xfrm>
            <a:off x="4130689" y="4602200"/>
            <a:ext cx="271156" cy="2711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1" name="椭圆 40"/>
          <p:cNvSpPr/>
          <p:nvPr/>
        </p:nvSpPr>
        <p:spPr>
          <a:xfrm>
            <a:off x="3960654" y="5914135"/>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2" name="椭圆 41"/>
          <p:cNvSpPr/>
          <p:nvPr/>
        </p:nvSpPr>
        <p:spPr>
          <a:xfrm>
            <a:off x="4124331" y="5943593"/>
            <a:ext cx="271156" cy="2711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3" name="文本框 42"/>
          <p:cNvSpPr txBox="1"/>
          <p:nvPr/>
        </p:nvSpPr>
        <p:spPr>
          <a:xfrm>
            <a:off x="4382657" y="5916965"/>
            <a:ext cx="2262158" cy="369332"/>
          </a:xfrm>
          <a:prstGeom prst="rect">
            <a:avLst/>
          </a:prstGeom>
          <a:noFill/>
        </p:spPr>
        <p:txBody>
          <a:bodyPr wrap="none" rtlCol="0">
            <a:spAutoFit/>
          </a:bodyPr>
          <a:lstStyle/>
          <a:p>
            <a:r>
              <a:rPr lang="zh-CN" altLang="en-US" sz="1800" b="1" dirty="0" smtClean="0">
                <a:solidFill>
                  <a:schemeClr val="tx1"/>
                </a:solidFill>
              </a:rPr>
              <a:t>方向：智能信息处理</a:t>
            </a:r>
            <a:endParaRPr lang="zh-CN" altLang="en-US" sz="1800" b="1" dirty="0">
              <a:solidFill>
                <a:schemeClr val="tx1"/>
              </a:solidFill>
            </a:endParaRPr>
          </a:p>
        </p:txBody>
      </p:sp>
      <p:pic>
        <p:nvPicPr>
          <p:cNvPr id="44"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0" descr="ll"/>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8153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9"/>
          <p:cNvSpPr>
            <a:spLocks noChangeArrowheads="1"/>
          </p:cNvSpPr>
          <p:nvPr/>
        </p:nvSpPr>
        <p:spPr bwMode="auto">
          <a:xfrm>
            <a:off x="1726942" y="5067263"/>
            <a:ext cx="7881937" cy="584200"/>
          </a:xfrm>
          <a:prstGeom prst="rightArrow">
            <a:avLst>
              <a:gd name="adj1" fmla="val 50000"/>
              <a:gd name="adj2" fmla="val 63274"/>
            </a:avLst>
          </a:prstGeom>
          <a:gradFill rotWithShape="1">
            <a:gsLst>
              <a:gs pos="0">
                <a:srgbClr val="C5D5E9"/>
              </a:gs>
              <a:gs pos="100000">
                <a:srgbClr val="4F81B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pSp>
        <p:nvGrpSpPr>
          <p:cNvPr id="5" name="组合 6"/>
          <p:cNvGrpSpPr>
            <a:grpSpLocks/>
          </p:cNvGrpSpPr>
          <p:nvPr/>
        </p:nvGrpSpPr>
        <p:grpSpPr bwMode="auto">
          <a:xfrm>
            <a:off x="4422372" y="1870069"/>
            <a:ext cx="1839084" cy="2245649"/>
            <a:chOff x="11343" y="-86580"/>
            <a:chExt cx="1712133" cy="1931960"/>
          </a:xfrm>
        </p:grpSpPr>
        <p:sp>
          <p:nvSpPr>
            <p:cNvPr id="6" name="Rectangle 6"/>
            <p:cNvSpPr>
              <a:spLocks noChangeArrowheads="1"/>
            </p:cNvSpPr>
            <p:nvPr/>
          </p:nvSpPr>
          <p:spPr bwMode="auto">
            <a:xfrm>
              <a:off x="55930" y="-86580"/>
              <a:ext cx="1660316" cy="1931960"/>
            </a:xfrm>
            <a:prstGeom prst="rect">
              <a:avLst/>
            </a:prstGeom>
            <a:gradFill rotWithShape="1">
              <a:gsLst>
                <a:gs pos="0">
                  <a:srgbClr val="747474"/>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7" name="Rectangle 16"/>
            <p:cNvSpPr>
              <a:spLocks noChangeArrowheads="1"/>
            </p:cNvSpPr>
            <p:nvPr/>
          </p:nvSpPr>
          <p:spPr bwMode="auto">
            <a:xfrm>
              <a:off x="11343" y="-58194"/>
              <a:ext cx="1712133" cy="163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 typeface="Arial" panose="020B0604020202020204" pitchFamily="34" charset="0"/>
                <a:buNone/>
              </a:pPr>
              <a:r>
                <a:rPr lang="zh-CN" altLang="en-US" sz="1600" b="1" dirty="0" smtClean="0">
                  <a:solidFill>
                    <a:srgbClr val="000000"/>
                  </a:solidFill>
                  <a:sym typeface="宋体" panose="02010600030101010101" pitchFamily="2" charset="-122"/>
                </a:rPr>
                <a:t>文本语义是对文本材料进行综合分析，提取关键词并利用同义词词林进行转义，并分析蕴含在用户的文本中的情感。并引入时间</a:t>
              </a:r>
              <a:r>
                <a:rPr lang="zh-CN" altLang="en-US" sz="1600" b="1" dirty="0">
                  <a:solidFill>
                    <a:srgbClr val="000000"/>
                  </a:solidFill>
                  <a:sym typeface="宋体" panose="02010600030101010101" pitchFamily="2" charset="-122"/>
                </a:rPr>
                <a:t>因素</a:t>
              </a:r>
              <a:r>
                <a:rPr lang="zh-CN" altLang="en-US" sz="1600" b="1" dirty="0" smtClean="0">
                  <a:solidFill>
                    <a:srgbClr val="000000"/>
                  </a:solidFill>
                  <a:sym typeface="宋体" panose="02010600030101010101" pitchFamily="2" charset="-122"/>
                </a:rPr>
                <a:t>，综合考虑。</a:t>
              </a:r>
              <a:endParaRPr lang="zh-CN" altLang="en-US" sz="1500" b="1"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endParaRPr>
            </a:p>
          </p:txBody>
        </p:sp>
      </p:grpSp>
      <p:grpSp>
        <p:nvGrpSpPr>
          <p:cNvPr id="8" name="组合 7"/>
          <p:cNvGrpSpPr>
            <a:grpSpLocks/>
          </p:cNvGrpSpPr>
          <p:nvPr/>
        </p:nvGrpSpPr>
        <p:grpSpPr bwMode="auto">
          <a:xfrm>
            <a:off x="1738847" y="2558241"/>
            <a:ext cx="1770062" cy="1830622"/>
            <a:chOff x="9556" y="45549"/>
            <a:chExt cx="1768980" cy="2288774"/>
          </a:xfrm>
        </p:grpSpPr>
        <p:sp>
          <p:nvSpPr>
            <p:cNvPr id="9" name="Rectangle 5"/>
            <p:cNvSpPr>
              <a:spLocks noChangeArrowheads="1"/>
            </p:cNvSpPr>
            <p:nvPr/>
          </p:nvSpPr>
          <p:spPr bwMode="auto">
            <a:xfrm>
              <a:off x="20775" y="45549"/>
              <a:ext cx="1703462" cy="2288774"/>
            </a:xfrm>
            <a:prstGeom prst="rect">
              <a:avLst/>
            </a:prstGeom>
            <a:ln>
              <a:noFill/>
            </a:ln>
            <a:extLst/>
          </p:spPr>
          <p:style>
            <a:lnRef idx="0">
              <a:scrgbClr r="0" g="0" b="0"/>
            </a:lnRef>
            <a:fillRef idx="1001">
              <a:schemeClr val="lt2"/>
            </a:fillRef>
            <a:effectRef idx="0">
              <a:scrgbClr r="0" g="0" b="0"/>
            </a:effectRef>
            <a:fontRef idx="major"/>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0" name="Rectangle 17"/>
            <p:cNvSpPr>
              <a:spLocks noChangeArrowheads="1"/>
            </p:cNvSpPr>
            <p:nvPr/>
          </p:nvSpPr>
          <p:spPr bwMode="auto">
            <a:xfrm>
              <a:off x="9556" y="117648"/>
              <a:ext cx="1768980" cy="196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None/>
              </a:pPr>
              <a:r>
                <a:rPr lang="zh-CN" altLang="zh-CN" sz="1600" b="1" dirty="0"/>
                <a:t>用户偏好文档和推荐项目文档都采用</a:t>
              </a:r>
              <a:r>
                <a:rPr lang="zh-CN" altLang="zh-CN" sz="1600" b="1" dirty="0" smtClean="0"/>
                <a:t>关键词</a:t>
              </a:r>
              <a:r>
                <a:rPr lang="zh-CN" altLang="en-US" sz="1600" b="1" dirty="0" smtClean="0"/>
                <a:t>进行</a:t>
              </a:r>
              <a:r>
                <a:rPr lang="zh-CN" altLang="zh-CN" sz="1600" b="1" dirty="0" smtClean="0"/>
                <a:t>表征</a:t>
              </a:r>
              <a:r>
                <a:rPr lang="en-US" altLang="zh-CN" sz="1600" b="1" dirty="0"/>
                <a:t>,</a:t>
              </a:r>
              <a:r>
                <a:rPr lang="zh-CN" altLang="zh-CN" sz="1600" b="1" dirty="0"/>
                <a:t>进而采用</a:t>
              </a:r>
              <a:r>
                <a:rPr lang="en-US" altLang="zh-CN" sz="1600" b="1" dirty="0" err="1"/>
                <a:t>TF-IDF</a:t>
              </a:r>
              <a:r>
                <a:rPr lang="zh-CN" altLang="zh-CN" sz="1600" b="1" dirty="0"/>
                <a:t>方法为每个特征分配</a:t>
              </a:r>
              <a:r>
                <a:rPr lang="zh-CN" altLang="zh-CN" sz="1600" b="1" dirty="0" smtClean="0"/>
                <a:t>权重</a:t>
              </a:r>
              <a:r>
                <a:rPr lang="zh-CN" altLang="zh-CN" sz="1600" b="1" dirty="0" smtClean="0">
                  <a:solidFill>
                    <a:srgbClr val="000000"/>
                  </a:solidFill>
                  <a:sym typeface="宋体" panose="02010600030101010101" pitchFamily="2" charset="-122"/>
                </a:rPr>
                <a:t>。</a:t>
              </a:r>
              <a:endParaRPr lang="zh-CN" altLang="zh-CN" sz="1500" b="1" dirty="0">
                <a:solidFill>
                  <a:srgbClr val="000000"/>
                </a:solidFill>
                <a:latin typeface="华文中宋" panose="02010600040101010101" pitchFamily="2" charset="-122"/>
                <a:ea typeface="华文中宋" panose="02010600040101010101" pitchFamily="2" charset="-122"/>
                <a:sym typeface="华文中宋" panose="02010600040101010101" pitchFamily="2" charset="-122"/>
              </a:endParaRPr>
            </a:p>
          </p:txBody>
        </p:sp>
      </p:grpSp>
      <p:grpSp>
        <p:nvGrpSpPr>
          <p:cNvPr id="11" name="组合 3"/>
          <p:cNvGrpSpPr>
            <a:grpSpLocks/>
          </p:cNvGrpSpPr>
          <p:nvPr/>
        </p:nvGrpSpPr>
        <p:grpSpPr bwMode="auto">
          <a:xfrm>
            <a:off x="1746748" y="4237548"/>
            <a:ext cx="1720850" cy="981030"/>
            <a:chOff x="0" y="-258389"/>
            <a:chExt cx="1721040" cy="1209524"/>
          </a:xfrm>
        </p:grpSpPr>
        <p:sp>
          <p:nvSpPr>
            <p:cNvPr id="12" name="AutoShape 14"/>
            <p:cNvSpPr>
              <a:spLocks noChangeArrowheads="1"/>
            </p:cNvSpPr>
            <p:nvPr/>
          </p:nvSpPr>
          <p:spPr bwMode="auto">
            <a:xfrm>
              <a:off x="0" y="-258389"/>
              <a:ext cx="1721040" cy="1209524"/>
            </a:xfrm>
            <a:prstGeom prst="bevel">
              <a:avLst>
                <a:gd name="adj" fmla="val 3042"/>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3" name="Text Box 19"/>
            <p:cNvSpPr>
              <a:spLocks noChangeArrowheads="1"/>
            </p:cNvSpPr>
            <p:nvPr/>
          </p:nvSpPr>
          <p:spPr bwMode="auto">
            <a:xfrm>
              <a:off x="131787" y="-96548"/>
              <a:ext cx="1471753" cy="70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50000"/>
                </a:spcBef>
                <a:buFont typeface="Arial" panose="020B0604020202020204" pitchFamily="34" charset="0"/>
                <a:buNone/>
              </a:pPr>
              <a:r>
                <a:rPr lang="zh-CN" altLang="en-US" sz="2000" b="1" dirty="0" smtClean="0">
                  <a:solidFill>
                    <a:srgbClr val="000000"/>
                  </a:solidFill>
                  <a:latin typeface="Arial" panose="020B0604020202020204" pitchFamily="34" charset="0"/>
                  <a:ea typeface="华文中宋" panose="02010600040101010101" pitchFamily="2" charset="-122"/>
                </a:rPr>
                <a:t>关键词的空间向量模型</a:t>
              </a:r>
              <a:endParaRPr lang="zh-CN" altLang="zh-CN" sz="2000" b="1" dirty="0">
                <a:solidFill>
                  <a:srgbClr val="000000"/>
                </a:solidFill>
                <a:latin typeface="Arial" panose="020B0604020202020204" pitchFamily="34" charset="0"/>
                <a:ea typeface="华文中宋" panose="02010600040101010101" pitchFamily="2" charset="-122"/>
              </a:endParaRPr>
            </a:p>
          </p:txBody>
        </p:sp>
      </p:grpSp>
      <p:grpSp>
        <p:nvGrpSpPr>
          <p:cNvPr id="14" name="组合 2"/>
          <p:cNvGrpSpPr>
            <a:grpSpLocks/>
          </p:cNvGrpSpPr>
          <p:nvPr/>
        </p:nvGrpSpPr>
        <p:grpSpPr bwMode="auto">
          <a:xfrm>
            <a:off x="4413084" y="4018548"/>
            <a:ext cx="1862594" cy="1186607"/>
            <a:chOff x="-2034" y="0"/>
            <a:chExt cx="1729937" cy="483970"/>
          </a:xfrm>
        </p:grpSpPr>
        <p:sp>
          <p:nvSpPr>
            <p:cNvPr id="15" name="AutoShape 13"/>
            <p:cNvSpPr>
              <a:spLocks noChangeArrowheads="1"/>
            </p:cNvSpPr>
            <p:nvPr/>
          </p:nvSpPr>
          <p:spPr bwMode="auto">
            <a:xfrm>
              <a:off x="13255" y="0"/>
              <a:ext cx="1714648" cy="483970"/>
            </a:xfrm>
            <a:prstGeom prst="bevel">
              <a:avLst>
                <a:gd name="adj" fmla="val 5903"/>
              </a:avLst>
            </a:prstGeom>
            <a:solidFill>
              <a:srgbClr val="8CB3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 Box 21"/>
            <p:cNvSpPr>
              <a:spLocks noChangeArrowheads="1"/>
            </p:cNvSpPr>
            <p:nvPr/>
          </p:nvSpPr>
          <p:spPr bwMode="auto">
            <a:xfrm>
              <a:off x="-2034" y="89321"/>
              <a:ext cx="1727903" cy="28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50000"/>
                </a:spcBef>
                <a:buFont typeface="Arial" panose="020B0604020202020204" pitchFamily="34" charset="0"/>
                <a:buNone/>
              </a:pPr>
              <a:r>
                <a:rPr lang="zh-CN" altLang="en-US" sz="2000" b="1" dirty="0" smtClean="0">
                  <a:solidFill>
                    <a:srgbClr val="000000"/>
                  </a:solidFill>
                  <a:latin typeface="Arial" panose="020B0604020202020204" pitchFamily="34" charset="0"/>
                  <a:ea typeface="华文中宋" panose="02010600040101010101" pitchFamily="2" charset="-122"/>
                </a:rPr>
                <a:t>文本语义和情感分析</a:t>
              </a:r>
              <a:endParaRPr lang="zh-CN" altLang="zh-CN" sz="2000" b="1" dirty="0">
                <a:solidFill>
                  <a:srgbClr val="000000"/>
                </a:solidFill>
                <a:latin typeface="Arial" panose="020B0604020202020204" pitchFamily="34" charset="0"/>
                <a:ea typeface="华文中宋" panose="02010600040101010101" pitchFamily="2" charset="-122"/>
              </a:endParaRPr>
            </a:p>
          </p:txBody>
        </p:sp>
      </p:grpSp>
      <p:grpSp>
        <p:nvGrpSpPr>
          <p:cNvPr id="17" name="组合 10"/>
          <p:cNvGrpSpPr>
            <a:grpSpLocks/>
          </p:cNvGrpSpPr>
          <p:nvPr/>
        </p:nvGrpSpPr>
        <p:grpSpPr bwMode="auto">
          <a:xfrm>
            <a:off x="7106977" y="1371600"/>
            <a:ext cx="1904859" cy="2052599"/>
            <a:chOff x="-42862" y="124549"/>
            <a:chExt cx="2058987" cy="2207488"/>
          </a:xfrm>
        </p:grpSpPr>
        <p:sp>
          <p:nvSpPr>
            <p:cNvPr id="18" name="Rectangle 5"/>
            <p:cNvSpPr>
              <a:spLocks noChangeArrowheads="1"/>
            </p:cNvSpPr>
            <p:nvPr/>
          </p:nvSpPr>
          <p:spPr bwMode="auto">
            <a:xfrm>
              <a:off x="1" y="124549"/>
              <a:ext cx="2016124" cy="2207488"/>
            </a:xfrm>
            <a:prstGeom prst="rect">
              <a:avLst/>
            </a:prstGeom>
            <a:gradFill rotWithShape="1">
              <a:gsLst>
                <a:gs pos="0">
                  <a:srgbClr val="747474"/>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9" name="Rectangle 18"/>
            <p:cNvSpPr>
              <a:spLocks noChangeArrowheads="1"/>
            </p:cNvSpPr>
            <p:nvPr/>
          </p:nvSpPr>
          <p:spPr bwMode="auto">
            <a:xfrm>
              <a:off x="-42862" y="154365"/>
              <a:ext cx="2058987" cy="214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 typeface="Arial" panose="020B0604020202020204" pitchFamily="34" charset="0"/>
                <a:buNone/>
              </a:pPr>
              <a:r>
                <a:rPr lang="zh-CN" altLang="en-US" sz="1600" b="1" dirty="0">
                  <a:solidFill>
                    <a:srgbClr val="000000"/>
                  </a:solidFill>
                  <a:latin typeface="+mj-lt"/>
                  <a:sym typeface="宋体" panose="02010600030101010101" pitchFamily="2" charset="-122"/>
                </a:rPr>
                <a:t>用</a:t>
              </a:r>
              <a:r>
                <a:rPr lang="en-US" altLang="zh-CN" sz="1600" b="1" dirty="0" err="1">
                  <a:solidFill>
                    <a:srgbClr val="000000"/>
                  </a:solidFill>
                  <a:latin typeface="+mj-lt"/>
                </a:rPr>
                <a:t>AHP</a:t>
              </a:r>
              <a:r>
                <a:rPr lang="zh-CN" altLang="en-US" sz="1600" b="1" dirty="0">
                  <a:solidFill>
                    <a:srgbClr val="000000"/>
                  </a:solidFill>
                  <a:latin typeface="+mj-lt"/>
                  <a:sym typeface="宋体" panose="02010600030101010101" pitchFamily="2" charset="-122"/>
                </a:rPr>
                <a:t>解决多指标决策问题的步骤是：</a:t>
              </a:r>
              <a:r>
                <a:rPr lang="en-US" altLang="zh-CN" sz="1600" b="1" dirty="0">
                  <a:solidFill>
                    <a:srgbClr val="000000"/>
                  </a:solidFill>
                  <a:latin typeface="+mj-lt"/>
                </a:rPr>
                <a:t>1) </a:t>
              </a:r>
              <a:r>
                <a:rPr lang="zh-CN" altLang="en-US" sz="1600" b="1" dirty="0">
                  <a:solidFill>
                    <a:srgbClr val="000000"/>
                  </a:solidFill>
                  <a:latin typeface="+mj-lt"/>
                  <a:sym typeface="宋体" panose="02010600030101010101" pitchFamily="2" charset="-122"/>
                </a:rPr>
                <a:t>问题分解，构建</a:t>
              </a:r>
              <a:r>
                <a:rPr lang="en-US" altLang="zh-CN" sz="1600" b="1" dirty="0" err="1">
                  <a:solidFill>
                    <a:srgbClr val="000000"/>
                  </a:solidFill>
                  <a:latin typeface="+mj-lt"/>
                </a:rPr>
                <a:t>AHP</a:t>
              </a:r>
              <a:r>
                <a:rPr lang="zh-CN" altLang="en-US" sz="1600" b="1" dirty="0">
                  <a:solidFill>
                    <a:srgbClr val="000000"/>
                  </a:solidFill>
                  <a:latin typeface="+mj-lt"/>
                  <a:sym typeface="宋体" panose="02010600030101010101" pitchFamily="2" charset="-122"/>
                </a:rPr>
                <a:t>层次；</a:t>
              </a:r>
              <a:r>
                <a:rPr lang="en-US" altLang="zh-CN" sz="1600" b="1" dirty="0">
                  <a:solidFill>
                    <a:srgbClr val="000000"/>
                  </a:solidFill>
                  <a:latin typeface="+mj-lt"/>
                </a:rPr>
                <a:t>2) </a:t>
              </a:r>
              <a:r>
                <a:rPr lang="zh-CN" altLang="en-US" sz="1600" b="1" dirty="0">
                  <a:solidFill>
                    <a:srgbClr val="000000"/>
                  </a:solidFill>
                  <a:latin typeface="+mj-lt"/>
                  <a:sym typeface="宋体" panose="02010600030101010101" pitchFamily="2" charset="-122"/>
                </a:rPr>
                <a:t>构建比较矩阵</a:t>
              </a:r>
              <a:r>
                <a:rPr lang="en-US" altLang="zh-CN" sz="1600" b="1" dirty="0">
                  <a:solidFill>
                    <a:srgbClr val="000000"/>
                  </a:solidFill>
                  <a:latin typeface="+mj-lt"/>
                </a:rPr>
                <a:t>M</a:t>
              </a:r>
              <a:r>
                <a:rPr lang="zh-CN" altLang="en-US" sz="1600" b="1" dirty="0">
                  <a:solidFill>
                    <a:srgbClr val="000000"/>
                  </a:solidFill>
                  <a:latin typeface="+mj-lt"/>
                  <a:sym typeface="宋体" panose="02010600030101010101" pitchFamily="2" charset="-122"/>
                </a:rPr>
                <a:t>；</a:t>
              </a:r>
              <a:r>
                <a:rPr lang="en-US" altLang="zh-CN" sz="1600" b="1" dirty="0">
                  <a:solidFill>
                    <a:srgbClr val="000000"/>
                  </a:solidFill>
                  <a:latin typeface="+mj-lt"/>
                </a:rPr>
                <a:t>3)</a:t>
              </a:r>
              <a:r>
                <a:rPr lang="zh-CN" altLang="en-US" sz="1600" b="1" dirty="0">
                  <a:solidFill>
                    <a:srgbClr val="000000"/>
                  </a:solidFill>
                  <a:latin typeface="+mj-lt"/>
                  <a:sym typeface="宋体" panose="02010600030101010101" pitchFamily="2" charset="-122"/>
                </a:rPr>
                <a:t>用极差比较法构建判断矩阵</a:t>
              </a:r>
              <a:r>
                <a:rPr lang="en-US" altLang="zh-CN" sz="1600" b="1" dirty="0">
                  <a:solidFill>
                    <a:srgbClr val="000000"/>
                  </a:solidFill>
                  <a:latin typeface="+mj-lt"/>
                </a:rPr>
                <a:t>C</a:t>
              </a:r>
              <a:r>
                <a:rPr lang="zh-CN" altLang="en-US" sz="1600" b="1" dirty="0">
                  <a:solidFill>
                    <a:srgbClr val="000000"/>
                  </a:solidFill>
                  <a:latin typeface="+mj-lt"/>
                  <a:sym typeface="宋体" panose="02010600030101010101" pitchFamily="2" charset="-122"/>
                </a:rPr>
                <a:t>；</a:t>
              </a:r>
              <a:r>
                <a:rPr lang="en-US" altLang="zh-CN" sz="1600" b="1" dirty="0">
                  <a:solidFill>
                    <a:srgbClr val="000000"/>
                  </a:solidFill>
                  <a:latin typeface="+mj-lt"/>
                </a:rPr>
                <a:t>4)</a:t>
              </a:r>
              <a:r>
                <a:rPr lang="zh-CN" altLang="en-US" sz="1600" b="1" dirty="0">
                  <a:solidFill>
                    <a:srgbClr val="000000"/>
                  </a:solidFill>
                  <a:latin typeface="+mj-lt"/>
                  <a:sym typeface="宋体" panose="02010600030101010101" pitchFamily="2" charset="-122"/>
                </a:rPr>
                <a:t>一致性验证</a:t>
              </a:r>
              <a:endParaRPr lang="zh-CN" altLang="en-US" sz="1600" b="1" dirty="0">
                <a:solidFill>
                  <a:srgbClr val="000000"/>
                </a:solidFill>
                <a:latin typeface="+mj-lt"/>
                <a:ea typeface="华文中宋" panose="02010600040101010101" pitchFamily="2" charset="-122"/>
                <a:sym typeface="华文中宋" panose="02010600040101010101" pitchFamily="2" charset="-122"/>
              </a:endParaRPr>
            </a:p>
          </p:txBody>
        </p:sp>
      </p:grpSp>
      <p:grpSp>
        <p:nvGrpSpPr>
          <p:cNvPr id="20" name="组合 5"/>
          <p:cNvGrpSpPr>
            <a:grpSpLocks/>
          </p:cNvGrpSpPr>
          <p:nvPr/>
        </p:nvGrpSpPr>
        <p:grpSpPr bwMode="auto">
          <a:xfrm>
            <a:off x="7153017" y="3546028"/>
            <a:ext cx="1858819" cy="1676330"/>
            <a:chOff x="0" y="0"/>
            <a:chExt cx="1858953" cy="1832785"/>
          </a:xfrm>
        </p:grpSpPr>
        <p:sp>
          <p:nvSpPr>
            <p:cNvPr id="21" name="AutoShape 15"/>
            <p:cNvSpPr>
              <a:spLocks noChangeArrowheads="1"/>
            </p:cNvSpPr>
            <p:nvPr/>
          </p:nvSpPr>
          <p:spPr bwMode="auto">
            <a:xfrm>
              <a:off x="0" y="0"/>
              <a:ext cx="1858953" cy="1832785"/>
            </a:xfrm>
            <a:prstGeom prst="bevel">
              <a:avLst>
                <a:gd name="adj" fmla="val 2477"/>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2" name="矩形 3"/>
            <p:cNvSpPr>
              <a:spLocks noChangeArrowheads="1"/>
            </p:cNvSpPr>
            <p:nvPr/>
          </p:nvSpPr>
          <p:spPr bwMode="auto">
            <a:xfrm>
              <a:off x="135404" y="504025"/>
              <a:ext cx="172354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50000"/>
                </a:spcBef>
                <a:buFont typeface="Arial" panose="020B0604020202020204" pitchFamily="34" charset="0"/>
                <a:buNone/>
              </a:pPr>
              <a:r>
                <a:rPr lang="zh-CN" altLang="en-US" sz="2000" b="1" dirty="0">
                  <a:solidFill>
                    <a:srgbClr val="000000"/>
                  </a:solidFill>
                  <a:latin typeface="Arial" panose="020B0604020202020204" pitchFamily="34" charset="0"/>
                  <a:ea typeface="华文中宋" panose="02010600040101010101" pitchFamily="2" charset="-122"/>
                </a:rPr>
                <a:t>层次分析技术</a:t>
              </a:r>
              <a:endParaRPr lang="en-US" altLang="zh-CN" sz="2000" b="1" dirty="0">
                <a:solidFill>
                  <a:srgbClr val="000000"/>
                </a:solidFill>
                <a:latin typeface="Arial" panose="020B0604020202020204" pitchFamily="34" charset="0"/>
                <a:ea typeface="华文中宋" panose="02010600040101010101" pitchFamily="2" charset="-122"/>
              </a:endParaRPr>
            </a:p>
            <a:p>
              <a:pPr algn="ctr" eaLnBrk="1" hangingPunct="1">
                <a:spcBef>
                  <a:spcPct val="50000"/>
                </a:spcBef>
                <a:buFont typeface="Arial" panose="020B0604020202020204" pitchFamily="34" charset="0"/>
                <a:buNone/>
              </a:pPr>
              <a:r>
                <a:rPr lang="zh-CN" altLang="en-US" sz="2000" b="1" dirty="0">
                  <a:solidFill>
                    <a:srgbClr val="000000"/>
                  </a:solidFill>
                  <a:latin typeface="Arial" panose="020B0604020202020204" pitchFamily="34" charset="0"/>
                  <a:ea typeface="华文中宋" panose="02010600040101010101" pitchFamily="2" charset="-122"/>
                </a:rPr>
                <a:t>（</a:t>
              </a:r>
              <a:r>
                <a:rPr lang="en-US" altLang="zh-CN" sz="2000" b="1" dirty="0" err="1">
                  <a:solidFill>
                    <a:srgbClr val="000000"/>
                  </a:solidFill>
                  <a:latin typeface="+mj-lt"/>
                  <a:ea typeface="华文中宋" panose="02010600040101010101" pitchFamily="2" charset="-122"/>
                </a:rPr>
                <a:t>AHP</a:t>
              </a:r>
              <a:r>
                <a:rPr lang="zh-CN" altLang="en-US" sz="2000" b="1" dirty="0">
                  <a:solidFill>
                    <a:srgbClr val="000000"/>
                  </a:solidFill>
                  <a:latin typeface="Arial" panose="020B0604020202020204" pitchFamily="34" charset="0"/>
                  <a:ea typeface="华文中宋" panose="02010600040101010101" pitchFamily="2" charset="-122"/>
                </a:rPr>
                <a:t>）</a:t>
              </a:r>
            </a:p>
          </p:txBody>
        </p:sp>
      </p:grpSp>
      <p:sp>
        <p:nvSpPr>
          <p:cNvPr id="28"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2.2 </a:t>
            </a:r>
            <a:r>
              <a:rPr lang="zh-CN" altLang="en-US" sz="3600" b="1" dirty="0" smtClean="0">
                <a:latin typeface="Times New Roman" panose="02020603050405020304" pitchFamily="18" charset="0"/>
                <a:cs typeface="Times New Roman" panose="02020603050405020304" pitchFamily="18" charset="0"/>
              </a:rPr>
              <a:t>其他理论基础</a:t>
            </a:r>
            <a:endParaRPr lang="zh-CN" altLang="en-US" sz="3600" b="1" dirty="0">
              <a:latin typeface="Times New Roman" panose="02020603050405020304" pitchFamily="18" charset="0"/>
              <a:cs typeface="Times New Roman" panose="02020603050405020304" pitchFamily="18" charset="0"/>
            </a:endParaRPr>
          </a:p>
        </p:txBody>
      </p:sp>
      <p:grpSp>
        <p:nvGrpSpPr>
          <p:cNvPr id="29" name="组合 28"/>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30" name="椭圆 29"/>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1" name="椭圆 30"/>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2" name="椭圆 31"/>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26"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2426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90100"/>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0" y="928301"/>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1pPr>
            <a:lvl2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2pPr>
            <a:lvl3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3pPr>
            <a:lvl4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4pPr>
            <a:lvl5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5pPr>
            <a:lvl6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6pPr>
            <a:lvl7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7pPr>
            <a:lvl8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8pPr>
            <a:lvl9pPr eaLnBrk="0" fontAlgn="base" hangingPunct="0">
              <a:spcBef>
                <a:spcPct val="0"/>
              </a:spcBef>
              <a:spcAft>
                <a:spcPct val="0"/>
              </a:spcAft>
              <a:tabLst>
                <a:tab pos="2882900" algn="ctr"/>
                <a:tab pos="57658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82900" algn="ctr"/>
                <a:tab pos="5765800" algn="r"/>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2022136051"/>
                  </p:ext>
                </p:extLst>
              </p:nvPr>
            </p:nvGraphicFramePr>
            <p:xfrm>
              <a:off x="1877438" y="1269470"/>
              <a:ext cx="8074636" cy="1818410"/>
            </p:xfrm>
            <a:graphic>
              <a:graphicData uri="http://schemas.openxmlformats.org/drawingml/2006/table">
                <a:tbl>
                  <a:tblPr firstRow="1" firstCol="1" bandRow="1">
                    <a:tableStyleId>{5C22544A-7EE6-4342-B048-85BDC9FD1C3A}</a:tableStyleId>
                  </a:tblPr>
                  <a:tblGrid>
                    <a:gridCol w="1965760"/>
                    <a:gridCol w="3122278"/>
                    <a:gridCol w="2986598"/>
                  </a:tblGrid>
                  <a:tr h="488955">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用户满意度</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推荐</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0" algn="ctr" defTabSz="914400" rtl="0" eaLnBrk="1" latinLnBrk="0" hangingPunct="1">
                            <a:lnSpc>
                              <a:spcPct val="150000"/>
                            </a:lnSpc>
                            <a:spcAft>
                              <a:spcPts val="0"/>
                            </a:spcAft>
                          </a:pPr>
                          <a14:m>
                            <m:oMathPara xmlns:m="http://schemas.openxmlformats.org/officeDocument/2006/math">
                              <m:oMathParaPr>
                                <m:jc m:val="centerGroup"/>
                              </m:oMathParaPr>
                              <m:oMath xmlns:m="http://schemas.openxmlformats.org/officeDocument/2006/math">
                                <m:r>
                                  <a:rPr lang="zh-CN" sz="1800" b="1" kern="1200">
                                    <a:solidFill>
                                      <a:schemeClr val="lt1"/>
                                    </a:solidFill>
                                    <a:effectLst/>
                                    <a:latin typeface="Cambria Math" panose="02040503050406030204" pitchFamily="18" charset="0"/>
                                    <a:ea typeface="宋体" panose="02010600030101010101" pitchFamily="2" charset="-122"/>
                                    <a:cs typeface="+mn-cs"/>
                                  </a:rPr>
                                  <m:t>不推荐</m:t>
                                </m:r>
                              </m:oMath>
                            </m:oMathPara>
                          </a14:m>
                          <a:endParaRPr lang="zh-CN" sz="1800" b="1" kern="1200" dirty="0">
                            <a:solidFill>
                              <a:schemeClr val="lt1"/>
                            </a:solidFill>
                            <a:effectLst/>
                            <a:latin typeface="宋体" panose="02010600030101010101" pitchFamily="2" charset="-122"/>
                            <a:ea typeface="宋体" panose="02010600030101010101" pitchFamily="2" charset="-122"/>
                            <a:cs typeface="+mn-cs"/>
                          </a:endParaRPr>
                        </a:p>
                      </a:txBody>
                      <a:tcPr marL="68580" marR="68580" marT="0" marB="0" anchor="ctr"/>
                    </a:tc>
                  </a:tr>
                  <a:tr h="430358">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满意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dirty="0" smtClean="0">
                              <a:effectLst/>
                            </a:rPr>
                            <a:t>True-Hit  (</a:t>
                          </a:r>
                          <a:r>
                            <a:rPr lang="en-US" altLang="zh-CN" sz="1800" i="1" kern="1200" dirty="0" smtClean="0">
                              <a:solidFill>
                                <a:schemeClr val="dk1"/>
                              </a:solidFill>
                              <a:effectLst/>
                              <a:latin typeface="+mn-lt"/>
                              <a:ea typeface="+mn-ea"/>
                              <a:cs typeface="+mn-cs"/>
                            </a:rPr>
                            <a:t>N</a:t>
                          </a:r>
                          <a:r>
                            <a:rPr lang="en-US" altLang="zh-CN" sz="1800" i="1" kern="1200" baseline="-25000" dirty="0" smtClean="0">
                              <a:solidFill>
                                <a:schemeClr val="dk1"/>
                              </a:solidFill>
                              <a:effectLst/>
                              <a:latin typeface="+mn-lt"/>
                              <a:ea typeface="+mn-ea"/>
                              <a:cs typeface="+mn-cs"/>
                            </a:rPr>
                            <a:t>th</a:t>
                          </a:r>
                          <a:r>
                            <a:rPr lang="en-US" sz="1800" dirty="0" smtClean="0">
                              <a:effectLst/>
                            </a:rPr>
                            <a:t>)</a:t>
                          </a:r>
                          <a:endParaRPr lang="zh-CN" sz="1800" i="1"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en-US" sz="1800" dirty="0" smtClean="0">
                              <a:effectLst/>
                            </a:rPr>
                            <a:t>False-Hit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fh</a:t>
                          </a:r>
                          <a:r>
                            <a:rPr lang="en-US" sz="1800" dirty="0" smtClean="0">
                              <a:effectLst/>
                            </a:rPr>
                            <a:t>)</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430358">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不满意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rPr>
                            <a:t>True-Not-Hit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tnh</a:t>
                          </a:r>
                          <a:r>
                            <a:rPr lang="en-US" sz="1800" dirty="0" smtClean="0">
                              <a:effectLst/>
                            </a:rPr>
                            <a:t>)</a:t>
                          </a:r>
                          <a:endParaRPr lang="zh-CN" altLang="zh-CN" sz="1800" kern="1200" dirty="0">
                            <a:solidFill>
                              <a:schemeClr val="dk1"/>
                            </a:solidFill>
                            <a:effectLst/>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dirty="0" smtClean="0">
                              <a:effectLst/>
                            </a:rPr>
                            <a:t>False-Not-Hit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fnh</a:t>
                          </a:r>
                          <a:r>
                            <a:rPr lang="en-US" sz="1800" dirty="0" smtClean="0">
                              <a:effectLst/>
                            </a:rPr>
                            <a:t>)</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468739">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cs typeface="Times New Roman" panose="02020603050405020304" pitchFamily="18" charset="0"/>
                            </a:rPr>
                            <a:t>总数量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th</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tnh</a:t>
                          </a:r>
                          <a:endParaRPr lang="zh-CN" altLang="zh-CN" sz="1800" kern="1200" dirty="0">
                            <a:solidFill>
                              <a:schemeClr val="dk1"/>
                            </a:solidFill>
                            <a:effectLst/>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fh</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fnh</a:t>
                          </a:r>
                          <a:endParaRPr lang="zh-CN" altLang="zh-CN" sz="1800" kern="1200" dirty="0" smtClean="0">
                            <a:solidFill>
                              <a:schemeClr val="dk1"/>
                            </a:solidFill>
                            <a:effectLst/>
                            <a:latin typeface="+mn-lt"/>
                            <a:ea typeface="+mn-ea"/>
                            <a:cs typeface="+mn-cs"/>
                          </a:endParaRPr>
                        </a:p>
                      </a:txBody>
                      <a:tcPr marL="68580" marR="68580" marT="0" marB="0" anchor="ct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2022136051"/>
                  </p:ext>
                </p:extLst>
              </p:nvPr>
            </p:nvGraphicFramePr>
            <p:xfrm>
              <a:off x="1877438" y="1269470"/>
              <a:ext cx="8074636" cy="1818410"/>
            </p:xfrm>
            <a:graphic>
              <a:graphicData uri="http://schemas.openxmlformats.org/drawingml/2006/table">
                <a:tbl>
                  <a:tblPr firstRow="1" firstCol="1" bandRow="1">
                    <a:tableStyleId>{5C22544A-7EE6-4342-B048-85BDC9FD1C3A}</a:tableStyleId>
                  </a:tblPr>
                  <a:tblGrid>
                    <a:gridCol w="1965760"/>
                    <a:gridCol w="3122278"/>
                    <a:gridCol w="2986598"/>
                  </a:tblGrid>
                  <a:tr h="488955">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用户满意度</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推荐</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endParaRPr lang="zh-CN"/>
                        </a:p>
                      </a:txBody>
                      <a:tcPr marL="68580" marR="68580" marT="0" marB="0" anchor="ctr">
                        <a:blipFill rotWithShape="0">
                          <a:blip r:embed="rId3"/>
                          <a:stretch>
                            <a:fillRect l="-170816" t="-1250" r="-816" b="-288750"/>
                          </a:stretch>
                        </a:blipFill>
                      </a:tcPr>
                    </a:tc>
                  </a:tr>
                  <a:tr h="430358">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满意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dirty="0" smtClean="0">
                              <a:effectLst/>
                            </a:rPr>
                            <a:t>True-Hit  (</a:t>
                          </a:r>
                          <a:r>
                            <a:rPr lang="en-US" altLang="zh-CN" sz="1800" i="1" kern="1200" dirty="0" smtClean="0">
                              <a:solidFill>
                                <a:schemeClr val="dk1"/>
                              </a:solidFill>
                              <a:effectLst/>
                              <a:latin typeface="+mn-lt"/>
                              <a:ea typeface="+mn-ea"/>
                              <a:cs typeface="+mn-cs"/>
                            </a:rPr>
                            <a:t>N</a:t>
                          </a:r>
                          <a:r>
                            <a:rPr lang="en-US" altLang="zh-CN" sz="1800" i="1" kern="1200" baseline="-25000" dirty="0" smtClean="0">
                              <a:solidFill>
                                <a:schemeClr val="dk1"/>
                              </a:solidFill>
                              <a:effectLst/>
                              <a:latin typeface="+mn-lt"/>
                              <a:ea typeface="+mn-ea"/>
                              <a:cs typeface="+mn-cs"/>
                            </a:rPr>
                            <a:t>th</a:t>
                          </a:r>
                          <a:r>
                            <a:rPr lang="en-US" sz="1800" dirty="0" smtClean="0">
                              <a:effectLst/>
                            </a:rPr>
                            <a:t>)</a:t>
                          </a:r>
                          <a:endParaRPr lang="zh-CN" sz="1800" i="1"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en-US" sz="1800" dirty="0" smtClean="0">
                              <a:effectLst/>
                            </a:rPr>
                            <a:t>False-Hit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fh</a:t>
                          </a:r>
                          <a:r>
                            <a:rPr lang="en-US" sz="1800" dirty="0" smtClean="0">
                              <a:effectLst/>
                            </a:rPr>
                            <a:t>)</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430358">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rPr>
                            <a:t>不满意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effectLst/>
                            </a:rPr>
                            <a:t>True-Not-Hit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tnh</a:t>
                          </a:r>
                          <a:r>
                            <a:rPr lang="en-US" sz="1800" dirty="0" smtClean="0">
                              <a:effectLst/>
                            </a:rPr>
                            <a:t>)</a:t>
                          </a:r>
                          <a:endParaRPr lang="zh-CN" altLang="zh-CN" sz="1800" kern="1200" dirty="0">
                            <a:solidFill>
                              <a:schemeClr val="dk1"/>
                            </a:solidFill>
                            <a:effectLst/>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dirty="0" smtClean="0">
                              <a:effectLst/>
                            </a:rPr>
                            <a:t>False-Not-Hit (</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fnh</a:t>
                          </a:r>
                          <a:r>
                            <a:rPr lang="en-US" sz="1800" dirty="0" smtClean="0">
                              <a:effectLst/>
                            </a:rPr>
                            <a:t>)</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r>
                  <a:tr h="468739">
                    <a:tc>
                      <a:txBody>
                        <a:bodyPr/>
                        <a:lstStyle/>
                        <a:p>
                          <a:pPr algn="ctr">
                            <a:lnSpc>
                              <a:spcPct val="150000"/>
                            </a:lnSpc>
                            <a:spcAft>
                              <a:spcPts val="0"/>
                            </a:spcAft>
                          </a:pPr>
                          <a:r>
                            <a:rPr lang="zh-CN" sz="1800" dirty="0">
                              <a:effectLst/>
                              <a:latin typeface="宋体" panose="02010600030101010101" pitchFamily="2" charset="-122"/>
                              <a:ea typeface="宋体" panose="02010600030101010101" pitchFamily="2" charset="-122"/>
                              <a:cs typeface="Times New Roman" panose="02020603050405020304" pitchFamily="18" charset="0"/>
                            </a:rPr>
                            <a:t>总数量</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algn="ct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th</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tnh</a:t>
                          </a:r>
                          <a:endParaRPr lang="zh-CN" altLang="zh-CN" sz="1800" kern="1200" dirty="0">
                            <a:solidFill>
                              <a:schemeClr val="dk1"/>
                            </a:solidFill>
                            <a:effectLst/>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fh</a:t>
                          </a:r>
                          <a:r>
                            <a:rPr lang="en-US" altLang="zh-CN" sz="1800" i="1" kern="1200" dirty="0" err="1" smtClean="0">
                              <a:solidFill>
                                <a:schemeClr val="dk1"/>
                              </a:solidFill>
                              <a:effectLst/>
                              <a:latin typeface="+mn-lt"/>
                              <a:ea typeface="+mn-ea"/>
                              <a:cs typeface="+mn-cs"/>
                            </a:rPr>
                            <a:t>+N</a:t>
                          </a:r>
                          <a:r>
                            <a:rPr lang="en-US" altLang="zh-CN" sz="1800" i="1" kern="1200" baseline="-25000" dirty="0" err="1" smtClean="0">
                              <a:solidFill>
                                <a:schemeClr val="dk1"/>
                              </a:solidFill>
                              <a:effectLst/>
                              <a:latin typeface="+mn-lt"/>
                              <a:ea typeface="+mn-ea"/>
                              <a:cs typeface="+mn-cs"/>
                            </a:rPr>
                            <a:t>fnh</a:t>
                          </a:r>
                          <a:endParaRPr lang="zh-CN" altLang="zh-CN" sz="1800" kern="1200" dirty="0" smtClean="0">
                            <a:solidFill>
                              <a:schemeClr val="dk1"/>
                            </a:solidFill>
                            <a:effectLst/>
                            <a:latin typeface="+mn-lt"/>
                            <a:ea typeface="+mn-ea"/>
                            <a:cs typeface="+mn-cs"/>
                          </a:endParaRPr>
                        </a:p>
                      </a:txBody>
                      <a:tcPr marL="68580" marR="68580" marT="0" marB="0" anchor="ctr"/>
                    </a:tc>
                  </a:tr>
                </a:tbl>
              </a:graphicData>
            </a:graphic>
          </p:graphicFrame>
        </mc:Fallback>
      </mc:AlternateContent>
      <p:sp>
        <p:nvSpPr>
          <p:cNvPr id="10" name="内容占位符 2"/>
          <p:cNvSpPr>
            <a:spLocks/>
          </p:cNvSpPr>
          <p:nvPr/>
        </p:nvSpPr>
        <p:spPr bwMode="black">
          <a:xfrm>
            <a:off x="1568737" y="2966854"/>
            <a:ext cx="345757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20000"/>
              </a:lnSpc>
              <a:spcBef>
                <a:spcPct val="0"/>
              </a:spcBef>
              <a:buClr>
                <a:srgbClr val="FF0000"/>
              </a:buClr>
              <a:buFont typeface="Wingdings" panose="05000000000000000000" pitchFamily="2" charset="2"/>
              <a:buNone/>
            </a:pPr>
            <a:endParaRPr lang="zh-CN" altLang="en-US" sz="24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20000"/>
              </a:lnSpc>
              <a:spcBef>
                <a:spcPct val="0"/>
              </a:spcBef>
              <a:buClr>
                <a:srgbClr val="FF0000"/>
              </a:buClr>
              <a:buFont typeface="Wingdings" panose="05000000000000000000" pitchFamily="2" charset="2"/>
              <a:buChar char="Ø"/>
            </a:pPr>
            <a:r>
              <a:rPr lang="en-US" altLang="zh-CN" sz="2000" b="0" dirty="0">
                <a:latin typeface="Times New Roman" panose="02020603050405020304" pitchFamily="18" charset="0"/>
                <a:ea typeface="楷体_GB2312" panose="02010600030101010101" charset="-122"/>
                <a:cs typeface="Times New Roman" panose="02020603050405020304" pitchFamily="18" charset="0"/>
              </a:rPr>
              <a:t>Precision</a:t>
            </a: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a:p>
            <a:pPr eaLnBrk="1" hangingPunct="1">
              <a:lnSpc>
                <a:spcPct val="120000"/>
              </a:lnSpc>
              <a:spcBef>
                <a:spcPct val="0"/>
              </a:spcBef>
              <a:buClr>
                <a:srgbClr val="FF0000"/>
              </a:buClr>
              <a:buFont typeface="Wingdings" panose="05000000000000000000" pitchFamily="2" charset="2"/>
              <a:buChar char="Ø"/>
            </a:pPr>
            <a:r>
              <a:rPr lang="en-US" altLang="zh-CN" sz="2000" b="0" dirty="0">
                <a:latin typeface="Times New Roman" panose="02020603050405020304" pitchFamily="18" charset="0"/>
                <a:ea typeface="楷体_GB2312" panose="02010600030101010101" charset="-122"/>
                <a:cs typeface="Times New Roman" panose="02020603050405020304" pitchFamily="18" charset="0"/>
              </a:rPr>
              <a:t>Recall</a:t>
            </a: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a:p>
            <a:pPr eaLnBrk="1" hangingPunct="1">
              <a:lnSpc>
                <a:spcPct val="120000"/>
              </a:lnSpc>
              <a:spcBef>
                <a:spcPct val="0"/>
              </a:spcBef>
              <a:buClr>
                <a:srgbClr val="FF0000"/>
              </a:buClr>
              <a:buFont typeface="Wingdings" panose="05000000000000000000" pitchFamily="2" charset="2"/>
              <a:buChar char="Ø"/>
            </a:pPr>
            <a:r>
              <a:rPr lang="en-US" altLang="zh-CN" sz="2000" b="0" dirty="0" smtClean="0">
                <a:latin typeface="Times New Roman" panose="02020603050405020304" pitchFamily="18" charset="0"/>
                <a:ea typeface="楷体_GB2312" panose="02010600030101010101" charset="-122"/>
                <a:cs typeface="Times New Roman" panose="02020603050405020304" pitchFamily="18" charset="0"/>
              </a:rPr>
              <a:t>F-measure</a:t>
            </a: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a:p>
            <a:pPr marL="0" indent="0" eaLnBrk="1" hangingPunct="1">
              <a:lnSpc>
                <a:spcPct val="120000"/>
              </a:lnSpc>
              <a:spcBef>
                <a:spcPct val="0"/>
              </a:spcBef>
              <a:buClr>
                <a:srgbClr val="FF0000"/>
              </a:buClr>
              <a:buNone/>
            </a:pP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a:p>
            <a:pPr eaLnBrk="1" hangingPunct="1">
              <a:lnSpc>
                <a:spcPct val="120000"/>
              </a:lnSpc>
              <a:spcBef>
                <a:spcPct val="0"/>
              </a:spcBef>
              <a:buClr>
                <a:srgbClr val="FF0000"/>
              </a:buClr>
              <a:buFont typeface="Wingdings" panose="05000000000000000000" pitchFamily="2" charset="2"/>
              <a:buChar char="Ø"/>
            </a:pPr>
            <a:r>
              <a:rPr lang="en-US" altLang="zh-CN" sz="2000" b="0" dirty="0" err="1" smtClean="0">
                <a:latin typeface="Times New Roman" panose="02020603050405020304" pitchFamily="18" charset="0"/>
                <a:ea typeface="楷体_GB2312" panose="02010600030101010101" charset="-122"/>
                <a:cs typeface="Times New Roman" panose="02020603050405020304" pitchFamily="18" charset="0"/>
              </a:rPr>
              <a:t>P@N</a:t>
            </a:r>
            <a:r>
              <a:rPr lang="en-US" altLang="zh-CN" sz="2000" b="0" dirty="0" smtClean="0">
                <a:latin typeface="Times New Roman" panose="02020603050405020304" pitchFamily="18" charset="0"/>
                <a:ea typeface="楷体_GB2312" panose="02010600030101010101" charset="-122"/>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Precision at Position</a:t>
            </a:r>
            <a:r>
              <a:rPr lang="en-US" altLang="zh-CN" sz="2000" b="0" dirty="0" smtClean="0">
                <a:latin typeface="Times New Roman" panose="02020603050405020304" pitchFamily="18" charset="0"/>
                <a:ea typeface="楷体_GB2312" panose="02010600030101010101" charset="-122"/>
                <a:cs typeface="Times New Roman" panose="02020603050405020304" pitchFamily="18" charset="0"/>
              </a:rPr>
              <a:t>)</a:t>
            </a: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29855269"/>
              </p:ext>
            </p:extLst>
          </p:nvPr>
        </p:nvGraphicFramePr>
        <p:xfrm>
          <a:off x="6984340" y="4045525"/>
          <a:ext cx="2161685" cy="705550"/>
        </p:xfrm>
        <a:graphic>
          <a:graphicData uri="http://schemas.openxmlformats.org/presentationml/2006/ole">
            <mc:AlternateContent xmlns:mc="http://schemas.openxmlformats.org/markup-compatibility/2006">
              <mc:Choice xmlns:v="urn:schemas-microsoft-com:vml" Requires="v">
                <p:oleObj spid="_x0000_s2354" name="Equation" r:id="rId4" imgW="1371600" imgH="444500" progId="Equation.DSMT4">
                  <p:embed/>
                </p:oleObj>
              </mc:Choice>
              <mc:Fallback>
                <p:oleObj name="Equation" r:id="rId4" imgW="1371600" imgH="4445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4340" y="4045525"/>
                        <a:ext cx="2161685" cy="705550"/>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330235217"/>
              </p:ext>
            </p:extLst>
          </p:nvPr>
        </p:nvGraphicFramePr>
        <p:xfrm>
          <a:off x="6067707" y="4832748"/>
          <a:ext cx="4484045" cy="657660"/>
        </p:xfrm>
        <a:graphic>
          <a:graphicData uri="http://schemas.openxmlformats.org/presentationml/2006/ole">
            <mc:AlternateContent xmlns:mc="http://schemas.openxmlformats.org/markup-compatibility/2006">
              <mc:Choice xmlns:v="urn:schemas-microsoft-com:vml" Requires="v">
                <p:oleObj spid="_x0000_s2355" name="Equation" r:id="rId6" imgW="2857500" imgH="419100" progId="Equation.DSMT4">
                  <p:embed/>
                </p:oleObj>
              </mc:Choice>
              <mc:Fallback>
                <p:oleObj name="Equation" r:id="rId6" imgW="28575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7707" y="4832748"/>
                        <a:ext cx="4484045" cy="657660"/>
                      </a:xfrm>
                      <a:prstGeom prst="rect">
                        <a:avLst/>
                      </a:prstGeom>
                      <a:noFill/>
                    </p:spPr>
                  </p:pic>
                </p:oleObj>
              </mc:Fallback>
            </mc:AlternateContent>
          </a:graphicData>
        </a:graphic>
      </p:graphicFrame>
      <p:sp>
        <p:nvSpPr>
          <p:cNvPr id="13" name="内容占位符 2"/>
          <p:cNvSpPr>
            <a:spLocks/>
          </p:cNvSpPr>
          <p:nvPr/>
        </p:nvSpPr>
        <p:spPr bwMode="black">
          <a:xfrm>
            <a:off x="6528391" y="3333896"/>
            <a:ext cx="345757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20000"/>
              </a:lnSpc>
              <a:spcBef>
                <a:spcPct val="0"/>
              </a:spcBef>
              <a:buClr>
                <a:srgbClr val="FF0000"/>
              </a:buClr>
              <a:buFont typeface="Wingdings" panose="05000000000000000000" pitchFamily="2" charset="2"/>
              <a:buNone/>
            </a:pPr>
            <a:endParaRPr lang="zh-CN" altLang="en-US" sz="2400" b="0"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20000"/>
              </a:lnSpc>
              <a:spcBef>
                <a:spcPct val="0"/>
              </a:spcBef>
              <a:buClr>
                <a:srgbClr val="FF0000"/>
              </a:buClr>
              <a:buNone/>
            </a:pP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a:p>
            <a:pPr marL="0" indent="0" eaLnBrk="1" hangingPunct="1">
              <a:lnSpc>
                <a:spcPct val="120000"/>
              </a:lnSpc>
              <a:spcBef>
                <a:spcPct val="0"/>
              </a:spcBef>
              <a:buClr>
                <a:srgbClr val="FF0000"/>
              </a:buClr>
              <a:buNone/>
            </a:pP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a:p>
            <a:pPr eaLnBrk="1" hangingPunct="1">
              <a:lnSpc>
                <a:spcPct val="120000"/>
              </a:lnSpc>
              <a:spcBef>
                <a:spcPct val="0"/>
              </a:spcBef>
              <a:buClr>
                <a:srgbClr val="FF0000"/>
              </a:buClr>
              <a:buFont typeface="Wingdings" panose="05000000000000000000" pitchFamily="2" charset="2"/>
              <a:buChar char="Ø"/>
            </a:pPr>
            <a:endParaRPr lang="en-US" altLang="zh-CN" sz="2000" b="0" dirty="0">
              <a:latin typeface="Times New Roman" panose="02020603050405020304" pitchFamily="18" charset="0"/>
              <a:ea typeface="楷体_GB2312" panose="02010600030101010101"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1712259905"/>
              </p:ext>
            </p:extLst>
          </p:nvPr>
        </p:nvGraphicFramePr>
        <p:xfrm>
          <a:off x="6882812" y="3289671"/>
          <a:ext cx="2386014" cy="642938"/>
        </p:xfrm>
        <a:graphic>
          <a:graphicData uri="http://schemas.openxmlformats.org/presentationml/2006/ole">
            <mc:AlternateContent xmlns:mc="http://schemas.openxmlformats.org/markup-compatibility/2006">
              <mc:Choice xmlns:v="urn:schemas-microsoft-com:vml" Requires="v">
                <p:oleObj spid="_x0000_s2356" name="Equation" r:id="rId8" imgW="1587500" imgH="431800" progId="Equation.DSMT4">
                  <p:embed/>
                </p:oleObj>
              </mc:Choice>
              <mc:Fallback>
                <p:oleObj name="Equation" r:id="rId8" imgW="1587500" imgH="431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2812" y="3289671"/>
                        <a:ext cx="2386014" cy="642938"/>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976931278"/>
              </p:ext>
            </p:extLst>
          </p:nvPr>
        </p:nvGraphicFramePr>
        <p:xfrm>
          <a:off x="7148106" y="5576336"/>
          <a:ext cx="1995898" cy="699417"/>
        </p:xfrm>
        <a:graphic>
          <a:graphicData uri="http://schemas.openxmlformats.org/presentationml/2006/ole">
            <mc:AlternateContent xmlns:mc="http://schemas.openxmlformats.org/markup-compatibility/2006">
              <mc:Choice xmlns:v="urn:schemas-microsoft-com:vml" Requires="v">
                <p:oleObj spid="_x0000_s2357" name="Equation" r:id="rId10" imgW="1117115" imgH="393529" progId="Equation.DSMT4">
                  <p:embed/>
                </p:oleObj>
              </mc:Choice>
              <mc:Fallback>
                <p:oleObj name="Equation" r:id="rId10" imgW="1117115" imgH="39352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8106" y="5576336"/>
                        <a:ext cx="1995898" cy="699417"/>
                      </a:xfrm>
                      <a:prstGeom prst="rect">
                        <a:avLst/>
                      </a:prstGeom>
                      <a:noFill/>
                    </p:spPr>
                  </p:pic>
                </p:oleObj>
              </mc:Fallback>
            </mc:AlternateContent>
          </a:graphicData>
        </a:graphic>
      </p:graphicFrame>
      <p:sp>
        <p:nvSpPr>
          <p:cNvPr id="22"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2.3 </a:t>
            </a:r>
            <a:r>
              <a:rPr lang="zh-CN" altLang="en-US" sz="3600" b="1" dirty="0" smtClean="0">
                <a:latin typeface="Times New Roman" panose="02020603050405020304" pitchFamily="18" charset="0"/>
                <a:cs typeface="Times New Roman" panose="02020603050405020304" pitchFamily="18" charset="0"/>
              </a:rPr>
              <a:t>评价指标</a:t>
            </a:r>
            <a:endParaRPr lang="zh-CN" altLang="en-US" sz="3600" b="1" dirty="0">
              <a:latin typeface="Times New Roman" panose="02020603050405020304" pitchFamily="18" charset="0"/>
              <a:cs typeface="Times New Roman" panose="02020603050405020304" pitchFamily="18" charset="0"/>
            </a:endParaRPr>
          </a:p>
        </p:txBody>
      </p:sp>
      <p:grpSp>
        <p:nvGrpSpPr>
          <p:cNvPr id="23" name="组合 22"/>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4" name="椭圆 23"/>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5" name="椭圆 24"/>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6" name="椭圆 25"/>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6" name="Picture 1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ll"/>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0049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624789" y="2569246"/>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tx1"/>
                </a:solidFill>
                <a:latin typeface="微软雅黑" panose="020B0503020204020204" pitchFamily="34" charset="-122"/>
                <a:ea typeface="微软雅黑" panose="020B0503020204020204" pitchFamily="34" charset="-122"/>
                <a:cs typeface="+mn-cs"/>
              </a:rPr>
              <a:t>基于用户文本语义和情感程度的好友推荐</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4624789" y="3565021"/>
            <a:ext cx="6032421"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基于交叉文本相似性和情感词典的好友推荐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93304" y="1451188"/>
            <a:ext cx="3041784" cy="2992839"/>
            <a:chOff x="1082462" y="1218028"/>
            <a:chExt cx="3752428" cy="3752428"/>
          </a:xfrm>
        </p:grpSpPr>
        <p:grpSp>
          <p:nvGrpSpPr>
            <p:cNvPr id="8" name="组合 7"/>
            <p:cNvGrpSpPr/>
            <p:nvPr userDrawn="1"/>
          </p:nvGrpSpPr>
          <p:grpSpPr>
            <a:xfrm>
              <a:off x="2261324" y="2572676"/>
              <a:ext cx="1440227" cy="1204747"/>
              <a:chOff x="2525008" y="2776901"/>
              <a:chExt cx="1440227" cy="1204747"/>
            </a:xfrm>
            <a:noFill/>
          </p:grpSpPr>
          <p:sp>
            <p:nvSpPr>
              <p:cNvPr id="13" name="文本框 12"/>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14" name="文本框 13"/>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9" name="空心弧 8"/>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空心弧 9"/>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空心弧 11"/>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4"/>
          <p:cNvSpPr txBox="1"/>
          <p:nvPr/>
        </p:nvSpPr>
        <p:spPr>
          <a:xfrm>
            <a:off x="4590953" y="4575810"/>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融合文本语义和情感分析的好友推荐系统</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3560688" y="300816"/>
            <a:ext cx="5204553" cy="6009659"/>
            <a:chOff x="3514159" y="1294651"/>
            <a:chExt cx="5370266" cy="7203823"/>
          </a:xfrm>
        </p:grpSpPr>
        <p:grpSp>
          <p:nvGrpSpPr>
            <p:cNvPr id="17" name="组合 16"/>
            <p:cNvGrpSpPr/>
            <p:nvPr userDrawn="1"/>
          </p:nvGrpSpPr>
          <p:grpSpPr>
            <a:xfrm>
              <a:off x="3514159" y="1294651"/>
              <a:ext cx="1064760" cy="7203823"/>
              <a:chOff x="1445772" y="986833"/>
              <a:chExt cx="2623064" cy="17746843"/>
            </a:xfrm>
          </p:grpSpPr>
          <p:grpSp>
            <p:nvGrpSpPr>
              <p:cNvPr id="19" name="组合 18"/>
              <p:cNvGrpSpPr/>
              <p:nvPr userDrawn="1"/>
            </p:nvGrpSpPr>
            <p:grpSpPr>
              <a:xfrm>
                <a:off x="1445772" y="986833"/>
                <a:ext cx="2623064" cy="17746843"/>
                <a:chOff x="-3408439" y="842784"/>
                <a:chExt cx="1815653" cy="12284146"/>
              </a:xfrm>
            </p:grpSpPr>
            <p:sp>
              <p:nvSpPr>
                <p:cNvPr id="25" name="椭圆 24"/>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6" name="流程图: 合并 25"/>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7" name="椭圆 26"/>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8" name="流程图: 合并 2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9" name="椭圆 28"/>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0" name="流程图: 合并 29"/>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1" name="椭圆 30"/>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2" name="流程图: 合并 31"/>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3" name="椭圆 32"/>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4" name="流程图: 合并 33"/>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5" name="椭圆 34"/>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6" name="流程图: 合并 35"/>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20" name="文本框 19"/>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1" name="文本框 20"/>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03</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22" name="文本框 21"/>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3" name="文本框 22"/>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4" name="文本框 23"/>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18" name="文本框 17"/>
            <p:cNvSpPr txBox="1"/>
            <p:nvPr userDrawn="1"/>
          </p:nvSpPr>
          <p:spPr>
            <a:xfrm>
              <a:off x="4565390" y="1582350"/>
              <a:ext cx="4319035" cy="553401"/>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研究背景、意义以及研究内容</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sp>
        <p:nvSpPr>
          <p:cNvPr id="37" name="文本框 36"/>
          <p:cNvSpPr txBox="1"/>
          <p:nvPr/>
        </p:nvSpPr>
        <p:spPr>
          <a:xfrm>
            <a:off x="4579481" y="5590612"/>
            <a:ext cx="2339102"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总结与未来工作</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pic>
        <p:nvPicPr>
          <p:cNvPr id="41"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4590953" y="1503708"/>
            <a:ext cx="3262432" cy="461665"/>
          </a:xfrm>
          <a:prstGeom prst="rect">
            <a:avLst/>
          </a:prstGeom>
          <a:noFill/>
        </p:spPr>
        <p:txBody>
          <a:bodyPr wrap="none" rtlCol="0">
            <a:spAutoFit/>
          </a:bodyPr>
          <a:lstStyle/>
          <a:p>
            <a:r>
              <a:rPr lang="zh-CN" altLang="en-US" sz="2400" b="1" dirty="0" smtClean="0">
                <a:solidFill>
                  <a:schemeClr val="bg2">
                    <a:lumMod val="75000"/>
                  </a:schemeClr>
                </a:solidFill>
                <a:latin typeface="微软雅黑" panose="020B0503020204020204" pitchFamily="34" charset="-122"/>
                <a:ea typeface="微软雅黑" panose="020B0503020204020204" pitchFamily="34" charset="-122"/>
              </a:rPr>
              <a:t>好友推荐相关理论基础</a:t>
            </a:r>
            <a:endParaRPr lang="zh-CN" altLang="en-US" sz="24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30044107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p:cNvSpPr>
          <p:nvPr/>
        </p:nvSpPr>
        <p:spPr bwMode="black">
          <a:xfrm>
            <a:off x="1307479" y="1170882"/>
            <a:ext cx="924421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Calibri" panose="020F0502020204030204" pitchFamily="34" charset="0"/>
              </a:defRPr>
            </a:lvl1pPr>
            <a:lvl2pPr marL="742950" indent="-285750" eaLnBrk="0" hangingPunct="0">
              <a:spcBef>
                <a:spcPct val="20000"/>
              </a:spcBef>
              <a:buChar char="–"/>
              <a:defRPr sz="2800">
                <a:solidFill>
                  <a:schemeClr val="tx1"/>
                </a:solidFill>
                <a:latin typeface="Calibri" panose="020F0502020204030204" pitchFamily="34" charset="0"/>
              </a:defRPr>
            </a:lvl2pPr>
            <a:lvl3pPr marL="1143000" indent="-228600" eaLnBrk="0" hangingPunct="0">
              <a:spcBef>
                <a:spcPct val="20000"/>
              </a:spcBef>
              <a:buChar char="•"/>
              <a:defRPr sz="2400">
                <a:solidFill>
                  <a:schemeClr val="tx1"/>
                </a:solidFill>
                <a:latin typeface="Calibri" panose="020F0502020204030204" pitchFamily="34" charset="0"/>
              </a:defRPr>
            </a:lvl3pPr>
            <a:lvl4pPr marL="1600200" indent="-228600" eaLnBrk="0" hangingPunct="0">
              <a:spcBef>
                <a:spcPct val="20000"/>
              </a:spcBef>
              <a:buChar char="–"/>
              <a:defRPr sz="2000">
                <a:solidFill>
                  <a:schemeClr val="tx1"/>
                </a:solidFill>
                <a:latin typeface="Calibri" panose="020F0502020204030204" pitchFamily="34" charset="0"/>
              </a:defRPr>
            </a:lvl4pPr>
            <a:lvl5pPr marL="2057400" indent="-228600" eaLnBrk="0" hangingPunct="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lnSpc>
                <a:spcPct val="120000"/>
              </a:lnSpc>
              <a:spcBef>
                <a:spcPct val="0"/>
              </a:spcBef>
              <a:buClr>
                <a:srgbClr val="FF0000"/>
              </a:buClr>
              <a:buFont typeface="Wingdings" panose="05000000000000000000" pitchFamily="2" charset="2"/>
              <a:buNone/>
            </a:pPr>
            <a:r>
              <a:rPr lang="zh-CN" altLang="zh-CN" sz="2400" dirty="0">
                <a:latin typeface="宋体" panose="02010600030101010101" pitchFamily="2" charset="-122"/>
                <a:ea typeface="宋体" panose="02010600030101010101" pitchFamily="2" charset="-122"/>
              </a:rPr>
              <a:t>微博是最近几年发展起来的一种在线社交网络平台，发展态势</a:t>
            </a:r>
            <a:r>
              <a:rPr lang="zh-CN" altLang="zh-CN" sz="2400" dirty="0" smtClean="0">
                <a:latin typeface="宋体" panose="02010600030101010101" pitchFamily="2" charset="-122"/>
                <a:ea typeface="宋体" panose="02010600030101010101" pitchFamily="2" charset="-122"/>
              </a:rPr>
              <a:t>相比</a:t>
            </a:r>
            <a:endParaRPr lang="en-US" altLang="zh-CN" sz="2400" dirty="0" smtClean="0">
              <a:latin typeface="宋体" panose="02010600030101010101" pitchFamily="2" charset="-122"/>
              <a:ea typeface="宋体" panose="02010600030101010101" pitchFamily="2" charset="-122"/>
            </a:endParaRPr>
          </a:p>
          <a:p>
            <a:pPr eaLnBrk="1" hangingPunct="1">
              <a:lnSpc>
                <a:spcPct val="120000"/>
              </a:lnSpc>
              <a:spcBef>
                <a:spcPct val="0"/>
              </a:spcBef>
              <a:buClr>
                <a:srgbClr val="FF0000"/>
              </a:buClr>
              <a:buFont typeface="Wingdings" panose="05000000000000000000" pitchFamily="2" charset="2"/>
              <a:buNone/>
            </a:pPr>
            <a:r>
              <a:rPr lang="zh-CN" altLang="zh-CN" sz="2400" dirty="0" smtClean="0">
                <a:latin typeface="宋体" panose="02010600030101010101" pitchFamily="2" charset="-122"/>
                <a:ea typeface="宋体" panose="02010600030101010101" pitchFamily="2" charset="-122"/>
              </a:rPr>
              <a:t>传统</a:t>
            </a:r>
            <a:r>
              <a:rPr lang="zh-CN" altLang="zh-CN" sz="2400" dirty="0">
                <a:latin typeface="宋体" panose="02010600030101010101" pitchFamily="2" charset="-122"/>
                <a:ea typeface="宋体" panose="02010600030101010101" pitchFamily="2" charset="-122"/>
              </a:rPr>
              <a:t>社会媒体态势强劲。</a:t>
            </a:r>
            <a:r>
              <a:rPr lang="zh-CN" altLang="zh-CN" sz="2400" dirty="0" smtClean="0">
                <a:latin typeface="宋体" panose="02010600030101010101" pitchFamily="2" charset="-122"/>
                <a:ea typeface="宋体" panose="02010600030101010101" pitchFamily="2" charset="-122"/>
              </a:rPr>
              <a:t>而且</a:t>
            </a:r>
            <a:r>
              <a:rPr lang="zh-CN" altLang="zh-CN" sz="2400" dirty="0">
                <a:latin typeface="宋体" panose="02010600030101010101" pitchFamily="2" charset="-122"/>
                <a:ea typeface="宋体" panose="02010600030101010101" pitchFamily="2" charset="-122"/>
              </a:rPr>
              <a:t>随着移动设备的流行，用户发表</a:t>
            </a:r>
            <a:r>
              <a:rPr lang="zh-CN" altLang="zh-CN" sz="2400" dirty="0" smtClean="0">
                <a:latin typeface="宋体" panose="02010600030101010101" pitchFamily="2" charset="-122"/>
                <a:ea typeface="宋体" panose="02010600030101010101" pitchFamily="2" charset="-122"/>
              </a:rPr>
              <a:t>观点</a:t>
            </a:r>
            <a:endParaRPr lang="en-US" altLang="zh-CN" sz="2400" dirty="0" smtClean="0">
              <a:latin typeface="宋体" panose="02010600030101010101" pitchFamily="2" charset="-122"/>
              <a:ea typeface="宋体" panose="02010600030101010101" pitchFamily="2" charset="-122"/>
            </a:endParaRPr>
          </a:p>
          <a:p>
            <a:pPr eaLnBrk="1" hangingPunct="1">
              <a:lnSpc>
                <a:spcPct val="120000"/>
              </a:lnSpc>
              <a:spcBef>
                <a:spcPct val="0"/>
              </a:spcBef>
              <a:buClr>
                <a:srgbClr val="FF0000"/>
              </a:buClr>
              <a:buFont typeface="Wingdings" panose="05000000000000000000" pitchFamily="2" charset="2"/>
              <a:buNone/>
            </a:pPr>
            <a:r>
              <a:rPr lang="zh-CN" altLang="zh-CN" sz="2400" dirty="0" smtClean="0">
                <a:latin typeface="宋体" panose="02010600030101010101" pitchFamily="2" charset="-122"/>
                <a:ea typeface="宋体" panose="02010600030101010101" pitchFamily="2" charset="-122"/>
              </a:rPr>
              <a:t>和</a:t>
            </a:r>
            <a:r>
              <a:rPr lang="zh-CN" altLang="zh-CN" sz="2400" dirty="0">
                <a:latin typeface="宋体" panose="02010600030101010101" pitchFamily="2" charset="-122"/>
                <a:ea typeface="宋体" panose="02010600030101010101" pitchFamily="2" charset="-122"/>
              </a:rPr>
              <a:t>心情的方式更加</a:t>
            </a:r>
            <a:r>
              <a:rPr lang="zh-CN" altLang="zh-CN" sz="2400" dirty="0" smtClean="0">
                <a:latin typeface="宋体" panose="02010600030101010101" pitchFamily="2" charset="-122"/>
                <a:ea typeface="宋体" panose="02010600030101010101" pitchFamily="2" charset="-122"/>
              </a:rPr>
              <a:t>快捷，人</a:t>
            </a:r>
            <a:r>
              <a:rPr lang="zh-CN" altLang="zh-CN" sz="2400" dirty="0">
                <a:latin typeface="宋体" panose="02010600030101010101" pitchFamily="2" charset="-122"/>
                <a:ea typeface="宋体" panose="02010600030101010101" pitchFamily="2" charset="-122"/>
              </a:rPr>
              <a:t>与人之间的社交距离在缩短</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eaLnBrk="1" hangingPunct="1">
              <a:lnSpc>
                <a:spcPct val="120000"/>
              </a:lnSpc>
              <a:spcBef>
                <a:spcPct val="0"/>
              </a:spcBef>
              <a:buClr>
                <a:srgbClr val="FF0000"/>
              </a:buClr>
              <a:buFont typeface="Wingdings" panose="05000000000000000000" pitchFamily="2" charset="2"/>
              <a:buNone/>
            </a:pPr>
            <a:endParaRPr lang="en-US" altLang="zh-CN" sz="2400" b="0" dirty="0" smtClean="0">
              <a:ea typeface="宋体" panose="02010600030101010101" pitchFamily="2" charset="-122"/>
            </a:endParaRPr>
          </a:p>
          <a:p>
            <a:pPr eaLnBrk="1" hangingPunct="1">
              <a:lnSpc>
                <a:spcPct val="120000"/>
              </a:lnSpc>
              <a:spcBef>
                <a:spcPct val="0"/>
              </a:spcBef>
              <a:buClr>
                <a:srgbClr val="FF0000"/>
              </a:buClr>
              <a:buFont typeface="Wingdings" panose="05000000000000000000" pitchFamily="2" charset="2"/>
              <a:buNone/>
            </a:pPr>
            <a:r>
              <a:rPr lang="zh-CN" altLang="en-US" sz="2400" b="0" dirty="0" smtClean="0">
                <a:ea typeface="宋体" panose="02010600030101010101" pitchFamily="2" charset="-122"/>
              </a:rPr>
              <a:t>特点：</a:t>
            </a:r>
            <a:endParaRPr lang="en-US" altLang="zh-CN" sz="2400" b="0" dirty="0" smtClean="0">
              <a:ea typeface="宋体" panose="02010600030101010101" pitchFamily="2" charset="-122"/>
            </a:endParaRPr>
          </a:p>
          <a:p>
            <a:pPr eaLnBrk="1" hangingPunct="1">
              <a:lnSpc>
                <a:spcPct val="150000"/>
              </a:lnSpc>
              <a:spcBef>
                <a:spcPct val="0"/>
              </a:spcBef>
              <a:buClr>
                <a:srgbClr val="FF0000"/>
              </a:buClr>
              <a:buFont typeface="Wingdings" panose="05000000000000000000" pitchFamily="2" charset="2"/>
              <a:buNone/>
            </a:pPr>
            <a:r>
              <a:rPr lang="en-US" altLang="zh-CN" sz="2400" dirty="0" smtClean="0">
                <a:ea typeface="宋体" panose="02010600030101010101" pitchFamily="2" charset="-122"/>
              </a:rPr>
              <a:t>1</a:t>
            </a:r>
            <a:r>
              <a:rPr lang="zh-CN" altLang="en-US" sz="2400" dirty="0" smtClean="0">
                <a:ea typeface="宋体" panose="02010600030101010101" pitchFamily="2" charset="-122"/>
              </a:rPr>
              <a:t>、字数限制在</a:t>
            </a:r>
            <a:r>
              <a:rPr lang="en-US" altLang="zh-CN" sz="2400" dirty="0" smtClean="0">
                <a:ea typeface="宋体" panose="02010600030101010101" pitchFamily="2" charset="-122"/>
              </a:rPr>
              <a:t>140</a:t>
            </a:r>
            <a:r>
              <a:rPr lang="zh-CN" altLang="en-US" sz="2400" dirty="0" smtClean="0">
                <a:ea typeface="宋体" panose="02010600030101010101" pitchFamily="2" charset="-122"/>
              </a:rPr>
              <a:t>个字符以内。</a:t>
            </a:r>
            <a:endParaRPr lang="en-US" altLang="zh-CN" sz="2400" dirty="0">
              <a:ea typeface="宋体" panose="02010600030101010101" pitchFamily="2" charset="-122"/>
            </a:endParaRPr>
          </a:p>
          <a:p>
            <a:pPr eaLnBrk="1" hangingPunct="1">
              <a:lnSpc>
                <a:spcPct val="150000"/>
              </a:lnSpc>
              <a:spcBef>
                <a:spcPct val="0"/>
              </a:spcBef>
              <a:buClr>
                <a:srgbClr val="FF0000"/>
              </a:buClr>
              <a:buFont typeface="Wingdings" panose="05000000000000000000" pitchFamily="2" charset="2"/>
              <a:buNone/>
            </a:pPr>
            <a:r>
              <a:rPr lang="en-US" altLang="zh-CN" sz="2400" b="0" dirty="0" smtClean="0">
                <a:latin typeface="+mj-lt"/>
                <a:ea typeface="宋体" panose="02010600030101010101" pitchFamily="2" charset="-122"/>
              </a:rPr>
              <a:t>2</a:t>
            </a:r>
            <a:r>
              <a:rPr lang="zh-CN" altLang="en-US" sz="2400" dirty="0" smtClean="0">
                <a:latin typeface="+mj-lt"/>
                <a:ea typeface="宋体" panose="02010600030101010101" pitchFamily="2" charset="-122"/>
              </a:rPr>
              <a:t>、微博的数据量很大，包含高价值的信息。</a:t>
            </a:r>
            <a:endParaRPr lang="en-US" altLang="zh-CN" sz="2400" dirty="0" smtClean="0">
              <a:latin typeface="+mj-lt"/>
              <a:ea typeface="宋体" panose="02010600030101010101" pitchFamily="2" charset="-122"/>
            </a:endParaRPr>
          </a:p>
          <a:p>
            <a:pPr eaLnBrk="1" hangingPunct="1">
              <a:lnSpc>
                <a:spcPct val="150000"/>
              </a:lnSpc>
              <a:spcBef>
                <a:spcPct val="0"/>
              </a:spcBef>
              <a:buClr>
                <a:srgbClr val="FF0000"/>
              </a:buClr>
              <a:buFont typeface="Wingdings" panose="05000000000000000000" pitchFamily="2" charset="2"/>
              <a:buNone/>
            </a:pPr>
            <a:r>
              <a:rPr lang="en-US" altLang="zh-CN" sz="2400" b="0" dirty="0" smtClean="0">
                <a:latin typeface="+mj-lt"/>
                <a:ea typeface="宋体" panose="02010600030101010101" pitchFamily="2" charset="-122"/>
              </a:rPr>
              <a:t>3</a:t>
            </a:r>
            <a:r>
              <a:rPr lang="zh-CN" altLang="en-US" sz="2400" b="0" dirty="0" smtClean="0">
                <a:latin typeface="+mj-lt"/>
                <a:ea typeface="宋体" panose="02010600030101010101" pitchFamily="2" charset="-122"/>
              </a:rPr>
              <a:t>、</a:t>
            </a:r>
            <a:r>
              <a:rPr lang="zh-CN" altLang="en-US" sz="2400" dirty="0">
                <a:latin typeface="+mj-lt"/>
                <a:ea typeface="宋体" panose="02010600030101010101" pitchFamily="2" charset="-122"/>
              </a:rPr>
              <a:t>这些</a:t>
            </a:r>
            <a:r>
              <a:rPr lang="zh-CN" altLang="zh-CN" sz="2400" dirty="0">
                <a:latin typeface="+mj-lt"/>
                <a:ea typeface="宋体" panose="02010600030101010101" pitchFamily="2" charset="-122"/>
              </a:rPr>
              <a:t>消息是用户描述近况、发表评论或抒发情感</a:t>
            </a:r>
            <a:endParaRPr lang="en-US" altLang="zh-CN" sz="2400" dirty="0">
              <a:latin typeface="+mj-lt"/>
              <a:ea typeface="宋体" panose="02010600030101010101" pitchFamily="2" charset="-122"/>
            </a:endParaRPr>
          </a:p>
        </p:txBody>
      </p:sp>
      <p:sp>
        <p:nvSpPr>
          <p:cNvPr id="11"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3.1 </a:t>
            </a:r>
            <a:r>
              <a:rPr lang="zh-CN" altLang="en-US" sz="3600" b="1" dirty="0" smtClean="0">
                <a:latin typeface="Times New Roman" panose="02020603050405020304" pitchFamily="18" charset="0"/>
                <a:cs typeface="Times New Roman" panose="02020603050405020304" pitchFamily="18" charset="0"/>
              </a:rPr>
              <a:t>微博内容研究</a:t>
            </a:r>
            <a:endParaRPr lang="zh-CN" altLang="en-US" sz="3600" b="1" dirty="0">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13" name="椭圆 12"/>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4" name="椭圆 13"/>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5" name="椭圆 14"/>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8"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6610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1590874100"/>
              </p:ext>
            </p:extLst>
          </p:nvPr>
        </p:nvGraphicFramePr>
        <p:xfrm>
          <a:off x="2669025" y="1013637"/>
          <a:ext cx="6709144" cy="4795890"/>
        </p:xfrm>
        <a:graphic>
          <a:graphicData uri="http://schemas.openxmlformats.org/presentationml/2006/ole">
            <mc:AlternateContent xmlns:mc="http://schemas.openxmlformats.org/markup-compatibility/2006">
              <mc:Choice xmlns:v="urn:schemas-microsoft-com:vml" Requires="v">
                <p:oleObj spid="_x0000_s3149" name="Visio" r:id="rId3" imgW="4991012" imgH="3705185" progId="Visio.Drawing.15">
                  <p:embed/>
                </p:oleObj>
              </mc:Choice>
              <mc:Fallback>
                <p:oleObj name="Visio" r:id="rId3" imgW="4991012" imgH="3705185"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3342"/>
                      <a:stretch>
                        <a:fillRect/>
                      </a:stretch>
                    </p:blipFill>
                    <p:spPr bwMode="auto">
                      <a:xfrm>
                        <a:off x="2669025" y="1013637"/>
                        <a:ext cx="6709144" cy="4795890"/>
                      </a:xfrm>
                      <a:prstGeom prst="rect">
                        <a:avLst/>
                      </a:prstGeom>
                      <a:noFill/>
                    </p:spPr>
                  </p:pic>
                </p:oleObj>
              </mc:Fallback>
            </mc:AlternateContent>
          </a:graphicData>
        </a:graphic>
      </p:graphicFrame>
      <p:sp>
        <p:nvSpPr>
          <p:cNvPr id="15"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3.2 </a:t>
            </a:r>
            <a:r>
              <a:rPr lang="zh-CN" altLang="en-US" sz="3600" b="1" dirty="0" smtClean="0">
                <a:latin typeface="Times New Roman" panose="02020603050405020304" pitchFamily="18" charset="0"/>
                <a:cs typeface="Times New Roman" panose="02020603050405020304" pitchFamily="18" charset="0"/>
              </a:rPr>
              <a:t>预处理流程</a:t>
            </a:r>
            <a:endParaRPr lang="zh-CN" altLang="en-US" sz="3600" b="1" dirty="0">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17" name="椭圆 16"/>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8" name="椭圆 17"/>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9" name="椭圆 18"/>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8"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ll"/>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8372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p:cNvSpPr>
            <a:spLocks noChangeArrowheads="1"/>
          </p:cNvSpPr>
          <p:nvPr/>
        </p:nvSpPr>
        <p:spPr bwMode="auto">
          <a:xfrm>
            <a:off x="7565662" y="1309563"/>
            <a:ext cx="2348945" cy="57120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grpSp>
        <p:nvGrpSpPr>
          <p:cNvPr id="6" name="Group 3"/>
          <p:cNvGrpSpPr>
            <a:grpSpLocks/>
          </p:cNvGrpSpPr>
          <p:nvPr/>
        </p:nvGrpSpPr>
        <p:grpSpPr bwMode="auto">
          <a:xfrm>
            <a:off x="3034838" y="1309563"/>
            <a:ext cx="4767942" cy="571200"/>
            <a:chOff x="480" y="864"/>
            <a:chExt cx="2085" cy="720"/>
          </a:xfrm>
        </p:grpSpPr>
        <p:sp>
          <p:nvSpPr>
            <p:cNvPr id="7"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8"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9" name="Text Box 9"/>
            <p:cNvSpPr txBox="1">
              <a:spLocks noChangeArrowheads="1"/>
            </p:cNvSpPr>
            <p:nvPr/>
          </p:nvSpPr>
          <p:spPr bwMode="auto">
            <a:xfrm>
              <a:off x="583" y="974"/>
              <a:ext cx="982"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推荐算法整体流程</a:t>
              </a:r>
              <a:endParaRPr kumimoji="1" lang="zh-CN" altLang="en-US" sz="2000" dirty="0">
                <a:latin typeface="Times New Roman" panose="02020603050405020304" pitchFamily="18" charset="0"/>
              </a:endParaRPr>
            </a:p>
          </p:txBody>
        </p:sp>
        <p:sp>
          <p:nvSpPr>
            <p:cNvPr id="10" name="Text Box 11"/>
            <p:cNvSpPr txBox="1">
              <a:spLocks noChangeArrowheads="1"/>
            </p:cNvSpPr>
            <p:nvPr/>
          </p:nvSpPr>
          <p:spPr bwMode="auto">
            <a:xfrm>
              <a:off x="1615" y="974"/>
              <a:ext cx="859"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文本语义相似度</a:t>
              </a:r>
              <a:endParaRPr kumimoji="1" lang="zh-CN" altLang="en-US" sz="2000" dirty="0">
                <a:latin typeface="Times New Roman" panose="02020603050405020304" pitchFamily="18" charset="0"/>
              </a:endParaRPr>
            </a:p>
          </p:txBody>
        </p:sp>
      </p:grpSp>
      <p:sp>
        <p:nvSpPr>
          <p:cNvPr id="11" name="AutoShape 6"/>
          <p:cNvSpPr>
            <a:spLocks noChangeArrowheads="1"/>
          </p:cNvSpPr>
          <p:nvPr/>
        </p:nvSpPr>
        <p:spPr bwMode="auto">
          <a:xfrm>
            <a:off x="1011616" y="1309563"/>
            <a:ext cx="2258761" cy="571200"/>
          </a:xfrm>
          <a:prstGeom prst="homePlate">
            <a:avLst>
              <a:gd name="adj" fmla="val 43333"/>
            </a:avLst>
          </a:prstGeom>
          <a:solidFill>
            <a:schemeClr val="accent1"/>
          </a:solidFill>
          <a:ln w="9525">
            <a:solidFill>
              <a:schemeClr val="tx1"/>
            </a:solidFill>
            <a:miter lim="800000"/>
            <a:headEnd/>
            <a:tailEnd/>
          </a:ln>
          <a:effectLs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12" name="Text Box 9"/>
          <p:cNvSpPr txBox="1">
            <a:spLocks noChangeArrowheads="1"/>
          </p:cNvSpPr>
          <p:nvPr/>
        </p:nvSpPr>
        <p:spPr bwMode="auto">
          <a:xfrm>
            <a:off x="1076645" y="1385944"/>
            <a:ext cx="2102261" cy="39984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融合时间因素</a:t>
            </a:r>
            <a:endParaRPr kumimoji="1" lang="zh-CN" altLang="en-US" sz="2000" dirty="0">
              <a:latin typeface="Times New Roman" panose="02020603050405020304" pitchFamily="18" charset="0"/>
            </a:endParaRPr>
          </a:p>
        </p:txBody>
      </p:sp>
      <p:sp>
        <p:nvSpPr>
          <p:cNvPr id="13" name="Text Box 11"/>
          <p:cNvSpPr txBox="1">
            <a:spLocks noChangeArrowheads="1"/>
          </p:cNvSpPr>
          <p:nvPr/>
        </p:nvSpPr>
        <p:spPr bwMode="auto">
          <a:xfrm>
            <a:off x="7917762" y="1385944"/>
            <a:ext cx="1460266" cy="3998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情感相似度</a:t>
            </a:r>
            <a:endParaRPr kumimoji="1" lang="zh-CN" altLang="en-US" sz="2000" dirty="0">
              <a:latin typeface="Times New Roman" panose="02020603050405020304" pitchFamily="18" charset="0"/>
            </a:endParaRPr>
          </a:p>
        </p:txBody>
      </p:sp>
      <p:sp>
        <p:nvSpPr>
          <p:cNvPr id="14" name="标题 1"/>
          <p:cNvSpPr txBox="1">
            <a:spLocks/>
          </p:cNvSpPr>
          <p:nvPr/>
        </p:nvSpPr>
        <p:spPr>
          <a:xfrm>
            <a:off x="1011617" y="1847665"/>
            <a:ext cx="9567778" cy="336228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50000"/>
              </a:lnSpc>
            </a:pPr>
            <a:r>
              <a:rPr lang="zh-CN" altLang="zh-CN" b="0" dirty="0">
                <a:ea typeface="宋体" panose="02010600030101010101" pitchFamily="2" charset="-122"/>
              </a:rPr>
              <a:t>用户的文本内容存在时间先后的特性，不同时间的文本内容对用户的表征能力不同，距离当前时间越近，表征能力越强。为减少时间变化带来的偏差，本文在对用户的文本内容计算相似性时添加了相应的权重值以反映时间变化的影响。在经济学中的</a:t>
            </a:r>
            <a:r>
              <a:rPr lang="zh-CN" altLang="zh-CN" dirty="0">
                <a:solidFill>
                  <a:srgbClr val="FF0000"/>
                </a:solidFill>
                <a:ea typeface="宋体" panose="02010600030101010101" pitchFamily="2" charset="-122"/>
              </a:rPr>
              <a:t>层次分析法</a:t>
            </a:r>
            <a:r>
              <a:rPr lang="en-US" altLang="zh-CN" dirty="0">
                <a:solidFill>
                  <a:srgbClr val="FF0000"/>
                </a:solidFill>
                <a:ea typeface="宋体" panose="02010600030101010101" pitchFamily="2" charset="-122"/>
              </a:rPr>
              <a:t>(</a:t>
            </a:r>
            <a:r>
              <a:rPr lang="en-US" altLang="zh-CN" dirty="0" err="1">
                <a:solidFill>
                  <a:srgbClr val="FF0000"/>
                </a:solidFill>
                <a:ea typeface="宋体" panose="02010600030101010101" pitchFamily="2" charset="-122"/>
              </a:rPr>
              <a:t>AHP</a:t>
            </a:r>
            <a:r>
              <a:rPr lang="en-US" altLang="zh-CN" dirty="0">
                <a:solidFill>
                  <a:srgbClr val="FF0000"/>
                </a:solidFill>
                <a:ea typeface="宋体" panose="02010600030101010101" pitchFamily="2" charset="-122"/>
              </a:rPr>
              <a:t>)</a:t>
            </a:r>
            <a:r>
              <a:rPr lang="zh-CN" altLang="zh-CN" b="0" dirty="0">
                <a:ea typeface="宋体" panose="02010600030101010101" pitchFamily="2" charset="-122"/>
              </a:rPr>
              <a:t>可以用来解决多因素下的决策问题，所以本文利用层次分析法对每个</a:t>
            </a:r>
            <a:r>
              <a:rPr lang="zh-CN" altLang="zh-CN" b="0" dirty="0" smtClean="0">
                <a:ea typeface="宋体" panose="02010600030101010101" pitchFamily="2" charset="-122"/>
              </a:rPr>
              <a:t>因素进行</a:t>
            </a:r>
            <a:r>
              <a:rPr lang="zh-CN" altLang="zh-CN" b="0" dirty="0">
                <a:ea typeface="宋体" panose="02010600030101010101" pitchFamily="2" charset="-122"/>
              </a:rPr>
              <a:t>权重的计算。</a:t>
            </a:r>
          </a:p>
        </p:txBody>
      </p:sp>
      <p:sp>
        <p:nvSpPr>
          <p:cNvPr id="19"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3.3 SEM</a:t>
            </a:r>
            <a:r>
              <a:rPr lang="zh-CN" altLang="en-US" sz="3600" b="1" dirty="0" smtClean="0">
                <a:latin typeface="Times New Roman" panose="02020603050405020304" pitchFamily="18" charset="0"/>
                <a:cs typeface="Times New Roman" panose="02020603050405020304" pitchFamily="18" charset="0"/>
              </a:rPr>
              <a:t>推荐模型</a:t>
            </a:r>
            <a:endParaRPr lang="zh-CN" altLang="en-US" sz="3600" b="1" dirty="0">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1" name="椭圆 20"/>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2" name="椭圆 21"/>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3" name="椭圆 22"/>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7"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9610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p:bldP spid="13"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p:cNvSpPr>
            <a:spLocks noChangeArrowheads="1"/>
          </p:cNvSpPr>
          <p:nvPr/>
        </p:nvSpPr>
        <p:spPr bwMode="auto">
          <a:xfrm>
            <a:off x="7565662" y="1309575"/>
            <a:ext cx="2348945" cy="57120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318575716"/>
              </p:ext>
            </p:extLst>
          </p:nvPr>
        </p:nvGraphicFramePr>
        <p:xfrm>
          <a:off x="2660289" y="2121027"/>
          <a:ext cx="6019800" cy="3809139"/>
        </p:xfrm>
        <a:graphic>
          <a:graphicData uri="http://schemas.openxmlformats.org/presentationml/2006/ole">
            <mc:AlternateContent xmlns:mc="http://schemas.openxmlformats.org/markup-compatibility/2006">
              <mc:Choice xmlns:v="urn:schemas-microsoft-com:vml" Requires="v">
                <p:oleObj spid="_x0000_s4173" name="Visio" r:id="rId3" imgW="4981418" imgH="3171925" progId="Visio.Drawing.15">
                  <p:embed/>
                </p:oleObj>
              </mc:Choice>
              <mc:Fallback>
                <p:oleObj name="Visio" r:id="rId3" imgW="4981418" imgH="3171925"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0289" y="2121027"/>
                        <a:ext cx="6019800" cy="3809139"/>
                      </a:xfrm>
                      <a:prstGeom prst="rect">
                        <a:avLst/>
                      </a:prstGeom>
                      <a:noFill/>
                    </p:spPr>
                  </p:pic>
                </p:oleObj>
              </mc:Fallback>
            </mc:AlternateContent>
          </a:graphicData>
        </a:graphic>
      </p:graphicFrame>
      <p:grpSp>
        <p:nvGrpSpPr>
          <p:cNvPr id="7" name="Group 3"/>
          <p:cNvGrpSpPr>
            <a:grpSpLocks/>
          </p:cNvGrpSpPr>
          <p:nvPr/>
        </p:nvGrpSpPr>
        <p:grpSpPr bwMode="auto">
          <a:xfrm>
            <a:off x="3034838" y="1309575"/>
            <a:ext cx="4767942" cy="571200"/>
            <a:chOff x="480" y="864"/>
            <a:chExt cx="2085" cy="720"/>
          </a:xfrm>
        </p:grpSpPr>
        <p:sp>
          <p:nvSpPr>
            <p:cNvPr id="8"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9"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10" name="Text Box 9"/>
            <p:cNvSpPr txBox="1">
              <a:spLocks noChangeArrowheads="1"/>
            </p:cNvSpPr>
            <p:nvPr/>
          </p:nvSpPr>
          <p:spPr bwMode="auto">
            <a:xfrm>
              <a:off x="583" y="974"/>
              <a:ext cx="982"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推荐算法整体流程</a:t>
              </a:r>
              <a:endParaRPr kumimoji="1" lang="zh-CN" altLang="en-US" sz="2000" dirty="0">
                <a:latin typeface="Times New Roman" panose="02020603050405020304" pitchFamily="18" charset="0"/>
              </a:endParaRPr>
            </a:p>
          </p:txBody>
        </p:sp>
        <p:sp>
          <p:nvSpPr>
            <p:cNvPr id="11" name="Text Box 11"/>
            <p:cNvSpPr txBox="1">
              <a:spLocks noChangeArrowheads="1"/>
            </p:cNvSpPr>
            <p:nvPr/>
          </p:nvSpPr>
          <p:spPr bwMode="auto">
            <a:xfrm>
              <a:off x="1615" y="974"/>
              <a:ext cx="859"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文本语义相似度</a:t>
              </a:r>
              <a:endParaRPr kumimoji="1" lang="zh-CN" altLang="en-US" sz="2000" dirty="0">
                <a:latin typeface="Times New Roman" panose="02020603050405020304" pitchFamily="18" charset="0"/>
              </a:endParaRPr>
            </a:p>
          </p:txBody>
        </p:sp>
      </p:grpSp>
      <p:sp>
        <p:nvSpPr>
          <p:cNvPr id="12" name="Text Box 11"/>
          <p:cNvSpPr txBox="1">
            <a:spLocks noChangeArrowheads="1"/>
          </p:cNvSpPr>
          <p:nvPr/>
        </p:nvSpPr>
        <p:spPr bwMode="auto">
          <a:xfrm>
            <a:off x="7917762" y="1385956"/>
            <a:ext cx="1460266" cy="3998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情感相似度</a:t>
            </a:r>
            <a:endParaRPr kumimoji="1" lang="zh-CN" altLang="en-US" sz="2000" dirty="0">
              <a:latin typeface="Times New Roman" panose="02020603050405020304" pitchFamily="18" charset="0"/>
            </a:endParaRPr>
          </a:p>
        </p:txBody>
      </p:sp>
      <p:sp>
        <p:nvSpPr>
          <p:cNvPr id="13" name="AutoShape 6"/>
          <p:cNvSpPr>
            <a:spLocks noChangeArrowheads="1"/>
          </p:cNvSpPr>
          <p:nvPr/>
        </p:nvSpPr>
        <p:spPr bwMode="auto">
          <a:xfrm>
            <a:off x="1011616" y="1309575"/>
            <a:ext cx="2258761" cy="57120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14" name="Text Box 9"/>
          <p:cNvSpPr txBox="1">
            <a:spLocks noChangeArrowheads="1"/>
          </p:cNvSpPr>
          <p:nvPr/>
        </p:nvSpPr>
        <p:spPr bwMode="auto">
          <a:xfrm>
            <a:off x="1076645" y="1385956"/>
            <a:ext cx="2102261" cy="39984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融合时间因素</a:t>
            </a:r>
            <a:endParaRPr kumimoji="1" lang="zh-CN" altLang="en-US" sz="2000" dirty="0">
              <a:latin typeface="Times New Roman" panose="02020603050405020304" pitchFamily="18" charset="0"/>
            </a:endParaRPr>
          </a:p>
        </p:txBody>
      </p:sp>
      <p:sp>
        <p:nvSpPr>
          <p:cNvPr id="21"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3.3 SEM</a:t>
            </a:r>
            <a:r>
              <a:rPr lang="zh-CN" altLang="en-US" sz="3600" b="1" dirty="0" smtClean="0">
                <a:latin typeface="Times New Roman" panose="02020603050405020304" pitchFamily="18" charset="0"/>
                <a:cs typeface="Times New Roman" panose="02020603050405020304" pitchFamily="18" charset="0"/>
              </a:rPr>
              <a:t>推荐模型</a:t>
            </a:r>
            <a:endParaRPr lang="zh-CN" altLang="en-US" sz="3600" b="1" dirty="0">
              <a:latin typeface="Times New Roman" panose="02020603050405020304" pitchFamily="18" charset="0"/>
              <a:cs typeface="Times New Roman" panose="02020603050405020304" pitchFamily="18" charset="0"/>
            </a:endParaRPr>
          </a:p>
        </p:txBody>
      </p:sp>
      <p:grpSp>
        <p:nvGrpSpPr>
          <p:cNvPr id="22" name="组合 21"/>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3" name="椭圆 22"/>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4" name="椭圆 23"/>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5" name="椭圆 24"/>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9"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ll"/>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0251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721469" y="3368021"/>
            <a:ext cx="451703" cy="597923"/>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40331439"/>
              </p:ext>
            </p:extLst>
          </p:nvPr>
        </p:nvGraphicFramePr>
        <p:xfrm>
          <a:off x="1110345" y="2015253"/>
          <a:ext cx="6254494" cy="408106"/>
        </p:xfrm>
        <a:graphic>
          <a:graphicData uri="http://schemas.openxmlformats.org/presentationml/2006/ole">
            <mc:AlternateContent xmlns:mc="http://schemas.openxmlformats.org/markup-compatibility/2006">
              <mc:Choice xmlns:v="urn:schemas-microsoft-com:vml" Requires="v">
                <p:oleObj spid="_x0000_s5422" name="Equation" r:id="rId3" imgW="3594100" imgH="228600" progId="Equation.DSMT4">
                  <p:embed/>
                </p:oleObj>
              </mc:Choice>
              <mc:Fallback>
                <p:oleObj name="Equation" r:id="rId3" imgW="35941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345" y="2015253"/>
                        <a:ext cx="6254494" cy="408106"/>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14401970"/>
              </p:ext>
            </p:extLst>
          </p:nvPr>
        </p:nvGraphicFramePr>
        <p:xfrm>
          <a:off x="1110344" y="2453958"/>
          <a:ext cx="6260905" cy="432062"/>
        </p:xfrm>
        <a:graphic>
          <a:graphicData uri="http://schemas.openxmlformats.org/presentationml/2006/ole">
            <mc:AlternateContent xmlns:mc="http://schemas.openxmlformats.org/markup-compatibility/2006">
              <mc:Choice xmlns:v="urn:schemas-microsoft-com:vml" Requires="v">
                <p:oleObj spid="_x0000_s5423" name="Equation" r:id="rId5" imgW="3670300" imgH="254000" progId="Equation.DSMT4">
                  <p:embed/>
                </p:oleObj>
              </mc:Choice>
              <mc:Fallback>
                <p:oleObj name="Equation" r:id="rId5" imgW="3670300" imgH="254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0344" y="2453958"/>
                        <a:ext cx="6260905" cy="432062"/>
                      </a:xfrm>
                      <a:prstGeom prst="rect">
                        <a:avLst/>
                      </a:prstGeom>
                      <a:noFill/>
                    </p:spPr>
                  </p:pic>
                </p:oleObj>
              </mc:Fallback>
            </mc:AlternateContent>
          </a:graphicData>
        </a:graphic>
      </p:graphicFrame>
      <p:sp>
        <p:nvSpPr>
          <p:cNvPr id="8" name="文本框 7"/>
          <p:cNvSpPr txBox="1"/>
          <p:nvPr/>
        </p:nvSpPr>
        <p:spPr>
          <a:xfrm>
            <a:off x="1110344" y="2875864"/>
            <a:ext cx="6878806" cy="369332"/>
          </a:xfrm>
          <a:prstGeom prst="rect">
            <a:avLst/>
          </a:prstGeom>
          <a:noFill/>
        </p:spPr>
        <p:txBody>
          <a:bodyPr wrap="none" rtlCol="0">
            <a:spAutoFit/>
          </a:bodyPr>
          <a:lstStyle/>
          <a:p>
            <a:r>
              <a:rPr lang="zh-CN" altLang="en-US" dirty="0" smtClean="0"/>
              <a:t>首先根据同义词词林对提取的关键词进行同义词分析，语义转换。</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2821031790"/>
              </p:ext>
            </p:extLst>
          </p:nvPr>
        </p:nvGraphicFramePr>
        <p:xfrm>
          <a:off x="2653612" y="3355978"/>
          <a:ext cx="5264150" cy="1212236"/>
        </p:xfrm>
        <a:graphic>
          <a:graphicData uri="http://schemas.openxmlformats.org/presentationml/2006/ole">
            <mc:AlternateContent xmlns:mc="http://schemas.openxmlformats.org/markup-compatibility/2006">
              <mc:Choice xmlns:v="urn:schemas-microsoft-com:vml" Requires="v">
                <p:oleObj spid="_x0000_s5424" name="Equation" r:id="rId7" imgW="3060360" imgH="711000" progId="Equation.DSMT4">
                  <p:embed/>
                </p:oleObj>
              </mc:Choice>
              <mc:Fallback>
                <p:oleObj name="Equation" r:id="rId7" imgW="3060360" imgH="711000" progId="Equation.DSMT4">
                  <p:embed/>
                  <p:pic>
                    <p:nvPicPr>
                      <p:cNvPr id="0" name=""/>
                      <p:cNvPicPr>
                        <a:picLocks noChangeAspect="1" noChangeArrowheads="1"/>
                      </p:cNvPicPr>
                      <p:nvPr/>
                    </p:nvPicPr>
                    <p:blipFill>
                      <a:blip r:embed="rId8"/>
                      <a:srcRect/>
                      <a:stretch>
                        <a:fillRect/>
                      </a:stretch>
                    </p:blipFill>
                    <p:spPr bwMode="auto">
                      <a:xfrm>
                        <a:off x="2653612" y="3355978"/>
                        <a:ext cx="5264150" cy="1212236"/>
                      </a:xfrm>
                      <a:prstGeom prst="rect">
                        <a:avLst/>
                      </a:prstGeom>
                      <a:noFill/>
                    </p:spPr>
                  </p:pic>
                </p:oleObj>
              </mc:Fallback>
            </mc:AlternateContent>
          </a:graphicData>
        </a:graphic>
      </p:graphicFrame>
      <p:sp>
        <p:nvSpPr>
          <p:cNvPr id="10" name="文本框 9"/>
          <p:cNvSpPr txBox="1"/>
          <p:nvPr/>
        </p:nvSpPr>
        <p:spPr>
          <a:xfrm>
            <a:off x="1110344" y="4638507"/>
            <a:ext cx="10127773" cy="369332"/>
          </a:xfrm>
          <a:prstGeom prst="rect">
            <a:avLst/>
          </a:prstGeom>
          <a:noFill/>
        </p:spPr>
        <p:txBody>
          <a:bodyPr wrap="none" rtlCol="0">
            <a:spAutoFit/>
          </a:bodyPr>
          <a:lstStyle/>
          <a:p>
            <a:r>
              <a:rPr lang="zh-CN" altLang="en-US" dirty="0" smtClean="0"/>
              <a:t>其中</a:t>
            </a:r>
            <a:r>
              <a:rPr lang="en-US" altLang="zh-CN" i="1" dirty="0" err="1" smtClean="0"/>
              <a:t>T</a:t>
            </a:r>
            <a:r>
              <a:rPr lang="en-US" altLang="zh-CN" i="1" baseline="-25000" dirty="0" err="1" smtClean="0"/>
              <a:t>com</a:t>
            </a:r>
            <a:r>
              <a:rPr lang="zh-CN" altLang="en-US" dirty="0" smtClean="0"/>
              <a:t>表示户的文本交集。当不存在交集时，则两用户的相似度为</a:t>
            </a:r>
            <a:r>
              <a:rPr lang="en-US" altLang="zh-CN" dirty="0" smtClean="0"/>
              <a:t>0</a:t>
            </a:r>
            <a:r>
              <a:rPr lang="zh-CN" altLang="en-US" dirty="0" smtClean="0"/>
              <a:t>，否则通过以下公式计算。</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1378428985"/>
              </p:ext>
            </p:extLst>
          </p:nvPr>
        </p:nvGraphicFramePr>
        <p:xfrm>
          <a:off x="3193958" y="5086874"/>
          <a:ext cx="3712904" cy="861900"/>
        </p:xfrm>
        <a:graphic>
          <a:graphicData uri="http://schemas.openxmlformats.org/presentationml/2006/ole">
            <mc:AlternateContent xmlns:mc="http://schemas.openxmlformats.org/markup-compatibility/2006">
              <mc:Choice xmlns:v="urn:schemas-microsoft-com:vml" Requires="v">
                <p:oleObj spid="_x0000_s5425" name="Equation" r:id="rId9" imgW="2286000" imgH="533400" progId="Equation.DSMT4">
                  <p:embed/>
                </p:oleObj>
              </mc:Choice>
              <mc:Fallback>
                <p:oleObj name="Equation" r:id="rId9" imgW="2286000" imgH="533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3958" y="5086874"/>
                        <a:ext cx="3712904" cy="861900"/>
                      </a:xfrm>
                      <a:prstGeom prst="rect">
                        <a:avLst/>
                      </a:prstGeom>
                      <a:noFill/>
                    </p:spPr>
                  </p:pic>
                </p:oleObj>
              </mc:Fallback>
            </mc:AlternateContent>
          </a:graphicData>
        </a:graphic>
      </p:graphicFrame>
      <p:sp>
        <p:nvSpPr>
          <p:cNvPr id="12" name="文本框 11"/>
          <p:cNvSpPr txBox="1"/>
          <p:nvPr/>
        </p:nvSpPr>
        <p:spPr>
          <a:xfrm>
            <a:off x="1110344" y="6304036"/>
            <a:ext cx="7019870" cy="369332"/>
          </a:xfrm>
          <a:prstGeom prst="rect">
            <a:avLst/>
          </a:prstGeom>
          <a:noFill/>
        </p:spPr>
        <p:txBody>
          <a:bodyPr wrap="none" rtlCol="0">
            <a:spAutoFit/>
          </a:bodyPr>
          <a:lstStyle/>
          <a:p>
            <a:r>
              <a:rPr lang="zh-CN" altLang="en-US" dirty="0" smtClean="0"/>
              <a:t>其中</a:t>
            </a:r>
            <a:r>
              <a:rPr lang="en-US" altLang="zh-CN" i="1" dirty="0" smtClean="0"/>
              <a:t>N</a:t>
            </a:r>
            <a:r>
              <a:rPr lang="en-US" altLang="zh-CN" dirty="0" smtClean="0"/>
              <a:t>(</a:t>
            </a:r>
            <a:r>
              <a:rPr lang="en-US" altLang="zh-CN" i="1" dirty="0" err="1" smtClean="0"/>
              <a:t>wb</a:t>
            </a:r>
            <a:r>
              <a:rPr lang="en-US" altLang="zh-CN" i="1" baseline="-25000" dirty="0" err="1" smtClean="0"/>
              <a:t>in</a:t>
            </a:r>
            <a:r>
              <a:rPr lang="en-US" altLang="zh-CN" dirty="0" smtClean="0"/>
              <a:t>)</a:t>
            </a:r>
            <a:r>
              <a:rPr lang="zh-CN" altLang="en-US" dirty="0" smtClean="0"/>
              <a:t>和</a:t>
            </a:r>
            <a:r>
              <a:rPr lang="en-US" altLang="zh-CN" i="1" dirty="0" smtClean="0"/>
              <a:t>N</a:t>
            </a:r>
            <a:r>
              <a:rPr lang="en-US" altLang="zh-CN" dirty="0" smtClean="0"/>
              <a:t>(</a:t>
            </a:r>
            <a:r>
              <a:rPr lang="en-US" altLang="zh-CN" i="1" dirty="0" err="1" smtClean="0"/>
              <a:t>wb</a:t>
            </a:r>
            <a:r>
              <a:rPr lang="en-US" altLang="zh-CN" i="1" baseline="-25000" dirty="0" err="1" smtClean="0"/>
              <a:t>jn</a:t>
            </a:r>
            <a:r>
              <a:rPr lang="en-US" altLang="zh-CN" dirty="0"/>
              <a:t>)</a:t>
            </a:r>
            <a:r>
              <a:rPr lang="zh-CN" altLang="en-US" dirty="0" smtClean="0"/>
              <a:t> 表示用户</a:t>
            </a:r>
            <a:r>
              <a:rPr lang="en-US" altLang="zh-CN" i="1" dirty="0" err="1" smtClean="0"/>
              <a:t>U</a:t>
            </a:r>
            <a:r>
              <a:rPr lang="en-US" altLang="zh-CN" i="1" baseline="-25000" dirty="0" err="1" smtClean="0"/>
              <a:t>i</a:t>
            </a:r>
            <a:r>
              <a:rPr lang="zh-CN" altLang="en-US" dirty="0" smtClean="0"/>
              <a:t>和</a:t>
            </a:r>
            <a:r>
              <a:rPr lang="en-US" altLang="zh-CN" i="1" dirty="0" err="1" smtClean="0"/>
              <a:t>U</a:t>
            </a:r>
            <a:r>
              <a:rPr lang="en-US" altLang="zh-CN" i="1" baseline="-25000" dirty="0" err="1"/>
              <a:t>j</a:t>
            </a:r>
            <a:r>
              <a:rPr lang="zh-CN" altLang="en-US" dirty="0" smtClean="0"/>
              <a:t>的第</a:t>
            </a:r>
            <a:r>
              <a:rPr lang="en-US" altLang="zh-CN" i="1" dirty="0" smtClean="0"/>
              <a:t>n</a:t>
            </a:r>
            <a:r>
              <a:rPr lang="zh-CN" altLang="en-US" dirty="0" smtClean="0"/>
              <a:t>天微博中的关键词集合。</a:t>
            </a:r>
            <a:endParaRPr lang="zh-CN" altLang="en-US" dirty="0"/>
          </a:p>
        </p:txBody>
      </p:sp>
      <p:sp>
        <p:nvSpPr>
          <p:cNvPr id="13" name="AutoShape 6"/>
          <p:cNvSpPr>
            <a:spLocks noChangeArrowheads="1"/>
          </p:cNvSpPr>
          <p:nvPr/>
        </p:nvSpPr>
        <p:spPr bwMode="auto">
          <a:xfrm>
            <a:off x="7565662" y="1309573"/>
            <a:ext cx="2348945" cy="563535"/>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grpSp>
        <p:nvGrpSpPr>
          <p:cNvPr id="14" name="Group 3"/>
          <p:cNvGrpSpPr>
            <a:grpSpLocks/>
          </p:cNvGrpSpPr>
          <p:nvPr/>
        </p:nvGrpSpPr>
        <p:grpSpPr bwMode="auto">
          <a:xfrm>
            <a:off x="3034838" y="1309573"/>
            <a:ext cx="4767942" cy="563535"/>
            <a:chOff x="480" y="864"/>
            <a:chExt cx="2085" cy="720"/>
          </a:xfrm>
        </p:grpSpPr>
        <p:sp>
          <p:nvSpPr>
            <p:cNvPr id="15" name="AutoShape 6"/>
            <p:cNvSpPr>
              <a:spLocks noChangeArrowheads="1"/>
            </p:cNvSpPr>
            <p:nvPr/>
          </p:nvSpPr>
          <p:spPr bwMode="auto">
            <a:xfrm>
              <a:off x="1317" y="864"/>
              <a:ext cx="1248"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16"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17" name="Text Box 9"/>
            <p:cNvSpPr txBox="1">
              <a:spLocks noChangeArrowheads="1"/>
            </p:cNvSpPr>
            <p:nvPr/>
          </p:nvSpPr>
          <p:spPr bwMode="auto">
            <a:xfrm>
              <a:off x="583" y="974"/>
              <a:ext cx="982"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推荐算法整体流程</a:t>
              </a:r>
              <a:endParaRPr kumimoji="1" lang="zh-CN" altLang="en-US" sz="2000" dirty="0">
                <a:latin typeface="Times New Roman" panose="02020603050405020304" pitchFamily="18" charset="0"/>
              </a:endParaRPr>
            </a:p>
          </p:txBody>
        </p:sp>
        <p:sp>
          <p:nvSpPr>
            <p:cNvPr id="18" name="Text Box 11"/>
            <p:cNvSpPr txBox="1">
              <a:spLocks noChangeArrowheads="1"/>
            </p:cNvSpPr>
            <p:nvPr/>
          </p:nvSpPr>
          <p:spPr bwMode="auto">
            <a:xfrm>
              <a:off x="1615" y="974"/>
              <a:ext cx="859"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文本语义相似度</a:t>
              </a:r>
              <a:endParaRPr kumimoji="1" lang="zh-CN" altLang="en-US" sz="2000" dirty="0">
                <a:latin typeface="Times New Roman" panose="02020603050405020304" pitchFamily="18" charset="0"/>
              </a:endParaRPr>
            </a:p>
          </p:txBody>
        </p:sp>
      </p:grpSp>
      <p:sp>
        <p:nvSpPr>
          <p:cNvPr id="19" name="Text Box 11"/>
          <p:cNvSpPr txBox="1">
            <a:spLocks noChangeArrowheads="1"/>
          </p:cNvSpPr>
          <p:nvPr/>
        </p:nvSpPr>
        <p:spPr bwMode="auto">
          <a:xfrm>
            <a:off x="7917762" y="1385954"/>
            <a:ext cx="1460266" cy="3998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情感相似度</a:t>
            </a:r>
            <a:endParaRPr kumimoji="1" lang="zh-CN" altLang="en-US" sz="2000" dirty="0">
              <a:latin typeface="Times New Roman" panose="02020603050405020304" pitchFamily="18" charset="0"/>
            </a:endParaRPr>
          </a:p>
        </p:txBody>
      </p:sp>
      <p:sp>
        <p:nvSpPr>
          <p:cNvPr id="20" name="AutoShape 6"/>
          <p:cNvSpPr>
            <a:spLocks noChangeArrowheads="1"/>
          </p:cNvSpPr>
          <p:nvPr/>
        </p:nvSpPr>
        <p:spPr bwMode="auto">
          <a:xfrm>
            <a:off x="1011616" y="1309573"/>
            <a:ext cx="2258761" cy="563535"/>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1" name="Text Box 9"/>
          <p:cNvSpPr txBox="1">
            <a:spLocks noChangeArrowheads="1"/>
          </p:cNvSpPr>
          <p:nvPr/>
        </p:nvSpPr>
        <p:spPr bwMode="auto">
          <a:xfrm>
            <a:off x="1076645" y="1385954"/>
            <a:ext cx="2102261" cy="39984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融合时间因素</a:t>
            </a:r>
            <a:endParaRPr kumimoji="1" lang="zh-CN" altLang="en-US" sz="2000" dirty="0">
              <a:latin typeface="Times New Roman" panose="02020603050405020304" pitchFamily="18" charset="0"/>
            </a:endParaRPr>
          </a:p>
        </p:txBody>
      </p:sp>
      <p:sp>
        <p:nvSpPr>
          <p:cNvPr id="24"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3.3 SEM</a:t>
            </a:r>
            <a:r>
              <a:rPr lang="zh-CN" altLang="en-US" sz="3600" b="1" dirty="0" smtClean="0">
                <a:latin typeface="Times New Roman" panose="02020603050405020304" pitchFamily="18" charset="0"/>
                <a:cs typeface="Times New Roman" panose="02020603050405020304" pitchFamily="18" charset="0"/>
              </a:rPr>
              <a:t>推荐模型</a:t>
            </a:r>
            <a:endParaRPr lang="zh-CN" altLang="en-US" sz="3600" b="1" dirty="0">
              <a:latin typeface="Times New Roman" panose="02020603050405020304" pitchFamily="18" charset="0"/>
              <a:cs typeface="Times New Roman" panose="02020603050405020304" pitchFamily="18" charset="0"/>
            </a:endParaRPr>
          </a:p>
        </p:txBody>
      </p:sp>
      <p:grpSp>
        <p:nvGrpSpPr>
          <p:cNvPr id="25" name="组合 24"/>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6" name="椭圆 25"/>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7" name="椭圆 26"/>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8" name="椭圆 27"/>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31"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0" descr="ll"/>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950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0" grpId="0"/>
      <p:bldP spid="12" grpId="0"/>
      <p:bldP spid="13" grpId="0" animBg="1"/>
      <p:bldP spid="19" grpId="0" animBg="1"/>
      <p:bldP spid="20"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22572" y="2105962"/>
            <a:ext cx="8633056" cy="1273875"/>
          </a:xfrm>
          <a:prstGeom prst="rect">
            <a:avLst/>
          </a:prstGeom>
          <a:noFill/>
        </p:spPr>
        <p:txBody>
          <a:bodyPr wrap="square" rtlCol="0">
            <a:spAutoFit/>
          </a:bodyPr>
          <a:lstStyle/>
          <a:p>
            <a:pPr>
              <a:lnSpc>
                <a:spcPct val="150000"/>
              </a:lnSpc>
            </a:pPr>
            <a:r>
              <a:rPr lang="zh-CN" altLang="zh-CN" dirty="0">
                <a:latin typeface="宋体" panose="02010600030101010101" pitchFamily="2" charset="-122"/>
                <a:ea typeface="宋体" panose="02010600030101010101" pitchFamily="2" charset="-122"/>
              </a:rPr>
              <a:t>通常用户会通过文本表达对某种事件的意见和态度</a:t>
            </a:r>
            <a:r>
              <a:rPr lang="zh-CN" altLang="zh-CN" dirty="0" smtClean="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课题组自定义了一个程度副词词典</a:t>
            </a:r>
            <a:r>
              <a:rPr lang="zh-CN" altLang="zh-CN" dirty="0" smtClean="0">
                <a:latin typeface="宋体" panose="02010600030101010101" pitchFamily="2" charset="-122"/>
                <a:ea typeface="宋体" panose="02010600030101010101" pitchFamily="2" charset="-122"/>
              </a:rPr>
              <a:t>，对</a:t>
            </a:r>
            <a:r>
              <a:rPr lang="zh-CN" altLang="zh-CN" dirty="0">
                <a:latin typeface="宋体" panose="02010600030101010101" pitchFamily="2" charset="-122"/>
                <a:ea typeface="宋体" panose="02010600030101010101" pitchFamily="2" charset="-122"/>
              </a:rPr>
              <a:t>常见的程度情感词进行统计和标记，其中包含常见的程度副词</a:t>
            </a:r>
            <a:r>
              <a:rPr lang="en-US" altLang="zh-CN" dirty="0">
                <a:latin typeface="宋体" panose="02010600030101010101" pitchFamily="2" charset="-122"/>
                <a:ea typeface="宋体" panose="02010600030101010101" pitchFamily="2" charset="-122"/>
              </a:rPr>
              <a:t>19</a:t>
            </a:r>
            <a:r>
              <a:rPr lang="zh-CN" altLang="zh-CN" dirty="0">
                <a:latin typeface="宋体" panose="02010600030101010101" pitchFamily="2" charset="-122"/>
                <a:ea typeface="宋体" panose="02010600030101010101" pitchFamily="2" charset="-122"/>
              </a:rPr>
              <a:t>个，并按照程度的</a:t>
            </a:r>
            <a:r>
              <a:rPr lang="zh-CN" altLang="zh-CN" dirty="0" smtClean="0">
                <a:latin typeface="宋体" panose="02010600030101010101" pitchFamily="2" charset="-122"/>
                <a:ea typeface="宋体" panose="02010600030101010101" pitchFamily="2" charset="-122"/>
              </a:rPr>
              <a:t>轻重</a:t>
            </a:r>
            <a:r>
              <a:rPr lang="zh-CN" altLang="zh-CN" dirty="0">
                <a:latin typeface="宋体" panose="02010600030101010101" pitchFamily="2" charset="-122"/>
                <a:ea typeface="宋体" panose="02010600030101010101" pitchFamily="2" charset="-122"/>
              </a:rPr>
              <a:t>顺序进行排列。</a:t>
            </a:r>
            <a:endParaRPr lang="zh-CN" altLang="en-US" dirty="0">
              <a:latin typeface="宋体" panose="02010600030101010101" pitchFamily="2" charset="-122"/>
              <a:ea typeface="宋体" panose="0201060003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115293328"/>
              </p:ext>
            </p:extLst>
          </p:nvPr>
        </p:nvGraphicFramePr>
        <p:xfrm>
          <a:off x="3486313" y="3488935"/>
          <a:ext cx="3303918" cy="423161"/>
        </p:xfrm>
        <a:graphic>
          <a:graphicData uri="http://schemas.openxmlformats.org/presentationml/2006/ole">
            <mc:AlternateContent xmlns:mc="http://schemas.openxmlformats.org/markup-compatibility/2006">
              <mc:Choice xmlns:v="urn:schemas-microsoft-com:vml" Requires="v">
                <p:oleObj spid="_x0000_s6296" name="Equation" r:id="rId3" imgW="1930400" imgH="254000" progId="Equation.DSMT4">
                  <p:embed/>
                </p:oleObj>
              </mc:Choice>
              <mc:Fallback>
                <p:oleObj name="Equation" r:id="rId3" imgW="19304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313" y="3488935"/>
                        <a:ext cx="3303918" cy="423161"/>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86209592"/>
              </p:ext>
            </p:extLst>
          </p:nvPr>
        </p:nvGraphicFramePr>
        <p:xfrm>
          <a:off x="3103768" y="4021194"/>
          <a:ext cx="4069008" cy="940249"/>
        </p:xfrm>
        <a:graphic>
          <a:graphicData uri="http://schemas.openxmlformats.org/presentationml/2006/ole">
            <mc:AlternateContent xmlns:mc="http://schemas.openxmlformats.org/markup-compatibility/2006">
              <mc:Choice xmlns:v="urn:schemas-microsoft-com:vml" Requires="v">
                <p:oleObj spid="_x0000_s6297" name="Equation" r:id="rId5" imgW="2387600" imgH="558800" progId="Equation.DSMT4">
                  <p:embed/>
                </p:oleObj>
              </mc:Choice>
              <mc:Fallback>
                <p:oleObj name="Equation" r:id="rId5" imgW="2387600" imgH="558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3768" y="4021194"/>
                        <a:ext cx="4069008" cy="940249"/>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8" name="Rectangle 8"/>
              <p:cNvSpPr>
                <a:spLocks noChangeArrowheads="1"/>
              </p:cNvSpPr>
              <p:nvPr/>
            </p:nvSpPr>
            <p:spPr bwMode="auto">
              <a:xfrm>
                <a:off x="1022573" y="5057140"/>
                <a:ext cx="8545284"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zh-CN" altLang="en-US" dirty="0" smtClean="0">
                    <a:latin typeface="宋体"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r>
                      <a:rPr lang="zh-CN" altLang="en-US" i="1" smtClean="0">
                        <a:latin typeface="Cambria Math" panose="02040503050406030204" pitchFamily="18" charset="0"/>
                        <a:ea typeface="宋体" panose="02010600030101010101" pitchFamily="2" charset="-122"/>
                        <a:cs typeface="Times New Roman" panose="02020603050405020304" pitchFamily="18" charset="0"/>
                      </a:rPr>
                      <m:t>𝛼</m:t>
                    </m:r>
                  </m:oMath>
                </a14:m>
                <a:r>
                  <a:rPr lang="zh-CN" altLang="en-US" dirty="0" smtClean="0">
                    <a:latin typeface="宋体" panose="02010600030101010101" pitchFamily="2" charset="-122"/>
                    <a:ea typeface="宋体" panose="02010600030101010101" pitchFamily="2" charset="-122"/>
                    <a:cs typeface="Times New Roman" panose="02020603050405020304" pitchFamily="18" charset="0"/>
                  </a:rPr>
                  <a:t>是</a:t>
                </a:r>
                <a:r>
                  <a:rPr lang="zh-CN" altLang="en-US" dirty="0">
                    <a:latin typeface="宋体" panose="02010600030101010101" pitchFamily="2" charset="-122"/>
                    <a:ea typeface="宋体" panose="02010600030101010101" pitchFamily="2" charset="-122"/>
                    <a:cs typeface="Times New Roman" panose="02020603050405020304" pitchFamily="18" charset="0"/>
                  </a:rPr>
                  <a:t>衰减参数，当两个情感程度词的下标差值越大，则表示两个越不相似，反之亦然</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。若</a:t>
                </a:r>
                <a:r>
                  <a:rPr lang="zh-CN" altLang="en-US" dirty="0">
                    <a:latin typeface="宋体" panose="02010600030101010101" pitchFamily="2" charset="-122"/>
                    <a:ea typeface="宋体" panose="02010600030101010101" pitchFamily="2" charset="-122"/>
                    <a:cs typeface="Times New Roman" panose="02020603050405020304" pitchFamily="18" charset="0"/>
                  </a:rPr>
                  <a:t>差值为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宋体" panose="02010600030101010101" pitchFamily="2" charset="-122"/>
                    <a:ea typeface="宋体" panose="02010600030101010101" pitchFamily="2" charset="-122"/>
                    <a:cs typeface="Times New Roman" panose="02020603050405020304" pitchFamily="18" charset="0"/>
                  </a:rPr>
                  <a:t>，则相似度为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mc:Choice>
        <mc:Fallback xmlns="">
          <p:sp>
            <p:nvSpPr>
              <p:cNvPr id="8" name="Rectangle 8"/>
              <p:cNvSpPr>
                <a:spLocks noRot="1" noChangeAspect="1" noMove="1" noResize="1" noEditPoints="1" noAdjustHandles="1" noChangeArrowheads="1" noChangeShapeType="1" noTextEdit="1"/>
              </p:cNvSpPr>
              <p:nvPr/>
            </p:nvSpPr>
            <p:spPr bwMode="auto">
              <a:xfrm>
                <a:off x="1022573" y="5057140"/>
                <a:ext cx="8545284" cy="923330"/>
              </a:xfrm>
              <a:prstGeom prst="rect">
                <a:avLst/>
              </a:prstGeom>
              <a:blipFill rotWithShape="0">
                <a:blip r:embed="rId7"/>
                <a:stretch>
                  <a:fillRect l="-642" b="-46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 name="AutoShape 6"/>
          <p:cNvSpPr>
            <a:spLocks noChangeArrowheads="1"/>
          </p:cNvSpPr>
          <p:nvPr/>
        </p:nvSpPr>
        <p:spPr bwMode="auto">
          <a:xfrm>
            <a:off x="7565662" y="1309565"/>
            <a:ext cx="2348945" cy="571200"/>
          </a:xfrm>
          <a:prstGeom prst="homePlate">
            <a:avLst>
              <a:gd name="adj" fmla="val 43333"/>
            </a:avLst>
          </a:prstGeom>
          <a:solidFill>
            <a:schemeClr val="accent1"/>
          </a:solidFill>
          <a:ln w="9525">
            <a:solidFill>
              <a:schemeClr val="tx1"/>
            </a:solidFill>
            <a:miter lim="800000"/>
            <a:headEnd/>
            <a:tailEnd/>
          </a:ln>
          <a:effectLs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grpSp>
        <p:nvGrpSpPr>
          <p:cNvPr id="10" name="Group 3"/>
          <p:cNvGrpSpPr>
            <a:grpSpLocks/>
          </p:cNvGrpSpPr>
          <p:nvPr/>
        </p:nvGrpSpPr>
        <p:grpSpPr bwMode="auto">
          <a:xfrm>
            <a:off x="3034838" y="1309565"/>
            <a:ext cx="4767942" cy="571200"/>
            <a:chOff x="480" y="864"/>
            <a:chExt cx="2085" cy="720"/>
          </a:xfrm>
        </p:grpSpPr>
        <p:sp>
          <p:nvSpPr>
            <p:cNvPr id="11"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12"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13" name="Text Box 9"/>
            <p:cNvSpPr txBox="1">
              <a:spLocks noChangeArrowheads="1"/>
            </p:cNvSpPr>
            <p:nvPr/>
          </p:nvSpPr>
          <p:spPr bwMode="auto">
            <a:xfrm>
              <a:off x="583" y="974"/>
              <a:ext cx="982"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推荐算法整体流程</a:t>
              </a:r>
              <a:endParaRPr kumimoji="1" lang="zh-CN" altLang="en-US" sz="2000" dirty="0">
                <a:latin typeface="Times New Roman" panose="02020603050405020304" pitchFamily="18" charset="0"/>
              </a:endParaRPr>
            </a:p>
          </p:txBody>
        </p:sp>
        <p:sp>
          <p:nvSpPr>
            <p:cNvPr id="14" name="Text Box 11"/>
            <p:cNvSpPr txBox="1">
              <a:spLocks noChangeArrowheads="1"/>
            </p:cNvSpPr>
            <p:nvPr/>
          </p:nvSpPr>
          <p:spPr bwMode="auto">
            <a:xfrm>
              <a:off x="1615" y="974"/>
              <a:ext cx="859"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文本语义相似度</a:t>
              </a:r>
              <a:endParaRPr kumimoji="1" lang="zh-CN" altLang="en-US" sz="2000" dirty="0">
                <a:latin typeface="Times New Roman" panose="02020603050405020304" pitchFamily="18" charset="0"/>
              </a:endParaRPr>
            </a:p>
          </p:txBody>
        </p:sp>
      </p:grpSp>
      <p:sp>
        <p:nvSpPr>
          <p:cNvPr id="15" name="Text Box 11"/>
          <p:cNvSpPr txBox="1">
            <a:spLocks noChangeArrowheads="1"/>
          </p:cNvSpPr>
          <p:nvPr/>
        </p:nvSpPr>
        <p:spPr bwMode="auto">
          <a:xfrm>
            <a:off x="7917762" y="1385946"/>
            <a:ext cx="1460266" cy="399840"/>
          </a:xfrm>
          <a:prstGeom prst="rect">
            <a:avLst/>
          </a:prstGeom>
          <a:noFill/>
          <a:ln>
            <a:noFill/>
          </a:ln>
          <a:effectLs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情感相似度</a:t>
            </a:r>
            <a:endParaRPr kumimoji="1" lang="zh-CN" altLang="en-US" sz="2000" dirty="0">
              <a:latin typeface="Times New Roman" panose="02020603050405020304" pitchFamily="18" charset="0"/>
            </a:endParaRPr>
          </a:p>
        </p:txBody>
      </p:sp>
      <p:sp>
        <p:nvSpPr>
          <p:cNvPr id="16" name="AutoShape 6"/>
          <p:cNvSpPr>
            <a:spLocks noChangeArrowheads="1"/>
          </p:cNvSpPr>
          <p:nvPr/>
        </p:nvSpPr>
        <p:spPr bwMode="auto">
          <a:xfrm>
            <a:off x="1011616" y="1309565"/>
            <a:ext cx="2258761" cy="57120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17" name="Text Box 9"/>
          <p:cNvSpPr txBox="1">
            <a:spLocks noChangeArrowheads="1"/>
          </p:cNvSpPr>
          <p:nvPr/>
        </p:nvSpPr>
        <p:spPr bwMode="auto">
          <a:xfrm>
            <a:off x="1076645" y="1385946"/>
            <a:ext cx="2102261" cy="39984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融合时间因素</a:t>
            </a:r>
            <a:endParaRPr kumimoji="1" lang="zh-CN" altLang="en-US" sz="2000" dirty="0">
              <a:latin typeface="Times New Roman" panose="02020603050405020304" pitchFamily="18" charset="0"/>
            </a:endParaRPr>
          </a:p>
        </p:txBody>
      </p:sp>
      <p:sp>
        <p:nvSpPr>
          <p:cNvPr id="18" name="圆角矩形 17"/>
          <p:cNvSpPr/>
          <p:nvPr/>
        </p:nvSpPr>
        <p:spPr>
          <a:xfrm>
            <a:off x="5922335" y="4529471"/>
            <a:ext cx="244549" cy="340242"/>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3.3 SEM</a:t>
            </a:r>
            <a:r>
              <a:rPr lang="zh-CN" altLang="en-US" sz="3600" b="1" dirty="0" smtClean="0">
                <a:latin typeface="Times New Roman" panose="02020603050405020304" pitchFamily="18" charset="0"/>
                <a:cs typeface="Times New Roman" panose="02020603050405020304" pitchFamily="18" charset="0"/>
              </a:rPr>
              <a:t>推荐模型</a:t>
            </a:r>
            <a:endParaRPr lang="zh-CN" altLang="en-US" sz="3600" b="1" dirty="0">
              <a:latin typeface="Times New Roman" panose="02020603050405020304" pitchFamily="18" charset="0"/>
              <a:cs typeface="Times New Roman" panose="02020603050405020304" pitchFamily="18" charset="0"/>
            </a:endParaRPr>
          </a:p>
        </p:txBody>
      </p:sp>
      <p:grpSp>
        <p:nvGrpSpPr>
          <p:cNvPr id="26" name="组合 25"/>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7" name="椭圆 26"/>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8" name="椭圆 27"/>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9" name="椭圆 28"/>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21" name="Picture 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0" descr="ll"/>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1207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5" grpId="0"/>
      <p:bldP spid="16" grpId="0" animBg="1"/>
      <p:bldP spid="1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132477" y="2086356"/>
            <a:ext cx="3698896" cy="141953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50000"/>
              </a:lnSpc>
            </a:pPr>
            <a:r>
              <a:rPr lang="zh-CN" altLang="en-US" b="0" dirty="0" smtClean="0">
                <a:latin typeface="宋体" panose="02010600030101010101" pitchFamily="2" charset="-122"/>
                <a:ea typeface="宋体" panose="02010600030101010101" pitchFamily="2" charset="-122"/>
              </a:rPr>
              <a:t>获取数据的方式</a:t>
            </a:r>
            <a:endParaRPr lang="en-US" altLang="zh-CN" b="0" dirty="0" smtClean="0">
              <a:latin typeface="宋体" panose="02010600030101010101" pitchFamily="2" charset="-122"/>
              <a:ea typeface="宋体" panose="02010600030101010101" pitchFamily="2" charset="-122"/>
            </a:endParaRPr>
          </a:p>
          <a:p>
            <a:pPr>
              <a:lnSpc>
                <a:spcPct val="170000"/>
              </a:lnSpc>
            </a:pPr>
            <a:r>
              <a:rPr lang="en-US" altLang="zh-CN" sz="1900" b="0" dirty="0" smtClean="0">
                <a:ea typeface="宋体" panose="02010600030101010101" pitchFamily="2" charset="-122"/>
              </a:rPr>
              <a:t>1</a:t>
            </a:r>
            <a:r>
              <a:rPr lang="zh-CN" altLang="en-US" sz="1900" b="0" dirty="0" smtClean="0">
                <a:ea typeface="宋体" panose="02010600030101010101" pitchFamily="2" charset="-122"/>
              </a:rPr>
              <a:t>、</a:t>
            </a:r>
            <a:r>
              <a:rPr lang="zh-CN" altLang="en-US" sz="1900" b="0" dirty="0">
                <a:ea typeface="宋体" panose="02010600030101010101" pitchFamily="2" charset="-122"/>
              </a:rPr>
              <a:t>调用</a:t>
            </a:r>
            <a:r>
              <a:rPr lang="zh-CN" altLang="en-US" sz="1900" b="0" dirty="0" smtClean="0">
                <a:ea typeface="宋体" panose="02010600030101010101" pitchFamily="2" charset="-122"/>
              </a:rPr>
              <a:t>官方</a:t>
            </a:r>
            <a:r>
              <a:rPr lang="en-US" altLang="zh-CN" sz="1900" b="0" dirty="0" smtClean="0">
                <a:ea typeface="宋体" panose="02010600030101010101" pitchFamily="2" charset="-122"/>
              </a:rPr>
              <a:t>API</a:t>
            </a:r>
          </a:p>
          <a:p>
            <a:pPr>
              <a:lnSpc>
                <a:spcPct val="170000"/>
              </a:lnSpc>
            </a:pPr>
            <a:r>
              <a:rPr lang="en-US" altLang="zh-CN" sz="1900" dirty="0" smtClean="0">
                <a:solidFill>
                  <a:srgbClr val="FF0000"/>
                </a:solidFill>
                <a:latin typeface="宋体" panose="02010600030101010101" pitchFamily="2" charset="-122"/>
                <a:ea typeface="宋体" panose="02010600030101010101" pitchFamily="2" charset="-122"/>
              </a:rPr>
              <a:t>2</a:t>
            </a:r>
            <a:r>
              <a:rPr lang="zh-CN" altLang="en-US" sz="1900" dirty="0" smtClean="0">
                <a:solidFill>
                  <a:srgbClr val="FF0000"/>
                </a:solidFill>
                <a:latin typeface="宋体" panose="02010600030101010101" pitchFamily="2" charset="-122"/>
                <a:ea typeface="宋体" panose="02010600030101010101" pitchFamily="2" charset="-122"/>
              </a:rPr>
              <a:t>、爬取分析网页</a:t>
            </a:r>
            <a:endParaRPr lang="zh-CN" altLang="en-US" sz="1900" dirty="0">
              <a:solidFill>
                <a:srgbClr val="FF0000"/>
              </a:solidFill>
              <a:latin typeface="宋体" panose="02010600030101010101" pitchFamily="2" charset="-122"/>
              <a:ea typeface="宋体" panose="02010600030101010101" pitchFamily="2" charset="-122"/>
            </a:endParaRPr>
          </a:p>
        </p:txBody>
      </p:sp>
      <p:grpSp>
        <p:nvGrpSpPr>
          <p:cNvPr id="6" name="Group 3"/>
          <p:cNvGrpSpPr>
            <a:grpSpLocks/>
          </p:cNvGrpSpPr>
          <p:nvPr/>
        </p:nvGrpSpPr>
        <p:grpSpPr bwMode="auto">
          <a:xfrm>
            <a:off x="1208271" y="1150698"/>
            <a:ext cx="2581488" cy="571200"/>
            <a:chOff x="480" y="864"/>
            <a:chExt cx="1125" cy="720"/>
          </a:xfrm>
        </p:grpSpPr>
        <p:sp>
          <p:nvSpPr>
            <p:cNvPr id="7"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8" name="Text Box 9"/>
            <p:cNvSpPr txBox="1">
              <a:spLocks noChangeArrowheads="1"/>
            </p:cNvSpPr>
            <p:nvPr/>
          </p:nvSpPr>
          <p:spPr bwMode="auto">
            <a:xfrm>
              <a:off x="722" y="988"/>
              <a:ext cx="797"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实验数据</a:t>
              </a:r>
              <a:endParaRPr kumimoji="1" lang="zh-CN" altLang="en-US" sz="2000" dirty="0">
                <a:latin typeface="Times New Roman" panose="02020603050405020304" pitchFamily="18" charset="0"/>
              </a:endParaRPr>
            </a:p>
          </p:txBody>
        </p:sp>
      </p:grpSp>
      <p:graphicFrame>
        <p:nvGraphicFramePr>
          <p:cNvPr id="9" name="对象 8"/>
          <p:cNvGraphicFramePr>
            <a:graphicFrameLocks noChangeAspect="1"/>
          </p:cNvGraphicFramePr>
          <p:nvPr>
            <p:extLst>
              <p:ext uri="{D42A27DB-BD31-4B8C-83A1-F6EECF244321}">
                <p14:modId xmlns:p14="http://schemas.microsoft.com/office/powerpoint/2010/main" val="599093847"/>
              </p:ext>
            </p:extLst>
          </p:nvPr>
        </p:nvGraphicFramePr>
        <p:xfrm>
          <a:off x="5589223" y="2251726"/>
          <a:ext cx="5584333" cy="3887134"/>
        </p:xfrm>
        <a:graphic>
          <a:graphicData uri="http://schemas.openxmlformats.org/presentationml/2006/ole">
            <mc:AlternateContent xmlns:mc="http://schemas.openxmlformats.org/markup-compatibility/2006">
              <mc:Choice xmlns:v="urn:schemas-microsoft-com:vml" Requires="v">
                <p:oleObj spid="_x0000_s7245" name="Visio" r:id="rId3" imgW="5515128" imgH="6200895" progId="Visio.Drawing.15">
                  <p:embed/>
                </p:oleObj>
              </mc:Choice>
              <mc:Fallback>
                <p:oleObj name="Visio" r:id="rId3" imgW="5515128" imgH="6200895" progId="Visio.Drawing.15">
                  <p:embed/>
                  <p:pic>
                    <p:nvPicPr>
                      <p:cNvPr id="0" name=""/>
                      <p:cNvPicPr>
                        <a:picLocks noChangeAspect="1" noChangeArrowheads="1"/>
                      </p:cNvPicPr>
                      <p:nvPr/>
                    </p:nvPicPr>
                    <p:blipFill>
                      <a:blip r:embed="rId4"/>
                      <a:srcRect l="3624" t="38159" r="6456" b="5988"/>
                      <a:stretch>
                        <a:fillRect/>
                      </a:stretch>
                    </p:blipFill>
                    <p:spPr bwMode="auto">
                      <a:xfrm>
                        <a:off x="5589223" y="2251726"/>
                        <a:ext cx="5584333" cy="3887134"/>
                      </a:xfrm>
                      <a:prstGeom prst="rect">
                        <a:avLst/>
                      </a:prstGeom>
                      <a:noFill/>
                    </p:spPr>
                  </p:pic>
                </p:oleObj>
              </mc:Fallback>
            </mc:AlternateContent>
          </a:graphicData>
        </a:graphic>
      </p:graphicFrame>
      <p:sp>
        <p:nvSpPr>
          <p:cNvPr id="16"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3.4 </a:t>
            </a:r>
            <a:r>
              <a:rPr lang="zh-CN" altLang="en-US" sz="3600" b="1" dirty="0" smtClean="0">
                <a:latin typeface="Times New Roman" panose="02020603050405020304" pitchFamily="18" charset="0"/>
                <a:cs typeface="Times New Roman" panose="02020603050405020304" pitchFamily="18" charset="0"/>
              </a:rPr>
              <a:t>实验</a:t>
            </a:r>
            <a:endParaRPr lang="zh-CN" altLang="en-US" sz="3600" b="1" dirty="0">
              <a:latin typeface="Times New Roman" panose="02020603050405020304" pitchFamily="18" charset="0"/>
              <a:cs typeface="Times New Roman" panose="02020603050405020304" pitchFamily="18" charset="0"/>
            </a:endParaRPr>
          </a:p>
        </p:txBody>
      </p:sp>
      <p:grpSp>
        <p:nvGrpSpPr>
          <p:cNvPr id="17" name="组合 16"/>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18" name="椭圆 17"/>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9" name="椭圆 18"/>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0" name="椭圆 19"/>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2"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ll"/>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89301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624789" y="2569246"/>
            <a:ext cx="5724644" cy="461665"/>
          </a:xfrm>
          <a:prstGeom prst="rect">
            <a:avLst/>
          </a:prstGeom>
          <a:noFill/>
        </p:spPr>
        <p:txBody>
          <a:bodyPr wrap="none" rtlCol="0">
            <a:spAutoFit/>
          </a:bodyPr>
          <a:lstStyle/>
          <a:p>
            <a:r>
              <a:rPr lang="zh-CN" altLang="en-US" sz="24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24789" y="3565021"/>
            <a:ext cx="6032421" cy="461665"/>
          </a:xfrm>
          <a:prstGeom prst="rect">
            <a:avLst/>
          </a:prstGeom>
          <a:noFill/>
        </p:spPr>
        <p:txBody>
          <a:bodyPr wrap="none" rtlCol="0">
            <a:spAutoFit/>
          </a:bodyPr>
          <a:lstStyle/>
          <a:p>
            <a:r>
              <a:rPr lang="zh-CN" altLang="en-US" sz="24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93304" y="1451188"/>
            <a:ext cx="3041784" cy="2992839"/>
            <a:chOff x="1082462" y="1218028"/>
            <a:chExt cx="3752428" cy="3752428"/>
          </a:xfrm>
        </p:grpSpPr>
        <p:grpSp>
          <p:nvGrpSpPr>
            <p:cNvPr id="8" name="组合 7"/>
            <p:cNvGrpSpPr/>
            <p:nvPr userDrawn="1"/>
          </p:nvGrpSpPr>
          <p:grpSpPr>
            <a:xfrm>
              <a:off x="2261324" y="2572676"/>
              <a:ext cx="1440227" cy="1204747"/>
              <a:chOff x="2525008" y="2776901"/>
              <a:chExt cx="1440227" cy="1204747"/>
            </a:xfrm>
            <a:noFill/>
          </p:grpSpPr>
          <p:sp>
            <p:nvSpPr>
              <p:cNvPr id="13" name="文本框 12"/>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14" name="文本框 13"/>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9" name="空心弧 8"/>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空心弧 9"/>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空心弧 11"/>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4"/>
          <p:cNvSpPr txBox="1"/>
          <p:nvPr/>
        </p:nvSpPr>
        <p:spPr>
          <a:xfrm>
            <a:off x="4590953" y="4575810"/>
            <a:ext cx="5724644" cy="461665"/>
          </a:xfrm>
          <a:prstGeom prst="rect">
            <a:avLst/>
          </a:prstGeom>
          <a:noFill/>
        </p:spPr>
        <p:txBody>
          <a:bodyPr wrap="none" rtlCol="0">
            <a:spAutoFit/>
          </a:bodyPr>
          <a:lstStyle/>
          <a:p>
            <a:r>
              <a:rPr lang="zh-CN" altLang="en-US" sz="24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560688" y="300816"/>
            <a:ext cx="2434565" cy="6009659"/>
            <a:chOff x="3514159" y="1294651"/>
            <a:chExt cx="2512081" cy="7203823"/>
          </a:xfrm>
        </p:grpSpPr>
        <p:grpSp>
          <p:nvGrpSpPr>
            <p:cNvPr id="17" name="组合 16"/>
            <p:cNvGrpSpPr/>
            <p:nvPr userDrawn="1"/>
          </p:nvGrpSpPr>
          <p:grpSpPr>
            <a:xfrm>
              <a:off x="3514159" y="1294651"/>
              <a:ext cx="1064760" cy="7203823"/>
              <a:chOff x="1445772" y="986833"/>
              <a:chExt cx="2623064" cy="17746843"/>
            </a:xfrm>
          </p:grpSpPr>
          <p:grpSp>
            <p:nvGrpSpPr>
              <p:cNvPr id="19" name="组合 18"/>
              <p:cNvGrpSpPr/>
              <p:nvPr userDrawn="1"/>
            </p:nvGrpSpPr>
            <p:grpSpPr>
              <a:xfrm>
                <a:off x="1445772" y="986833"/>
                <a:ext cx="2623064" cy="17746843"/>
                <a:chOff x="-3408439" y="842784"/>
                <a:chExt cx="1815653" cy="12284146"/>
              </a:xfrm>
            </p:grpSpPr>
            <p:sp>
              <p:nvSpPr>
                <p:cNvPr id="25" name="椭圆 24"/>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6" name="流程图: 合并 25"/>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7" name="椭圆 26"/>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8" name="流程图: 合并 2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9" name="椭圆 28"/>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0" name="流程图: 合并 29"/>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1" name="椭圆 30"/>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2" name="流程图: 合并 31"/>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3" name="椭圆 32"/>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4" name="流程图: 合并 33"/>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5" name="椭圆 34"/>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6" name="流程图: 合并 35"/>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20" name="文本框 19"/>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01</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21" name="文本框 20"/>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03</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22" name="文本框 21"/>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04</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23" name="文本框 22"/>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05</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24" name="文本框 23"/>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06</a:t>
                </a:r>
                <a:endParaRPr lang="zh-CN" altLang="en-US" sz="3400" b="0" dirty="0">
                  <a:solidFill>
                    <a:schemeClr val="bg1"/>
                  </a:solidFill>
                  <a:latin typeface="Broadway" panose="04040905080B02020502" pitchFamily="82" charset="0"/>
                  <a:ea typeface="微软雅黑" panose="020B0503020204020204" pitchFamily="34" charset="-122"/>
                </a:endParaRPr>
              </a:p>
            </p:txBody>
          </p:sp>
        </p:grpSp>
        <p:sp>
          <p:nvSpPr>
            <p:cNvPr id="18" name="文本框 17"/>
            <p:cNvSpPr txBox="1"/>
            <p:nvPr userDrawn="1"/>
          </p:nvSpPr>
          <p:spPr>
            <a:xfrm>
              <a:off x="4565390" y="1582350"/>
              <a:ext cx="1460850" cy="553401"/>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选题背景</a:t>
              </a:r>
              <a:endParaRPr lang="zh-CN" altLang="en-US" sz="2400" b="1"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579481" y="5590612"/>
            <a:ext cx="2339102" cy="461665"/>
          </a:xfrm>
          <a:prstGeom prst="rect">
            <a:avLst/>
          </a:prstGeom>
          <a:noFill/>
        </p:spPr>
        <p:txBody>
          <a:bodyPr wrap="none" rtlCol="0">
            <a:spAutoFit/>
          </a:bodyPr>
          <a:lstStyle/>
          <a:p>
            <a:r>
              <a:rPr lang="zh-CN" altLang="en-US" sz="24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pic>
        <p:nvPicPr>
          <p:cNvPr id="41"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4590953" y="1503708"/>
            <a:ext cx="3262432" cy="461665"/>
          </a:xfrm>
          <a:prstGeom prst="rect">
            <a:avLst/>
          </a:prstGeom>
          <a:noFill/>
        </p:spPr>
        <p:txBody>
          <a:bodyPr wrap="none" rtlCol="0">
            <a:spAutoFit/>
          </a:bodyPr>
          <a:lstStyle/>
          <a:p>
            <a:r>
              <a:rPr lang="zh-CN" altLang="en-US" sz="2400" b="1" dirty="0" smtClean="0">
                <a:solidFill>
                  <a:schemeClr val="tx1"/>
                </a:solidFill>
                <a:latin typeface="微软雅黑" panose="020B0503020204020204" pitchFamily="34" charset="-122"/>
                <a:ea typeface="微软雅黑" panose="020B0503020204020204" pitchFamily="34" charset="-122"/>
              </a:rPr>
              <a:t>好友推荐相关理论基础</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3317544" y="2283485"/>
            <a:ext cx="8464830" cy="3052728"/>
          </a:xfrm>
          <a:prstGeom prst="roundRect">
            <a:avLst/>
          </a:prstGeom>
          <a:noFill/>
          <a:ln w="19050">
            <a:solidFill>
              <a:srgbClr val="FF000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ln>
                <a:solidFill>
                  <a:schemeClr val="tx1"/>
                </a:solidFill>
                <a:prstDash val="sysDot"/>
              </a:ln>
            </a:endParaRPr>
          </a:p>
        </p:txBody>
      </p:sp>
      <p:sp>
        <p:nvSpPr>
          <p:cNvPr id="45" name="文本框 44"/>
          <p:cNvSpPr txBox="1"/>
          <p:nvPr/>
        </p:nvSpPr>
        <p:spPr>
          <a:xfrm>
            <a:off x="3625314" y="1487820"/>
            <a:ext cx="748923" cy="615553"/>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02</a:t>
            </a:r>
            <a:endParaRPr lang="zh-CN" altLang="en-US" sz="3400" b="0" dirty="0">
              <a:solidFill>
                <a:schemeClr val="bg1"/>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9085973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a:extLst>
              <a:ext uri="{28A0092B-C50C-407E-A947-70E740481C1C}">
                <a14:useLocalDpi xmlns:a14="http://schemas.microsoft.com/office/drawing/2010/main" val="0"/>
              </a:ext>
            </a:extLst>
          </a:blip>
          <a:srcRect r="6521"/>
          <a:stretch/>
        </p:blipFill>
        <p:spPr bwMode="auto">
          <a:xfrm>
            <a:off x="7810291" y="3690606"/>
            <a:ext cx="3139549" cy="2443174"/>
          </a:xfrm>
          <a:prstGeom prst="rect">
            <a:avLst/>
          </a:prstGeom>
          <a:noFill/>
          <a:ln>
            <a:noFill/>
          </a:ln>
          <a:extLst>
            <a:ext uri="{53640926-AAD7-44D8-BBD7-CCE9431645EC}">
              <a14:shadowObscured xmlns:a14="http://schemas.microsoft.com/office/drawing/2010/main"/>
            </a:ext>
          </a:extLst>
        </p:spPr>
      </p:pic>
      <p:pic>
        <p:nvPicPr>
          <p:cNvPr id="6" name="图片 5"/>
          <p:cNvPicPr/>
          <p:nvPr/>
        </p:nvPicPr>
        <p:blipFill rotWithShape="1">
          <a:blip r:embed="rId3">
            <a:extLst>
              <a:ext uri="{28A0092B-C50C-407E-A947-70E740481C1C}">
                <a14:useLocalDpi xmlns:a14="http://schemas.microsoft.com/office/drawing/2010/main" val="0"/>
              </a:ext>
            </a:extLst>
          </a:blip>
          <a:srcRect r="6954"/>
          <a:stretch/>
        </p:blipFill>
        <p:spPr bwMode="auto">
          <a:xfrm>
            <a:off x="7774885" y="1150698"/>
            <a:ext cx="3139549" cy="2363213"/>
          </a:xfrm>
          <a:prstGeom prst="rect">
            <a:avLst/>
          </a:prstGeom>
          <a:noFill/>
          <a:ln>
            <a:noFill/>
          </a:ln>
          <a:extLst>
            <a:ext uri="{53640926-AAD7-44D8-BBD7-CCE9431645EC}">
              <a14:shadowObscured xmlns:a14="http://schemas.microsoft.com/office/drawing/2010/main"/>
            </a:ext>
          </a:extLst>
        </p:spPr>
      </p:pic>
      <p:graphicFrame>
        <p:nvGraphicFramePr>
          <p:cNvPr id="7" name="表格 6"/>
          <p:cNvGraphicFramePr>
            <a:graphicFrameLocks noGrp="1"/>
          </p:cNvGraphicFramePr>
          <p:nvPr>
            <p:extLst>
              <p:ext uri="{D42A27DB-BD31-4B8C-83A1-F6EECF244321}">
                <p14:modId xmlns:p14="http://schemas.microsoft.com/office/powerpoint/2010/main" val="2209158287"/>
              </p:ext>
            </p:extLst>
          </p:nvPr>
        </p:nvGraphicFramePr>
        <p:xfrm>
          <a:off x="1227727" y="2234422"/>
          <a:ext cx="4584118" cy="1676104"/>
        </p:xfrm>
        <a:graphic>
          <a:graphicData uri="http://schemas.openxmlformats.org/drawingml/2006/table">
            <a:tbl>
              <a:tblPr firstRow="1" firstCol="1" bandRow="1">
                <a:tableStyleId>{5C22544A-7EE6-4342-B048-85BDC9FD1C3A}</a:tableStyleId>
              </a:tblPr>
              <a:tblGrid>
                <a:gridCol w="1537513"/>
                <a:gridCol w="1532012"/>
                <a:gridCol w="1514593"/>
              </a:tblGrid>
              <a:tr h="419026">
                <a:tc>
                  <a:txBody>
                    <a:bodyPr/>
                    <a:lstStyle/>
                    <a:p>
                      <a:pPr algn="ctr">
                        <a:lnSpc>
                          <a:spcPct val="150000"/>
                        </a:lnSpc>
                        <a:spcAft>
                          <a:spcPts val="0"/>
                        </a:spcAft>
                      </a:pPr>
                      <a:r>
                        <a:rPr lang="zh-CN" sz="1600" dirty="0">
                          <a:effectLst/>
                          <a:latin typeface="Times New Roman" panose="02020603050405020304" pitchFamily="18" charset="0"/>
                          <a:ea typeface="宋体" panose="02010600030101010101" pitchFamily="2" charset="-122"/>
                          <a:cs typeface="Times New Roman" panose="02020603050405020304" pitchFamily="18" charset="0"/>
                        </a:rPr>
                        <a:t>数据特征</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sz="1600" dirty="0">
                          <a:effectLst/>
                          <a:latin typeface="Times New Roman" panose="02020603050405020304" pitchFamily="18" charset="0"/>
                          <a:ea typeface="宋体" panose="02010600030101010101" pitchFamily="2" charset="-122"/>
                          <a:cs typeface="Times New Roman" panose="02020603050405020304" pitchFamily="18" charset="0"/>
                        </a:rPr>
                        <a:t>组数量</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B</a:t>
                      </a:r>
                      <a:r>
                        <a:rPr lang="zh-CN" sz="1600">
                          <a:effectLst/>
                          <a:latin typeface="Times New Roman" panose="02020603050405020304" pitchFamily="18" charset="0"/>
                          <a:ea typeface="宋体" panose="02010600030101010101" pitchFamily="2" charset="-122"/>
                          <a:cs typeface="Times New Roman" panose="02020603050405020304" pitchFamily="18" charset="0"/>
                        </a:rPr>
                        <a:t>组数量</a:t>
                      </a:r>
                      <a:endParaRPr lang="zh-CN" sz="20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19026">
                <a:tc>
                  <a:txBody>
                    <a:bodyPr/>
                    <a:lstStyle/>
                    <a:p>
                      <a:pPr algn="ctr">
                        <a:lnSpc>
                          <a:spcPct val="150000"/>
                        </a:lnSpc>
                        <a:spcAft>
                          <a:spcPts val="0"/>
                        </a:spcAft>
                      </a:pPr>
                      <a:r>
                        <a:rPr lang="zh-CN" sz="1600" dirty="0">
                          <a:effectLst/>
                          <a:latin typeface="Times New Roman" panose="02020603050405020304" pitchFamily="18" charset="0"/>
                          <a:ea typeface="宋体" panose="02010600030101010101" pitchFamily="2" charset="-122"/>
                          <a:cs typeface="Times New Roman" panose="02020603050405020304" pitchFamily="18" charset="0"/>
                        </a:rPr>
                        <a:t>用户数</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dirty="0">
                          <a:effectLst/>
                          <a:latin typeface="Times New Roman" panose="02020603050405020304" pitchFamily="18" charset="0"/>
                          <a:ea typeface="宋体" panose="02010600030101010101" pitchFamily="2" charset="-122"/>
                          <a:cs typeface="Times New Roman" panose="02020603050405020304" pitchFamily="18" charset="0"/>
                        </a:rPr>
                        <a:t>63641</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a:effectLst/>
                          <a:latin typeface="Times New Roman" panose="02020603050405020304" pitchFamily="18" charset="0"/>
                          <a:ea typeface="宋体" panose="02010600030101010101" pitchFamily="2" charset="-122"/>
                          <a:cs typeface="Times New Roman" panose="02020603050405020304" pitchFamily="18" charset="0"/>
                        </a:rPr>
                        <a:t>6038</a:t>
                      </a:r>
                      <a:endParaRPr lang="zh-CN" sz="20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19026">
                <a:tc>
                  <a:txBody>
                    <a:bodyPr/>
                    <a:lstStyle/>
                    <a:p>
                      <a:pPr algn="ctr">
                        <a:lnSpc>
                          <a:spcPct val="150000"/>
                        </a:lnSpc>
                        <a:spcAft>
                          <a:spcPts val="0"/>
                        </a:spcAft>
                      </a:pPr>
                      <a:r>
                        <a:rPr lang="zh-CN" sz="1600">
                          <a:effectLst/>
                          <a:latin typeface="Times New Roman" panose="02020603050405020304" pitchFamily="18" charset="0"/>
                          <a:ea typeface="宋体" panose="02010600030101010101" pitchFamily="2" charset="-122"/>
                          <a:cs typeface="Times New Roman" panose="02020603050405020304" pitchFamily="18" charset="0"/>
                        </a:rPr>
                        <a:t>微博数</a:t>
                      </a:r>
                      <a:endParaRPr lang="zh-CN" sz="20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dirty="0">
                          <a:effectLst/>
                          <a:latin typeface="Times New Roman" panose="02020603050405020304" pitchFamily="18" charset="0"/>
                          <a:ea typeface="宋体" panose="02010600030101010101" pitchFamily="2" charset="-122"/>
                          <a:cs typeface="Times New Roman" panose="02020603050405020304" pitchFamily="18" charset="0"/>
                        </a:rPr>
                        <a:t>84168</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dirty="0">
                          <a:effectLst/>
                          <a:latin typeface="Times New Roman" panose="02020603050405020304" pitchFamily="18" charset="0"/>
                          <a:ea typeface="宋体" panose="02010600030101010101" pitchFamily="2" charset="-122"/>
                          <a:cs typeface="Times New Roman" panose="02020603050405020304" pitchFamily="18" charset="0"/>
                        </a:rPr>
                        <a:t>10569</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19026">
                <a:tc>
                  <a:txBody>
                    <a:bodyPr/>
                    <a:lstStyle/>
                    <a:p>
                      <a:pPr algn="ctr">
                        <a:lnSpc>
                          <a:spcPct val="150000"/>
                        </a:lnSpc>
                        <a:spcAft>
                          <a:spcPts val="0"/>
                        </a:spcAft>
                      </a:pPr>
                      <a:r>
                        <a:rPr lang="zh-CN" sz="1600" dirty="0">
                          <a:effectLst/>
                          <a:latin typeface="Times New Roman" panose="02020603050405020304" pitchFamily="18" charset="0"/>
                          <a:ea typeface="宋体" panose="02010600030101010101" pitchFamily="2" charset="-122"/>
                          <a:cs typeface="Times New Roman" panose="02020603050405020304" pitchFamily="18" charset="0"/>
                        </a:rPr>
                        <a:t>用户关系</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dirty="0">
                          <a:effectLst/>
                          <a:latin typeface="Times New Roman" panose="02020603050405020304" pitchFamily="18" charset="0"/>
                          <a:ea typeface="宋体" panose="02010600030101010101" pitchFamily="2" charset="-122"/>
                          <a:cs typeface="Times New Roman" panose="02020603050405020304" pitchFamily="18" charset="0"/>
                        </a:rPr>
                        <a:t>1391718</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sz="1600" dirty="0">
                          <a:effectLst/>
                          <a:latin typeface="Times New Roman" panose="02020603050405020304" pitchFamily="18" charset="0"/>
                          <a:ea typeface="宋体" panose="02010600030101010101" pitchFamily="2" charset="-122"/>
                          <a:cs typeface="Times New Roman" panose="02020603050405020304" pitchFamily="18" charset="0"/>
                        </a:rPr>
                        <a:t>80692</a:t>
                      </a:r>
                      <a:endParaRPr lang="zh-CN" sz="2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1" name="矩形 10"/>
          <p:cNvSpPr/>
          <p:nvPr/>
        </p:nvSpPr>
        <p:spPr>
          <a:xfrm>
            <a:off x="1172274" y="4402997"/>
            <a:ext cx="5218739" cy="1200329"/>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在微博网络中，由于存在很多僵尸粉和组织机构账户，这样的用户虽然拥有很多的粉丝，但是数据集中若含有大量的该类用户会对实验结果产生一定的</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影响</a:t>
            </a:r>
            <a:endParaRPr lang="zh-CN" altLang="en-US" dirty="0"/>
          </a:p>
        </p:txBody>
      </p:sp>
      <p:sp>
        <p:nvSpPr>
          <p:cNvPr id="20"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3.4 </a:t>
            </a:r>
            <a:r>
              <a:rPr lang="zh-CN" altLang="en-US" sz="3600" b="1" dirty="0" smtClean="0">
                <a:latin typeface="Times New Roman" panose="02020603050405020304" pitchFamily="18" charset="0"/>
                <a:cs typeface="Times New Roman" panose="02020603050405020304" pitchFamily="18" charset="0"/>
              </a:rPr>
              <a:t>实验</a:t>
            </a:r>
            <a:endParaRPr lang="zh-CN" altLang="en-US" sz="3600" b="1" dirty="0">
              <a:latin typeface="Times New Roman" panose="02020603050405020304" pitchFamily="18" charset="0"/>
              <a:cs typeface="Times New Roman" panose="02020603050405020304" pitchFamily="18" charset="0"/>
            </a:endParaRPr>
          </a:p>
        </p:txBody>
      </p:sp>
      <p:grpSp>
        <p:nvGrpSpPr>
          <p:cNvPr id="21" name="组合 20"/>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2" name="椭圆 2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3" name="椭圆 2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4" name="椭圆 2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26" name="AutoShape 8"/>
          <p:cNvSpPr>
            <a:spLocks noChangeArrowheads="1"/>
          </p:cNvSpPr>
          <p:nvPr/>
        </p:nvSpPr>
        <p:spPr bwMode="auto">
          <a:xfrm>
            <a:off x="1208271" y="1150698"/>
            <a:ext cx="2581488" cy="57120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7" name="Text Box 9"/>
          <p:cNvSpPr txBox="1">
            <a:spLocks noChangeArrowheads="1"/>
          </p:cNvSpPr>
          <p:nvPr/>
        </p:nvSpPr>
        <p:spPr bwMode="auto">
          <a:xfrm>
            <a:off x="1763578" y="1249071"/>
            <a:ext cx="1828841" cy="39984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实验数据</a:t>
            </a:r>
            <a:endParaRPr kumimoji="1" lang="zh-CN" altLang="en-US" sz="2000" dirty="0">
              <a:latin typeface="Times New Roman" panose="02020603050405020304" pitchFamily="18" charset="0"/>
            </a:endParaRPr>
          </a:p>
        </p:txBody>
      </p:sp>
      <p:pic>
        <p:nvPicPr>
          <p:cNvPr id="13"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0" descr="ll"/>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4940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3148354" y="1102053"/>
            <a:ext cx="2863730" cy="57120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6" name="Text Box 11"/>
          <p:cNvSpPr txBox="1">
            <a:spLocks noChangeArrowheads="1"/>
          </p:cNvSpPr>
          <p:nvPr/>
        </p:nvSpPr>
        <p:spPr bwMode="auto">
          <a:xfrm>
            <a:off x="4040975" y="1190698"/>
            <a:ext cx="1459401" cy="39984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实验结果</a:t>
            </a:r>
            <a:endParaRPr kumimoji="1" lang="zh-CN" altLang="en-US" sz="2000" dirty="0">
              <a:latin typeface="Times New Roman" panose="02020603050405020304" pitchFamily="18" charset="0"/>
            </a:endParaRPr>
          </a:p>
        </p:txBody>
      </p:sp>
      <p:grpSp>
        <p:nvGrpSpPr>
          <p:cNvPr id="7" name="Group 3"/>
          <p:cNvGrpSpPr>
            <a:grpSpLocks/>
          </p:cNvGrpSpPr>
          <p:nvPr/>
        </p:nvGrpSpPr>
        <p:grpSpPr bwMode="auto">
          <a:xfrm>
            <a:off x="1227727" y="1102053"/>
            <a:ext cx="2581488" cy="571200"/>
            <a:chOff x="480" y="864"/>
            <a:chExt cx="1125" cy="720"/>
          </a:xfrm>
        </p:grpSpPr>
        <p:sp>
          <p:nvSpPr>
            <p:cNvPr id="8"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9" name="Text Box 9"/>
            <p:cNvSpPr txBox="1">
              <a:spLocks noChangeArrowheads="1"/>
            </p:cNvSpPr>
            <p:nvPr/>
          </p:nvSpPr>
          <p:spPr bwMode="auto">
            <a:xfrm>
              <a:off x="722" y="988"/>
              <a:ext cx="797"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实验数据</a:t>
              </a:r>
              <a:endParaRPr kumimoji="1" lang="zh-CN" altLang="en-US" sz="2000" dirty="0">
                <a:latin typeface="Times New Roman" panose="02020603050405020304" pitchFamily="18" charset="0"/>
              </a:endParaRPr>
            </a:p>
          </p:txBody>
        </p:sp>
      </p:grpSp>
      <p:sp>
        <p:nvSpPr>
          <p:cNvPr id="10" name="矩形 9"/>
          <p:cNvSpPr/>
          <p:nvPr/>
        </p:nvSpPr>
        <p:spPr>
          <a:xfrm>
            <a:off x="4778097" y="4648588"/>
            <a:ext cx="2641171" cy="334259"/>
          </a:xfrm>
          <a:prstGeom prst="rect">
            <a:avLst/>
          </a:prstGeom>
        </p:spPr>
        <p:txBody>
          <a:bodyPr wrap="none">
            <a:spAutoFit/>
          </a:bodyPr>
          <a:lstStyle/>
          <a:p>
            <a:pPr algn="ctr">
              <a:lnSpc>
                <a:spcPct val="150000"/>
              </a:lnSpc>
              <a:spcAft>
                <a:spcPts val="0"/>
              </a:spcAft>
            </a:pP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3.11 </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准确率在不同数据上的对比图</a:t>
            </a:r>
            <a:endParaRPr lang="zh-CN" altLang="zh-CN" sz="1100" dirty="0">
              <a:effectLst/>
              <a:latin typeface="Cambria" panose="020405030504060302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861851" y="4898433"/>
            <a:ext cx="8473665" cy="1061829"/>
          </a:xfrm>
          <a:prstGeom prst="rect">
            <a:avLst/>
          </a:prstGeom>
        </p:spPr>
        <p:txBody>
          <a:bodyPr wrap="square">
            <a:spAutoFit/>
          </a:bodyPr>
          <a:lstStyle/>
          <a:p>
            <a:pPr indent="304800" algn="just">
              <a:lnSpc>
                <a:spcPct val="150000"/>
              </a:lnSpc>
              <a:spcAft>
                <a:spcPts val="0"/>
              </a:spcAft>
            </a:pPr>
            <a:r>
              <a:rPr lang="zh-CN" altLang="zh-CN" sz="1400" dirty="0">
                <a:latin typeface="Times New Roman" panose="02020603050405020304" pitchFamily="18" charset="0"/>
                <a:ea typeface="宋体" panose="02010600030101010101" pitchFamily="2" charset="-122"/>
                <a:cs typeface="宋体" panose="02010600030101010101" pitchFamily="2" charset="-122"/>
              </a:rPr>
              <a:t>在对用户的准确率</a:t>
            </a:r>
            <a:r>
              <a:rPr lang="en-US" altLang="zh-CN" sz="1400" dirty="0">
                <a:latin typeface="Times New Roman" panose="02020603050405020304" pitchFamily="18" charset="0"/>
                <a:ea typeface="宋体" panose="02010600030101010101" pitchFamily="2" charset="-122"/>
                <a:cs typeface="宋体" panose="02010600030101010101" pitchFamily="2" charset="-122"/>
              </a:rPr>
              <a:t>(Precision)</a:t>
            </a:r>
            <a:r>
              <a:rPr lang="zh-CN" altLang="zh-CN" sz="1400" dirty="0">
                <a:latin typeface="Times New Roman" panose="02020603050405020304" pitchFamily="18" charset="0"/>
                <a:ea typeface="宋体" panose="02010600030101010101" pitchFamily="2" charset="-122"/>
                <a:cs typeface="宋体" panose="02010600030101010101" pitchFamily="2" charset="-122"/>
              </a:rPr>
              <a:t>分析时，不管是</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传统的好友推荐算法还是本文提出的融合时间的文本语义和情感程度的算法，随着推荐列表的增长，准确率反而降低，可以推断好友推荐列表的长度和准确率成反比。在推荐列表长度小于</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时，准确率的值较高，符合推荐的特征。</a:t>
            </a:r>
            <a:endParaRPr lang="zh-CN" altLang="zh-CN" sz="1400" dirty="0">
              <a:effectLst/>
              <a:latin typeface="Times New Roman" panose="02020603050405020304" pitchFamily="18" charset="0"/>
              <a:ea typeface="宋体" panose="02010600030101010101" pitchFamily="2" charset="-122"/>
              <a:cs typeface="宋体" panose="02010600030101010101" pitchFamily="2" charset="-122"/>
            </a:endParaRPr>
          </a:p>
        </p:txBody>
      </p:sp>
      <p:pic>
        <p:nvPicPr>
          <p:cNvPr id="12" name="图片 11"/>
          <p:cNvPicPr/>
          <p:nvPr/>
        </p:nvPicPr>
        <p:blipFill rotWithShape="1">
          <a:blip r:embed="rId2">
            <a:extLst>
              <a:ext uri="{28A0092B-C50C-407E-A947-70E740481C1C}">
                <a14:useLocalDpi xmlns:a14="http://schemas.microsoft.com/office/drawing/2010/main" val="0"/>
              </a:ext>
            </a:extLst>
          </a:blip>
          <a:srcRect l="1319" r="6865" b="1693"/>
          <a:stretch/>
        </p:blipFill>
        <p:spPr bwMode="auto">
          <a:xfrm>
            <a:off x="1855340" y="2019708"/>
            <a:ext cx="3645036" cy="2900504"/>
          </a:xfrm>
          <a:prstGeom prst="rect">
            <a:avLst/>
          </a:prstGeom>
          <a:noFill/>
          <a:ln>
            <a:noFill/>
          </a:ln>
          <a:extLst>
            <a:ext uri="{53640926-AAD7-44D8-BBD7-CCE9431645EC}">
              <a14:shadowObscured xmlns:a14="http://schemas.microsoft.com/office/drawing/2010/main"/>
            </a:ext>
          </a:extLst>
        </p:spPr>
      </p:pic>
      <p:pic>
        <p:nvPicPr>
          <p:cNvPr id="13" name="图片 12"/>
          <p:cNvPicPr/>
          <p:nvPr/>
        </p:nvPicPr>
        <p:blipFill rotWithShape="1">
          <a:blip r:embed="rId3">
            <a:extLst>
              <a:ext uri="{28A0092B-C50C-407E-A947-70E740481C1C}">
                <a14:useLocalDpi xmlns:a14="http://schemas.microsoft.com/office/drawing/2010/main" val="0"/>
              </a:ext>
            </a:extLst>
          </a:blip>
          <a:srcRect l="1348" t="1" r="7017" b="2036"/>
          <a:stretch/>
        </p:blipFill>
        <p:spPr bwMode="auto">
          <a:xfrm>
            <a:off x="6564086" y="1973062"/>
            <a:ext cx="3771430" cy="2947150"/>
          </a:xfrm>
          <a:prstGeom prst="rect">
            <a:avLst/>
          </a:prstGeom>
          <a:noFill/>
          <a:ln>
            <a:noFill/>
          </a:ln>
          <a:extLst>
            <a:ext uri="{53640926-AAD7-44D8-BBD7-CCE9431645EC}">
              <a14:shadowObscured xmlns:a14="http://schemas.microsoft.com/office/drawing/2010/main"/>
            </a:ext>
          </a:extLst>
        </p:spPr>
      </p:pic>
      <p:sp>
        <p:nvSpPr>
          <p:cNvPr id="19"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3.4 </a:t>
            </a:r>
            <a:r>
              <a:rPr lang="zh-CN" altLang="en-US" sz="3600" b="1" dirty="0" smtClean="0">
                <a:latin typeface="Times New Roman" panose="02020603050405020304" pitchFamily="18" charset="0"/>
                <a:cs typeface="Times New Roman" panose="02020603050405020304" pitchFamily="18" charset="0"/>
              </a:rPr>
              <a:t>实验</a:t>
            </a:r>
            <a:endParaRPr lang="zh-CN" altLang="en-US" sz="3600" b="1" dirty="0">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1" name="椭圆 20"/>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2" name="椭圆 21"/>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3" name="椭圆 22"/>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6"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ll"/>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51757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80218" y="4467822"/>
            <a:ext cx="2641172" cy="369332"/>
          </a:xfrm>
          <a:prstGeom prst="rect">
            <a:avLst/>
          </a:prstGeom>
        </p:spPr>
        <p:txBody>
          <a:bodyPr wrap="none">
            <a:spAutoFit/>
          </a:bodyPr>
          <a:lstStyle/>
          <a:p>
            <a:pPr algn="ctr">
              <a:lnSpc>
                <a:spcPct val="150000"/>
              </a:lnSpc>
              <a:spcAft>
                <a:spcPts val="0"/>
              </a:spcAft>
            </a:pP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3.12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召回</a:t>
            </a:r>
            <a:r>
              <a:rPr lang="zh-CN" altLang="zh-CN" sz="1200" dirty="0" smtClean="0">
                <a:latin typeface="Times New Roman" panose="02020603050405020304" pitchFamily="18" charset="0"/>
                <a:ea typeface="宋体" panose="02010600030101010101" pitchFamily="2" charset="-122"/>
                <a:cs typeface="Times New Roman" panose="02020603050405020304" pitchFamily="18" charset="0"/>
              </a:rPr>
              <a:t>率</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在不同数据上的对比图</a:t>
            </a:r>
            <a:endParaRPr lang="zh-CN" altLang="zh-CN" sz="1100" dirty="0">
              <a:effectLst/>
              <a:latin typeface="Cambria" panose="020405030504060302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861851" y="4898433"/>
            <a:ext cx="8473665" cy="1023614"/>
          </a:xfrm>
          <a:prstGeom prst="rect">
            <a:avLst/>
          </a:prstGeom>
        </p:spPr>
        <p:txBody>
          <a:bodyPr wrap="square">
            <a:spAutoFit/>
          </a:bodyPr>
          <a:lstStyle/>
          <a:p>
            <a:pPr indent="304800" algn="just">
              <a:lnSpc>
                <a:spcPct val="150000"/>
              </a:lnSpc>
            </a:pPr>
            <a:r>
              <a:rPr lang="zh-CN" altLang="zh-CN" sz="1400" dirty="0">
                <a:latin typeface="Times New Roman" panose="02020603050405020304" pitchFamily="18" charset="0"/>
                <a:ea typeface="宋体" panose="02010600030101010101" pitchFamily="2" charset="-122"/>
                <a:cs typeface="宋体" panose="02010600030101010101" pitchFamily="2" charset="-122"/>
              </a:rPr>
              <a:t>从图</a:t>
            </a:r>
            <a:r>
              <a:rPr lang="en-US" altLang="zh-CN" sz="1400" dirty="0">
                <a:latin typeface="Times New Roman" panose="02020603050405020304" pitchFamily="18" charset="0"/>
                <a:ea typeface="宋体" panose="02010600030101010101" pitchFamily="2" charset="-122"/>
                <a:cs typeface="宋体" panose="02010600030101010101" pitchFamily="2" charset="-122"/>
              </a:rPr>
              <a:t>3.12</a:t>
            </a:r>
            <a:r>
              <a:rPr lang="zh-CN" altLang="zh-CN" sz="1400" dirty="0">
                <a:latin typeface="Times New Roman" panose="02020603050405020304" pitchFamily="18" charset="0"/>
                <a:ea typeface="宋体" panose="02010600030101010101" pitchFamily="2" charset="-122"/>
                <a:cs typeface="宋体" panose="02010600030101010101" pitchFamily="2" charset="-122"/>
              </a:rPr>
              <a:t>可以得出，本文提到的算法和传统的算法的推荐效果和推荐长度成正比，和准确率的变化成反比。同时在第二章中谈到的准确率和召回率的关系是成反比关系得到验证。在推荐长度为</a:t>
            </a:r>
            <a:r>
              <a:rPr lang="en-US" altLang="zh-CN" sz="1400" dirty="0">
                <a:latin typeface="Times New Roman" panose="02020603050405020304" pitchFamily="18" charset="0"/>
                <a:ea typeface="宋体" panose="02010600030101010101" pitchFamily="2" charset="-122"/>
                <a:cs typeface="宋体" panose="02010600030101010101" pitchFamily="2" charset="-122"/>
              </a:rPr>
              <a:t>45</a:t>
            </a:r>
            <a:r>
              <a:rPr lang="zh-CN" altLang="zh-CN" sz="1400" dirty="0">
                <a:latin typeface="Times New Roman" panose="02020603050405020304" pitchFamily="18" charset="0"/>
                <a:ea typeface="宋体" panose="02010600030101010101" pitchFamily="2" charset="-122"/>
                <a:cs typeface="宋体" panose="02010600030101010101" pitchFamily="2" charset="-122"/>
              </a:rPr>
              <a:t>的时候达到最大值，增长趋于平稳。由于这两种评价指标是互为矛盾，则又对平衡这两种指标的</a:t>
            </a:r>
            <a:r>
              <a:rPr lang="en-US" altLang="zh-CN" sz="1400" dirty="0">
                <a:latin typeface="Times New Roman" panose="02020603050405020304" pitchFamily="18" charset="0"/>
                <a:ea typeface="宋体" panose="02010600030101010101" pitchFamily="2" charset="-122"/>
                <a:cs typeface="宋体" panose="02010600030101010101" pitchFamily="2" charset="-122"/>
              </a:rPr>
              <a:t>F-measure</a:t>
            </a:r>
            <a:r>
              <a:rPr lang="zh-CN" altLang="zh-CN" sz="1400" dirty="0">
                <a:latin typeface="Times New Roman" panose="02020603050405020304" pitchFamily="18" charset="0"/>
                <a:ea typeface="宋体" panose="02010600030101010101" pitchFamily="2" charset="-122"/>
                <a:cs typeface="宋体" panose="02010600030101010101" pitchFamily="2" charset="-122"/>
              </a:rPr>
              <a:t>值进行评价。</a:t>
            </a:r>
          </a:p>
        </p:txBody>
      </p:sp>
      <p:pic>
        <p:nvPicPr>
          <p:cNvPr id="12" name="图片 11"/>
          <p:cNvPicPr/>
          <p:nvPr/>
        </p:nvPicPr>
        <p:blipFill rotWithShape="1">
          <a:blip r:embed="rId2">
            <a:extLst>
              <a:ext uri="{28A0092B-C50C-407E-A947-70E740481C1C}">
                <a14:useLocalDpi xmlns:a14="http://schemas.microsoft.com/office/drawing/2010/main" val="0"/>
              </a:ext>
            </a:extLst>
          </a:blip>
          <a:srcRect l="1319" r="7129" b="2022"/>
          <a:stretch/>
        </p:blipFill>
        <p:spPr bwMode="auto">
          <a:xfrm>
            <a:off x="1888146" y="2034196"/>
            <a:ext cx="3447458" cy="2618292"/>
          </a:xfrm>
          <a:prstGeom prst="rect">
            <a:avLst/>
          </a:prstGeom>
          <a:noFill/>
          <a:ln>
            <a:noFill/>
          </a:ln>
          <a:extLst>
            <a:ext uri="{53640926-AAD7-44D8-BBD7-CCE9431645EC}">
              <a14:shadowObscured xmlns:a14="http://schemas.microsoft.com/office/drawing/2010/main"/>
            </a:ext>
          </a:extLst>
        </p:spPr>
      </p:pic>
      <p:pic>
        <p:nvPicPr>
          <p:cNvPr id="13" name="图片 12"/>
          <p:cNvPicPr/>
          <p:nvPr/>
        </p:nvPicPr>
        <p:blipFill rotWithShape="1">
          <a:blip r:embed="rId3">
            <a:extLst>
              <a:ext uri="{28A0092B-C50C-407E-A947-70E740481C1C}">
                <a14:useLocalDpi xmlns:a14="http://schemas.microsoft.com/office/drawing/2010/main" val="0"/>
              </a:ext>
            </a:extLst>
          </a:blip>
          <a:srcRect l="1318" r="6866" b="1670"/>
          <a:stretch/>
        </p:blipFill>
        <p:spPr bwMode="auto">
          <a:xfrm>
            <a:off x="6713834" y="2057057"/>
            <a:ext cx="3454581" cy="2572569"/>
          </a:xfrm>
          <a:prstGeom prst="rect">
            <a:avLst/>
          </a:prstGeom>
          <a:noFill/>
          <a:ln>
            <a:noFill/>
          </a:ln>
          <a:extLst>
            <a:ext uri="{53640926-AAD7-44D8-BBD7-CCE9431645EC}">
              <a14:shadowObscured xmlns:a14="http://schemas.microsoft.com/office/drawing/2010/main"/>
            </a:ext>
          </a:extLst>
        </p:spPr>
      </p:pic>
      <p:sp>
        <p:nvSpPr>
          <p:cNvPr id="19" name="AutoShape 6"/>
          <p:cNvSpPr>
            <a:spLocks noChangeArrowheads="1"/>
          </p:cNvSpPr>
          <p:nvPr/>
        </p:nvSpPr>
        <p:spPr bwMode="auto">
          <a:xfrm>
            <a:off x="3148354" y="1102053"/>
            <a:ext cx="2863730" cy="57120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Text Box 11"/>
          <p:cNvSpPr txBox="1">
            <a:spLocks noChangeArrowheads="1"/>
          </p:cNvSpPr>
          <p:nvPr/>
        </p:nvSpPr>
        <p:spPr bwMode="auto">
          <a:xfrm>
            <a:off x="4040975" y="1190698"/>
            <a:ext cx="1459401" cy="39984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实验结果</a:t>
            </a:r>
            <a:endParaRPr kumimoji="1" lang="zh-CN" altLang="en-US" sz="2000" dirty="0">
              <a:latin typeface="Times New Roman" panose="02020603050405020304" pitchFamily="18" charset="0"/>
            </a:endParaRPr>
          </a:p>
        </p:txBody>
      </p:sp>
      <p:grpSp>
        <p:nvGrpSpPr>
          <p:cNvPr id="21" name="Group 3"/>
          <p:cNvGrpSpPr>
            <a:grpSpLocks/>
          </p:cNvGrpSpPr>
          <p:nvPr/>
        </p:nvGrpSpPr>
        <p:grpSpPr bwMode="auto">
          <a:xfrm>
            <a:off x="1227727" y="1102053"/>
            <a:ext cx="2581488" cy="571200"/>
            <a:chOff x="480" y="864"/>
            <a:chExt cx="1125" cy="720"/>
          </a:xfrm>
        </p:grpSpPr>
        <p:sp>
          <p:nvSpPr>
            <p:cNvPr id="22"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3" name="Text Box 9"/>
            <p:cNvSpPr txBox="1">
              <a:spLocks noChangeArrowheads="1"/>
            </p:cNvSpPr>
            <p:nvPr/>
          </p:nvSpPr>
          <p:spPr bwMode="auto">
            <a:xfrm>
              <a:off x="722" y="988"/>
              <a:ext cx="797"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实验数据</a:t>
              </a:r>
              <a:endParaRPr kumimoji="1" lang="zh-CN" altLang="en-US" sz="2000" dirty="0">
                <a:latin typeface="Times New Roman" panose="02020603050405020304" pitchFamily="18" charset="0"/>
              </a:endParaRPr>
            </a:p>
          </p:txBody>
        </p:sp>
      </p:grpSp>
      <p:sp>
        <p:nvSpPr>
          <p:cNvPr id="24"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3.4 </a:t>
            </a:r>
            <a:r>
              <a:rPr lang="zh-CN" altLang="en-US" sz="3600" b="1" dirty="0" smtClean="0">
                <a:latin typeface="Times New Roman" panose="02020603050405020304" pitchFamily="18" charset="0"/>
                <a:cs typeface="Times New Roman" panose="02020603050405020304" pitchFamily="18" charset="0"/>
              </a:rPr>
              <a:t>实验</a:t>
            </a:r>
            <a:endParaRPr lang="zh-CN" altLang="en-US" sz="3600" b="1" dirty="0">
              <a:latin typeface="Times New Roman" panose="02020603050405020304" pitchFamily="18" charset="0"/>
              <a:cs typeface="Times New Roman" panose="02020603050405020304" pitchFamily="18" charset="0"/>
            </a:endParaRPr>
          </a:p>
        </p:txBody>
      </p:sp>
      <p:grpSp>
        <p:nvGrpSpPr>
          <p:cNvPr id="25" name="组合 24"/>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6" name="椭圆 25"/>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7" name="椭圆 26"/>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8" name="椭圆 27"/>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6"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ll"/>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16688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08698" y="4467822"/>
            <a:ext cx="2984215" cy="369332"/>
          </a:xfrm>
          <a:prstGeom prst="rect">
            <a:avLst/>
          </a:prstGeom>
        </p:spPr>
        <p:txBody>
          <a:bodyPr wrap="none">
            <a:spAutoFit/>
          </a:bodyPr>
          <a:lstStyle/>
          <a:p>
            <a:pPr algn="ctr">
              <a:lnSpc>
                <a:spcPct val="150000"/>
              </a:lnSpc>
              <a:spcAft>
                <a:spcPts val="0"/>
              </a:spcAft>
            </a:pP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3.13 F-measure</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值</a:t>
            </a:r>
            <a:r>
              <a:rPr lang="zh-CN" altLang="zh-CN" sz="12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不同数据上的对比图</a:t>
            </a:r>
            <a:endParaRPr lang="zh-CN" altLang="zh-CN" sz="1100" dirty="0">
              <a:effectLst/>
              <a:latin typeface="Cambria" panose="020405030504060302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861851" y="4898433"/>
            <a:ext cx="8473665" cy="700448"/>
          </a:xfrm>
          <a:prstGeom prst="rect">
            <a:avLst/>
          </a:prstGeom>
        </p:spPr>
        <p:txBody>
          <a:bodyPr wrap="square">
            <a:spAutoFit/>
          </a:bodyPr>
          <a:lstStyle/>
          <a:p>
            <a:pPr indent="304800" algn="just">
              <a:lnSpc>
                <a:spcPct val="150000"/>
              </a:lnSpc>
            </a:pP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3.13</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两组数据下的</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F-measure</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值对比图，从图中可以看出，本文提出的算法在推荐个数少于</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40</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时，能保持很好的结果，加入情感因素同样能够提高召回率。</a:t>
            </a:r>
          </a:p>
        </p:txBody>
      </p:sp>
      <p:grpSp>
        <p:nvGrpSpPr>
          <p:cNvPr id="12" name="Group 4"/>
          <p:cNvGrpSpPr>
            <a:grpSpLocks noChangeAspect="1"/>
          </p:cNvGrpSpPr>
          <p:nvPr/>
        </p:nvGrpSpPr>
        <p:grpSpPr bwMode="auto">
          <a:xfrm>
            <a:off x="1895030" y="1904446"/>
            <a:ext cx="3155950" cy="2754312"/>
            <a:chOff x="1199" y="1091"/>
            <a:chExt cx="1988" cy="1735"/>
          </a:xfrm>
        </p:grpSpPr>
        <p:sp>
          <p:nvSpPr>
            <p:cNvPr id="13" name="AutoShape 3"/>
            <p:cNvSpPr>
              <a:spLocks noChangeAspect="1" noChangeArrowheads="1" noTextEdit="1"/>
            </p:cNvSpPr>
            <p:nvPr/>
          </p:nvSpPr>
          <p:spPr bwMode="auto">
            <a:xfrm>
              <a:off x="1200" y="1091"/>
              <a:ext cx="1954" cy="1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5"/>
            <p:cNvSpPr>
              <a:spLocks noChangeArrowheads="1"/>
            </p:cNvSpPr>
            <p:nvPr/>
          </p:nvSpPr>
          <p:spPr bwMode="auto">
            <a:xfrm>
              <a:off x="1549" y="1238"/>
              <a:ext cx="1551" cy="13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6"/>
            <p:cNvSpPr>
              <a:spLocks noChangeArrowheads="1"/>
            </p:cNvSpPr>
            <p:nvPr/>
          </p:nvSpPr>
          <p:spPr bwMode="auto">
            <a:xfrm>
              <a:off x="1549" y="1238"/>
              <a:ext cx="1551" cy="1368"/>
            </a:xfrm>
            <a:prstGeom prst="rect">
              <a:avLst/>
            </a:prstGeom>
            <a:noFill/>
            <a:ln w="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1576"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1704"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1858"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2013"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p:cNvSpPr>
            <p:nvPr/>
          </p:nvSpPr>
          <p:spPr bwMode="auto">
            <a:xfrm>
              <a:off x="2167"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p:cNvSpPr>
            <p:nvPr/>
          </p:nvSpPr>
          <p:spPr bwMode="auto">
            <a:xfrm>
              <a:off x="2321"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2476"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2630"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2785"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2939"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3100" y="1238"/>
              <a:ext cx="0" cy="1368"/>
            </a:xfrm>
            <a:custGeom>
              <a:avLst/>
              <a:gdLst>
                <a:gd name="T0" fmla="*/ 224 h 224"/>
                <a:gd name="T1" fmla="*/ 0 h 224"/>
                <a:gd name="T2" fmla="*/ 0 h 224"/>
              </a:gdLst>
              <a:ahLst/>
              <a:cxnLst>
                <a:cxn ang="0">
                  <a:pos x="0" y="T0"/>
                </a:cxn>
                <a:cxn ang="0">
                  <a:pos x="0" y="T1"/>
                </a:cxn>
                <a:cxn ang="0">
                  <a:pos x="0" y="T2"/>
                </a:cxn>
              </a:cxnLst>
              <a:rect l="0" t="0" r="r" b="b"/>
              <a:pathLst>
                <a:path h="224">
                  <a:moveTo>
                    <a:pt x="0" y="224"/>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1549" y="2606"/>
              <a:ext cx="1551" cy="0"/>
            </a:xfrm>
            <a:custGeom>
              <a:avLst/>
              <a:gdLst>
                <a:gd name="T0" fmla="*/ 0 w 231"/>
                <a:gd name="T1" fmla="*/ 231 w 231"/>
                <a:gd name="T2" fmla="*/ 231 w 231"/>
              </a:gdLst>
              <a:ahLst/>
              <a:cxnLst>
                <a:cxn ang="0">
                  <a:pos x="T0" y="0"/>
                </a:cxn>
                <a:cxn ang="0">
                  <a:pos x="T1" y="0"/>
                </a:cxn>
                <a:cxn ang="0">
                  <a:pos x="T2" y="0"/>
                </a:cxn>
              </a:cxnLst>
              <a:rect l="0" t="0" r="r" b="b"/>
              <a:pathLst>
                <a:path w="231">
                  <a:moveTo>
                    <a:pt x="0" y="0"/>
                  </a:moveTo>
                  <a:lnTo>
                    <a:pt x="231" y="0"/>
                  </a:lnTo>
                  <a:lnTo>
                    <a:pt x="231"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p:cNvSpPr>
            <p:nvPr/>
          </p:nvSpPr>
          <p:spPr bwMode="auto">
            <a:xfrm>
              <a:off x="1549" y="2264"/>
              <a:ext cx="1551" cy="0"/>
            </a:xfrm>
            <a:custGeom>
              <a:avLst/>
              <a:gdLst>
                <a:gd name="T0" fmla="*/ 0 w 231"/>
                <a:gd name="T1" fmla="*/ 231 w 231"/>
                <a:gd name="T2" fmla="*/ 231 w 231"/>
              </a:gdLst>
              <a:ahLst/>
              <a:cxnLst>
                <a:cxn ang="0">
                  <a:pos x="T0" y="0"/>
                </a:cxn>
                <a:cxn ang="0">
                  <a:pos x="T1" y="0"/>
                </a:cxn>
                <a:cxn ang="0">
                  <a:pos x="T2" y="0"/>
                </a:cxn>
              </a:cxnLst>
              <a:rect l="0" t="0" r="r" b="b"/>
              <a:pathLst>
                <a:path w="231">
                  <a:moveTo>
                    <a:pt x="0" y="0"/>
                  </a:moveTo>
                  <a:lnTo>
                    <a:pt x="231" y="0"/>
                  </a:lnTo>
                  <a:lnTo>
                    <a:pt x="231"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p:cNvSpPr>
            <p:nvPr/>
          </p:nvSpPr>
          <p:spPr bwMode="auto">
            <a:xfrm>
              <a:off x="1549" y="1916"/>
              <a:ext cx="1551" cy="0"/>
            </a:xfrm>
            <a:custGeom>
              <a:avLst/>
              <a:gdLst>
                <a:gd name="T0" fmla="*/ 0 w 231"/>
                <a:gd name="T1" fmla="*/ 231 w 231"/>
                <a:gd name="T2" fmla="*/ 231 w 231"/>
              </a:gdLst>
              <a:ahLst/>
              <a:cxnLst>
                <a:cxn ang="0">
                  <a:pos x="T0" y="0"/>
                </a:cxn>
                <a:cxn ang="0">
                  <a:pos x="T1" y="0"/>
                </a:cxn>
                <a:cxn ang="0">
                  <a:pos x="T2" y="0"/>
                </a:cxn>
              </a:cxnLst>
              <a:rect l="0" t="0" r="r" b="b"/>
              <a:pathLst>
                <a:path w="231">
                  <a:moveTo>
                    <a:pt x="0" y="0"/>
                  </a:moveTo>
                  <a:lnTo>
                    <a:pt x="231" y="0"/>
                  </a:lnTo>
                  <a:lnTo>
                    <a:pt x="231"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
            <p:cNvSpPr>
              <a:spLocks/>
            </p:cNvSpPr>
            <p:nvPr/>
          </p:nvSpPr>
          <p:spPr bwMode="auto">
            <a:xfrm>
              <a:off x="1549" y="1574"/>
              <a:ext cx="1551" cy="0"/>
            </a:xfrm>
            <a:custGeom>
              <a:avLst/>
              <a:gdLst>
                <a:gd name="T0" fmla="*/ 0 w 231"/>
                <a:gd name="T1" fmla="*/ 231 w 231"/>
                <a:gd name="T2" fmla="*/ 231 w 231"/>
              </a:gdLst>
              <a:ahLst/>
              <a:cxnLst>
                <a:cxn ang="0">
                  <a:pos x="T0" y="0"/>
                </a:cxn>
                <a:cxn ang="0">
                  <a:pos x="T1" y="0"/>
                </a:cxn>
                <a:cxn ang="0">
                  <a:pos x="T2" y="0"/>
                </a:cxn>
              </a:cxnLst>
              <a:rect l="0" t="0" r="r" b="b"/>
              <a:pathLst>
                <a:path w="231">
                  <a:moveTo>
                    <a:pt x="0" y="0"/>
                  </a:moveTo>
                  <a:lnTo>
                    <a:pt x="231" y="0"/>
                  </a:lnTo>
                  <a:lnTo>
                    <a:pt x="231"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2"/>
            <p:cNvSpPr>
              <a:spLocks/>
            </p:cNvSpPr>
            <p:nvPr/>
          </p:nvSpPr>
          <p:spPr bwMode="auto">
            <a:xfrm>
              <a:off x="1549" y="1238"/>
              <a:ext cx="1551" cy="0"/>
            </a:xfrm>
            <a:custGeom>
              <a:avLst/>
              <a:gdLst>
                <a:gd name="T0" fmla="*/ 0 w 231"/>
                <a:gd name="T1" fmla="*/ 231 w 231"/>
                <a:gd name="T2" fmla="*/ 231 w 231"/>
              </a:gdLst>
              <a:ahLst/>
              <a:cxnLst>
                <a:cxn ang="0">
                  <a:pos x="T0" y="0"/>
                </a:cxn>
                <a:cxn ang="0">
                  <a:pos x="T1" y="0"/>
                </a:cxn>
                <a:cxn ang="0">
                  <a:pos x="T2" y="0"/>
                </a:cxn>
              </a:cxnLst>
              <a:rect l="0" t="0" r="r" b="b"/>
              <a:pathLst>
                <a:path w="231">
                  <a:moveTo>
                    <a:pt x="0" y="0"/>
                  </a:moveTo>
                  <a:lnTo>
                    <a:pt x="231" y="0"/>
                  </a:lnTo>
                  <a:lnTo>
                    <a:pt x="231"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3"/>
            <p:cNvSpPr>
              <a:spLocks noChangeShapeType="1"/>
            </p:cNvSpPr>
            <p:nvPr/>
          </p:nvSpPr>
          <p:spPr bwMode="auto">
            <a:xfrm>
              <a:off x="1549" y="2606"/>
              <a:ext cx="155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24"/>
            <p:cNvSpPr>
              <a:spLocks noChangeShapeType="1"/>
            </p:cNvSpPr>
            <p:nvPr/>
          </p:nvSpPr>
          <p:spPr bwMode="auto">
            <a:xfrm flipV="1">
              <a:off x="1549" y="1238"/>
              <a:ext cx="0" cy="13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5"/>
            <p:cNvSpPr>
              <a:spLocks noChangeShapeType="1"/>
            </p:cNvSpPr>
            <p:nvPr/>
          </p:nvSpPr>
          <p:spPr bwMode="auto">
            <a:xfrm flipV="1">
              <a:off x="1576"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6"/>
            <p:cNvSpPr>
              <a:spLocks noChangeArrowheads="1"/>
            </p:cNvSpPr>
            <p:nvPr/>
          </p:nvSpPr>
          <p:spPr bwMode="auto">
            <a:xfrm>
              <a:off x="1556" y="2624"/>
              <a:ext cx="8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6" name="Line 27"/>
            <p:cNvSpPr>
              <a:spLocks noChangeShapeType="1"/>
            </p:cNvSpPr>
            <p:nvPr/>
          </p:nvSpPr>
          <p:spPr bwMode="auto">
            <a:xfrm flipV="1">
              <a:off x="1704"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28"/>
            <p:cNvSpPr>
              <a:spLocks noChangeArrowheads="1"/>
            </p:cNvSpPr>
            <p:nvPr/>
          </p:nvSpPr>
          <p:spPr bwMode="auto">
            <a:xfrm>
              <a:off x="1684" y="2624"/>
              <a:ext cx="8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8" name="Line 29"/>
            <p:cNvSpPr>
              <a:spLocks noChangeShapeType="1"/>
            </p:cNvSpPr>
            <p:nvPr/>
          </p:nvSpPr>
          <p:spPr bwMode="auto">
            <a:xfrm flipV="1">
              <a:off x="1858"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0"/>
            <p:cNvSpPr>
              <a:spLocks noChangeArrowheads="1"/>
            </p:cNvSpPr>
            <p:nvPr/>
          </p:nvSpPr>
          <p:spPr bwMode="auto">
            <a:xfrm>
              <a:off x="1811" y="2624"/>
              <a:ext cx="13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10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0" name="Line 31"/>
            <p:cNvSpPr>
              <a:spLocks noChangeShapeType="1"/>
            </p:cNvSpPr>
            <p:nvPr/>
          </p:nvSpPr>
          <p:spPr bwMode="auto">
            <a:xfrm flipV="1">
              <a:off x="2013"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32"/>
            <p:cNvSpPr>
              <a:spLocks noChangeArrowheads="1"/>
            </p:cNvSpPr>
            <p:nvPr/>
          </p:nvSpPr>
          <p:spPr bwMode="auto">
            <a:xfrm>
              <a:off x="1966" y="2624"/>
              <a:ext cx="13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15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2" name="Line 33"/>
            <p:cNvSpPr>
              <a:spLocks noChangeShapeType="1"/>
            </p:cNvSpPr>
            <p:nvPr/>
          </p:nvSpPr>
          <p:spPr bwMode="auto">
            <a:xfrm flipV="1">
              <a:off x="2167"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4"/>
            <p:cNvSpPr>
              <a:spLocks noChangeArrowheads="1"/>
            </p:cNvSpPr>
            <p:nvPr/>
          </p:nvSpPr>
          <p:spPr bwMode="auto">
            <a:xfrm>
              <a:off x="2120" y="2624"/>
              <a:ext cx="13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20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Line 35"/>
            <p:cNvSpPr>
              <a:spLocks noChangeShapeType="1"/>
            </p:cNvSpPr>
            <p:nvPr/>
          </p:nvSpPr>
          <p:spPr bwMode="auto">
            <a:xfrm flipV="1">
              <a:off x="2321"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6"/>
            <p:cNvSpPr>
              <a:spLocks noChangeArrowheads="1"/>
            </p:cNvSpPr>
            <p:nvPr/>
          </p:nvSpPr>
          <p:spPr bwMode="auto">
            <a:xfrm>
              <a:off x="2274" y="2624"/>
              <a:ext cx="13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25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6" name="Line 37"/>
            <p:cNvSpPr>
              <a:spLocks noChangeShapeType="1"/>
            </p:cNvSpPr>
            <p:nvPr/>
          </p:nvSpPr>
          <p:spPr bwMode="auto">
            <a:xfrm flipV="1">
              <a:off x="2476"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8"/>
            <p:cNvSpPr>
              <a:spLocks noChangeArrowheads="1"/>
            </p:cNvSpPr>
            <p:nvPr/>
          </p:nvSpPr>
          <p:spPr bwMode="auto">
            <a:xfrm>
              <a:off x="2429" y="2624"/>
              <a:ext cx="13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30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8" name="Line 39"/>
            <p:cNvSpPr>
              <a:spLocks noChangeShapeType="1"/>
            </p:cNvSpPr>
            <p:nvPr/>
          </p:nvSpPr>
          <p:spPr bwMode="auto">
            <a:xfrm flipV="1">
              <a:off x="2630"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0"/>
            <p:cNvSpPr>
              <a:spLocks noChangeArrowheads="1"/>
            </p:cNvSpPr>
            <p:nvPr/>
          </p:nvSpPr>
          <p:spPr bwMode="auto">
            <a:xfrm>
              <a:off x="2583" y="2624"/>
              <a:ext cx="13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35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0" name="Line 41"/>
            <p:cNvSpPr>
              <a:spLocks noChangeShapeType="1"/>
            </p:cNvSpPr>
            <p:nvPr/>
          </p:nvSpPr>
          <p:spPr bwMode="auto">
            <a:xfrm flipV="1">
              <a:off x="2785"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2"/>
            <p:cNvSpPr>
              <a:spLocks noChangeArrowheads="1"/>
            </p:cNvSpPr>
            <p:nvPr/>
          </p:nvSpPr>
          <p:spPr bwMode="auto">
            <a:xfrm>
              <a:off x="2738" y="2624"/>
              <a:ext cx="13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40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2" name="Line 43"/>
            <p:cNvSpPr>
              <a:spLocks noChangeShapeType="1"/>
            </p:cNvSpPr>
            <p:nvPr/>
          </p:nvSpPr>
          <p:spPr bwMode="auto">
            <a:xfrm flipV="1">
              <a:off x="2939"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4"/>
            <p:cNvSpPr>
              <a:spLocks noChangeArrowheads="1"/>
            </p:cNvSpPr>
            <p:nvPr/>
          </p:nvSpPr>
          <p:spPr bwMode="auto">
            <a:xfrm>
              <a:off x="2892" y="2624"/>
              <a:ext cx="13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45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4" name="Line 45"/>
            <p:cNvSpPr>
              <a:spLocks noChangeShapeType="1"/>
            </p:cNvSpPr>
            <p:nvPr/>
          </p:nvSpPr>
          <p:spPr bwMode="auto">
            <a:xfrm flipV="1">
              <a:off x="3100" y="2588"/>
              <a:ext cx="0" cy="1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46"/>
            <p:cNvSpPr>
              <a:spLocks noChangeArrowheads="1"/>
            </p:cNvSpPr>
            <p:nvPr/>
          </p:nvSpPr>
          <p:spPr bwMode="auto">
            <a:xfrm>
              <a:off x="3053" y="2624"/>
              <a:ext cx="13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50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6" name="Line 47"/>
            <p:cNvSpPr>
              <a:spLocks noChangeShapeType="1"/>
            </p:cNvSpPr>
            <p:nvPr/>
          </p:nvSpPr>
          <p:spPr bwMode="auto">
            <a:xfrm>
              <a:off x="1549" y="2606"/>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48"/>
            <p:cNvSpPr>
              <a:spLocks noChangeArrowheads="1"/>
            </p:cNvSpPr>
            <p:nvPr/>
          </p:nvSpPr>
          <p:spPr bwMode="auto">
            <a:xfrm>
              <a:off x="1355" y="2557"/>
              <a:ext cx="20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0.05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8" name="Line 49"/>
            <p:cNvSpPr>
              <a:spLocks noChangeShapeType="1"/>
            </p:cNvSpPr>
            <p:nvPr/>
          </p:nvSpPr>
          <p:spPr bwMode="auto">
            <a:xfrm>
              <a:off x="1549" y="2264"/>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0"/>
            <p:cNvSpPr>
              <a:spLocks noChangeArrowheads="1"/>
            </p:cNvSpPr>
            <p:nvPr/>
          </p:nvSpPr>
          <p:spPr bwMode="auto">
            <a:xfrm>
              <a:off x="1402" y="2215"/>
              <a:ext cx="16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0" name="Line 51"/>
            <p:cNvSpPr>
              <a:spLocks noChangeShapeType="1"/>
            </p:cNvSpPr>
            <p:nvPr/>
          </p:nvSpPr>
          <p:spPr bwMode="auto">
            <a:xfrm>
              <a:off x="1549" y="1916"/>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2"/>
            <p:cNvSpPr>
              <a:spLocks noChangeArrowheads="1"/>
            </p:cNvSpPr>
            <p:nvPr/>
          </p:nvSpPr>
          <p:spPr bwMode="auto">
            <a:xfrm>
              <a:off x="1355" y="1867"/>
              <a:ext cx="20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0.15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2" name="Line 53"/>
            <p:cNvSpPr>
              <a:spLocks noChangeShapeType="1"/>
            </p:cNvSpPr>
            <p:nvPr/>
          </p:nvSpPr>
          <p:spPr bwMode="auto">
            <a:xfrm>
              <a:off x="1549" y="1574"/>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54"/>
            <p:cNvSpPr>
              <a:spLocks noChangeArrowheads="1"/>
            </p:cNvSpPr>
            <p:nvPr/>
          </p:nvSpPr>
          <p:spPr bwMode="auto">
            <a:xfrm>
              <a:off x="1402" y="1525"/>
              <a:ext cx="16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4" name="Line 55"/>
            <p:cNvSpPr>
              <a:spLocks noChangeShapeType="1"/>
            </p:cNvSpPr>
            <p:nvPr/>
          </p:nvSpPr>
          <p:spPr bwMode="auto">
            <a:xfrm>
              <a:off x="1549" y="1238"/>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56"/>
            <p:cNvSpPr>
              <a:spLocks noChangeArrowheads="1"/>
            </p:cNvSpPr>
            <p:nvPr/>
          </p:nvSpPr>
          <p:spPr bwMode="auto">
            <a:xfrm>
              <a:off x="1355" y="1189"/>
              <a:ext cx="20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0.25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66" name="Freeform 57"/>
            <p:cNvSpPr>
              <a:spLocks/>
            </p:cNvSpPr>
            <p:nvPr/>
          </p:nvSpPr>
          <p:spPr bwMode="auto">
            <a:xfrm>
              <a:off x="1576" y="1763"/>
              <a:ext cx="1524" cy="690"/>
            </a:xfrm>
            <a:custGeom>
              <a:avLst/>
              <a:gdLst>
                <a:gd name="T0" fmla="*/ 0 w 1524"/>
                <a:gd name="T1" fmla="*/ 690 h 690"/>
                <a:gd name="T2" fmla="*/ 128 w 1524"/>
                <a:gd name="T3" fmla="*/ 85 h 690"/>
                <a:gd name="T4" fmla="*/ 282 w 1524"/>
                <a:gd name="T5" fmla="*/ 0 h 690"/>
                <a:gd name="T6" fmla="*/ 437 w 1524"/>
                <a:gd name="T7" fmla="*/ 49 h 690"/>
                <a:gd name="T8" fmla="*/ 591 w 1524"/>
                <a:gd name="T9" fmla="*/ 128 h 690"/>
                <a:gd name="T10" fmla="*/ 745 w 1524"/>
                <a:gd name="T11" fmla="*/ 201 h 690"/>
                <a:gd name="T12" fmla="*/ 900 w 1524"/>
                <a:gd name="T13" fmla="*/ 281 h 690"/>
                <a:gd name="T14" fmla="*/ 1054 w 1524"/>
                <a:gd name="T15" fmla="*/ 336 h 690"/>
                <a:gd name="T16" fmla="*/ 1209 w 1524"/>
                <a:gd name="T17" fmla="*/ 403 h 690"/>
                <a:gd name="T18" fmla="*/ 1363 w 1524"/>
                <a:gd name="T19" fmla="*/ 464 h 690"/>
                <a:gd name="T20" fmla="*/ 1524 w 1524"/>
                <a:gd name="T21" fmla="*/ 507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4" h="690">
                  <a:moveTo>
                    <a:pt x="0" y="690"/>
                  </a:moveTo>
                  <a:lnTo>
                    <a:pt x="128" y="85"/>
                  </a:lnTo>
                  <a:lnTo>
                    <a:pt x="282" y="0"/>
                  </a:lnTo>
                  <a:lnTo>
                    <a:pt x="437" y="49"/>
                  </a:lnTo>
                  <a:lnTo>
                    <a:pt x="591" y="128"/>
                  </a:lnTo>
                  <a:lnTo>
                    <a:pt x="745" y="201"/>
                  </a:lnTo>
                  <a:lnTo>
                    <a:pt x="900" y="281"/>
                  </a:lnTo>
                  <a:lnTo>
                    <a:pt x="1054" y="336"/>
                  </a:lnTo>
                  <a:lnTo>
                    <a:pt x="1209" y="403"/>
                  </a:lnTo>
                  <a:lnTo>
                    <a:pt x="1363" y="464"/>
                  </a:lnTo>
                  <a:lnTo>
                    <a:pt x="1524" y="507"/>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58"/>
            <p:cNvSpPr>
              <a:spLocks noChangeArrowheads="1"/>
            </p:cNvSpPr>
            <p:nvPr/>
          </p:nvSpPr>
          <p:spPr bwMode="auto">
            <a:xfrm>
              <a:off x="1549" y="2429"/>
              <a:ext cx="61"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Oval 59"/>
            <p:cNvSpPr>
              <a:spLocks noChangeArrowheads="1"/>
            </p:cNvSpPr>
            <p:nvPr/>
          </p:nvSpPr>
          <p:spPr bwMode="auto">
            <a:xfrm>
              <a:off x="1677" y="1824"/>
              <a:ext cx="60"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60"/>
            <p:cNvSpPr>
              <a:spLocks noChangeArrowheads="1"/>
            </p:cNvSpPr>
            <p:nvPr/>
          </p:nvSpPr>
          <p:spPr bwMode="auto">
            <a:xfrm>
              <a:off x="1831" y="1738"/>
              <a:ext cx="61"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Oval 61"/>
            <p:cNvSpPr>
              <a:spLocks noChangeArrowheads="1"/>
            </p:cNvSpPr>
            <p:nvPr/>
          </p:nvSpPr>
          <p:spPr bwMode="auto">
            <a:xfrm>
              <a:off x="1986" y="1787"/>
              <a:ext cx="60"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Oval 62"/>
            <p:cNvSpPr>
              <a:spLocks noChangeArrowheads="1"/>
            </p:cNvSpPr>
            <p:nvPr/>
          </p:nvSpPr>
          <p:spPr bwMode="auto">
            <a:xfrm>
              <a:off x="2140" y="1867"/>
              <a:ext cx="61"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63"/>
            <p:cNvSpPr>
              <a:spLocks noChangeArrowheads="1"/>
            </p:cNvSpPr>
            <p:nvPr/>
          </p:nvSpPr>
          <p:spPr bwMode="auto">
            <a:xfrm>
              <a:off x="2295" y="1940"/>
              <a:ext cx="60"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Oval 64"/>
            <p:cNvSpPr>
              <a:spLocks noChangeArrowheads="1"/>
            </p:cNvSpPr>
            <p:nvPr/>
          </p:nvSpPr>
          <p:spPr bwMode="auto">
            <a:xfrm>
              <a:off x="2449" y="2019"/>
              <a:ext cx="60"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Oval 65"/>
            <p:cNvSpPr>
              <a:spLocks noChangeArrowheads="1"/>
            </p:cNvSpPr>
            <p:nvPr/>
          </p:nvSpPr>
          <p:spPr bwMode="auto">
            <a:xfrm>
              <a:off x="2603" y="2074"/>
              <a:ext cx="61"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Oval 66"/>
            <p:cNvSpPr>
              <a:spLocks noChangeArrowheads="1"/>
            </p:cNvSpPr>
            <p:nvPr/>
          </p:nvSpPr>
          <p:spPr bwMode="auto">
            <a:xfrm>
              <a:off x="2758" y="2142"/>
              <a:ext cx="60"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Oval 67"/>
            <p:cNvSpPr>
              <a:spLocks noChangeArrowheads="1"/>
            </p:cNvSpPr>
            <p:nvPr/>
          </p:nvSpPr>
          <p:spPr bwMode="auto">
            <a:xfrm>
              <a:off x="2912" y="2203"/>
              <a:ext cx="61"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Oval 68"/>
            <p:cNvSpPr>
              <a:spLocks noChangeArrowheads="1"/>
            </p:cNvSpPr>
            <p:nvPr/>
          </p:nvSpPr>
          <p:spPr bwMode="auto">
            <a:xfrm>
              <a:off x="3074" y="2245"/>
              <a:ext cx="60" cy="5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Oval 69"/>
            <p:cNvSpPr>
              <a:spLocks noChangeArrowheads="1"/>
            </p:cNvSpPr>
            <p:nvPr/>
          </p:nvSpPr>
          <p:spPr bwMode="auto">
            <a:xfrm>
              <a:off x="1549" y="2429"/>
              <a:ext cx="54"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Oval 70"/>
            <p:cNvSpPr>
              <a:spLocks noChangeArrowheads="1"/>
            </p:cNvSpPr>
            <p:nvPr/>
          </p:nvSpPr>
          <p:spPr bwMode="auto">
            <a:xfrm>
              <a:off x="1677" y="1824"/>
              <a:ext cx="54"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Oval 71"/>
            <p:cNvSpPr>
              <a:spLocks noChangeArrowheads="1"/>
            </p:cNvSpPr>
            <p:nvPr/>
          </p:nvSpPr>
          <p:spPr bwMode="auto">
            <a:xfrm>
              <a:off x="1831" y="1738"/>
              <a:ext cx="54"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Oval 72"/>
            <p:cNvSpPr>
              <a:spLocks noChangeArrowheads="1"/>
            </p:cNvSpPr>
            <p:nvPr/>
          </p:nvSpPr>
          <p:spPr bwMode="auto">
            <a:xfrm>
              <a:off x="1986" y="1787"/>
              <a:ext cx="53"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Oval 73"/>
            <p:cNvSpPr>
              <a:spLocks noChangeArrowheads="1"/>
            </p:cNvSpPr>
            <p:nvPr/>
          </p:nvSpPr>
          <p:spPr bwMode="auto">
            <a:xfrm>
              <a:off x="2140" y="1867"/>
              <a:ext cx="54"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Oval 74"/>
            <p:cNvSpPr>
              <a:spLocks noChangeArrowheads="1"/>
            </p:cNvSpPr>
            <p:nvPr/>
          </p:nvSpPr>
          <p:spPr bwMode="auto">
            <a:xfrm>
              <a:off x="2295" y="1940"/>
              <a:ext cx="53"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Oval 75"/>
            <p:cNvSpPr>
              <a:spLocks noChangeArrowheads="1"/>
            </p:cNvSpPr>
            <p:nvPr/>
          </p:nvSpPr>
          <p:spPr bwMode="auto">
            <a:xfrm>
              <a:off x="2449" y="2019"/>
              <a:ext cx="54"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Oval 76"/>
            <p:cNvSpPr>
              <a:spLocks noChangeArrowheads="1"/>
            </p:cNvSpPr>
            <p:nvPr/>
          </p:nvSpPr>
          <p:spPr bwMode="auto">
            <a:xfrm>
              <a:off x="2603" y="2074"/>
              <a:ext cx="54"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Oval 77"/>
            <p:cNvSpPr>
              <a:spLocks noChangeArrowheads="1"/>
            </p:cNvSpPr>
            <p:nvPr/>
          </p:nvSpPr>
          <p:spPr bwMode="auto">
            <a:xfrm>
              <a:off x="2758" y="2142"/>
              <a:ext cx="54" cy="48"/>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Oval 78"/>
            <p:cNvSpPr>
              <a:spLocks noChangeArrowheads="1"/>
            </p:cNvSpPr>
            <p:nvPr/>
          </p:nvSpPr>
          <p:spPr bwMode="auto">
            <a:xfrm>
              <a:off x="2912" y="2203"/>
              <a:ext cx="54"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Oval 79"/>
            <p:cNvSpPr>
              <a:spLocks noChangeArrowheads="1"/>
            </p:cNvSpPr>
            <p:nvPr/>
          </p:nvSpPr>
          <p:spPr bwMode="auto">
            <a:xfrm>
              <a:off x="3074" y="2245"/>
              <a:ext cx="53" cy="49"/>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0"/>
            <p:cNvSpPr>
              <a:spLocks/>
            </p:cNvSpPr>
            <p:nvPr/>
          </p:nvSpPr>
          <p:spPr bwMode="auto">
            <a:xfrm>
              <a:off x="1576" y="1702"/>
              <a:ext cx="1524" cy="574"/>
            </a:xfrm>
            <a:custGeom>
              <a:avLst/>
              <a:gdLst>
                <a:gd name="T0" fmla="*/ 0 w 1524"/>
                <a:gd name="T1" fmla="*/ 574 h 574"/>
                <a:gd name="T2" fmla="*/ 128 w 1524"/>
                <a:gd name="T3" fmla="*/ 104 h 574"/>
                <a:gd name="T4" fmla="*/ 282 w 1524"/>
                <a:gd name="T5" fmla="*/ 0 h 574"/>
                <a:gd name="T6" fmla="*/ 437 w 1524"/>
                <a:gd name="T7" fmla="*/ 24 h 574"/>
                <a:gd name="T8" fmla="*/ 591 w 1524"/>
                <a:gd name="T9" fmla="*/ 49 h 574"/>
                <a:gd name="T10" fmla="*/ 745 w 1524"/>
                <a:gd name="T11" fmla="*/ 85 h 574"/>
                <a:gd name="T12" fmla="*/ 900 w 1524"/>
                <a:gd name="T13" fmla="*/ 122 h 574"/>
                <a:gd name="T14" fmla="*/ 1054 w 1524"/>
                <a:gd name="T15" fmla="*/ 146 h 574"/>
                <a:gd name="T16" fmla="*/ 1209 w 1524"/>
                <a:gd name="T17" fmla="*/ 177 h 574"/>
                <a:gd name="T18" fmla="*/ 1363 w 1524"/>
                <a:gd name="T19" fmla="*/ 195 h 574"/>
                <a:gd name="T20" fmla="*/ 1524 w 1524"/>
                <a:gd name="T21" fmla="*/ 238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4" h="574">
                  <a:moveTo>
                    <a:pt x="0" y="574"/>
                  </a:moveTo>
                  <a:lnTo>
                    <a:pt x="128" y="104"/>
                  </a:lnTo>
                  <a:lnTo>
                    <a:pt x="282" y="0"/>
                  </a:lnTo>
                  <a:lnTo>
                    <a:pt x="437" y="24"/>
                  </a:lnTo>
                  <a:lnTo>
                    <a:pt x="591" y="49"/>
                  </a:lnTo>
                  <a:lnTo>
                    <a:pt x="745" y="85"/>
                  </a:lnTo>
                  <a:lnTo>
                    <a:pt x="900" y="122"/>
                  </a:lnTo>
                  <a:lnTo>
                    <a:pt x="1054" y="146"/>
                  </a:lnTo>
                  <a:lnTo>
                    <a:pt x="1209" y="177"/>
                  </a:lnTo>
                  <a:lnTo>
                    <a:pt x="1363" y="195"/>
                  </a:lnTo>
                  <a:lnTo>
                    <a:pt x="1524" y="238"/>
                  </a:lnTo>
                </a:path>
              </a:pathLst>
            </a:custGeom>
            <a:noFill/>
            <a:ln w="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81"/>
            <p:cNvSpPr>
              <a:spLocks noChangeShapeType="1"/>
            </p:cNvSpPr>
            <p:nvPr/>
          </p:nvSpPr>
          <p:spPr bwMode="auto">
            <a:xfrm>
              <a:off x="1549" y="2276"/>
              <a:ext cx="54"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82"/>
            <p:cNvSpPr>
              <a:spLocks noChangeShapeType="1"/>
            </p:cNvSpPr>
            <p:nvPr/>
          </p:nvSpPr>
          <p:spPr bwMode="auto">
            <a:xfrm>
              <a:off x="1576" y="2252"/>
              <a:ext cx="0" cy="48"/>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Line 83"/>
            <p:cNvSpPr>
              <a:spLocks noChangeShapeType="1"/>
            </p:cNvSpPr>
            <p:nvPr/>
          </p:nvSpPr>
          <p:spPr bwMode="auto">
            <a:xfrm>
              <a:off x="1677" y="1806"/>
              <a:ext cx="54"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Line 84"/>
            <p:cNvSpPr>
              <a:spLocks noChangeShapeType="1"/>
            </p:cNvSpPr>
            <p:nvPr/>
          </p:nvSpPr>
          <p:spPr bwMode="auto">
            <a:xfrm>
              <a:off x="1704" y="1781"/>
              <a:ext cx="0" cy="49"/>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Line 85"/>
            <p:cNvSpPr>
              <a:spLocks noChangeShapeType="1"/>
            </p:cNvSpPr>
            <p:nvPr/>
          </p:nvSpPr>
          <p:spPr bwMode="auto">
            <a:xfrm>
              <a:off x="1831" y="1702"/>
              <a:ext cx="54"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Line 86"/>
            <p:cNvSpPr>
              <a:spLocks noChangeShapeType="1"/>
            </p:cNvSpPr>
            <p:nvPr/>
          </p:nvSpPr>
          <p:spPr bwMode="auto">
            <a:xfrm>
              <a:off x="1858" y="1677"/>
              <a:ext cx="0" cy="49"/>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Line 87"/>
            <p:cNvSpPr>
              <a:spLocks noChangeShapeType="1"/>
            </p:cNvSpPr>
            <p:nvPr/>
          </p:nvSpPr>
          <p:spPr bwMode="auto">
            <a:xfrm>
              <a:off x="1986" y="1726"/>
              <a:ext cx="53"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Line 88"/>
            <p:cNvSpPr>
              <a:spLocks noChangeShapeType="1"/>
            </p:cNvSpPr>
            <p:nvPr/>
          </p:nvSpPr>
          <p:spPr bwMode="auto">
            <a:xfrm>
              <a:off x="2013" y="1702"/>
              <a:ext cx="0" cy="49"/>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Line 89"/>
            <p:cNvSpPr>
              <a:spLocks noChangeShapeType="1"/>
            </p:cNvSpPr>
            <p:nvPr/>
          </p:nvSpPr>
          <p:spPr bwMode="auto">
            <a:xfrm>
              <a:off x="2140" y="1751"/>
              <a:ext cx="54"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Line 90"/>
            <p:cNvSpPr>
              <a:spLocks noChangeShapeType="1"/>
            </p:cNvSpPr>
            <p:nvPr/>
          </p:nvSpPr>
          <p:spPr bwMode="auto">
            <a:xfrm>
              <a:off x="2167" y="1726"/>
              <a:ext cx="0" cy="49"/>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Line 91"/>
            <p:cNvSpPr>
              <a:spLocks noChangeShapeType="1"/>
            </p:cNvSpPr>
            <p:nvPr/>
          </p:nvSpPr>
          <p:spPr bwMode="auto">
            <a:xfrm>
              <a:off x="2295" y="1787"/>
              <a:ext cx="53"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Line 92"/>
            <p:cNvSpPr>
              <a:spLocks noChangeShapeType="1"/>
            </p:cNvSpPr>
            <p:nvPr/>
          </p:nvSpPr>
          <p:spPr bwMode="auto">
            <a:xfrm>
              <a:off x="2321" y="1763"/>
              <a:ext cx="0" cy="49"/>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Line 93"/>
            <p:cNvSpPr>
              <a:spLocks noChangeShapeType="1"/>
            </p:cNvSpPr>
            <p:nvPr/>
          </p:nvSpPr>
          <p:spPr bwMode="auto">
            <a:xfrm>
              <a:off x="2449" y="1824"/>
              <a:ext cx="54"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Line 94"/>
            <p:cNvSpPr>
              <a:spLocks noChangeShapeType="1"/>
            </p:cNvSpPr>
            <p:nvPr/>
          </p:nvSpPr>
          <p:spPr bwMode="auto">
            <a:xfrm>
              <a:off x="2476" y="1800"/>
              <a:ext cx="0" cy="48"/>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Line 95"/>
            <p:cNvSpPr>
              <a:spLocks noChangeShapeType="1"/>
            </p:cNvSpPr>
            <p:nvPr/>
          </p:nvSpPr>
          <p:spPr bwMode="auto">
            <a:xfrm>
              <a:off x="2603" y="1848"/>
              <a:ext cx="54"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Line 96"/>
            <p:cNvSpPr>
              <a:spLocks noChangeShapeType="1"/>
            </p:cNvSpPr>
            <p:nvPr/>
          </p:nvSpPr>
          <p:spPr bwMode="auto">
            <a:xfrm>
              <a:off x="2630" y="1824"/>
              <a:ext cx="0" cy="49"/>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Line 97"/>
            <p:cNvSpPr>
              <a:spLocks noChangeShapeType="1"/>
            </p:cNvSpPr>
            <p:nvPr/>
          </p:nvSpPr>
          <p:spPr bwMode="auto">
            <a:xfrm>
              <a:off x="2758" y="1879"/>
              <a:ext cx="54"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Line 98"/>
            <p:cNvSpPr>
              <a:spLocks noChangeShapeType="1"/>
            </p:cNvSpPr>
            <p:nvPr/>
          </p:nvSpPr>
          <p:spPr bwMode="auto">
            <a:xfrm>
              <a:off x="2785" y="1855"/>
              <a:ext cx="0" cy="48"/>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Line 99"/>
            <p:cNvSpPr>
              <a:spLocks noChangeShapeType="1"/>
            </p:cNvSpPr>
            <p:nvPr/>
          </p:nvSpPr>
          <p:spPr bwMode="auto">
            <a:xfrm>
              <a:off x="2912" y="1897"/>
              <a:ext cx="54"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Line 100"/>
            <p:cNvSpPr>
              <a:spLocks noChangeShapeType="1"/>
            </p:cNvSpPr>
            <p:nvPr/>
          </p:nvSpPr>
          <p:spPr bwMode="auto">
            <a:xfrm>
              <a:off x="2939" y="1873"/>
              <a:ext cx="0" cy="49"/>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Line 101"/>
            <p:cNvSpPr>
              <a:spLocks noChangeShapeType="1"/>
            </p:cNvSpPr>
            <p:nvPr/>
          </p:nvSpPr>
          <p:spPr bwMode="auto">
            <a:xfrm>
              <a:off x="3074" y="1940"/>
              <a:ext cx="53"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Line 102"/>
            <p:cNvSpPr>
              <a:spLocks noChangeShapeType="1"/>
            </p:cNvSpPr>
            <p:nvPr/>
          </p:nvSpPr>
          <p:spPr bwMode="auto">
            <a:xfrm>
              <a:off x="3100" y="1916"/>
              <a:ext cx="0" cy="48"/>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Line 103"/>
            <p:cNvSpPr>
              <a:spLocks noChangeShapeType="1"/>
            </p:cNvSpPr>
            <p:nvPr/>
          </p:nvSpPr>
          <p:spPr bwMode="auto">
            <a:xfrm>
              <a:off x="1563" y="2264"/>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Line 104"/>
            <p:cNvSpPr>
              <a:spLocks noChangeShapeType="1"/>
            </p:cNvSpPr>
            <p:nvPr/>
          </p:nvSpPr>
          <p:spPr bwMode="auto">
            <a:xfrm flipH="1">
              <a:off x="1563" y="2264"/>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Line 105"/>
            <p:cNvSpPr>
              <a:spLocks noChangeShapeType="1"/>
            </p:cNvSpPr>
            <p:nvPr/>
          </p:nvSpPr>
          <p:spPr bwMode="auto">
            <a:xfrm>
              <a:off x="1690" y="1793"/>
              <a:ext cx="27"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Line 106"/>
            <p:cNvSpPr>
              <a:spLocks noChangeShapeType="1"/>
            </p:cNvSpPr>
            <p:nvPr/>
          </p:nvSpPr>
          <p:spPr bwMode="auto">
            <a:xfrm flipH="1">
              <a:off x="1690" y="1793"/>
              <a:ext cx="27"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Line 107"/>
            <p:cNvSpPr>
              <a:spLocks noChangeShapeType="1"/>
            </p:cNvSpPr>
            <p:nvPr/>
          </p:nvSpPr>
          <p:spPr bwMode="auto">
            <a:xfrm>
              <a:off x="1845" y="1690"/>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Line 108"/>
            <p:cNvSpPr>
              <a:spLocks noChangeShapeType="1"/>
            </p:cNvSpPr>
            <p:nvPr/>
          </p:nvSpPr>
          <p:spPr bwMode="auto">
            <a:xfrm flipH="1">
              <a:off x="1845" y="1690"/>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Line 109"/>
            <p:cNvSpPr>
              <a:spLocks noChangeShapeType="1"/>
            </p:cNvSpPr>
            <p:nvPr/>
          </p:nvSpPr>
          <p:spPr bwMode="auto">
            <a:xfrm>
              <a:off x="1999" y="1714"/>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Line 110"/>
            <p:cNvSpPr>
              <a:spLocks noChangeShapeType="1"/>
            </p:cNvSpPr>
            <p:nvPr/>
          </p:nvSpPr>
          <p:spPr bwMode="auto">
            <a:xfrm flipH="1">
              <a:off x="1999" y="1714"/>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Line 111"/>
            <p:cNvSpPr>
              <a:spLocks noChangeShapeType="1"/>
            </p:cNvSpPr>
            <p:nvPr/>
          </p:nvSpPr>
          <p:spPr bwMode="auto">
            <a:xfrm>
              <a:off x="2154" y="1738"/>
              <a:ext cx="26"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Line 112"/>
            <p:cNvSpPr>
              <a:spLocks noChangeShapeType="1"/>
            </p:cNvSpPr>
            <p:nvPr/>
          </p:nvSpPr>
          <p:spPr bwMode="auto">
            <a:xfrm flipH="1">
              <a:off x="2154" y="1738"/>
              <a:ext cx="26"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Line 113"/>
            <p:cNvSpPr>
              <a:spLocks noChangeShapeType="1"/>
            </p:cNvSpPr>
            <p:nvPr/>
          </p:nvSpPr>
          <p:spPr bwMode="auto">
            <a:xfrm>
              <a:off x="2308" y="1775"/>
              <a:ext cx="27"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Line 114"/>
            <p:cNvSpPr>
              <a:spLocks noChangeShapeType="1"/>
            </p:cNvSpPr>
            <p:nvPr/>
          </p:nvSpPr>
          <p:spPr bwMode="auto">
            <a:xfrm flipH="1">
              <a:off x="2308" y="1775"/>
              <a:ext cx="27"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Line 115"/>
            <p:cNvSpPr>
              <a:spLocks noChangeShapeType="1"/>
            </p:cNvSpPr>
            <p:nvPr/>
          </p:nvSpPr>
          <p:spPr bwMode="auto">
            <a:xfrm>
              <a:off x="2462" y="1812"/>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Line 116"/>
            <p:cNvSpPr>
              <a:spLocks noChangeShapeType="1"/>
            </p:cNvSpPr>
            <p:nvPr/>
          </p:nvSpPr>
          <p:spPr bwMode="auto">
            <a:xfrm flipH="1">
              <a:off x="2462" y="1812"/>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Line 117"/>
            <p:cNvSpPr>
              <a:spLocks noChangeShapeType="1"/>
            </p:cNvSpPr>
            <p:nvPr/>
          </p:nvSpPr>
          <p:spPr bwMode="auto">
            <a:xfrm>
              <a:off x="2617" y="1836"/>
              <a:ext cx="27"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Line 118"/>
            <p:cNvSpPr>
              <a:spLocks noChangeShapeType="1"/>
            </p:cNvSpPr>
            <p:nvPr/>
          </p:nvSpPr>
          <p:spPr bwMode="auto">
            <a:xfrm flipH="1">
              <a:off x="2617" y="1836"/>
              <a:ext cx="27"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Line 119"/>
            <p:cNvSpPr>
              <a:spLocks noChangeShapeType="1"/>
            </p:cNvSpPr>
            <p:nvPr/>
          </p:nvSpPr>
          <p:spPr bwMode="auto">
            <a:xfrm>
              <a:off x="2771" y="1867"/>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Line 120"/>
            <p:cNvSpPr>
              <a:spLocks noChangeShapeType="1"/>
            </p:cNvSpPr>
            <p:nvPr/>
          </p:nvSpPr>
          <p:spPr bwMode="auto">
            <a:xfrm flipH="1">
              <a:off x="2771" y="1867"/>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Line 121"/>
            <p:cNvSpPr>
              <a:spLocks noChangeShapeType="1"/>
            </p:cNvSpPr>
            <p:nvPr/>
          </p:nvSpPr>
          <p:spPr bwMode="auto">
            <a:xfrm>
              <a:off x="2926" y="1885"/>
              <a:ext cx="27"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Line 122"/>
            <p:cNvSpPr>
              <a:spLocks noChangeShapeType="1"/>
            </p:cNvSpPr>
            <p:nvPr/>
          </p:nvSpPr>
          <p:spPr bwMode="auto">
            <a:xfrm flipH="1">
              <a:off x="2926" y="1885"/>
              <a:ext cx="27"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Line 123"/>
            <p:cNvSpPr>
              <a:spLocks noChangeShapeType="1"/>
            </p:cNvSpPr>
            <p:nvPr/>
          </p:nvSpPr>
          <p:spPr bwMode="auto">
            <a:xfrm>
              <a:off x="3087" y="1928"/>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Line 124"/>
            <p:cNvSpPr>
              <a:spLocks noChangeShapeType="1"/>
            </p:cNvSpPr>
            <p:nvPr/>
          </p:nvSpPr>
          <p:spPr bwMode="auto">
            <a:xfrm flipH="1">
              <a:off x="3087" y="1928"/>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5"/>
            <p:cNvSpPr>
              <a:spLocks/>
            </p:cNvSpPr>
            <p:nvPr/>
          </p:nvSpPr>
          <p:spPr bwMode="auto">
            <a:xfrm>
              <a:off x="1576" y="1592"/>
              <a:ext cx="1524" cy="660"/>
            </a:xfrm>
            <a:custGeom>
              <a:avLst/>
              <a:gdLst>
                <a:gd name="T0" fmla="*/ 0 w 1524"/>
                <a:gd name="T1" fmla="*/ 660 h 660"/>
                <a:gd name="T2" fmla="*/ 128 w 1524"/>
                <a:gd name="T3" fmla="*/ 122 h 660"/>
                <a:gd name="T4" fmla="*/ 282 w 1524"/>
                <a:gd name="T5" fmla="*/ 30 h 660"/>
                <a:gd name="T6" fmla="*/ 437 w 1524"/>
                <a:gd name="T7" fmla="*/ 0 h 660"/>
                <a:gd name="T8" fmla="*/ 591 w 1524"/>
                <a:gd name="T9" fmla="*/ 12 h 660"/>
                <a:gd name="T10" fmla="*/ 745 w 1524"/>
                <a:gd name="T11" fmla="*/ 12 h 660"/>
                <a:gd name="T12" fmla="*/ 900 w 1524"/>
                <a:gd name="T13" fmla="*/ 24 h 660"/>
                <a:gd name="T14" fmla="*/ 1054 w 1524"/>
                <a:gd name="T15" fmla="*/ 61 h 660"/>
                <a:gd name="T16" fmla="*/ 1209 w 1524"/>
                <a:gd name="T17" fmla="*/ 79 h 660"/>
                <a:gd name="T18" fmla="*/ 1363 w 1524"/>
                <a:gd name="T19" fmla="*/ 85 h 660"/>
                <a:gd name="T20" fmla="*/ 1524 w 1524"/>
                <a:gd name="T21" fmla="*/ 98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4" h="660">
                  <a:moveTo>
                    <a:pt x="0" y="660"/>
                  </a:moveTo>
                  <a:lnTo>
                    <a:pt x="128" y="122"/>
                  </a:lnTo>
                  <a:lnTo>
                    <a:pt x="282" y="30"/>
                  </a:lnTo>
                  <a:lnTo>
                    <a:pt x="437" y="0"/>
                  </a:lnTo>
                  <a:lnTo>
                    <a:pt x="591" y="12"/>
                  </a:lnTo>
                  <a:lnTo>
                    <a:pt x="745" y="12"/>
                  </a:lnTo>
                  <a:lnTo>
                    <a:pt x="900" y="24"/>
                  </a:lnTo>
                  <a:lnTo>
                    <a:pt x="1054" y="61"/>
                  </a:lnTo>
                  <a:lnTo>
                    <a:pt x="1209" y="79"/>
                  </a:lnTo>
                  <a:lnTo>
                    <a:pt x="1363" y="85"/>
                  </a:lnTo>
                  <a:lnTo>
                    <a:pt x="1524" y="98"/>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Rectangle 126"/>
            <p:cNvSpPr>
              <a:spLocks noChangeArrowheads="1"/>
            </p:cNvSpPr>
            <p:nvPr/>
          </p:nvSpPr>
          <p:spPr bwMode="auto">
            <a:xfrm>
              <a:off x="1549" y="2227"/>
              <a:ext cx="54" cy="49"/>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Rectangle 127"/>
            <p:cNvSpPr>
              <a:spLocks noChangeArrowheads="1"/>
            </p:cNvSpPr>
            <p:nvPr/>
          </p:nvSpPr>
          <p:spPr bwMode="auto">
            <a:xfrm>
              <a:off x="1677" y="1690"/>
              <a:ext cx="54" cy="48"/>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Rectangle 128"/>
            <p:cNvSpPr>
              <a:spLocks noChangeArrowheads="1"/>
            </p:cNvSpPr>
            <p:nvPr/>
          </p:nvSpPr>
          <p:spPr bwMode="auto">
            <a:xfrm>
              <a:off x="1831" y="1598"/>
              <a:ext cx="54" cy="49"/>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Rectangle 129"/>
            <p:cNvSpPr>
              <a:spLocks noChangeArrowheads="1"/>
            </p:cNvSpPr>
            <p:nvPr/>
          </p:nvSpPr>
          <p:spPr bwMode="auto">
            <a:xfrm>
              <a:off x="1986" y="1567"/>
              <a:ext cx="53" cy="49"/>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9" name="Rectangle 130"/>
            <p:cNvSpPr>
              <a:spLocks noChangeArrowheads="1"/>
            </p:cNvSpPr>
            <p:nvPr/>
          </p:nvSpPr>
          <p:spPr bwMode="auto">
            <a:xfrm>
              <a:off x="2140" y="1580"/>
              <a:ext cx="54" cy="49"/>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0" name="Rectangle 131"/>
            <p:cNvSpPr>
              <a:spLocks noChangeArrowheads="1"/>
            </p:cNvSpPr>
            <p:nvPr/>
          </p:nvSpPr>
          <p:spPr bwMode="auto">
            <a:xfrm>
              <a:off x="2295" y="1580"/>
              <a:ext cx="53" cy="49"/>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Rectangle 132"/>
            <p:cNvSpPr>
              <a:spLocks noChangeArrowheads="1"/>
            </p:cNvSpPr>
            <p:nvPr/>
          </p:nvSpPr>
          <p:spPr bwMode="auto">
            <a:xfrm>
              <a:off x="2449" y="1592"/>
              <a:ext cx="54" cy="49"/>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2" name="Rectangle 133"/>
            <p:cNvSpPr>
              <a:spLocks noChangeArrowheads="1"/>
            </p:cNvSpPr>
            <p:nvPr/>
          </p:nvSpPr>
          <p:spPr bwMode="auto">
            <a:xfrm>
              <a:off x="2603" y="1629"/>
              <a:ext cx="54" cy="48"/>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3" name="Rectangle 134"/>
            <p:cNvSpPr>
              <a:spLocks noChangeArrowheads="1"/>
            </p:cNvSpPr>
            <p:nvPr/>
          </p:nvSpPr>
          <p:spPr bwMode="auto">
            <a:xfrm>
              <a:off x="2758" y="1647"/>
              <a:ext cx="54" cy="49"/>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Rectangle 135"/>
            <p:cNvSpPr>
              <a:spLocks noChangeArrowheads="1"/>
            </p:cNvSpPr>
            <p:nvPr/>
          </p:nvSpPr>
          <p:spPr bwMode="auto">
            <a:xfrm>
              <a:off x="2912" y="1653"/>
              <a:ext cx="54" cy="49"/>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Rectangle 136"/>
            <p:cNvSpPr>
              <a:spLocks noChangeArrowheads="1"/>
            </p:cNvSpPr>
            <p:nvPr/>
          </p:nvSpPr>
          <p:spPr bwMode="auto">
            <a:xfrm>
              <a:off x="3074" y="1665"/>
              <a:ext cx="53" cy="49"/>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137"/>
            <p:cNvSpPr>
              <a:spLocks/>
            </p:cNvSpPr>
            <p:nvPr/>
          </p:nvSpPr>
          <p:spPr bwMode="auto">
            <a:xfrm>
              <a:off x="1576" y="1299"/>
              <a:ext cx="1524" cy="452"/>
            </a:xfrm>
            <a:custGeom>
              <a:avLst/>
              <a:gdLst>
                <a:gd name="T0" fmla="*/ 0 w 1524"/>
                <a:gd name="T1" fmla="*/ 452 h 452"/>
                <a:gd name="T2" fmla="*/ 128 w 1524"/>
                <a:gd name="T3" fmla="*/ 0 h 452"/>
                <a:gd name="T4" fmla="*/ 282 w 1524"/>
                <a:gd name="T5" fmla="*/ 0 h 452"/>
                <a:gd name="T6" fmla="*/ 437 w 1524"/>
                <a:gd name="T7" fmla="*/ 49 h 452"/>
                <a:gd name="T8" fmla="*/ 591 w 1524"/>
                <a:gd name="T9" fmla="*/ 85 h 452"/>
                <a:gd name="T10" fmla="*/ 745 w 1524"/>
                <a:gd name="T11" fmla="*/ 152 h 452"/>
                <a:gd name="T12" fmla="*/ 900 w 1524"/>
                <a:gd name="T13" fmla="*/ 232 h 452"/>
                <a:gd name="T14" fmla="*/ 1054 w 1524"/>
                <a:gd name="T15" fmla="*/ 330 h 452"/>
                <a:gd name="T16" fmla="*/ 1209 w 1524"/>
                <a:gd name="T17" fmla="*/ 385 h 452"/>
                <a:gd name="T18" fmla="*/ 1363 w 1524"/>
                <a:gd name="T19" fmla="*/ 415 h 452"/>
                <a:gd name="T20" fmla="*/ 1524 w 1524"/>
                <a:gd name="T21" fmla="*/ 415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24" h="452">
                  <a:moveTo>
                    <a:pt x="0" y="452"/>
                  </a:moveTo>
                  <a:lnTo>
                    <a:pt x="128" y="0"/>
                  </a:lnTo>
                  <a:lnTo>
                    <a:pt x="282" y="0"/>
                  </a:lnTo>
                  <a:lnTo>
                    <a:pt x="437" y="49"/>
                  </a:lnTo>
                  <a:lnTo>
                    <a:pt x="591" y="85"/>
                  </a:lnTo>
                  <a:lnTo>
                    <a:pt x="745" y="152"/>
                  </a:lnTo>
                  <a:lnTo>
                    <a:pt x="900" y="232"/>
                  </a:lnTo>
                  <a:lnTo>
                    <a:pt x="1054" y="330"/>
                  </a:lnTo>
                  <a:lnTo>
                    <a:pt x="1209" y="385"/>
                  </a:lnTo>
                  <a:lnTo>
                    <a:pt x="1363" y="415"/>
                  </a:lnTo>
                  <a:lnTo>
                    <a:pt x="1524" y="415"/>
                  </a:lnTo>
                </a:path>
              </a:pathLst>
            </a:custGeom>
            <a:noFill/>
            <a:ln w="0">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8"/>
            <p:cNvSpPr>
              <a:spLocks/>
            </p:cNvSpPr>
            <p:nvPr/>
          </p:nvSpPr>
          <p:spPr bwMode="auto">
            <a:xfrm>
              <a:off x="1543" y="1720"/>
              <a:ext cx="67" cy="49"/>
            </a:xfrm>
            <a:custGeom>
              <a:avLst/>
              <a:gdLst>
                <a:gd name="T0" fmla="*/ 0 w 67"/>
                <a:gd name="T1" fmla="*/ 49 h 49"/>
                <a:gd name="T2" fmla="*/ 67 w 67"/>
                <a:gd name="T3" fmla="*/ 49 h 49"/>
                <a:gd name="T4" fmla="*/ 33 w 67"/>
                <a:gd name="T5" fmla="*/ 0 h 49"/>
                <a:gd name="T6" fmla="*/ 0 w 67"/>
                <a:gd name="T7" fmla="*/ 49 h 49"/>
              </a:gdLst>
              <a:ahLst/>
              <a:cxnLst>
                <a:cxn ang="0">
                  <a:pos x="T0" y="T1"/>
                </a:cxn>
                <a:cxn ang="0">
                  <a:pos x="T2" y="T3"/>
                </a:cxn>
                <a:cxn ang="0">
                  <a:pos x="T4" y="T5"/>
                </a:cxn>
                <a:cxn ang="0">
                  <a:pos x="T6" y="T7"/>
                </a:cxn>
              </a:cxnLst>
              <a:rect l="0" t="0" r="r" b="b"/>
              <a:pathLst>
                <a:path w="67" h="49">
                  <a:moveTo>
                    <a:pt x="0" y="49"/>
                  </a:moveTo>
                  <a:lnTo>
                    <a:pt x="67" y="49"/>
                  </a:lnTo>
                  <a:lnTo>
                    <a:pt x="33"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39"/>
            <p:cNvSpPr>
              <a:spLocks/>
            </p:cNvSpPr>
            <p:nvPr/>
          </p:nvSpPr>
          <p:spPr bwMode="auto">
            <a:xfrm>
              <a:off x="1670" y="1268"/>
              <a:ext cx="67" cy="49"/>
            </a:xfrm>
            <a:custGeom>
              <a:avLst/>
              <a:gdLst>
                <a:gd name="T0" fmla="*/ 0 w 67"/>
                <a:gd name="T1" fmla="*/ 49 h 49"/>
                <a:gd name="T2" fmla="*/ 67 w 67"/>
                <a:gd name="T3" fmla="*/ 49 h 49"/>
                <a:gd name="T4" fmla="*/ 34 w 67"/>
                <a:gd name="T5" fmla="*/ 0 h 49"/>
                <a:gd name="T6" fmla="*/ 0 w 67"/>
                <a:gd name="T7" fmla="*/ 49 h 49"/>
              </a:gdLst>
              <a:ahLst/>
              <a:cxnLst>
                <a:cxn ang="0">
                  <a:pos x="T0" y="T1"/>
                </a:cxn>
                <a:cxn ang="0">
                  <a:pos x="T2" y="T3"/>
                </a:cxn>
                <a:cxn ang="0">
                  <a:pos x="T4" y="T5"/>
                </a:cxn>
                <a:cxn ang="0">
                  <a:pos x="T6" y="T7"/>
                </a:cxn>
              </a:cxnLst>
              <a:rect l="0" t="0" r="r" b="b"/>
              <a:pathLst>
                <a:path w="67" h="49">
                  <a:moveTo>
                    <a:pt x="0" y="49"/>
                  </a:moveTo>
                  <a:lnTo>
                    <a:pt x="67" y="49"/>
                  </a:lnTo>
                  <a:lnTo>
                    <a:pt x="34"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140"/>
            <p:cNvSpPr>
              <a:spLocks/>
            </p:cNvSpPr>
            <p:nvPr/>
          </p:nvSpPr>
          <p:spPr bwMode="auto">
            <a:xfrm>
              <a:off x="1825" y="1268"/>
              <a:ext cx="67" cy="49"/>
            </a:xfrm>
            <a:custGeom>
              <a:avLst/>
              <a:gdLst>
                <a:gd name="T0" fmla="*/ 0 w 67"/>
                <a:gd name="T1" fmla="*/ 49 h 49"/>
                <a:gd name="T2" fmla="*/ 67 w 67"/>
                <a:gd name="T3" fmla="*/ 49 h 49"/>
                <a:gd name="T4" fmla="*/ 33 w 67"/>
                <a:gd name="T5" fmla="*/ 0 h 49"/>
                <a:gd name="T6" fmla="*/ 0 w 67"/>
                <a:gd name="T7" fmla="*/ 49 h 49"/>
              </a:gdLst>
              <a:ahLst/>
              <a:cxnLst>
                <a:cxn ang="0">
                  <a:pos x="T0" y="T1"/>
                </a:cxn>
                <a:cxn ang="0">
                  <a:pos x="T2" y="T3"/>
                </a:cxn>
                <a:cxn ang="0">
                  <a:pos x="T4" y="T5"/>
                </a:cxn>
                <a:cxn ang="0">
                  <a:pos x="T6" y="T7"/>
                </a:cxn>
              </a:cxnLst>
              <a:rect l="0" t="0" r="r" b="b"/>
              <a:pathLst>
                <a:path w="67" h="49">
                  <a:moveTo>
                    <a:pt x="0" y="49"/>
                  </a:moveTo>
                  <a:lnTo>
                    <a:pt x="67" y="49"/>
                  </a:lnTo>
                  <a:lnTo>
                    <a:pt x="33"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41"/>
            <p:cNvSpPr>
              <a:spLocks/>
            </p:cNvSpPr>
            <p:nvPr/>
          </p:nvSpPr>
          <p:spPr bwMode="auto">
            <a:xfrm>
              <a:off x="1979" y="1317"/>
              <a:ext cx="67" cy="49"/>
            </a:xfrm>
            <a:custGeom>
              <a:avLst/>
              <a:gdLst>
                <a:gd name="T0" fmla="*/ 0 w 67"/>
                <a:gd name="T1" fmla="*/ 49 h 49"/>
                <a:gd name="T2" fmla="*/ 67 w 67"/>
                <a:gd name="T3" fmla="*/ 49 h 49"/>
                <a:gd name="T4" fmla="*/ 34 w 67"/>
                <a:gd name="T5" fmla="*/ 0 h 49"/>
                <a:gd name="T6" fmla="*/ 0 w 67"/>
                <a:gd name="T7" fmla="*/ 49 h 49"/>
              </a:gdLst>
              <a:ahLst/>
              <a:cxnLst>
                <a:cxn ang="0">
                  <a:pos x="T0" y="T1"/>
                </a:cxn>
                <a:cxn ang="0">
                  <a:pos x="T2" y="T3"/>
                </a:cxn>
                <a:cxn ang="0">
                  <a:pos x="T4" y="T5"/>
                </a:cxn>
                <a:cxn ang="0">
                  <a:pos x="T6" y="T7"/>
                </a:cxn>
              </a:cxnLst>
              <a:rect l="0" t="0" r="r" b="b"/>
              <a:pathLst>
                <a:path w="67" h="49">
                  <a:moveTo>
                    <a:pt x="0" y="49"/>
                  </a:moveTo>
                  <a:lnTo>
                    <a:pt x="67" y="49"/>
                  </a:lnTo>
                  <a:lnTo>
                    <a:pt x="34"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142"/>
            <p:cNvSpPr>
              <a:spLocks/>
            </p:cNvSpPr>
            <p:nvPr/>
          </p:nvSpPr>
          <p:spPr bwMode="auto">
            <a:xfrm>
              <a:off x="2133" y="1354"/>
              <a:ext cx="68" cy="49"/>
            </a:xfrm>
            <a:custGeom>
              <a:avLst/>
              <a:gdLst>
                <a:gd name="T0" fmla="*/ 0 w 68"/>
                <a:gd name="T1" fmla="*/ 49 h 49"/>
                <a:gd name="T2" fmla="*/ 68 w 68"/>
                <a:gd name="T3" fmla="*/ 49 h 49"/>
                <a:gd name="T4" fmla="*/ 34 w 68"/>
                <a:gd name="T5" fmla="*/ 0 h 49"/>
                <a:gd name="T6" fmla="*/ 0 w 68"/>
                <a:gd name="T7" fmla="*/ 49 h 49"/>
              </a:gdLst>
              <a:ahLst/>
              <a:cxnLst>
                <a:cxn ang="0">
                  <a:pos x="T0" y="T1"/>
                </a:cxn>
                <a:cxn ang="0">
                  <a:pos x="T2" y="T3"/>
                </a:cxn>
                <a:cxn ang="0">
                  <a:pos x="T4" y="T5"/>
                </a:cxn>
                <a:cxn ang="0">
                  <a:pos x="T6" y="T7"/>
                </a:cxn>
              </a:cxnLst>
              <a:rect l="0" t="0" r="r" b="b"/>
              <a:pathLst>
                <a:path w="68" h="49">
                  <a:moveTo>
                    <a:pt x="0" y="49"/>
                  </a:moveTo>
                  <a:lnTo>
                    <a:pt x="68" y="49"/>
                  </a:lnTo>
                  <a:lnTo>
                    <a:pt x="34"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43"/>
            <p:cNvSpPr>
              <a:spLocks/>
            </p:cNvSpPr>
            <p:nvPr/>
          </p:nvSpPr>
          <p:spPr bwMode="auto">
            <a:xfrm>
              <a:off x="2288" y="1421"/>
              <a:ext cx="67" cy="49"/>
            </a:xfrm>
            <a:custGeom>
              <a:avLst/>
              <a:gdLst>
                <a:gd name="T0" fmla="*/ 0 w 67"/>
                <a:gd name="T1" fmla="*/ 49 h 49"/>
                <a:gd name="T2" fmla="*/ 67 w 67"/>
                <a:gd name="T3" fmla="*/ 49 h 49"/>
                <a:gd name="T4" fmla="*/ 33 w 67"/>
                <a:gd name="T5" fmla="*/ 0 h 49"/>
                <a:gd name="T6" fmla="*/ 0 w 67"/>
                <a:gd name="T7" fmla="*/ 49 h 49"/>
              </a:gdLst>
              <a:ahLst/>
              <a:cxnLst>
                <a:cxn ang="0">
                  <a:pos x="T0" y="T1"/>
                </a:cxn>
                <a:cxn ang="0">
                  <a:pos x="T2" y="T3"/>
                </a:cxn>
                <a:cxn ang="0">
                  <a:pos x="T4" y="T5"/>
                </a:cxn>
                <a:cxn ang="0">
                  <a:pos x="T6" y="T7"/>
                </a:cxn>
              </a:cxnLst>
              <a:rect l="0" t="0" r="r" b="b"/>
              <a:pathLst>
                <a:path w="67" h="49">
                  <a:moveTo>
                    <a:pt x="0" y="49"/>
                  </a:moveTo>
                  <a:lnTo>
                    <a:pt x="67" y="49"/>
                  </a:lnTo>
                  <a:lnTo>
                    <a:pt x="33"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144"/>
            <p:cNvSpPr>
              <a:spLocks/>
            </p:cNvSpPr>
            <p:nvPr/>
          </p:nvSpPr>
          <p:spPr bwMode="auto">
            <a:xfrm>
              <a:off x="2442" y="1500"/>
              <a:ext cx="67" cy="49"/>
            </a:xfrm>
            <a:custGeom>
              <a:avLst/>
              <a:gdLst>
                <a:gd name="T0" fmla="*/ 0 w 67"/>
                <a:gd name="T1" fmla="*/ 49 h 49"/>
                <a:gd name="T2" fmla="*/ 67 w 67"/>
                <a:gd name="T3" fmla="*/ 49 h 49"/>
                <a:gd name="T4" fmla="*/ 34 w 67"/>
                <a:gd name="T5" fmla="*/ 0 h 49"/>
                <a:gd name="T6" fmla="*/ 0 w 67"/>
                <a:gd name="T7" fmla="*/ 49 h 49"/>
              </a:gdLst>
              <a:ahLst/>
              <a:cxnLst>
                <a:cxn ang="0">
                  <a:pos x="T0" y="T1"/>
                </a:cxn>
                <a:cxn ang="0">
                  <a:pos x="T2" y="T3"/>
                </a:cxn>
                <a:cxn ang="0">
                  <a:pos x="T4" y="T5"/>
                </a:cxn>
                <a:cxn ang="0">
                  <a:pos x="T6" y="T7"/>
                </a:cxn>
              </a:cxnLst>
              <a:rect l="0" t="0" r="r" b="b"/>
              <a:pathLst>
                <a:path w="67" h="49">
                  <a:moveTo>
                    <a:pt x="0" y="49"/>
                  </a:moveTo>
                  <a:lnTo>
                    <a:pt x="67" y="49"/>
                  </a:lnTo>
                  <a:lnTo>
                    <a:pt x="34"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45"/>
            <p:cNvSpPr>
              <a:spLocks/>
            </p:cNvSpPr>
            <p:nvPr/>
          </p:nvSpPr>
          <p:spPr bwMode="auto">
            <a:xfrm>
              <a:off x="2597" y="1598"/>
              <a:ext cx="67" cy="49"/>
            </a:xfrm>
            <a:custGeom>
              <a:avLst/>
              <a:gdLst>
                <a:gd name="T0" fmla="*/ 0 w 67"/>
                <a:gd name="T1" fmla="*/ 49 h 49"/>
                <a:gd name="T2" fmla="*/ 67 w 67"/>
                <a:gd name="T3" fmla="*/ 49 h 49"/>
                <a:gd name="T4" fmla="*/ 33 w 67"/>
                <a:gd name="T5" fmla="*/ 0 h 49"/>
                <a:gd name="T6" fmla="*/ 0 w 67"/>
                <a:gd name="T7" fmla="*/ 49 h 49"/>
              </a:gdLst>
              <a:ahLst/>
              <a:cxnLst>
                <a:cxn ang="0">
                  <a:pos x="T0" y="T1"/>
                </a:cxn>
                <a:cxn ang="0">
                  <a:pos x="T2" y="T3"/>
                </a:cxn>
                <a:cxn ang="0">
                  <a:pos x="T4" y="T5"/>
                </a:cxn>
                <a:cxn ang="0">
                  <a:pos x="T6" y="T7"/>
                </a:cxn>
              </a:cxnLst>
              <a:rect l="0" t="0" r="r" b="b"/>
              <a:pathLst>
                <a:path w="67" h="49">
                  <a:moveTo>
                    <a:pt x="0" y="49"/>
                  </a:moveTo>
                  <a:lnTo>
                    <a:pt x="67" y="49"/>
                  </a:lnTo>
                  <a:lnTo>
                    <a:pt x="33"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46"/>
            <p:cNvSpPr>
              <a:spLocks/>
            </p:cNvSpPr>
            <p:nvPr/>
          </p:nvSpPr>
          <p:spPr bwMode="auto">
            <a:xfrm>
              <a:off x="2751" y="1653"/>
              <a:ext cx="67" cy="49"/>
            </a:xfrm>
            <a:custGeom>
              <a:avLst/>
              <a:gdLst>
                <a:gd name="T0" fmla="*/ 0 w 67"/>
                <a:gd name="T1" fmla="*/ 49 h 49"/>
                <a:gd name="T2" fmla="*/ 67 w 67"/>
                <a:gd name="T3" fmla="*/ 49 h 49"/>
                <a:gd name="T4" fmla="*/ 34 w 67"/>
                <a:gd name="T5" fmla="*/ 0 h 49"/>
                <a:gd name="T6" fmla="*/ 0 w 67"/>
                <a:gd name="T7" fmla="*/ 49 h 49"/>
              </a:gdLst>
              <a:ahLst/>
              <a:cxnLst>
                <a:cxn ang="0">
                  <a:pos x="T0" y="T1"/>
                </a:cxn>
                <a:cxn ang="0">
                  <a:pos x="T2" y="T3"/>
                </a:cxn>
                <a:cxn ang="0">
                  <a:pos x="T4" y="T5"/>
                </a:cxn>
                <a:cxn ang="0">
                  <a:pos x="T6" y="T7"/>
                </a:cxn>
              </a:cxnLst>
              <a:rect l="0" t="0" r="r" b="b"/>
              <a:pathLst>
                <a:path w="67" h="49">
                  <a:moveTo>
                    <a:pt x="0" y="49"/>
                  </a:moveTo>
                  <a:lnTo>
                    <a:pt x="67" y="49"/>
                  </a:lnTo>
                  <a:lnTo>
                    <a:pt x="34"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47"/>
            <p:cNvSpPr>
              <a:spLocks/>
            </p:cNvSpPr>
            <p:nvPr/>
          </p:nvSpPr>
          <p:spPr bwMode="auto">
            <a:xfrm>
              <a:off x="2906" y="1684"/>
              <a:ext cx="67" cy="48"/>
            </a:xfrm>
            <a:custGeom>
              <a:avLst/>
              <a:gdLst>
                <a:gd name="T0" fmla="*/ 0 w 67"/>
                <a:gd name="T1" fmla="*/ 48 h 48"/>
                <a:gd name="T2" fmla="*/ 67 w 67"/>
                <a:gd name="T3" fmla="*/ 48 h 48"/>
                <a:gd name="T4" fmla="*/ 33 w 67"/>
                <a:gd name="T5" fmla="*/ 0 h 48"/>
                <a:gd name="T6" fmla="*/ 0 w 67"/>
                <a:gd name="T7" fmla="*/ 48 h 48"/>
              </a:gdLst>
              <a:ahLst/>
              <a:cxnLst>
                <a:cxn ang="0">
                  <a:pos x="T0" y="T1"/>
                </a:cxn>
                <a:cxn ang="0">
                  <a:pos x="T2" y="T3"/>
                </a:cxn>
                <a:cxn ang="0">
                  <a:pos x="T4" y="T5"/>
                </a:cxn>
                <a:cxn ang="0">
                  <a:pos x="T6" y="T7"/>
                </a:cxn>
              </a:cxnLst>
              <a:rect l="0" t="0" r="r" b="b"/>
              <a:pathLst>
                <a:path w="67" h="48">
                  <a:moveTo>
                    <a:pt x="0" y="48"/>
                  </a:moveTo>
                  <a:lnTo>
                    <a:pt x="67" y="48"/>
                  </a:lnTo>
                  <a:lnTo>
                    <a:pt x="33" y="0"/>
                  </a:lnTo>
                  <a:lnTo>
                    <a:pt x="0" y="48"/>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48"/>
            <p:cNvSpPr>
              <a:spLocks/>
            </p:cNvSpPr>
            <p:nvPr/>
          </p:nvSpPr>
          <p:spPr bwMode="auto">
            <a:xfrm>
              <a:off x="3067" y="1684"/>
              <a:ext cx="67" cy="48"/>
            </a:xfrm>
            <a:custGeom>
              <a:avLst/>
              <a:gdLst>
                <a:gd name="T0" fmla="*/ 0 w 67"/>
                <a:gd name="T1" fmla="*/ 48 h 48"/>
                <a:gd name="T2" fmla="*/ 67 w 67"/>
                <a:gd name="T3" fmla="*/ 48 h 48"/>
                <a:gd name="T4" fmla="*/ 33 w 67"/>
                <a:gd name="T5" fmla="*/ 0 h 48"/>
                <a:gd name="T6" fmla="*/ 0 w 67"/>
                <a:gd name="T7" fmla="*/ 48 h 48"/>
              </a:gdLst>
              <a:ahLst/>
              <a:cxnLst>
                <a:cxn ang="0">
                  <a:pos x="T0" y="T1"/>
                </a:cxn>
                <a:cxn ang="0">
                  <a:pos x="T2" y="T3"/>
                </a:cxn>
                <a:cxn ang="0">
                  <a:pos x="T4" y="T5"/>
                </a:cxn>
                <a:cxn ang="0">
                  <a:pos x="T6" y="T7"/>
                </a:cxn>
              </a:cxnLst>
              <a:rect l="0" t="0" r="r" b="b"/>
              <a:pathLst>
                <a:path w="67" h="48">
                  <a:moveTo>
                    <a:pt x="0" y="48"/>
                  </a:moveTo>
                  <a:lnTo>
                    <a:pt x="67" y="48"/>
                  </a:lnTo>
                  <a:lnTo>
                    <a:pt x="33" y="0"/>
                  </a:lnTo>
                  <a:lnTo>
                    <a:pt x="0" y="48"/>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Rectangle 149"/>
            <p:cNvSpPr>
              <a:spLocks noChangeArrowheads="1"/>
            </p:cNvSpPr>
            <p:nvPr/>
          </p:nvSpPr>
          <p:spPr bwMode="auto">
            <a:xfrm>
              <a:off x="2281" y="2728"/>
              <a:ext cx="10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K</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59" name="Rectangle 150"/>
            <p:cNvSpPr>
              <a:spLocks noChangeArrowheads="1"/>
            </p:cNvSpPr>
            <p:nvPr/>
          </p:nvSpPr>
          <p:spPr bwMode="auto">
            <a:xfrm rot="16200000">
              <a:off x="1019" y="1839"/>
              <a:ext cx="45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F-measure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0" name="Rectangle 151"/>
            <p:cNvSpPr>
              <a:spLocks noChangeArrowheads="1"/>
            </p:cNvSpPr>
            <p:nvPr/>
          </p:nvSpPr>
          <p:spPr bwMode="auto">
            <a:xfrm>
              <a:off x="2127" y="1091"/>
              <a:ext cx="29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Helvetica" panose="020B0604020202020204" pitchFamily="34" charset="0"/>
                </a:rPr>
                <a:t>A</a:t>
              </a:r>
              <a:r>
                <a:rPr kumimoji="0" lang="zh-CN" altLang="en-US" sz="1000" b="0" i="0" u="none" strike="noStrike" cap="none" normalizeH="0" baseline="0" dirty="0" smtClean="0">
                  <a:ln>
                    <a:noFill/>
                  </a:ln>
                  <a:solidFill>
                    <a:srgbClr val="000000"/>
                  </a:solidFill>
                  <a:effectLst/>
                  <a:latin typeface="Helvetica" panose="020B0604020202020204" pitchFamily="34" charset="0"/>
                </a:rPr>
                <a:t>组数据</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61" name="Rectangle 152"/>
            <p:cNvSpPr>
              <a:spLocks noChangeArrowheads="1"/>
            </p:cNvSpPr>
            <p:nvPr/>
          </p:nvSpPr>
          <p:spPr bwMode="auto">
            <a:xfrm>
              <a:off x="1529" y="2563"/>
              <a:ext cx="6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53"/>
            <p:cNvSpPr>
              <a:spLocks noChangeArrowheads="1"/>
            </p:cNvSpPr>
            <p:nvPr/>
          </p:nvSpPr>
          <p:spPr bwMode="auto">
            <a:xfrm>
              <a:off x="3087" y="1189"/>
              <a:ext cx="6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63" name="Rectangle 154"/>
            <p:cNvSpPr>
              <a:spLocks noChangeArrowheads="1"/>
            </p:cNvSpPr>
            <p:nvPr/>
          </p:nvSpPr>
          <p:spPr bwMode="auto">
            <a:xfrm>
              <a:off x="1684" y="2093"/>
              <a:ext cx="738" cy="4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Rectangle 155"/>
            <p:cNvSpPr>
              <a:spLocks noChangeArrowheads="1"/>
            </p:cNvSpPr>
            <p:nvPr/>
          </p:nvSpPr>
          <p:spPr bwMode="auto">
            <a:xfrm>
              <a:off x="1684" y="2093"/>
              <a:ext cx="738" cy="482"/>
            </a:xfrm>
            <a:prstGeom prst="rect">
              <a:avLst/>
            </a:prstGeom>
            <a:noFill/>
            <a:ln w="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56"/>
            <p:cNvSpPr>
              <a:spLocks noChangeShapeType="1"/>
            </p:cNvSpPr>
            <p:nvPr/>
          </p:nvSpPr>
          <p:spPr bwMode="auto">
            <a:xfrm>
              <a:off x="1684" y="2093"/>
              <a:ext cx="7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Line 157"/>
            <p:cNvSpPr>
              <a:spLocks noChangeShapeType="1"/>
            </p:cNvSpPr>
            <p:nvPr/>
          </p:nvSpPr>
          <p:spPr bwMode="auto">
            <a:xfrm>
              <a:off x="1684" y="2575"/>
              <a:ext cx="7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58"/>
            <p:cNvSpPr>
              <a:spLocks noChangeShapeType="1"/>
            </p:cNvSpPr>
            <p:nvPr/>
          </p:nvSpPr>
          <p:spPr bwMode="auto">
            <a:xfrm flipV="1">
              <a:off x="2422" y="2093"/>
              <a:ext cx="0" cy="48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Line 159"/>
            <p:cNvSpPr>
              <a:spLocks noChangeShapeType="1"/>
            </p:cNvSpPr>
            <p:nvPr/>
          </p:nvSpPr>
          <p:spPr bwMode="auto">
            <a:xfrm flipV="1">
              <a:off x="1684" y="2093"/>
              <a:ext cx="0" cy="48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60"/>
            <p:cNvSpPr>
              <a:spLocks noChangeShapeType="1"/>
            </p:cNvSpPr>
            <p:nvPr/>
          </p:nvSpPr>
          <p:spPr bwMode="auto">
            <a:xfrm>
              <a:off x="1684" y="2575"/>
              <a:ext cx="7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61"/>
            <p:cNvSpPr>
              <a:spLocks noChangeShapeType="1"/>
            </p:cNvSpPr>
            <p:nvPr/>
          </p:nvSpPr>
          <p:spPr bwMode="auto">
            <a:xfrm flipV="1">
              <a:off x="1684" y="2093"/>
              <a:ext cx="0" cy="48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Line 162"/>
            <p:cNvSpPr>
              <a:spLocks noChangeShapeType="1"/>
            </p:cNvSpPr>
            <p:nvPr/>
          </p:nvSpPr>
          <p:spPr bwMode="auto">
            <a:xfrm>
              <a:off x="1684" y="2093"/>
              <a:ext cx="7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63"/>
            <p:cNvSpPr>
              <a:spLocks noChangeShapeType="1"/>
            </p:cNvSpPr>
            <p:nvPr/>
          </p:nvSpPr>
          <p:spPr bwMode="auto">
            <a:xfrm>
              <a:off x="1684" y="2575"/>
              <a:ext cx="7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Line 164"/>
            <p:cNvSpPr>
              <a:spLocks noChangeShapeType="1"/>
            </p:cNvSpPr>
            <p:nvPr/>
          </p:nvSpPr>
          <p:spPr bwMode="auto">
            <a:xfrm flipV="1">
              <a:off x="2422" y="2093"/>
              <a:ext cx="0" cy="48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65"/>
            <p:cNvSpPr>
              <a:spLocks noChangeShapeType="1"/>
            </p:cNvSpPr>
            <p:nvPr/>
          </p:nvSpPr>
          <p:spPr bwMode="auto">
            <a:xfrm flipV="1">
              <a:off x="1684" y="2093"/>
              <a:ext cx="0" cy="48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66"/>
            <p:cNvSpPr>
              <a:spLocks noChangeArrowheads="1"/>
            </p:cNvSpPr>
            <p:nvPr/>
          </p:nvSpPr>
          <p:spPr bwMode="auto">
            <a:xfrm>
              <a:off x="2033" y="2117"/>
              <a:ext cx="37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FOF+TS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76" name="Line 167"/>
            <p:cNvSpPr>
              <a:spLocks noChangeShapeType="1"/>
            </p:cNvSpPr>
            <p:nvPr/>
          </p:nvSpPr>
          <p:spPr bwMode="auto">
            <a:xfrm>
              <a:off x="1737" y="2160"/>
              <a:ext cx="269" cy="0"/>
            </a:xfrm>
            <a:prstGeom prst="line">
              <a:avLst/>
            </a:prstGeom>
            <a:noFill/>
            <a:ln w="0">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Oval 168"/>
            <p:cNvSpPr>
              <a:spLocks noChangeArrowheads="1"/>
            </p:cNvSpPr>
            <p:nvPr/>
          </p:nvSpPr>
          <p:spPr bwMode="auto">
            <a:xfrm>
              <a:off x="1845" y="2136"/>
              <a:ext cx="60" cy="5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Oval 169"/>
            <p:cNvSpPr>
              <a:spLocks noChangeArrowheads="1"/>
            </p:cNvSpPr>
            <p:nvPr/>
          </p:nvSpPr>
          <p:spPr bwMode="auto">
            <a:xfrm>
              <a:off x="1845" y="2136"/>
              <a:ext cx="53" cy="48"/>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70"/>
            <p:cNvSpPr>
              <a:spLocks noChangeArrowheads="1"/>
            </p:cNvSpPr>
            <p:nvPr/>
          </p:nvSpPr>
          <p:spPr bwMode="auto">
            <a:xfrm>
              <a:off x="2033" y="2233"/>
              <a:ext cx="38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FOF+BP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0" name="Line 171"/>
            <p:cNvSpPr>
              <a:spLocks noChangeShapeType="1"/>
            </p:cNvSpPr>
            <p:nvPr/>
          </p:nvSpPr>
          <p:spPr bwMode="auto">
            <a:xfrm>
              <a:off x="1737" y="2276"/>
              <a:ext cx="269"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Line 172"/>
            <p:cNvSpPr>
              <a:spLocks noChangeShapeType="1"/>
            </p:cNvSpPr>
            <p:nvPr/>
          </p:nvSpPr>
          <p:spPr bwMode="auto">
            <a:xfrm>
              <a:off x="1845" y="2276"/>
              <a:ext cx="53"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Line 173"/>
            <p:cNvSpPr>
              <a:spLocks noChangeShapeType="1"/>
            </p:cNvSpPr>
            <p:nvPr/>
          </p:nvSpPr>
          <p:spPr bwMode="auto">
            <a:xfrm>
              <a:off x="1872" y="2252"/>
              <a:ext cx="0" cy="48"/>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Line 174"/>
            <p:cNvSpPr>
              <a:spLocks noChangeShapeType="1"/>
            </p:cNvSpPr>
            <p:nvPr/>
          </p:nvSpPr>
          <p:spPr bwMode="auto">
            <a:xfrm>
              <a:off x="1858" y="2264"/>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Line 175"/>
            <p:cNvSpPr>
              <a:spLocks noChangeShapeType="1"/>
            </p:cNvSpPr>
            <p:nvPr/>
          </p:nvSpPr>
          <p:spPr bwMode="auto">
            <a:xfrm flipH="1">
              <a:off x="1858" y="2264"/>
              <a:ext cx="27" cy="24"/>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Rectangle 176"/>
            <p:cNvSpPr>
              <a:spLocks noChangeArrowheads="1"/>
            </p:cNvSpPr>
            <p:nvPr/>
          </p:nvSpPr>
          <p:spPr bwMode="auto">
            <a:xfrm>
              <a:off x="2033" y="2343"/>
              <a:ext cx="28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UMFR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6" name="Line 177"/>
            <p:cNvSpPr>
              <a:spLocks noChangeShapeType="1"/>
            </p:cNvSpPr>
            <p:nvPr/>
          </p:nvSpPr>
          <p:spPr bwMode="auto">
            <a:xfrm>
              <a:off x="1737" y="2386"/>
              <a:ext cx="269" cy="0"/>
            </a:xfrm>
            <a:prstGeom prst="line">
              <a:avLst/>
            </a:prstGeom>
            <a:noFill/>
            <a:ln w="0">
              <a:solidFill>
                <a:srgbClr val="FF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Rectangle 178"/>
            <p:cNvSpPr>
              <a:spLocks noChangeArrowheads="1"/>
            </p:cNvSpPr>
            <p:nvPr/>
          </p:nvSpPr>
          <p:spPr bwMode="auto">
            <a:xfrm>
              <a:off x="1845" y="2362"/>
              <a:ext cx="53" cy="48"/>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Rectangle 179"/>
            <p:cNvSpPr>
              <a:spLocks noChangeArrowheads="1"/>
            </p:cNvSpPr>
            <p:nvPr/>
          </p:nvSpPr>
          <p:spPr bwMode="auto">
            <a:xfrm>
              <a:off x="2033" y="2459"/>
              <a:ext cx="2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SEM</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9" name="Line 180"/>
            <p:cNvSpPr>
              <a:spLocks noChangeShapeType="1"/>
            </p:cNvSpPr>
            <p:nvPr/>
          </p:nvSpPr>
          <p:spPr bwMode="auto">
            <a:xfrm>
              <a:off x="1737" y="2502"/>
              <a:ext cx="269" cy="0"/>
            </a:xfrm>
            <a:prstGeom prst="line">
              <a:avLst/>
            </a:prstGeom>
            <a:noFill/>
            <a:ln w="0">
              <a:solidFill>
                <a:srgbClr val="00FF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81"/>
            <p:cNvSpPr>
              <a:spLocks/>
            </p:cNvSpPr>
            <p:nvPr/>
          </p:nvSpPr>
          <p:spPr bwMode="auto">
            <a:xfrm>
              <a:off x="1838" y="2471"/>
              <a:ext cx="67" cy="49"/>
            </a:xfrm>
            <a:custGeom>
              <a:avLst/>
              <a:gdLst>
                <a:gd name="T0" fmla="*/ 0 w 67"/>
                <a:gd name="T1" fmla="*/ 49 h 49"/>
                <a:gd name="T2" fmla="*/ 67 w 67"/>
                <a:gd name="T3" fmla="*/ 49 h 49"/>
                <a:gd name="T4" fmla="*/ 34 w 67"/>
                <a:gd name="T5" fmla="*/ 0 h 49"/>
                <a:gd name="T6" fmla="*/ 0 w 67"/>
                <a:gd name="T7" fmla="*/ 49 h 49"/>
              </a:gdLst>
              <a:ahLst/>
              <a:cxnLst>
                <a:cxn ang="0">
                  <a:pos x="T0" y="T1"/>
                </a:cxn>
                <a:cxn ang="0">
                  <a:pos x="T2" y="T3"/>
                </a:cxn>
                <a:cxn ang="0">
                  <a:pos x="T4" y="T5"/>
                </a:cxn>
                <a:cxn ang="0">
                  <a:pos x="T6" y="T7"/>
                </a:cxn>
              </a:cxnLst>
              <a:rect l="0" t="0" r="r" b="b"/>
              <a:pathLst>
                <a:path w="67" h="49">
                  <a:moveTo>
                    <a:pt x="0" y="49"/>
                  </a:moveTo>
                  <a:lnTo>
                    <a:pt x="67" y="49"/>
                  </a:lnTo>
                  <a:lnTo>
                    <a:pt x="34" y="0"/>
                  </a:lnTo>
                  <a:lnTo>
                    <a:pt x="0" y="49"/>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91" name="Group 184"/>
          <p:cNvGrpSpPr>
            <a:grpSpLocks noChangeAspect="1"/>
          </p:cNvGrpSpPr>
          <p:nvPr/>
        </p:nvGrpSpPr>
        <p:grpSpPr bwMode="auto">
          <a:xfrm>
            <a:off x="6604210" y="1878252"/>
            <a:ext cx="3468688" cy="2824162"/>
            <a:chOff x="4162" y="1091"/>
            <a:chExt cx="2185" cy="1779"/>
          </a:xfrm>
        </p:grpSpPr>
        <p:sp>
          <p:nvSpPr>
            <p:cNvPr id="192" name="AutoShape 183"/>
            <p:cNvSpPr>
              <a:spLocks noChangeAspect="1" noChangeArrowheads="1" noTextEdit="1"/>
            </p:cNvSpPr>
            <p:nvPr/>
          </p:nvSpPr>
          <p:spPr bwMode="auto">
            <a:xfrm>
              <a:off x="4162" y="1091"/>
              <a:ext cx="2133" cy="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Rectangle 185"/>
            <p:cNvSpPr>
              <a:spLocks noChangeArrowheads="1"/>
            </p:cNvSpPr>
            <p:nvPr/>
          </p:nvSpPr>
          <p:spPr bwMode="auto">
            <a:xfrm>
              <a:off x="4542" y="1242"/>
              <a:ext cx="1695" cy="1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Rectangle 186"/>
            <p:cNvSpPr>
              <a:spLocks noChangeArrowheads="1"/>
            </p:cNvSpPr>
            <p:nvPr/>
          </p:nvSpPr>
          <p:spPr bwMode="auto">
            <a:xfrm>
              <a:off x="4542" y="1242"/>
              <a:ext cx="1695" cy="1382"/>
            </a:xfrm>
            <a:prstGeom prst="rect">
              <a:avLst/>
            </a:prstGeom>
            <a:noFill/>
            <a:ln w="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87"/>
            <p:cNvSpPr>
              <a:spLocks/>
            </p:cNvSpPr>
            <p:nvPr/>
          </p:nvSpPr>
          <p:spPr bwMode="auto">
            <a:xfrm>
              <a:off x="4571"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88"/>
            <p:cNvSpPr>
              <a:spLocks/>
            </p:cNvSpPr>
            <p:nvPr/>
          </p:nvSpPr>
          <p:spPr bwMode="auto">
            <a:xfrm>
              <a:off x="4710"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89"/>
            <p:cNvSpPr>
              <a:spLocks/>
            </p:cNvSpPr>
            <p:nvPr/>
          </p:nvSpPr>
          <p:spPr bwMode="auto">
            <a:xfrm>
              <a:off x="4878"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0"/>
            <p:cNvSpPr>
              <a:spLocks/>
            </p:cNvSpPr>
            <p:nvPr/>
          </p:nvSpPr>
          <p:spPr bwMode="auto">
            <a:xfrm>
              <a:off x="5046"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91"/>
            <p:cNvSpPr>
              <a:spLocks/>
            </p:cNvSpPr>
            <p:nvPr/>
          </p:nvSpPr>
          <p:spPr bwMode="auto">
            <a:xfrm>
              <a:off x="5214"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92"/>
            <p:cNvSpPr>
              <a:spLocks/>
            </p:cNvSpPr>
            <p:nvPr/>
          </p:nvSpPr>
          <p:spPr bwMode="auto">
            <a:xfrm>
              <a:off x="5389"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93"/>
            <p:cNvSpPr>
              <a:spLocks/>
            </p:cNvSpPr>
            <p:nvPr/>
          </p:nvSpPr>
          <p:spPr bwMode="auto">
            <a:xfrm>
              <a:off x="5557"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94"/>
            <p:cNvSpPr>
              <a:spLocks/>
            </p:cNvSpPr>
            <p:nvPr/>
          </p:nvSpPr>
          <p:spPr bwMode="auto">
            <a:xfrm>
              <a:off x="5725"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95"/>
            <p:cNvSpPr>
              <a:spLocks/>
            </p:cNvSpPr>
            <p:nvPr/>
          </p:nvSpPr>
          <p:spPr bwMode="auto">
            <a:xfrm>
              <a:off x="5893"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96"/>
            <p:cNvSpPr>
              <a:spLocks/>
            </p:cNvSpPr>
            <p:nvPr/>
          </p:nvSpPr>
          <p:spPr bwMode="auto">
            <a:xfrm>
              <a:off x="6061"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97"/>
            <p:cNvSpPr>
              <a:spLocks/>
            </p:cNvSpPr>
            <p:nvPr/>
          </p:nvSpPr>
          <p:spPr bwMode="auto">
            <a:xfrm>
              <a:off x="6237" y="1242"/>
              <a:ext cx="0" cy="1382"/>
            </a:xfrm>
            <a:custGeom>
              <a:avLst/>
              <a:gdLst>
                <a:gd name="T0" fmla="*/ 219 h 219"/>
                <a:gd name="T1" fmla="*/ 0 h 219"/>
                <a:gd name="T2" fmla="*/ 0 h 219"/>
              </a:gdLst>
              <a:ahLst/>
              <a:cxnLst>
                <a:cxn ang="0">
                  <a:pos x="0" y="T0"/>
                </a:cxn>
                <a:cxn ang="0">
                  <a:pos x="0" y="T1"/>
                </a:cxn>
                <a:cxn ang="0">
                  <a:pos x="0" y="T2"/>
                </a:cxn>
              </a:cxnLst>
              <a:rect l="0" t="0" r="r" b="b"/>
              <a:pathLst>
                <a:path h="219">
                  <a:moveTo>
                    <a:pt x="0" y="219"/>
                  </a:moveTo>
                  <a:lnTo>
                    <a:pt x="0" y="0"/>
                  </a:ln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98"/>
            <p:cNvSpPr>
              <a:spLocks/>
            </p:cNvSpPr>
            <p:nvPr/>
          </p:nvSpPr>
          <p:spPr bwMode="auto">
            <a:xfrm>
              <a:off x="4542" y="2624"/>
              <a:ext cx="1695" cy="0"/>
            </a:xfrm>
            <a:custGeom>
              <a:avLst/>
              <a:gdLst>
                <a:gd name="T0" fmla="*/ 0 w 232"/>
                <a:gd name="T1" fmla="*/ 232 w 232"/>
                <a:gd name="T2" fmla="*/ 232 w 232"/>
              </a:gdLst>
              <a:ahLst/>
              <a:cxnLst>
                <a:cxn ang="0">
                  <a:pos x="T0" y="0"/>
                </a:cxn>
                <a:cxn ang="0">
                  <a:pos x="T1" y="0"/>
                </a:cxn>
                <a:cxn ang="0">
                  <a:pos x="T2" y="0"/>
                </a:cxn>
              </a:cxnLst>
              <a:rect l="0" t="0" r="r" b="b"/>
              <a:pathLst>
                <a:path w="232">
                  <a:moveTo>
                    <a:pt x="0" y="0"/>
                  </a:moveTo>
                  <a:lnTo>
                    <a:pt x="232" y="0"/>
                  </a:lnTo>
                  <a:lnTo>
                    <a:pt x="23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99"/>
            <p:cNvSpPr>
              <a:spLocks/>
            </p:cNvSpPr>
            <p:nvPr/>
          </p:nvSpPr>
          <p:spPr bwMode="auto">
            <a:xfrm>
              <a:off x="4542" y="2277"/>
              <a:ext cx="1695" cy="0"/>
            </a:xfrm>
            <a:custGeom>
              <a:avLst/>
              <a:gdLst>
                <a:gd name="T0" fmla="*/ 0 w 232"/>
                <a:gd name="T1" fmla="*/ 232 w 232"/>
                <a:gd name="T2" fmla="*/ 232 w 232"/>
              </a:gdLst>
              <a:ahLst/>
              <a:cxnLst>
                <a:cxn ang="0">
                  <a:pos x="T0" y="0"/>
                </a:cxn>
                <a:cxn ang="0">
                  <a:pos x="T1" y="0"/>
                </a:cxn>
                <a:cxn ang="0">
                  <a:pos x="T2" y="0"/>
                </a:cxn>
              </a:cxnLst>
              <a:rect l="0" t="0" r="r" b="b"/>
              <a:pathLst>
                <a:path w="232">
                  <a:moveTo>
                    <a:pt x="0" y="0"/>
                  </a:moveTo>
                  <a:lnTo>
                    <a:pt x="232" y="0"/>
                  </a:lnTo>
                  <a:lnTo>
                    <a:pt x="23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0"/>
            <p:cNvSpPr>
              <a:spLocks/>
            </p:cNvSpPr>
            <p:nvPr/>
          </p:nvSpPr>
          <p:spPr bwMode="auto">
            <a:xfrm>
              <a:off x="4542" y="1930"/>
              <a:ext cx="1695" cy="0"/>
            </a:xfrm>
            <a:custGeom>
              <a:avLst/>
              <a:gdLst>
                <a:gd name="T0" fmla="*/ 0 w 232"/>
                <a:gd name="T1" fmla="*/ 232 w 232"/>
                <a:gd name="T2" fmla="*/ 232 w 232"/>
              </a:gdLst>
              <a:ahLst/>
              <a:cxnLst>
                <a:cxn ang="0">
                  <a:pos x="T0" y="0"/>
                </a:cxn>
                <a:cxn ang="0">
                  <a:pos x="T1" y="0"/>
                </a:cxn>
                <a:cxn ang="0">
                  <a:pos x="T2" y="0"/>
                </a:cxn>
              </a:cxnLst>
              <a:rect l="0" t="0" r="r" b="b"/>
              <a:pathLst>
                <a:path w="232">
                  <a:moveTo>
                    <a:pt x="0" y="0"/>
                  </a:moveTo>
                  <a:lnTo>
                    <a:pt x="232" y="0"/>
                  </a:lnTo>
                  <a:lnTo>
                    <a:pt x="23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01"/>
            <p:cNvSpPr>
              <a:spLocks/>
            </p:cNvSpPr>
            <p:nvPr/>
          </p:nvSpPr>
          <p:spPr bwMode="auto">
            <a:xfrm>
              <a:off x="4542" y="1583"/>
              <a:ext cx="1695" cy="0"/>
            </a:xfrm>
            <a:custGeom>
              <a:avLst/>
              <a:gdLst>
                <a:gd name="T0" fmla="*/ 0 w 232"/>
                <a:gd name="T1" fmla="*/ 232 w 232"/>
                <a:gd name="T2" fmla="*/ 232 w 232"/>
              </a:gdLst>
              <a:ahLst/>
              <a:cxnLst>
                <a:cxn ang="0">
                  <a:pos x="T0" y="0"/>
                </a:cxn>
                <a:cxn ang="0">
                  <a:pos x="T1" y="0"/>
                </a:cxn>
                <a:cxn ang="0">
                  <a:pos x="T2" y="0"/>
                </a:cxn>
              </a:cxnLst>
              <a:rect l="0" t="0" r="r" b="b"/>
              <a:pathLst>
                <a:path w="232">
                  <a:moveTo>
                    <a:pt x="0" y="0"/>
                  </a:moveTo>
                  <a:lnTo>
                    <a:pt x="232" y="0"/>
                  </a:lnTo>
                  <a:lnTo>
                    <a:pt x="23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02"/>
            <p:cNvSpPr>
              <a:spLocks/>
            </p:cNvSpPr>
            <p:nvPr/>
          </p:nvSpPr>
          <p:spPr bwMode="auto">
            <a:xfrm>
              <a:off x="4542" y="1242"/>
              <a:ext cx="1695" cy="0"/>
            </a:xfrm>
            <a:custGeom>
              <a:avLst/>
              <a:gdLst>
                <a:gd name="T0" fmla="*/ 0 w 232"/>
                <a:gd name="T1" fmla="*/ 232 w 232"/>
                <a:gd name="T2" fmla="*/ 232 w 232"/>
              </a:gdLst>
              <a:ahLst/>
              <a:cxnLst>
                <a:cxn ang="0">
                  <a:pos x="T0" y="0"/>
                </a:cxn>
                <a:cxn ang="0">
                  <a:pos x="T1" y="0"/>
                </a:cxn>
                <a:cxn ang="0">
                  <a:pos x="T2" y="0"/>
                </a:cxn>
              </a:cxnLst>
              <a:rect l="0" t="0" r="r" b="b"/>
              <a:pathLst>
                <a:path w="232">
                  <a:moveTo>
                    <a:pt x="0" y="0"/>
                  </a:moveTo>
                  <a:lnTo>
                    <a:pt x="232" y="0"/>
                  </a:lnTo>
                  <a:lnTo>
                    <a:pt x="23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Line 203"/>
            <p:cNvSpPr>
              <a:spLocks noChangeShapeType="1"/>
            </p:cNvSpPr>
            <p:nvPr/>
          </p:nvSpPr>
          <p:spPr bwMode="auto">
            <a:xfrm>
              <a:off x="4542" y="2624"/>
              <a:ext cx="169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Line 204"/>
            <p:cNvSpPr>
              <a:spLocks noChangeShapeType="1"/>
            </p:cNvSpPr>
            <p:nvPr/>
          </p:nvSpPr>
          <p:spPr bwMode="auto">
            <a:xfrm flipV="1">
              <a:off x="4542" y="1242"/>
              <a:ext cx="0" cy="138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Line 205"/>
            <p:cNvSpPr>
              <a:spLocks noChangeShapeType="1"/>
            </p:cNvSpPr>
            <p:nvPr/>
          </p:nvSpPr>
          <p:spPr bwMode="auto">
            <a:xfrm flipV="1">
              <a:off x="4571"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Rectangle 206"/>
            <p:cNvSpPr>
              <a:spLocks noChangeArrowheads="1"/>
            </p:cNvSpPr>
            <p:nvPr/>
          </p:nvSpPr>
          <p:spPr bwMode="auto">
            <a:xfrm>
              <a:off x="4549" y="2643"/>
              <a:ext cx="10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15" name="Line 207"/>
            <p:cNvSpPr>
              <a:spLocks noChangeShapeType="1"/>
            </p:cNvSpPr>
            <p:nvPr/>
          </p:nvSpPr>
          <p:spPr bwMode="auto">
            <a:xfrm flipV="1">
              <a:off x="4710"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Rectangle 208"/>
            <p:cNvSpPr>
              <a:spLocks noChangeArrowheads="1"/>
            </p:cNvSpPr>
            <p:nvPr/>
          </p:nvSpPr>
          <p:spPr bwMode="auto">
            <a:xfrm>
              <a:off x="4688" y="2643"/>
              <a:ext cx="10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17" name="Line 209"/>
            <p:cNvSpPr>
              <a:spLocks noChangeShapeType="1"/>
            </p:cNvSpPr>
            <p:nvPr/>
          </p:nvSpPr>
          <p:spPr bwMode="auto">
            <a:xfrm flipV="1">
              <a:off x="4878"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Rectangle 210"/>
            <p:cNvSpPr>
              <a:spLocks noChangeArrowheads="1"/>
            </p:cNvSpPr>
            <p:nvPr/>
          </p:nvSpPr>
          <p:spPr bwMode="auto">
            <a:xfrm>
              <a:off x="4827" y="2643"/>
              <a:ext cx="16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10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19" name="Line 211"/>
            <p:cNvSpPr>
              <a:spLocks noChangeShapeType="1"/>
            </p:cNvSpPr>
            <p:nvPr/>
          </p:nvSpPr>
          <p:spPr bwMode="auto">
            <a:xfrm flipV="1">
              <a:off x="5046"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Rectangle 212"/>
            <p:cNvSpPr>
              <a:spLocks noChangeArrowheads="1"/>
            </p:cNvSpPr>
            <p:nvPr/>
          </p:nvSpPr>
          <p:spPr bwMode="auto">
            <a:xfrm>
              <a:off x="4995" y="2643"/>
              <a:ext cx="16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15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1" name="Line 213"/>
            <p:cNvSpPr>
              <a:spLocks noChangeShapeType="1"/>
            </p:cNvSpPr>
            <p:nvPr/>
          </p:nvSpPr>
          <p:spPr bwMode="auto">
            <a:xfrm flipV="1">
              <a:off x="5214"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Rectangle 214"/>
            <p:cNvSpPr>
              <a:spLocks noChangeArrowheads="1"/>
            </p:cNvSpPr>
            <p:nvPr/>
          </p:nvSpPr>
          <p:spPr bwMode="auto">
            <a:xfrm>
              <a:off x="5163" y="2643"/>
              <a:ext cx="16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20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3" name="Line 215"/>
            <p:cNvSpPr>
              <a:spLocks noChangeShapeType="1"/>
            </p:cNvSpPr>
            <p:nvPr/>
          </p:nvSpPr>
          <p:spPr bwMode="auto">
            <a:xfrm flipV="1">
              <a:off x="5389"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Rectangle 216"/>
            <p:cNvSpPr>
              <a:spLocks noChangeArrowheads="1"/>
            </p:cNvSpPr>
            <p:nvPr/>
          </p:nvSpPr>
          <p:spPr bwMode="auto">
            <a:xfrm>
              <a:off x="5338" y="2643"/>
              <a:ext cx="16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25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5" name="Line 217"/>
            <p:cNvSpPr>
              <a:spLocks noChangeShapeType="1"/>
            </p:cNvSpPr>
            <p:nvPr/>
          </p:nvSpPr>
          <p:spPr bwMode="auto">
            <a:xfrm flipV="1">
              <a:off x="5557"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Rectangle 218"/>
            <p:cNvSpPr>
              <a:spLocks noChangeArrowheads="1"/>
            </p:cNvSpPr>
            <p:nvPr/>
          </p:nvSpPr>
          <p:spPr bwMode="auto">
            <a:xfrm>
              <a:off x="5506" y="2643"/>
              <a:ext cx="16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30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7" name="Line 219"/>
            <p:cNvSpPr>
              <a:spLocks noChangeShapeType="1"/>
            </p:cNvSpPr>
            <p:nvPr/>
          </p:nvSpPr>
          <p:spPr bwMode="auto">
            <a:xfrm flipV="1">
              <a:off x="5725"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Rectangle 220"/>
            <p:cNvSpPr>
              <a:spLocks noChangeArrowheads="1"/>
            </p:cNvSpPr>
            <p:nvPr/>
          </p:nvSpPr>
          <p:spPr bwMode="auto">
            <a:xfrm>
              <a:off x="5674" y="2643"/>
              <a:ext cx="16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35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29" name="Line 221"/>
            <p:cNvSpPr>
              <a:spLocks noChangeShapeType="1"/>
            </p:cNvSpPr>
            <p:nvPr/>
          </p:nvSpPr>
          <p:spPr bwMode="auto">
            <a:xfrm flipV="1">
              <a:off x="5893"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Rectangle 222"/>
            <p:cNvSpPr>
              <a:spLocks noChangeArrowheads="1"/>
            </p:cNvSpPr>
            <p:nvPr/>
          </p:nvSpPr>
          <p:spPr bwMode="auto">
            <a:xfrm>
              <a:off x="5842" y="2643"/>
              <a:ext cx="16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40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1" name="Line 223"/>
            <p:cNvSpPr>
              <a:spLocks noChangeShapeType="1"/>
            </p:cNvSpPr>
            <p:nvPr/>
          </p:nvSpPr>
          <p:spPr bwMode="auto">
            <a:xfrm flipV="1">
              <a:off x="6061"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Rectangle 224"/>
            <p:cNvSpPr>
              <a:spLocks noChangeArrowheads="1"/>
            </p:cNvSpPr>
            <p:nvPr/>
          </p:nvSpPr>
          <p:spPr bwMode="auto">
            <a:xfrm>
              <a:off x="6010" y="2643"/>
              <a:ext cx="16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45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3" name="Line 225"/>
            <p:cNvSpPr>
              <a:spLocks noChangeShapeType="1"/>
            </p:cNvSpPr>
            <p:nvPr/>
          </p:nvSpPr>
          <p:spPr bwMode="auto">
            <a:xfrm flipV="1">
              <a:off x="6237" y="2605"/>
              <a:ext cx="0" cy="1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Rectangle 226"/>
            <p:cNvSpPr>
              <a:spLocks noChangeArrowheads="1"/>
            </p:cNvSpPr>
            <p:nvPr/>
          </p:nvSpPr>
          <p:spPr bwMode="auto">
            <a:xfrm>
              <a:off x="6186" y="2643"/>
              <a:ext cx="16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50</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5" name="Line 227"/>
            <p:cNvSpPr>
              <a:spLocks noChangeShapeType="1"/>
            </p:cNvSpPr>
            <p:nvPr/>
          </p:nvSpPr>
          <p:spPr bwMode="auto">
            <a:xfrm>
              <a:off x="4542" y="2624"/>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Rectangle 228"/>
            <p:cNvSpPr>
              <a:spLocks noChangeArrowheads="1"/>
            </p:cNvSpPr>
            <p:nvPr/>
          </p:nvSpPr>
          <p:spPr bwMode="auto">
            <a:xfrm>
              <a:off x="4330" y="2574"/>
              <a:ext cx="24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0.05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7" name="Line 229"/>
            <p:cNvSpPr>
              <a:spLocks noChangeShapeType="1"/>
            </p:cNvSpPr>
            <p:nvPr/>
          </p:nvSpPr>
          <p:spPr bwMode="auto">
            <a:xfrm>
              <a:off x="4542" y="2277"/>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Rectangle 230"/>
            <p:cNvSpPr>
              <a:spLocks noChangeArrowheads="1"/>
            </p:cNvSpPr>
            <p:nvPr/>
          </p:nvSpPr>
          <p:spPr bwMode="auto">
            <a:xfrm>
              <a:off x="4381" y="2227"/>
              <a:ext cx="18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0.1</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9" name="Line 231"/>
            <p:cNvSpPr>
              <a:spLocks noChangeShapeType="1"/>
            </p:cNvSpPr>
            <p:nvPr/>
          </p:nvSpPr>
          <p:spPr bwMode="auto">
            <a:xfrm>
              <a:off x="4542" y="1930"/>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Rectangle 232"/>
            <p:cNvSpPr>
              <a:spLocks noChangeArrowheads="1"/>
            </p:cNvSpPr>
            <p:nvPr/>
          </p:nvSpPr>
          <p:spPr bwMode="auto">
            <a:xfrm>
              <a:off x="4330" y="1880"/>
              <a:ext cx="24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0.15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41" name="Line 233"/>
            <p:cNvSpPr>
              <a:spLocks noChangeShapeType="1"/>
            </p:cNvSpPr>
            <p:nvPr/>
          </p:nvSpPr>
          <p:spPr bwMode="auto">
            <a:xfrm>
              <a:off x="4542" y="1583"/>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Rectangle 234"/>
            <p:cNvSpPr>
              <a:spLocks noChangeArrowheads="1"/>
            </p:cNvSpPr>
            <p:nvPr/>
          </p:nvSpPr>
          <p:spPr bwMode="auto">
            <a:xfrm>
              <a:off x="4381" y="1533"/>
              <a:ext cx="18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0.2</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43" name="Line 235"/>
            <p:cNvSpPr>
              <a:spLocks noChangeShapeType="1"/>
            </p:cNvSpPr>
            <p:nvPr/>
          </p:nvSpPr>
          <p:spPr bwMode="auto">
            <a:xfrm>
              <a:off x="4542" y="1242"/>
              <a:ext cx="1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Rectangle 236"/>
            <p:cNvSpPr>
              <a:spLocks noChangeArrowheads="1"/>
            </p:cNvSpPr>
            <p:nvPr/>
          </p:nvSpPr>
          <p:spPr bwMode="auto">
            <a:xfrm>
              <a:off x="4330" y="1192"/>
              <a:ext cx="24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0.25</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45" name="Freeform 237"/>
            <p:cNvSpPr>
              <a:spLocks/>
            </p:cNvSpPr>
            <p:nvPr/>
          </p:nvSpPr>
          <p:spPr bwMode="auto">
            <a:xfrm>
              <a:off x="4571" y="1772"/>
              <a:ext cx="1666" cy="701"/>
            </a:xfrm>
            <a:custGeom>
              <a:avLst/>
              <a:gdLst>
                <a:gd name="T0" fmla="*/ 0 w 1666"/>
                <a:gd name="T1" fmla="*/ 701 h 701"/>
                <a:gd name="T2" fmla="*/ 139 w 1666"/>
                <a:gd name="T3" fmla="*/ 89 h 701"/>
                <a:gd name="T4" fmla="*/ 307 w 1666"/>
                <a:gd name="T5" fmla="*/ 0 h 701"/>
                <a:gd name="T6" fmla="*/ 475 w 1666"/>
                <a:gd name="T7" fmla="*/ 51 h 701"/>
                <a:gd name="T8" fmla="*/ 643 w 1666"/>
                <a:gd name="T9" fmla="*/ 133 h 701"/>
                <a:gd name="T10" fmla="*/ 818 w 1666"/>
                <a:gd name="T11" fmla="*/ 202 h 701"/>
                <a:gd name="T12" fmla="*/ 986 w 1666"/>
                <a:gd name="T13" fmla="*/ 284 h 701"/>
                <a:gd name="T14" fmla="*/ 1154 w 1666"/>
                <a:gd name="T15" fmla="*/ 341 h 701"/>
                <a:gd name="T16" fmla="*/ 1322 w 1666"/>
                <a:gd name="T17" fmla="*/ 410 h 701"/>
                <a:gd name="T18" fmla="*/ 1490 w 1666"/>
                <a:gd name="T19" fmla="*/ 474 h 701"/>
                <a:gd name="T20" fmla="*/ 1666 w 1666"/>
                <a:gd name="T21" fmla="*/ 51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6" h="701">
                  <a:moveTo>
                    <a:pt x="0" y="701"/>
                  </a:moveTo>
                  <a:lnTo>
                    <a:pt x="139" y="89"/>
                  </a:lnTo>
                  <a:lnTo>
                    <a:pt x="307" y="0"/>
                  </a:lnTo>
                  <a:lnTo>
                    <a:pt x="475" y="51"/>
                  </a:lnTo>
                  <a:lnTo>
                    <a:pt x="643" y="133"/>
                  </a:lnTo>
                  <a:lnTo>
                    <a:pt x="818" y="202"/>
                  </a:lnTo>
                  <a:lnTo>
                    <a:pt x="986" y="284"/>
                  </a:lnTo>
                  <a:lnTo>
                    <a:pt x="1154" y="341"/>
                  </a:lnTo>
                  <a:lnTo>
                    <a:pt x="1322" y="410"/>
                  </a:lnTo>
                  <a:lnTo>
                    <a:pt x="1490" y="474"/>
                  </a:lnTo>
                  <a:lnTo>
                    <a:pt x="1666" y="511"/>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Oval 238"/>
            <p:cNvSpPr>
              <a:spLocks noChangeArrowheads="1"/>
            </p:cNvSpPr>
            <p:nvPr/>
          </p:nvSpPr>
          <p:spPr bwMode="auto">
            <a:xfrm>
              <a:off x="4542" y="2447"/>
              <a:ext cx="66"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Oval 239"/>
            <p:cNvSpPr>
              <a:spLocks noChangeArrowheads="1"/>
            </p:cNvSpPr>
            <p:nvPr/>
          </p:nvSpPr>
          <p:spPr bwMode="auto">
            <a:xfrm>
              <a:off x="4681" y="1835"/>
              <a:ext cx="65"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Oval 240"/>
            <p:cNvSpPr>
              <a:spLocks noChangeArrowheads="1"/>
            </p:cNvSpPr>
            <p:nvPr/>
          </p:nvSpPr>
          <p:spPr bwMode="auto">
            <a:xfrm>
              <a:off x="4849" y="1747"/>
              <a:ext cx="65"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Oval 241"/>
            <p:cNvSpPr>
              <a:spLocks noChangeArrowheads="1"/>
            </p:cNvSpPr>
            <p:nvPr/>
          </p:nvSpPr>
          <p:spPr bwMode="auto">
            <a:xfrm>
              <a:off x="5017" y="1798"/>
              <a:ext cx="65"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Oval 242"/>
            <p:cNvSpPr>
              <a:spLocks noChangeArrowheads="1"/>
            </p:cNvSpPr>
            <p:nvPr/>
          </p:nvSpPr>
          <p:spPr bwMode="auto">
            <a:xfrm>
              <a:off x="5185" y="1880"/>
              <a:ext cx="65"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Oval 243"/>
            <p:cNvSpPr>
              <a:spLocks noChangeArrowheads="1"/>
            </p:cNvSpPr>
            <p:nvPr/>
          </p:nvSpPr>
          <p:spPr bwMode="auto">
            <a:xfrm>
              <a:off x="5360" y="1949"/>
              <a:ext cx="66"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Oval 244"/>
            <p:cNvSpPr>
              <a:spLocks noChangeArrowheads="1"/>
            </p:cNvSpPr>
            <p:nvPr/>
          </p:nvSpPr>
          <p:spPr bwMode="auto">
            <a:xfrm>
              <a:off x="5528" y="2031"/>
              <a:ext cx="66"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Oval 245"/>
            <p:cNvSpPr>
              <a:spLocks noChangeArrowheads="1"/>
            </p:cNvSpPr>
            <p:nvPr/>
          </p:nvSpPr>
          <p:spPr bwMode="auto">
            <a:xfrm>
              <a:off x="5696" y="2088"/>
              <a:ext cx="66"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Oval 246"/>
            <p:cNvSpPr>
              <a:spLocks noChangeArrowheads="1"/>
            </p:cNvSpPr>
            <p:nvPr/>
          </p:nvSpPr>
          <p:spPr bwMode="auto">
            <a:xfrm>
              <a:off x="5864" y="2157"/>
              <a:ext cx="66"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Oval 247"/>
            <p:cNvSpPr>
              <a:spLocks noChangeArrowheads="1"/>
            </p:cNvSpPr>
            <p:nvPr/>
          </p:nvSpPr>
          <p:spPr bwMode="auto">
            <a:xfrm>
              <a:off x="6032" y="2220"/>
              <a:ext cx="66"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Oval 248"/>
            <p:cNvSpPr>
              <a:spLocks noChangeArrowheads="1"/>
            </p:cNvSpPr>
            <p:nvPr/>
          </p:nvSpPr>
          <p:spPr bwMode="auto">
            <a:xfrm>
              <a:off x="6207" y="2258"/>
              <a:ext cx="66"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Oval 249"/>
            <p:cNvSpPr>
              <a:spLocks noChangeArrowheads="1"/>
            </p:cNvSpPr>
            <p:nvPr/>
          </p:nvSpPr>
          <p:spPr bwMode="auto">
            <a:xfrm>
              <a:off x="4542" y="2447"/>
              <a:ext cx="58" cy="51"/>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Oval 250"/>
            <p:cNvSpPr>
              <a:spLocks noChangeArrowheads="1"/>
            </p:cNvSpPr>
            <p:nvPr/>
          </p:nvSpPr>
          <p:spPr bwMode="auto">
            <a:xfrm>
              <a:off x="4681" y="1835"/>
              <a:ext cx="58" cy="51"/>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Oval 251"/>
            <p:cNvSpPr>
              <a:spLocks noChangeArrowheads="1"/>
            </p:cNvSpPr>
            <p:nvPr/>
          </p:nvSpPr>
          <p:spPr bwMode="auto">
            <a:xfrm>
              <a:off x="4849" y="1747"/>
              <a:ext cx="58" cy="51"/>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Oval 252"/>
            <p:cNvSpPr>
              <a:spLocks noChangeArrowheads="1"/>
            </p:cNvSpPr>
            <p:nvPr/>
          </p:nvSpPr>
          <p:spPr bwMode="auto">
            <a:xfrm>
              <a:off x="5017" y="1798"/>
              <a:ext cx="58" cy="50"/>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Oval 253"/>
            <p:cNvSpPr>
              <a:spLocks noChangeArrowheads="1"/>
            </p:cNvSpPr>
            <p:nvPr/>
          </p:nvSpPr>
          <p:spPr bwMode="auto">
            <a:xfrm>
              <a:off x="5185" y="1880"/>
              <a:ext cx="58" cy="50"/>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Oval 254"/>
            <p:cNvSpPr>
              <a:spLocks noChangeArrowheads="1"/>
            </p:cNvSpPr>
            <p:nvPr/>
          </p:nvSpPr>
          <p:spPr bwMode="auto">
            <a:xfrm>
              <a:off x="5360" y="1949"/>
              <a:ext cx="58" cy="50"/>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Oval 255"/>
            <p:cNvSpPr>
              <a:spLocks noChangeArrowheads="1"/>
            </p:cNvSpPr>
            <p:nvPr/>
          </p:nvSpPr>
          <p:spPr bwMode="auto">
            <a:xfrm>
              <a:off x="5528" y="2031"/>
              <a:ext cx="58" cy="50"/>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Oval 256"/>
            <p:cNvSpPr>
              <a:spLocks noChangeArrowheads="1"/>
            </p:cNvSpPr>
            <p:nvPr/>
          </p:nvSpPr>
          <p:spPr bwMode="auto">
            <a:xfrm>
              <a:off x="5696" y="2088"/>
              <a:ext cx="59" cy="50"/>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Oval 257"/>
            <p:cNvSpPr>
              <a:spLocks noChangeArrowheads="1"/>
            </p:cNvSpPr>
            <p:nvPr/>
          </p:nvSpPr>
          <p:spPr bwMode="auto">
            <a:xfrm>
              <a:off x="5864" y="2157"/>
              <a:ext cx="59" cy="51"/>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Oval 258"/>
            <p:cNvSpPr>
              <a:spLocks noChangeArrowheads="1"/>
            </p:cNvSpPr>
            <p:nvPr/>
          </p:nvSpPr>
          <p:spPr bwMode="auto">
            <a:xfrm>
              <a:off x="6032" y="2220"/>
              <a:ext cx="59" cy="51"/>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Oval 259"/>
            <p:cNvSpPr>
              <a:spLocks noChangeArrowheads="1"/>
            </p:cNvSpPr>
            <p:nvPr/>
          </p:nvSpPr>
          <p:spPr bwMode="auto">
            <a:xfrm>
              <a:off x="6207" y="2258"/>
              <a:ext cx="59" cy="51"/>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60"/>
            <p:cNvSpPr>
              <a:spLocks/>
            </p:cNvSpPr>
            <p:nvPr/>
          </p:nvSpPr>
          <p:spPr bwMode="auto">
            <a:xfrm>
              <a:off x="4571" y="1709"/>
              <a:ext cx="1666" cy="581"/>
            </a:xfrm>
            <a:custGeom>
              <a:avLst/>
              <a:gdLst>
                <a:gd name="T0" fmla="*/ 0 w 1666"/>
                <a:gd name="T1" fmla="*/ 581 h 581"/>
                <a:gd name="T2" fmla="*/ 139 w 1666"/>
                <a:gd name="T3" fmla="*/ 108 h 581"/>
                <a:gd name="T4" fmla="*/ 307 w 1666"/>
                <a:gd name="T5" fmla="*/ 0 h 581"/>
                <a:gd name="T6" fmla="*/ 475 w 1666"/>
                <a:gd name="T7" fmla="*/ 26 h 581"/>
                <a:gd name="T8" fmla="*/ 643 w 1666"/>
                <a:gd name="T9" fmla="*/ 51 h 581"/>
                <a:gd name="T10" fmla="*/ 818 w 1666"/>
                <a:gd name="T11" fmla="*/ 89 h 581"/>
                <a:gd name="T12" fmla="*/ 986 w 1666"/>
                <a:gd name="T13" fmla="*/ 126 h 581"/>
                <a:gd name="T14" fmla="*/ 1154 w 1666"/>
                <a:gd name="T15" fmla="*/ 152 h 581"/>
                <a:gd name="T16" fmla="*/ 1322 w 1666"/>
                <a:gd name="T17" fmla="*/ 183 h 581"/>
                <a:gd name="T18" fmla="*/ 1490 w 1666"/>
                <a:gd name="T19" fmla="*/ 202 h 581"/>
                <a:gd name="T20" fmla="*/ 1666 w 1666"/>
                <a:gd name="T21" fmla="*/ 24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6" h="581">
                  <a:moveTo>
                    <a:pt x="0" y="581"/>
                  </a:moveTo>
                  <a:lnTo>
                    <a:pt x="139" y="108"/>
                  </a:lnTo>
                  <a:lnTo>
                    <a:pt x="307" y="0"/>
                  </a:lnTo>
                  <a:lnTo>
                    <a:pt x="475" y="26"/>
                  </a:lnTo>
                  <a:lnTo>
                    <a:pt x="643" y="51"/>
                  </a:lnTo>
                  <a:lnTo>
                    <a:pt x="818" y="89"/>
                  </a:lnTo>
                  <a:lnTo>
                    <a:pt x="986" y="126"/>
                  </a:lnTo>
                  <a:lnTo>
                    <a:pt x="1154" y="152"/>
                  </a:lnTo>
                  <a:lnTo>
                    <a:pt x="1322" y="183"/>
                  </a:lnTo>
                  <a:lnTo>
                    <a:pt x="1490" y="202"/>
                  </a:lnTo>
                  <a:lnTo>
                    <a:pt x="1666" y="246"/>
                  </a:lnTo>
                </a:path>
              </a:pathLst>
            </a:custGeom>
            <a:noFill/>
            <a:ln w="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Line 261"/>
            <p:cNvSpPr>
              <a:spLocks noChangeShapeType="1"/>
            </p:cNvSpPr>
            <p:nvPr/>
          </p:nvSpPr>
          <p:spPr bwMode="auto">
            <a:xfrm>
              <a:off x="4542" y="2290"/>
              <a:ext cx="58"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Line 262"/>
            <p:cNvSpPr>
              <a:spLocks noChangeShapeType="1"/>
            </p:cNvSpPr>
            <p:nvPr/>
          </p:nvSpPr>
          <p:spPr bwMode="auto">
            <a:xfrm>
              <a:off x="4571" y="2264"/>
              <a:ext cx="0" cy="51"/>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Line 263"/>
            <p:cNvSpPr>
              <a:spLocks noChangeShapeType="1"/>
            </p:cNvSpPr>
            <p:nvPr/>
          </p:nvSpPr>
          <p:spPr bwMode="auto">
            <a:xfrm>
              <a:off x="4681" y="1817"/>
              <a:ext cx="58"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Line 264"/>
            <p:cNvSpPr>
              <a:spLocks noChangeShapeType="1"/>
            </p:cNvSpPr>
            <p:nvPr/>
          </p:nvSpPr>
          <p:spPr bwMode="auto">
            <a:xfrm>
              <a:off x="4710" y="1791"/>
              <a:ext cx="0" cy="51"/>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Line 265"/>
            <p:cNvSpPr>
              <a:spLocks noChangeShapeType="1"/>
            </p:cNvSpPr>
            <p:nvPr/>
          </p:nvSpPr>
          <p:spPr bwMode="auto">
            <a:xfrm>
              <a:off x="4849" y="1709"/>
              <a:ext cx="58"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Line 266"/>
            <p:cNvSpPr>
              <a:spLocks noChangeShapeType="1"/>
            </p:cNvSpPr>
            <p:nvPr/>
          </p:nvSpPr>
          <p:spPr bwMode="auto">
            <a:xfrm>
              <a:off x="4878" y="1684"/>
              <a:ext cx="0" cy="51"/>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Line 267"/>
            <p:cNvSpPr>
              <a:spLocks noChangeShapeType="1"/>
            </p:cNvSpPr>
            <p:nvPr/>
          </p:nvSpPr>
          <p:spPr bwMode="auto">
            <a:xfrm>
              <a:off x="5017" y="1735"/>
              <a:ext cx="58"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Line 268"/>
            <p:cNvSpPr>
              <a:spLocks noChangeShapeType="1"/>
            </p:cNvSpPr>
            <p:nvPr/>
          </p:nvSpPr>
          <p:spPr bwMode="auto">
            <a:xfrm>
              <a:off x="5046" y="1709"/>
              <a:ext cx="0" cy="51"/>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Line 269"/>
            <p:cNvSpPr>
              <a:spLocks noChangeShapeType="1"/>
            </p:cNvSpPr>
            <p:nvPr/>
          </p:nvSpPr>
          <p:spPr bwMode="auto">
            <a:xfrm>
              <a:off x="5185" y="1760"/>
              <a:ext cx="58"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Line 270"/>
            <p:cNvSpPr>
              <a:spLocks noChangeShapeType="1"/>
            </p:cNvSpPr>
            <p:nvPr/>
          </p:nvSpPr>
          <p:spPr bwMode="auto">
            <a:xfrm>
              <a:off x="5214" y="1735"/>
              <a:ext cx="0" cy="5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Line 271"/>
            <p:cNvSpPr>
              <a:spLocks noChangeShapeType="1"/>
            </p:cNvSpPr>
            <p:nvPr/>
          </p:nvSpPr>
          <p:spPr bwMode="auto">
            <a:xfrm>
              <a:off x="5360" y="1798"/>
              <a:ext cx="58"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Line 272"/>
            <p:cNvSpPr>
              <a:spLocks noChangeShapeType="1"/>
            </p:cNvSpPr>
            <p:nvPr/>
          </p:nvSpPr>
          <p:spPr bwMode="auto">
            <a:xfrm>
              <a:off x="5389" y="1772"/>
              <a:ext cx="0" cy="51"/>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Line 273"/>
            <p:cNvSpPr>
              <a:spLocks noChangeShapeType="1"/>
            </p:cNvSpPr>
            <p:nvPr/>
          </p:nvSpPr>
          <p:spPr bwMode="auto">
            <a:xfrm>
              <a:off x="5528" y="1835"/>
              <a:ext cx="58"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Line 274"/>
            <p:cNvSpPr>
              <a:spLocks noChangeShapeType="1"/>
            </p:cNvSpPr>
            <p:nvPr/>
          </p:nvSpPr>
          <p:spPr bwMode="auto">
            <a:xfrm>
              <a:off x="5557" y="1810"/>
              <a:ext cx="0" cy="51"/>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Line 275"/>
            <p:cNvSpPr>
              <a:spLocks noChangeShapeType="1"/>
            </p:cNvSpPr>
            <p:nvPr/>
          </p:nvSpPr>
          <p:spPr bwMode="auto">
            <a:xfrm>
              <a:off x="5696" y="1861"/>
              <a:ext cx="59"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Line 276"/>
            <p:cNvSpPr>
              <a:spLocks noChangeShapeType="1"/>
            </p:cNvSpPr>
            <p:nvPr/>
          </p:nvSpPr>
          <p:spPr bwMode="auto">
            <a:xfrm>
              <a:off x="5725" y="1835"/>
              <a:ext cx="0" cy="51"/>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Line 277"/>
            <p:cNvSpPr>
              <a:spLocks noChangeShapeType="1"/>
            </p:cNvSpPr>
            <p:nvPr/>
          </p:nvSpPr>
          <p:spPr bwMode="auto">
            <a:xfrm>
              <a:off x="5864" y="1892"/>
              <a:ext cx="59"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Line 278"/>
            <p:cNvSpPr>
              <a:spLocks noChangeShapeType="1"/>
            </p:cNvSpPr>
            <p:nvPr/>
          </p:nvSpPr>
          <p:spPr bwMode="auto">
            <a:xfrm>
              <a:off x="5893" y="1867"/>
              <a:ext cx="0" cy="5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Line 279"/>
            <p:cNvSpPr>
              <a:spLocks noChangeShapeType="1"/>
            </p:cNvSpPr>
            <p:nvPr/>
          </p:nvSpPr>
          <p:spPr bwMode="auto">
            <a:xfrm>
              <a:off x="6032" y="1911"/>
              <a:ext cx="59"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Line 280"/>
            <p:cNvSpPr>
              <a:spLocks noChangeShapeType="1"/>
            </p:cNvSpPr>
            <p:nvPr/>
          </p:nvSpPr>
          <p:spPr bwMode="auto">
            <a:xfrm>
              <a:off x="6061" y="1886"/>
              <a:ext cx="0" cy="5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Line 281"/>
            <p:cNvSpPr>
              <a:spLocks noChangeShapeType="1"/>
            </p:cNvSpPr>
            <p:nvPr/>
          </p:nvSpPr>
          <p:spPr bwMode="auto">
            <a:xfrm>
              <a:off x="6207" y="1955"/>
              <a:ext cx="59"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Line 282"/>
            <p:cNvSpPr>
              <a:spLocks noChangeShapeType="1"/>
            </p:cNvSpPr>
            <p:nvPr/>
          </p:nvSpPr>
          <p:spPr bwMode="auto">
            <a:xfrm>
              <a:off x="6237" y="1930"/>
              <a:ext cx="0" cy="51"/>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Line 283"/>
            <p:cNvSpPr>
              <a:spLocks noChangeShapeType="1"/>
            </p:cNvSpPr>
            <p:nvPr/>
          </p:nvSpPr>
          <p:spPr bwMode="auto">
            <a:xfrm>
              <a:off x="4556" y="2277"/>
              <a:ext cx="30"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Line 284"/>
            <p:cNvSpPr>
              <a:spLocks noChangeShapeType="1"/>
            </p:cNvSpPr>
            <p:nvPr/>
          </p:nvSpPr>
          <p:spPr bwMode="auto">
            <a:xfrm flipH="1">
              <a:off x="4556" y="2277"/>
              <a:ext cx="30"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Line 285"/>
            <p:cNvSpPr>
              <a:spLocks noChangeShapeType="1"/>
            </p:cNvSpPr>
            <p:nvPr/>
          </p:nvSpPr>
          <p:spPr bwMode="auto">
            <a:xfrm>
              <a:off x="4695" y="1804"/>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Line 286"/>
            <p:cNvSpPr>
              <a:spLocks noChangeShapeType="1"/>
            </p:cNvSpPr>
            <p:nvPr/>
          </p:nvSpPr>
          <p:spPr bwMode="auto">
            <a:xfrm flipH="1">
              <a:off x="4695" y="1804"/>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Line 287"/>
            <p:cNvSpPr>
              <a:spLocks noChangeShapeType="1"/>
            </p:cNvSpPr>
            <p:nvPr/>
          </p:nvSpPr>
          <p:spPr bwMode="auto">
            <a:xfrm>
              <a:off x="4863" y="1697"/>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Line 288"/>
            <p:cNvSpPr>
              <a:spLocks noChangeShapeType="1"/>
            </p:cNvSpPr>
            <p:nvPr/>
          </p:nvSpPr>
          <p:spPr bwMode="auto">
            <a:xfrm flipH="1">
              <a:off x="4863" y="1697"/>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Line 289"/>
            <p:cNvSpPr>
              <a:spLocks noChangeShapeType="1"/>
            </p:cNvSpPr>
            <p:nvPr/>
          </p:nvSpPr>
          <p:spPr bwMode="auto">
            <a:xfrm>
              <a:off x="5031" y="1722"/>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Line 290"/>
            <p:cNvSpPr>
              <a:spLocks noChangeShapeType="1"/>
            </p:cNvSpPr>
            <p:nvPr/>
          </p:nvSpPr>
          <p:spPr bwMode="auto">
            <a:xfrm flipH="1">
              <a:off x="5031" y="1722"/>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Line 291"/>
            <p:cNvSpPr>
              <a:spLocks noChangeShapeType="1"/>
            </p:cNvSpPr>
            <p:nvPr/>
          </p:nvSpPr>
          <p:spPr bwMode="auto">
            <a:xfrm>
              <a:off x="5199" y="1747"/>
              <a:ext cx="30"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Line 292"/>
            <p:cNvSpPr>
              <a:spLocks noChangeShapeType="1"/>
            </p:cNvSpPr>
            <p:nvPr/>
          </p:nvSpPr>
          <p:spPr bwMode="auto">
            <a:xfrm flipH="1">
              <a:off x="5199" y="1747"/>
              <a:ext cx="30"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Line 293"/>
            <p:cNvSpPr>
              <a:spLocks noChangeShapeType="1"/>
            </p:cNvSpPr>
            <p:nvPr/>
          </p:nvSpPr>
          <p:spPr bwMode="auto">
            <a:xfrm>
              <a:off x="5375" y="1785"/>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Line 294"/>
            <p:cNvSpPr>
              <a:spLocks noChangeShapeType="1"/>
            </p:cNvSpPr>
            <p:nvPr/>
          </p:nvSpPr>
          <p:spPr bwMode="auto">
            <a:xfrm flipH="1">
              <a:off x="5375" y="1785"/>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Line 295"/>
            <p:cNvSpPr>
              <a:spLocks noChangeShapeType="1"/>
            </p:cNvSpPr>
            <p:nvPr/>
          </p:nvSpPr>
          <p:spPr bwMode="auto">
            <a:xfrm>
              <a:off x="5543" y="1823"/>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Line 296"/>
            <p:cNvSpPr>
              <a:spLocks noChangeShapeType="1"/>
            </p:cNvSpPr>
            <p:nvPr/>
          </p:nvSpPr>
          <p:spPr bwMode="auto">
            <a:xfrm flipH="1">
              <a:off x="5543" y="1823"/>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Line 297"/>
            <p:cNvSpPr>
              <a:spLocks noChangeShapeType="1"/>
            </p:cNvSpPr>
            <p:nvPr/>
          </p:nvSpPr>
          <p:spPr bwMode="auto">
            <a:xfrm>
              <a:off x="5711" y="1848"/>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Line 298"/>
            <p:cNvSpPr>
              <a:spLocks noChangeShapeType="1"/>
            </p:cNvSpPr>
            <p:nvPr/>
          </p:nvSpPr>
          <p:spPr bwMode="auto">
            <a:xfrm flipH="1">
              <a:off x="5711" y="1848"/>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Line 299"/>
            <p:cNvSpPr>
              <a:spLocks noChangeShapeType="1"/>
            </p:cNvSpPr>
            <p:nvPr/>
          </p:nvSpPr>
          <p:spPr bwMode="auto">
            <a:xfrm>
              <a:off x="5879" y="1880"/>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Line 300"/>
            <p:cNvSpPr>
              <a:spLocks noChangeShapeType="1"/>
            </p:cNvSpPr>
            <p:nvPr/>
          </p:nvSpPr>
          <p:spPr bwMode="auto">
            <a:xfrm flipH="1">
              <a:off x="5879" y="1880"/>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Line 301"/>
            <p:cNvSpPr>
              <a:spLocks noChangeShapeType="1"/>
            </p:cNvSpPr>
            <p:nvPr/>
          </p:nvSpPr>
          <p:spPr bwMode="auto">
            <a:xfrm>
              <a:off x="6047" y="1899"/>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Line 302"/>
            <p:cNvSpPr>
              <a:spLocks noChangeShapeType="1"/>
            </p:cNvSpPr>
            <p:nvPr/>
          </p:nvSpPr>
          <p:spPr bwMode="auto">
            <a:xfrm flipH="1">
              <a:off x="6047" y="1899"/>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Line 303"/>
            <p:cNvSpPr>
              <a:spLocks noChangeShapeType="1"/>
            </p:cNvSpPr>
            <p:nvPr/>
          </p:nvSpPr>
          <p:spPr bwMode="auto">
            <a:xfrm>
              <a:off x="6222" y="1943"/>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Line 304"/>
            <p:cNvSpPr>
              <a:spLocks noChangeShapeType="1"/>
            </p:cNvSpPr>
            <p:nvPr/>
          </p:nvSpPr>
          <p:spPr bwMode="auto">
            <a:xfrm flipH="1">
              <a:off x="6222" y="1943"/>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05"/>
            <p:cNvSpPr>
              <a:spLocks/>
            </p:cNvSpPr>
            <p:nvPr/>
          </p:nvSpPr>
          <p:spPr bwMode="auto">
            <a:xfrm>
              <a:off x="4571" y="1596"/>
              <a:ext cx="1666" cy="668"/>
            </a:xfrm>
            <a:custGeom>
              <a:avLst/>
              <a:gdLst>
                <a:gd name="T0" fmla="*/ 0 w 1666"/>
                <a:gd name="T1" fmla="*/ 668 h 668"/>
                <a:gd name="T2" fmla="*/ 139 w 1666"/>
                <a:gd name="T3" fmla="*/ 132 h 668"/>
                <a:gd name="T4" fmla="*/ 307 w 1666"/>
                <a:gd name="T5" fmla="*/ 31 h 668"/>
                <a:gd name="T6" fmla="*/ 475 w 1666"/>
                <a:gd name="T7" fmla="*/ 0 h 668"/>
                <a:gd name="T8" fmla="*/ 643 w 1666"/>
                <a:gd name="T9" fmla="*/ 12 h 668"/>
                <a:gd name="T10" fmla="*/ 818 w 1666"/>
                <a:gd name="T11" fmla="*/ 12 h 668"/>
                <a:gd name="T12" fmla="*/ 986 w 1666"/>
                <a:gd name="T13" fmla="*/ 31 h 668"/>
                <a:gd name="T14" fmla="*/ 1154 w 1666"/>
                <a:gd name="T15" fmla="*/ 69 h 668"/>
                <a:gd name="T16" fmla="*/ 1322 w 1666"/>
                <a:gd name="T17" fmla="*/ 88 h 668"/>
                <a:gd name="T18" fmla="*/ 1490 w 1666"/>
                <a:gd name="T19" fmla="*/ 88 h 668"/>
                <a:gd name="T20" fmla="*/ 1666 w 1666"/>
                <a:gd name="T21" fmla="*/ 10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6" h="668">
                  <a:moveTo>
                    <a:pt x="0" y="668"/>
                  </a:moveTo>
                  <a:lnTo>
                    <a:pt x="139" y="132"/>
                  </a:lnTo>
                  <a:lnTo>
                    <a:pt x="307" y="31"/>
                  </a:lnTo>
                  <a:lnTo>
                    <a:pt x="475" y="0"/>
                  </a:lnTo>
                  <a:lnTo>
                    <a:pt x="643" y="12"/>
                  </a:lnTo>
                  <a:lnTo>
                    <a:pt x="818" y="12"/>
                  </a:lnTo>
                  <a:lnTo>
                    <a:pt x="986" y="31"/>
                  </a:lnTo>
                  <a:lnTo>
                    <a:pt x="1154" y="69"/>
                  </a:lnTo>
                  <a:lnTo>
                    <a:pt x="1322" y="88"/>
                  </a:lnTo>
                  <a:lnTo>
                    <a:pt x="1490" y="88"/>
                  </a:lnTo>
                  <a:lnTo>
                    <a:pt x="1666" y="101"/>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Rectangle 306"/>
            <p:cNvSpPr>
              <a:spLocks noChangeArrowheads="1"/>
            </p:cNvSpPr>
            <p:nvPr/>
          </p:nvSpPr>
          <p:spPr bwMode="auto">
            <a:xfrm>
              <a:off x="4542" y="2239"/>
              <a:ext cx="58" cy="51"/>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5" name="Rectangle 307"/>
            <p:cNvSpPr>
              <a:spLocks noChangeArrowheads="1"/>
            </p:cNvSpPr>
            <p:nvPr/>
          </p:nvSpPr>
          <p:spPr bwMode="auto">
            <a:xfrm>
              <a:off x="4681" y="1703"/>
              <a:ext cx="58" cy="50"/>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6" name="Rectangle 308"/>
            <p:cNvSpPr>
              <a:spLocks noChangeArrowheads="1"/>
            </p:cNvSpPr>
            <p:nvPr/>
          </p:nvSpPr>
          <p:spPr bwMode="auto">
            <a:xfrm>
              <a:off x="4849" y="1602"/>
              <a:ext cx="58" cy="50"/>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7" name="Rectangle 309"/>
            <p:cNvSpPr>
              <a:spLocks noChangeArrowheads="1"/>
            </p:cNvSpPr>
            <p:nvPr/>
          </p:nvSpPr>
          <p:spPr bwMode="auto">
            <a:xfrm>
              <a:off x="5017" y="1570"/>
              <a:ext cx="58" cy="51"/>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8" name="Rectangle 310"/>
            <p:cNvSpPr>
              <a:spLocks noChangeArrowheads="1"/>
            </p:cNvSpPr>
            <p:nvPr/>
          </p:nvSpPr>
          <p:spPr bwMode="auto">
            <a:xfrm>
              <a:off x="5185" y="1583"/>
              <a:ext cx="58" cy="51"/>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9" name="Rectangle 311"/>
            <p:cNvSpPr>
              <a:spLocks noChangeArrowheads="1"/>
            </p:cNvSpPr>
            <p:nvPr/>
          </p:nvSpPr>
          <p:spPr bwMode="auto">
            <a:xfrm>
              <a:off x="5360" y="1583"/>
              <a:ext cx="58" cy="51"/>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0" name="Rectangle 312"/>
            <p:cNvSpPr>
              <a:spLocks noChangeArrowheads="1"/>
            </p:cNvSpPr>
            <p:nvPr/>
          </p:nvSpPr>
          <p:spPr bwMode="auto">
            <a:xfrm>
              <a:off x="5528" y="1602"/>
              <a:ext cx="58" cy="50"/>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1" name="Rectangle 313"/>
            <p:cNvSpPr>
              <a:spLocks noChangeArrowheads="1"/>
            </p:cNvSpPr>
            <p:nvPr/>
          </p:nvSpPr>
          <p:spPr bwMode="auto">
            <a:xfrm>
              <a:off x="5696" y="1640"/>
              <a:ext cx="59" cy="50"/>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2" name="Rectangle 314"/>
            <p:cNvSpPr>
              <a:spLocks noChangeArrowheads="1"/>
            </p:cNvSpPr>
            <p:nvPr/>
          </p:nvSpPr>
          <p:spPr bwMode="auto">
            <a:xfrm>
              <a:off x="5864" y="1659"/>
              <a:ext cx="59" cy="50"/>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3" name="Rectangle 315"/>
            <p:cNvSpPr>
              <a:spLocks noChangeArrowheads="1"/>
            </p:cNvSpPr>
            <p:nvPr/>
          </p:nvSpPr>
          <p:spPr bwMode="auto">
            <a:xfrm>
              <a:off x="6032" y="1659"/>
              <a:ext cx="59" cy="50"/>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4" name="Rectangle 316"/>
            <p:cNvSpPr>
              <a:spLocks noChangeArrowheads="1"/>
            </p:cNvSpPr>
            <p:nvPr/>
          </p:nvSpPr>
          <p:spPr bwMode="auto">
            <a:xfrm>
              <a:off x="6207" y="1671"/>
              <a:ext cx="59" cy="51"/>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5" name="Freeform 317"/>
            <p:cNvSpPr>
              <a:spLocks/>
            </p:cNvSpPr>
            <p:nvPr/>
          </p:nvSpPr>
          <p:spPr bwMode="auto">
            <a:xfrm>
              <a:off x="4571" y="1299"/>
              <a:ext cx="1666" cy="473"/>
            </a:xfrm>
            <a:custGeom>
              <a:avLst/>
              <a:gdLst>
                <a:gd name="T0" fmla="*/ 0 w 1666"/>
                <a:gd name="T1" fmla="*/ 473 h 473"/>
                <a:gd name="T2" fmla="*/ 139 w 1666"/>
                <a:gd name="T3" fmla="*/ 0 h 473"/>
                <a:gd name="T4" fmla="*/ 307 w 1666"/>
                <a:gd name="T5" fmla="*/ 7 h 473"/>
                <a:gd name="T6" fmla="*/ 475 w 1666"/>
                <a:gd name="T7" fmla="*/ 51 h 473"/>
                <a:gd name="T8" fmla="*/ 643 w 1666"/>
                <a:gd name="T9" fmla="*/ 89 h 473"/>
                <a:gd name="T10" fmla="*/ 818 w 1666"/>
                <a:gd name="T11" fmla="*/ 158 h 473"/>
                <a:gd name="T12" fmla="*/ 986 w 1666"/>
                <a:gd name="T13" fmla="*/ 240 h 473"/>
                <a:gd name="T14" fmla="*/ 1154 w 1666"/>
                <a:gd name="T15" fmla="*/ 341 h 473"/>
                <a:gd name="T16" fmla="*/ 1322 w 1666"/>
                <a:gd name="T17" fmla="*/ 404 h 473"/>
                <a:gd name="T18" fmla="*/ 1490 w 1666"/>
                <a:gd name="T19" fmla="*/ 448 h 473"/>
                <a:gd name="T20" fmla="*/ 1666 w 1666"/>
                <a:gd name="T21" fmla="*/ 467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6" h="473">
                  <a:moveTo>
                    <a:pt x="0" y="473"/>
                  </a:moveTo>
                  <a:lnTo>
                    <a:pt x="139" y="0"/>
                  </a:lnTo>
                  <a:lnTo>
                    <a:pt x="307" y="7"/>
                  </a:lnTo>
                  <a:lnTo>
                    <a:pt x="475" y="51"/>
                  </a:lnTo>
                  <a:lnTo>
                    <a:pt x="643" y="89"/>
                  </a:lnTo>
                  <a:lnTo>
                    <a:pt x="818" y="158"/>
                  </a:lnTo>
                  <a:lnTo>
                    <a:pt x="986" y="240"/>
                  </a:lnTo>
                  <a:lnTo>
                    <a:pt x="1154" y="341"/>
                  </a:lnTo>
                  <a:lnTo>
                    <a:pt x="1322" y="404"/>
                  </a:lnTo>
                  <a:lnTo>
                    <a:pt x="1490" y="448"/>
                  </a:lnTo>
                  <a:lnTo>
                    <a:pt x="1666" y="467"/>
                  </a:lnTo>
                </a:path>
              </a:pathLst>
            </a:custGeom>
            <a:noFill/>
            <a:ln w="0">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18"/>
            <p:cNvSpPr>
              <a:spLocks/>
            </p:cNvSpPr>
            <p:nvPr/>
          </p:nvSpPr>
          <p:spPr bwMode="auto">
            <a:xfrm>
              <a:off x="4534" y="1741"/>
              <a:ext cx="74" cy="50"/>
            </a:xfrm>
            <a:custGeom>
              <a:avLst/>
              <a:gdLst>
                <a:gd name="T0" fmla="*/ 0 w 74"/>
                <a:gd name="T1" fmla="*/ 50 h 50"/>
                <a:gd name="T2" fmla="*/ 74 w 74"/>
                <a:gd name="T3" fmla="*/ 50 h 50"/>
                <a:gd name="T4" fmla="*/ 37 w 74"/>
                <a:gd name="T5" fmla="*/ 0 h 50"/>
                <a:gd name="T6" fmla="*/ 0 w 74"/>
                <a:gd name="T7" fmla="*/ 50 h 50"/>
              </a:gdLst>
              <a:ahLst/>
              <a:cxnLst>
                <a:cxn ang="0">
                  <a:pos x="T0" y="T1"/>
                </a:cxn>
                <a:cxn ang="0">
                  <a:pos x="T2" y="T3"/>
                </a:cxn>
                <a:cxn ang="0">
                  <a:pos x="T4" y="T5"/>
                </a:cxn>
                <a:cxn ang="0">
                  <a:pos x="T6" y="T7"/>
                </a:cxn>
              </a:cxnLst>
              <a:rect l="0" t="0" r="r" b="b"/>
              <a:pathLst>
                <a:path w="74" h="50">
                  <a:moveTo>
                    <a:pt x="0" y="50"/>
                  </a:moveTo>
                  <a:lnTo>
                    <a:pt x="74" y="50"/>
                  </a:lnTo>
                  <a:lnTo>
                    <a:pt x="37" y="0"/>
                  </a:lnTo>
                  <a:lnTo>
                    <a:pt x="0" y="50"/>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7" name="Freeform 319"/>
            <p:cNvSpPr>
              <a:spLocks/>
            </p:cNvSpPr>
            <p:nvPr/>
          </p:nvSpPr>
          <p:spPr bwMode="auto">
            <a:xfrm>
              <a:off x="4673" y="1268"/>
              <a:ext cx="73" cy="50"/>
            </a:xfrm>
            <a:custGeom>
              <a:avLst/>
              <a:gdLst>
                <a:gd name="T0" fmla="*/ 0 w 73"/>
                <a:gd name="T1" fmla="*/ 50 h 50"/>
                <a:gd name="T2" fmla="*/ 73 w 73"/>
                <a:gd name="T3" fmla="*/ 50 h 50"/>
                <a:gd name="T4" fmla="*/ 37 w 73"/>
                <a:gd name="T5" fmla="*/ 0 h 50"/>
                <a:gd name="T6" fmla="*/ 0 w 73"/>
                <a:gd name="T7" fmla="*/ 50 h 50"/>
              </a:gdLst>
              <a:ahLst/>
              <a:cxnLst>
                <a:cxn ang="0">
                  <a:pos x="T0" y="T1"/>
                </a:cxn>
                <a:cxn ang="0">
                  <a:pos x="T2" y="T3"/>
                </a:cxn>
                <a:cxn ang="0">
                  <a:pos x="T4" y="T5"/>
                </a:cxn>
                <a:cxn ang="0">
                  <a:pos x="T6" y="T7"/>
                </a:cxn>
              </a:cxnLst>
              <a:rect l="0" t="0" r="r" b="b"/>
              <a:pathLst>
                <a:path w="73" h="50">
                  <a:moveTo>
                    <a:pt x="0" y="50"/>
                  </a:moveTo>
                  <a:lnTo>
                    <a:pt x="73" y="50"/>
                  </a:lnTo>
                  <a:lnTo>
                    <a:pt x="37" y="0"/>
                  </a:lnTo>
                  <a:lnTo>
                    <a:pt x="0" y="50"/>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8" name="Freeform 320"/>
            <p:cNvSpPr>
              <a:spLocks/>
            </p:cNvSpPr>
            <p:nvPr/>
          </p:nvSpPr>
          <p:spPr bwMode="auto">
            <a:xfrm>
              <a:off x="4841" y="1274"/>
              <a:ext cx="73" cy="50"/>
            </a:xfrm>
            <a:custGeom>
              <a:avLst/>
              <a:gdLst>
                <a:gd name="T0" fmla="*/ 0 w 73"/>
                <a:gd name="T1" fmla="*/ 50 h 50"/>
                <a:gd name="T2" fmla="*/ 73 w 73"/>
                <a:gd name="T3" fmla="*/ 50 h 50"/>
                <a:gd name="T4" fmla="*/ 37 w 73"/>
                <a:gd name="T5" fmla="*/ 0 h 50"/>
                <a:gd name="T6" fmla="*/ 0 w 73"/>
                <a:gd name="T7" fmla="*/ 50 h 50"/>
              </a:gdLst>
              <a:ahLst/>
              <a:cxnLst>
                <a:cxn ang="0">
                  <a:pos x="T0" y="T1"/>
                </a:cxn>
                <a:cxn ang="0">
                  <a:pos x="T2" y="T3"/>
                </a:cxn>
                <a:cxn ang="0">
                  <a:pos x="T4" y="T5"/>
                </a:cxn>
                <a:cxn ang="0">
                  <a:pos x="T6" y="T7"/>
                </a:cxn>
              </a:cxnLst>
              <a:rect l="0" t="0" r="r" b="b"/>
              <a:pathLst>
                <a:path w="73" h="50">
                  <a:moveTo>
                    <a:pt x="0" y="50"/>
                  </a:moveTo>
                  <a:lnTo>
                    <a:pt x="73" y="50"/>
                  </a:lnTo>
                  <a:lnTo>
                    <a:pt x="37" y="0"/>
                  </a:lnTo>
                  <a:lnTo>
                    <a:pt x="0" y="50"/>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9" name="Freeform 321"/>
            <p:cNvSpPr>
              <a:spLocks/>
            </p:cNvSpPr>
            <p:nvPr/>
          </p:nvSpPr>
          <p:spPr bwMode="auto">
            <a:xfrm>
              <a:off x="5009" y="1318"/>
              <a:ext cx="73" cy="51"/>
            </a:xfrm>
            <a:custGeom>
              <a:avLst/>
              <a:gdLst>
                <a:gd name="T0" fmla="*/ 0 w 73"/>
                <a:gd name="T1" fmla="*/ 51 h 51"/>
                <a:gd name="T2" fmla="*/ 73 w 73"/>
                <a:gd name="T3" fmla="*/ 51 h 51"/>
                <a:gd name="T4" fmla="*/ 37 w 73"/>
                <a:gd name="T5" fmla="*/ 0 h 51"/>
                <a:gd name="T6" fmla="*/ 0 w 73"/>
                <a:gd name="T7" fmla="*/ 51 h 51"/>
              </a:gdLst>
              <a:ahLst/>
              <a:cxnLst>
                <a:cxn ang="0">
                  <a:pos x="T0" y="T1"/>
                </a:cxn>
                <a:cxn ang="0">
                  <a:pos x="T2" y="T3"/>
                </a:cxn>
                <a:cxn ang="0">
                  <a:pos x="T4" y="T5"/>
                </a:cxn>
                <a:cxn ang="0">
                  <a:pos x="T6" y="T7"/>
                </a:cxn>
              </a:cxnLst>
              <a:rect l="0" t="0" r="r" b="b"/>
              <a:pathLst>
                <a:path w="73" h="51">
                  <a:moveTo>
                    <a:pt x="0" y="51"/>
                  </a:moveTo>
                  <a:lnTo>
                    <a:pt x="73" y="51"/>
                  </a:lnTo>
                  <a:lnTo>
                    <a:pt x="37" y="0"/>
                  </a:lnTo>
                  <a:lnTo>
                    <a:pt x="0" y="51"/>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0" name="Freeform 322"/>
            <p:cNvSpPr>
              <a:spLocks/>
            </p:cNvSpPr>
            <p:nvPr/>
          </p:nvSpPr>
          <p:spPr bwMode="auto">
            <a:xfrm>
              <a:off x="5177" y="1356"/>
              <a:ext cx="73" cy="50"/>
            </a:xfrm>
            <a:custGeom>
              <a:avLst/>
              <a:gdLst>
                <a:gd name="T0" fmla="*/ 0 w 73"/>
                <a:gd name="T1" fmla="*/ 50 h 50"/>
                <a:gd name="T2" fmla="*/ 73 w 73"/>
                <a:gd name="T3" fmla="*/ 50 h 50"/>
                <a:gd name="T4" fmla="*/ 37 w 73"/>
                <a:gd name="T5" fmla="*/ 0 h 50"/>
                <a:gd name="T6" fmla="*/ 0 w 73"/>
                <a:gd name="T7" fmla="*/ 50 h 50"/>
              </a:gdLst>
              <a:ahLst/>
              <a:cxnLst>
                <a:cxn ang="0">
                  <a:pos x="T0" y="T1"/>
                </a:cxn>
                <a:cxn ang="0">
                  <a:pos x="T2" y="T3"/>
                </a:cxn>
                <a:cxn ang="0">
                  <a:pos x="T4" y="T5"/>
                </a:cxn>
                <a:cxn ang="0">
                  <a:pos x="T6" y="T7"/>
                </a:cxn>
              </a:cxnLst>
              <a:rect l="0" t="0" r="r" b="b"/>
              <a:pathLst>
                <a:path w="73" h="50">
                  <a:moveTo>
                    <a:pt x="0" y="50"/>
                  </a:moveTo>
                  <a:lnTo>
                    <a:pt x="73" y="50"/>
                  </a:lnTo>
                  <a:lnTo>
                    <a:pt x="37" y="0"/>
                  </a:lnTo>
                  <a:lnTo>
                    <a:pt x="0" y="50"/>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1" name="Freeform 323"/>
            <p:cNvSpPr>
              <a:spLocks/>
            </p:cNvSpPr>
            <p:nvPr/>
          </p:nvSpPr>
          <p:spPr bwMode="auto">
            <a:xfrm>
              <a:off x="5353" y="1425"/>
              <a:ext cx="73" cy="51"/>
            </a:xfrm>
            <a:custGeom>
              <a:avLst/>
              <a:gdLst>
                <a:gd name="T0" fmla="*/ 0 w 73"/>
                <a:gd name="T1" fmla="*/ 51 h 51"/>
                <a:gd name="T2" fmla="*/ 73 w 73"/>
                <a:gd name="T3" fmla="*/ 51 h 51"/>
                <a:gd name="T4" fmla="*/ 36 w 73"/>
                <a:gd name="T5" fmla="*/ 0 h 51"/>
                <a:gd name="T6" fmla="*/ 0 w 73"/>
                <a:gd name="T7" fmla="*/ 51 h 51"/>
              </a:gdLst>
              <a:ahLst/>
              <a:cxnLst>
                <a:cxn ang="0">
                  <a:pos x="T0" y="T1"/>
                </a:cxn>
                <a:cxn ang="0">
                  <a:pos x="T2" y="T3"/>
                </a:cxn>
                <a:cxn ang="0">
                  <a:pos x="T4" y="T5"/>
                </a:cxn>
                <a:cxn ang="0">
                  <a:pos x="T6" y="T7"/>
                </a:cxn>
              </a:cxnLst>
              <a:rect l="0" t="0" r="r" b="b"/>
              <a:pathLst>
                <a:path w="73" h="51">
                  <a:moveTo>
                    <a:pt x="0" y="51"/>
                  </a:moveTo>
                  <a:lnTo>
                    <a:pt x="73" y="51"/>
                  </a:lnTo>
                  <a:lnTo>
                    <a:pt x="36" y="0"/>
                  </a:lnTo>
                  <a:lnTo>
                    <a:pt x="0" y="51"/>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2" name="Freeform 324"/>
            <p:cNvSpPr>
              <a:spLocks/>
            </p:cNvSpPr>
            <p:nvPr/>
          </p:nvSpPr>
          <p:spPr bwMode="auto">
            <a:xfrm>
              <a:off x="5521" y="1507"/>
              <a:ext cx="73" cy="51"/>
            </a:xfrm>
            <a:custGeom>
              <a:avLst/>
              <a:gdLst>
                <a:gd name="T0" fmla="*/ 0 w 73"/>
                <a:gd name="T1" fmla="*/ 51 h 51"/>
                <a:gd name="T2" fmla="*/ 73 w 73"/>
                <a:gd name="T3" fmla="*/ 51 h 51"/>
                <a:gd name="T4" fmla="*/ 36 w 73"/>
                <a:gd name="T5" fmla="*/ 0 h 51"/>
                <a:gd name="T6" fmla="*/ 0 w 73"/>
                <a:gd name="T7" fmla="*/ 51 h 51"/>
              </a:gdLst>
              <a:ahLst/>
              <a:cxnLst>
                <a:cxn ang="0">
                  <a:pos x="T0" y="T1"/>
                </a:cxn>
                <a:cxn ang="0">
                  <a:pos x="T2" y="T3"/>
                </a:cxn>
                <a:cxn ang="0">
                  <a:pos x="T4" y="T5"/>
                </a:cxn>
                <a:cxn ang="0">
                  <a:pos x="T6" y="T7"/>
                </a:cxn>
              </a:cxnLst>
              <a:rect l="0" t="0" r="r" b="b"/>
              <a:pathLst>
                <a:path w="73" h="51">
                  <a:moveTo>
                    <a:pt x="0" y="51"/>
                  </a:moveTo>
                  <a:lnTo>
                    <a:pt x="73" y="51"/>
                  </a:lnTo>
                  <a:lnTo>
                    <a:pt x="36" y="0"/>
                  </a:lnTo>
                  <a:lnTo>
                    <a:pt x="0" y="51"/>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3" name="Freeform 325"/>
            <p:cNvSpPr>
              <a:spLocks/>
            </p:cNvSpPr>
            <p:nvPr/>
          </p:nvSpPr>
          <p:spPr bwMode="auto">
            <a:xfrm>
              <a:off x="5689" y="1608"/>
              <a:ext cx="73" cy="51"/>
            </a:xfrm>
            <a:custGeom>
              <a:avLst/>
              <a:gdLst>
                <a:gd name="T0" fmla="*/ 0 w 73"/>
                <a:gd name="T1" fmla="*/ 51 h 51"/>
                <a:gd name="T2" fmla="*/ 73 w 73"/>
                <a:gd name="T3" fmla="*/ 51 h 51"/>
                <a:gd name="T4" fmla="*/ 36 w 73"/>
                <a:gd name="T5" fmla="*/ 0 h 51"/>
                <a:gd name="T6" fmla="*/ 0 w 73"/>
                <a:gd name="T7" fmla="*/ 51 h 51"/>
              </a:gdLst>
              <a:ahLst/>
              <a:cxnLst>
                <a:cxn ang="0">
                  <a:pos x="T0" y="T1"/>
                </a:cxn>
                <a:cxn ang="0">
                  <a:pos x="T2" y="T3"/>
                </a:cxn>
                <a:cxn ang="0">
                  <a:pos x="T4" y="T5"/>
                </a:cxn>
                <a:cxn ang="0">
                  <a:pos x="T6" y="T7"/>
                </a:cxn>
              </a:cxnLst>
              <a:rect l="0" t="0" r="r" b="b"/>
              <a:pathLst>
                <a:path w="73" h="51">
                  <a:moveTo>
                    <a:pt x="0" y="51"/>
                  </a:moveTo>
                  <a:lnTo>
                    <a:pt x="73" y="51"/>
                  </a:lnTo>
                  <a:lnTo>
                    <a:pt x="36" y="0"/>
                  </a:lnTo>
                  <a:lnTo>
                    <a:pt x="0" y="51"/>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4" name="Freeform 326"/>
            <p:cNvSpPr>
              <a:spLocks/>
            </p:cNvSpPr>
            <p:nvPr/>
          </p:nvSpPr>
          <p:spPr bwMode="auto">
            <a:xfrm>
              <a:off x="5857" y="1671"/>
              <a:ext cx="73" cy="51"/>
            </a:xfrm>
            <a:custGeom>
              <a:avLst/>
              <a:gdLst>
                <a:gd name="T0" fmla="*/ 0 w 73"/>
                <a:gd name="T1" fmla="*/ 51 h 51"/>
                <a:gd name="T2" fmla="*/ 73 w 73"/>
                <a:gd name="T3" fmla="*/ 51 h 51"/>
                <a:gd name="T4" fmla="*/ 36 w 73"/>
                <a:gd name="T5" fmla="*/ 0 h 51"/>
                <a:gd name="T6" fmla="*/ 0 w 73"/>
                <a:gd name="T7" fmla="*/ 51 h 51"/>
              </a:gdLst>
              <a:ahLst/>
              <a:cxnLst>
                <a:cxn ang="0">
                  <a:pos x="T0" y="T1"/>
                </a:cxn>
                <a:cxn ang="0">
                  <a:pos x="T2" y="T3"/>
                </a:cxn>
                <a:cxn ang="0">
                  <a:pos x="T4" y="T5"/>
                </a:cxn>
                <a:cxn ang="0">
                  <a:pos x="T6" y="T7"/>
                </a:cxn>
              </a:cxnLst>
              <a:rect l="0" t="0" r="r" b="b"/>
              <a:pathLst>
                <a:path w="73" h="51">
                  <a:moveTo>
                    <a:pt x="0" y="51"/>
                  </a:moveTo>
                  <a:lnTo>
                    <a:pt x="73" y="51"/>
                  </a:lnTo>
                  <a:lnTo>
                    <a:pt x="36" y="0"/>
                  </a:lnTo>
                  <a:lnTo>
                    <a:pt x="0" y="51"/>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5" name="Freeform 327"/>
            <p:cNvSpPr>
              <a:spLocks/>
            </p:cNvSpPr>
            <p:nvPr/>
          </p:nvSpPr>
          <p:spPr bwMode="auto">
            <a:xfrm>
              <a:off x="6025" y="1716"/>
              <a:ext cx="73" cy="50"/>
            </a:xfrm>
            <a:custGeom>
              <a:avLst/>
              <a:gdLst>
                <a:gd name="T0" fmla="*/ 0 w 73"/>
                <a:gd name="T1" fmla="*/ 50 h 50"/>
                <a:gd name="T2" fmla="*/ 73 w 73"/>
                <a:gd name="T3" fmla="*/ 50 h 50"/>
                <a:gd name="T4" fmla="*/ 36 w 73"/>
                <a:gd name="T5" fmla="*/ 0 h 50"/>
                <a:gd name="T6" fmla="*/ 0 w 73"/>
                <a:gd name="T7" fmla="*/ 50 h 50"/>
              </a:gdLst>
              <a:ahLst/>
              <a:cxnLst>
                <a:cxn ang="0">
                  <a:pos x="T0" y="T1"/>
                </a:cxn>
                <a:cxn ang="0">
                  <a:pos x="T2" y="T3"/>
                </a:cxn>
                <a:cxn ang="0">
                  <a:pos x="T4" y="T5"/>
                </a:cxn>
                <a:cxn ang="0">
                  <a:pos x="T6" y="T7"/>
                </a:cxn>
              </a:cxnLst>
              <a:rect l="0" t="0" r="r" b="b"/>
              <a:pathLst>
                <a:path w="73" h="50">
                  <a:moveTo>
                    <a:pt x="0" y="50"/>
                  </a:moveTo>
                  <a:lnTo>
                    <a:pt x="73" y="50"/>
                  </a:lnTo>
                  <a:lnTo>
                    <a:pt x="36" y="0"/>
                  </a:lnTo>
                  <a:lnTo>
                    <a:pt x="0" y="50"/>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6" name="Freeform 328"/>
            <p:cNvSpPr>
              <a:spLocks/>
            </p:cNvSpPr>
            <p:nvPr/>
          </p:nvSpPr>
          <p:spPr bwMode="auto">
            <a:xfrm>
              <a:off x="6200" y="1735"/>
              <a:ext cx="73" cy="50"/>
            </a:xfrm>
            <a:custGeom>
              <a:avLst/>
              <a:gdLst>
                <a:gd name="T0" fmla="*/ 0 w 73"/>
                <a:gd name="T1" fmla="*/ 50 h 50"/>
                <a:gd name="T2" fmla="*/ 73 w 73"/>
                <a:gd name="T3" fmla="*/ 50 h 50"/>
                <a:gd name="T4" fmla="*/ 37 w 73"/>
                <a:gd name="T5" fmla="*/ 0 h 50"/>
                <a:gd name="T6" fmla="*/ 0 w 73"/>
                <a:gd name="T7" fmla="*/ 50 h 50"/>
              </a:gdLst>
              <a:ahLst/>
              <a:cxnLst>
                <a:cxn ang="0">
                  <a:pos x="T0" y="T1"/>
                </a:cxn>
                <a:cxn ang="0">
                  <a:pos x="T2" y="T3"/>
                </a:cxn>
                <a:cxn ang="0">
                  <a:pos x="T4" y="T5"/>
                </a:cxn>
                <a:cxn ang="0">
                  <a:pos x="T6" y="T7"/>
                </a:cxn>
              </a:cxnLst>
              <a:rect l="0" t="0" r="r" b="b"/>
              <a:pathLst>
                <a:path w="73" h="50">
                  <a:moveTo>
                    <a:pt x="0" y="50"/>
                  </a:moveTo>
                  <a:lnTo>
                    <a:pt x="73" y="50"/>
                  </a:lnTo>
                  <a:lnTo>
                    <a:pt x="37" y="0"/>
                  </a:lnTo>
                  <a:lnTo>
                    <a:pt x="0" y="50"/>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7" name="Rectangle 329"/>
            <p:cNvSpPr>
              <a:spLocks noChangeArrowheads="1"/>
            </p:cNvSpPr>
            <p:nvPr/>
          </p:nvSpPr>
          <p:spPr bwMode="auto">
            <a:xfrm>
              <a:off x="5345" y="2750"/>
              <a:ext cx="11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K</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8" name="Rectangle 330"/>
            <p:cNvSpPr>
              <a:spLocks noChangeArrowheads="1"/>
            </p:cNvSpPr>
            <p:nvPr/>
          </p:nvSpPr>
          <p:spPr bwMode="auto">
            <a:xfrm rot="16200000">
              <a:off x="3951" y="1801"/>
              <a:ext cx="54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F-measure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9" name="Rectangle 331"/>
            <p:cNvSpPr>
              <a:spLocks noChangeArrowheads="1"/>
            </p:cNvSpPr>
            <p:nvPr/>
          </p:nvSpPr>
          <p:spPr bwMode="auto">
            <a:xfrm>
              <a:off x="5170" y="1091"/>
              <a:ext cx="29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000000"/>
                  </a:solidFill>
                  <a:effectLst/>
                  <a:latin typeface="Helvetica" panose="020B0604020202020204" pitchFamily="34" charset="0"/>
                </a:rPr>
                <a:t>B</a:t>
              </a:r>
              <a:r>
                <a:rPr kumimoji="0" lang="zh-CN" altLang="en-US" sz="1000" b="0" i="0" u="none" strike="noStrike" cap="none" normalizeH="0" baseline="0" dirty="0" smtClean="0">
                  <a:ln>
                    <a:noFill/>
                  </a:ln>
                  <a:solidFill>
                    <a:srgbClr val="000000"/>
                  </a:solidFill>
                  <a:effectLst/>
                  <a:latin typeface="Helvetica" panose="020B0604020202020204" pitchFamily="34" charset="0"/>
                </a:rPr>
                <a:t>组数据</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40" name="Rectangle 332"/>
            <p:cNvSpPr>
              <a:spLocks noChangeArrowheads="1"/>
            </p:cNvSpPr>
            <p:nvPr/>
          </p:nvSpPr>
          <p:spPr bwMode="auto">
            <a:xfrm>
              <a:off x="4520" y="2580"/>
              <a:ext cx="7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41" name="Rectangle 333"/>
            <p:cNvSpPr>
              <a:spLocks noChangeArrowheads="1"/>
            </p:cNvSpPr>
            <p:nvPr/>
          </p:nvSpPr>
          <p:spPr bwMode="auto">
            <a:xfrm>
              <a:off x="6222" y="1192"/>
              <a:ext cx="7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42" name="Rectangle 334"/>
            <p:cNvSpPr>
              <a:spLocks noChangeArrowheads="1"/>
            </p:cNvSpPr>
            <p:nvPr/>
          </p:nvSpPr>
          <p:spPr bwMode="auto">
            <a:xfrm>
              <a:off x="4666" y="2094"/>
              <a:ext cx="804" cy="4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Rectangle 335"/>
            <p:cNvSpPr>
              <a:spLocks noChangeArrowheads="1"/>
            </p:cNvSpPr>
            <p:nvPr/>
          </p:nvSpPr>
          <p:spPr bwMode="auto">
            <a:xfrm>
              <a:off x="4666" y="2094"/>
              <a:ext cx="804" cy="499"/>
            </a:xfrm>
            <a:prstGeom prst="rect">
              <a:avLst/>
            </a:prstGeom>
            <a:noFill/>
            <a:ln w="0">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Line 336"/>
            <p:cNvSpPr>
              <a:spLocks noChangeShapeType="1"/>
            </p:cNvSpPr>
            <p:nvPr/>
          </p:nvSpPr>
          <p:spPr bwMode="auto">
            <a:xfrm>
              <a:off x="4666" y="2094"/>
              <a:ext cx="80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Line 337"/>
            <p:cNvSpPr>
              <a:spLocks noChangeShapeType="1"/>
            </p:cNvSpPr>
            <p:nvPr/>
          </p:nvSpPr>
          <p:spPr bwMode="auto">
            <a:xfrm>
              <a:off x="4666" y="2593"/>
              <a:ext cx="80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Line 338"/>
            <p:cNvSpPr>
              <a:spLocks noChangeShapeType="1"/>
            </p:cNvSpPr>
            <p:nvPr/>
          </p:nvSpPr>
          <p:spPr bwMode="auto">
            <a:xfrm flipV="1">
              <a:off x="5470" y="2094"/>
              <a:ext cx="0" cy="4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Line 339"/>
            <p:cNvSpPr>
              <a:spLocks noChangeShapeType="1"/>
            </p:cNvSpPr>
            <p:nvPr/>
          </p:nvSpPr>
          <p:spPr bwMode="auto">
            <a:xfrm flipV="1">
              <a:off x="4666" y="2094"/>
              <a:ext cx="0" cy="4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Line 340"/>
            <p:cNvSpPr>
              <a:spLocks noChangeShapeType="1"/>
            </p:cNvSpPr>
            <p:nvPr/>
          </p:nvSpPr>
          <p:spPr bwMode="auto">
            <a:xfrm>
              <a:off x="4666" y="2593"/>
              <a:ext cx="80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Line 341"/>
            <p:cNvSpPr>
              <a:spLocks noChangeShapeType="1"/>
            </p:cNvSpPr>
            <p:nvPr/>
          </p:nvSpPr>
          <p:spPr bwMode="auto">
            <a:xfrm flipV="1">
              <a:off x="4666" y="2094"/>
              <a:ext cx="0" cy="4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Line 342"/>
            <p:cNvSpPr>
              <a:spLocks noChangeShapeType="1"/>
            </p:cNvSpPr>
            <p:nvPr/>
          </p:nvSpPr>
          <p:spPr bwMode="auto">
            <a:xfrm>
              <a:off x="4666" y="2094"/>
              <a:ext cx="80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Line 343"/>
            <p:cNvSpPr>
              <a:spLocks noChangeShapeType="1"/>
            </p:cNvSpPr>
            <p:nvPr/>
          </p:nvSpPr>
          <p:spPr bwMode="auto">
            <a:xfrm>
              <a:off x="4666" y="2593"/>
              <a:ext cx="804"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Line 344"/>
            <p:cNvSpPr>
              <a:spLocks noChangeShapeType="1"/>
            </p:cNvSpPr>
            <p:nvPr/>
          </p:nvSpPr>
          <p:spPr bwMode="auto">
            <a:xfrm flipV="1">
              <a:off x="5470" y="2094"/>
              <a:ext cx="0" cy="4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Line 345"/>
            <p:cNvSpPr>
              <a:spLocks noChangeShapeType="1"/>
            </p:cNvSpPr>
            <p:nvPr/>
          </p:nvSpPr>
          <p:spPr bwMode="auto">
            <a:xfrm flipV="1">
              <a:off x="4666" y="2094"/>
              <a:ext cx="0" cy="4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Rectangle 346"/>
            <p:cNvSpPr>
              <a:spLocks noChangeArrowheads="1"/>
            </p:cNvSpPr>
            <p:nvPr/>
          </p:nvSpPr>
          <p:spPr bwMode="auto">
            <a:xfrm>
              <a:off x="5046" y="2119"/>
              <a:ext cx="43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FOF+TS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5" name="Line 347"/>
            <p:cNvSpPr>
              <a:spLocks noChangeShapeType="1"/>
            </p:cNvSpPr>
            <p:nvPr/>
          </p:nvSpPr>
          <p:spPr bwMode="auto">
            <a:xfrm>
              <a:off x="4724" y="2164"/>
              <a:ext cx="293" cy="0"/>
            </a:xfrm>
            <a:prstGeom prst="line">
              <a:avLst/>
            </a:prstGeom>
            <a:noFill/>
            <a:ln w="0">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Oval 348"/>
            <p:cNvSpPr>
              <a:spLocks noChangeArrowheads="1"/>
            </p:cNvSpPr>
            <p:nvPr/>
          </p:nvSpPr>
          <p:spPr bwMode="auto">
            <a:xfrm>
              <a:off x="4841" y="2138"/>
              <a:ext cx="66" cy="5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Oval 349"/>
            <p:cNvSpPr>
              <a:spLocks noChangeArrowheads="1"/>
            </p:cNvSpPr>
            <p:nvPr/>
          </p:nvSpPr>
          <p:spPr bwMode="auto">
            <a:xfrm>
              <a:off x="4841" y="2138"/>
              <a:ext cx="59" cy="51"/>
            </a:xfrm>
            <a:prstGeom prst="ellipse">
              <a:avLst/>
            </a:pr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Rectangle 350"/>
            <p:cNvSpPr>
              <a:spLocks noChangeArrowheads="1"/>
            </p:cNvSpPr>
            <p:nvPr/>
          </p:nvSpPr>
          <p:spPr bwMode="auto">
            <a:xfrm>
              <a:off x="5046" y="2239"/>
              <a:ext cx="44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FOF+BP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9" name="Line 351"/>
            <p:cNvSpPr>
              <a:spLocks noChangeShapeType="1"/>
            </p:cNvSpPr>
            <p:nvPr/>
          </p:nvSpPr>
          <p:spPr bwMode="auto">
            <a:xfrm>
              <a:off x="4724" y="2283"/>
              <a:ext cx="293"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Line 352"/>
            <p:cNvSpPr>
              <a:spLocks noChangeShapeType="1"/>
            </p:cNvSpPr>
            <p:nvPr/>
          </p:nvSpPr>
          <p:spPr bwMode="auto">
            <a:xfrm>
              <a:off x="4841" y="2283"/>
              <a:ext cx="59" cy="0"/>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Line 353"/>
            <p:cNvSpPr>
              <a:spLocks noChangeShapeType="1"/>
            </p:cNvSpPr>
            <p:nvPr/>
          </p:nvSpPr>
          <p:spPr bwMode="auto">
            <a:xfrm>
              <a:off x="4871" y="2258"/>
              <a:ext cx="0" cy="51"/>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Line 354"/>
            <p:cNvSpPr>
              <a:spLocks noChangeShapeType="1"/>
            </p:cNvSpPr>
            <p:nvPr/>
          </p:nvSpPr>
          <p:spPr bwMode="auto">
            <a:xfrm>
              <a:off x="4856" y="2271"/>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Line 355"/>
            <p:cNvSpPr>
              <a:spLocks noChangeShapeType="1"/>
            </p:cNvSpPr>
            <p:nvPr/>
          </p:nvSpPr>
          <p:spPr bwMode="auto">
            <a:xfrm flipH="1">
              <a:off x="4856" y="2271"/>
              <a:ext cx="29" cy="25"/>
            </a:xfrm>
            <a:prstGeom prst="line">
              <a:avLst/>
            </a:prstGeom>
            <a:noFill/>
            <a:ln w="0">
              <a:solidFill>
                <a:srgbClr val="00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Rectangle 356"/>
            <p:cNvSpPr>
              <a:spLocks noChangeArrowheads="1"/>
            </p:cNvSpPr>
            <p:nvPr/>
          </p:nvSpPr>
          <p:spPr bwMode="auto">
            <a:xfrm>
              <a:off x="5046" y="2353"/>
              <a:ext cx="33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UMFR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65" name="Line 357"/>
            <p:cNvSpPr>
              <a:spLocks noChangeShapeType="1"/>
            </p:cNvSpPr>
            <p:nvPr/>
          </p:nvSpPr>
          <p:spPr bwMode="auto">
            <a:xfrm>
              <a:off x="4724" y="2397"/>
              <a:ext cx="293" cy="0"/>
            </a:xfrm>
            <a:prstGeom prst="line">
              <a:avLst/>
            </a:prstGeom>
            <a:noFill/>
            <a:ln w="0">
              <a:solidFill>
                <a:srgbClr val="FF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Rectangle 358"/>
            <p:cNvSpPr>
              <a:spLocks noChangeArrowheads="1"/>
            </p:cNvSpPr>
            <p:nvPr/>
          </p:nvSpPr>
          <p:spPr bwMode="auto">
            <a:xfrm>
              <a:off x="4841" y="2372"/>
              <a:ext cx="59" cy="50"/>
            </a:xfrm>
            <a:prstGeom prst="rect">
              <a:avLst/>
            </a:prstGeom>
            <a:solidFill>
              <a:srgbClr val="FF0000"/>
            </a:solidFill>
            <a:ln w="0">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7" name="Rectangle 359"/>
            <p:cNvSpPr>
              <a:spLocks noChangeArrowheads="1"/>
            </p:cNvSpPr>
            <p:nvPr/>
          </p:nvSpPr>
          <p:spPr bwMode="auto">
            <a:xfrm>
              <a:off x="5046" y="2473"/>
              <a:ext cx="26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00"/>
                  </a:solidFill>
                  <a:effectLst/>
                  <a:latin typeface="Helvetica" panose="020B0604020202020204" pitchFamily="34" charset="0"/>
                </a:rPr>
                <a:t>SEM</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68" name="Line 360"/>
            <p:cNvSpPr>
              <a:spLocks noChangeShapeType="1"/>
            </p:cNvSpPr>
            <p:nvPr/>
          </p:nvSpPr>
          <p:spPr bwMode="auto">
            <a:xfrm>
              <a:off x="4724" y="2517"/>
              <a:ext cx="293" cy="0"/>
            </a:xfrm>
            <a:prstGeom prst="line">
              <a:avLst/>
            </a:prstGeom>
            <a:noFill/>
            <a:ln w="0">
              <a:solidFill>
                <a:srgbClr val="00FF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61"/>
            <p:cNvSpPr>
              <a:spLocks/>
            </p:cNvSpPr>
            <p:nvPr/>
          </p:nvSpPr>
          <p:spPr bwMode="auto">
            <a:xfrm>
              <a:off x="4834" y="2485"/>
              <a:ext cx="73" cy="51"/>
            </a:xfrm>
            <a:custGeom>
              <a:avLst/>
              <a:gdLst>
                <a:gd name="T0" fmla="*/ 0 w 73"/>
                <a:gd name="T1" fmla="*/ 51 h 51"/>
                <a:gd name="T2" fmla="*/ 73 w 73"/>
                <a:gd name="T3" fmla="*/ 51 h 51"/>
                <a:gd name="T4" fmla="*/ 37 w 73"/>
                <a:gd name="T5" fmla="*/ 0 h 51"/>
                <a:gd name="T6" fmla="*/ 0 w 73"/>
                <a:gd name="T7" fmla="*/ 51 h 51"/>
              </a:gdLst>
              <a:ahLst/>
              <a:cxnLst>
                <a:cxn ang="0">
                  <a:pos x="T0" y="T1"/>
                </a:cxn>
                <a:cxn ang="0">
                  <a:pos x="T2" y="T3"/>
                </a:cxn>
                <a:cxn ang="0">
                  <a:pos x="T4" y="T5"/>
                </a:cxn>
                <a:cxn ang="0">
                  <a:pos x="T6" y="T7"/>
                </a:cxn>
              </a:cxnLst>
              <a:rect l="0" t="0" r="r" b="b"/>
              <a:pathLst>
                <a:path w="73" h="51">
                  <a:moveTo>
                    <a:pt x="0" y="51"/>
                  </a:moveTo>
                  <a:lnTo>
                    <a:pt x="73" y="51"/>
                  </a:lnTo>
                  <a:lnTo>
                    <a:pt x="37" y="0"/>
                  </a:lnTo>
                  <a:lnTo>
                    <a:pt x="0" y="51"/>
                  </a:lnTo>
                  <a:close/>
                </a:path>
              </a:pathLst>
            </a:custGeom>
            <a:solidFill>
              <a:srgbClr val="00FF00"/>
            </a:solidFill>
            <a:ln w="0">
              <a:solidFill>
                <a:srgbClr val="00F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75" name="AutoShape 6"/>
          <p:cNvSpPr>
            <a:spLocks noChangeArrowheads="1"/>
          </p:cNvSpPr>
          <p:nvPr/>
        </p:nvSpPr>
        <p:spPr bwMode="auto">
          <a:xfrm>
            <a:off x="3148354" y="1102053"/>
            <a:ext cx="2863730" cy="57120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376" name="Text Box 11"/>
          <p:cNvSpPr txBox="1">
            <a:spLocks noChangeArrowheads="1"/>
          </p:cNvSpPr>
          <p:nvPr/>
        </p:nvSpPr>
        <p:spPr bwMode="auto">
          <a:xfrm>
            <a:off x="4040975" y="1190698"/>
            <a:ext cx="1459401" cy="39984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实验结果</a:t>
            </a:r>
            <a:endParaRPr kumimoji="1" lang="zh-CN" altLang="en-US" sz="2000" dirty="0">
              <a:latin typeface="Times New Roman" panose="02020603050405020304" pitchFamily="18" charset="0"/>
            </a:endParaRPr>
          </a:p>
        </p:txBody>
      </p:sp>
      <p:grpSp>
        <p:nvGrpSpPr>
          <p:cNvPr id="377" name="Group 3"/>
          <p:cNvGrpSpPr>
            <a:grpSpLocks/>
          </p:cNvGrpSpPr>
          <p:nvPr/>
        </p:nvGrpSpPr>
        <p:grpSpPr bwMode="auto">
          <a:xfrm>
            <a:off x="1227727" y="1102053"/>
            <a:ext cx="2581488" cy="571200"/>
            <a:chOff x="480" y="864"/>
            <a:chExt cx="1125" cy="720"/>
          </a:xfrm>
        </p:grpSpPr>
        <p:sp>
          <p:nvSpPr>
            <p:cNvPr id="378"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379" name="Text Box 9"/>
            <p:cNvSpPr txBox="1">
              <a:spLocks noChangeArrowheads="1"/>
            </p:cNvSpPr>
            <p:nvPr/>
          </p:nvSpPr>
          <p:spPr bwMode="auto">
            <a:xfrm>
              <a:off x="722" y="988"/>
              <a:ext cx="797"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实验数据</a:t>
              </a:r>
              <a:endParaRPr kumimoji="1" lang="zh-CN" altLang="en-US" sz="2000" dirty="0">
                <a:latin typeface="Times New Roman" panose="02020603050405020304" pitchFamily="18" charset="0"/>
              </a:endParaRPr>
            </a:p>
          </p:txBody>
        </p:sp>
      </p:grpSp>
      <p:sp>
        <p:nvSpPr>
          <p:cNvPr id="380"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3.4 </a:t>
            </a:r>
            <a:r>
              <a:rPr lang="zh-CN" altLang="en-US" sz="3600" b="1" dirty="0" smtClean="0">
                <a:latin typeface="Times New Roman" panose="02020603050405020304" pitchFamily="18" charset="0"/>
                <a:cs typeface="Times New Roman" panose="02020603050405020304" pitchFamily="18" charset="0"/>
              </a:rPr>
              <a:t>实验</a:t>
            </a:r>
            <a:endParaRPr lang="zh-CN" altLang="en-US" sz="3600" b="1" dirty="0">
              <a:latin typeface="Times New Roman" panose="02020603050405020304" pitchFamily="18" charset="0"/>
              <a:cs typeface="Times New Roman" panose="02020603050405020304" pitchFamily="18" charset="0"/>
            </a:endParaRPr>
          </a:p>
        </p:txBody>
      </p:sp>
      <p:grpSp>
        <p:nvGrpSpPr>
          <p:cNvPr id="381" name="组合 380"/>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382" name="椭圆 38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83" name="椭圆 38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84" name="椭圆 38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37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3"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459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80219" y="4605511"/>
            <a:ext cx="2516137" cy="369332"/>
          </a:xfrm>
          <a:prstGeom prst="rect">
            <a:avLst/>
          </a:prstGeom>
        </p:spPr>
        <p:txBody>
          <a:bodyPr wrap="none">
            <a:spAutoFit/>
          </a:bodyPr>
          <a:lstStyle/>
          <a:p>
            <a:pPr algn="ctr">
              <a:lnSpc>
                <a:spcPct val="150000"/>
              </a:lnSpc>
              <a:spcAft>
                <a:spcPts val="0"/>
              </a:spcAft>
            </a:pP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3.14 </a:t>
            </a:r>
            <a:r>
              <a:rPr lang="en-US" altLang="zh-CN" sz="1200" dirty="0" err="1" smtClean="0">
                <a:latin typeface="Times New Roman" panose="02020603050405020304" pitchFamily="18" charset="0"/>
                <a:ea typeface="宋体" panose="02010600030101010101" pitchFamily="2" charset="-122"/>
                <a:cs typeface="Times New Roman" panose="02020603050405020304" pitchFamily="18" charset="0"/>
              </a:rPr>
              <a:t>P@N</a:t>
            </a:r>
            <a:r>
              <a:rPr lang="zh-CN" altLang="zh-CN" sz="12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不同数据上的对比图</a:t>
            </a:r>
            <a:endParaRPr lang="zh-CN" altLang="zh-CN" sz="1100" dirty="0">
              <a:effectLst/>
              <a:latin typeface="Cambria" panose="020405030504060302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861851" y="4898433"/>
            <a:ext cx="8473665" cy="697820"/>
          </a:xfrm>
          <a:prstGeom prst="rect">
            <a:avLst/>
          </a:prstGeom>
        </p:spPr>
        <p:txBody>
          <a:bodyPr wrap="square">
            <a:spAutoFit/>
          </a:bodyPr>
          <a:lstStyle/>
          <a:p>
            <a:pPr indent="304800" algn="just">
              <a:lnSpc>
                <a:spcPct val="150000"/>
              </a:lnSpc>
              <a:spcAft>
                <a:spcPts val="0"/>
              </a:spcAft>
            </a:pP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3.14</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是表示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B</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两组数据的</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P@N</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的计算结果，从图中可以看出，本文提出的算法在得出的</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P@N</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值较其它算法效果更好，随着推荐好友个数的增加，总的结果值较为平稳。</a:t>
            </a:r>
            <a:endParaRPr lang="zh-CN" altLang="zh-CN" sz="1400" dirty="0">
              <a:latin typeface="Times New Roman" panose="02020603050405020304" pitchFamily="18" charset="0"/>
              <a:ea typeface="宋体" panose="02010600030101010101" pitchFamily="2" charset="-122"/>
              <a:cs typeface="宋体" panose="02010600030101010101" pitchFamily="2" charset="-122"/>
            </a:endParaRPr>
          </a:p>
        </p:txBody>
      </p:sp>
      <p:pic>
        <p:nvPicPr>
          <p:cNvPr id="12" name="图片 11"/>
          <p:cNvPicPr/>
          <p:nvPr/>
        </p:nvPicPr>
        <p:blipFill rotWithShape="1">
          <a:blip r:embed="rId2">
            <a:extLst>
              <a:ext uri="{28A0092B-C50C-407E-A947-70E740481C1C}">
                <a14:useLocalDpi xmlns:a14="http://schemas.microsoft.com/office/drawing/2010/main" val="0"/>
              </a:ext>
            </a:extLst>
          </a:blip>
          <a:srcRect l="1899" r="7279" b="1369"/>
          <a:stretch/>
        </p:blipFill>
        <p:spPr bwMode="auto">
          <a:xfrm>
            <a:off x="1993481" y="1921138"/>
            <a:ext cx="3236788" cy="2869039"/>
          </a:xfrm>
          <a:prstGeom prst="rect">
            <a:avLst/>
          </a:prstGeom>
          <a:noFill/>
          <a:ln>
            <a:noFill/>
          </a:ln>
          <a:extLst>
            <a:ext uri="{53640926-AAD7-44D8-BBD7-CCE9431645EC}">
              <a14:shadowObscured xmlns:a14="http://schemas.microsoft.com/office/drawing/2010/main"/>
            </a:ext>
          </a:extLst>
        </p:spPr>
      </p:pic>
      <p:pic>
        <p:nvPicPr>
          <p:cNvPr id="13" name="图片 12"/>
          <p:cNvPicPr/>
          <p:nvPr/>
        </p:nvPicPr>
        <p:blipFill rotWithShape="1">
          <a:blip r:embed="rId3">
            <a:extLst>
              <a:ext uri="{28A0092B-C50C-407E-A947-70E740481C1C}">
                <a14:useLocalDpi xmlns:a14="http://schemas.microsoft.com/office/drawing/2010/main" val="0"/>
              </a:ext>
            </a:extLst>
          </a:blip>
          <a:srcRect l="2216" r="6962" b="1712"/>
          <a:stretch/>
        </p:blipFill>
        <p:spPr bwMode="auto">
          <a:xfrm>
            <a:off x="6546493" y="1940358"/>
            <a:ext cx="3136601" cy="2830598"/>
          </a:xfrm>
          <a:prstGeom prst="rect">
            <a:avLst/>
          </a:prstGeom>
          <a:noFill/>
          <a:ln>
            <a:noFill/>
          </a:ln>
          <a:extLst>
            <a:ext uri="{53640926-AAD7-44D8-BBD7-CCE9431645EC}">
              <a14:shadowObscured xmlns:a14="http://schemas.microsoft.com/office/drawing/2010/main"/>
            </a:ext>
          </a:extLst>
        </p:spPr>
      </p:pic>
      <p:sp>
        <p:nvSpPr>
          <p:cNvPr id="19" name="AutoShape 6"/>
          <p:cNvSpPr>
            <a:spLocks noChangeArrowheads="1"/>
          </p:cNvSpPr>
          <p:nvPr/>
        </p:nvSpPr>
        <p:spPr bwMode="auto">
          <a:xfrm>
            <a:off x="3148354" y="1102053"/>
            <a:ext cx="2863730" cy="57120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Text Box 11"/>
          <p:cNvSpPr txBox="1">
            <a:spLocks noChangeArrowheads="1"/>
          </p:cNvSpPr>
          <p:nvPr/>
        </p:nvSpPr>
        <p:spPr bwMode="auto">
          <a:xfrm>
            <a:off x="4040975" y="1190698"/>
            <a:ext cx="1459401" cy="39984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smtClean="0">
                <a:latin typeface="Times New Roman" panose="02020603050405020304" pitchFamily="18" charset="0"/>
              </a:rPr>
              <a:t>实验结果</a:t>
            </a:r>
            <a:endParaRPr kumimoji="1" lang="zh-CN" altLang="en-US" sz="2000" dirty="0">
              <a:latin typeface="Times New Roman" panose="02020603050405020304" pitchFamily="18" charset="0"/>
            </a:endParaRPr>
          </a:p>
        </p:txBody>
      </p:sp>
      <p:grpSp>
        <p:nvGrpSpPr>
          <p:cNvPr id="21" name="Group 3"/>
          <p:cNvGrpSpPr>
            <a:grpSpLocks/>
          </p:cNvGrpSpPr>
          <p:nvPr/>
        </p:nvGrpSpPr>
        <p:grpSpPr bwMode="auto">
          <a:xfrm>
            <a:off x="1227727" y="1102053"/>
            <a:ext cx="2581488" cy="571200"/>
            <a:chOff x="480" y="864"/>
            <a:chExt cx="1125" cy="720"/>
          </a:xfrm>
        </p:grpSpPr>
        <p:sp>
          <p:nvSpPr>
            <p:cNvPr id="22"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3" name="Text Box 9"/>
            <p:cNvSpPr txBox="1">
              <a:spLocks noChangeArrowheads="1"/>
            </p:cNvSpPr>
            <p:nvPr/>
          </p:nvSpPr>
          <p:spPr bwMode="auto">
            <a:xfrm>
              <a:off x="722" y="988"/>
              <a:ext cx="797"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实验数据</a:t>
              </a:r>
              <a:endParaRPr kumimoji="1" lang="zh-CN" altLang="en-US" sz="2000" dirty="0">
                <a:latin typeface="Times New Roman" panose="02020603050405020304" pitchFamily="18" charset="0"/>
              </a:endParaRPr>
            </a:p>
          </p:txBody>
        </p:sp>
      </p:grpSp>
      <p:sp>
        <p:nvSpPr>
          <p:cNvPr id="24"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3.4 </a:t>
            </a:r>
            <a:r>
              <a:rPr lang="zh-CN" altLang="en-US" sz="3600" b="1" dirty="0" smtClean="0">
                <a:latin typeface="Times New Roman" panose="02020603050405020304" pitchFamily="18" charset="0"/>
                <a:cs typeface="Times New Roman" panose="02020603050405020304" pitchFamily="18" charset="0"/>
              </a:rPr>
              <a:t>实验</a:t>
            </a:r>
            <a:endParaRPr lang="zh-CN" altLang="en-US" sz="3600" b="1" dirty="0">
              <a:latin typeface="Times New Roman" panose="02020603050405020304" pitchFamily="18" charset="0"/>
              <a:cs typeface="Times New Roman" panose="02020603050405020304" pitchFamily="18" charset="0"/>
            </a:endParaRPr>
          </a:p>
        </p:txBody>
      </p:sp>
      <p:grpSp>
        <p:nvGrpSpPr>
          <p:cNvPr id="25" name="组合 24"/>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6" name="椭圆 25"/>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7" name="椭圆 26"/>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8" name="椭圆 27"/>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6"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ll"/>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984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624789" y="2569246"/>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基于用户文本语义和情感程度的好友推荐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4624789" y="3565021"/>
            <a:ext cx="6032421"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tx1"/>
                </a:solidFill>
                <a:latin typeface="微软雅黑" panose="020B0503020204020204" pitchFamily="34" charset="-122"/>
                <a:ea typeface="微软雅黑" panose="020B0503020204020204" pitchFamily="34" charset="-122"/>
                <a:cs typeface="+mn-cs"/>
              </a:rPr>
              <a:t>基于交叉文本相似性和情感词典的好友推荐</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93304" y="1451188"/>
            <a:ext cx="3041784" cy="2992839"/>
            <a:chOff x="1082462" y="1218028"/>
            <a:chExt cx="3752428" cy="3752428"/>
          </a:xfrm>
        </p:grpSpPr>
        <p:grpSp>
          <p:nvGrpSpPr>
            <p:cNvPr id="8" name="组合 7"/>
            <p:cNvGrpSpPr/>
            <p:nvPr userDrawn="1"/>
          </p:nvGrpSpPr>
          <p:grpSpPr>
            <a:xfrm>
              <a:off x="2261324" y="2572676"/>
              <a:ext cx="1440227" cy="1204747"/>
              <a:chOff x="2525008" y="2776901"/>
              <a:chExt cx="1440227" cy="1204747"/>
            </a:xfrm>
            <a:noFill/>
          </p:grpSpPr>
          <p:sp>
            <p:nvSpPr>
              <p:cNvPr id="13" name="文本框 12"/>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14" name="文本框 13"/>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9" name="空心弧 8"/>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空心弧 9"/>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空心弧 11"/>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4"/>
          <p:cNvSpPr txBox="1"/>
          <p:nvPr/>
        </p:nvSpPr>
        <p:spPr>
          <a:xfrm>
            <a:off x="4590953" y="4575810"/>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融合文本语义和情感分析的好友推荐系统</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3560688" y="300816"/>
            <a:ext cx="5204553" cy="6009659"/>
            <a:chOff x="3514159" y="1294651"/>
            <a:chExt cx="5370266" cy="7203823"/>
          </a:xfrm>
        </p:grpSpPr>
        <p:grpSp>
          <p:nvGrpSpPr>
            <p:cNvPr id="17" name="组合 16"/>
            <p:cNvGrpSpPr/>
            <p:nvPr userDrawn="1"/>
          </p:nvGrpSpPr>
          <p:grpSpPr>
            <a:xfrm>
              <a:off x="3514159" y="1294651"/>
              <a:ext cx="1064760" cy="7203823"/>
              <a:chOff x="1445772" y="986833"/>
              <a:chExt cx="2623064" cy="17746843"/>
            </a:xfrm>
          </p:grpSpPr>
          <p:grpSp>
            <p:nvGrpSpPr>
              <p:cNvPr id="19" name="组合 18"/>
              <p:cNvGrpSpPr/>
              <p:nvPr userDrawn="1"/>
            </p:nvGrpSpPr>
            <p:grpSpPr>
              <a:xfrm>
                <a:off x="1445772" y="986833"/>
                <a:ext cx="2623064" cy="17746843"/>
                <a:chOff x="-3408439" y="842784"/>
                <a:chExt cx="1815653" cy="12284146"/>
              </a:xfrm>
            </p:grpSpPr>
            <p:sp>
              <p:nvSpPr>
                <p:cNvPr id="25" name="椭圆 24"/>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6" name="流程图: 合并 25"/>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7" name="椭圆 26"/>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8" name="流程图: 合并 2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9" name="椭圆 28"/>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0" name="流程图: 合并 29"/>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1" name="椭圆 30"/>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2" name="流程图: 合并 31"/>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3" name="椭圆 32"/>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4" name="流程图: 合并 33"/>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5" name="椭圆 34"/>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6" name="流程图: 合并 35"/>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20" name="文本框 19"/>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1" name="文本框 20"/>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2" name="文本框 21"/>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ln>
                      <a:noFill/>
                    </a:ln>
                    <a:solidFill>
                      <a:schemeClr val="bg1"/>
                    </a:solidFill>
                    <a:latin typeface="Broadway" panose="04040905080B02020502" pitchFamily="82" charset="0"/>
                    <a:ea typeface="微软雅黑" panose="020B0503020204020204" pitchFamily="34" charset="-122"/>
                  </a:rPr>
                  <a:t>04</a:t>
                </a:r>
                <a:endParaRPr lang="zh-CN" altLang="en-US" sz="3400" b="0" dirty="0">
                  <a:ln>
                    <a:noFill/>
                  </a:ln>
                  <a:solidFill>
                    <a:schemeClr val="bg1"/>
                  </a:solidFill>
                  <a:latin typeface="Broadway" panose="04040905080B02020502" pitchFamily="82" charset="0"/>
                  <a:ea typeface="微软雅黑" panose="020B0503020204020204" pitchFamily="34" charset="-122"/>
                </a:endParaRPr>
              </a:p>
            </p:txBody>
          </p:sp>
          <p:sp>
            <p:nvSpPr>
              <p:cNvPr id="23" name="文本框 22"/>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4" name="文本框 23"/>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18" name="文本框 17"/>
            <p:cNvSpPr txBox="1"/>
            <p:nvPr userDrawn="1"/>
          </p:nvSpPr>
          <p:spPr>
            <a:xfrm>
              <a:off x="4565390" y="1582350"/>
              <a:ext cx="4319035" cy="553401"/>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研究背景、意义以及研究内容</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sp>
        <p:nvSpPr>
          <p:cNvPr id="37" name="文本框 36"/>
          <p:cNvSpPr txBox="1"/>
          <p:nvPr/>
        </p:nvSpPr>
        <p:spPr>
          <a:xfrm>
            <a:off x="4579481" y="5590612"/>
            <a:ext cx="2339102"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总结与未来工作</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pic>
        <p:nvPicPr>
          <p:cNvPr id="41"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4590953" y="1503708"/>
            <a:ext cx="3262432"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好友推荐相关理论基础</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sp>
        <p:nvSpPr>
          <p:cNvPr id="44" name="文本框 43"/>
          <p:cNvSpPr txBox="1"/>
          <p:nvPr/>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13750921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22572" y="680799"/>
            <a:ext cx="5893793" cy="482670"/>
          </a:xfrm>
        </p:spPr>
        <p:txBody>
          <a:bodyPr>
            <a:noAutofit/>
          </a:bodyPr>
          <a:lstStyle/>
          <a:p>
            <a:r>
              <a:rPr lang="zh-CN" altLang="en-US" sz="3600" b="1" dirty="0">
                <a:latin typeface="Times New Roman" panose="02020603050405020304" pitchFamily="18" charset="0"/>
                <a:cs typeface="Times New Roman" panose="02020603050405020304" pitchFamily="18" charset="0"/>
              </a:rPr>
              <a:t>交叉文本相似性和情感分析</a:t>
            </a:r>
          </a:p>
        </p:txBody>
      </p:sp>
      <p:sp>
        <p:nvSpPr>
          <p:cNvPr id="5" name="文本框 4"/>
          <p:cNvSpPr txBox="1"/>
          <p:nvPr/>
        </p:nvSpPr>
        <p:spPr>
          <a:xfrm>
            <a:off x="1022573" y="1383679"/>
            <a:ext cx="8536097" cy="1754326"/>
          </a:xfrm>
          <a:prstGeom prst="rect">
            <a:avLst/>
          </a:prstGeom>
          <a:noFill/>
        </p:spPr>
        <p:txBody>
          <a:bodyPr wrap="square" rtlCol="0">
            <a:spAutoFit/>
          </a:bodyPr>
          <a:lstStyle/>
          <a:p>
            <a:pPr lvl="0" indent="457200">
              <a:lnSpc>
                <a:spcPct val="150000"/>
              </a:lnSpc>
            </a:pPr>
            <a:r>
              <a:rPr lang="zh-CN" altLang="zh-CN" dirty="0">
                <a:latin typeface="宋体" panose="02010600030101010101" pitchFamily="2" charset="-122"/>
                <a:ea typeface="宋体" panose="02010600030101010101" pitchFamily="2" charset="-122"/>
              </a:rPr>
              <a:t>用户常常在社交平台上做的主要动作就是通过转发来进行消息和新闻的传播，充当了信息传播的媒介。由于时间因素对用户相似度的结果会造成影响，当对用户进行文本相似度计算时，只计算用户同一天的微博信息的相似性。用户在转发微博时，可能看到一则消息的时间先后不同，所以应该使用交叉的比较方法。</a:t>
            </a:r>
            <a:endParaRPr lang="zh-CN" altLang="en-US" dirty="0">
              <a:latin typeface="宋体" panose="02010600030101010101" pitchFamily="2" charset="-122"/>
              <a:ea typeface="宋体" panose="02010600030101010101" pitchFamily="2" charset="-122"/>
            </a:endParaRPr>
          </a:p>
        </p:txBody>
      </p:sp>
      <p:sp>
        <p:nvSpPr>
          <p:cNvPr id="6" name="文本框 5"/>
          <p:cNvSpPr txBox="1"/>
          <p:nvPr/>
        </p:nvSpPr>
        <p:spPr>
          <a:xfrm>
            <a:off x="1022572" y="3520716"/>
            <a:ext cx="8536097" cy="3000821"/>
          </a:xfrm>
          <a:prstGeom prst="rect">
            <a:avLst/>
          </a:prstGeom>
          <a:noFill/>
        </p:spPr>
        <p:txBody>
          <a:bodyPr wrap="square" rtlCol="0">
            <a:spAutoFit/>
          </a:bodyPr>
          <a:lstStyle/>
          <a:p>
            <a:pPr lvl="0" indent="457200">
              <a:lnSpc>
                <a:spcPct val="150000"/>
              </a:lnSpc>
            </a:pPr>
            <a:r>
              <a:rPr lang="zh-CN" altLang="en-US" dirty="0" smtClean="0">
                <a:latin typeface="宋体" panose="02010600030101010101" pitchFamily="2" charset="-122"/>
                <a:ea typeface="宋体" panose="02010600030101010101" pitchFamily="2" charset="-122"/>
                <a:cs typeface="宋体" panose="02010600030101010101" pitchFamily="2" charset="-122"/>
              </a:rPr>
              <a:t>在</a:t>
            </a:r>
            <a:r>
              <a:rPr lang="zh-CN" altLang="en-US" dirty="0">
                <a:latin typeface="宋体" panose="02010600030101010101" pitchFamily="2" charset="-122"/>
                <a:ea typeface="宋体" panose="02010600030101010101" pitchFamily="2" charset="-122"/>
                <a:cs typeface="宋体" panose="02010600030101010101" pitchFamily="2" charset="-122"/>
              </a:rPr>
              <a:t>文本聊天环境下，通过文本分析技术可以很容易的发现用户的正面和负面</a:t>
            </a:r>
            <a:r>
              <a:rPr lang="zh-CN" altLang="en-US" dirty="0" smtClean="0">
                <a:latin typeface="宋体" panose="02010600030101010101" pitchFamily="2" charset="-122"/>
                <a:ea typeface="宋体" panose="02010600030101010101" pitchFamily="2" charset="-122"/>
                <a:cs typeface="宋体" panose="02010600030101010101" pitchFamily="2" charset="-122"/>
              </a:rPr>
              <a:t>情绪，</a:t>
            </a:r>
            <a:r>
              <a:rPr lang="zh-CN" altLang="en-US" dirty="0">
                <a:latin typeface="宋体" panose="02010600030101010101" pitchFamily="2" charset="-122"/>
                <a:ea typeface="宋体" panose="02010600030101010101" pitchFamily="2" charset="-122"/>
                <a:cs typeface="宋体" panose="02010600030101010101" pitchFamily="2" charset="-122"/>
              </a:rPr>
              <a:t>用户通常会在整个文档中频繁的使用感叹来表达积极情绪，表达消极情绪时会使用更多表达消极的词汇。情感分析分为基于词典和基于机器学习的方法，中文情感分析常用的词典是知网</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en-US" altLang="zh-CN" dirty="0" err="1">
                <a:latin typeface="宋体" panose="02010600030101010101" pitchFamily="2" charset="-122"/>
                <a:ea typeface="宋体" panose="02010600030101010101" pitchFamily="2" charset="-122"/>
                <a:cs typeface="Times New Roman" panose="02020603050405020304" pitchFamily="18" charset="0"/>
              </a:rPr>
              <a:t>HowNet</a:t>
            </a:r>
            <a:r>
              <a:rPr lang="en-US" altLang="zh-CN"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dirty="0" smtClean="0">
                <a:latin typeface="宋体" panose="02010600030101010101" pitchFamily="2" charset="-122"/>
                <a:ea typeface="宋体" panose="02010600030101010101" pitchFamily="2" charset="-122"/>
                <a:cs typeface="宋体" panose="02010600030101010101" pitchFamily="2" charset="-122"/>
              </a:rPr>
              <a:t>的</a:t>
            </a:r>
            <a:r>
              <a:rPr lang="zh-CN" altLang="en-US" dirty="0">
                <a:latin typeface="宋体" panose="02010600030101010101" pitchFamily="2" charset="-122"/>
                <a:ea typeface="宋体" panose="02010600030101010101" pitchFamily="2" charset="-122"/>
                <a:cs typeface="宋体" panose="02010600030101010101" pitchFamily="2" charset="-122"/>
              </a:rPr>
              <a:t>情感分析用词语集。在文本中经常会包含三类词语，正面情感、负面情感和中性情感词语，对三种词语的分析可以判断每条微博的大致情感趋向。</a:t>
            </a:r>
            <a:r>
              <a:rPr lang="zh-CN" altLang="en-US" sz="11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grpSp>
        <p:nvGrpSpPr>
          <p:cNvPr id="7" name="组合 6"/>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8" name="椭圆 7"/>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9" name="椭圆 8"/>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0" name="椭圆 9"/>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1"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3967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22573" y="1489363"/>
            <a:ext cx="9169315" cy="2169825"/>
          </a:xfrm>
          <a:prstGeom prst="rect">
            <a:avLst/>
          </a:prstGeom>
        </p:spPr>
        <p:txBody>
          <a:bodyPr wrap="square">
            <a:spAutoFit/>
          </a:bodyPr>
          <a:lstStyle/>
          <a:p>
            <a:pPr indent="457200" algn="just">
              <a:lnSpc>
                <a:spcPct val="150000"/>
              </a:lnSpc>
              <a:spcAft>
                <a:spcPts val="0"/>
              </a:spcAft>
            </a:pPr>
            <a:r>
              <a:rPr lang="zh-CN" altLang="zh-CN" dirty="0">
                <a:latin typeface="Times New Roman" panose="02020603050405020304" pitchFamily="18" charset="0"/>
                <a:ea typeface="宋体" panose="02010600030101010101" pitchFamily="2" charset="-122"/>
                <a:cs typeface="宋体" panose="02010600030101010101" pitchFamily="2" charset="-122"/>
              </a:rPr>
              <a:t>在中文文本处理中，否定词也是情感分析中的重要导向因素，当一个否定词出现在一个表现为正面情感的句子中，则该句子的情感趋向会直接反向变为负面情感，但同时出现两个否定词时，就变为了正面情感，即否定词可以改变文本情感的倾向。根据这一规律，在对否定词进行极性判断时，可以将句子中的所有否定词的个数作为判断条件，当个数为奇数时取反，反之不变。</a:t>
            </a:r>
            <a:endParaRPr lang="zh-CN" altLang="zh-CN"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 name="标题 1"/>
          <p:cNvSpPr>
            <a:spLocks noGrp="1"/>
          </p:cNvSpPr>
          <p:nvPr>
            <p:ph type="title"/>
          </p:nvPr>
        </p:nvSpPr>
        <p:spPr>
          <a:xfrm>
            <a:off x="1022572" y="680799"/>
            <a:ext cx="5893793" cy="482670"/>
          </a:xfrm>
        </p:spPr>
        <p:txBody>
          <a:bodyPr>
            <a:noAutofit/>
          </a:bodyPr>
          <a:lstStyle/>
          <a:p>
            <a:r>
              <a:rPr lang="zh-CN" altLang="en-US" sz="3600" b="1" dirty="0" smtClean="0">
                <a:latin typeface="Times New Roman" panose="02020603050405020304" pitchFamily="18" charset="0"/>
                <a:cs typeface="Times New Roman" panose="02020603050405020304" pitchFamily="18" charset="0"/>
              </a:rPr>
              <a:t>情感</a:t>
            </a:r>
            <a:r>
              <a:rPr lang="zh-CN" altLang="en-US" sz="3600" b="1" dirty="0">
                <a:latin typeface="Times New Roman" panose="02020603050405020304" pitchFamily="18" charset="0"/>
                <a:cs typeface="Times New Roman" panose="02020603050405020304" pitchFamily="18" charset="0"/>
              </a:rPr>
              <a:t>分析</a:t>
            </a:r>
          </a:p>
        </p:txBody>
      </p:sp>
      <p:grpSp>
        <p:nvGrpSpPr>
          <p:cNvPr id="12" name="组合 11"/>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13" name="椭圆 12"/>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4" name="椭圆 13"/>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5" name="椭圆 14"/>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8"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6412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22573" y="675080"/>
            <a:ext cx="8675905" cy="482670"/>
          </a:xfrm>
        </p:spPr>
        <p:txBody>
          <a:bodyPr>
            <a:noAutofit/>
          </a:bodyPr>
          <a:lstStyle/>
          <a:p>
            <a:r>
              <a:rPr lang="zh-CN" altLang="zh-CN" sz="3600" b="1" dirty="0">
                <a:latin typeface="Times New Roman" panose="02020603050405020304" pitchFamily="18" charset="0"/>
                <a:cs typeface="Times New Roman" panose="02020603050405020304" pitchFamily="18" charset="0"/>
              </a:rPr>
              <a:t>融合文本语义和情感分析</a:t>
            </a:r>
            <a:r>
              <a:rPr lang="zh-CN" altLang="en-US" sz="3600" b="1" dirty="0">
                <a:latin typeface="Times New Roman" panose="02020603050405020304" pitchFamily="18" charset="0"/>
                <a:cs typeface="Times New Roman" panose="02020603050405020304" pitchFamily="18" charset="0"/>
              </a:rPr>
              <a:t>的</a:t>
            </a:r>
            <a:r>
              <a:rPr lang="en-US" altLang="zh-CN" sz="3600" b="1" dirty="0" err="1">
                <a:latin typeface="Times New Roman" panose="02020603050405020304" pitchFamily="18" charset="0"/>
                <a:cs typeface="Times New Roman" panose="02020603050405020304" pitchFamily="18" charset="0"/>
              </a:rPr>
              <a:t>ESEM</a:t>
            </a:r>
            <a:r>
              <a:rPr lang="zh-CN" altLang="en-US" sz="3600" b="1" dirty="0">
                <a:latin typeface="Times New Roman" panose="02020603050405020304" pitchFamily="18" charset="0"/>
                <a:cs typeface="Times New Roman" panose="02020603050405020304" pitchFamily="18" charset="0"/>
              </a:rPr>
              <a:t>模型</a:t>
            </a:r>
          </a:p>
        </p:txBody>
      </p:sp>
      <p:graphicFrame>
        <p:nvGraphicFramePr>
          <p:cNvPr id="5" name="对象 4"/>
          <p:cNvGraphicFramePr>
            <a:graphicFrameLocks noChangeAspect="1"/>
          </p:cNvGraphicFramePr>
          <p:nvPr>
            <p:extLst>
              <p:ext uri="{D42A27DB-BD31-4B8C-83A1-F6EECF244321}">
                <p14:modId xmlns:p14="http://schemas.microsoft.com/office/powerpoint/2010/main" val="4075410916"/>
              </p:ext>
            </p:extLst>
          </p:nvPr>
        </p:nvGraphicFramePr>
        <p:xfrm>
          <a:off x="1745864" y="3855730"/>
          <a:ext cx="3873277" cy="391679"/>
        </p:xfrm>
        <a:graphic>
          <a:graphicData uri="http://schemas.openxmlformats.org/presentationml/2006/ole">
            <mc:AlternateContent xmlns:mc="http://schemas.openxmlformats.org/markup-compatibility/2006">
              <mc:Choice xmlns:v="urn:schemas-microsoft-com:vml" Requires="v">
                <p:oleObj spid="_x0000_s8344" name="Equation" r:id="rId3" imgW="2539800" imgH="253800" progId="Equation.DSMT4">
                  <p:embed/>
                </p:oleObj>
              </mc:Choice>
              <mc:Fallback>
                <p:oleObj name="Equation" r:id="rId3" imgW="2539800" imgH="253800" progId="Equation.DSMT4">
                  <p:embed/>
                  <p:pic>
                    <p:nvPicPr>
                      <p:cNvPr id="0" name=""/>
                      <p:cNvPicPr>
                        <a:picLocks noChangeAspect="1" noChangeArrowheads="1"/>
                      </p:cNvPicPr>
                      <p:nvPr/>
                    </p:nvPicPr>
                    <p:blipFill>
                      <a:blip r:embed="rId4"/>
                      <a:srcRect/>
                      <a:stretch>
                        <a:fillRect/>
                      </a:stretch>
                    </p:blipFill>
                    <p:spPr bwMode="auto">
                      <a:xfrm>
                        <a:off x="1745864" y="3855730"/>
                        <a:ext cx="3873277" cy="391679"/>
                      </a:xfrm>
                      <a:prstGeom prst="rect">
                        <a:avLst/>
                      </a:prstGeom>
                      <a:noFill/>
                    </p:spPr>
                  </p:pic>
                </p:oleObj>
              </mc:Fallback>
            </mc:AlternateContent>
          </a:graphicData>
        </a:graphic>
      </p:graphicFrame>
      <p:sp>
        <p:nvSpPr>
          <p:cNvPr id="6" name="矩形 5"/>
          <p:cNvSpPr/>
          <p:nvPr/>
        </p:nvSpPr>
        <p:spPr>
          <a:xfrm>
            <a:off x="1022573" y="1401378"/>
            <a:ext cx="5319861" cy="2169825"/>
          </a:xfrm>
          <a:prstGeom prst="rect">
            <a:avLst/>
          </a:prstGeom>
        </p:spPr>
        <p:txBody>
          <a:bodyPr wrap="square">
            <a:spAutoFit/>
          </a:bodyPr>
          <a:lstStyle/>
          <a:p>
            <a:pPr>
              <a:lnSpc>
                <a:spcPct val="150000"/>
              </a:lnSpc>
            </a:pPr>
            <a:r>
              <a:rPr lang="zh-CN" altLang="zh-CN" dirty="0">
                <a:latin typeface="Times New Roman" panose="02020603050405020304" pitchFamily="18" charset="0"/>
                <a:ea typeface="宋体" panose="02010600030101010101" pitchFamily="2" charset="-122"/>
                <a:cs typeface="宋体" panose="02010600030101010101" pitchFamily="2" charset="-122"/>
              </a:rPr>
              <a:t>对文本的语义分析和情感分析进行了融合，提出了</a:t>
            </a:r>
            <a:r>
              <a:rPr lang="en-US" altLang="zh-CN" b="1"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ESEM</a:t>
            </a:r>
            <a:r>
              <a:rPr lang="zh-CN"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模型</a:t>
            </a:r>
            <a:r>
              <a:rPr lang="zh-CN" altLang="zh-CN" dirty="0">
                <a:latin typeface="Times New Roman" panose="02020603050405020304" pitchFamily="18" charset="0"/>
                <a:ea typeface="宋体" panose="02010600030101010101" pitchFamily="2" charset="-122"/>
                <a:cs typeface="宋体" panose="02010600030101010101" pitchFamily="2" charset="-122"/>
              </a:rPr>
              <a:t>。对用户的相似度计算时，综合考虑文本语义和文本情感两部分。在对两者进行分析时，语义分析和情感分析两者所占比重相同，直接进行相加得出用户的总体特征计算公式。</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1183999" y="4531936"/>
                <a:ext cx="5158435" cy="688394"/>
              </a:xfrm>
              <a:prstGeom prst="rect">
                <a:avLst/>
              </a:prstGeom>
            </p:spPr>
            <p:txBody>
              <a:bodyPr wrap="square">
                <a:spAutoFit/>
              </a:bodyPr>
              <a:lstStyle/>
              <a:p>
                <a:r>
                  <a:rPr lang="zh-CN" altLang="en-US" dirty="0"/>
                  <a:t>其中</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𝑠𝑖𝑚</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𝑗</m:t>
                            </m:r>
                          </m:sub>
                        </m:sSub>
                      </m:e>
                    </m:d>
                  </m:oMath>
                </a14:m>
                <a:r>
                  <a:rPr lang="zh-CN" altLang="zh-CN" dirty="0">
                    <a:latin typeface="宋体" panose="02010600030101010101" pitchFamily="2" charset="-122"/>
                    <a:ea typeface="宋体" panose="02010600030101010101" pitchFamily="2" charset="-122"/>
                    <a:cs typeface="宋体" panose="02010600030101010101" pitchFamily="2" charset="-122"/>
                  </a:rPr>
                  <a:t>为文本的</a:t>
                </a:r>
                <a:r>
                  <a:rPr lang="zh-CN" altLang="zh-CN" dirty="0" smtClean="0">
                    <a:latin typeface="宋体" panose="02010600030101010101" pitchFamily="2" charset="-122"/>
                    <a:ea typeface="宋体" panose="02010600030101010101" pitchFamily="2" charset="-122"/>
                    <a:cs typeface="宋体" panose="02010600030101010101" pitchFamily="2" charset="-122"/>
                  </a:rPr>
                  <a:t>相似度</a:t>
                </a:r>
                <a:r>
                  <a:rPr lang="zh-CN" altLang="en-US" dirty="0" smtClean="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𝑠𝑖𝑚</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𝑗</m:t>
                            </m:r>
                          </m:sub>
                        </m:sSub>
                      </m:e>
                    </m:d>
                  </m:oMath>
                </a14:m>
                <a:r>
                  <a:rPr lang="zh-CN" altLang="en-US" dirty="0">
                    <a:latin typeface="宋体" panose="02010600030101010101" pitchFamily="2" charset="-122"/>
                    <a:ea typeface="宋体" panose="02010600030101010101" pitchFamily="2" charset="-122"/>
                  </a:rPr>
                  <a:t>为微博文本的情感</a:t>
                </a:r>
                <a:r>
                  <a:rPr lang="zh-CN" altLang="en-US" dirty="0" smtClean="0">
                    <a:latin typeface="宋体" panose="02010600030101010101" pitchFamily="2" charset="-122"/>
                    <a:ea typeface="宋体" panose="02010600030101010101" pitchFamily="2" charset="-122"/>
                  </a:rPr>
                  <a:t>相似性</a:t>
                </a:r>
                <a:endParaRPr lang="zh-CN" altLang="en-US" dirty="0">
                  <a:latin typeface="宋体" panose="02010600030101010101" pitchFamily="2" charset="-122"/>
                  <a:ea typeface="宋体"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1183999" y="4531936"/>
                <a:ext cx="5158435" cy="688394"/>
              </a:xfrm>
              <a:prstGeom prst="rect">
                <a:avLst/>
              </a:prstGeom>
              <a:blipFill rotWithShape="0">
                <a:blip r:embed="rId5"/>
                <a:stretch>
                  <a:fillRect l="-946" t="-91150" r="-1891" b="-94690"/>
                </a:stretch>
              </a:blipFill>
            </p:spPr>
            <p:txBody>
              <a:bodyPr/>
              <a:lstStyle/>
              <a:p>
                <a:r>
                  <a:rPr lang="zh-CN" altLang="en-US">
                    <a:noFill/>
                  </a:rPr>
                  <a:t> </a:t>
                </a:r>
              </a:p>
            </p:txBody>
          </p:sp>
        </mc:Fallback>
      </mc:AlternateContent>
      <p:sp>
        <p:nvSpPr>
          <p:cNvPr id="8" name="圆角矩形 7"/>
          <p:cNvSpPr/>
          <p:nvPr/>
        </p:nvSpPr>
        <p:spPr>
          <a:xfrm>
            <a:off x="7090367" y="2655651"/>
            <a:ext cx="3728914" cy="2791838"/>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135039847"/>
              </p:ext>
            </p:extLst>
          </p:nvPr>
        </p:nvGraphicFramePr>
        <p:xfrm>
          <a:off x="6864153" y="1401378"/>
          <a:ext cx="3830433" cy="4678315"/>
        </p:xfrm>
        <a:graphic>
          <a:graphicData uri="http://schemas.openxmlformats.org/presentationml/2006/ole">
            <mc:AlternateContent xmlns:mc="http://schemas.openxmlformats.org/markup-compatibility/2006">
              <mc:Choice xmlns:v="urn:schemas-microsoft-com:vml" Requires="v">
                <p:oleObj spid="_x0000_s8345" name="Visio" r:id="rId6" imgW="3657600" imgH="4467384" progId="Visio.Drawing.15">
                  <p:embed/>
                </p:oleObj>
              </mc:Choice>
              <mc:Fallback>
                <p:oleObj name="Visio" r:id="rId6" imgW="3657600" imgH="4467384"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4153" y="1401378"/>
                        <a:ext cx="3830433" cy="4678315"/>
                      </a:xfrm>
                      <a:prstGeom prst="rect">
                        <a:avLst/>
                      </a:prstGeom>
                      <a:noFill/>
                    </p:spPr>
                  </p:pic>
                </p:oleObj>
              </mc:Fallback>
            </mc:AlternateContent>
          </a:graphicData>
        </a:graphic>
      </p:graphicFrame>
      <p:grpSp>
        <p:nvGrpSpPr>
          <p:cNvPr id="14" name="组合 13"/>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15" name="椭圆 14"/>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6" name="椭圆 15"/>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7" name="椭圆 16"/>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2" name="Picture 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0" descr="ll"/>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9232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82486" y="1421048"/>
            <a:ext cx="8707812" cy="338554"/>
          </a:xfrm>
          <a:prstGeom prst="rect">
            <a:avLst/>
          </a:prstGeom>
        </p:spPr>
        <p:txBody>
          <a:bodyPr wrap="square">
            <a:spAutoFit/>
          </a:bodyPr>
          <a:lstStyle/>
          <a:p>
            <a:r>
              <a:rPr lang="zh-CN" altLang="zh-CN" sz="1600" dirty="0">
                <a:latin typeface="宋体" panose="02010600030101010101" pitchFamily="2" charset="-122"/>
                <a:ea typeface="宋体" panose="02010600030101010101" pitchFamily="2" charset="-122"/>
                <a:cs typeface="Times New Roman" panose="02020603050405020304" pitchFamily="18" charset="0"/>
              </a:rPr>
              <a:t>为了减少时间因素对相似度计算带来的影响，在文本相似度计算时采用交叉的相似度</a:t>
            </a:r>
            <a:r>
              <a:rPr lang="zh-CN" altLang="zh-CN" sz="1600" dirty="0" smtClean="0">
                <a:latin typeface="宋体" panose="02010600030101010101" pitchFamily="2" charset="-122"/>
                <a:ea typeface="宋体" panose="02010600030101010101" pitchFamily="2" charset="-122"/>
                <a:cs typeface="Times New Roman" panose="02020603050405020304" pitchFamily="18" charset="0"/>
              </a:rPr>
              <a:t>计算方法</a:t>
            </a:r>
            <a:endParaRPr lang="zh-CN" altLang="en-US" sz="16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82406055"/>
              </p:ext>
            </p:extLst>
          </p:nvPr>
        </p:nvGraphicFramePr>
        <p:xfrm>
          <a:off x="2628981" y="2022900"/>
          <a:ext cx="5546250" cy="1383070"/>
        </p:xfrm>
        <a:graphic>
          <a:graphicData uri="http://schemas.openxmlformats.org/presentationml/2006/ole">
            <mc:AlternateContent xmlns:mc="http://schemas.openxmlformats.org/markup-compatibility/2006">
              <mc:Choice xmlns:v="urn:schemas-microsoft-com:vml" Requires="v">
                <p:oleObj spid="_x0000_s9293" name="Equation" r:id="rId3" imgW="3797300" imgH="939800" progId="Equation.DSMT4">
                  <p:embed/>
                </p:oleObj>
              </mc:Choice>
              <mc:Fallback>
                <p:oleObj name="Equation" r:id="rId3" imgW="3797300" imgH="93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81" y="2022900"/>
                        <a:ext cx="5546250" cy="138307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837722722"/>
                  </p:ext>
                </p:extLst>
              </p:nvPr>
            </p:nvGraphicFramePr>
            <p:xfrm>
              <a:off x="2379657" y="4077586"/>
              <a:ext cx="6371160" cy="1332738"/>
            </p:xfrm>
            <a:graphic>
              <a:graphicData uri="http://schemas.openxmlformats.org/drawingml/2006/table">
                <a:tbl>
                  <a:tblPr firstRow="1" bandRow="1">
                    <a:tableStyleId>{5C22544A-7EE6-4342-B048-85BDC9FD1C3A}</a:tableStyleId>
                  </a:tblPr>
                  <a:tblGrid>
                    <a:gridCol w="2123720"/>
                    <a:gridCol w="2123720"/>
                    <a:gridCol w="2123720"/>
                  </a:tblGrid>
                  <a:tr h="571474">
                    <a:tc>
                      <a:txBody>
                        <a:bodyPr/>
                        <a:lstStyle/>
                        <a:p>
                          <a:r>
                            <a:rPr lang="zh-CN" altLang="en-US" sz="1600" dirty="0" smtClean="0">
                              <a:latin typeface="Times New Roman" panose="02020603050405020304" pitchFamily="18" charset="0"/>
                              <a:cs typeface="Times New Roman" panose="02020603050405020304" pitchFamily="18" charset="0"/>
                            </a:rPr>
                            <a:t>                     关键词</a:t>
                          </a:r>
                          <a:endParaRPr lang="en-US" altLang="zh-CN" sz="1600" dirty="0" smtClean="0">
                            <a:latin typeface="Times New Roman" panose="02020603050405020304" pitchFamily="18" charset="0"/>
                            <a:cs typeface="Times New Roman" panose="02020603050405020304" pitchFamily="18" charset="0"/>
                          </a:endParaRPr>
                        </a:p>
                        <a:p>
                          <a:r>
                            <a:rPr lang="zh-CN" altLang="en-US" sz="1600" dirty="0" smtClean="0">
                              <a:latin typeface="Times New Roman" panose="02020603050405020304" pitchFamily="18" charset="0"/>
                              <a:cs typeface="Times New Roman" panose="02020603050405020304" pitchFamily="18" charset="0"/>
                            </a:rPr>
                            <a:t>            用户</a:t>
                          </a:r>
                          <a:endParaRPr lang="zh-CN" altLang="en-US" sz="1600" dirty="0">
                            <a:latin typeface="Times New Roman" panose="02020603050405020304" pitchFamily="18" charset="0"/>
                            <a:cs typeface="Times New Roman" panose="02020603050405020304" pitchFamily="18" charset="0"/>
                          </a:endParaRPr>
                        </a:p>
                      </a:txBody>
                      <a:tcPr>
                        <a:lnTlToBr w="12700" cap="flat" cmpd="sng" algn="ctr">
                          <a:solidFill>
                            <a:schemeClr val="accent6">
                              <a:lumMod val="75000"/>
                            </a:schemeClr>
                          </a:solidFill>
                          <a:prstDash val="solid"/>
                          <a:round/>
                          <a:headEnd type="none" w="med" len="med"/>
                          <a:tailEnd type="none" w="med" len="med"/>
                        </a:lnTlToBr>
                      </a:tcPr>
                    </a:tc>
                    <a:tc>
                      <a:txBody>
                        <a:bodyPr/>
                        <a:lstStyle/>
                        <a:p>
                          <a:pPr/>
                          <a14:m>
                            <m:oMathPara xmlns:m="http://schemas.openxmlformats.org/officeDocument/2006/math">
                              <m:oMathParaPr>
                                <m:jc m:val="centerGroup"/>
                              </m:oMathParaPr>
                              <m:oMath xmlns:m="http://schemas.openxmlformats.org/officeDocument/2006/math">
                                <m:r>
                                  <a:rPr lang="zh-CN" altLang="en-US" sz="1800" b="1" i="1" kern="1200" smtClean="0">
                                    <a:solidFill>
                                      <a:schemeClr val="lt1"/>
                                    </a:solidFill>
                                    <a:latin typeface="Cambria Math" panose="02040503050406030204" pitchFamily="18" charset="0"/>
                                    <a:ea typeface="+mn-ea"/>
                                    <a:cs typeface="+mn-cs"/>
                                  </a:rPr>
                                  <m:t>𝐾𝑒𝑦</m:t>
                                </m:r>
                                <m:r>
                                  <a:rPr lang="zh-CN" altLang="en-US" sz="1800" b="1" i="0" kern="1200">
                                    <a:solidFill>
                                      <a:schemeClr val="lt1"/>
                                    </a:solidFill>
                                    <a:latin typeface="Cambria Math" panose="02040503050406030204" pitchFamily="18" charset="0"/>
                                    <a:ea typeface="+mn-ea"/>
                                    <a:cs typeface="+mn-cs"/>
                                  </a:rPr>
                                  <m:t>1</m:t>
                                </m:r>
                              </m:oMath>
                            </m:oMathPara>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lang="zh-CN" altLang="en-US" sz="1800" b="1" i="1" kern="1200" smtClean="0">
                                    <a:solidFill>
                                      <a:schemeClr val="lt1"/>
                                    </a:solidFill>
                                    <a:latin typeface="Cambria Math" panose="02040503050406030204" pitchFamily="18" charset="0"/>
                                    <a:ea typeface="+mn-ea"/>
                                    <a:cs typeface="+mn-cs"/>
                                  </a:rPr>
                                  <m:t>𝐾𝑒𝑦</m:t>
                                </m:r>
                                <m:r>
                                  <a:rPr lang="zh-CN" altLang="en-US" sz="1800" b="1" i="0" kern="1200">
                                    <a:solidFill>
                                      <a:schemeClr val="lt1"/>
                                    </a:solidFill>
                                    <a:latin typeface="Cambria Math" panose="02040503050406030204" pitchFamily="18" charset="0"/>
                                    <a:ea typeface="+mn-ea"/>
                                    <a:cs typeface="+mn-cs"/>
                                  </a:rPr>
                                  <m:t>2</m:t>
                                </m:r>
                              </m:oMath>
                            </m:oMathPara>
                          </a14:m>
                          <a:endParaRPr lang="zh-CN" altLang="en-US" dirty="0">
                            <a:latin typeface="Times New Roman" panose="02020603050405020304" pitchFamily="18" charset="0"/>
                            <a:cs typeface="Times New Roman" panose="02020603050405020304" pitchFamily="18" charset="0"/>
                          </a:endParaRPr>
                        </a:p>
                      </a:txBody>
                      <a:tcPr anchor="ctr"/>
                    </a:tc>
                  </a:tr>
                  <a:tr h="326557">
                    <a:tc>
                      <a:txBody>
                        <a:bodyPr/>
                        <a:lstStyle/>
                        <a:p>
                          <a:pP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𝑈</m:t>
                                    </m:r>
                                  </m:e>
                                  <m:sub>
                                    <m:r>
                                      <a:rPr lang="zh-CN" altLang="en-US" sz="1800" i="1" kern="1200">
                                        <a:solidFill>
                                          <a:schemeClr val="dk1"/>
                                        </a:solidFill>
                                        <a:latin typeface="Cambria Math" panose="02040503050406030204" pitchFamily="18" charset="0"/>
                                        <a:ea typeface="+mn-ea"/>
                                        <a:cs typeface="+mn-cs"/>
                                      </a:rPr>
                                      <m:t>𝑖</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lang="zh-CN" altLang="en-US" smtClean="0">
                                    <a:latin typeface="Times New Roman" panose="02020603050405020304" pitchFamily="18" charset="0"/>
                                    <a:cs typeface="Times New Roman" panose="02020603050405020304" pitchFamily="18" charset="0"/>
                                  </a:rPr>
                                  <m:t>A</m:t>
                                </m:r>
                                <m:r>
                                  <m:rPr>
                                    <m:nor/>
                                  </m:rPr>
                                  <a:rPr lang="zh-CN" altLang="en-US" i="1" smtClean="0">
                                    <a:latin typeface="Times New Roman" panose="02020603050405020304" pitchFamily="18" charset="0"/>
                                    <a:cs typeface="Times New Roman" panose="02020603050405020304" pitchFamily="18" charset="0"/>
                                  </a:rPr>
                                  <m:t>|</m:t>
                                </m:r>
                                <m:r>
                                  <m:rPr>
                                    <m:nor/>
                                  </m:rPr>
                                  <a:rPr lang="zh-CN" altLang="en-US" i="1" smtClean="0">
                                    <a:latin typeface="Times New Roman" panose="02020603050405020304" pitchFamily="18" charset="0"/>
                                    <a:cs typeface="Times New Roman" panose="02020603050405020304" pitchFamily="18" charset="0"/>
                                  </a:rPr>
                                  <m:t>B</m:t>
                                </m:r>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lang="zh-CN" altLang="en-US" smtClean="0">
                                    <a:latin typeface="Times New Roman" panose="02020603050405020304" pitchFamily="18" charset="0"/>
                                    <a:cs typeface="Times New Roman" panose="02020603050405020304" pitchFamily="18" charset="0"/>
                                  </a:rPr>
                                  <m:t>A</m:t>
                                </m:r>
                                <m:r>
                                  <m:rPr>
                                    <m:nor/>
                                  </m:rPr>
                                  <a:rPr lang="zh-CN" altLang="en-US" i="1" smtClean="0">
                                    <a:latin typeface="Times New Roman" panose="02020603050405020304" pitchFamily="18" charset="0"/>
                                    <a:cs typeface="Times New Roman" panose="02020603050405020304" pitchFamily="18" charset="0"/>
                                  </a:rPr>
                                  <m:t>|</m:t>
                                </m:r>
                                <m:r>
                                  <m:rPr>
                                    <m:nor/>
                                  </m:rPr>
                                  <a:rPr lang="zh-CN" altLang="en-US" i="1" smtClean="0">
                                    <a:latin typeface="Times New Roman" panose="02020603050405020304" pitchFamily="18" charset="0"/>
                                    <a:cs typeface="Times New Roman" panose="02020603050405020304" pitchFamily="18" charset="0"/>
                                  </a:rPr>
                                  <m:t>C</m:t>
                                </m:r>
                              </m:oMath>
                            </m:oMathPara>
                          </a14:m>
                          <a:endParaRPr lang="zh-CN" altLang="en-US" dirty="0">
                            <a:latin typeface="Times New Roman" panose="02020603050405020304" pitchFamily="18" charset="0"/>
                            <a:cs typeface="Times New Roman" panose="02020603050405020304" pitchFamily="18" charset="0"/>
                          </a:endParaRPr>
                        </a:p>
                      </a:txBody>
                      <a:tcPr/>
                    </a:tc>
                  </a:tr>
                  <a:tr h="349745">
                    <a:tc>
                      <a:txBody>
                        <a:bodyPr/>
                        <a:lstStyle/>
                        <a:p>
                          <a:pPr/>
                          <a14:m>
                            <m:oMathPara xmlns:m="http://schemas.openxmlformats.org/officeDocument/2006/math">
                              <m:oMathParaPr>
                                <m:jc m:val="centerGroup"/>
                              </m:oMathParaPr>
                              <m:oMath xmlns:m="http://schemas.openxmlformats.org/officeDocument/2006/math">
                                <m:sSub>
                                  <m:sSubPr>
                                    <m:ctrlPr>
                                      <a:rPr lang="zh-CN" altLang="en-US" sz="1800" i="1" kern="1200" smtClean="0">
                                        <a:solidFill>
                                          <a:schemeClr val="dk1"/>
                                        </a:solidFill>
                                        <a:latin typeface="Cambria Math" panose="02040503050406030204" pitchFamily="18" charset="0"/>
                                        <a:ea typeface="+mn-ea"/>
                                        <a:cs typeface="+mn-cs"/>
                                      </a:rPr>
                                    </m:ctrlPr>
                                  </m:sSubPr>
                                  <m:e>
                                    <m:r>
                                      <a:rPr lang="zh-CN" altLang="en-US" sz="1800" i="1" kern="1200">
                                        <a:solidFill>
                                          <a:schemeClr val="dk1"/>
                                        </a:solidFill>
                                        <a:latin typeface="Cambria Math" panose="02040503050406030204" pitchFamily="18" charset="0"/>
                                        <a:ea typeface="+mn-ea"/>
                                        <a:cs typeface="+mn-cs"/>
                                      </a:rPr>
                                      <m:t>𝑈</m:t>
                                    </m:r>
                                  </m:e>
                                  <m:sub>
                                    <m:r>
                                      <a:rPr lang="zh-CN" altLang="en-US" sz="1800" i="1" kern="1200">
                                        <a:solidFill>
                                          <a:schemeClr val="dk1"/>
                                        </a:solidFill>
                                        <a:latin typeface="Cambria Math" panose="02040503050406030204" pitchFamily="18" charset="0"/>
                                        <a:ea typeface="+mn-ea"/>
                                        <a:cs typeface="+mn-cs"/>
                                      </a:rPr>
                                      <m:t>𝑗</m:t>
                                    </m:r>
                                  </m:sub>
                                </m:sSub>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lang="zh-CN" altLang="en-US" smtClean="0">
                                    <a:latin typeface="Times New Roman" panose="02020603050405020304" pitchFamily="18" charset="0"/>
                                    <a:cs typeface="Times New Roman" panose="02020603050405020304" pitchFamily="18" charset="0"/>
                                  </a:rPr>
                                  <m:t>B</m:t>
                                </m:r>
                                <m:r>
                                  <m:rPr>
                                    <m:nor/>
                                  </m:rPr>
                                  <a:rPr lang="zh-CN" altLang="en-US" i="1" smtClean="0">
                                    <a:latin typeface="Times New Roman" panose="02020603050405020304" pitchFamily="18" charset="0"/>
                                    <a:cs typeface="Times New Roman" panose="02020603050405020304" pitchFamily="18" charset="0"/>
                                  </a:rPr>
                                  <m:t>|</m:t>
                                </m:r>
                                <m:r>
                                  <m:rPr>
                                    <m:nor/>
                                  </m:rPr>
                                  <a:rPr lang="zh-CN" altLang="en-US" i="1" smtClean="0">
                                    <a:latin typeface="Times New Roman" panose="02020603050405020304" pitchFamily="18" charset="0"/>
                                    <a:cs typeface="Times New Roman" panose="02020603050405020304" pitchFamily="18" charset="0"/>
                                  </a:rPr>
                                  <m:t>C</m:t>
                                </m:r>
                              </m:oMath>
                            </m:oMathPara>
                          </a14:m>
                          <a:endParaRPr lang="zh-CN"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lang="zh-CN" altLang="en-US" smtClean="0">
                                    <a:latin typeface="Times New Roman" panose="02020603050405020304" pitchFamily="18" charset="0"/>
                                    <a:cs typeface="Times New Roman" panose="02020603050405020304" pitchFamily="18" charset="0"/>
                                  </a:rPr>
                                  <m:t>A</m:t>
                                </m:r>
                                <m:r>
                                  <m:rPr>
                                    <m:nor/>
                                  </m:rPr>
                                  <a:rPr lang="zh-CN" altLang="en-US" i="1" smtClean="0">
                                    <a:latin typeface="Times New Roman" panose="02020603050405020304" pitchFamily="18" charset="0"/>
                                    <a:cs typeface="Times New Roman" panose="02020603050405020304" pitchFamily="18" charset="0"/>
                                  </a:rPr>
                                  <m:t>|</m:t>
                                </m:r>
                                <m:r>
                                  <m:rPr>
                                    <m:nor/>
                                  </m:rPr>
                                  <a:rPr lang="zh-CN" altLang="en-US" i="1" smtClean="0">
                                    <a:latin typeface="Times New Roman" panose="02020603050405020304" pitchFamily="18" charset="0"/>
                                    <a:cs typeface="Times New Roman" panose="02020603050405020304" pitchFamily="18" charset="0"/>
                                  </a:rPr>
                                  <m:t>B</m:t>
                                </m:r>
                              </m:oMath>
                            </m:oMathPara>
                          </a14:m>
                          <a:endParaRPr lang="zh-CN" altLang="en-US" dirty="0">
                            <a:latin typeface="Times New Roman" panose="02020603050405020304" pitchFamily="18" charset="0"/>
                            <a:cs typeface="Times New Roman" panose="02020603050405020304" pitchFamily="18" charset="0"/>
                          </a:endParaRPr>
                        </a:p>
                      </a:txBody>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837722722"/>
                  </p:ext>
                </p:extLst>
              </p:nvPr>
            </p:nvGraphicFramePr>
            <p:xfrm>
              <a:off x="2379657" y="4077586"/>
              <a:ext cx="6371160" cy="1332738"/>
            </p:xfrm>
            <a:graphic>
              <a:graphicData uri="http://schemas.openxmlformats.org/drawingml/2006/table">
                <a:tbl>
                  <a:tblPr firstRow="1" bandRow="1">
                    <a:tableStyleId>{5C22544A-7EE6-4342-B048-85BDC9FD1C3A}</a:tableStyleId>
                  </a:tblPr>
                  <a:tblGrid>
                    <a:gridCol w="2123720"/>
                    <a:gridCol w="2123720"/>
                    <a:gridCol w="2123720"/>
                  </a:tblGrid>
                  <a:tr h="579120">
                    <a:tc>
                      <a:txBody>
                        <a:bodyPr/>
                        <a:lstStyle/>
                        <a:p>
                          <a:r>
                            <a:rPr lang="zh-CN" altLang="en-US" sz="1600" dirty="0" smtClean="0">
                              <a:latin typeface="Times New Roman" panose="02020603050405020304" pitchFamily="18" charset="0"/>
                              <a:cs typeface="Times New Roman" panose="02020603050405020304" pitchFamily="18" charset="0"/>
                            </a:rPr>
                            <a:t>                     关键词</a:t>
                          </a:r>
                          <a:endParaRPr lang="en-US" altLang="zh-CN" sz="1600" dirty="0" smtClean="0">
                            <a:latin typeface="Times New Roman" panose="02020603050405020304" pitchFamily="18" charset="0"/>
                            <a:cs typeface="Times New Roman" panose="02020603050405020304" pitchFamily="18" charset="0"/>
                          </a:endParaRPr>
                        </a:p>
                        <a:p>
                          <a:r>
                            <a:rPr lang="zh-CN" altLang="en-US" sz="1600" dirty="0" smtClean="0">
                              <a:latin typeface="Times New Roman" panose="02020603050405020304" pitchFamily="18" charset="0"/>
                              <a:cs typeface="Times New Roman" panose="02020603050405020304" pitchFamily="18" charset="0"/>
                            </a:rPr>
                            <a:t>            用户</a:t>
                          </a:r>
                          <a:endParaRPr lang="zh-CN" altLang="en-US" sz="1600" dirty="0">
                            <a:latin typeface="Times New Roman" panose="02020603050405020304" pitchFamily="18" charset="0"/>
                            <a:cs typeface="Times New Roman" panose="02020603050405020304" pitchFamily="18" charset="0"/>
                          </a:endParaRPr>
                        </a:p>
                      </a:txBody>
                      <a:tcPr>
                        <a:lnTlToBr w="12700" cap="flat" cmpd="sng" algn="ctr">
                          <a:solidFill>
                            <a:schemeClr val="accent6">
                              <a:lumMod val="75000"/>
                            </a:schemeClr>
                          </a:solidFill>
                          <a:prstDash val="solid"/>
                          <a:round/>
                          <a:headEnd type="none" w="med" len="med"/>
                          <a:tailEnd type="none" w="med" len="med"/>
                        </a:lnTlToBr>
                      </a:tcPr>
                    </a:tc>
                    <a:tc>
                      <a:txBody>
                        <a:bodyPr/>
                        <a:lstStyle/>
                        <a:p>
                          <a:endParaRPr lang="zh-CN"/>
                        </a:p>
                      </a:txBody>
                      <a:tcPr anchor="ctr">
                        <a:blipFill rotWithShape="0">
                          <a:blip r:embed="rId5"/>
                          <a:stretch>
                            <a:fillRect l="-100575" t="-3125" r="-101437" b="-134375"/>
                          </a:stretch>
                        </a:blipFill>
                      </a:tcPr>
                    </a:tc>
                    <a:tc>
                      <a:txBody>
                        <a:bodyPr/>
                        <a:lstStyle/>
                        <a:p>
                          <a:endParaRPr lang="zh-CN"/>
                        </a:p>
                      </a:txBody>
                      <a:tcPr anchor="ctr">
                        <a:blipFill rotWithShape="0">
                          <a:blip r:embed="rId5"/>
                          <a:stretch>
                            <a:fillRect l="-200000" t="-3125" r="-1146" b="-134375"/>
                          </a:stretch>
                        </a:blipFill>
                      </a:tcPr>
                    </a:tc>
                  </a:tr>
                  <a:tr h="365760">
                    <a:tc>
                      <a:txBody>
                        <a:bodyPr/>
                        <a:lstStyle/>
                        <a:p>
                          <a:endParaRPr lang="zh-CN"/>
                        </a:p>
                      </a:txBody>
                      <a:tcPr>
                        <a:blipFill rotWithShape="0">
                          <a:blip r:embed="rId5"/>
                          <a:stretch>
                            <a:fillRect l="-287" t="-165000" r="-200860" b="-115000"/>
                          </a:stretch>
                        </a:blipFill>
                      </a:tcPr>
                    </a:tc>
                    <a:tc>
                      <a:txBody>
                        <a:bodyPr/>
                        <a:lstStyle/>
                        <a:p>
                          <a:endParaRPr lang="zh-CN"/>
                        </a:p>
                      </a:txBody>
                      <a:tcPr>
                        <a:blipFill rotWithShape="0">
                          <a:blip r:embed="rId5"/>
                          <a:stretch>
                            <a:fillRect l="-100575" t="-165000" r="-101437" b="-115000"/>
                          </a:stretch>
                        </a:blipFill>
                      </a:tcPr>
                    </a:tc>
                    <a:tc>
                      <a:txBody>
                        <a:bodyPr/>
                        <a:lstStyle/>
                        <a:p>
                          <a:endParaRPr lang="zh-CN"/>
                        </a:p>
                      </a:txBody>
                      <a:tcPr>
                        <a:blipFill rotWithShape="0">
                          <a:blip r:embed="rId5"/>
                          <a:stretch>
                            <a:fillRect l="-200000" t="-165000" r="-1146" b="-115000"/>
                          </a:stretch>
                        </a:blipFill>
                      </a:tcPr>
                    </a:tc>
                  </a:tr>
                  <a:tr h="387858">
                    <a:tc>
                      <a:txBody>
                        <a:bodyPr/>
                        <a:lstStyle/>
                        <a:p>
                          <a:endParaRPr lang="zh-CN"/>
                        </a:p>
                      </a:txBody>
                      <a:tcPr>
                        <a:blipFill rotWithShape="0">
                          <a:blip r:embed="rId5"/>
                          <a:stretch>
                            <a:fillRect l="-287" t="-248438" r="-200860" b="-7813"/>
                          </a:stretch>
                        </a:blipFill>
                      </a:tcPr>
                    </a:tc>
                    <a:tc>
                      <a:txBody>
                        <a:bodyPr/>
                        <a:lstStyle/>
                        <a:p>
                          <a:endParaRPr lang="zh-CN"/>
                        </a:p>
                      </a:txBody>
                      <a:tcPr>
                        <a:blipFill rotWithShape="0">
                          <a:blip r:embed="rId5"/>
                          <a:stretch>
                            <a:fillRect l="-100575" t="-248438" r="-101437" b="-7813"/>
                          </a:stretch>
                        </a:blipFill>
                      </a:tcPr>
                    </a:tc>
                    <a:tc>
                      <a:txBody>
                        <a:bodyPr/>
                        <a:lstStyle/>
                        <a:p>
                          <a:endParaRPr lang="zh-CN"/>
                        </a:p>
                      </a:txBody>
                      <a:tcPr>
                        <a:blipFill rotWithShape="0">
                          <a:blip r:embed="rId5"/>
                          <a:stretch>
                            <a:fillRect l="-200000" t="-248438" r="-1146" b="-7813"/>
                          </a:stretch>
                        </a:blipFill>
                      </a:tcPr>
                    </a:tc>
                  </a:tr>
                </a:tbl>
              </a:graphicData>
            </a:graphic>
          </p:graphicFrame>
        </mc:Fallback>
      </mc:AlternateContent>
      <p:sp>
        <p:nvSpPr>
          <p:cNvPr id="8" name="文本框 7"/>
          <p:cNvSpPr txBox="1"/>
          <p:nvPr/>
        </p:nvSpPr>
        <p:spPr>
          <a:xfrm>
            <a:off x="1460307" y="3498149"/>
            <a:ext cx="2492990" cy="369332"/>
          </a:xfrm>
          <a:prstGeom prst="rect">
            <a:avLst/>
          </a:prstGeom>
          <a:noFill/>
        </p:spPr>
        <p:txBody>
          <a:bodyPr wrap="none" rtlCol="0">
            <a:spAutoFit/>
          </a:bodyPr>
          <a:lstStyle/>
          <a:p>
            <a:r>
              <a:rPr lang="zh-CN" altLang="en-US" dirty="0" smtClean="0"/>
              <a:t>交叉相似度计算实例：</a:t>
            </a:r>
            <a:endParaRPr lang="zh-CN" altLang="en-US" dirty="0"/>
          </a:p>
        </p:txBody>
      </p:sp>
      <p:sp>
        <p:nvSpPr>
          <p:cNvPr id="14" name="标题 1"/>
          <p:cNvSpPr>
            <a:spLocks noGrp="1"/>
          </p:cNvSpPr>
          <p:nvPr>
            <p:ph type="title"/>
          </p:nvPr>
        </p:nvSpPr>
        <p:spPr>
          <a:xfrm>
            <a:off x="1022573" y="675080"/>
            <a:ext cx="8540527" cy="482670"/>
          </a:xfrm>
        </p:spPr>
        <p:txBody>
          <a:bodyPr>
            <a:noAutofit/>
          </a:bodyPr>
          <a:lstStyle/>
          <a:p>
            <a:r>
              <a:rPr lang="zh-CN" altLang="zh-CN" sz="3600" b="1" dirty="0">
                <a:latin typeface="Times New Roman" panose="02020603050405020304" pitchFamily="18" charset="0"/>
                <a:cs typeface="Times New Roman" panose="02020603050405020304" pitchFamily="18" charset="0"/>
              </a:rPr>
              <a:t>融合文本语义和情感分析</a:t>
            </a:r>
            <a:r>
              <a:rPr lang="zh-CN" altLang="en-US" sz="3600" b="1" dirty="0">
                <a:latin typeface="Times New Roman" panose="02020603050405020304" pitchFamily="18" charset="0"/>
                <a:cs typeface="Times New Roman" panose="02020603050405020304" pitchFamily="18" charset="0"/>
              </a:rPr>
              <a:t>的</a:t>
            </a:r>
            <a:r>
              <a:rPr lang="en-US" altLang="zh-CN" sz="3600" b="1" dirty="0" err="1">
                <a:latin typeface="Times New Roman" panose="02020603050405020304" pitchFamily="18" charset="0"/>
                <a:cs typeface="Times New Roman" panose="02020603050405020304" pitchFamily="18" charset="0"/>
              </a:rPr>
              <a:t>ESEM</a:t>
            </a:r>
            <a:r>
              <a:rPr lang="zh-CN" altLang="en-US" sz="3600" b="1" dirty="0">
                <a:latin typeface="Times New Roman" panose="02020603050405020304" pitchFamily="18" charset="0"/>
                <a:cs typeface="Times New Roman" panose="02020603050405020304" pitchFamily="18" charset="0"/>
              </a:rPr>
              <a:t>模型</a:t>
            </a:r>
            <a:endParaRPr lang="zh-CN" altLang="en-US" sz="3600" b="1"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16" name="椭圆 15"/>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7" name="椭圆 16"/>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8" name="椭圆 17"/>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1"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0" descr="ll"/>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4639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624789" y="2569246"/>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基于用户文本语义和情感程度的好友推荐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4624789" y="3565021"/>
            <a:ext cx="6032421"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基于交叉文本相似性和情感词典的好友推荐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93304" y="1451188"/>
            <a:ext cx="3041784" cy="2992839"/>
            <a:chOff x="1082462" y="1218028"/>
            <a:chExt cx="3752428" cy="3752428"/>
          </a:xfrm>
        </p:grpSpPr>
        <p:grpSp>
          <p:nvGrpSpPr>
            <p:cNvPr id="8" name="组合 7"/>
            <p:cNvGrpSpPr/>
            <p:nvPr userDrawn="1"/>
          </p:nvGrpSpPr>
          <p:grpSpPr>
            <a:xfrm>
              <a:off x="2261324" y="2572676"/>
              <a:ext cx="1440227" cy="1204747"/>
              <a:chOff x="2525008" y="2776901"/>
              <a:chExt cx="1440227" cy="1204747"/>
            </a:xfrm>
            <a:noFill/>
          </p:grpSpPr>
          <p:sp>
            <p:nvSpPr>
              <p:cNvPr id="13" name="文本框 12"/>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14" name="文本框 13"/>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9" name="空心弧 8"/>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空心弧 9"/>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空心弧 11"/>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4"/>
          <p:cNvSpPr txBox="1"/>
          <p:nvPr/>
        </p:nvSpPr>
        <p:spPr>
          <a:xfrm>
            <a:off x="4590953" y="4575810"/>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融合文本语义和情感分析的好友推荐系统</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3560687" y="300816"/>
            <a:ext cx="2434564" cy="6009659"/>
            <a:chOff x="3514159" y="1294651"/>
            <a:chExt cx="2512081" cy="7203823"/>
          </a:xfrm>
        </p:grpSpPr>
        <p:grpSp>
          <p:nvGrpSpPr>
            <p:cNvPr id="17" name="组合 16"/>
            <p:cNvGrpSpPr/>
            <p:nvPr userDrawn="1"/>
          </p:nvGrpSpPr>
          <p:grpSpPr>
            <a:xfrm>
              <a:off x="3514159" y="1294651"/>
              <a:ext cx="1064760" cy="7203823"/>
              <a:chOff x="1445772" y="986833"/>
              <a:chExt cx="2623064" cy="17746843"/>
            </a:xfrm>
          </p:grpSpPr>
          <p:grpSp>
            <p:nvGrpSpPr>
              <p:cNvPr id="19" name="组合 18"/>
              <p:cNvGrpSpPr/>
              <p:nvPr userDrawn="1"/>
            </p:nvGrpSpPr>
            <p:grpSpPr>
              <a:xfrm>
                <a:off x="1445772" y="986833"/>
                <a:ext cx="2623064" cy="17746843"/>
                <a:chOff x="-3408439" y="842784"/>
                <a:chExt cx="1815653" cy="12284146"/>
              </a:xfrm>
            </p:grpSpPr>
            <p:sp>
              <p:nvSpPr>
                <p:cNvPr id="25" name="椭圆 24"/>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6" name="流程图: 合并 25"/>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7" name="椭圆 26"/>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8" name="流程图: 合并 2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9" name="椭圆 28"/>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0" name="流程图: 合并 29"/>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1" name="椭圆 30"/>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2" name="流程图: 合并 31"/>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3" name="椭圆 32"/>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4" name="流程图: 合并 33"/>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5" name="椭圆 34"/>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6" name="流程图: 合并 35"/>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20" name="文本框 19"/>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01</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21" name="文本框 20"/>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2" name="文本框 21"/>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3" name="文本框 22"/>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4" name="文本框 23"/>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18" name="文本框 17"/>
            <p:cNvSpPr txBox="1"/>
            <p:nvPr userDrawn="1"/>
          </p:nvSpPr>
          <p:spPr>
            <a:xfrm>
              <a:off x="4565390" y="1582350"/>
              <a:ext cx="1460850" cy="553401"/>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选题背景</a:t>
              </a:r>
              <a:endParaRPr lang="zh-CN" altLang="en-US" sz="2400" b="1"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4579481" y="5590612"/>
            <a:ext cx="2339102"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总结与未来工作</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pic>
        <p:nvPicPr>
          <p:cNvPr id="41"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4590953" y="1503708"/>
            <a:ext cx="3262432" cy="461665"/>
          </a:xfrm>
          <a:prstGeom prst="rect">
            <a:avLst/>
          </a:prstGeom>
          <a:noFill/>
        </p:spPr>
        <p:txBody>
          <a:bodyPr wrap="none" rtlCol="0">
            <a:spAutoFit/>
          </a:bodyPr>
          <a:lstStyle/>
          <a:p>
            <a:r>
              <a:rPr lang="zh-CN" altLang="en-US" sz="2400" b="1" dirty="0" smtClean="0">
                <a:solidFill>
                  <a:schemeClr val="bg2">
                    <a:lumMod val="75000"/>
                  </a:schemeClr>
                </a:solidFill>
                <a:latin typeface="微软雅黑" panose="020B0503020204020204" pitchFamily="34" charset="-122"/>
                <a:ea typeface="微软雅黑" panose="020B0503020204020204" pitchFamily="34" charset="-122"/>
              </a:rPr>
              <a:t>好友推荐相关理论基础</a:t>
            </a:r>
            <a:endParaRPr lang="zh-CN" altLang="en-US" sz="24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12147656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453491265"/>
              </p:ext>
            </p:extLst>
          </p:nvPr>
        </p:nvGraphicFramePr>
        <p:xfrm>
          <a:off x="1559272" y="2489980"/>
          <a:ext cx="6488406" cy="2204494"/>
        </p:xfrm>
        <a:graphic>
          <a:graphicData uri="http://schemas.openxmlformats.org/presentationml/2006/ole">
            <mc:AlternateContent xmlns:mc="http://schemas.openxmlformats.org/markup-compatibility/2006">
              <mc:Choice xmlns:v="urn:schemas-microsoft-com:vml" Requires="v">
                <p:oleObj spid="_x0000_s10317" name="Equation" r:id="rId3" imgW="3937000" imgH="1346200" progId="Equation.DSMT4">
                  <p:embed/>
                </p:oleObj>
              </mc:Choice>
              <mc:Fallback>
                <p:oleObj name="Equation" r:id="rId3" imgW="3937000" imgH="1346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272" y="2489980"/>
                        <a:ext cx="6488406" cy="2204494"/>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矩形 4"/>
              <p:cNvSpPr/>
              <p:nvPr/>
            </p:nvSpPr>
            <p:spPr>
              <a:xfrm>
                <a:off x="1559272" y="1328636"/>
                <a:ext cx="6790610" cy="954107"/>
              </a:xfrm>
              <a:prstGeom prst="rect">
                <a:avLst/>
              </a:prstGeom>
            </p:spPr>
            <p:txBody>
              <a:bodyPr wrap="square">
                <a:spAutoFit/>
              </a:bodyPr>
              <a:lstStyle/>
              <a:p>
                <a:r>
                  <a:rPr lang="zh-CN" altLang="zh-CN" sz="1600" dirty="0">
                    <a:latin typeface="宋体" panose="02010600030101010101" pitchFamily="2" charset="-122"/>
                    <a:ea typeface="宋体" panose="02010600030101010101" pitchFamily="2" charset="-122"/>
                    <a:cs typeface="Times New Roman" panose="02020603050405020304" pitchFamily="18" charset="0"/>
                  </a:rPr>
                  <a:t>具体详细的交叉余弦相似度计算方法如下，设经过层析分析法得出权值为</a:t>
                </a:r>
                <a14:m>
                  <m:oMath xmlns:m="http://schemas.openxmlformats.org/officeDocument/2006/math">
                    <m:r>
                      <a:rPr lang="zh-CN" altLang="en-US" sz="1600" i="1">
                        <a:latin typeface="Cambria Math" panose="02040503050406030204" pitchFamily="18" charset="0"/>
                      </a:rPr>
                      <m:t>𝑤</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𝑓</m:t>
                        </m:r>
                      </m:e>
                      <m:sub>
                        <m:r>
                          <a:rPr lang="zh-CN" altLang="en-US" sz="1600" i="0">
                            <a:latin typeface="Cambria Math" panose="02040503050406030204" pitchFamily="18" charset="0"/>
                          </a:rPr>
                          <m:t>1</m:t>
                        </m:r>
                      </m:sub>
                    </m:sSub>
                  </m:oMath>
                </a14:m>
                <a:r>
                  <a:rPr lang="en-US" altLang="zh-CN" sz="1600" dirty="0" smtClean="0">
                    <a:latin typeface="宋体" panose="02010600030101010101" pitchFamily="2" charset="-122"/>
                    <a:ea typeface="宋体" panose="02010600030101010101" pitchFamily="2" charset="-122"/>
                  </a:rPr>
                  <a:t>=0.7</a:t>
                </a:r>
                <a:r>
                  <a:rPr lang="zh-CN" altLang="en-US" sz="1600" dirty="0" smtClean="0">
                    <a:latin typeface="宋体" panose="02010600030101010101" pitchFamily="2" charset="-122"/>
                    <a:ea typeface="宋体" panose="02010600030101010101" pitchFamily="2" charset="-122"/>
                  </a:rPr>
                  <a:t>，</a:t>
                </a:r>
                <a14:m>
                  <m:oMath xmlns:m="http://schemas.openxmlformats.org/officeDocument/2006/math">
                    <m:r>
                      <a:rPr lang="zh-CN" altLang="en-US" sz="1600" i="1">
                        <a:latin typeface="Cambria Math" panose="02040503050406030204" pitchFamily="18" charset="0"/>
                      </a:rPr>
                      <m:t>𝑤</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𝑓</m:t>
                        </m:r>
                      </m:e>
                      <m:sub>
                        <m:r>
                          <a:rPr lang="zh-CN" altLang="en-US" sz="1600">
                            <a:latin typeface="Cambria Math" panose="02040503050406030204" pitchFamily="18" charset="0"/>
                          </a:rPr>
                          <m:t>2</m:t>
                        </m:r>
                      </m:sub>
                    </m:sSub>
                  </m:oMath>
                </a14:m>
                <a:r>
                  <a:rPr lang="en-US" altLang="zh-CN" sz="1600" dirty="0" smtClean="0">
                    <a:latin typeface="宋体" panose="02010600030101010101" pitchFamily="2" charset="-122"/>
                    <a:ea typeface="宋体" panose="02010600030101010101" pitchFamily="2" charset="-122"/>
                  </a:rPr>
                  <a:t>=0.3</a:t>
                </a:r>
                <a:r>
                  <a:rPr lang="zh-CN" altLang="en-US" sz="1600" dirty="0" smtClean="0">
                    <a:latin typeface="宋体" panose="02010600030101010101" pitchFamily="2" charset="-122"/>
                    <a:ea typeface="宋体" panose="02010600030101010101" pitchFamily="2" charset="-122"/>
                  </a:rPr>
                  <a:t>，则</a:t>
                </a:r>
                <a:endParaRPr lang="zh-CN" altLang="en-US" sz="1600" dirty="0">
                  <a:latin typeface="宋体" panose="02010600030101010101" pitchFamily="2" charset="-122"/>
                  <a:ea typeface="宋体" panose="02010600030101010101" pitchFamily="2" charset="-122"/>
                </a:endParaRPr>
              </a:p>
              <a:p>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559272" y="1328636"/>
                <a:ext cx="6790610" cy="954107"/>
              </a:xfrm>
              <a:prstGeom prst="rect">
                <a:avLst/>
              </a:prstGeom>
              <a:blipFill rotWithShape="0">
                <a:blip r:embed="rId5"/>
                <a:stretch>
                  <a:fillRect l="-539" t="-1923"/>
                </a:stretch>
              </a:blipFill>
            </p:spPr>
            <p:txBody>
              <a:bodyPr/>
              <a:lstStyle/>
              <a:p>
                <a:r>
                  <a:rPr lang="zh-CN" altLang="en-US">
                    <a:noFill/>
                  </a:rPr>
                  <a:t> </a:t>
                </a:r>
              </a:p>
            </p:txBody>
          </p:sp>
        </mc:Fallback>
      </mc:AlternateContent>
      <p:sp>
        <p:nvSpPr>
          <p:cNvPr id="12" name="标题 1"/>
          <p:cNvSpPr>
            <a:spLocks noGrp="1"/>
          </p:cNvSpPr>
          <p:nvPr>
            <p:ph type="title"/>
          </p:nvPr>
        </p:nvSpPr>
        <p:spPr>
          <a:xfrm>
            <a:off x="1022573" y="675080"/>
            <a:ext cx="8451627" cy="482670"/>
          </a:xfrm>
        </p:spPr>
        <p:txBody>
          <a:bodyPr>
            <a:noAutofit/>
          </a:bodyPr>
          <a:lstStyle/>
          <a:p>
            <a:r>
              <a:rPr lang="zh-CN" altLang="zh-CN" sz="3600" b="1" dirty="0">
                <a:latin typeface="Times New Roman" panose="02020603050405020304" pitchFamily="18" charset="0"/>
                <a:cs typeface="Times New Roman" panose="02020603050405020304" pitchFamily="18" charset="0"/>
              </a:rPr>
              <a:t>融合文本语义和情感分析</a:t>
            </a:r>
            <a:r>
              <a:rPr lang="zh-CN" altLang="en-US" sz="3600" b="1" dirty="0">
                <a:latin typeface="Times New Roman" panose="02020603050405020304" pitchFamily="18" charset="0"/>
                <a:cs typeface="Times New Roman" panose="02020603050405020304" pitchFamily="18" charset="0"/>
              </a:rPr>
              <a:t>的</a:t>
            </a:r>
            <a:r>
              <a:rPr lang="en-US" altLang="zh-CN" sz="3600" b="1" dirty="0" err="1">
                <a:latin typeface="Times New Roman" panose="02020603050405020304" pitchFamily="18" charset="0"/>
                <a:cs typeface="Times New Roman" panose="02020603050405020304" pitchFamily="18" charset="0"/>
              </a:rPr>
              <a:t>ESEM</a:t>
            </a:r>
            <a:r>
              <a:rPr lang="zh-CN" altLang="en-US" sz="3600" b="1" dirty="0">
                <a:latin typeface="Times New Roman" panose="02020603050405020304" pitchFamily="18" charset="0"/>
                <a:cs typeface="Times New Roman" panose="02020603050405020304" pitchFamily="18" charset="0"/>
              </a:rPr>
              <a:t>模型</a:t>
            </a:r>
            <a:endParaRPr lang="zh-CN" altLang="en-US" sz="3600" b="1" dirty="0">
              <a:latin typeface="Times New Roman" panose="02020603050405020304" pitchFamily="18" charset="0"/>
              <a:cs typeface="Times New Roman" panose="02020603050405020304" pitchFamily="18" charset="0"/>
            </a:endParaRPr>
          </a:p>
        </p:txBody>
      </p:sp>
      <p:grpSp>
        <p:nvGrpSpPr>
          <p:cNvPr id="13" name="组合 12"/>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14" name="椭圆 13"/>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5" name="椭圆 14"/>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6" name="椭圆 15"/>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9"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ll"/>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17232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22573" y="1187184"/>
            <a:ext cx="9220884" cy="1286250"/>
          </a:xfrm>
          <a:prstGeom prst="rect">
            <a:avLst/>
          </a:prstGeom>
        </p:spPr>
        <p:txBody>
          <a:bodyPr wrap="square">
            <a:spAutoFit/>
          </a:bodyPr>
          <a:lstStyle/>
          <a:p>
            <a:pPr>
              <a:lnSpc>
                <a:spcPct val="150000"/>
              </a:lnSpc>
            </a:pPr>
            <a:r>
              <a:rPr lang="zh-CN" altLang="zh-CN" dirty="0">
                <a:latin typeface="Times New Roman" panose="02020603050405020304" pitchFamily="18" charset="0"/>
                <a:ea typeface="宋体" panose="02010600030101010101" pitchFamily="2" charset="-122"/>
                <a:cs typeface="宋体" panose="02010600030101010101" pitchFamily="2" charset="-122"/>
              </a:rPr>
              <a:t>采集从</a:t>
            </a:r>
            <a:r>
              <a:rPr lang="en-US" altLang="zh-CN" dirty="0">
                <a:latin typeface="Times New Roman" panose="02020603050405020304" pitchFamily="18" charset="0"/>
                <a:ea typeface="宋体" panose="02010600030101010101" pitchFamily="2" charset="-122"/>
                <a:cs typeface="宋体" panose="02010600030101010101" pitchFamily="2" charset="-122"/>
              </a:rPr>
              <a:t>2015</a:t>
            </a:r>
            <a:r>
              <a:rPr lang="zh-CN" altLang="zh-CN" dirty="0">
                <a:latin typeface="Times New Roman" panose="02020603050405020304" pitchFamily="18" charset="0"/>
                <a:ea typeface="宋体" panose="02010600030101010101" pitchFamily="2" charset="-122"/>
                <a:cs typeface="宋体" panose="02010600030101010101" pitchFamily="2" charset="-122"/>
              </a:rPr>
              <a:t>年</a:t>
            </a:r>
            <a:r>
              <a:rPr lang="en-US" altLang="zh-CN" dirty="0">
                <a:latin typeface="Times New Roman" panose="02020603050405020304" pitchFamily="18" charset="0"/>
                <a:ea typeface="宋体" panose="02010600030101010101" pitchFamily="2" charset="-122"/>
                <a:cs typeface="宋体" panose="02010600030101010101" pitchFamily="2" charset="-122"/>
              </a:rPr>
              <a:t>2</a:t>
            </a:r>
            <a:r>
              <a:rPr lang="zh-CN" altLang="zh-CN" dirty="0">
                <a:latin typeface="Times New Roman" panose="02020603050405020304" pitchFamily="18" charset="0"/>
                <a:ea typeface="宋体" panose="02010600030101010101" pitchFamily="2" charset="-122"/>
                <a:cs typeface="宋体" panose="02010600030101010101" pitchFamily="2" charset="-122"/>
              </a:rPr>
              <a:t>月</a:t>
            </a:r>
            <a:r>
              <a:rPr lang="en-US" altLang="zh-CN" dirty="0">
                <a:latin typeface="Times New Roman" panose="02020603050405020304" pitchFamily="18" charset="0"/>
                <a:ea typeface="宋体" panose="02010600030101010101" pitchFamily="2" charset="-122"/>
                <a:cs typeface="宋体" panose="02010600030101010101" pitchFamily="2" charset="-122"/>
              </a:rPr>
              <a:t>1</a:t>
            </a:r>
            <a:r>
              <a:rPr lang="zh-CN" altLang="zh-CN" dirty="0">
                <a:latin typeface="Times New Roman" panose="02020603050405020304" pitchFamily="18" charset="0"/>
                <a:ea typeface="宋体" panose="02010600030101010101" pitchFamily="2" charset="-122"/>
                <a:cs typeface="宋体" panose="02010600030101010101" pitchFamily="2" charset="-122"/>
              </a:rPr>
              <a:t>日至</a:t>
            </a:r>
            <a:r>
              <a:rPr lang="en-US" altLang="zh-CN" dirty="0">
                <a:latin typeface="Times New Roman" panose="02020603050405020304" pitchFamily="18" charset="0"/>
                <a:ea typeface="宋体" panose="02010600030101010101" pitchFamily="2" charset="-122"/>
                <a:cs typeface="宋体" panose="02010600030101010101" pitchFamily="2" charset="-122"/>
              </a:rPr>
              <a:t>2016</a:t>
            </a:r>
            <a:r>
              <a:rPr lang="zh-CN" altLang="zh-CN" dirty="0">
                <a:latin typeface="Times New Roman" panose="02020603050405020304" pitchFamily="18" charset="0"/>
                <a:ea typeface="宋体" panose="02010600030101010101" pitchFamily="2" charset="-122"/>
                <a:cs typeface="宋体" panose="02010600030101010101" pitchFamily="2" charset="-122"/>
              </a:rPr>
              <a:t>年</a:t>
            </a:r>
            <a:r>
              <a:rPr lang="en-US" altLang="zh-CN" dirty="0">
                <a:latin typeface="Times New Roman" panose="02020603050405020304" pitchFamily="18" charset="0"/>
                <a:ea typeface="宋体" panose="02010600030101010101" pitchFamily="2" charset="-122"/>
                <a:cs typeface="宋体" panose="02010600030101010101" pitchFamily="2" charset="-122"/>
              </a:rPr>
              <a:t>1</a:t>
            </a:r>
            <a:r>
              <a:rPr lang="zh-CN" altLang="zh-CN" dirty="0">
                <a:latin typeface="Times New Roman" panose="02020603050405020304" pitchFamily="18" charset="0"/>
                <a:ea typeface="宋体" panose="02010600030101010101" pitchFamily="2" charset="-122"/>
                <a:cs typeface="宋体" panose="02010600030101010101" pitchFamily="2" charset="-122"/>
              </a:rPr>
              <a:t>月</a:t>
            </a:r>
            <a:r>
              <a:rPr lang="en-US" altLang="zh-CN" dirty="0">
                <a:latin typeface="Times New Roman" panose="02020603050405020304" pitchFamily="18" charset="0"/>
                <a:ea typeface="宋体" panose="02010600030101010101" pitchFamily="2" charset="-122"/>
                <a:cs typeface="宋体" panose="02010600030101010101" pitchFamily="2" charset="-122"/>
              </a:rPr>
              <a:t>3</a:t>
            </a:r>
            <a:r>
              <a:rPr lang="zh-CN" altLang="zh-CN" dirty="0">
                <a:latin typeface="Times New Roman" panose="02020603050405020304" pitchFamily="18" charset="0"/>
                <a:ea typeface="宋体" panose="02010600030101010101" pitchFamily="2" charset="-122"/>
                <a:cs typeface="宋体" panose="02010600030101010101" pitchFamily="2" charset="-122"/>
              </a:rPr>
              <a:t>日之间的微博数据，以周鸿祎为头结点，分别爬取</a:t>
            </a:r>
            <a:r>
              <a:rPr lang="en-US" altLang="zh-CN" dirty="0">
                <a:latin typeface="Times New Roman" panose="02020603050405020304" pitchFamily="18" charset="0"/>
                <a:ea typeface="宋体" panose="02010600030101010101" pitchFamily="2" charset="-122"/>
                <a:cs typeface="宋体" panose="02010600030101010101" pitchFamily="2" charset="-122"/>
              </a:rPr>
              <a:t>3</a:t>
            </a:r>
            <a:r>
              <a:rPr lang="zh-CN" altLang="zh-CN" dirty="0">
                <a:latin typeface="Times New Roman" panose="02020603050405020304" pitchFamily="18" charset="0"/>
                <a:ea typeface="宋体" panose="02010600030101010101" pitchFamily="2" charset="-122"/>
                <a:cs typeface="宋体" panose="02010600030101010101" pitchFamily="2" charset="-122"/>
              </a:rPr>
              <a:t>度节点的信息，即周鸿祎的朋友的朋友的朋友，其中爬取到的信息</a:t>
            </a:r>
            <a:r>
              <a:rPr lang="zh-CN"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包含</a:t>
            </a:r>
            <a:r>
              <a:rPr lang="en-US"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15086</a:t>
            </a:r>
            <a:r>
              <a:rPr lang="zh-CN"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个用户，</a:t>
            </a:r>
            <a:r>
              <a:rPr lang="en-US"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2966116</a:t>
            </a:r>
            <a:r>
              <a:rPr lang="zh-CN"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条微博信息和</a:t>
            </a:r>
            <a:r>
              <a:rPr lang="en-US"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1986600</a:t>
            </a:r>
            <a:r>
              <a:rPr lang="zh-CN" altLang="zh-CN"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条关系数据</a:t>
            </a:r>
            <a:r>
              <a:rPr lang="zh-CN" altLang="zh-CN" dirty="0">
                <a:latin typeface="Times New Roman" panose="02020603050405020304" pitchFamily="18" charset="0"/>
                <a:ea typeface="宋体" panose="02010600030101010101" pitchFamily="2" charset="-122"/>
                <a:cs typeface="宋体" panose="02010600030101010101" pitchFamily="2" charset="-122"/>
              </a:rPr>
              <a:t>。</a:t>
            </a:r>
            <a:endParaRPr lang="zh-CN" altLang="en-US" dirty="0"/>
          </a:p>
        </p:txBody>
      </p:sp>
      <p:pic>
        <p:nvPicPr>
          <p:cNvPr id="6" name="图片 6"/>
          <p:cNvPicPr>
            <a:picLocks noChangeAspect="1" noChangeArrowheads="1"/>
          </p:cNvPicPr>
          <p:nvPr/>
        </p:nvPicPr>
        <p:blipFill>
          <a:blip r:embed="rId2">
            <a:extLst>
              <a:ext uri="{28A0092B-C50C-407E-A947-70E740481C1C}">
                <a14:useLocalDpi xmlns:a14="http://schemas.microsoft.com/office/drawing/2010/main" val="0"/>
              </a:ext>
            </a:extLst>
          </a:blip>
          <a:srcRect l="946" r="5679" b="793"/>
          <a:stretch>
            <a:fillRect/>
          </a:stretch>
        </p:blipFill>
        <p:spPr bwMode="auto">
          <a:xfrm>
            <a:off x="1586191" y="2794291"/>
            <a:ext cx="3606800" cy="305190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13"/>
          <p:cNvPicPr>
            <a:picLocks noChangeAspect="1" noChangeArrowheads="1"/>
          </p:cNvPicPr>
          <p:nvPr/>
        </p:nvPicPr>
        <p:blipFill>
          <a:blip r:embed="rId3">
            <a:extLst>
              <a:ext uri="{28A0092B-C50C-407E-A947-70E740481C1C}">
                <a14:useLocalDpi xmlns:a14="http://schemas.microsoft.com/office/drawing/2010/main" val="0"/>
              </a:ext>
            </a:extLst>
          </a:blip>
          <a:srcRect r="5678" b="1587"/>
          <a:stretch>
            <a:fillRect/>
          </a:stretch>
        </p:blipFill>
        <p:spPr bwMode="auto">
          <a:xfrm>
            <a:off x="5928487" y="2804019"/>
            <a:ext cx="3672859" cy="3051908"/>
          </a:xfrm>
          <a:prstGeom prst="rect">
            <a:avLst/>
          </a:prstGeom>
          <a:noFill/>
          <a:extLst>
            <a:ext uri="{909E8E84-426E-40DD-AFC4-6F175D3DCCD1}">
              <a14:hiddenFill xmlns:a14="http://schemas.microsoft.com/office/drawing/2010/main">
                <a:solidFill>
                  <a:srgbClr val="FFFFFF"/>
                </a:solidFill>
              </a14:hiddenFill>
            </a:ext>
          </a:extLst>
        </p:spPr>
      </p:pic>
      <p:sp>
        <p:nvSpPr>
          <p:cNvPr id="13" name="标题 1"/>
          <p:cNvSpPr>
            <a:spLocks noGrp="1"/>
          </p:cNvSpPr>
          <p:nvPr>
            <p:ph type="title"/>
          </p:nvPr>
        </p:nvSpPr>
        <p:spPr>
          <a:xfrm>
            <a:off x="1022573" y="675080"/>
            <a:ext cx="5485231" cy="482670"/>
          </a:xfrm>
        </p:spPr>
        <p:txBody>
          <a:bodyPr>
            <a:noAutofit/>
          </a:bodyPr>
          <a:lstStyle/>
          <a:p>
            <a:r>
              <a:rPr lang="zh-CN" altLang="en-US" sz="3600" b="1" dirty="0">
                <a:latin typeface="Times New Roman" panose="02020603050405020304" pitchFamily="18" charset="0"/>
                <a:cs typeface="Times New Roman" panose="02020603050405020304" pitchFamily="18" charset="0"/>
              </a:rPr>
              <a:t>数据</a:t>
            </a:r>
            <a:r>
              <a:rPr lang="zh-CN" altLang="en-US" sz="3600" b="1" dirty="0" smtClean="0">
                <a:latin typeface="Times New Roman" panose="02020603050405020304" pitchFamily="18" charset="0"/>
                <a:cs typeface="Times New Roman" panose="02020603050405020304" pitchFamily="18" charset="0"/>
              </a:rPr>
              <a:t>集和实验</a:t>
            </a:r>
            <a:endParaRPr lang="zh-CN" altLang="en-US" sz="3600" b="1" dirty="0">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15" name="椭圆 14"/>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6" name="椭圆 15"/>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7" name="椭圆 16"/>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0"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ll"/>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49297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a:extLst>
              <a:ext uri="{28A0092B-C50C-407E-A947-70E740481C1C}">
                <a14:useLocalDpi xmlns:a14="http://schemas.microsoft.com/office/drawing/2010/main" val="0"/>
              </a:ext>
            </a:extLst>
          </a:blip>
          <a:srcRect l="4227" t="4959" r="7727" b="1360"/>
          <a:stretch/>
        </p:blipFill>
        <p:spPr bwMode="auto">
          <a:xfrm>
            <a:off x="878095" y="2689919"/>
            <a:ext cx="3250872" cy="2066452"/>
          </a:xfrm>
          <a:prstGeom prst="rect">
            <a:avLst/>
          </a:prstGeom>
          <a:noFill/>
          <a:ln>
            <a:noFill/>
          </a:ln>
          <a:extLst>
            <a:ext uri="{53640926-AAD7-44D8-BBD7-CCE9431645EC}">
              <a14:shadowObscured xmlns:a14="http://schemas.microsoft.com/office/drawing/2010/main"/>
            </a:ext>
          </a:extLst>
        </p:spPr>
      </p:pic>
      <p:pic>
        <p:nvPicPr>
          <p:cNvPr id="6" name="图片 5"/>
          <p:cNvPicPr/>
          <p:nvPr/>
        </p:nvPicPr>
        <p:blipFill rotWithShape="1">
          <a:blip r:embed="rId3">
            <a:extLst>
              <a:ext uri="{28A0092B-C50C-407E-A947-70E740481C1C}">
                <a14:useLocalDpi xmlns:a14="http://schemas.microsoft.com/office/drawing/2010/main" val="0"/>
              </a:ext>
            </a:extLst>
          </a:blip>
          <a:srcRect l="4227" t="4523" r="7727" b="1649"/>
          <a:stretch/>
        </p:blipFill>
        <p:spPr bwMode="auto">
          <a:xfrm>
            <a:off x="4497341" y="2644010"/>
            <a:ext cx="3127131" cy="2078272"/>
          </a:xfrm>
          <a:prstGeom prst="rect">
            <a:avLst/>
          </a:prstGeom>
          <a:noFill/>
          <a:ln>
            <a:noFill/>
          </a:ln>
          <a:extLst>
            <a:ext uri="{53640926-AAD7-44D8-BBD7-CCE9431645EC}">
              <a14:shadowObscured xmlns:a14="http://schemas.microsoft.com/office/drawing/2010/main"/>
            </a:ext>
          </a:extLst>
        </p:spPr>
      </p:pic>
      <p:sp>
        <p:nvSpPr>
          <p:cNvPr id="7" name="矩形 6"/>
          <p:cNvSpPr/>
          <p:nvPr/>
        </p:nvSpPr>
        <p:spPr>
          <a:xfrm>
            <a:off x="713029" y="4756371"/>
            <a:ext cx="3581003" cy="369332"/>
          </a:xfrm>
          <a:prstGeom prst="rect">
            <a:avLst/>
          </a:prstGeom>
        </p:spPr>
        <p:txBody>
          <a:bodyPr wrap="square">
            <a:spAutoFit/>
          </a:bodyPr>
          <a:lstStyle/>
          <a:p>
            <a:pPr algn="ctr">
              <a:lnSpc>
                <a:spcPct val="150000"/>
              </a:lnSpc>
              <a:spcAft>
                <a:spcPts val="0"/>
              </a:spcAft>
            </a:pP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4.3 SEM</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ESEM</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ACR-FoF</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算法的准确度对比图</a:t>
            </a:r>
            <a:endParaRPr lang="zh-CN" altLang="zh-CN" sz="12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 name="矩形 7"/>
          <p:cNvSpPr/>
          <p:nvPr/>
        </p:nvSpPr>
        <p:spPr>
          <a:xfrm>
            <a:off x="4390577" y="4756867"/>
            <a:ext cx="3602269" cy="334259"/>
          </a:xfrm>
          <a:prstGeom prst="rect">
            <a:avLst/>
          </a:prstGeom>
        </p:spPr>
        <p:txBody>
          <a:bodyPr wrap="none">
            <a:spAutoFit/>
          </a:bodyPr>
          <a:lstStyle/>
          <a:p>
            <a:pPr algn="ctr">
              <a:lnSpc>
                <a:spcPct val="150000"/>
              </a:lnSpc>
              <a:spcAft>
                <a:spcPts val="0"/>
              </a:spcAft>
            </a:pP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4.4 SEM</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ESEM</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ACR-FoF</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算法的召回率对比图</a:t>
            </a:r>
            <a:endParaRPr lang="zh-CN" alt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 name="矩形 8"/>
          <p:cNvSpPr/>
          <p:nvPr/>
        </p:nvSpPr>
        <p:spPr>
          <a:xfrm>
            <a:off x="1453335" y="1249360"/>
            <a:ext cx="8932611" cy="1142620"/>
          </a:xfrm>
          <a:prstGeom prst="rect">
            <a:avLst/>
          </a:prstGeom>
        </p:spPr>
        <p:txBody>
          <a:bodyPr wrap="square">
            <a:spAutoFit/>
          </a:bodyPr>
          <a:lstStyle/>
          <a:p>
            <a:pPr indent="457200">
              <a:lnSpc>
                <a:spcPct val="150000"/>
              </a:lnSpc>
            </a:pPr>
            <a:r>
              <a:rPr lang="zh-CN" altLang="zh-CN" sz="1600" dirty="0" smtClean="0">
                <a:latin typeface="宋体" panose="02010600030101010101" pitchFamily="2" charset="-122"/>
                <a:ea typeface="宋体" panose="02010600030101010101" pitchFamily="2" charset="-122"/>
                <a:cs typeface="宋体" panose="02010600030101010101" pitchFamily="2" charset="-122"/>
              </a:rPr>
              <a:t>本章</a:t>
            </a:r>
            <a:r>
              <a:rPr lang="zh-CN" altLang="zh-CN" sz="1600" dirty="0">
                <a:latin typeface="宋体" panose="02010600030101010101" pitchFamily="2" charset="-122"/>
                <a:ea typeface="宋体" panose="02010600030101010101" pitchFamily="2" charset="-122"/>
                <a:cs typeface="宋体" panose="02010600030101010101" pitchFamily="2" charset="-122"/>
              </a:rPr>
              <a:t>所采用的算法思想和第三章不同，本章没有采用二阶段方式进行推荐，而是采用融合后的计算方式来进行好友推荐</a:t>
            </a:r>
            <a:r>
              <a:rPr lang="zh-CN" altLang="zh-CN" sz="1600" dirty="0" smtClean="0">
                <a:latin typeface="宋体" panose="02010600030101010101" pitchFamily="2" charset="-122"/>
                <a:ea typeface="宋体" panose="02010600030101010101" pitchFamily="2" charset="-122"/>
                <a:cs typeface="宋体" panose="02010600030101010101" pitchFamily="2" charset="-122"/>
              </a:rPr>
              <a:t>。</a:t>
            </a:r>
            <a:endParaRPr lang="en-US" altLang="zh-CN" sz="1600" dirty="0" smtClean="0">
              <a:latin typeface="宋体" panose="02010600030101010101" pitchFamily="2" charset="-122"/>
              <a:ea typeface="宋体" panose="02010600030101010101" pitchFamily="2" charset="-122"/>
              <a:cs typeface="宋体" panose="02010600030101010101" pitchFamily="2" charset="-122"/>
            </a:endParaRPr>
          </a:p>
          <a:p>
            <a:pPr indent="457200">
              <a:lnSpc>
                <a:spcPct val="150000"/>
              </a:lnSpc>
            </a:pPr>
            <a:r>
              <a:rPr lang="zh-CN" altLang="en-US" sz="1600" dirty="0" smtClean="0">
                <a:latin typeface="宋体" panose="02010600030101010101" pitchFamily="2" charset="-122"/>
                <a:ea typeface="宋体" panose="02010600030101010101" pitchFamily="2" charset="-122"/>
              </a:rPr>
              <a:t>将本文提出的</a:t>
            </a:r>
            <a:r>
              <a:rPr lang="en-US" altLang="zh-CN" sz="1600" dirty="0" err="1" smtClean="0">
                <a:latin typeface="宋体" panose="02010600030101010101" pitchFamily="2" charset="-122"/>
                <a:ea typeface="宋体" panose="02010600030101010101" pitchFamily="2" charset="-122"/>
              </a:rPr>
              <a:t>ESEM</a:t>
            </a:r>
            <a:r>
              <a:rPr lang="zh-CN" altLang="en-US" sz="1600" dirty="0" smtClean="0">
                <a:latin typeface="宋体" panose="02010600030101010101" pitchFamily="2" charset="-122"/>
                <a:ea typeface="宋体" panose="02010600030101010101" pitchFamily="2" charset="-122"/>
              </a:rPr>
              <a:t>模型、</a:t>
            </a:r>
            <a:r>
              <a:rPr lang="en-US" altLang="zh-CN" sz="1600" dirty="0" smtClean="0">
                <a:latin typeface="宋体" panose="02010600030101010101" pitchFamily="2" charset="-122"/>
                <a:ea typeface="宋体" panose="02010600030101010101" pitchFamily="2" charset="-122"/>
              </a:rPr>
              <a:t>SEM</a:t>
            </a:r>
            <a:r>
              <a:rPr lang="zh-CN" altLang="en-US" sz="1600" dirty="0" smtClean="0">
                <a:latin typeface="宋体" panose="02010600030101010101" pitchFamily="2" charset="-122"/>
                <a:ea typeface="宋体" panose="02010600030101010101" pitchFamily="2" charset="-122"/>
              </a:rPr>
              <a:t>模型和文献</a:t>
            </a:r>
            <a:r>
              <a:rPr lang="en-US" altLang="zh-CN" sz="1600" dirty="0" smtClean="0">
                <a:latin typeface="宋体" panose="02010600030101010101" pitchFamily="2" charset="-122"/>
                <a:ea typeface="宋体" panose="02010600030101010101" pitchFamily="2" charset="-122"/>
              </a:rPr>
              <a:t>[49]</a:t>
            </a:r>
            <a:r>
              <a:rPr lang="zh-CN" altLang="en-US" sz="1600" dirty="0" smtClean="0">
                <a:latin typeface="宋体" panose="02010600030101010101" pitchFamily="2" charset="-122"/>
                <a:ea typeface="宋体" panose="02010600030101010101" pitchFamily="2" charset="-122"/>
              </a:rPr>
              <a:t>中的</a:t>
            </a:r>
            <a:r>
              <a:rPr lang="en-US" altLang="zh-CN" sz="1600" dirty="0" err="1" smtClean="0">
                <a:latin typeface="宋体" panose="02010600030101010101" pitchFamily="2" charset="-122"/>
                <a:ea typeface="宋体" panose="02010600030101010101" pitchFamily="2" charset="-122"/>
              </a:rPr>
              <a:t>ACR-FoF</a:t>
            </a:r>
            <a:r>
              <a:rPr lang="zh-CN" altLang="en-US" sz="1600" dirty="0" smtClean="0">
                <a:latin typeface="宋体" panose="02010600030101010101" pitchFamily="2" charset="-122"/>
                <a:ea typeface="宋体" panose="02010600030101010101" pitchFamily="2" charset="-122"/>
              </a:rPr>
              <a:t>算法进行对比。</a:t>
            </a:r>
            <a:endParaRPr lang="zh-CN" altLang="en-US" sz="1600" dirty="0">
              <a:latin typeface="宋体" panose="02010600030101010101" pitchFamily="2" charset="-122"/>
              <a:ea typeface="宋体" panose="02010600030101010101" pitchFamily="2" charset="-122"/>
            </a:endParaRPr>
          </a:p>
        </p:txBody>
      </p:sp>
      <p:sp>
        <p:nvSpPr>
          <p:cNvPr id="10" name="矩形 9"/>
          <p:cNvSpPr/>
          <p:nvPr/>
        </p:nvSpPr>
        <p:spPr>
          <a:xfrm>
            <a:off x="1453335" y="5504360"/>
            <a:ext cx="9295374" cy="738664"/>
          </a:xfrm>
          <a:prstGeom prst="rect">
            <a:avLst/>
          </a:prstGeom>
        </p:spPr>
        <p:txBody>
          <a:bodyPr wrap="square">
            <a:spAutoFit/>
          </a:bodyPr>
          <a:lstStyle/>
          <a:p>
            <a:pPr lvl="0" algn="just">
              <a:lnSpc>
                <a:spcPct val="150000"/>
              </a:lnSpc>
              <a:spcAft>
                <a:spcPts val="0"/>
              </a:spcAft>
              <a:buSzPts val="1050"/>
              <a:tabLst>
                <a:tab pos="266700" algn="l"/>
              </a:tabLst>
            </a:pPr>
            <a:r>
              <a:rPr lang="en-US" altLang="zh-CN" sz="1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[49] Yu </a:t>
            </a:r>
            <a:r>
              <a:rPr lang="en-US" altLang="zh-CN" sz="1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Zhi</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Wang Can, Bu </a:t>
            </a:r>
            <a:r>
              <a:rPr lang="en-US" altLang="zh-CN" sz="1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Jiajun</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et al. Friend recommendation with content spread enhancement in social networks[J]. Information Sciences, 2015, 309: 102–118</a:t>
            </a:r>
            <a:r>
              <a:rPr lang="en-US" altLang="zh-CN" sz="1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11" name="图片 10"/>
          <p:cNvPicPr/>
          <p:nvPr/>
        </p:nvPicPr>
        <p:blipFill rotWithShape="1">
          <a:blip r:embed="rId4">
            <a:extLst>
              <a:ext uri="{28A0092B-C50C-407E-A947-70E740481C1C}">
                <a14:useLocalDpi xmlns:a14="http://schemas.microsoft.com/office/drawing/2010/main" val="0"/>
              </a:ext>
            </a:extLst>
          </a:blip>
          <a:srcRect l="1958" t="4845" r="7727" b="2044"/>
          <a:stretch/>
        </p:blipFill>
        <p:spPr bwMode="auto">
          <a:xfrm>
            <a:off x="7992846" y="2689919"/>
            <a:ext cx="3216024" cy="2032363"/>
          </a:xfrm>
          <a:prstGeom prst="rect">
            <a:avLst/>
          </a:prstGeom>
          <a:noFill/>
          <a:ln>
            <a:noFill/>
          </a:ln>
          <a:extLst>
            <a:ext uri="{53640926-AAD7-44D8-BBD7-CCE9431645EC}">
              <a14:shadowObscured xmlns:a14="http://schemas.microsoft.com/office/drawing/2010/main"/>
            </a:ext>
          </a:extLst>
        </p:spPr>
      </p:pic>
      <p:sp>
        <p:nvSpPr>
          <p:cNvPr id="12" name="矩形 11"/>
          <p:cNvSpPr/>
          <p:nvPr/>
        </p:nvSpPr>
        <p:spPr>
          <a:xfrm>
            <a:off x="7992846" y="4773907"/>
            <a:ext cx="3945311" cy="334259"/>
          </a:xfrm>
          <a:prstGeom prst="rect">
            <a:avLst/>
          </a:prstGeom>
        </p:spPr>
        <p:txBody>
          <a:bodyPr wrap="none">
            <a:spAutoFit/>
          </a:bodyPr>
          <a:lstStyle/>
          <a:p>
            <a:pPr algn="ctr">
              <a:lnSpc>
                <a:spcPct val="150000"/>
              </a:lnSpc>
              <a:spcAft>
                <a:spcPts val="0"/>
              </a:spcAft>
            </a:pP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4.5 SEM</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ESEM</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ACR-FoF</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算法的</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F-measure</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值对比图</a:t>
            </a:r>
            <a:endParaRPr lang="zh-CN" altLang="zh-CN" sz="16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9" name="标题 1"/>
          <p:cNvSpPr>
            <a:spLocks noGrp="1"/>
          </p:cNvSpPr>
          <p:nvPr>
            <p:ph type="title"/>
          </p:nvPr>
        </p:nvSpPr>
        <p:spPr>
          <a:xfrm>
            <a:off x="1022573" y="675080"/>
            <a:ext cx="5485231" cy="482670"/>
          </a:xfrm>
        </p:spPr>
        <p:txBody>
          <a:bodyPr>
            <a:noAutofit/>
          </a:bodyPr>
          <a:lstStyle/>
          <a:p>
            <a:r>
              <a:rPr lang="zh-CN" altLang="en-US" sz="3600" b="1" dirty="0">
                <a:latin typeface="Times New Roman" panose="02020603050405020304" pitchFamily="18" charset="0"/>
                <a:cs typeface="Times New Roman" panose="02020603050405020304" pitchFamily="18" charset="0"/>
              </a:rPr>
              <a:t>数据</a:t>
            </a:r>
            <a:r>
              <a:rPr lang="zh-CN" altLang="en-US" sz="3600" b="1" dirty="0" smtClean="0">
                <a:latin typeface="Times New Roman" panose="02020603050405020304" pitchFamily="18" charset="0"/>
                <a:cs typeface="Times New Roman" panose="02020603050405020304" pitchFamily="18" charset="0"/>
              </a:rPr>
              <a:t>集和实验</a:t>
            </a:r>
            <a:endParaRPr lang="zh-CN" altLang="en-US" sz="3600" b="1" dirty="0">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21" name="椭圆 20"/>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2" name="椭圆 21"/>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3" name="椭圆 22"/>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5"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ll"/>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11795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624789" y="2569246"/>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基于用户文本语义和情感程度的好友推荐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4624789" y="3565021"/>
            <a:ext cx="6032421"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基于交叉文本相似性和情感词典的好友推荐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93304" y="1451188"/>
            <a:ext cx="3041784" cy="2992839"/>
            <a:chOff x="1082462" y="1218028"/>
            <a:chExt cx="3752428" cy="3752428"/>
          </a:xfrm>
        </p:grpSpPr>
        <p:grpSp>
          <p:nvGrpSpPr>
            <p:cNvPr id="8" name="组合 7"/>
            <p:cNvGrpSpPr/>
            <p:nvPr userDrawn="1"/>
          </p:nvGrpSpPr>
          <p:grpSpPr>
            <a:xfrm>
              <a:off x="2261324" y="2572676"/>
              <a:ext cx="1440227" cy="1204747"/>
              <a:chOff x="2525008" y="2776901"/>
              <a:chExt cx="1440227" cy="1204747"/>
            </a:xfrm>
            <a:noFill/>
          </p:grpSpPr>
          <p:sp>
            <p:nvSpPr>
              <p:cNvPr id="13" name="文本框 12"/>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14" name="文本框 13"/>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9" name="空心弧 8"/>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空心弧 9"/>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空心弧 11"/>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4"/>
          <p:cNvSpPr txBox="1"/>
          <p:nvPr/>
        </p:nvSpPr>
        <p:spPr>
          <a:xfrm>
            <a:off x="4590953" y="4575810"/>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tx1"/>
                </a:solidFill>
                <a:latin typeface="微软雅黑" panose="020B0503020204020204" pitchFamily="34" charset="-122"/>
                <a:ea typeface="微软雅黑" panose="020B0503020204020204" pitchFamily="34" charset="-122"/>
                <a:cs typeface="+mn-cs"/>
              </a:rPr>
              <a:t>融合文本语义和情感分析的好友推荐系统</a:t>
            </a:r>
            <a:endParaRPr lang="zh-CN" altLang="en-US" sz="2400" b="1" kern="1200" dirty="0">
              <a:solidFill>
                <a:schemeClr val="tx1"/>
              </a:solidFill>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3560688" y="300816"/>
            <a:ext cx="5204553" cy="6009659"/>
            <a:chOff x="3514159" y="1294651"/>
            <a:chExt cx="5370266" cy="7203823"/>
          </a:xfrm>
        </p:grpSpPr>
        <p:grpSp>
          <p:nvGrpSpPr>
            <p:cNvPr id="17" name="组合 16"/>
            <p:cNvGrpSpPr/>
            <p:nvPr userDrawn="1"/>
          </p:nvGrpSpPr>
          <p:grpSpPr>
            <a:xfrm>
              <a:off x="3514159" y="1294651"/>
              <a:ext cx="1064760" cy="7203823"/>
              <a:chOff x="1445772" y="986833"/>
              <a:chExt cx="2623064" cy="17746843"/>
            </a:xfrm>
          </p:grpSpPr>
          <p:grpSp>
            <p:nvGrpSpPr>
              <p:cNvPr id="19" name="组合 18"/>
              <p:cNvGrpSpPr/>
              <p:nvPr userDrawn="1"/>
            </p:nvGrpSpPr>
            <p:grpSpPr>
              <a:xfrm>
                <a:off x="1445772" y="986833"/>
                <a:ext cx="2623064" cy="17746843"/>
                <a:chOff x="-3408439" y="842784"/>
                <a:chExt cx="1815653" cy="12284146"/>
              </a:xfrm>
            </p:grpSpPr>
            <p:sp>
              <p:nvSpPr>
                <p:cNvPr id="25" name="椭圆 24"/>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6" name="流程图: 合并 25"/>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7" name="椭圆 26"/>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8" name="流程图: 合并 2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9" name="椭圆 28"/>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0" name="流程图: 合并 29"/>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1" name="椭圆 30"/>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2" name="流程图: 合并 31"/>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3" name="椭圆 32"/>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4" name="流程图: 合并 33"/>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5" name="椭圆 34"/>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6" name="流程图: 合并 35"/>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20" name="文本框 19"/>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1" name="文本框 20"/>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2" name="文本框 21"/>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3" name="文本框 22"/>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05</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24" name="文本框 23"/>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18" name="文本框 17"/>
            <p:cNvSpPr txBox="1"/>
            <p:nvPr userDrawn="1"/>
          </p:nvSpPr>
          <p:spPr>
            <a:xfrm>
              <a:off x="4565390" y="1582350"/>
              <a:ext cx="4319035" cy="553401"/>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研究背景、意义以及研究内容</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sp>
        <p:nvSpPr>
          <p:cNvPr id="37" name="文本框 36"/>
          <p:cNvSpPr txBox="1"/>
          <p:nvPr/>
        </p:nvSpPr>
        <p:spPr>
          <a:xfrm>
            <a:off x="4579481" y="5590612"/>
            <a:ext cx="2339102"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总结与未来工作</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pic>
        <p:nvPicPr>
          <p:cNvPr id="41"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4590953" y="1503708"/>
            <a:ext cx="3262432"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好友推荐相关理论基础</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sp>
        <p:nvSpPr>
          <p:cNvPr id="44" name="文本框 43"/>
          <p:cNvSpPr txBox="1"/>
          <p:nvPr/>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Tree>
    <p:extLst>
      <p:ext uri="{BB962C8B-B14F-4D97-AF65-F5344CB8AC3E}">
        <p14:creationId xmlns:p14="http://schemas.microsoft.com/office/powerpoint/2010/main" val="12048433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33081" y="1559393"/>
            <a:ext cx="5075392" cy="658323"/>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624413912"/>
              </p:ext>
            </p:extLst>
          </p:nvPr>
        </p:nvGraphicFramePr>
        <p:xfrm>
          <a:off x="2102115" y="1692966"/>
          <a:ext cx="4855477" cy="4488256"/>
        </p:xfrm>
        <a:graphic>
          <a:graphicData uri="http://schemas.openxmlformats.org/presentationml/2006/ole">
            <mc:AlternateContent xmlns:mc="http://schemas.openxmlformats.org/markup-compatibility/2006">
              <mc:Choice xmlns:v="urn:schemas-microsoft-com:vml" Requires="v">
                <p:oleObj spid="_x0000_s11341" name="Visio" r:id="rId4" imgW="4524353" imgH="4190841" progId="Visio.Drawing.15">
                  <p:embed/>
                </p:oleObj>
              </mc:Choice>
              <mc:Fallback>
                <p:oleObj name="Visio" r:id="rId4" imgW="4524353" imgH="4190841" progId="Visio.Drawing.15">
                  <p:embed/>
                  <p:pic>
                    <p:nvPicPr>
                      <p:cNvPr id="0" name=""/>
                      <p:cNvPicPr>
                        <a:picLocks noChangeAspect="1" noChangeArrowheads="1"/>
                      </p:cNvPicPr>
                      <p:nvPr/>
                    </p:nvPicPr>
                    <p:blipFill>
                      <a:blip r:embed="rId5"/>
                      <a:srcRect/>
                      <a:stretch>
                        <a:fillRect/>
                      </a:stretch>
                    </p:blipFill>
                    <p:spPr bwMode="auto">
                      <a:xfrm>
                        <a:off x="2102115" y="1692966"/>
                        <a:ext cx="4855477" cy="4488256"/>
                      </a:xfrm>
                      <a:prstGeom prst="rect">
                        <a:avLst/>
                      </a:prstGeom>
                      <a:noFill/>
                    </p:spPr>
                  </p:pic>
                </p:oleObj>
              </mc:Fallback>
            </mc:AlternateContent>
          </a:graphicData>
        </a:graphic>
      </p:graphicFrame>
      <p:cxnSp>
        <p:nvCxnSpPr>
          <p:cNvPr id="7" name="直接箭头连接符 6"/>
          <p:cNvCxnSpPr>
            <a:stCxn id="4" idx="3"/>
          </p:cNvCxnSpPr>
          <p:nvPr/>
        </p:nvCxnSpPr>
        <p:spPr>
          <a:xfrm flipV="1">
            <a:off x="7108473" y="1875040"/>
            <a:ext cx="1481050" cy="13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615798" y="1697131"/>
            <a:ext cx="1107996" cy="369332"/>
          </a:xfrm>
          <a:prstGeom prst="rect">
            <a:avLst/>
          </a:prstGeom>
          <a:noFill/>
        </p:spPr>
        <p:txBody>
          <a:bodyPr wrap="none" rtlCol="0">
            <a:spAutoFit/>
          </a:bodyPr>
          <a:lstStyle/>
          <a:p>
            <a:r>
              <a:rPr lang="zh-CN" altLang="en-US" dirty="0"/>
              <a:t>交互模块</a:t>
            </a:r>
          </a:p>
        </p:txBody>
      </p:sp>
      <p:sp>
        <p:nvSpPr>
          <p:cNvPr id="9" name="圆角矩形 8"/>
          <p:cNvSpPr/>
          <p:nvPr/>
        </p:nvSpPr>
        <p:spPr>
          <a:xfrm>
            <a:off x="4163438" y="2533363"/>
            <a:ext cx="2945035" cy="2337183"/>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flipV="1">
            <a:off x="7108473" y="3582686"/>
            <a:ext cx="1481050" cy="11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615798" y="3409135"/>
            <a:ext cx="1107996" cy="369332"/>
          </a:xfrm>
          <a:prstGeom prst="rect">
            <a:avLst/>
          </a:prstGeom>
          <a:noFill/>
        </p:spPr>
        <p:txBody>
          <a:bodyPr wrap="none" rtlCol="0">
            <a:spAutoFit/>
          </a:bodyPr>
          <a:lstStyle/>
          <a:p>
            <a:r>
              <a:rPr lang="zh-CN" altLang="en-US" dirty="0" smtClean="0"/>
              <a:t>推荐模块</a:t>
            </a:r>
            <a:endParaRPr lang="zh-CN" altLang="en-US" dirty="0"/>
          </a:p>
        </p:txBody>
      </p:sp>
      <p:sp>
        <p:nvSpPr>
          <p:cNvPr id="12" name="圆角矩形 11"/>
          <p:cNvSpPr/>
          <p:nvPr/>
        </p:nvSpPr>
        <p:spPr>
          <a:xfrm>
            <a:off x="2033081" y="5199707"/>
            <a:ext cx="5075392" cy="10586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V="1">
            <a:off x="7119551" y="5729020"/>
            <a:ext cx="148105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611679" y="5544354"/>
            <a:ext cx="1569660" cy="369332"/>
          </a:xfrm>
          <a:prstGeom prst="rect">
            <a:avLst/>
          </a:prstGeom>
          <a:noFill/>
        </p:spPr>
        <p:txBody>
          <a:bodyPr wrap="none" rtlCol="0">
            <a:spAutoFit/>
          </a:bodyPr>
          <a:lstStyle/>
          <a:p>
            <a:r>
              <a:rPr lang="zh-CN" altLang="en-US" dirty="0" smtClean="0"/>
              <a:t>数据存储模块</a:t>
            </a:r>
            <a:endParaRPr lang="zh-CN" altLang="en-US" dirty="0"/>
          </a:p>
        </p:txBody>
      </p:sp>
      <p:sp>
        <p:nvSpPr>
          <p:cNvPr id="22" name="标题 1"/>
          <p:cNvSpPr>
            <a:spLocks noGrp="1"/>
          </p:cNvSpPr>
          <p:nvPr>
            <p:ph type="title"/>
          </p:nvPr>
        </p:nvSpPr>
        <p:spPr>
          <a:xfrm>
            <a:off x="1022573" y="675080"/>
            <a:ext cx="5485231" cy="482670"/>
          </a:xfrm>
        </p:spPr>
        <p:txBody>
          <a:bodyPr>
            <a:noAutofit/>
          </a:bodyPr>
          <a:lstStyle/>
          <a:p>
            <a:r>
              <a:rPr lang="zh-CN" altLang="en-US" sz="3600" b="1" dirty="0" smtClean="0">
                <a:latin typeface="Times New Roman" panose="02020603050405020304" pitchFamily="18" charset="0"/>
                <a:cs typeface="Times New Roman" panose="02020603050405020304" pitchFamily="18" charset="0"/>
              </a:rPr>
              <a:t>系统设计</a:t>
            </a:r>
            <a:endParaRPr lang="zh-CN" altLang="en-US" sz="3600" b="1" dirty="0">
              <a:latin typeface="Times New Roman" panose="02020603050405020304" pitchFamily="18" charset="0"/>
              <a:cs typeface="Times New Roman" panose="02020603050405020304" pitchFamily="18" charset="0"/>
            </a:endParaRPr>
          </a:p>
        </p:txBody>
      </p:sp>
      <p:grpSp>
        <p:nvGrpSpPr>
          <p:cNvPr id="23" name="组合 22"/>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24" name="椭圆 23"/>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5" name="椭圆 24"/>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6" name="椭圆 25"/>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7"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descr="ll"/>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544713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animBg="1"/>
      <p:bldP spid="11" grpId="0"/>
      <p:bldP spid="12" grpId="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617387" y="1615118"/>
            <a:ext cx="8584889" cy="3827738"/>
          </a:xfrm>
          <a:prstGeom prst="rect">
            <a:avLst/>
          </a:prstGeom>
        </p:spPr>
      </p:pic>
      <p:sp>
        <p:nvSpPr>
          <p:cNvPr id="11" name="标题 1"/>
          <p:cNvSpPr>
            <a:spLocks noGrp="1"/>
          </p:cNvSpPr>
          <p:nvPr>
            <p:ph type="title"/>
          </p:nvPr>
        </p:nvSpPr>
        <p:spPr>
          <a:xfrm>
            <a:off x="1022573" y="675080"/>
            <a:ext cx="5485231" cy="482670"/>
          </a:xfrm>
        </p:spPr>
        <p:txBody>
          <a:bodyPr>
            <a:noAutofit/>
          </a:bodyPr>
          <a:lstStyle/>
          <a:p>
            <a:r>
              <a:rPr lang="zh-CN" altLang="en-US" sz="3600" b="1" dirty="0" smtClean="0">
                <a:latin typeface="Times New Roman" panose="02020603050405020304" pitchFamily="18" charset="0"/>
                <a:cs typeface="Times New Roman" panose="02020603050405020304" pitchFamily="18" charset="0"/>
              </a:rPr>
              <a:t>推荐算法流程图</a:t>
            </a:r>
            <a:endParaRPr lang="zh-CN" altLang="en-US" sz="3600" b="1" dirty="0">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13" name="椭圆 12"/>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4" name="椭圆 13"/>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5" name="椭圆 14"/>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8"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ll"/>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1941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stretch>
            <a:fillRect/>
          </a:stretch>
        </p:blipFill>
        <p:spPr>
          <a:xfrm>
            <a:off x="2506298" y="1208550"/>
            <a:ext cx="6764702" cy="5573250"/>
          </a:xfrm>
          <a:prstGeom prst="rect">
            <a:avLst/>
          </a:prstGeom>
        </p:spPr>
      </p:pic>
      <p:sp>
        <p:nvSpPr>
          <p:cNvPr id="5" name="标题 1"/>
          <p:cNvSpPr txBox="1">
            <a:spLocks/>
          </p:cNvSpPr>
          <p:nvPr/>
        </p:nvSpPr>
        <p:spPr>
          <a:xfrm>
            <a:off x="1022573" y="675080"/>
            <a:ext cx="5485231" cy="482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smtClean="0">
                <a:latin typeface="Times New Roman" panose="02020603050405020304" pitchFamily="18" charset="0"/>
                <a:cs typeface="Times New Roman" panose="02020603050405020304" pitchFamily="18" charset="0"/>
              </a:rPr>
              <a:t>运行结果</a:t>
            </a:r>
            <a:endParaRPr lang="zh-CN" altLang="en-US" sz="3600" b="1" dirty="0">
              <a:latin typeface="Times New Roman" panose="02020603050405020304" pitchFamily="18" charset="0"/>
              <a:cs typeface="Times New Roman" panose="02020603050405020304" pitchFamily="18" charset="0"/>
            </a:endParaRPr>
          </a:p>
        </p:txBody>
      </p:sp>
      <p:grpSp>
        <p:nvGrpSpPr>
          <p:cNvPr id="6" name="组合 5"/>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7" name="椭圆 6"/>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 name="椭圆 7"/>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9" name="椭圆 8"/>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0"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ll"/>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7540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Administrator\Documents\Tencent Files\260754218\Image\C2C\E@FJJJXV(PT3O4WCVKI1[FY.png"/>
          <p:cNvPicPr/>
          <p:nvPr/>
        </p:nvPicPr>
        <p:blipFill>
          <a:blip r:embed="rId2">
            <a:extLst>
              <a:ext uri="{28A0092B-C50C-407E-A947-70E740481C1C}">
                <a14:useLocalDpi xmlns:a14="http://schemas.microsoft.com/office/drawing/2010/main" val="0"/>
              </a:ext>
            </a:extLst>
          </a:blip>
          <a:srcRect/>
          <a:stretch>
            <a:fillRect/>
          </a:stretch>
        </p:blipFill>
        <p:spPr bwMode="auto">
          <a:xfrm>
            <a:off x="724871" y="2022238"/>
            <a:ext cx="5360035" cy="4075430"/>
          </a:xfrm>
          <a:prstGeom prst="rect">
            <a:avLst/>
          </a:prstGeom>
          <a:noFill/>
          <a:ln>
            <a:noFill/>
          </a:ln>
        </p:spPr>
      </p:pic>
      <p:pic>
        <p:nvPicPr>
          <p:cNvPr id="6" name="图片 5" descr="C:\Users\Administrator\Documents\Tencent Files\260754218\Image\C2C\HLO~VY57FNUZFUBP`MT6ANJ.png"/>
          <p:cNvPicPr/>
          <p:nvPr/>
        </p:nvPicPr>
        <p:blipFill>
          <a:blip r:embed="rId3">
            <a:extLst>
              <a:ext uri="{28A0092B-C50C-407E-A947-70E740481C1C}">
                <a14:useLocalDpi xmlns:a14="http://schemas.microsoft.com/office/drawing/2010/main" val="0"/>
              </a:ext>
            </a:extLst>
          </a:blip>
          <a:srcRect/>
          <a:stretch>
            <a:fillRect/>
          </a:stretch>
        </p:blipFill>
        <p:spPr bwMode="auto">
          <a:xfrm>
            <a:off x="6344695" y="2022237"/>
            <a:ext cx="5361940" cy="4075431"/>
          </a:xfrm>
          <a:prstGeom prst="rect">
            <a:avLst/>
          </a:prstGeom>
          <a:noFill/>
          <a:ln>
            <a:noFill/>
          </a:ln>
        </p:spPr>
      </p:pic>
      <p:sp>
        <p:nvSpPr>
          <p:cNvPr id="7" name="文本框 6"/>
          <p:cNvSpPr txBox="1"/>
          <p:nvPr/>
        </p:nvSpPr>
        <p:spPr>
          <a:xfrm>
            <a:off x="838200" y="1471014"/>
            <a:ext cx="6366830" cy="369332"/>
          </a:xfrm>
          <a:prstGeom prst="rect">
            <a:avLst/>
          </a:prstGeom>
          <a:noFill/>
        </p:spPr>
        <p:txBody>
          <a:bodyPr wrap="square" rtlCol="0">
            <a:spAutoFit/>
          </a:bodyPr>
          <a:lstStyle/>
          <a:p>
            <a:pPr>
              <a:spcBef>
                <a:spcPct val="0"/>
              </a:spcBef>
            </a:pPr>
            <a:r>
              <a:rPr lang="zh-CN" altLang="en-US" dirty="0" smtClean="0">
                <a:ea typeface="华文中宋" panose="02010600040101010101" pitchFamily="2" charset="-122"/>
              </a:rPr>
              <a:t>对同一用户在不同时间对好友进行推荐的结果显示如图所示</a:t>
            </a:r>
            <a:endParaRPr lang="zh-CN" altLang="en-US" dirty="0">
              <a:ea typeface="华文中宋" panose="02010600040101010101" pitchFamily="2" charset="-122"/>
            </a:endParaRPr>
          </a:p>
        </p:txBody>
      </p:sp>
      <p:sp>
        <p:nvSpPr>
          <p:cNvPr id="13" name="标题 1"/>
          <p:cNvSpPr>
            <a:spLocks noGrp="1"/>
          </p:cNvSpPr>
          <p:nvPr>
            <p:ph type="title"/>
          </p:nvPr>
        </p:nvSpPr>
        <p:spPr>
          <a:xfrm>
            <a:off x="1022573" y="675080"/>
            <a:ext cx="5485231" cy="482670"/>
          </a:xfrm>
        </p:spPr>
        <p:txBody>
          <a:bodyPr>
            <a:noAutofit/>
          </a:bodyPr>
          <a:lstStyle/>
          <a:p>
            <a:r>
              <a:rPr lang="zh-CN" altLang="en-US" sz="3600" b="1" dirty="0" smtClean="0">
                <a:latin typeface="Times New Roman" panose="02020603050405020304" pitchFamily="18" charset="0"/>
                <a:cs typeface="Times New Roman" panose="02020603050405020304" pitchFamily="18" charset="0"/>
              </a:rPr>
              <a:t>运行结果</a:t>
            </a:r>
            <a:endParaRPr lang="zh-CN" altLang="en-US" sz="3600" b="1" dirty="0">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15" name="椭圆 14"/>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6" name="椭圆 15"/>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7" name="椭圆 16"/>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0"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ll"/>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214701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624789" y="2569246"/>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基于用户文本语义和情感程度的好友推荐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4624789" y="3565021"/>
            <a:ext cx="6032421"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基于交叉文本相似性和情感词典的好友推荐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93304" y="1451188"/>
            <a:ext cx="3041784" cy="2992839"/>
            <a:chOff x="1082462" y="1218028"/>
            <a:chExt cx="3752428" cy="3752428"/>
          </a:xfrm>
        </p:grpSpPr>
        <p:grpSp>
          <p:nvGrpSpPr>
            <p:cNvPr id="8" name="组合 7"/>
            <p:cNvGrpSpPr/>
            <p:nvPr userDrawn="1"/>
          </p:nvGrpSpPr>
          <p:grpSpPr>
            <a:xfrm>
              <a:off x="2261324" y="2572676"/>
              <a:ext cx="1440227" cy="1204747"/>
              <a:chOff x="2525008" y="2776901"/>
              <a:chExt cx="1440227" cy="1204747"/>
            </a:xfrm>
            <a:noFill/>
          </p:grpSpPr>
          <p:sp>
            <p:nvSpPr>
              <p:cNvPr id="13" name="文本框 12"/>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14" name="文本框 13"/>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9" name="空心弧 8"/>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空心弧 9"/>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空心弧 11"/>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4"/>
          <p:cNvSpPr txBox="1"/>
          <p:nvPr/>
        </p:nvSpPr>
        <p:spPr>
          <a:xfrm>
            <a:off x="4590953" y="4575810"/>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融合文本语义和情感分析的好友推荐系统</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3560688" y="300816"/>
            <a:ext cx="5204553" cy="6009659"/>
            <a:chOff x="3514159" y="1294651"/>
            <a:chExt cx="5370266" cy="7203823"/>
          </a:xfrm>
        </p:grpSpPr>
        <p:grpSp>
          <p:nvGrpSpPr>
            <p:cNvPr id="17" name="组合 16"/>
            <p:cNvGrpSpPr/>
            <p:nvPr userDrawn="1"/>
          </p:nvGrpSpPr>
          <p:grpSpPr>
            <a:xfrm>
              <a:off x="3514159" y="1294651"/>
              <a:ext cx="1064760" cy="7203823"/>
              <a:chOff x="1445772" y="986833"/>
              <a:chExt cx="2623064" cy="17746843"/>
            </a:xfrm>
          </p:grpSpPr>
          <p:grpSp>
            <p:nvGrpSpPr>
              <p:cNvPr id="19" name="组合 18"/>
              <p:cNvGrpSpPr/>
              <p:nvPr userDrawn="1"/>
            </p:nvGrpSpPr>
            <p:grpSpPr>
              <a:xfrm>
                <a:off x="1445772" y="986833"/>
                <a:ext cx="2623064" cy="17746843"/>
                <a:chOff x="-3408439" y="842784"/>
                <a:chExt cx="1815653" cy="12284146"/>
              </a:xfrm>
            </p:grpSpPr>
            <p:sp>
              <p:nvSpPr>
                <p:cNvPr id="25" name="椭圆 24"/>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6" name="流程图: 合并 25"/>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7" name="椭圆 26"/>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8" name="流程图: 合并 27"/>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9" name="椭圆 28"/>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0" name="流程图: 合并 29"/>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1" name="椭圆 30"/>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2" name="流程图: 合并 31"/>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3" name="椭圆 32"/>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4" name="流程图: 合并 33"/>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5" name="椭圆 34"/>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6" name="流程图: 合并 35"/>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20" name="文本框 19"/>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1" name="文本框 20"/>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2" name="文本框 21"/>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3" name="文本框 22"/>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4" name="文本框 23"/>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06</a:t>
                </a:r>
                <a:endParaRPr lang="zh-CN" altLang="en-US" sz="3400" b="0" dirty="0">
                  <a:solidFill>
                    <a:schemeClr val="bg1"/>
                  </a:solidFill>
                  <a:latin typeface="Broadway" panose="04040905080B02020502" pitchFamily="82" charset="0"/>
                  <a:ea typeface="微软雅黑" panose="020B0503020204020204" pitchFamily="34" charset="-122"/>
                </a:endParaRPr>
              </a:p>
            </p:txBody>
          </p:sp>
        </p:grpSp>
        <p:sp>
          <p:nvSpPr>
            <p:cNvPr id="18" name="文本框 17"/>
            <p:cNvSpPr txBox="1"/>
            <p:nvPr userDrawn="1"/>
          </p:nvSpPr>
          <p:spPr>
            <a:xfrm>
              <a:off x="4565390" y="1582350"/>
              <a:ext cx="4319035" cy="553401"/>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研究背景、意义以及研究内容</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sp>
        <p:nvSpPr>
          <p:cNvPr id="37" name="文本框 36"/>
          <p:cNvSpPr txBox="1"/>
          <p:nvPr/>
        </p:nvSpPr>
        <p:spPr>
          <a:xfrm>
            <a:off x="4579481" y="5590612"/>
            <a:ext cx="2339102" cy="461665"/>
          </a:xfrm>
          <a:prstGeom prst="rect">
            <a:avLst/>
          </a:prstGeom>
          <a:noFill/>
        </p:spPr>
        <p:txBody>
          <a:bodyPr wrap="none" rtlCol="0">
            <a:spAutoFit/>
          </a:bodyPr>
          <a:lstStyle/>
          <a:p>
            <a:r>
              <a:rPr lang="zh-CN" altLang="en-US" sz="24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590953" y="1503708"/>
            <a:ext cx="3262432"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好友推荐相关理论基础</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sp>
        <p:nvSpPr>
          <p:cNvPr id="44" name="文本框 43"/>
          <p:cNvSpPr txBox="1"/>
          <p:nvPr/>
        </p:nvSpPr>
        <p:spPr>
          <a:xfrm>
            <a:off x="3625314" y="1487820"/>
            <a:ext cx="748923" cy="615553"/>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pic>
        <p:nvPicPr>
          <p:cNvPr id="45"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0200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3994" y="1663177"/>
            <a:ext cx="672164" cy="67216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1</a:t>
            </a:r>
            <a:endParaRPr lang="zh-CN" altLang="en-US" sz="3200" b="1" dirty="0"/>
          </a:p>
        </p:txBody>
      </p:sp>
      <p:sp>
        <p:nvSpPr>
          <p:cNvPr id="6" name="矩形 5"/>
          <p:cNvSpPr/>
          <p:nvPr/>
        </p:nvSpPr>
        <p:spPr>
          <a:xfrm>
            <a:off x="893994" y="2741838"/>
            <a:ext cx="672164" cy="67216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7" name="矩形 6"/>
          <p:cNvSpPr/>
          <p:nvPr/>
        </p:nvSpPr>
        <p:spPr>
          <a:xfrm>
            <a:off x="893994" y="3820500"/>
            <a:ext cx="672164" cy="67216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8" name="文本框 7"/>
          <p:cNvSpPr txBox="1"/>
          <p:nvPr/>
        </p:nvSpPr>
        <p:spPr>
          <a:xfrm>
            <a:off x="1566158" y="1663177"/>
            <a:ext cx="4602112" cy="646331"/>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针对用户的文本和情感程度词进行好友推荐，提出了</a:t>
            </a:r>
            <a:r>
              <a:rPr lang="en-US" altLang="zh-CN" dirty="0">
                <a:ea typeface="华文中宋" panose="02010600040101010101" pitchFamily="2" charset="-122"/>
              </a:rPr>
              <a:t>SEM</a:t>
            </a:r>
            <a:r>
              <a:rPr lang="zh-CN" altLang="en-US" dirty="0">
                <a:ea typeface="华文中宋" panose="02010600040101010101" pitchFamily="2" charset="-122"/>
              </a:rPr>
              <a:t>模型，进行好友推荐</a:t>
            </a:r>
          </a:p>
        </p:txBody>
      </p:sp>
      <p:sp>
        <p:nvSpPr>
          <p:cNvPr id="9" name="文本框 8"/>
          <p:cNvSpPr txBox="1"/>
          <p:nvPr/>
        </p:nvSpPr>
        <p:spPr>
          <a:xfrm>
            <a:off x="1566158" y="2720366"/>
            <a:ext cx="4602112" cy="646331"/>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引入时间因素，采用文本交叉相似度算法和情感词典的方法进行好友推荐方法</a:t>
            </a:r>
          </a:p>
        </p:txBody>
      </p:sp>
      <p:sp>
        <p:nvSpPr>
          <p:cNvPr id="10" name="文本框 9"/>
          <p:cNvSpPr txBox="1"/>
          <p:nvPr/>
        </p:nvSpPr>
        <p:spPr>
          <a:xfrm>
            <a:off x="1677713" y="3820500"/>
            <a:ext cx="4602112" cy="923330"/>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对用户的微博文本分析，设计</a:t>
            </a:r>
            <a:r>
              <a:rPr lang="zh-CN" altLang="en-US" dirty="0" smtClean="0">
                <a:ea typeface="华文中宋" panose="02010600040101010101" pitchFamily="2" charset="-122"/>
              </a:rPr>
              <a:t>了结合时间因素并融合</a:t>
            </a:r>
            <a:r>
              <a:rPr lang="zh-CN" altLang="en-US" dirty="0">
                <a:ea typeface="华文中宋" panose="02010600040101010101" pitchFamily="2" charset="-122"/>
              </a:rPr>
              <a:t>用户文本语义和情感分析的好友推荐系统</a:t>
            </a:r>
          </a:p>
        </p:txBody>
      </p:sp>
      <p:sp>
        <p:nvSpPr>
          <p:cNvPr id="11" name="任意多边形 10"/>
          <p:cNvSpPr/>
          <p:nvPr/>
        </p:nvSpPr>
        <p:spPr>
          <a:xfrm>
            <a:off x="8416764" y="2753602"/>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chemeClr val="accent6">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zh-CN" altLang="en-US" sz="2400" b="1" dirty="0" smtClean="0">
                <a:latin typeface="微软雅黑" panose="020B0503020204020204" pitchFamily="34" charset="-122"/>
                <a:ea typeface="微软雅黑" panose="020B0503020204020204" pitchFamily="34" charset="-122"/>
              </a:rPr>
              <a:t>总结</a:t>
            </a:r>
            <a:endParaRPr lang="zh-CN" altLang="en-US" sz="2400" b="1" dirty="0">
              <a:latin typeface="微软雅黑" panose="020B0503020204020204" pitchFamily="34" charset="-122"/>
              <a:ea typeface="微软雅黑" panose="020B0503020204020204" pitchFamily="34" charset="-122"/>
            </a:endParaRPr>
          </a:p>
        </p:txBody>
      </p:sp>
      <p:sp>
        <p:nvSpPr>
          <p:cNvPr id="12" name="任意多边形 11"/>
          <p:cNvSpPr/>
          <p:nvPr/>
        </p:nvSpPr>
        <p:spPr>
          <a:xfrm rot="16200000">
            <a:off x="8856003" y="2546693"/>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2"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13" name="任意多边形 12"/>
          <p:cNvSpPr/>
          <p:nvPr/>
        </p:nvSpPr>
        <p:spPr>
          <a:xfrm>
            <a:off x="8416764" y="1113594"/>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chemeClr val="accent6">
                    <a:lumMod val="50000"/>
                  </a:schemeClr>
                </a:solidFill>
              </a:rPr>
              <a:t>1</a:t>
            </a:r>
            <a:endParaRPr lang="zh-CN" altLang="en-US" sz="5800" dirty="0">
              <a:solidFill>
                <a:schemeClr val="accent6">
                  <a:lumMod val="50000"/>
                </a:schemeClr>
              </a:solidFill>
            </a:endParaRPr>
          </a:p>
        </p:txBody>
      </p:sp>
      <p:sp>
        <p:nvSpPr>
          <p:cNvPr id="14" name="任意多边形 13"/>
          <p:cNvSpPr/>
          <p:nvPr/>
        </p:nvSpPr>
        <p:spPr>
          <a:xfrm>
            <a:off x="9676007" y="3366697"/>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15" name="任意多边形 14"/>
          <p:cNvSpPr/>
          <p:nvPr/>
        </p:nvSpPr>
        <p:spPr>
          <a:xfrm>
            <a:off x="10056772" y="2753602"/>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chemeClr val="accent6">
                    <a:lumMod val="50000"/>
                  </a:schemeClr>
                </a:solidFill>
              </a:rPr>
              <a:t>2</a:t>
            </a:r>
            <a:endParaRPr lang="zh-CN" altLang="en-US" sz="5800" dirty="0">
              <a:solidFill>
                <a:schemeClr val="accent6">
                  <a:lumMod val="50000"/>
                </a:schemeClr>
              </a:solidFill>
            </a:endParaRPr>
          </a:p>
        </p:txBody>
      </p:sp>
      <p:sp>
        <p:nvSpPr>
          <p:cNvPr id="16" name="任意多边形 15"/>
          <p:cNvSpPr/>
          <p:nvPr/>
        </p:nvSpPr>
        <p:spPr>
          <a:xfrm rot="5400000">
            <a:off x="8856003" y="4186701"/>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17" name="任意多边形 16"/>
          <p:cNvSpPr/>
          <p:nvPr/>
        </p:nvSpPr>
        <p:spPr>
          <a:xfrm>
            <a:off x="8416764" y="4393610"/>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chemeClr val="accent6">
                    <a:lumMod val="50000"/>
                  </a:schemeClr>
                </a:solidFill>
              </a:rPr>
              <a:t>3</a:t>
            </a:r>
            <a:endParaRPr lang="zh-CN" altLang="en-US" sz="5800" dirty="0">
              <a:solidFill>
                <a:schemeClr val="accent6">
                  <a:lumMod val="50000"/>
                </a:schemeClr>
              </a:solidFill>
            </a:endParaRPr>
          </a:p>
        </p:txBody>
      </p:sp>
      <p:sp>
        <p:nvSpPr>
          <p:cNvPr id="18" name="任意多边形 17"/>
          <p:cNvSpPr/>
          <p:nvPr/>
        </p:nvSpPr>
        <p:spPr>
          <a:xfrm>
            <a:off x="8036000" y="3366697"/>
            <a:ext cx="380765" cy="33051"/>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380764" y="16525"/>
                </a:moveTo>
                <a:lnTo>
                  <a:pt x="0"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7" rIns="193564"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19" name="任意多边形 18"/>
          <p:cNvSpPr/>
          <p:nvPr/>
        </p:nvSpPr>
        <p:spPr>
          <a:xfrm>
            <a:off x="6776756" y="2753602"/>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chemeClr val="accent6">
                    <a:lumMod val="50000"/>
                  </a:schemeClr>
                </a:solidFill>
              </a:rPr>
              <a:t>4</a:t>
            </a:r>
            <a:endParaRPr lang="zh-CN" altLang="en-US" sz="5800" dirty="0">
              <a:solidFill>
                <a:schemeClr val="accent6">
                  <a:lumMod val="50000"/>
                </a:schemeClr>
              </a:solidFill>
            </a:endParaRPr>
          </a:p>
        </p:txBody>
      </p:sp>
      <p:sp>
        <p:nvSpPr>
          <p:cNvPr id="20" name="矩形 19"/>
          <p:cNvSpPr/>
          <p:nvPr/>
        </p:nvSpPr>
        <p:spPr>
          <a:xfrm>
            <a:off x="893994" y="4899162"/>
            <a:ext cx="672164" cy="67216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4</a:t>
            </a:r>
            <a:endParaRPr lang="zh-CN" altLang="en-US" sz="3200" b="1" dirty="0"/>
          </a:p>
        </p:txBody>
      </p:sp>
      <p:sp>
        <p:nvSpPr>
          <p:cNvPr id="21" name="文本框 20"/>
          <p:cNvSpPr txBox="1"/>
          <p:nvPr/>
        </p:nvSpPr>
        <p:spPr>
          <a:xfrm>
            <a:off x="1677713" y="4826335"/>
            <a:ext cx="4602112" cy="1200329"/>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本文</a:t>
            </a:r>
            <a:r>
              <a:rPr lang="zh-CN" altLang="en-US" dirty="0" smtClean="0">
                <a:ea typeface="华文中宋" panose="02010600040101010101" pitchFamily="2" charset="-122"/>
              </a:rPr>
              <a:t>通过采用自行编写的爬虫程序对新</a:t>
            </a:r>
            <a:r>
              <a:rPr lang="zh-CN" altLang="en-US" dirty="0">
                <a:ea typeface="华文中宋" panose="02010600040101010101" pitchFamily="2" charset="-122"/>
              </a:rPr>
              <a:t>浪微</a:t>
            </a:r>
            <a:r>
              <a:rPr lang="zh-CN" altLang="en-US" dirty="0" smtClean="0">
                <a:ea typeface="华文中宋" panose="02010600040101010101" pitchFamily="2" charset="-122"/>
              </a:rPr>
              <a:t>博数据进行爬取。对用户进行</a:t>
            </a:r>
            <a:r>
              <a:rPr lang="zh-CN" altLang="en-US" dirty="0">
                <a:ea typeface="华文中宋" panose="02010600040101010101" pitchFamily="2" charset="-122"/>
              </a:rPr>
              <a:t>分析，发现用户</a:t>
            </a:r>
            <a:r>
              <a:rPr lang="zh-CN" altLang="en-US" dirty="0" smtClean="0">
                <a:ea typeface="华文中宋" panose="02010600040101010101" pitchFamily="2" charset="-122"/>
              </a:rPr>
              <a:t>的出度和入度均</a:t>
            </a:r>
            <a:r>
              <a:rPr lang="zh-CN" altLang="en-US" dirty="0">
                <a:ea typeface="华文中宋" panose="02010600040101010101" pitchFamily="2" charset="-122"/>
              </a:rPr>
              <a:t>满足幂</a:t>
            </a:r>
            <a:r>
              <a:rPr lang="zh-CN" altLang="en-US" dirty="0" smtClean="0">
                <a:ea typeface="华文中宋" panose="02010600040101010101" pitchFamily="2" charset="-122"/>
              </a:rPr>
              <a:t>律分布，</a:t>
            </a:r>
            <a:r>
              <a:rPr lang="zh-CN" altLang="en-US" dirty="0">
                <a:ea typeface="华文中宋" panose="02010600040101010101" pitchFamily="2" charset="-122"/>
              </a:rPr>
              <a:t>具有无标度特性，验证了数据的真实性。</a:t>
            </a:r>
          </a:p>
        </p:txBody>
      </p:sp>
      <p:sp>
        <p:nvSpPr>
          <p:cNvPr id="27" name="标题 1"/>
          <p:cNvSpPr>
            <a:spLocks noGrp="1"/>
          </p:cNvSpPr>
          <p:nvPr>
            <p:ph type="title"/>
          </p:nvPr>
        </p:nvSpPr>
        <p:spPr>
          <a:xfrm>
            <a:off x="1022573" y="675080"/>
            <a:ext cx="5485231" cy="482670"/>
          </a:xfrm>
        </p:spPr>
        <p:txBody>
          <a:bodyPr>
            <a:noAutofit/>
          </a:bodyPr>
          <a:lstStyle/>
          <a:p>
            <a:r>
              <a:rPr lang="zh-CN" altLang="en-US" sz="3600" b="1" dirty="0" smtClean="0">
                <a:latin typeface="Times New Roman" panose="02020603050405020304" pitchFamily="18" charset="0"/>
                <a:cs typeface="Times New Roman" panose="02020603050405020304" pitchFamily="18" charset="0"/>
              </a:rPr>
              <a:t>论文总结</a:t>
            </a:r>
            <a:endParaRPr lang="zh-CN" altLang="en-US" sz="3600" b="1" dirty="0">
              <a:latin typeface="Times New Roman" panose="02020603050405020304" pitchFamily="18" charset="0"/>
              <a:cs typeface="Times New Roman" panose="02020603050405020304" pitchFamily="18" charset="0"/>
            </a:endParaRPr>
          </a:p>
        </p:txBody>
      </p:sp>
      <p:grpSp>
        <p:nvGrpSpPr>
          <p:cNvPr id="28" name="组合 27"/>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29" name="椭圆 28"/>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0" name="椭圆 29"/>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1" name="椭圆 30"/>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24"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64896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6" presetClass="entr" presetSubtype="2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inVertical)">
                                      <p:cBhvr>
                                        <p:cTn id="45" dur="500"/>
                                        <p:tgtEl>
                                          <p:spTgt spid="16"/>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par>
                                <p:cTn id="54" presetID="16" presetClass="entr" presetSubtype="21"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inVertical)">
                                      <p:cBhvr>
                                        <p:cTn id="56" dur="500"/>
                                        <p:tgtEl>
                                          <p:spTgt spid="18"/>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par>
                                <p:cTn id="62" presetID="1"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7"/>
          <p:cNvSpPr>
            <a:spLocks noGrp="1"/>
          </p:cNvSpPr>
          <p:nvPr>
            <p:ph type="title"/>
          </p:nvPr>
        </p:nvSpPr>
        <p:spPr>
          <a:xfrm>
            <a:off x="1022573" y="505704"/>
            <a:ext cx="3596026" cy="482670"/>
          </a:xfrm>
        </p:spPr>
        <p:txBody>
          <a:bodyPr>
            <a:noAutofit/>
          </a:bodyPr>
          <a:lstStyle/>
          <a:p>
            <a:r>
              <a:rPr lang="zh-CN" altLang="en-US" sz="3600" dirty="0" smtClean="0"/>
              <a:t>选题背景</a:t>
            </a:r>
            <a:endParaRPr lang="zh-CN" altLang="en-US" sz="3600" dirty="0"/>
          </a:p>
        </p:txBody>
      </p:sp>
      <p:pic>
        <p:nvPicPr>
          <p:cNvPr id="5" name="Picture 2" descr="http://comp.quanjing.com/monkey006/mya0904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6097" y="3017714"/>
            <a:ext cx="3143159" cy="31309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hooxiao.com/uploadfile/2012/1127/2012112712023226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392" b="10855"/>
          <a:stretch/>
        </p:blipFill>
        <p:spPr bwMode="auto">
          <a:xfrm>
            <a:off x="1567938" y="3017714"/>
            <a:ext cx="3230137" cy="3130903"/>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231641" y="1173988"/>
            <a:ext cx="10655559" cy="1405193"/>
          </a:xfrm>
          <a:prstGeom prst="rect">
            <a:avLst/>
          </a:prstGeom>
          <a:noFill/>
        </p:spPr>
        <p:txBody>
          <a:bodyPr wrap="square" rtlCol="0">
            <a:spAutoFit/>
          </a:bodyPr>
          <a:lstStyle/>
          <a:p>
            <a:pPr>
              <a:lnSpc>
                <a:spcPct val="150000"/>
              </a:lnSpc>
            </a:pPr>
            <a:r>
              <a:rPr lang="zh-CN" altLang="zh-CN" sz="2000" dirty="0">
                <a:latin typeface="宋体" panose="02010600030101010101" pitchFamily="2" charset="-122"/>
                <a:ea typeface="宋体" panose="02010600030101010101" pitchFamily="2" charset="-122"/>
              </a:rPr>
              <a:t>随着移动互联网的出现，人与人之间可以随时随地的进行交流沟通，交流变得更加方便快捷。社交网络</a:t>
            </a:r>
            <a:r>
              <a:rPr lang="en-US" altLang="zh-CN" sz="2000" dirty="0">
                <a:latin typeface="宋体" panose="02010600030101010101" pitchFamily="2" charset="-122"/>
                <a:ea typeface="宋体" panose="02010600030101010101" pitchFamily="2" charset="-122"/>
              </a:rPr>
              <a:t>(</a:t>
            </a:r>
            <a:r>
              <a:rPr lang="en-US" altLang="zh-CN" sz="2000" dirty="0" err="1">
                <a:latin typeface="+mj-lt"/>
                <a:ea typeface="宋体" panose="02010600030101010101" pitchFamily="2" charset="-122"/>
              </a:rPr>
              <a:t>SNS</a:t>
            </a:r>
            <a:r>
              <a:rPr lang="en-US" altLang="zh-CN" sz="2000" dirty="0">
                <a:latin typeface="宋体" panose="02010600030101010101" pitchFamily="2" charset="-122"/>
                <a:ea typeface="宋体" panose="02010600030101010101" pitchFamily="2" charset="-122"/>
              </a:rPr>
              <a:t>)</a:t>
            </a:r>
            <a:r>
              <a:rPr lang="zh-CN" altLang="zh-CN" sz="2000" dirty="0">
                <a:latin typeface="宋体" panose="02010600030101010101" pitchFamily="2" charset="-122"/>
                <a:ea typeface="宋体" panose="02010600030101010101" pitchFamily="2" charset="-122"/>
              </a:rPr>
              <a:t>正在以一种新兴的姿态进入人们的生活，各种社交网站也层出不穷，它们给人们的生活带来了便利同时也正在逐渐的改变人们的生活方式和社交方式。</a:t>
            </a:r>
            <a:endParaRPr lang="zh-CN" altLang="en-US" sz="2000" dirty="0">
              <a:latin typeface="宋体" panose="02010600030101010101" pitchFamily="2" charset="-122"/>
              <a:ea typeface="宋体" panose="02010600030101010101" pitchFamily="2" charset="-122"/>
            </a:endParaRPr>
          </a:p>
        </p:txBody>
      </p:sp>
      <p:grpSp>
        <p:nvGrpSpPr>
          <p:cNvPr id="9" name="组合 8"/>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10" name="椭圆 9"/>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1" name="椭圆 10"/>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2" name="椭圆 11"/>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3"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0" descr="ll"/>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左右箭头 14"/>
          <p:cNvSpPr/>
          <p:nvPr/>
        </p:nvSpPr>
        <p:spPr>
          <a:xfrm>
            <a:off x="5165361" y="4297465"/>
            <a:ext cx="2253449" cy="571399"/>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1803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a:grpSpLocks/>
          </p:cNvGrpSpPr>
          <p:nvPr/>
        </p:nvGrpSpPr>
        <p:grpSpPr bwMode="auto">
          <a:xfrm>
            <a:off x="1022573" y="1853701"/>
            <a:ext cx="2074862" cy="832168"/>
            <a:chOff x="765101" y="962314"/>
            <a:chExt cx="1296144" cy="576064"/>
          </a:xfrm>
          <a:solidFill>
            <a:schemeClr val="accent6">
              <a:lumMod val="50000"/>
            </a:schemeClr>
          </a:solidFill>
        </p:grpSpPr>
        <p:sp>
          <p:nvSpPr>
            <p:cNvPr id="6" name="五边形 5"/>
            <p:cNvSpPr/>
            <p:nvPr/>
          </p:nvSpPr>
          <p:spPr>
            <a:xfrm>
              <a:off x="765101" y="962314"/>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287ED3"/>
                </a:solidFill>
              </a:endParaRPr>
            </a:p>
          </p:txBody>
        </p:sp>
        <p:sp>
          <p:nvSpPr>
            <p:cNvPr id="7" name="TextBox 19"/>
            <p:cNvSpPr txBox="1">
              <a:spLocks noChangeArrowheads="1"/>
            </p:cNvSpPr>
            <p:nvPr/>
          </p:nvSpPr>
          <p:spPr bwMode="auto">
            <a:xfrm>
              <a:off x="1265214" y="1053288"/>
              <a:ext cx="259557"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b="1" dirty="0">
                  <a:solidFill>
                    <a:schemeClr val="bg1"/>
                  </a:solidFill>
                  <a:latin typeface="+mj-lt"/>
                  <a:ea typeface="微软雅黑" panose="020B0503020204020204" pitchFamily="34" charset="-122"/>
                </a:rPr>
                <a:t>1</a:t>
              </a:r>
              <a:endParaRPr lang="zh-CN" altLang="en-US" sz="3600" b="1" dirty="0">
                <a:solidFill>
                  <a:schemeClr val="bg1"/>
                </a:solidFill>
                <a:latin typeface="+mj-lt"/>
                <a:ea typeface="微软雅黑" panose="020B0503020204020204" pitchFamily="34" charset="-122"/>
              </a:endParaRPr>
            </a:p>
          </p:txBody>
        </p:sp>
      </p:grpSp>
      <p:grpSp>
        <p:nvGrpSpPr>
          <p:cNvPr id="8" name="组合 7"/>
          <p:cNvGrpSpPr>
            <a:grpSpLocks/>
          </p:cNvGrpSpPr>
          <p:nvPr/>
        </p:nvGrpSpPr>
        <p:grpSpPr bwMode="auto">
          <a:xfrm>
            <a:off x="1022573" y="3198313"/>
            <a:ext cx="2074862" cy="832168"/>
            <a:chOff x="765101" y="2306083"/>
            <a:chExt cx="1296144" cy="576064"/>
          </a:xfrm>
          <a:solidFill>
            <a:schemeClr val="accent6">
              <a:lumMod val="50000"/>
            </a:schemeClr>
          </a:solidFill>
        </p:grpSpPr>
        <p:sp>
          <p:nvSpPr>
            <p:cNvPr id="9" name="五边形 8"/>
            <p:cNvSpPr/>
            <p:nvPr/>
          </p:nvSpPr>
          <p:spPr>
            <a:xfrm>
              <a:off x="765101" y="2306083"/>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287ED3"/>
                </a:solidFill>
              </a:endParaRPr>
            </a:p>
          </p:txBody>
        </p:sp>
        <p:sp>
          <p:nvSpPr>
            <p:cNvPr id="10" name="TextBox 20"/>
            <p:cNvSpPr txBox="1">
              <a:spLocks noChangeArrowheads="1"/>
            </p:cNvSpPr>
            <p:nvPr/>
          </p:nvSpPr>
          <p:spPr bwMode="auto">
            <a:xfrm>
              <a:off x="1271948" y="2409975"/>
              <a:ext cx="260559"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b="1" dirty="0">
                  <a:solidFill>
                    <a:schemeClr val="bg1"/>
                  </a:solidFill>
                  <a:latin typeface="+mj-lt"/>
                  <a:ea typeface="微软雅黑" panose="020B0503020204020204" pitchFamily="34" charset="-122"/>
                </a:rPr>
                <a:t>2</a:t>
              </a:r>
              <a:endParaRPr lang="zh-CN" altLang="en-US" sz="3600" b="1" dirty="0">
                <a:solidFill>
                  <a:schemeClr val="bg1"/>
                </a:solidFill>
                <a:latin typeface="+mj-lt"/>
                <a:ea typeface="微软雅黑" panose="020B0503020204020204" pitchFamily="34" charset="-122"/>
              </a:endParaRPr>
            </a:p>
          </p:txBody>
        </p:sp>
      </p:grpSp>
      <p:grpSp>
        <p:nvGrpSpPr>
          <p:cNvPr id="11" name="组合 10"/>
          <p:cNvGrpSpPr>
            <a:grpSpLocks/>
          </p:cNvGrpSpPr>
          <p:nvPr/>
        </p:nvGrpSpPr>
        <p:grpSpPr bwMode="auto">
          <a:xfrm>
            <a:off x="1022573" y="4542925"/>
            <a:ext cx="2074862" cy="832168"/>
            <a:chOff x="765101" y="3649852"/>
            <a:chExt cx="1296144" cy="576064"/>
          </a:xfrm>
          <a:solidFill>
            <a:schemeClr val="accent6">
              <a:lumMod val="50000"/>
            </a:schemeClr>
          </a:solidFill>
        </p:grpSpPr>
        <p:sp>
          <p:nvSpPr>
            <p:cNvPr id="12" name="五边形 11"/>
            <p:cNvSpPr/>
            <p:nvPr/>
          </p:nvSpPr>
          <p:spPr>
            <a:xfrm>
              <a:off x="765101" y="3649852"/>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287ED3"/>
                </a:solidFill>
              </a:endParaRPr>
            </a:p>
          </p:txBody>
        </p:sp>
        <p:sp>
          <p:nvSpPr>
            <p:cNvPr id="13" name="TextBox 21"/>
            <p:cNvSpPr txBox="1">
              <a:spLocks noChangeArrowheads="1"/>
            </p:cNvSpPr>
            <p:nvPr/>
          </p:nvSpPr>
          <p:spPr bwMode="auto">
            <a:xfrm>
              <a:off x="1278888" y="3778497"/>
              <a:ext cx="26857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b="1" dirty="0">
                  <a:solidFill>
                    <a:schemeClr val="bg1"/>
                  </a:solidFill>
                  <a:latin typeface="+mj-lt"/>
                  <a:ea typeface="微软雅黑" panose="020B0503020204020204" pitchFamily="34" charset="-122"/>
                </a:rPr>
                <a:t>3</a:t>
              </a:r>
              <a:endParaRPr lang="zh-CN" altLang="en-US" sz="3600" b="1" dirty="0">
                <a:solidFill>
                  <a:schemeClr val="bg1"/>
                </a:solidFill>
                <a:latin typeface="+mj-lt"/>
                <a:ea typeface="微软雅黑" panose="020B0503020204020204" pitchFamily="34" charset="-122"/>
              </a:endParaRPr>
            </a:p>
          </p:txBody>
        </p:sp>
      </p:grpSp>
      <p:cxnSp>
        <p:nvCxnSpPr>
          <p:cNvPr id="14" name="直接连接符 13"/>
          <p:cNvCxnSpPr/>
          <p:nvPr/>
        </p:nvCxnSpPr>
        <p:spPr>
          <a:xfrm>
            <a:off x="3088592" y="2265627"/>
            <a:ext cx="3563937" cy="0"/>
          </a:xfrm>
          <a:prstGeom prst="line">
            <a:avLst/>
          </a:prstGeom>
          <a:ln>
            <a:tailEnd type="oval"/>
          </a:ln>
        </p:spPr>
        <p:style>
          <a:lnRef idx="3">
            <a:schemeClr val="accent6"/>
          </a:lnRef>
          <a:fillRef idx="0">
            <a:schemeClr val="accent6"/>
          </a:fillRef>
          <a:effectRef idx="2">
            <a:schemeClr val="accent6"/>
          </a:effectRef>
          <a:fontRef idx="minor">
            <a:schemeClr val="tx1"/>
          </a:fontRef>
        </p:style>
      </p:cxnSp>
      <p:cxnSp>
        <p:nvCxnSpPr>
          <p:cNvPr id="15" name="直接连接符 14"/>
          <p:cNvCxnSpPr/>
          <p:nvPr/>
        </p:nvCxnSpPr>
        <p:spPr>
          <a:xfrm>
            <a:off x="3088592" y="3619285"/>
            <a:ext cx="3563937" cy="0"/>
          </a:xfrm>
          <a:prstGeom prst="line">
            <a:avLst/>
          </a:prstGeom>
          <a:ln>
            <a:tailEnd type="oval"/>
          </a:ln>
        </p:spPr>
        <p:style>
          <a:lnRef idx="3">
            <a:schemeClr val="accent6"/>
          </a:lnRef>
          <a:fillRef idx="0">
            <a:schemeClr val="accent6"/>
          </a:fillRef>
          <a:effectRef idx="2">
            <a:schemeClr val="accent6"/>
          </a:effectRef>
          <a:fontRef idx="minor">
            <a:schemeClr val="tx1"/>
          </a:fontRef>
        </p:style>
      </p:cxnSp>
      <p:cxnSp>
        <p:nvCxnSpPr>
          <p:cNvPr id="16" name="直接连接符 15"/>
          <p:cNvCxnSpPr/>
          <p:nvPr/>
        </p:nvCxnSpPr>
        <p:spPr>
          <a:xfrm>
            <a:off x="3091767" y="4942632"/>
            <a:ext cx="3563937" cy="0"/>
          </a:xfrm>
          <a:prstGeom prst="line">
            <a:avLst/>
          </a:prstGeom>
          <a:ln>
            <a:tailEnd type="oval"/>
          </a:ln>
        </p:spPr>
        <p:style>
          <a:lnRef idx="3">
            <a:schemeClr val="accent6"/>
          </a:lnRef>
          <a:fillRef idx="0">
            <a:schemeClr val="accent6"/>
          </a:fillRef>
          <a:effectRef idx="2">
            <a:schemeClr val="accent6"/>
          </a:effectRef>
          <a:fontRef idx="minor">
            <a:schemeClr val="tx1"/>
          </a:fontRef>
        </p:style>
      </p:cxnSp>
      <p:sp>
        <p:nvSpPr>
          <p:cNvPr id="17" name="TextBox 47"/>
          <p:cNvSpPr txBox="1"/>
          <p:nvPr/>
        </p:nvSpPr>
        <p:spPr bwMode="auto">
          <a:xfrm>
            <a:off x="3097435" y="1643676"/>
            <a:ext cx="8027764" cy="584775"/>
          </a:xfrm>
          <a:prstGeom prst="rect">
            <a:avLst/>
          </a:prstGeom>
          <a:noFill/>
        </p:spPr>
        <p:txBody>
          <a:bodyPr wrap="square">
            <a:spAutoFit/>
          </a:bodyPr>
          <a:lstStyle/>
          <a:p>
            <a:pPr lvl="0">
              <a:defRPr/>
            </a:pPr>
            <a:r>
              <a:rPr lang="zh-CN" altLang="en-US" sz="1600" dirty="0" smtClean="0"/>
              <a:t>本文采用的是新浪微博数据，数据比较单一，</a:t>
            </a:r>
            <a:r>
              <a:rPr lang="zh-CN" altLang="zh-CN" sz="1600" dirty="0" smtClean="0"/>
              <a:t>更全面的获取其它数据集，在更多的数据集上进行分析、实验和研究。</a:t>
            </a:r>
            <a:endParaRPr lang="zh-CN" altLang="en-US" sz="1600" dirty="0">
              <a:latin typeface="微软雅黑" panose="020B0503020204020204" pitchFamily="34" charset="-122"/>
              <a:ea typeface="微软雅黑" panose="020B0503020204020204" pitchFamily="34" charset="-122"/>
            </a:endParaRPr>
          </a:p>
        </p:txBody>
      </p:sp>
      <p:sp>
        <p:nvSpPr>
          <p:cNvPr id="18" name="TextBox 47"/>
          <p:cNvSpPr txBox="1"/>
          <p:nvPr/>
        </p:nvSpPr>
        <p:spPr bwMode="auto">
          <a:xfrm>
            <a:off x="3062393" y="2985444"/>
            <a:ext cx="8027765" cy="584775"/>
          </a:xfrm>
          <a:prstGeom prst="rect">
            <a:avLst/>
          </a:prstGeom>
          <a:noFill/>
        </p:spPr>
        <p:txBody>
          <a:bodyPr wrap="square">
            <a:spAutoFit/>
          </a:bodyPr>
          <a:lstStyle/>
          <a:p>
            <a:pPr lvl="0"/>
            <a:r>
              <a:rPr lang="zh-CN" altLang="en-US" sz="1600" dirty="0" smtClean="0"/>
              <a:t>本文采用词典方式进行情感分析，在未来将会考虑</a:t>
            </a:r>
            <a:r>
              <a:rPr lang="zh-CN" altLang="zh-CN" sz="1600" dirty="0" smtClean="0"/>
              <a:t>采用</a:t>
            </a:r>
            <a:r>
              <a:rPr lang="zh-CN" altLang="zh-CN" sz="1600" dirty="0"/>
              <a:t>机器学习的方法来对文本进行情感分析</a:t>
            </a:r>
            <a:r>
              <a:rPr lang="zh-CN" altLang="zh-CN" sz="1600" dirty="0" smtClean="0"/>
              <a:t>，对</a:t>
            </a:r>
            <a:r>
              <a:rPr lang="zh-CN" altLang="zh-CN" sz="1600" dirty="0"/>
              <a:t>用户进行精准的推荐</a:t>
            </a:r>
            <a:r>
              <a:rPr lang="zh-CN" altLang="zh-CN" sz="1600" dirty="0" smtClean="0"/>
              <a:t>。</a:t>
            </a:r>
            <a:endParaRPr lang="zh-CN" altLang="en-US" sz="1600" dirty="0">
              <a:latin typeface="微软雅黑" panose="020B0503020204020204" pitchFamily="34" charset="-122"/>
              <a:ea typeface="微软雅黑" panose="020B0503020204020204" pitchFamily="34" charset="-122"/>
            </a:endParaRPr>
          </a:p>
        </p:txBody>
      </p:sp>
      <p:sp>
        <p:nvSpPr>
          <p:cNvPr id="19" name="TextBox 47"/>
          <p:cNvSpPr txBox="1"/>
          <p:nvPr/>
        </p:nvSpPr>
        <p:spPr bwMode="auto">
          <a:xfrm>
            <a:off x="3065689" y="4326861"/>
            <a:ext cx="8027765" cy="584775"/>
          </a:xfrm>
          <a:prstGeom prst="rect">
            <a:avLst/>
          </a:prstGeom>
          <a:noFill/>
        </p:spPr>
        <p:txBody>
          <a:bodyPr wrap="square">
            <a:spAutoFit/>
          </a:bodyPr>
          <a:lstStyle/>
          <a:p>
            <a:pPr lvl="0"/>
            <a:r>
              <a:rPr lang="zh-CN" altLang="zh-CN" sz="1600" dirty="0" smtClean="0"/>
              <a:t>随着</a:t>
            </a:r>
            <a:r>
              <a:rPr lang="zh-CN" altLang="zh-CN" sz="1600" dirty="0"/>
              <a:t>技术的发展，云计算和大数据技术的普及</a:t>
            </a:r>
            <a:r>
              <a:rPr lang="zh-CN" altLang="zh-CN" sz="1600" dirty="0" smtClean="0"/>
              <a:t>，我</a:t>
            </a:r>
            <a:r>
              <a:rPr lang="zh-CN" altLang="zh-CN" sz="1600" dirty="0"/>
              <a:t>将考虑结合大数据和并行计算技术对现有算法进行改进，提高计算的效率和推荐的性能</a:t>
            </a:r>
            <a:r>
              <a:rPr lang="zh-CN" altLang="zh-CN" sz="1600" dirty="0" smtClean="0"/>
              <a:t>。</a:t>
            </a:r>
            <a:endParaRPr lang="zh-CN" altLang="en-US" sz="1600" dirty="0">
              <a:latin typeface="微软雅黑" panose="020B0503020204020204" pitchFamily="34" charset="-122"/>
              <a:ea typeface="微软雅黑" panose="020B0503020204020204" pitchFamily="34" charset="-122"/>
            </a:endParaRPr>
          </a:p>
        </p:txBody>
      </p:sp>
      <p:sp>
        <p:nvSpPr>
          <p:cNvPr id="25" name="标题 1"/>
          <p:cNvSpPr>
            <a:spLocks noGrp="1"/>
          </p:cNvSpPr>
          <p:nvPr>
            <p:ph type="title"/>
          </p:nvPr>
        </p:nvSpPr>
        <p:spPr>
          <a:xfrm>
            <a:off x="1022573" y="675080"/>
            <a:ext cx="5485231" cy="482670"/>
          </a:xfrm>
        </p:spPr>
        <p:txBody>
          <a:bodyPr>
            <a:noAutofit/>
          </a:bodyPr>
          <a:lstStyle/>
          <a:p>
            <a:r>
              <a:rPr lang="zh-CN" altLang="en-US" sz="3600" b="1" dirty="0" smtClean="0">
                <a:latin typeface="Times New Roman" panose="02020603050405020304" pitchFamily="18" charset="0"/>
                <a:cs typeface="Times New Roman" panose="02020603050405020304" pitchFamily="18" charset="0"/>
              </a:rPr>
              <a:t>未来工作</a:t>
            </a:r>
            <a:endParaRPr lang="zh-CN" altLang="en-US" sz="3600" b="1" dirty="0">
              <a:latin typeface="Times New Roman" panose="02020603050405020304" pitchFamily="18" charset="0"/>
              <a:cs typeface="Times New Roman" panose="02020603050405020304" pitchFamily="18" charset="0"/>
            </a:endParaRPr>
          </a:p>
        </p:txBody>
      </p:sp>
      <p:grpSp>
        <p:nvGrpSpPr>
          <p:cNvPr id="26" name="组合 25"/>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27" name="椭圆 26"/>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8" name="椭圆 27"/>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9" name="椭圆 28"/>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2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10262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912429307"/>
              </p:ext>
            </p:extLst>
          </p:nvPr>
        </p:nvGraphicFramePr>
        <p:xfrm>
          <a:off x="1677934" y="723855"/>
          <a:ext cx="9100457" cy="5349750"/>
        </p:xfrm>
        <a:graphic>
          <a:graphicData uri="http://schemas.openxmlformats.org/drawingml/2006/table">
            <a:tbl>
              <a:tblPr firstRow="1" bandRow="1">
                <a:tableStyleId>{5C22544A-7EE6-4342-B048-85BDC9FD1C3A}</a:tableStyleId>
              </a:tblPr>
              <a:tblGrid>
                <a:gridCol w="9100457"/>
              </a:tblGrid>
              <a:tr h="979277">
                <a:tc>
                  <a:txBody>
                    <a:bodyPr/>
                    <a:lstStyle/>
                    <a:p>
                      <a:pPr algn="ctr">
                        <a:spcBef>
                          <a:spcPct val="0"/>
                        </a:spcBef>
                      </a:pPr>
                      <a:r>
                        <a:rPr lang="zh-CN" altLang="en-US" sz="3200" b="1" dirty="0" smtClean="0">
                          <a:latin typeface="Times New Roman" panose="02020603050405020304" pitchFamily="18" charset="0"/>
                          <a:ea typeface="+mn-ea"/>
                          <a:cs typeface="Times New Roman" panose="02020603050405020304" pitchFamily="18" charset="0"/>
                        </a:rPr>
                        <a:t>从事的科研工作及成果</a:t>
                      </a:r>
                      <a:endParaRPr lang="zh-CN" altLang="en-US" sz="3200" b="1" dirty="0">
                        <a:latin typeface="Times New Roman" panose="02020603050405020304" pitchFamily="18" charset="0"/>
                        <a:ea typeface="+mn-ea"/>
                        <a:cs typeface="Times New Roman" panose="02020603050405020304" pitchFamily="18" charset="0"/>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50000"/>
                      </a:schemeClr>
                    </a:solidFill>
                  </a:tcPr>
                </a:tc>
              </a:tr>
              <a:tr h="164233">
                <a:tc>
                  <a:txBody>
                    <a:bodyPr/>
                    <a:lstStyle/>
                    <a:p>
                      <a:endParaRPr lang="zh-CN" altLang="en-US" sz="300" dirty="0">
                        <a:latin typeface="Times New Roman" panose="02020603050405020304" pitchFamily="18" charset="0"/>
                        <a:ea typeface="+mn-ea"/>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961890">
                <a:tc>
                  <a:txBody>
                    <a:bodyPr/>
                    <a:lstStyle/>
                    <a:p>
                      <a:r>
                        <a:rPr lang="zh-CN" altLang="zh-CN" sz="1800" b="1" kern="1200" dirty="0" smtClean="0">
                          <a:solidFill>
                            <a:schemeClr val="dk1"/>
                          </a:solidFill>
                          <a:effectLst/>
                          <a:latin typeface="Times New Roman" panose="02020603050405020304" pitchFamily="18" charset="0"/>
                          <a:ea typeface="+mn-ea"/>
                          <a:cs typeface="Times New Roman" panose="02020603050405020304" pitchFamily="18" charset="0"/>
                        </a:rPr>
                        <a:t>参与科研项目：</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fontAlgn="base"/>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国家自然科学基金项目</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(61075019)</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，项目名称：三支决策聚类理论与方法研究，项目参与年限：</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2014.1-2017.12</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fontAlgn="base"/>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重庆市自然科学基金项目</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CSTC2014jcyjA40047</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；项目名称：多智能体网络分组一致动力学行为分析与研究，项目参与年限：</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2014.07-2017.06</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fontAlgn="base"/>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重庆市教委研究项目</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KJ1400403</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；项目名称：多智能体复杂网络的牵制一致性研究；项目参与年限：</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2014.1-2015.12</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fontAlgn="base"/>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重庆邮电大学博士启动项目</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A2014</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-20)</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；项目名称：多智能体网络分组一致性问题研究；项目参与年限：</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2014.1-2017.9</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fontAlgn="base"/>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zh-CN" altLang="zh-CN" sz="1800" b="1" kern="1200" dirty="0" smtClean="0">
                          <a:solidFill>
                            <a:schemeClr val="dk1"/>
                          </a:solidFill>
                          <a:effectLst/>
                          <a:latin typeface="Times New Roman" panose="02020603050405020304" pitchFamily="18" charset="0"/>
                          <a:ea typeface="+mn-ea"/>
                          <a:cs typeface="Times New Roman" panose="02020603050405020304" pitchFamily="18" charset="0"/>
                        </a:rPr>
                        <a:t>发表及完成论文：</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刘群，</a:t>
                      </a:r>
                      <a:r>
                        <a:rPr lang="zh-CN" altLang="zh-CN" sz="1800" b="1" kern="1200" dirty="0" smtClean="0">
                          <a:solidFill>
                            <a:schemeClr val="dk1"/>
                          </a:solidFill>
                          <a:effectLst/>
                          <a:latin typeface="Times New Roman" panose="02020603050405020304" pitchFamily="18" charset="0"/>
                          <a:ea typeface="+mn-ea"/>
                          <a:cs typeface="Times New Roman" panose="02020603050405020304" pitchFamily="18" charset="0"/>
                        </a:rPr>
                        <a:t>孙红涛</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，纪良浩</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一种融合文本语义和情感分析的好友推荐方法研究</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[J].(</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二类期刊，已录用</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刘荣鑫，</a:t>
                      </a:r>
                      <a:r>
                        <a:rPr lang="zh-CN" altLang="zh-CN" sz="1800" b="1" kern="1200" dirty="0" smtClean="0">
                          <a:solidFill>
                            <a:schemeClr val="dk1"/>
                          </a:solidFill>
                          <a:effectLst/>
                          <a:latin typeface="Times New Roman" panose="02020603050405020304" pitchFamily="18" charset="0"/>
                          <a:ea typeface="+mn-ea"/>
                          <a:cs typeface="Times New Roman" panose="02020603050405020304" pitchFamily="18" charset="0"/>
                        </a:rPr>
                        <a:t>孙红涛</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，李晓冰，杨鸿滟，刘群，一种基于</a:t>
                      </a:r>
                      <a:r>
                        <a:rPr lang="en-US" altLang="zh-CN" sz="1800" kern="1200" dirty="0" err="1" smtClean="0">
                          <a:solidFill>
                            <a:schemeClr val="dk1"/>
                          </a:solidFill>
                          <a:effectLst/>
                          <a:latin typeface="Times New Roman" panose="02020603050405020304" pitchFamily="18" charset="0"/>
                          <a:ea typeface="+mn-ea"/>
                          <a:cs typeface="Times New Roman" panose="02020603050405020304" pitchFamily="18" charset="0"/>
                        </a:rPr>
                        <a:t>LBS</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的微信用户行为的交友方式</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[P].(</a:t>
                      </a:r>
                      <a:r>
                        <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已申请</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zh-CN" altLang="zh-CN" sz="18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lumMod val="95000"/>
                      </a:schemeClr>
                    </a:solidFill>
                  </a:tcPr>
                </a:tc>
              </a:tr>
            </a:tbl>
          </a:graphicData>
        </a:graphic>
      </p:graphicFrame>
      <p:grpSp>
        <p:nvGrpSpPr>
          <p:cNvPr id="9" name="组合 8"/>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10" name="椭圆 9"/>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1" name="椭圆 10"/>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2" name="椭圆 11"/>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7"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2772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79637924"/>
              </p:ext>
            </p:extLst>
          </p:nvPr>
        </p:nvGraphicFramePr>
        <p:xfrm>
          <a:off x="1678091" y="723855"/>
          <a:ext cx="9100457" cy="5105400"/>
        </p:xfrm>
        <a:graphic>
          <a:graphicData uri="http://schemas.openxmlformats.org/drawingml/2006/table">
            <a:tbl>
              <a:tblPr firstRow="1" bandRow="1">
                <a:tableStyleId>{5C22544A-7EE6-4342-B048-85BDC9FD1C3A}</a:tableStyleId>
              </a:tblPr>
              <a:tblGrid>
                <a:gridCol w="9100457"/>
              </a:tblGrid>
              <a:tr h="979277">
                <a:tc>
                  <a:txBody>
                    <a:bodyPr/>
                    <a:lstStyle/>
                    <a:p>
                      <a:pPr algn="ctr" eaLnBrk="1" hangingPunct="1">
                        <a:spcBef>
                          <a:spcPct val="0"/>
                        </a:spcBef>
                        <a:buFont typeface="Arial" panose="020B0604020202020204" pitchFamily="34" charset="0"/>
                        <a:buNone/>
                      </a:pPr>
                      <a:r>
                        <a:rPr lang="zh-CN" altLang="en-US" sz="3200" b="1" kern="1200" dirty="0" smtClean="0">
                          <a:solidFill>
                            <a:schemeClr val="lt1"/>
                          </a:solidFill>
                          <a:latin typeface="+mj-lt"/>
                          <a:ea typeface="宋体" panose="02010600030101010101" pitchFamily="2" charset="-122"/>
                          <a:cs typeface="仿宋_GB2312"/>
                          <a:sym typeface="微软雅黑" panose="020B0503020204020204" pitchFamily="34" charset="-122"/>
                        </a:rPr>
                        <a:t>致谢</a:t>
                      </a:r>
                      <a:endParaRPr lang="zh-CN" altLang="zh-CN" sz="3200" b="1" kern="1200" dirty="0">
                        <a:solidFill>
                          <a:schemeClr val="lt1"/>
                        </a:solidFill>
                        <a:latin typeface="+mj-lt"/>
                        <a:ea typeface="宋体" panose="02010600030101010101" pitchFamily="2" charset="-122"/>
                        <a:cs typeface="仿宋_GB2312"/>
                        <a:sym typeface="微软雅黑" panose="020B0503020204020204" pitchFamily="34" charset="-122"/>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50000"/>
                      </a:schemeClr>
                    </a:solidFill>
                  </a:tcPr>
                </a:tc>
              </a:tr>
              <a:tr h="164233">
                <a:tc>
                  <a:txBody>
                    <a:bodyPr/>
                    <a:lstStyle/>
                    <a:p>
                      <a:endParaRPr lang="zh-CN" altLang="en-US" sz="300" dirty="0">
                        <a:latin typeface="宋体" panose="02010600030101010101" pitchFamily="2" charset="-122"/>
                        <a:ea typeface="宋体" panose="02010600030101010101" pitchFamily="2" charset="-122"/>
                      </a:endParaRPr>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961890">
                <a:tc>
                  <a:txBody>
                    <a:bodyPr/>
                    <a:lstStyle/>
                    <a:p>
                      <a:pPr eaLnBrk="1" hangingPunct="1">
                        <a:lnSpc>
                          <a:spcPct val="200000"/>
                        </a:lnSpc>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衷心感谢导师</a:t>
                      </a:r>
                      <a:r>
                        <a:rPr lang="zh-CN" altLang="en-US" sz="2000" b="1"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刘群教授</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三年的谆谆教导。</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衷心感谢计算机学院的</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各位老师</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衷心感谢我的</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家人</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一直以来的支持。</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衷心感谢所有帮助我的实验室</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同门和同学</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衷心感谢辛苦参加论文评阅和答辩的</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各位专家</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a:t>
                      </a:r>
                      <a:endParaRPr lang="zh-CN" altLang="en-US" sz="2000" b="1" dirty="0">
                        <a:latin typeface="宋体" panose="02010600030101010101" pitchFamily="2" charset="-122"/>
                        <a:ea typeface="宋体" panose="02010600030101010101" pitchFamily="2" charset="-122"/>
                        <a:cs typeface="Levenim MT" panose="02010502060101010101" pitchFamily="2" charset="-79"/>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lumMod val="95000"/>
                      </a:schemeClr>
                    </a:solidFill>
                  </a:tcPr>
                </a:tc>
              </a:tr>
            </a:tbl>
          </a:graphicData>
        </a:graphic>
      </p:graphicFrame>
      <p:grpSp>
        <p:nvGrpSpPr>
          <p:cNvPr id="9" name="组合 8"/>
          <p:cNvGrpSpPr/>
          <p:nvPr/>
        </p:nvGrpSpPr>
        <p:grpSpPr>
          <a:xfrm>
            <a:off x="235334" y="610526"/>
            <a:ext cx="602866" cy="552943"/>
            <a:chOff x="997720" y="1374274"/>
            <a:chExt cx="737947" cy="676838"/>
          </a:xfrm>
          <a:effectLst>
            <a:outerShdw blurRad="50800" dist="38100" dir="2700000" algn="tl" rotWithShape="0">
              <a:prstClr val="black">
                <a:alpha val="40000"/>
              </a:prstClr>
            </a:outerShdw>
          </a:effectLst>
        </p:grpSpPr>
        <p:sp>
          <p:nvSpPr>
            <p:cNvPr id="10" name="椭圆 9"/>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1" name="椭圆 10"/>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2" name="椭圆 11"/>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7"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2838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57952" y="1012780"/>
            <a:ext cx="5676095" cy="2347049"/>
            <a:chOff x="3126938" y="1250542"/>
            <a:chExt cx="5676095" cy="2347049"/>
          </a:xfrm>
          <a:effectLst>
            <a:outerShdw blurRad="50800" dist="38100" dir="2700000" algn="tl" rotWithShape="0">
              <a:prstClr val="black">
                <a:alpha val="40000"/>
              </a:prstClr>
            </a:outerShdw>
          </a:effectLst>
        </p:grpSpPr>
        <p:grpSp>
          <p:nvGrpSpPr>
            <p:cNvPr id="8" name="组合 7"/>
            <p:cNvGrpSpPr/>
            <p:nvPr userDrawn="1"/>
          </p:nvGrpSpPr>
          <p:grpSpPr>
            <a:xfrm>
              <a:off x="3126938" y="1800224"/>
              <a:ext cx="5625481" cy="1560195"/>
              <a:chOff x="3126938" y="1800224"/>
              <a:chExt cx="5625481" cy="1560195"/>
            </a:xfrm>
          </p:grpSpPr>
          <p:grpSp>
            <p:nvGrpSpPr>
              <p:cNvPr id="23" name="组合 22"/>
              <p:cNvGrpSpPr/>
              <p:nvPr userDrawn="1"/>
            </p:nvGrpSpPr>
            <p:grpSpPr>
              <a:xfrm>
                <a:off x="5837128" y="1800224"/>
                <a:ext cx="1560195" cy="1560195"/>
                <a:chOff x="5837129" y="1800224"/>
                <a:chExt cx="1560195" cy="1560195"/>
              </a:xfrm>
            </p:grpSpPr>
            <p:sp>
              <p:nvSpPr>
                <p:cNvPr id="33" name="椭圆 32"/>
                <p:cNvSpPr/>
                <p:nvPr userDrawn="1"/>
              </p:nvSpPr>
              <p:spPr>
                <a:xfrm>
                  <a:off x="5837129" y="1800224"/>
                  <a:ext cx="1560195" cy="1560195"/>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4" name="文本框 33"/>
                <p:cNvSpPr txBox="1"/>
                <p:nvPr userDrawn="1"/>
              </p:nvSpPr>
              <p:spPr>
                <a:xfrm>
                  <a:off x="6242765"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聆</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4" name="组合 23"/>
              <p:cNvGrpSpPr/>
              <p:nvPr userDrawn="1"/>
            </p:nvGrpSpPr>
            <p:grpSpPr>
              <a:xfrm>
                <a:off x="3126938" y="1800224"/>
                <a:ext cx="1560195" cy="1560195"/>
                <a:chOff x="3126938" y="1800224"/>
                <a:chExt cx="1560195" cy="1560195"/>
              </a:xfrm>
            </p:grpSpPr>
            <p:sp>
              <p:nvSpPr>
                <p:cNvPr id="31" name="椭圆 30"/>
                <p:cNvSpPr/>
                <p:nvPr userDrawn="1"/>
              </p:nvSpPr>
              <p:spPr>
                <a:xfrm>
                  <a:off x="3126938" y="1800224"/>
                  <a:ext cx="1560195" cy="15601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2" name="文本框 31"/>
                <p:cNvSpPr txBox="1"/>
                <p:nvPr userDrawn="1"/>
              </p:nvSpPr>
              <p:spPr>
                <a:xfrm>
                  <a:off x="3532574"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感</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5" name="组合 24"/>
              <p:cNvGrpSpPr/>
              <p:nvPr userDrawn="1"/>
            </p:nvGrpSpPr>
            <p:grpSpPr>
              <a:xfrm>
                <a:off x="4482033" y="1800224"/>
                <a:ext cx="1560195" cy="1560195"/>
                <a:chOff x="4482033" y="1800224"/>
                <a:chExt cx="1560195" cy="1560195"/>
              </a:xfrm>
            </p:grpSpPr>
            <p:sp>
              <p:nvSpPr>
                <p:cNvPr id="29" name="椭圆 28"/>
                <p:cNvSpPr/>
                <p:nvPr userDrawn="1"/>
              </p:nvSpPr>
              <p:spPr>
                <a:xfrm>
                  <a:off x="4482033" y="1800224"/>
                  <a:ext cx="1560195" cy="1560195"/>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0" name="文本框 29"/>
                <p:cNvSpPr txBox="1"/>
                <p:nvPr userDrawn="1"/>
              </p:nvSpPr>
              <p:spPr>
                <a:xfrm>
                  <a:off x="4887669"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谢</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6" name="组合 25"/>
              <p:cNvGrpSpPr/>
              <p:nvPr userDrawn="1"/>
            </p:nvGrpSpPr>
            <p:grpSpPr>
              <a:xfrm>
                <a:off x="7192224" y="1800224"/>
                <a:ext cx="1560195" cy="1560195"/>
                <a:chOff x="7192224" y="1800224"/>
                <a:chExt cx="1560195" cy="1560195"/>
              </a:xfrm>
            </p:grpSpPr>
            <p:sp>
              <p:nvSpPr>
                <p:cNvPr id="27" name="椭圆 26"/>
                <p:cNvSpPr/>
                <p:nvPr userDrawn="1"/>
              </p:nvSpPr>
              <p:spPr>
                <a:xfrm>
                  <a:off x="7192224" y="1800224"/>
                  <a:ext cx="1560195" cy="15601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8" name="文本框 27"/>
                <p:cNvSpPr txBox="1"/>
                <p:nvPr userDrawn="1"/>
              </p:nvSpPr>
              <p:spPr>
                <a:xfrm>
                  <a:off x="7597860"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听</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sp>
          <p:nvSpPr>
            <p:cNvPr id="9" name="椭圆 8"/>
            <p:cNvSpPr/>
            <p:nvPr userDrawn="1"/>
          </p:nvSpPr>
          <p:spPr>
            <a:xfrm>
              <a:off x="5185106" y="3360419"/>
              <a:ext cx="170197" cy="17019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0" name="椭圆 9"/>
            <p:cNvSpPr/>
            <p:nvPr userDrawn="1"/>
          </p:nvSpPr>
          <p:spPr>
            <a:xfrm>
              <a:off x="3172807" y="3288981"/>
              <a:ext cx="308610" cy="30861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1" name="椭圆 10"/>
            <p:cNvSpPr/>
            <p:nvPr userDrawn="1"/>
          </p:nvSpPr>
          <p:spPr>
            <a:xfrm>
              <a:off x="7818016" y="1250542"/>
              <a:ext cx="308610" cy="3086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2" name="椭圆 11"/>
            <p:cNvSpPr/>
            <p:nvPr userDrawn="1"/>
          </p:nvSpPr>
          <p:spPr>
            <a:xfrm>
              <a:off x="3532574" y="1563052"/>
              <a:ext cx="331470" cy="33147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3" name="椭圆 12"/>
            <p:cNvSpPr/>
            <p:nvPr userDrawn="1"/>
          </p:nvSpPr>
          <p:spPr>
            <a:xfrm>
              <a:off x="4607230" y="1660841"/>
              <a:ext cx="253684" cy="2536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4" name="椭圆 13"/>
            <p:cNvSpPr/>
            <p:nvPr userDrawn="1"/>
          </p:nvSpPr>
          <p:spPr>
            <a:xfrm>
              <a:off x="6382275" y="3215842"/>
              <a:ext cx="242570" cy="2425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5" name="椭圆 14"/>
            <p:cNvSpPr/>
            <p:nvPr userDrawn="1"/>
          </p:nvSpPr>
          <p:spPr>
            <a:xfrm>
              <a:off x="6883027" y="1660840"/>
              <a:ext cx="158319" cy="1583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6" name="椭圆 15"/>
            <p:cNvSpPr/>
            <p:nvPr userDrawn="1"/>
          </p:nvSpPr>
          <p:spPr>
            <a:xfrm>
              <a:off x="8343596" y="1801264"/>
              <a:ext cx="240031" cy="24003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7" name="椭圆 16"/>
            <p:cNvSpPr/>
            <p:nvPr userDrawn="1"/>
          </p:nvSpPr>
          <p:spPr>
            <a:xfrm>
              <a:off x="4415806" y="2985481"/>
              <a:ext cx="170068" cy="1700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8" name="椭圆 17"/>
            <p:cNvSpPr/>
            <p:nvPr userDrawn="1"/>
          </p:nvSpPr>
          <p:spPr>
            <a:xfrm>
              <a:off x="7138198" y="3081283"/>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9" name="椭圆 18"/>
            <p:cNvSpPr/>
            <p:nvPr userDrawn="1"/>
          </p:nvSpPr>
          <p:spPr>
            <a:xfrm>
              <a:off x="5868656" y="3084670"/>
              <a:ext cx="152400" cy="15240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0" name="椭圆 19"/>
            <p:cNvSpPr/>
            <p:nvPr userDrawn="1"/>
          </p:nvSpPr>
          <p:spPr>
            <a:xfrm>
              <a:off x="8512380" y="3070515"/>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1" name="椭圆 20"/>
            <p:cNvSpPr/>
            <p:nvPr userDrawn="1"/>
          </p:nvSpPr>
          <p:spPr>
            <a:xfrm>
              <a:off x="4255547" y="1404847"/>
              <a:ext cx="105249" cy="105249"/>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2" name="椭圆 21"/>
            <p:cNvSpPr/>
            <p:nvPr userDrawn="1"/>
          </p:nvSpPr>
          <p:spPr>
            <a:xfrm>
              <a:off x="4261223" y="3305492"/>
              <a:ext cx="99574" cy="995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grpSp>
      <p:sp>
        <p:nvSpPr>
          <p:cNvPr id="35" name="文本框 34"/>
          <p:cNvSpPr txBox="1"/>
          <p:nvPr/>
        </p:nvSpPr>
        <p:spPr>
          <a:xfrm>
            <a:off x="3147081" y="3574535"/>
            <a:ext cx="6974986" cy="769441"/>
          </a:xfrm>
          <a:prstGeom prst="rect">
            <a:avLst/>
          </a:prstGeom>
          <a:noFill/>
        </p:spPr>
        <p:txBody>
          <a:bodyPr wrap="none" rtlCol="0">
            <a:spAutoFit/>
          </a:bodyPr>
          <a:lstStyle/>
          <a:p>
            <a:r>
              <a:rPr lang="zh-CN" altLang="en-US" sz="4400" b="1" kern="1200" dirty="0" smtClean="0">
                <a:solidFill>
                  <a:schemeClr val="tx1"/>
                </a:solidFill>
                <a:latin typeface="幼圆" panose="02010509060101010101" pitchFamily="49" charset="-122"/>
                <a:ea typeface="幼圆" panose="02010509060101010101" pitchFamily="49" charset="-122"/>
                <a:cs typeface="+mn-cs"/>
              </a:rPr>
              <a:t>请各位专家老师批评指正！</a:t>
            </a:r>
            <a:endParaRPr lang="zh-CN" altLang="en-US" sz="4400" b="1" kern="1200" dirty="0">
              <a:solidFill>
                <a:schemeClr val="tx1"/>
              </a:solidFill>
              <a:latin typeface="幼圆" panose="02010509060101010101" pitchFamily="49" charset="-122"/>
              <a:ea typeface="幼圆" panose="02010509060101010101" pitchFamily="49" charset="-122"/>
              <a:cs typeface="+mn-cs"/>
            </a:endParaRPr>
          </a:p>
        </p:txBody>
      </p:sp>
      <p:pic>
        <p:nvPicPr>
          <p:cNvPr id="38"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6229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6"/>
          <p:cNvSpPr>
            <a:spLocks noChangeArrowheads="1"/>
          </p:cNvSpPr>
          <p:nvPr/>
        </p:nvSpPr>
        <p:spPr bwMode="auto">
          <a:xfrm>
            <a:off x="1022573" y="3203980"/>
            <a:ext cx="1752600" cy="2598700"/>
          </a:xfrm>
          <a:prstGeom prst="roundRect">
            <a:avLst>
              <a:gd name="adj" fmla="val 4690"/>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Freeform 22"/>
          <p:cNvSpPr>
            <a:spLocks noChangeArrowheads="1"/>
          </p:cNvSpPr>
          <p:nvPr/>
        </p:nvSpPr>
        <p:spPr bwMode="auto">
          <a:xfrm>
            <a:off x="5200991" y="1747601"/>
            <a:ext cx="1597376" cy="660306"/>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17A2A2">
                  <a:alpha val="31998"/>
                </a:srgbClr>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AutoShape 25"/>
          <p:cNvSpPr>
            <a:spLocks noChangeArrowheads="1"/>
          </p:cNvSpPr>
          <p:nvPr/>
        </p:nvSpPr>
        <p:spPr bwMode="auto">
          <a:xfrm>
            <a:off x="3757234" y="2844072"/>
            <a:ext cx="1754188" cy="2697420"/>
          </a:xfrm>
          <a:prstGeom prst="roundRect">
            <a:avLst>
              <a:gd name="adj" fmla="val 4690"/>
            </a:avLst>
          </a:prstGeom>
          <a:noFill/>
          <a:ln w="571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26"/>
          <p:cNvSpPr>
            <a:spLocks noChangeArrowheads="1"/>
          </p:cNvSpPr>
          <p:nvPr/>
        </p:nvSpPr>
        <p:spPr bwMode="auto">
          <a:xfrm>
            <a:off x="3936622" y="2736122"/>
            <a:ext cx="1422400" cy="223838"/>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AutoShape 27"/>
          <p:cNvSpPr>
            <a:spLocks noChangeArrowheads="1"/>
          </p:cNvSpPr>
          <p:nvPr/>
        </p:nvSpPr>
        <p:spPr bwMode="auto">
          <a:xfrm flipH="1">
            <a:off x="5216147" y="2794860"/>
            <a:ext cx="55562" cy="11271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AutoShape 28"/>
          <p:cNvSpPr>
            <a:spLocks noChangeArrowheads="1"/>
          </p:cNvSpPr>
          <p:nvPr/>
        </p:nvSpPr>
        <p:spPr bwMode="auto">
          <a:xfrm flipH="1">
            <a:off x="4001709" y="2788510"/>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AutoShape 29"/>
          <p:cNvSpPr>
            <a:spLocks noChangeArrowheads="1"/>
          </p:cNvSpPr>
          <p:nvPr/>
        </p:nvSpPr>
        <p:spPr bwMode="auto">
          <a:xfrm>
            <a:off x="6500710" y="2469253"/>
            <a:ext cx="1752600" cy="2878923"/>
          </a:xfrm>
          <a:prstGeom prst="roundRect">
            <a:avLst>
              <a:gd name="adj" fmla="val 469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AutoShape 30"/>
          <p:cNvSpPr>
            <a:spLocks noChangeArrowheads="1"/>
          </p:cNvSpPr>
          <p:nvPr/>
        </p:nvSpPr>
        <p:spPr bwMode="auto">
          <a:xfrm>
            <a:off x="6665810" y="2358129"/>
            <a:ext cx="1422400" cy="223838"/>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AutoShape 31"/>
          <p:cNvSpPr>
            <a:spLocks noChangeArrowheads="1"/>
          </p:cNvSpPr>
          <p:nvPr/>
        </p:nvSpPr>
        <p:spPr bwMode="auto">
          <a:xfrm flipH="1">
            <a:off x="7953273" y="2413692"/>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AutoShape 32"/>
          <p:cNvSpPr>
            <a:spLocks noChangeArrowheads="1"/>
          </p:cNvSpPr>
          <p:nvPr/>
        </p:nvSpPr>
        <p:spPr bwMode="auto">
          <a:xfrm flipH="1">
            <a:off x="6743598" y="2413692"/>
            <a:ext cx="55562"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Freeform 33"/>
          <p:cNvSpPr>
            <a:spLocks noChangeArrowheads="1"/>
          </p:cNvSpPr>
          <p:nvPr/>
        </p:nvSpPr>
        <p:spPr bwMode="auto">
          <a:xfrm>
            <a:off x="2451037" y="2210942"/>
            <a:ext cx="1664463" cy="643505"/>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C4E26C">
                  <a:alpha val="31998"/>
                </a:srgbClr>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Text Box 34"/>
          <p:cNvSpPr txBox="1">
            <a:spLocks noChangeArrowheads="1"/>
          </p:cNvSpPr>
          <p:nvPr/>
        </p:nvSpPr>
        <p:spPr bwMode="auto">
          <a:xfrm>
            <a:off x="4184272" y="2695300"/>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构建模型</a:t>
            </a:r>
          </a:p>
        </p:txBody>
      </p:sp>
      <p:sp>
        <p:nvSpPr>
          <p:cNvPr id="17" name="Text Box 35"/>
          <p:cNvSpPr txBox="1">
            <a:spLocks noChangeArrowheads="1"/>
          </p:cNvSpPr>
          <p:nvPr/>
        </p:nvSpPr>
        <p:spPr bwMode="auto">
          <a:xfrm>
            <a:off x="6930923" y="2325245"/>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模型改进</a:t>
            </a:r>
          </a:p>
        </p:txBody>
      </p:sp>
      <p:sp>
        <p:nvSpPr>
          <p:cNvPr id="18" name="AutoShape 37"/>
          <p:cNvSpPr>
            <a:spLocks noChangeArrowheads="1"/>
          </p:cNvSpPr>
          <p:nvPr/>
        </p:nvSpPr>
        <p:spPr bwMode="auto">
          <a:xfrm>
            <a:off x="1187673" y="3069042"/>
            <a:ext cx="1422400" cy="193675"/>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AutoShape 38"/>
          <p:cNvSpPr>
            <a:spLocks noChangeArrowheads="1"/>
          </p:cNvSpPr>
          <p:nvPr/>
        </p:nvSpPr>
        <p:spPr bwMode="auto">
          <a:xfrm flipH="1">
            <a:off x="2473548" y="3116667"/>
            <a:ext cx="53975" cy="984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AutoShape 39"/>
          <p:cNvSpPr>
            <a:spLocks noChangeArrowheads="1"/>
          </p:cNvSpPr>
          <p:nvPr/>
        </p:nvSpPr>
        <p:spPr bwMode="auto">
          <a:xfrm flipH="1">
            <a:off x="1265460" y="3116667"/>
            <a:ext cx="55563" cy="984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Text Box 40"/>
          <p:cNvSpPr txBox="1">
            <a:spLocks noChangeArrowheads="1"/>
          </p:cNvSpPr>
          <p:nvPr/>
        </p:nvSpPr>
        <p:spPr bwMode="auto">
          <a:xfrm>
            <a:off x="1455960" y="3003275"/>
            <a:ext cx="903288"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数据获取</a:t>
            </a:r>
          </a:p>
        </p:txBody>
      </p:sp>
      <p:sp>
        <p:nvSpPr>
          <p:cNvPr id="22" name="Text Box 41"/>
          <p:cNvSpPr txBox="1">
            <a:spLocks noChangeArrowheads="1"/>
          </p:cNvSpPr>
          <p:nvPr/>
        </p:nvSpPr>
        <p:spPr bwMode="auto">
          <a:xfrm>
            <a:off x="1074960" y="3275417"/>
            <a:ext cx="1676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smtClean="0"/>
              <a:t>本文采用自行编写的爬虫程序，通过迭代的方式对用户的新浪微博数据和好友信息进行爬取，并分析</a:t>
            </a:r>
            <a:r>
              <a:rPr lang="zh-CN" altLang="en-US" sz="1600" dirty="0"/>
              <a:t>微博用户</a:t>
            </a:r>
            <a:r>
              <a:rPr lang="zh-CN" altLang="en-US" sz="1600" dirty="0" smtClean="0"/>
              <a:t>行为，通过度分布图验证</a:t>
            </a:r>
            <a:r>
              <a:rPr lang="zh-CN" altLang="en-US" sz="1600" dirty="0"/>
              <a:t>数据的真实性。</a:t>
            </a:r>
          </a:p>
        </p:txBody>
      </p:sp>
      <p:sp>
        <p:nvSpPr>
          <p:cNvPr id="23" name="Text Box 42"/>
          <p:cNvSpPr txBox="1">
            <a:spLocks noChangeArrowheads="1"/>
          </p:cNvSpPr>
          <p:nvPr/>
        </p:nvSpPr>
        <p:spPr bwMode="auto">
          <a:xfrm>
            <a:off x="3822322" y="2986947"/>
            <a:ext cx="1676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a:sym typeface="Arial" panose="020B0604020202020204" pitchFamily="34" charset="0"/>
              </a:rPr>
              <a:t>本文根据微博</a:t>
            </a:r>
            <a:r>
              <a:rPr lang="zh-CN" altLang="en-US" sz="1600" dirty="0" smtClean="0">
                <a:sym typeface="Arial" panose="020B0604020202020204" pitchFamily="34" charset="0"/>
              </a:rPr>
              <a:t>信息的特点，进行文本语义分析，并提取文本中含有的情感程度词进行两步考虑，构建</a:t>
            </a:r>
            <a:r>
              <a:rPr lang="en-US" altLang="zh-CN" sz="1600" b="1" dirty="0" smtClean="0">
                <a:latin typeface="+mj-lt"/>
                <a:sym typeface="Arial" panose="020B0604020202020204" pitchFamily="34" charset="0"/>
              </a:rPr>
              <a:t>SEM</a:t>
            </a:r>
            <a:r>
              <a:rPr lang="zh-CN" altLang="en-US" sz="1600" dirty="0" smtClean="0">
                <a:sym typeface="Arial" panose="020B0604020202020204" pitchFamily="34" charset="0"/>
              </a:rPr>
              <a:t>模型。并引入时间因素，综合进行</a:t>
            </a:r>
            <a:r>
              <a:rPr lang="zh-CN" altLang="en-US" sz="1600" dirty="0">
                <a:sym typeface="Arial" panose="020B0604020202020204" pitchFamily="34" charset="0"/>
              </a:rPr>
              <a:t>好友</a:t>
            </a:r>
            <a:r>
              <a:rPr lang="zh-CN" altLang="en-US" sz="1600" dirty="0" smtClean="0">
                <a:sym typeface="Arial" panose="020B0604020202020204" pitchFamily="34" charset="0"/>
              </a:rPr>
              <a:t>推荐。</a:t>
            </a:r>
            <a:endParaRPr lang="zh-CN" altLang="en-US" sz="1600" dirty="0">
              <a:sym typeface="Arial" panose="020B0604020202020204" pitchFamily="34" charset="0"/>
            </a:endParaRPr>
          </a:p>
        </p:txBody>
      </p:sp>
      <p:sp>
        <p:nvSpPr>
          <p:cNvPr id="24" name="Text Box 43"/>
          <p:cNvSpPr txBox="1">
            <a:spLocks noChangeArrowheads="1"/>
          </p:cNvSpPr>
          <p:nvPr/>
        </p:nvSpPr>
        <p:spPr bwMode="auto">
          <a:xfrm>
            <a:off x="6578497" y="2600224"/>
            <a:ext cx="16287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smtClean="0">
                <a:latin typeface="宋体" panose="02010600030101010101" pitchFamily="2" charset="-122"/>
              </a:rPr>
              <a:t>本文进一步对微博内容分析，采用交叉的文本相似度计算方法，采用情感词词典进行情感分析，并综合考虑时间因素，提出了</a:t>
            </a:r>
            <a:r>
              <a:rPr lang="en-US" altLang="zh-CN" sz="1600" b="1" dirty="0" err="1" smtClean="0">
                <a:latin typeface="宋体" panose="02010600030101010101" pitchFamily="2" charset="-122"/>
              </a:rPr>
              <a:t>ESEM</a:t>
            </a:r>
            <a:r>
              <a:rPr lang="zh-CN" altLang="en-US" sz="1600" dirty="0" smtClean="0">
                <a:latin typeface="宋体" panose="02010600030101010101" pitchFamily="2" charset="-122"/>
              </a:rPr>
              <a:t>模型。并在更大的数据集进行验证。</a:t>
            </a:r>
            <a:endParaRPr lang="zh-CN" altLang="en-US" sz="1600" dirty="0">
              <a:latin typeface="仿宋_GB2312" pitchFamily="1" charset="-122"/>
              <a:ea typeface="仿宋_GB2312" pitchFamily="1" charset="-122"/>
            </a:endParaRPr>
          </a:p>
        </p:txBody>
      </p:sp>
      <p:sp>
        <p:nvSpPr>
          <p:cNvPr id="25" name="TextBox 42"/>
          <p:cNvSpPr txBox="1">
            <a:spLocks noChangeArrowheads="1"/>
          </p:cNvSpPr>
          <p:nvPr/>
        </p:nvSpPr>
        <p:spPr bwMode="auto">
          <a:xfrm>
            <a:off x="4205194" y="2280512"/>
            <a:ext cx="9144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创新点</a:t>
            </a:r>
          </a:p>
        </p:txBody>
      </p:sp>
      <p:sp>
        <p:nvSpPr>
          <p:cNvPr id="26" name="TextBox 43"/>
          <p:cNvSpPr txBox="1">
            <a:spLocks noChangeArrowheads="1"/>
          </p:cNvSpPr>
          <p:nvPr/>
        </p:nvSpPr>
        <p:spPr bwMode="auto">
          <a:xfrm>
            <a:off x="6919471" y="1835559"/>
            <a:ext cx="903286"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创新点</a:t>
            </a:r>
          </a:p>
        </p:txBody>
      </p:sp>
      <p:sp>
        <p:nvSpPr>
          <p:cNvPr id="27" name="AutoShape 29"/>
          <p:cNvSpPr>
            <a:spLocks noChangeArrowheads="1"/>
          </p:cNvSpPr>
          <p:nvPr/>
        </p:nvSpPr>
        <p:spPr bwMode="auto">
          <a:xfrm>
            <a:off x="9394998" y="1830946"/>
            <a:ext cx="1752600" cy="2798762"/>
          </a:xfrm>
          <a:prstGeom prst="roundRect">
            <a:avLst>
              <a:gd name="adj" fmla="val 4690"/>
            </a:avLst>
          </a:prstGeom>
          <a:ln w="57150">
            <a:headEnd/>
            <a:tailEnd/>
          </a:ln>
          <a:extLst/>
        </p:spPr>
        <p:style>
          <a:lnRef idx="2">
            <a:schemeClr val="accent6"/>
          </a:lnRef>
          <a:fillRef idx="1">
            <a:schemeClr val="lt1"/>
          </a:fillRef>
          <a:effectRef idx="0">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AutoShape 30"/>
          <p:cNvSpPr>
            <a:spLocks noChangeArrowheads="1"/>
          </p:cNvSpPr>
          <p:nvPr/>
        </p:nvSpPr>
        <p:spPr bwMode="auto">
          <a:xfrm>
            <a:off x="9560098" y="1719821"/>
            <a:ext cx="1422400" cy="223838"/>
          </a:xfrm>
          <a:prstGeom prst="roundRect">
            <a:avLst>
              <a:gd name="adj" fmla="val 50000"/>
            </a:avLst>
          </a:prstGeom>
          <a:solidFill>
            <a:schemeClr val="accent1"/>
          </a:solidFill>
          <a:ln>
            <a:noFill/>
          </a:ln>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AutoShape 31"/>
          <p:cNvSpPr>
            <a:spLocks noChangeArrowheads="1"/>
          </p:cNvSpPr>
          <p:nvPr/>
        </p:nvSpPr>
        <p:spPr bwMode="auto">
          <a:xfrm flipH="1">
            <a:off x="10847561" y="1775384"/>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AutoShape 32"/>
          <p:cNvSpPr>
            <a:spLocks noChangeArrowheads="1"/>
          </p:cNvSpPr>
          <p:nvPr/>
        </p:nvSpPr>
        <p:spPr bwMode="auto">
          <a:xfrm flipH="1">
            <a:off x="9637886" y="1775384"/>
            <a:ext cx="55562"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Text Box 35"/>
          <p:cNvSpPr txBox="1">
            <a:spLocks noChangeArrowheads="1"/>
          </p:cNvSpPr>
          <p:nvPr/>
        </p:nvSpPr>
        <p:spPr bwMode="auto">
          <a:xfrm>
            <a:off x="9825211" y="1686937"/>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smtClean="0">
                <a:effectLst>
                  <a:outerShdw blurRad="38100" dist="38100" dir="2700000" algn="tl">
                    <a:srgbClr val="C0C0C0"/>
                  </a:outerShdw>
                </a:effectLst>
                <a:ea typeface="微软雅黑" pitchFamily="34" charset="-122"/>
              </a:rPr>
              <a:t>开发系统</a:t>
            </a:r>
            <a:endParaRPr lang="zh-CN" altLang="en-US" sz="1400" b="1" dirty="0">
              <a:effectLst>
                <a:outerShdw blurRad="38100" dist="38100" dir="2700000" algn="tl">
                  <a:srgbClr val="C0C0C0"/>
                </a:outerShdw>
              </a:effectLst>
              <a:ea typeface="微软雅黑" pitchFamily="34" charset="-122"/>
            </a:endParaRPr>
          </a:p>
        </p:txBody>
      </p:sp>
      <p:sp>
        <p:nvSpPr>
          <p:cNvPr id="32" name="Text Box 43"/>
          <p:cNvSpPr txBox="1">
            <a:spLocks noChangeArrowheads="1"/>
          </p:cNvSpPr>
          <p:nvPr/>
        </p:nvSpPr>
        <p:spPr bwMode="auto">
          <a:xfrm>
            <a:off x="9460086" y="2059546"/>
            <a:ext cx="16287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a:latin typeface="宋体" panose="02010600030101010101" pitchFamily="2" charset="-122"/>
              </a:rPr>
              <a:t>对</a:t>
            </a:r>
            <a:r>
              <a:rPr lang="zh-CN" altLang="en-US" sz="1600" dirty="0" smtClean="0">
                <a:latin typeface="宋体" panose="02010600030101010101" pitchFamily="2" charset="-122"/>
              </a:rPr>
              <a:t>用户的文本语义和情感分析，设计开发了融合时间因素的基于用户文本语义和情感分析的好友推荐系统，采用</a:t>
            </a:r>
            <a:r>
              <a:rPr lang="en-US" altLang="zh-CN" sz="1600" dirty="0" smtClean="0">
                <a:latin typeface="宋体" panose="02010600030101010101" pitchFamily="2" charset="-122"/>
              </a:rPr>
              <a:t>Django</a:t>
            </a:r>
            <a:r>
              <a:rPr lang="zh-CN" altLang="en-US" sz="1600" dirty="0" smtClean="0">
                <a:latin typeface="宋体" panose="02010600030101010101" pitchFamily="2" charset="-122"/>
              </a:rPr>
              <a:t>框架进行开发。</a:t>
            </a:r>
            <a:endParaRPr lang="zh-CN" altLang="en-US" sz="1600" dirty="0">
              <a:latin typeface="仿宋_GB2312" pitchFamily="1" charset="-122"/>
              <a:ea typeface="仿宋_GB2312" pitchFamily="1" charset="-122"/>
            </a:endParaRPr>
          </a:p>
        </p:txBody>
      </p:sp>
      <p:sp>
        <p:nvSpPr>
          <p:cNvPr id="33" name="Freeform 22"/>
          <p:cNvSpPr>
            <a:spLocks noChangeArrowheads="1"/>
          </p:cNvSpPr>
          <p:nvPr/>
        </p:nvSpPr>
        <p:spPr bwMode="auto">
          <a:xfrm>
            <a:off x="7955346" y="1342090"/>
            <a:ext cx="1597376" cy="660306"/>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rgbClr val="92D050"/>
          </a:solidFill>
          <a:ln>
            <a:noFill/>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标题 7"/>
          <p:cNvSpPr>
            <a:spLocks noGrp="1"/>
          </p:cNvSpPr>
          <p:nvPr>
            <p:ph type="title"/>
          </p:nvPr>
        </p:nvSpPr>
        <p:spPr>
          <a:xfrm>
            <a:off x="1022573" y="505704"/>
            <a:ext cx="3596026" cy="482670"/>
          </a:xfrm>
        </p:spPr>
        <p:txBody>
          <a:bodyPr>
            <a:noAutofit/>
          </a:bodyPr>
          <a:lstStyle/>
          <a:p>
            <a:r>
              <a:rPr lang="zh-CN" altLang="en-US" sz="3600" dirty="0" smtClean="0"/>
              <a:t>研究</a:t>
            </a:r>
            <a:r>
              <a:rPr lang="zh-CN" altLang="en-US" sz="3600" dirty="0"/>
              <a:t>内容</a:t>
            </a:r>
          </a:p>
        </p:txBody>
      </p:sp>
      <p:grpSp>
        <p:nvGrpSpPr>
          <p:cNvPr id="40" name="组合 39"/>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41" name="椭圆 40"/>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42" name="椭圆 41"/>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43" name="椭圆 42"/>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Tree>
    <p:extLst>
      <p:ext uri="{BB962C8B-B14F-4D97-AF65-F5344CB8AC3E}">
        <p14:creationId xmlns:p14="http://schemas.microsoft.com/office/powerpoint/2010/main" val="42522887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heckerboard(across)">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ppt_x"/>
                                          </p:val>
                                        </p:tav>
                                        <p:tav tm="100000">
                                          <p:val>
                                            <p:strVal val="#ppt_x"/>
                                          </p:val>
                                        </p:tav>
                                      </p:tavLst>
                                    </p:anim>
                                    <p:anim calcmode="lin" valueType="num">
                                      <p:cBhvr additive="base">
                                        <p:cTn id="31" dur="1000" fill="hold"/>
                                        <p:tgtEl>
                                          <p:spTgt spid="1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1000" fill="hold"/>
                                        <p:tgtEl>
                                          <p:spTgt spid="8"/>
                                        </p:tgtEl>
                                        <p:attrNameLst>
                                          <p:attrName>ppt_x</p:attrName>
                                        </p:attrNameLst>
                                      </p:cBhvr>
                                      <p:tavLst>
                                        <p:tav tm="0">
                                          <p:val>
                                            <p:strVal val="#ppt_x"/>
                                          </p:val>
                                        </p:tav>
                                        <p:tav tm="100000">
                                          <p:val>
                                            <p:strVal val="#ppt_x"/>
                                          </p:val>
                                        </p:tav>
                                      </p:tavLst>
                                    </p:anim>
                                    <p:anim calcmode="lin" valueType="num">
                                      <p:cBhvr additive="base">
                                        <p:cTn id="35" dur="1000" fill="hold"/>
                                        <p:tgtEl>
                                          <p:spTgt spid="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1000" fill="hold"/>
                                        <p:tgtEl>
                                          <p:spTgt spid="7"/>
                                        </p:tgtEl>
                                        <p:attrNameLst>
                                          <p:attrName>ppt_x</p:attrName>
                                        </p:attrNameLst>
                                      </p:cBhvr>
                                      <p:tavLst>
                                        <p:tav tm="0">
                                          <p:val>
                                            <p:strVal val="#ppt_x"/>
                                          </p:val>
                                        </p:tav>
                                        <p:tav tm="100000">
                                          <p:val>
                                            <p:strVal val="#ppt_x"/>
                                          </p:val>
                                        </p:tav>
                                      </p:tavLst>
                                    </p:anim>
                                    <p:anim calcmode="lin" valueType="num">
                                      <p:cBhvr additive="base">
                                        <p:cTn id="39" dur="1000" fill="hold"/>
                                        <p:tgtEl>
                                          <p:spTgt spid="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1000" fill="hold"/>
                                        <p:tgtEl>
                                          <p:spTgt spid="23"/>
                                        </p:tgtEl>
                                        <p:attrNameLst>
                                          <p:attrName>ppt_x</p:attrName>
                                        </p:attrNameLst>
                                      </p:cBhvr>
                                      <p:tavLst>
                                        <p:tav tm="0">
                                          <p:val>
                                            <p:strVal val="#ppt_x"/>
                                          </p:val>
                                        </p:tav>
                                        <p:tav tm="100000">
                                          <p:val>
                                            <p:strVal val="#ppt_x"/>
                                          </p:val>
                                        </p:tav>
                                      </p:tavLst>
                                    </p:anim>
                                    <p:anim calcmode="lin" valueType="num">
                                      <p:cBhvr additive="base">
                                        <p:cTn id="43"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checkerboard(across)">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ox(in)">
                                      <p:cBhvr>
                                        <p:cTn id="53" dur="500"/>
                                        <p:tgtEl>
                                          <p:spTgt spid="12"/>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ox(in)">
                                      <p:cBhvr>
                                        <p:cTn id="56" dur="500"/>
                                        <p:tgtEl>
                                          <p:spTgt spid="1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box(in)">
                                      <p:cBhvr>
                                        <p:cTn id="59" dur="500"/>
                                        <p:tgtEl>
                                          <p:spTgt spid="11"/>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ox(in)">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1+#ppt_w/2"/>
                                          </p:val>
                                        </p:tav>
                                        <p:tav tm="100000">
                                          <p:val>
                                            <p:strVal val="#ppt_x"/>
                                          </p:val>
                                        </p:tav>
                                      </p:tavLst>
                                    </p:anim>
                                    <p:anim calcmode="lin" valueType="num">
                                      <p:cBhvr additive="base">
                                        <p:cTn id="68" dur="500" fill="hold"/>
                                        <p:tgtEl>
                                          <p:spTgt spid="2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1+#ppt_w/2"/>
                                          </p:val>
                                        </p:tav>
                                        <p:tav tm="100000">
                                          <p:val>
                                            <p:strVal val="#ppt_x"/>
                                          </p:val>
                                        </p:tav>
                                      </p:tavLst>
                                    </p:anim>
                                    <p:anim calcmode="lin" valueType="num">
                                      <p:cBhvr additive="base">
                                        <p:cTn id="7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checkerboard(across)">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ox(in)">
                                      <p:cBhvr>
                                        <p:cTn id="82" dur="500"/>
                                        <p:tgtEl>
                                          <p:spTgt spid="28"/>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box(in)">
                                      <p:cBhvr>
                                        <p:cTn id="85" dur="500"/>
                                        <p:tgtEl>
                                          <p:spTgt spid="31"/>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box(in)">
                                      <p:cBhvr>
                                        <p:cTn id="88" dur="500"/>
                                        <p:tgtEl>
                                          <p:spTgt spid="27"/>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ox(in)">
                                      <p:cBhvr>
                                        <p:cTn id="9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P spid="8" grpId="0" animBg="1" autoUpdateAnimBg="0"/>
      <p:bldP spid="11" grpId="0" animBg="1" autoUpdateAnimBg="0"/>
      <p:bldP spid="12" grpId="0" animBg="1" autoUpdateAnimBg="0"/>
      <p:bldP spid="16" grpId="0" autoUpdateAnimBg="0"/>
      <p:bldP spid="17" grpId="0" autoUpdateAnimBg="0"/>
      <p:bldP spid="18" grpId="0" animBg="1" autoUpdateAnimBg="0"/>
      <p:bldP spid="21" grpId="0" autoUpdateAnimBg="0"/>
      <p:bldP spid="22" grpId="0" autoUpdateAnimBg="0"/>
      <p:bldP spid="23" grpId="0" autoUpdateAnimBg="0"/>
      <p:bldP spid="24" grpId="0" autoUpdateAnimBg="0"/>
      <p:bldP spid="25" grpId="0" animBg="1" autoUpdateAnimBg="0"/>
      <p:bldP spid="26" grpId="0" animBg="1" autoUpdateAnimBg="0"/>
      <p:bldP spid="27" grpId="0" animBg="1" autoUpdateAnimBg="0"/>
      <p:bldP spid="28" grpId="0" animBg="1" autoUpdateAnimBg="0"/>
      <p:bldP spid="31" grpId="0" autoUpdateAnimBg="0"/>
      <p:bldP spid="3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022573" y="1278013"/>
            <a:ext cx="9842983" cy="1292662"/>
          </a:xfrm>
          <a:prstGeom prst="rect">
            <a:avLst/>
          </a:prstGeom>
          <a:noFill/>
        </p:spPr>
        <p:txBody>
          <a:bodyPr wrap="square" rtlCol="0">
            <a:spAutoFit/>
          </a:bodyPr>
          <a:lstStyle/>
          <a:p>
            <a:r>
              <a:rPr lang="zh-CN" altLang="zh-CN" sz="2000" dirty="0">
                <a:latin typeface="宋体" panose="02010600030101010101" pitchFamily="2" charset="-122"/>
                <a:ea typeface="宋体" panose="02010600030101010101" pitchFamily="2" charset="-122"/>
              </a:rPr>
              <a:t>社交网络和互联网信息传播的主导因素是人与人的关系</a:t>
            </a:r>
            <a:r>
              <a:rPr lang="zh-CN"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好友推荐能</a:t>
            </a:r>
            <a:r>
              <a:rPr lang="zh-CN" altLang="zh-CN" sz="2000" dirty="0" smtClean="0">
                <a:latin typeface="宋体" panose="02010600030101010101" pitchFamily="2" charset="-122"/>
                <a:ea typeface="宋体" panose="02010600030101010101" pitchFamily="2" charset="-122"/>
              </a:rPr>
              <a:t>提升</a:t>
            </a:r>
            <a:r>
              <a:rPr lang="zh-CN" altLang="zh-CN" sz="2000" dirty="0">
                <a:latin typeface="宋体" panose="02010600030101010101" pitchFamily="2" charset="-122"/>
                <a:ea typeface="宋体" panose="02010600030101010101" pitchFamily="2" charset="-122"/>
              </a:rPr>
              <a:t>社交网站中用户的满意度</a:t>
            </a:r>
            <a:r>
              <a:rPr lang="zh-CN" altLang="zh-CN" sz="2000" dirty="0" smtClean="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并</a:t>
            </a:r>
            <a:r>
              <a:rPr lang="zh-CN" altLang="zh-CN" sz="2000" dirty="0" smtClean="0">
                <a:latin typeface="宋体" panose="02010600030101010101" pitchFamily="2" charset="-122"/>
                <a:ea typeface="宋体" panose="02010600030101010101" pitchFamily="2" charset="-122"/>
              </a:rPr>
              <a:t>增强</a:t>
            </a:r>
            <a:r>
              <a:rPr lang="zh-CN" altLang="zh-CN" sz="2000" dirty="0">
                <a:latin typeface="宋体" panose="02010600030101010101" pitchFamily="2" charset="-122"/>
                <a:ea typeface="宋体" panose="02010600030101010101" pitchFamily="2" charset="-122"/>
              </a:rPr>
              <a:t>用户和社交网站</a:t>
            </a:r>
            <a:r>
              <a:rPr lang="zh-CN" altLang="zh-CN" sz="2000" dirty="0" smtClean="0">
                <a:latin typeface="宋体" panose="02010600030101010101" pitchFamily="2" charset="-122"/>
                <a:ea typeface="宋体" panose="02010600030101010101" pitchFamily="2" charset="-122"/>
              </a:rPr>
              <a:t>之间的</a:t>
            </a:r>
            <a:r>
              <a:rPr lang="zh-CN" altLang="zh-CN" sz="2000" dirty="0">
                <a:latin typeface="宋体" panose="02010600030101010101" pitchFamily="2" charset="-122"/>
                <a:ea typeface="宋体" panose="02010600030101010101" pitchFamily="2" charset="-122"/>
              </a:rPr>
              <a:t>黏性</a:t>
            </a:r>
            <a:r>
              <a:rPr lang="zh-CN"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这</a:t>
            </a:r>
            <a:r>
              <a:rPr lang="zh-CN" altLang="zh-CN" sz="2000" dirty="0" smtClean="0">
                <a:latin typeface="宋体" panose="02010600030101010101" pitchFamily="2" charset="-122"/>
                <a:ea typeface="宋体" panose="02010600030101010101" pitchFamily="2" charset="-122"/>
              </a:rPr>
              <a:t>对于</a:t>
            </a:r>
            <a:r>
              <a:rPr lang="zh-CN" altLang="zh-CN" sz="2000" dirty="0">
                <a:latin typeface="宋体" panose="02010600030101010101" pitchFamily="2" charset="-122"/>
                <a:ea typeface="宋体" panose="02010600030101010101" pitchFamily="2" charset="-122"/>
              </a:rPr>
              <a:t>社交网站和用户来说都很有意义。</a:t>
            </a:r>
          </a:p>
          <a:p>
            <a:endParaRPr lang="zh-CN" altLang="en-US" dirty="0"/>
          </a:p>
        </p:txBody>
      </p:sp>
      <p:pic>
        <p:nvPicPr>
          <p:cNvPr id="11" name="图片 10"/>
          <p:cNvPicPr>
            <a:picLocks noChangeAspect="1"/>
          </p:cNvPicPr>
          <p:nvPr/>
        </p:nvPicPr>
        <p:blipFill>
          <a:blip r:embed="rId2"/>
          <a:stretch>
            <a:fillRect/>
          </a:stretch>
        </p:blipFill>
        <p:spPr>
          <a:xfrm>
            <a:off x="974664" y="2833646"/>
            <a:ext cx="3293409" cy="2443945"/>
          </a:xfrm>
          <a:prstGeom prst="rect">
            <a:avLst/>
          </a:prstGeom>
        </p:spPr>
      </p:pic>
      <p:pic>
        <p:nvPicPr>
          <p:cNvPr id="12" name="图片 11"/>
          <p:cNvPicPr>
            <a:picLocks noChangeAspect="1"/>
          </p:cNvPicPr>
          <p:nvPr/>
        </p:nvPicPr>
        <p:blipFill>
          <a:blip r:embed="rId3"/>
          <a:stretch>
            <a:fillRect/>
          </a:stretch>
        </p:blipFill>
        <p:spPr>
          <a:xfrm>
            <a:off x="7721219" y="2857145"/>
            <a:ext cx="3400992" cy="2420446"/>
          </a:xfrm>
          <a:prstGeom prst="rect">
            <a:avLst/>
          </a:prstGeom>
        </p:spPr>
      </p:pic>
      <p:sp>
        <p:nvSpPr>
          <p:cNvPr id="13" name="矩形 1"/>
          <p:cNvSpPr>
            <a:spLocks noChangeArrowheads="1"/>
          </p:cNvSpPr>
          <p:nvPr/>
        </p:nvSpPr>
        <p:spPr bwMode="auto">
          <a:xfrm>
            <a:off x="1022573" y="5843749"/>
            <a:ext cx="7975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latin typeface="华文楷体" panose="02010600040101010101" pitchFamily="2" charset="-122"/>
                <a:ea typeface="华文楷体" panose="02010600040101010101" pitchFamily="2" charset="-122"/>
                <a:sym typeface="华文楷体" panose="02010600040101010101" pitchFamily="2" charset="-122"/>
              </a:rPr>
              <a:t>好友推荐功能在社交网站以及各种应用中，具有较强的实用性且</a:t>
            </a:r>
            <a:r>
              <a:rPr lang="zh-CN" altLang="zh-CN" sz="1800" b="1" dirty="0" smtClean="0">
                <a:latin typeface="华文楷体" panose="02010600040101010101" pitchFamily="2" charset="-122"/>
                <a:ea typeface="华文楷体" panose="02010600040101010101" pitchFamily="2" charset="-122"/>
              </a:rPr>
              <a:t>蕴含</a:t>
            </a:r>
            <a:r>
              <a:rPr lang="zh-CN" altLang="zh-CN" sz="1800" b="1" dirty="0">
                <a:latin typeface="华文楷体" panose="02010600040101010101" pitchFamily="2" charset="-122"/>
                <a:ea typeface="华文楷体" panose="02010600040101010101" pitchFamily="2" charset="-122"/>
              </a:rPr>
              <a:t>着巨大的商业价值和研究价值</a:t>
            </a:r>
            <a:endParaRPr lang="zh-CN" altLang="zh-CN" sz="1800" b="1" dirty="0">
              <a:latin typeface="华文楷体" panose="02010600040101010101" pitchFamily="2" charset="-122"/>
              <a:ea typeface="华文楷体" panose="02010600040101010101" pitchFamily="2" charset="-122"/>
              <a:sym typeface="华文楷体" panose="02010600040101010101" pitchFamily="2" charset="-122"/>
            </a:endParaRPr>
          </a:p>
        </p:txBody>
      </p:sp>
      <p:pic>
        <p:nvPicPr>
          <p:cNvPr id="14"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descr="ll"/>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7"/>
          <p:cNvSpPr>
            <a:spLocks noGrp="1"/>
          </p:cNvSpPr>
          <p:nvPr>
            <p:ph type="title"/>
          </p:nvPr>
        </p:nvSpPr>
        <p:spPr>
          <a:xfrm>
            <a:off x="1022573" y="505704"/>
            <a:ext cx="3596026" cy="482670"/>
          </a:xfrm>
        </p:spPr>
        <p:txBody>
          <a:bodyPr>
            <a:noAutofit/>
          </a:bodyPr>
          <a:lstStyle/>
          <a:p>
            <a:r>
              <a:rPr lang="zh-CN" altLang="en-US" sz="3600" dirty="0" smtClean="0"/>
              <a:t>选题背景</a:t>
            </a:r>
            <a:endParaRPr lang="zh-CN" altLang="en-US" sz="3600" dirty="0"/>
          </a:p>
        </p:txBody>
      </p:sp>
      <p:grpSp>
        <p:nvGrpSpPr>
          <p:cNvPr id="18" name="组合 17"/>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19" name="椭圆 18"/>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0" name="椭圆 19"/>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1" name="椭圆 20"/>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6" name="Picture 4" descr="http://www.mtrend.net.cn/uploads/baodao/5881135989188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000" y="2762621"/>
            <a:ext cx="3353292" cy="251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0300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0590" y="1650269"/>
            <a:ext cx="7917710" cy="531696"/>
          </a:xfrm>
        </p:spPr>
        <p:txBody>
          <a:bodyPr>
            <a:normAutofit fontScale="92500"/>
          </a:bodyPr>
          <a:lstStyle/>
          <a:p>
            <a:pPr marL="0" indent="0">
              <a:buNone/>
            </a:pPr>
            <a:r>
              <a:rPr lang="zh-CN" altLang="en-US" dirty="0" smtClean="0"/>
              <a:t>大都采用用户的静态信息，没有考虑用户的动态信息</a:t>
            </a:r>
            <a:endParaRPr lang="en-US" altLang="zh-CN" dirty="0" smtClean="0"/>
          </a:p>
        </p:txBody>
      </p:sp>
      <p:sp>
        <p:nvSpPr>
          <p:cNvPr id="4" name="标题 7"/>
          <p:cNvSpPr txBox="1">
            <a:spLocks/>
          </p:cNvSpPr>
          <p:nvPr/>
        </p:nvSpPr>
        <p:spPr>
          <a:xfrm>
            <a:off x="1022573" y="505704"/>
            <a:ext cx="3596026" cy="482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t>存在问题</a:t>
            </a:r>
            <a:endParaRPr lang="zh-CN" altLang="en-US" sz="3600" dirty="0"/>
          </a:p>
        </p:txBody>
      </p:sp>
      <p:grpSp>
        <p:nvGrpSpPr>
          <p:cNvPr id="5" name="组合 4"/>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6" name="椭圆 5"/>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 name="椭圆 6"/>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8" name="椭圆 7"/>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10" name="矩形 9"/>
          <p:cNvSpPr/>
          <p:nvPr/>
        </p:nvSpPr>
        <p:spPr>
          <a:xfrm rot="2496065">
            <a:off x="862013" y="1703388"/>
            <a:ext cx="396875" cy="396875"/>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1" name="TextBox 3"/>
          <p:cNvSpPr txBox="1">
            <a:spLocks noChangeArrowheads="1"/>
          </p:cNvSpPr>
          <p:nvPr/>
        </p:nvSpPr>
        <p:spPr bwMode="auto">
          <a:xfrm>
            <a:off x="873125" y="1622425"/>
            <a:ext cx="30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solidFill>
                <a:latin typeface="微软雅黑" panose="020B0503020204020204" pitchFamily="34" charset="-122"/>
                <a:ea typeface="微软雅黑" panose="020B0503020204020204" pitchFamily="34" charset="-122"/>
              </a:rPr>
              <a:t>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3" name="内容占位符 2"/>
          <p:cNvSpPr txBox="1">
            <a:spLocks/>
          </p:cNvSpPr>
          <p:nvPr/>
        </p:nvSpPr>
        <p:spPr>
          <a:xfrm>
            <a:off x="1340590" y="3217762"/>
            <a:ext cx="7917710" cy="53169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没有考虑时间因素，用户的兴趣随着时间变化具有衰减性</a:t>
            </a:r>
            <a:endParaRPr lang="en-US" altLang="zh-CN" dirty="0" smtClean="0"/>
          </a:p>
        </p:txBody>
      </p:sp>
      <p:sp>
        <p:nvSpPr>
          <p:cNvPr id="14" name="矩形 13"/>
          <p:cNvSpPr/>
          <p:nvPr/>
        </p:nvSpPr>
        <p:spPr>
          <a:xfrm rot="2496065">
            <a:off x="862013" y="3194681"/>
            <a:ext cx="396875" cy="396875"/>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5" name="TextBox 3"/>
          <p:cNvSpPr txBox="1">
            <a:spLocks noChangeArrowheads="1"/>
          </p:cNvSpPr>
          <p:nvPr/>
        </p:nvSpPr>
        <p:spPr bwMode="auto">
          <a:xfrm>
            <a:off x="873125" y="3113718"/>
            <a:ext cx="30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rPr>
              <a:t>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内容占位符 2"/>
          <p:cNvSpPr txBox="1">
            <a:spLocks/>
          </p:cNvSpPr>
          <p:nvPr/>
        </p:nvSpPr>
        <p:spPr>
          <a:xfrm>
            <a:off x="1340590" y="4709055"/>
            <a:ext cx="7917710" cy="531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没有考虑用户的情感因素，对用户精准的分析</a:t>
            </a:r>
            <a:endParaRPr lang="en-US" altLang="zh-CN" dirty="0" smtClean="0"/>
          </a:p>
        </p:txBody>
      </p:sp>
      <p:sp>
        <p:nvSpPr>
          <p:cNvPr id="17" name="矩形 16"/>
          <p:cNvSpPr/>
          <p:nvPr/>
        </p:nvSpPr>
        <p:spPr>
          <a:xfrm rot="2496065">
            <a:off x="862013" y="4685974"/>
            <a:ext cx="396875" cy="396875"/>
          </a:xfrm>
          <a:prstGeom prst="rect">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8" name="TextBox 3"/>
          <p:cNvSpPr txBox="1">
            <a:spLocks noChangeArrowheads="1"/>
          </p:cNvSpPr>
          <p:nvPr/>
        </p:nvSpPr>
        <p:spPr bwMode="auto">
          <a:xfrm>
            <a:off x="873125" y="4605011"/>
            <a:ext cx="30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smtClean="0">
                <a:solidFill>
                  <a:schemeClr val="bg1"/>
                </a:solidFill>
                <a:latin typeface="微软雅黑" panose="020B0503020204020204" pitchFamily="34" charset="-122"/>
                <a:ea typeface="微软雅黑" panose="020B0503020204020204" pitchFamily="34" charset="-122"/>
              </a:rPr>
              <a:t>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19"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5638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624789" y="2569246"/>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基于用户文本语义和情感程度的好友推荐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4624789" y="3565021"/>
            <a:ext cx="6032421"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基于交叉文本相似性和情感词典的好友推荐</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7" name="组合 6"/>
          <p:cNvGrpSpPr/>
          <p:nvPr/>
        </p:nvGrpSpPr>
        <p:grpSpPr>
          <a:xfrm>
            <a:off x="-93304" y="1451188"/>
            <a:ext cx="3041784" cy="2992839"/>
            <a:chOff x="1082462" y="1218028"/>
            <a:chExt cx="3752428" cy="3752428"/>
          </a:xfrm>
        </p:grpSpPr>
        <p:grpSp>
          <p:nvGrpSpPr>
            <p:cNvPr id="8" name="组合 7"/>
            <p:cNvGrpSpPr/>
            <p:nvPr userDrawn="1"/>
          </p:nvGrpSpPr>
          <p:grpSpPr>
            <a:xfrm>
              <a:off x="2261324" y="2572676"/>
              <a:ext cx="1440227" cy="1204747"/>
              <a:chOff x="2525008" y="2776901"/>
              <a:chExt cx="1440227" cy="1204747"/>
            </a:xfrm>
            <a:noFill/>
          </p:grpSpPr>
          <p:sp>
            <p:nvSpPr>
              <p:cNvPr id="13" name="文本框 12"/>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14" name="文本框 13"/>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9" name="空心弧 8"/>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空心弧 9"/>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同心圆 10"/>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空心弧 11"/>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4"/>
          <p:cNvSpPr txBox="1"/>
          <p:nvPr/>
        </p:nvSpPr>
        <p:spPr>
          <a:xfrm>
            <a:off x="4590953" y="4575810"/>
            <a:ext cx="5724644"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融合文本语义和情感分析的好友推荐系统</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3560687" y="300816"/>
            <a:ext cx="2434564" cy="6009659"/>
            <a:chOff x="3514159" y="1294651"/>
            <a:chExt cx="2512081" cy="7203823"/>
          </a:xfrm>
        </p:grpSpPr>
        <p:grpSp>
          <p:nvGrpSpPr>
            <p:cNvPr id="17" name="组合 16"/>
            <p:cNvGrpSpPr/>
            <p:nvPr userDrawn="1"/>
          </p:nvGrpSpPr>
          <p:grpSpPr>
            <a:xfrm>
              <a:off x="3514159" y="1294651"/>
              <a:ext cx="1064760" cy="7203823"/>
              <a:chOff x="1445772" y="986833"/>
              <a:chExt cx="2623064" cy="17746843"/>
            </a:xfrm>
          </p:grpSpPr>
          <p:grpSp>
            <p:nvGrpSpPr>
              <p:cNvPr id="19" name="组合 18"/>
              <p:cNvGrpSpPr/>
              <p:nvPr userDrawn="1"/>
            </p:nvGrpSpPr>
            <p:grpSpPr>
              <a:xfrm>
                <a:off x="1445772" y="986833"/>
                <a:ext cx="2623064" cy="17746843"/>
                <a:chOff x="-3408439" y="842784"/>
                <a:chExt cx="1815653" cy="12284146"/>
              </a:xfrm>
            </p:grpSpPr>
            <p:sp>
              <p:nvSpPr>
                <p:cNvPr id="26" name="椭圆 25"/>
                <p:cNvSpPr/>
                <p:nvPr userDrawn="1"/>
              </p:nvSpPr>
              <p:spPr>
                <a:xfrm>
                  <a:off x="-3402622" y="842784"/>
                  <a:ext cx="1578362" cy="1873397"/>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7" name="流程图: 合并 26"/>
                <p:cNvSpPr/>
                <p:nvPr userDrawn="1"/>
              </p:nvSpPr>
              <p:spPr>
                <a:xfrm rot="18650490">
                  <a:off x="-2107838" y="2225455"/>
                  <a:ext cx="403376"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8" name="椭圆 27"/>
                <p:cNvSpPr/>
                <p:nvPr userDrawn="1"/>
              </p:nvSpPr>
              <p:spPr>
                <a:xfrm>
                  <a:off x="-3408439" y="2906462"/>
                  <a:ext cx="1578361" cy="1873398"/>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29" name="流程图: 合并 28"/>
                <p:cNvSpPr/>
                <p:nvPr userDrawn="1"/>
              </p:nvSpPr>
              <p:spPr>
                <a:xfrm rot="18650490">
                  <a:off x="-2080002" y="4374966"/>
                  <a:ext cx="403376" cy="467291"/>
                </a:xfrm>
                <a:prstGeom prst="flowChartMerg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0" name="椭圆 29"/>
                <p:cNvSpPr/>
                <p:nvPr userDrawn="1"/>
              </p:nvSpPr>
              <p:spPr>
                <a:xfrm>
                  <a:off x="-3382439" y="5001458"/>
                  <a:ext cx="1578363" cy="1873397"/>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1" name="流程图: 合并 30"/>
                <p:cNvSpPr/>
                <p:nvPr userDrawn="1"/>
              </p:nvSpPr>
              <p:spPr>
                <a:xfrm rot="18650490">
                  <a:off x="-2087654" y="6384128"/>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2" name="椭圆 31"/>
                <p:cNvSpPr/>
                <p:nvPr userDrawn="1"/>
              </p:nvSpPr>
              <p:spPr>
                <a:xfrm>
                  <a:off x="-3394662" y="7036849"/>
                  <a:ext cx="1578363" cy="1873398"/>
                </a:xfrm>
                <a:prstGeom prst="ellipse">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3" name="流程图: 合并 32"/>
                <p:cNvSpPr/>
                <p:nvPr userDrawn="1"/>
              </p:nvSpPr>
              <p:spPr>
                <a:xfrm rot="18650490">
                  <a:off x="-2028119" y="8420308"/>
                  <a:ext cx="403376" cy="467291"/>
                </a:xfrm>
                <a:prstGeom prst="flowChartMerg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4" name="椭圆 33"/>
                <p:cNvSpPr/>
                <p:nvPr userDrawn="1"/>
              </p:nvSpPr>
              <p:spPr>
                <a:xfrm>
                  <a:off x="-3382439" y="9120648"/>
                  <a:ext cx="1578363" cy="1873398"/>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5" name="流程图: 合并 34"/>
                <p:cNvSpPr/>
                <p:nvPr userDrawn="1"/>
              </p:nvSpPr>
              <p:spPr>
                <a:xfrm rot="18650490">
                  <a:off x="-2087653" y="10483987"/>
                  <a:ext cx="403376" cy="467290"/>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6" name="椭圆 35"/>
                <p:cNvSpPr/>
                <p:nvPr userDrawn="1"/>
              </p:nvSpPr>
              <p:spPr>
                <a:xfrm>
                  <a:off x="-3394662" y="11253532"/>
                  <a:ext cx="1578363" cy="1873398"/>
                </a:xfrm>
                <a:prstGeom prst="ellipse">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37" name="流程图: 合并 36"/>
                <p:cNvSpPr/>
                <p:nvPr userDrawn="1"/>
              </p:nvSpPr>
              <p:spPr>
                <a:xfrm rot="18650490">
                  <a:off x="-2107839" y="12538905"/>
                  <a:ext cx="403376" cy="467290"/>
                </a:xfrm>
                <a:prstGeom prst="flowChartMerg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20" name="文本框 19"/>
              <p:cNvSpPr txBox="1"/>
              <p:nvPr userDrawn="1"/>
            </p:nvSpPr>
            <p:spPr>
              <a:xfrm>
                <a:off x="1677949" y="1543728"/>
                <a:ext cx="1840984"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1" name="文本框 20"/>
              <p:cNvSpPr txBox="1"/>
              <p:nvPr userDrawn="1"/>
            </p:nvSpPr>
            <p:spPr>
              <a:xfrm>
                <a:off x="1610049" y="4492119"/>
                <a:ext cx="1903736" cy="1817761"/>
              </a:xfrm>
              <a:prstGeom prst="rect">
                <a:avLst/>
              </a:prstGeom>
              <a:noFill/>
            </p:spPr>
            <p:txBody>
              <a:bodyPr wrap="none" rtlCol="0">
                <a:spAutoFit/>
              </a:bodyPr>
              <a:lstStyle/>
              <a:p>
                <a:r>
                  <a:rPr lang="en-US" altLang="zh-CN" sz="3400" b="0" dirty="0" smtClean="0">
                    <a:solidFill>
                      <a:schemeClr val="bg1"/>
                    </a:solidFill>
                    <a:latin typeface="Broadway" panose="04040905080B02020502" pitchFamily="82" charset="0"/>
                    <a:ea typeface="微软雅黑" panose="020B0503020204020204" pitchFamily="34" charset="-122"/>
                  </a:rPr>
                  <a:t>02</a:t>
                </a:r>
                <a:endParaRPr lang="zh-CN" altLang="en-US" sz="3400" b="0" dirty="0">
                  <a:solidFill>
                    <a:schemeClr val="bg1"/>
                  </a:solidFill>
                  <a:latin typeface="Broadway" panose="04040905080B02020502" pitchFamily="82" charset="0"/>
                  <a:ea typeface="微软雅黑" panose="020B0503020204020204" pitchFamily="34" charset="-122"/>
                </a:endParaRPr>
              </a:p>
            </p:txBody>
          </p:sp>
          <p:sp>
            <p:nvSpPr>
              <p:cNvPr id="22" name="文本框 21"/>
              <p:cNvSpPr txBox="1"/>
              <p:nvPr userDrawn="1"/>
            </p:nvSpPr>
            <p:spPr>
              <a:xfrm>
                <a:off x="1707109" y="7551743"/>
                <a:ext cx="1903736" cy="1817760"/>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3" name="文本框 22"/>
              <p:cNvSpPr txBox="1"/>
              <p:nvPr userDrawn="1"/>
            </p:nvSpPr>
            <p:spPr>
              <a:xfrm>
                <a:off x="1715640" y="10493402"/>
                <a:ext cx="1890693"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4" name="文本框 23"/>
              <p:cNvSpPr txBox="1"/>
              <p:nvPr userDrawn="1"/>
            </p:nvSpPr>
            <p:spPr>
              <a:xfrm>
                <a:off x="1707109" y="13474787"/>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sp>
            <p:nvSpPr>
              <p:cNvPr id="25" name="文本框 24"/>
              <p:cNvSpPr txBox="1"/>
              <p:nvPr userDrawn="1"/>
            </p:nvSpPr>
            <p:spPr>
              <a:xfrm>
                <a:off x="1677947" y="16443518"/>
                <a:ext cx="1903734" cy="1817761"/>
              </a:xfrm>
              <a:prstGeom prst="rect">
                <a:avLst/>
              </a:prstGeom>
              <a:noFill/>
            </p:spPr>
            <p:txBody>
              <a:bodyPr wrap="none" rtlCol="0">
                <a:spAutoFit/>
              </a:bodyPr>
              <a:lstStyle/>
              <a:p>
                <a:r>
                  <a:rPr lang="en-US" altLang="zh-CN" sz="3400" b="0" dirty="0" smtClean="0">
                    <a:solidFill>
                      <a:schemeClr val="bg2">
                        <a:lumMod val="75000"/>
                      </a:schemeClr>
                    </a:solidFill>
                    <a:latin typeface="Broadway" panose="04040905080B02020502" pitchFamily="82" charset="0"/>
                    <a:ea typeface="微软雅黑" panose="020B0503020204020204" pitchFamily="34" charset="-122"/>
                  </a:rPr>
                  <a:t>06</a:t>
                </a:r>
                <a:endParaRPr lang="zh-CN" altLang="en-US" sz="34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18" name="文本框 17"/>
            <p:cNvSpPr txBox="1"/>
            <p:nvPr userDrawn="1"/>
          </p:nvSpPr>
          <p:spPr>
            <a:xfrm>
              <a:off x="4565390" y="1582350"/>
              <a:ext cx="1460850" cy="553401"/>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选题背景</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grpSp>
      <p:sp>
        <p:nvSpPr>
          <p:cNvPr id="38" name="文本框 37"/>
          <p:cNvSpPr txBox="1"/>
          <p:nvPr/>
        </p:nvSpPr>
        <p:spPr>
          <a:xfrm>
            <a:off x="4579481" y="5590612"/>
            <a:ext cx="2339102" cy="461665"/>
          </a:xfrm>
          <a:prstGeom prst="rect">
            <a:avLst/>
          </a:prstGeom>
          <a:noFill/>
        </p:spPr>
        <p:txBody>
          <a:bodyPr wrap="none" rtlCol="0">
            <a:spAutoFit/>
          </a:bodyPr>
          <a:lstStyle/>
          <a:p>
            <a:pPr marL="0" algn="l" defTabSz="914400" rtl="0" eaLnBrk="1" latinLnBrk="0" hangingPunct="1"/>
            <a:r>
              <a:rPr lang="zh-CN" altLang="en-US" sz="2400" b="1" kern="1200" dirty="0" smtClean="0">
                <a:solidFill>
                  <a:schemeClr val="bg2">
                    <a:lumMod val="75000"/>
                  </a:schemeClr>
                </a:solidFill>
                <a:latin typeface="微软雅黑" panose="020B0503020204020204" pitchFamily="34" charset="-122"/>
                <a:ea typeface="微软雅黑" panose="020B0503020204020204" pitchFamily="34" charset="-122"/>
                <a:cs typeface="+mn-cs"/>
              </a:rPr>
              <a:t>总结与未来工作</a:t>
            </a:r>
            <a:endParaRPr lang="zh-CN" altLang="en-US" sz="2400" b="1" kern="1200" dirty="0">
              <a:solidFill>
                <a:schemeClr val="bg2">
                  <a:lumMod val="75000"/>
                </a:schemeClr>
              </a:solidFill>
              <a:latin typeface="微软雅黑" panose="020B0503020204020204" pitchFamily="34" charset="-122"/>
              <a:ea typeface="微软雅黑" panose="020B0503020204020204" pitchFamily="34" charset="-122"/>
              <a:cs typeface="+mn-cs"/>
            </a:endParaRPr>
          </a:p>
        </p:txBody>
      </p:sp>
      <p:pic>
        <p:nvPicPr>
          <p:cNvPr id="4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20" descr="ll"/>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文本框 43"/>
          <p:cNvSpPr txBox="1"/>
          <p:nvPr/>
        </p:nvSpPr>
        <p:spPr>
          <a:xfrm>
            <a:off x="4590953" y="1503708"/>
            <a:ext cx="3262432" cy="461665"/>
          </a:xfrm>
          <a:prstGeom prst="rect">
            <a:avLst/>
          </a:prstGeom>
          <a:noFill/>
        </p:spPr>
        <p:txBody>
          <a:bodyPr wrap="none" rtlCol="0">
            <a:spAutoFit/>
          </a:bodyPr>
          <a:lstStyle/>
          <a:p>
            <a:r>
              <a:rPr lang="zh-CN" altLang="en-US" sz="2400" b="1" dirty="0" smtClean="0">
                <a:solidFill>
                  <a:schemeClr val="tx1"/>
                </a:solidFill>
                <a:latin typeface="微软雅黑" panose="020B0503020204020204" pitchFamily="34" charset="-122"/>
                <a:ea typeface="微软雅黑" panose="020B0503020204020204" pitchFamily="34" charset="-122"/>
              </a:rPr>
              <a:t>好友推荐相关理论基础</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22577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286136" y="2456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3"/>
          <p:cNvGrpSpPr>
            <a:grpSpLocks/>
          </p:cNvGrpSpPr>
          <p:nvPr/>
        </p:nvGrpSpPr>
        <p:grpSpPr bwMode="auto">
          <a:xfrm>
            <a:off x="1730828" y="1247414"/>
            <a:ext cx="4784357" cy="571200"/>
            <a:chOff x="480" y="864"/>
            <a:chExt cx="2085" cy="720"/>
          </a:xfrm>
        </p:grpSpPr>
        <p:sp>
          <p:nvSpPr>
            <p:cNvPr id="7"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8"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9"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推荐系统</a:t>
              </a:r>
              <a:endParaRPr kumimoji="1" lang="zh-CN" altLang="en-US" sz="2000" dirty="0">
                <a:latin typeface="Times New Roman" panose="02020603050405020304" pitchFamily="18" charset="0"/>
              </a:endParaRPr>
            </a:p>
          </p:txBody>
        </p:sp>
        <p:sp>
          <p:nvSpPr>
            <p:cNvPr id="10" name="Text Box 11"/>
            <p:cNvSpPr txBox="1">
              <a:spLocks noChangeArrowheads="1"/>
            </p:cNvSpPr>
            <p:nvPr/>
          </p:nvSpPr>
          <p:spPr bwMode="auto">
            <a:xfrm>
              <a:off x="1706" y="988"/>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a:latin typeface="Times New Roman" panose="02020603050405020304" pitchFamily="18" charset="0"/>
                </a:rPr>
                <a:t>推荐算法</a:t>
              </a:r>
            </a:p>
          </p:txBody>
        </p:sp>
      </p:grpSp>
      <p:sp>
        <p:nvSpPr>
          <p:cNvPr id="11" name="矩形 10"/>
          <p:cNvSpPr/>
          <p:nvPr/>
        </p:nvSpPr>
        <p:spPr>
          <a:xfrm>
            <a:off x="1730828" y="2031116"/>
            <a:ext cx="3322435" cy="3831818"/>
          </a:xfrm>
          <a:prstGeom prst="rect">
            <a:avLst/>
          </a:prstGeom>
        </p:spPr>
        <p:txBody>
          <a:bodyPr wrap="square">
            <a:spAutoFit/>
          </a:bodyPr>
          <a:lstStyle/>
          <a:p>
            <a:pPr>
              <a:lnSpc>
                <a:spcPct val="150000"/>
              </a:lnSpc>
            </a:pPr>
            <a:r>
              <a:rPr lang="zh-CN" altLang="zh-CN" dirty="0">
                <a:latin typeface="Times New Roman" panose="02020603050405020304" pitchFamily="18" charset="0"/>
                <a:ea typeface="宋体" panose="02010600030101010101" pitchFamily="2" charset="-122"/>
                <a:cs typeface="宋体" panose="02010600030101010101" pitchFamily="2" charset="-122"/>
              </a:rPr>
              <a:t>推荐系统是解决信息超载问题一个非常实用的方法，从用户的个人信息、历史轨迹、社交关系等因素中，提取出用户的信息需求、兴趣等，进行个性化计算。好的推荐系统不仅能够为用户提供好的服务，还能增加用户与推荐系统的黏性，让用户产生依赖。</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2747302414"/>
              </p:ext>
            </p:extLst>
          </p:nvPr>
        </p:nvGraphicFramePr>
        <p:xfrm>
          <a:off x="5811846" y="2622441"/>
          <a:ext cx="5413019" cy="2649168"/>
        </p:xfrm>
        <a:graphic>
          <a:graphicData uri="http://schemas.openxmlformats.org/presentationml/2006/ole">
            <mc:AlternateContent xmlns:mc="http://schemas.openxmlformats.org/markup-compatibility/2006">
              <mc:Choice xmlns:v="urn:schemas-microsoft-com:vml" Requires="v">
                <p:oleObj spid="_x0000_s1103" name="Visio" r:id="rId3" imgW="6210212" imgH="3257550" progId="Visio.Drawing.15">
                  <p:embed/>
                </p:oleObj>
              </mc:Choice>
              <mc:Fallback>
                <p:oleObj name="Visio" r:id="rId3" imgW="6210212" imgH="3257550"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289" r="14613" b="22034"/>
                      <a:stretch>
                        <a:fillRect/>
                      </a:stretch>
                    </p:blipFill>
                    <p:spPr bwMode="auto">
                      <a:xfrm>
                        <a:off x="5811846" y="2622441"/>
                        <a:ext cx="5413019" cy="2649168"/>
                      </a:xfrm>
                      <a:prstGeom prst="rect">
                        <a:avLst/>
                      </a:prstGeom>
                      <a:noFill/>
                    </p:spPr>
                  </p:pic>
                </p:oleObj>
              </mc:Fallback>
            </mc:AlternateContent>
          </a:graphicData>
        </a:graphic>
      </p:graphicFrame>
      <p:sp>
        <p:nvSpPr>
          <p:cNvPr id="24"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2.1 </a:t>
            </a:r>
            <a:r>
              <a:rPr lang="zh-CN" altLang="en-US" sz="3600" b="1" dirty="0" smtClean="0">
                <a:latin typeface="Times New Roman" panose="02020603050405020304" pitchFamily="18" charset="0"/>
                <a:cs typeface="Times New Roman" panose="02020603050405020304" pitchFamily="18" charset="0"/>
              </a:rPr>
              <a:t>推荐</a:t>
            </a:r>
            <a:r>
              <a:rPr lang="zh-CN" altLang="en-US" sz="3600" b="1" dirty="0">
                <a:latin typeface="Times New Roman" panose="02020603050405020304" pitchFamily="18" charset="0"/>
                <a:cs typeface="Times New Roman" panose="02020603050405020304" pitchFamily="18" charset="0"/>
              </a:rPr>
              <a:t>系统和算法</a:t>
            </a:r>
          </a:p>
        </p:txBody>
      </p:sp>
      <p:grpSp>
        <p:nvGrpSpPr>
          <p:cNvPr id="25" name="组合 24"/>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26" name="椭圆 25"/>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7" name="椭圆 26"/>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28" name="椭圆 27"/>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15"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ll"/>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9523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
          <p:cNvGrpSpPr>
            <a:grpSpLocks/>
          </p:cNvGrpSpPr>
          <p:nvPr/>
        </p:nvGrpSpPr>
        <p:grpSpPr bwMode="auto">
          <a:xfrm>
            <a:off x="1730829" y="1217701"/>
            <a:ext cx="4784357" cy="571200"/>
            <a:chOff x="480" y="864"/>
            <a:chExt cx="2085" cy="720"/>
          </a:xfrm>
        </p:grpSpPr>
        <p:sp>
          <p:nvSpPr>
            <p:cNvPr id="7" name="AutoShape 6"/>
            <p:cNvSpPr>
              <a:spLocks noChangeArrowheads="1"/>
            </p:cNvSpPr>
            <p:nvPr/>
          </p:nvSpPr>
          <p:spPr bwMode="auto">
            <a:xfrm>
              <a:off x="1317" y="864"/>
              <a:ext cx="1248"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8"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9" name="Text Box 9"/>
            <p:cNvSpPr txBox="1">
              <a:spLocks noChangeArrowheads="1"/>
            </p:cNvSpPr>
            <p:nvPr/>
          </p:nvSpPr>
          <p:spPr bwMode="auto">
            <a:xfrm>
              <a:off x="722" y="988"/>
              <a:ext cx="797"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推荐系统</a:t>
              </a:r>
              <a:endParaRPr kumimoji="1" lang="zh-CN" altLang="en-US" sz="2000" dirty="0">
                <a:latin typeface="Times New Roman" panose="02020603050405020304" pitchFamily="18" charset="0"/>
              </a:endParaRPr>
            </a:p>
          </p:txBody>
        </p:sp>
        <p:sp>
          <p:nvSpPr>
            <p:cNvPr id="10" name="Text Box 11"/>
            <p:cNvSpPr txBox="1">
              <a:spLocks noChangeArrowheads="1"/>
            </p:cNvSpPr>
            <p:nvPr/>
          </p:nvSpPr>
          <p:spPr bwMode="auto">
            <a:xfrm>
              <a:off x="1706" y="988"/>
              <a:ext cx="636" cy="50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algn="ctr" eaLnBrk="1" hangingPunct="1">
                <a:lnSpc>
                  <a:spcPct val="100000"/>
                </a:lnSpc>
                <a:spcBef>
                  <a:spcPct val="0"/>
                </a:spcBef>
                <a:buFontTx/>
                <a:buNone/>
              </a:pPr>
              <a:r>
                <a:rPr kumimoji="1" lang="zh-CN" altLang="en-US" sz="2000" dirty="0">
                  <a:latin typeface="Times New Roman" panose="02020603050405020304" pitchFamily="18" charset="0"/>
                </a:rPr>
                <a:t>推荐算法</a:t>
              </a:r>
            </a:p>
          </p:txBody>
        </p:sp>
      </p:grpSp>
      <p:sp>
        <p:nvSpPr>
          <p:cNvPr id="32" name="标题 7"/>
          <p:cNvSpPr>
            <a:spLocks noGrp="1"/>
          </p:cNvSpPr>
          <p:nvPr>
            <p:ph type="title"/>
          </p:nvPr>
        </p:nvSpPr>
        <p:spPr>
          <a:xfrm>
            <a:off x="1022572" y="505704"/>
            <a:ext cx="4789273" cy="482670"/>
          </a:xfrm>
        </p:spPr>
        <p:txBody>
          <a:bodyPr>
            <a:noAutofit/>
          </a:bodyPr>
          <a:lstStyle/>
          <a:p>
            <a:r>
              <a:rPr lang="en-US" altLang="zh-CN" sz="3600" b="1" dirty="0" smtClean="0">
                <a:latin typeface="Times New Roman" panose="02020603050405020304" pitchFamily="18" charset="0"/>
                <a:cs typeface="Times New Roman" panose="02020603050405020304" pitchFamily="18" charset="0"/>
              </a:rPr>
              <a:t>2.1 </a:t>
            </a:r>
            <a:r>
              <a:rPr lang="zh-CN" altLang="en-US" sz="3600" b="1" dirty="0" smtClean="0">
                <a:latin typeface="Times New Roman" panose="02020603050405020304" pitchFamily="18" charset="0"/>
                <a:cs typeface="Times New Roman" panose="02020603050405020304" pitchFamily="18" charset="0"/>
              </a:rPr>
              <a:t>推荐</a:t>
            </a:r>
            <a:r>
              <a:rPr lang="zh-CN" altLang="en-US" sz="3600" b="1" dirty="0">
                <a:latin typeface="Times New Roman" panose="02020603050405020304" pitchFamily="18" charset="0"/>
                <a:cs typeface="Times New Roman" panose="02020603050405020304" pitchFamily="18" charset="0"/>
              </a:rPr>
              <a:t>系统和算法</a:t>
            </a:r>
          </a:p>
        </p:txBody>
      </p:sp>
      <p:grpSp>
        <p:nvGrpSpPr>
          <p:cNvPr id="33" name="组合 32"/>
          <p:cNvGrpSpPr/>
          <p:nvPr/>
        </p:nvGrpSpPr>
        <p:grpSpPr>
          <a:xfrm>
            <a:off x="235334" y="435431"/>
            <a:ext cx="602866" cy="552943"/>
            <a:chOff x="997720" y="1374274"/>
            <a:chExt cx="737947" cy="676838"/>
          </a:xfrm>
          <a:effectLst>
            <a:outerShdw blurRad="50800" dist="38100" dir="2700000" algn="tl" rotWithShape="0">
              <a:prstClr val="black">
                <a:alpha val="40000"/>
              </a:prstClr>
            </a:outerShdw>
          </a:effectLst>
        </p:grpSpPr>
        <p:sp>
          <p:nvSpPr>
            <p:cNvPr id="34" name="椭圆 33"/>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5" name="椭圆 34"/>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36" name="椭圆 35"/>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aphicFrame>
        <p:nvGraphicFramePr>
          <p:cNvPr id="15" name="内容占位符 3"/>
          <p:cNvGraphicFramePr>
            <a:graphicFrameLocks noGrp="1"/>
          </p:cNvGraphicFramePr>
          <p:nvPr>
            <p:ph idx="1"/>
            <p:extLst>
              <p:ext uri="{D42A27DB-BD31-4B8C-83A1-F6EECF244321}">
                <p14:modId xmlns:p14="http://schemas.microsoft.com/office/powerpoint/2010/main" val="4095288233"/>
              </p:ext>
            </p:extLst>
          </p:nvPr>
        </p:nvGraphicFramePr>
        <p:xfrm>
          <a:off x="2286136" y="2440849"/>
          <a:ext cx="8276142" cy="3618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descr="ll"/>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204417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3119</Words>
  <Application>Microsoft Office PowerPoint</Application>
  <PresentationFormat>宽屏</PresentationFormat>
  <Paragraphs>389</Paragraphs>
  <Slides>44</Slides>
  <Notes>1</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68" baseType="lpstr">
      <vt:lpstr>Arial Unicode MS</vt:lpstr>
      <vt:lpstr>仿宋_GB2312</vt:lpstr>
      <vt:lpstr>汉仪菱心体简</vt:lpstr>
      <vt:lpstr>黑体</vt:lpstr>
      <vt:lpstr>华文楷体</vt:lpstr>
      <vt:lpstr>华文中宋</vt:lpstr>
      <vt:lpstr>楷体_GB2312</vt:lpstr>
      <vt:lpstr>宋体</vt:lpstr>
      <vt:lpstr>微软雅黑</vt:lpstr>
      <vt:lpstr>幼圆</vt:lpstr>
      <vt:lpstr>Arial</vt:lpstr>
      <vt:lpstr>Book Antiqua</vt:lpstr>
      <vt:lpstr>Broadway</vt:lpstr>
      <vt:lpstr>Calibri</vt:lpstr>
      <vt:lpstr>Calibri Light</vt:lpstr>
      <vt:lpstr>Cambria</vt:lpstr>
      <vt:lpstr>Cambria Math</vt:lpstr>
      <vt:lpstr>Helvetica</vt:lpstr>
      <vt:lpstr>Levenim MT</vt:lpstr>
      <vt:lpstr>Times New Roman</vt:lpstr>
      <vt:lpstr>Wingdings</vt:lpstr>
      <vt:lpstr>Office 主题</vt:lpstr>
      <vt:lpstr>Visio</vt:lpstr>
      <vt:lpstr>Equation</vt:lpstr>
      <vt:lpstr>PowerPoint 演示文稿</vt:lpstr>
      <vt:lpstr>PowerPoint 演示文稿</vt:lpstr>
      <vt:lpstr>PowerPoint 演示文稿</vt:lpstr>
      <vt:lpstr>选题背景</vt:lpstr>
      <vt:lpstr>选题背景</vt:lpstr>
      <vt:lpstr>PowerPoint 演示文稿</vt:lpstr>
      <vt:lpstr>PowerPoint 演示文稿</vt:lpstr>
      <vt:lpstr>2.1 推荐系统和算法</vt:lpstr>
      <vt:lpstr>2.1 推荐系统和算法</vt:lpstr>
      <vt:lpstr>2.2 其他理论基础</vt:lpstr>
      <vt:lpstr>2.3 评价指标</vt:lpstr>
      <vt:lpstr>PowerPoint 演示文稿</vt:lpstr>
      <vt:lpstr>3.1 微博内容研究</vt:lpstr>
      <vt:lpstr>3.2 预处理流程</vt:lpstr>
      <vt:lpstr>3.3 SEM推荐模型</vt:lpstr>
      <vt:lpstr>3.3 SEM推荐模型</vt:lpstr>
      <vt:lpstr>3.3 SEM推荐模型</vt:lpstr>
      <vt:lpstr>3.3 SEM推荐模型</vt:lpstr>
      <vt:lpstr>3.4 实验</vt:lpstr>
      <vt:lpstr>3.4 实验</vt:lpstr>
      <vt:lpstr>3.4 实验</vt:lpstr>
      <vt:lpstr>3.4 实验</vt:lpstr>
      <vt:lpstr>3.4 实验</vt:lpstr>
      <vt:lpstr>3.4 实验</vt:lpstr>
      <vt:lpstr>PowerPoint 演示文稿</vt:lpstr>
      <vt:lpstr>交叉文本相似性和情感分析</vt:lpstr>
      <vt:lpstr>情感分析</vt:lpstr>
      <vt:lpstr>融合文本语义和情感分析的ESEM模型</vt:lpstr>
      <vt:lpstr>融合文本语义和情感分析的ESEM模型</vt:lpstr>
      <vt:lpstr>融合文本语义和情感分析的ESEM模型</vt:lpstr>
      <vt:lpstr>数据集和实验</vt:lpstr>
      <vt:lpstr>数据集和实验</vt:lpstr>
      <vt:lpstr>PowerPoint 演示文稿</vt:lpstr>
      <vt:lpstr>系统设计</vt:lpstr>
      <vt:lpstr>推荐算法流程图</vt:lpstr>
      <vt:lpstr>PowerPoint 演示文稿</vt:lpstr>
      <vt:lpstr>运行结果</vt:lpstr>
      <vt:lpstr>PowerPoint 演示文稿</vt:lpstr>
      <vt:lpstr>论文总结</vt:lpstr>
      <vt:lpstr>未来工作</vt:lpstr>
      <vt:lpstr>PowerPoint 演示文稿</vt:lpstr>
      <vt:lpstr>PowerPoint 演示文稿</vt:lpstr>
      <vt:lpstr>PowerPoint 演示文稿</vt:lpstr>
      <vt:lpstr>研究内容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boyu sun</dc:creator>
  <cp:lastModifiedBy>boyu sun</cp:lastModifiedBy>
  <cp:revision>66</cp:revision>
  <dcterms:created xsi:type="dcterms:W3CDTF">2016-05-20T12:06:15Z</dcterms:created>
  <dcterms:modified xsi:type="dcterms:W3CDTF">2016-05-22T15:02:56Z</dcterms:modified>
</cp:coreProperties>
</file>