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6">
  <p:sldMasterIdLst>
    <p:sldMasterId id="2147483648" r:id="rId1"/>
  </p:sldMasterIdLst>
  <p:notesMasterIdLst>
    <p:notesMasterId r:id="rId29"/>
  </p:notesMasterIdLst>
  <p:handoutMasterIdLst>
    <p:handoutMasterId r:id="rId30"/>
  </p:handoutMasterIdLst>
  <p:sldIdLst>
    <p:sldId id="293" r:id="rId2"/>
    <p:sldId id="345" r:id="rId3"/>
    <p:sldId id="344" r:id="rId4"/>
    <p:sldId id="347" r:id="rId5"/>
    <p:sldId id="349" r:id="rId6"/>
    <p:sldId id="332" r:id="rId7"/>
    <p:sldId id="350" r:id="rId8"/>
    <p:sldId id="299" r:id="rId9"/>
    <p:sldId id="301" r:id="rId10"/>
    <p:sldId id="360" r:id="rId11"/>
    <p:sldId id="358" r:id="rId12"/>
    <p:sldId id="334" r:id="rId13"/>
    <p:sldId id="341" r:id="rId14"/>
    <p:sldId id="305" r:id="rId15"/>
    <p:sldId id="361" r:id="rId16"/>
    <p:sldId id="362" r:id="rId17"/>
    <p:sldId id="331" r:id="rId18"/>
    <p:sldId id="328" r:id="rId19"/>
    <p:sldId id="351" r:id="rId20"/>
    <p:sldId id="352" r:id="rId21"/>
    <p:sldId id="357" r:id="rId22"/>
    <p:sldId id="348" r:id="rId23"/>
    <p:sldId id="353" r:id="rId24"/>
    <p:sldId id="354" r:id="rId25"/>
    <p:sldId id="355" r:id="rId26"/>
    <p:sldId id="356" r:id="rId27"/>
    <p:sldId id="327" r:id="rId28"/>
  </p:sldIdLst>
  <p:sldSz cx="12192000" cy="6858000"/>
  <p:notesSz cx="6858000" cy="9144000"/>
  <p:embeddedFontLst>
    <p:embeddedFont>
      <p:font typeface="Broadway" panose="04040905080B02020502" pitchFamily="82" charset="0"/>
      <p:regular r:id="rId31"/>
    </p:embeddedFont>
    <p:embeddedFont>
      <p:font typeface="幼圆" panose="02010509060101010101" pitchFamily="49" charset="-122"/>
      <p:regular r:id="rId32"/>
    </p:embeddedFont>
    <p:embeddedFont>
      <p:font typeface="Levenim MT" panose="02010502060101010101" pitchFamily="2" charset="-79"/>
      <p:regular r:id="rId33"/>
      <p:bold r:id="rId34"/>
    </p:embeddedFont>
    <p:embeddedFont>
      <p:font typeface="汉仪菱心体简" panose="02010600030101010101" charset="-122"/>
      <p:regular r:id="rId35"/>
    </p:embeddedFont>
    <p:embeddedFont>
      <p:font typeface="华文中宋" panose="02010600040101010101" pitchFamily="2" charset="-122"/>
      <p:regular r:id="rId36"/>
    </p:embeddedFont>
    <p:embeddedFont>
      <p:font typeface="微软雅黑" panose="020B0503020204020204" pitchFamily="34" charset="-122"/>
      <p:regular r:id="rId37"/>
      <p:bold r:id="rId38"/>
    </p:embeddedFont>
    <p:embeddedFont>
      <p:font typeface="华文楷体" panose="02010600040101010101" pitchFamily="2" charset="-122"/>
      <p:regular r:id="rId39"/>
    </p:embeddedFont>
    <p:embeddedFont>
      <p:font typeface="Arial Unicode MS" panose="020B0604020202020204" pitchFamily="34" charset="-122"/>
      <p:regular r:id="rId40"/>
    </p:embeddedFont>
    <p:embeddedFont>
      <p:font typeface="Calibri" panose="020F0502020204030204" pitchFamily="34" charset="0"/>
      <p:regular r:id="rId41"/>
      <p:bold r:id="rId42"/>
      <p:italic r:id="rId43"/>
      <p:boldItalic r:id="rId44"/>
    </p:embeddedFont>
    <p:embeddedFont>
      <p:font typeface="Book Antiqua" panose="02040602050305030304" pitchFamily="18" charset="0"/>
      <p:regular r:id="rId45"/>
      <p:bold r:id="rId46"/>
      <p:italic r:id="rId47"/>
      <p:boldItalic r:id="rId48"/>
    </p:embeddedFont>
    <p:embeddedFont>
      <p:font typeface="楷体_GB2312" panose="02010600030101010101" charset="-122"/>
      <p:regular r:id="rId4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4C4746"/>
    <a:srgbClr val="FFC000"/>
    <a:srgbClr val="FFFFFF"/>
    <a:srgbClr val="A6ABA5"/>
    <a:srgbClr val="000000"/>
    <a:srgbClr val="E7E6E6"/>
    <a:srgbClr val="EE9C60"/>
    <a:srgbClr val="A8AAA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5494" autoAdjust="0"/>
  </p:normalViewPr>
  <p:slideViewPr>
    <p:cSldViewPr snapToGrid="0">
      <p:cViewPr>
        <p:scale>
          <a:sx n="90" d="100"/>
          <a:sy n="90" d="100"/>
        </p:scale>
        <p:origin x="540" y="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E8362-A5E1-4248-A5DC-CC205AAE60C3}" type="datetimeFigureOut">
              <a:rPr lang="zh-CN" altLang="en-US" smtClean="0"/>
              <a:t>2016/5/17/Tuesday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8FC3A2-D36B-46F5-BAE9-F5932AF02060}" type="slidenum">
              <a:rPr lang="zh-CN" altLang="en-US" smtClean="0"/>
              <a:t>‹#›</a:t>
            </a:fld>
            <a:endParaRPr lang="zh-CN" altLang="en-US"/>
          </a:p>
        </p:txBody>
      </p:sp>
    </p:spTree>
    <p:extLst>
      <p:ext uri="{BB962C8B-B14F-4D97-AF65-F5344CB8AC3E}">
        <p14:creationId xmlns:p14="http://schemas.microsoft.com/office/powerpoint/2010/main" val="2954303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D0780-22F6-4B60-8976-84D79D7B60AF}" type="datetimeFigureOut">
              <a:rPr lang="zh-CN" altLang="en-US" smtClean="0"/>
              <a:t>2016/5/17/Tuesday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D258E-BE1D-43F1-BC2E-EDC57BE5C767}" type="slidenum">
              <a:rPr lang="zh-CN" altLang="en-US" smtClean="0"/>
              <a:t>‹#›</a:t>
            </a:fld>
            <a:endParaRPr lang="zh-CN" altLang="en-US"/>
          </a:p>
        </p:txBody>
      </p:sp>
    </p:spTree>
    <p:extLst>
      <p:ext uri="{BB962C8B-B14F-4D97-AF65-F5344CB8AC3E}">
        <p14:creationId xmlns:p14="http://schemas.microsoft.com/office/powerpoint/2010/main" val="248280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BD258E-BE1D-43F1-BC2E-EDC57BE5C767}" type="slidenum">
              <a:rPr lang="zh-CN" altLang="en-US" smtClean="0"/>
              <a:t>12</a:t>
            </a:fld>
            <a:endParaRPr lang="zh-CN" altLang="en-US"/>
          </a:p>
        </p:txBody>
      </p:sp>
    </p:spTree>
    <p:extLst>
      <p:ext uri="{BB962C8B-B14F-4D97-AF65-F5344CB8AC3E}">
        <p14:creationId xmlns:p14="http://schemas.microsoft.com/office/powerpoint/2010/main" val="219869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42820763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4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userDrawn="1"/>
        </p:nvSpPr>
        <p:spPr>
          <a:xfrm>
            <a:off x="4624789" y="256924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2" name="文本框 71"/>
          <p:cNvSpPr txBox="1"/>
          <p:nvPr userDrawn="1"/>
        </p:nvSpPr>
        <p:spPr>
          <a:xfrm>
            <a:off x="4624789" y="3565021"/>
            <a:ext cx="7007046"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3" name="文本框 52"/>
          <p:cNvSpPr txBox="1"/>
          <p:nvPr userDrawn="1"/>
        </p:nvSpPr>
        <p:spPr>
          <a:xfrm>
            <a:off x="4590953" y="4575810"/>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560688" y="300816"/>
            <a:ext cx="5871402" cy="6009659"/>
            <a:chOff x="3514159" y="1294651"/>
            <a:chExt cx="6058347" cy="7203823"/>
          </a:xfrm>
        </p:grpSpPr>
        <p:grpSp>
          <p:nvGrpSpPr>
            <p:cNvPr id="44" name="组合 43"/>
            <p:cNvGrpSpPr/>
            <p:nvPr userDrawn="1"/>
          </p:nvGrpSpPr>
          <p:grpSpPr>
            <a:xfrm>
              <a:off x="3514159" y="1294651"/>
              <a:ext cx="1064760" cy="7203823"/>
              <a:chOff x="1445772" y="986833"/>
              <a:chExt cx="2623064" cy="17746843"/>
            </a:xfrm>
          </p:grpSpPr>
          <p:grpSp>
            <p:nvGrpSpPr>
              <p:cNvPr id="46" name="组合 45"/>
              <p:cNvGrpSpPr/>
              <p:nvPr userDrawn="1"/>
            </p:nvGrpSpPr>
            <p:grpSpPr>
              <a:xfrm>
                <a:off x="1445772" y="986833"/>
                <a:ext cx="2623064" cy="17746843"/>
                <a:chOff x="-3408439" y="842784"/>
                <a:chExt cx="1815653" cy="12284146"/>
              </a:xfrm>
            </p:grpSpPr>
            <p:sp>
              <p:nvSpPr>
                <p:cNvPr id="48" name="椭圆 47"/>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58" name="椭圆 57"/>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8" name="流程图: 合并 7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0" name="椭圆 79"/>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1" name="流程图: 合并 80"/>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3" name="椭圆 82"/>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6" name="流程图: 合并 85"/>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8" name="椭圆 87"/>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9" name="流程图: 合并 88"/>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1" name="椭圆 90"/>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2" name="流程图: 合并 91"/>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82" name="文本框 81"/>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87" name="文本框 86"/>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ln>
                      <a:noFill/>
                    </a:ln>
                    <a:solidFill>
                      <a:schemeClr val="bg1"/>
                    </a:solidFill>
                    <a:latin typeface="Broadway" panose="04040905080B02020502" pitchFamily="82" charset="0"/>
                    <a:ea typeface="微软雅黑" panose="020B0503020204020204" pitchFamily="34" charset="-122"/>
                  </a:rPr>
                  <a:t>04</a:t>
                </a:r>
                <a:endParaRPr lang="zh-CN" altLang="en-US" sz="3400" b="0" dirty="0">
                  <a:ln>
                    <a:noFill/>
                  </a:ln>
                  <a:solidFill>
                    <a:schemeClr val="bg1"/>
                  </a:solidFill>
                  <a:latin typeface="Broadway" panose="04040905080B02020502" pitchFamily="82" charset="0"/>
                  <a:ea typeface="微软雅黑" panose="020B0503020204020204" pitchFamily="34" charset="-122"/>
                </a:endParaRPr>
              </a:p>
            </p:txBody>
          </p:sp>
          <p:sp>
            <p:nvSpPr>
              <p:cNvPr id="90" name="文本框 89"/>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3" name="文本框 92"/>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565390" y="1582350"/>
              <a:ext cx="5007116" cy="627188"/>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研究背景、意义以及研究内容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sp>
        <p:nvSpPr>
          <p:cNvPr id="77" name="文本框 76"/>
          <p:cNvSpPr txBox="1"/>
          <p:nvPr userDrawn="1"/>
        </p:nvSpPr>
        <p:spPr>
          <a:xfrm>
            <a:off x="4579481" y="5590612"/>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54"/>
          <p:cNvSpPr txBox="1"/>
          <p:nvPr userDrawn="1"/>
        </p:nvSpPr>
        <p:spPr>
          <a:xfrm>
            <a:off x="4590953" y="1503708"/>
            <a:ext cx="3775393"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好友推荐相关理论基础</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94" name="文本框 93"/>
          <p:cNvSpPr txBox="1"/>
          <p:nvPr userDrawn="1"/>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38967455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5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userDrawn="1"/>
        </p:nvSpPr>
        <p:spPr>
          <a:xfrm>
            <a:off x="4624789" y="256924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2" name="文本框 71"/>
          <p:cNvSpPr txBox="1"/>
          <p:nvPr userDrawn="1"/>
        </p:nvSpPr>
        <p:spPr>
          <a:xfrm>
            <a:off x="4624789" y="3565021"/>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3" name="文本框 52"/>
          <p:cNvSpPr txBox="1"/>
          <p:nvPr userDrawn="1"/>
        </p:nvSpPr>
        <p:spPr>
          <a:xfrm>
            <a:off x="4590953" y="4575810"/>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560688" y="300816"/>
            <a:ext cx="5871402" cy="6009659"/>
            <a:chOff x="3514159" y="1294651"/>
            <a:chExt cx="6058347" cy="7203823"/>
          </a:xfrm>
        </p:grpSpPr>
        <p:grpSp>
          <p:nvGrpSpPr>
            <p:cNvPr id="44" name="组合 43"/>
            <p:cNvGrpSpPr/>
            <p:nvPr userDrawn="1"/>
          </p:nvGrpSpPr>
          <p:grpSpPr>
            <a:xfrm>
              <a:off x="3514159" y="1294651"/>
              <a:ext cx="1064760" cy="7203823"/>
              <a:chOff x="1445772" y="986833"/>
              <a:chExt cx="2623064" cy="17746843"/>
            </a:xfrm>
          </p:grpSpPr>
          <p:grpSp>
            <p:nvGrpSpPr>
              <p:cNvPr id="46" name="组合 45"/>
              <p:cNvGrpSpPr/>
              <p:nvPr userDrawn="1"/>
            </p:nvGrpSpPr>
            <p:grpSpPr>
              <a:xfrm>
                <a:off x="1445772" y="986833"/>
                <a:ext cx="2623064" cy="17746843"/>
                <a:chOff x="-3408439" y="842784"/>
                <a:chExt cx="1815653" cy="12284146"/>
              </a:xfrm>
            </p:grpSpPr>
            <p:sp>
              <p:nvSpPr>
                <p:cNvPr id="48" name="椭圆 47"/>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58" name="椭圆 57"/>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8" name="流程图: 合并 7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0" name="椭圆 79"/>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1" name="流程图: 合并 80"/>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3" name="椭圆 82"/>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6" name="流程图: 合并 85"/>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8" name="椭圆 87"/>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9" name="流程图: 合并 88"/>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1" name="椭圆 90"/>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2" name="流程图: 合并 91"/>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82" name="文本框 81"/>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87" name="文本框 86"/>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0" name="文本框 89"/>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05</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93" name="文本框 92"/>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565390" y="1582350"/>
              <a:ext cx="5007116" cy="627188"/>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研究背景、意义以及研究内容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sp>
        <p:nvSpPr>
          <p:cNvPr id="77" name="文本框 76"/>
          <p:cNvSpPr txBox="1"/>
          <p:nvPr userDrawn="1"/>
        </p:nvSpPr>
        <p:spPr>
          <a:xfrm>
            <a:off x="4579481" y="5590612"/>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54"/>
          <p:cNvSpPr txBox="1"/>
          <p:nvPr userDrawn="1"/>
        </p:nvSpPr>
        <p:spPr>
          <a:xfrm>
            <a:off x="4590953" y="1503708"/>
            <a:ext cx="3775393"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好友推荐相关理论基础</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94" name="文本框 93"/>
          <p:cNvSpPr txBox="1"/>
          <p:nvPr userDrawn="1"/>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11136357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userDrawn="1"/>
        </p:nvSpPr>
        <p:spPr>
          <a:xfrm>
            <a:off x="4624789" y="256924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2" name="文本框 71"/>
          <p:cNvSpPr txBox="1"/>
          <p:nvPr userDrawn="1"/>
        </p:nvSpPr>
        <p:spPr>
          <a:xfrm>
            <a:off x="4624789" y="3565021"/>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3" name="文本框 52"/>
          <p:cNvSpPr txBox="1"/>
          <p:nvPr userDrawn="1"/>
        </p:nvSpPr>
        <p:spPr>
          <a:xfrm>
            <a:off x="4590953" y="4575810"/>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560688" y="300816"/>
            <a:ext cx="5871402" cy="6009659"/>
            <a:chOff x="3514159" y="1294651"/>
            <a:chExt cx="6058347" cy="7203823"/>
          </a:xfrm>
        </p:grpSpPr>
        <p:grpSp>
          <p:nvGrpSpPr>
            <p:cNvPr id="44" name="组合 43"/>
            <p:cNvGrpSpPr/>
            <p:nvPr userDrawn="1"/>
          </p:nvGrpSpPr>
          <p:grpSpPr>
            <a:xfrm>
              <a:off x="3514159" y="1294651"/>
              <a:ext cx="1064760" cy="7203823"/>
              <a:chOff x="1445772" y="986833"/>
              <a:chExt cx="2623064" cy="17746843"/>
            </a:xfrm>
          </p:grpSpPr>
          <p:grpSp>
            <p:nvGrpSpPr>
              <p:cNvPr id="46" name="组合 45"/>
              <p:cNvGrpSpPr/>
              <p:nvPr userDrawn="1"/>
            </p:nvGrpSpPr>
            <p:grpSpPr>
              <a:xfrm>
                <a:off x="1445772" y="986833"/>
                <a:ext cx="2623064" cy="17746843"/>
                <a:chOff x="-3408439" y="842784"/>
                <a:chExt cx="1815653" cy="12284146"/>
              </a:xfrm>
            </p:grpSpPr>
            <p:sp>
              <p:nvSpPr>
                <p:cNvPr id="48" name="椭圆 47"/>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58" name="椭圆 57"/>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8" name="流程图: 合并 7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0" name="椭圆 79"/>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1" name="流程图: 合并 80"/>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3" name="椭圆 82"/>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6" name="流程图: 合并 85"/>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8" name="椭圆 87"/>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9" name="流程图: 合并 88"/>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1" name="椭圆 90"/>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2" name="流程图: 合并 91"/>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82" name="文本框 81"/>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87" name="文本框 86"/>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0" name="文本框 89"/>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3" name="文本框 92"/>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06</a:t>
                </a:r>
                <a:endParaRPr lang="zh-CN" altLang="en-US" sz="3400" b="0" dirty="0">
                  <a:solidFill>
                    <a:schemeClr val="bg1"/>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565390" y="1582350"/>
              <a:ext cx="5007116" cy="627188"/>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研究背景、意义以及研究内容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sp>
        <p:nvSpPr>
          <p:cNvPr id="77" name="文本框 76"/>
          <p:cNvSpPr txBox="1"/>
          <p:nvPr userDrawn="1"/>
        </p:nvSpPr>
        <p:spPr>
          <a:xfrm>
            <a:off x="4579481" y="5590612"/>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54"/>
          <p:cNvSpPr txBox="1"/>
          <p:nvPr userDrawn="1"/>
        </p:nvSpPr>
        <p:spPr>
          <a:xfrm>
            <a:off x="4590953" y="1503708"/>
            <a:ext cx="3775393"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好友推荐相关理论基础</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94" name="文本框 93"/>
          <p:cNvSpPr txBox="1"/>
          <p:nvPr userDrawn="1"/>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7298211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1022573" y="252784"/>
            <a:ext cx="3596026" cy="482670"/>
          </a:xfrm>
        </p:spPr>
        <p:txBody>
          <a:bodyPr>
            <a:normAutofit/>
          </a:bodyPr>
          <a:lstStyle>
            <a:lvl1pPr>
              <a:defRPr sz="2400" b="1"/>
            </a:lvl1pPr>
          </a:lstStyle>
          <a:p>
            <a:r>
              <a:rPr lang="zh-CN" altLang="en-US" dirty="0" smtClean="0"/>
              <a:t>研究背景</a:t>
            </a:r>
            <a:endParaRPr lang="zh-CN" altLang="en-US" dirty="0"/>
          </a:p>
        </p:txBody>
      </p:sp>
      <p:grpSp>
        <p:nvGrpSpPr>
          <p:cNvPr id="51" name="组合 50"/>
          <p:cNvGrpSpPr/>
          <p:nvPr userDrawn="1"/>
        </p:nvGrpSpPr>
        <p:grpSpPr>
          <a:xfrm>
            <a:off x="235334" y="182511"/>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27"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5435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dirty="0"/>
          </a:p>
        </p:txBody>
      </p:sp>
      <p:sp>
        <p:nvSpPr>
          <p:cNvPr id="50" name="标题 1"/>
          <p:cNvSpPr>
            <a:spLocks noGrp="1"/>
          </p:cNvSpPr>
          <p:nvPr>
            <p:ph type="title" hasCustomPrompt="1"/>
          </p:nvPr>
        </p:nvSpPr>
        <p:spPr>
          <a:xfrm>
            <a:off x="1022573" y="252784"/>
            <a:ext cx="3698896" cy="482670"/>
          </a:xfrm>
        </p:spPr>
        <p:txBody>
          <a:bodyPr>
            <a:normAutofit/>
          </a:bodyPr>
          <a:lstStyle>
            <a:lvl1pPr>
              <a:defRPr sz="2400" b="1"/>
            </a:lvl1pPr>
          </a:lstStyle>
          <a:p>
            <a:r>
              <a:rPr lang="zh-CN" altLang="en-US" dirty="0" smtClean="0"/>
              <a:t>研究意义</a:t>
            </a:r>
            <a:endParaRPr lang="zh-CN" altLang="en-US" dirty="0"/>
          </a:p>
        </p:txBody>
      </p:sp>
      <p:grpSp>
        <p:nvGrpSpPr>
          <p:cNvPr id="51" name="组合 50"/>
          <p:cNvGrpSpPr/>
          <p:nvPr userDrawn="1"/>
        </p:nvGrpSpPr>
        <p:grpSpPr>
          <a:xfrm>
            <a:off x="235334" y="182511"/>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3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8983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dirty="0"/>
          </a:p>
        </p:txBody>
      </p:sp>
      <p:sp>
        <p:nvSpPr>
          <p:cNvPr id="50" name="标题 1"/>
          <p:cNvSpPr>
            <a:spLocks noGrp="1"/>
          </p:cNvSpPr>
          <p:nvPr>
            <p:ph type="title" hasCustomPrompt="1"/>
          </p:nvPr>
        </p:nvSpPr>
        <p:spPr>
          <a:xfrm>
            <a:off x="1022573" y="252784"/>
            <a:ext cx="3698896" cy="482670"/>
          </a:xfrm>
        </p:spPr>
        <p:txBody>
          <a:bodyPr>
            <a:normAutofit/>
          </a:bodyPr>
          <a:lstStyle>
            <a:lvl1pPr>
              <a:defRPr sz="2400" b="1"/>
            </a:lvl1pPr>
          </a:lstStyle>
          <a:p>
            <a:r>
              <a:rPr lang="zh-CN" altLang="en-US" dirty="0" smtClean="0"/>
              <a:t>研究内容</a:t>
            </a:r>
            <a:endParaRPr lang="zh-CN" altLang="en-US" dirty="0"/>
          </a:p>
        </p:txBody>
      </p:sp>
      <p:grpSp>
        <p:nvGrpSpPr>
          <p:cNvPr id="51" name="组合 50"/>
          <p:cNvGrpSpPr/>
          <p:nvPr userDrawn="1"/>
        </p:nvGrpSpPr>
        <p:grpSpPr>
          <a:xfrm>
            <a:off x="235334" y="182511"/>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3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3240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55" name="矩形 54"/>
          <p:cNvSpPr/>
          <p:nvPr userDrawn="1"/>
        </p:nvSpPr>
        <p:spPr>
          <a:xfrm>
            <a:off x="0" y="0"/>
            <a:ext cx="838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1478894" y="252784"/>
            <a:ext cx="4224676" cy="482670"/>
          </a:xfrm>
        </p:spPr>
        <p:txBody>
          <a:bodyPr>
            <a:normAutofit/>
          </a:bodyPr>
          <a:lstStyle>
            <a:lvl1pPr>
              <a:defRPr sz="2400" b="1"/>
            </a:lvl1pPr>
          </a:lstStyle>
          <a:p>
            <a:r>
              <a:rPr lang="zh-CN" altLang="en-US" dirty="0" smtClean="0"/>
              <a:t>单击插入图标</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45" name="组合 44"/>
          <p:cNvGrpSpPr/>
          <p:nvPr userDrawn="1"/>
        </p:nvGrpSpPr>
        <p:grpSpPr>
          <a:xfrm>
            <a:off x="20629" y="2042736"/>
            <a:ext cx="777214" cy="1266009"/>
            <a:chOff x="0" y="2137410"/>
            <a:chExt cx="674371" cy="1794510"/>
          </a:xfrm>
          <a:solidFill>
            <a:schemeClr val="bg2">
              <a:lumMod val="50000"/>
            </a:schemeClr>
          </a:solidFill>
        </p:grpSpPr>
        <p:sp>
          <p:nvSpPr>
            <p:cNvPr id="46" name="同侧圆角矩形 45"/>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userDrawn="1"/>
          </p:nvSpPr>
          <p:spPr>
            <a:xfrm>
              <a:off x="58229" y="2476394"/>
              <a:ext cx="616142" cy="1199714"/>
            </a:xfrm>
            <a:prstGeom prst="rect">
              <a:avLst/>
            </a:prstGeom>
            <a:grpFill/>
          </p:spPr>
          <p:txBody>
            <a:bodyPr wrap="square" rtlCol="0">
              <a:spAutoFit/>
            </a:bodyPr>
            <a:lstStyle/>
            <a:p>
              <a:r>
                <a:rPr lang="zh-CN" altLang="en-US" sz="2000" b="1" dirty="0" smtClean="0">
                  <a:solidFill>
                    <a:schemeClr val="tx1"/>
                  </a:solidFill>
                </a:rPr>
                <a:t>现状</a:t>
              </a:r>
              <a:endParaRPr lang="en-US" altLang="zh-CN" sz="2000" b="1" dirty="0" smtClean="0">
                <a:solidFill>
                  <a:schemeClr val="tx1"/>
                </a:solidFill>
              </a:endParaRPr>
            </a:p>
            <a:p>
              <a:endParaRPr lang="en-US" altLang="zh-CN" sz="900" b="1" dirty="0" smtClean="0">
                <a:solidFill>
                  <a:schemeClr val="tx1"/>
                </a:solidFill>
              </a:endParaRPr>
            </a:p>
            <a:p>
              <a:r>
                <a:rPr lang="zh-CN" altLang="en-US" sz="2000" b="1" dirty="0" smtClean="0">
                  <a:solidFill>
                    <a:schemeClr val="tx1"/>
                  </a:solidFill>
                </a:rPr>
                <a:t>评述</a:t>
              </a:r>
              <a:endParaRPr lang="zh-CN" altLang="en-US" sz="2000" b="1" dirty="0">
                <a:solidFill>
                  <a:schemeClr val="tx1"/>
                </a:solidFill>
              </a:endParaRPr>
            </a:p>
          </p:txBody>
        </p:sp>
      </p:grpSp>
      <p:grpSp>
        <p:nvGrpSpPr>
          <p:cNvPr id="48" name="组合 47"/>
          <p:cNvGrpSpPr/>
          <p:nvPr userDrawn="1"/>
        </p:nvGrpSpPr>
        <p:grpSpPr>
          <a:xfrm>
            <a:off x="20630" y="3455039"/>
            <a:ext cx="768796" cy="1362791"/>
            <a:chOff x="17625" y="2137409"/>
            <a:chExt cx="656746" cy="1794510"/>
          </a:xfrm>
          <a:solidFill>
            <a:schemeClr val="accent6"/>
          </a:solidFill>
        </p:grpSpPr>
        <p:sp>
          <p:nvSpPr>
            <p:cNvPr id="49" name="同侧圆角矩形 48"/>
            <p:cNvSpPr/>
            <p:nvPr userDrawn="1"/>
          </p:nvSpPr>
          <p:spPr>
            <a:xfrm rot="16200000">
              <a:off x="-551257" y="2706291"/>
              <a:ext cx="1794510" cy="656745"/>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userDrawn="1"/>
          </p:nvSpPr>
          <p:spPr>
            <a:xfrm>
              <a:off x="74953" y="2387516"/>
              <a:ext cx="599418" cy="1337415"/>
            </a:xfrm>
            <a:prstGeom prst="rect">
              <a:avLst/>
            </a:prstGeom>
            <a:grpFill/>
          </p:spPr>
          <p:txBody>
            <a:bodyPr wrap="square" rtlCol="0">
              <a:spAutoFit/>
            </a:bodyPr>
            <a:lstStyle/>
            <a:p>
              <a:r>
                <a:rPr lang="zh-CN" altLang="en-US" sz="2000" b="1" dirty="0" smtClean="0">
                  <a:solidFill>
                    <a:schemeClr val="tx1"/>
                  </a:solidFill>
                </a:rPr>
                <a:t>主要研究内容</a:t>
              </a:r>
              <a:endParaRPr lang="zh-CN" altLang="en-US" sz="2000" b="1" dirty="0">
                <a:solidFill>
                  <a:schemeClr val="tx1"/>
                </a:solidFill>
              </a:endParaRPr>
            </a:p>
          </p:txBody>
        </p:sp>
      </p:grpSp>
      <p:grpSp>
        <p:nvGrpSpPr>
          <p:cNvPr id="57" name="组合 56"/>
          <p:cNvGrpSpPr/>
          <p:nvPr userDrawn="1"/>
        </p:nvGrpSpPr>
        <p:grpSpPr>
          <a:xfrm>
            <a:off x="20629" y="4953076"/>
            <a:ext cx="774449" cy="1392226"/>
            <a:chOff x="0" y="2137410"/>
            <a:chExt cx="674370" cy="1794510"/>
          </a:xfrm>
          <a:solidFill>
            <a:schemeClr val="bg2">
              <a:lumMod val="50000"/>
            </a:schemeClr>
          </a:solidFill>
        </p:grpSpPr>
        <p:sp>
          <p:nvSpPr>
            <p:cNvPr id="58" name="同侧圆角矩形 57"/>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下一        </a:t>
              </a:r>
              <a:endParaRPr lang="en-US" altLang="zh-CN" sz="2000" b="1" dirty="0" smtClean="0">
                <a:solidFill>
                  <a:schemeClr val="tx1"/>
                </a:solidFill>
              </a:endParaRPr>
            </a:p>
            <a:p>
              <a:r>
                <a:rPr lang="zh-CN" altLang="en-US" sz="2000" b="1" dirty="0" smtClean="0">
                  <a:solidFill>
                    <a:schemeClr val="tx1"/>
                  </a:solidFill>
                </a:rPr>
                <a:t>  步</a:t>
              </a:r>
              <a:endParaRPr lang="en-US" altLang="zh-CN" sz="2000" b="1" dirty="0" smtClean="0">
                <a:solidFill>
                  <a:schemeClr val="tx1"/>
                </a:solidFill>
              </a:endParaRPr>
            </a:p>
            <a:p>
              <a:r>
                <a:rPr lang="zh-CN" altLang="en-US" sz="2000" b="1" dirty="0" smtClean="0">
                  <a:solidFill>
                    <a:schemeClr val="tx1"/>
                  </a:solidFill>
                </a:rPr>
                <a:t>工作</a:t>
              </a:r>
              <a:endParaRPr lang="zh-CN" altLang="en-US" sz="2000" b="1" dirty="0">
                <a:solidFill>
                  <a:schemeClr val="tx1"/>
                </a:solidFill>
              </a:endParaRPr>
            </a:p>
          </p:txBody>
        </p:sp>
      </p:grpSp>
      <p:grpSp>
        <p:nvGrpSpPr>
          <p:cNvPr id="60" name="组合 59"/>
          <p:cNvGrpSpPr/>
          <p:nvPr userDrawn="1"/>
        </p:nvGrpSpPr>
        <p:grpSpPr>
          <a:xfrm>
            <a:off x="31515" y="544535"/>
            <a:ext cx="774449" cy="1392226"/>
            <a:chOff x="0" y="2137410"/>
            <a:chExt cx="674370" cy="1794510"/>
          </a:xfrm>
          <a:solidFill>
            <a:schemeClr val="bg2">
              <a:lumMod val="50000"/>
            </a:schemeClr>
          </a:solidFill>
        </p:grpSpPr>
        <p:sp>
          <p:nvSpPr>
            <p:cNvPr id="61" name="同侧圆角矩形 60"/>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背景        </a:t>
              </a:r>
              <a:endParaRPr lang="en-US" altLang="zh-CN" sz="2000" b="1" dirty="0" smtClean="0">
                <a:solidFill>
                  <a:schemeClr val="tx1"/>
                </a:solidFill>
              </a:endParaRPr>
            </a:p>
            <a:p>
              <a:r>
                <a:rPr lang="zh-CN" altLang="en-US" sz="2000" b="1" dirty="0" smtClean="0">
                  <a:solidFill>
                    <a:schemeClr val="tx1"/>
                  </a:solidFill>
                </a:rPr>
                <a:t>  及意义</a:t>
              </a:r>
              <a:endParaRPr lang="zh-CN" altLang="en-US" sz="2000" b="1" dirty="0">
                <a:solidFill>
                  <a:schemeClr val="tx1"/>
                </a:solidFill>
              </a:endParaRPr>
            </a:p>
          </p:txBody>
        </p:sp>
      </p:grpSp>
      <p:pic>
        <p:nvPicPr>
          <p:cNvPr id="2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6372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55" name="矩形 54"/>
          <p:cNvSpPr/>
          <p:nvPr userDrawn="1"/>
        </p:nvSpPr>
        <p:spPr>
          <a:xfrm>
            <a:off x="0" y="0"/>
            <a:ext cx="838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1478894" y="252784"/>
            <a:ext cx="4224676" cy="482670"/>
          </a:xfrm>
        </p:spPr>
        <p:txBody>
          <a:bodyPr>
            <a:normAutofit/>
          </a:bodyPr>
          <a:lstStyle>
            <a:lvl1pPr>
              <a:defRPr sz="2400" b="1"/>
            </a:lvl1pPr>
          </a:lstStyle>
          <a:p>
            <a:r>
              <a:rPr lang="zh-CN" altLang="en-US" dirty="0" smtClean="0"/>
              <a:t>单击插入图标</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45" name="组合 44"/>
          <p:cNvGrpSpPr/>
          <p:nvPr userDrawn="1"/>
        </p:nvGrpSpPr>
        <p:grpSpPr>
          <a:xfrm>
            <a:off x="20629" y="2042736"/>
            <a:ext cx="777214" cy="1266009"/>
            <a:chOff x="0" y="2137410"/>
            <a:chExt cx="674371" cy="1794510"/>
          </a:xfrm>
          <a:solidFill>
            <a:schemeClr val="bg2">
              <a:lumMod val="50000"/>
            </a:schemeClr>
          </a:solidFill>
        </p:grpSpPr>
        <p:sp>
          <p:nvSpPr>
            <p:cNvPr id="46" name="同侧圆角矩形 45"/>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userDrawn="1"/>
          </p:nvSpPr>
          <p:spPr>
            <a:xfrm>
              <a:off x="58229" y="2476394"/>
              <a:ext cx="616142" cy="1199714"/>
            </a:xfrm>
            <a:prstGeom prst="rect">
              <a:avLst/>
            </a:prstGeom>
            <a:grpFill/>
          </p:spPr>
          <p:txBody>
            <a:bodyPr wrap="square" rtlCol="0">
              <a:spAutoFit/>
            </a:bodyPr>
            <a:lstStyle/>
            <a:p>
              <a:r>
                <a:rPr lang="zh-CN" altLang="en-US" sz="2000" b="1" dirty="0" smtClean="0">
                  <a:solidFill>
                    <a:schemeClr val="tx1"/>
                  </a:solidFill>
                </a:rPr>
                <a:t>现状</a:t>
              </a:r>
              <a:endParaRPr lang="en-US" altLang="zh-CN" sz="2000" b="1" dirty="0" smtClean="0">
                <a:solidFill>
                  <a:schemeClr val="tx1"/>
                </a:solidFill>
              </a:endParaRPr>
            </a:p>
            <a:p>
              <a:endParaRPr lang="en-US" altLang="zh-CN" sz="900" b="1" dirty="0" smtClean="0">
                <a:solidFill>
                  <a:schemeClr val="tx1"/>
                </a:solidFill>
              </a:endParaRPr>
            </a:p>
            <a:p>
              <a:r>
                <a:rPr lang="zh-CN" altLang="en-US" sz="2000" b="1" dirty="0" smtClean="0">
                  <a:solidFill>
                    <a:schemeClr val="tx1"/>
                  </a:solidFill>
                </a:rPr>
                <a:t>评述</a:t>
              </a:r>
              <a:endParaRPr lang="zh-CN" altLang="en-US" sz="2000" b="1" dirty="0">
                <a:solidFill>
                  <a:schemeClr val="tx1"/>
                </a:solidFill>
              </a:endParaRPr>
            </a:p>
          </p:txBody>
        </p:sp>
      </p:grpSp>
      <p:grpSp>
        <p:nvGrpSpPr>
          <p:cNvPr id="48" name="组合 47"/>
          <p:cNvGrpSpPr/>
          <p:nvPr userDrawn="1"/>
        </p:nvGrpSpPr>
        <p:grpSpPr>
          <a:xfrm>
            <a:off x="20630" y="3455039"/>
            <a:ext cx="768796" cy="1362791"/>
            <a:chOff x="17625" y="2137409"/>
            <a:chExt cx="656746" cy="1794510"/>
          </a:xfrm>
          <a:solidFill>
            <a:schemeClr val="bg2">
              <a:lumMod val="50000"/>
            </a:schemeClr>
          </a:solidFill>
        </p:grpSpPr>
        <p:sp>
          <p:nvSpPr>
            <p:cNvPr id="49" name="同侧圆角矩形 48"/>
            <p:cNvSpPr/>
            <p:nvPr userDrawn="1"/>
          </p:nvSpPr>
          <p:spPr>
            <a:xfrm rot="16200000">
              <a:off x="-551257" y="2706291"/>
              <a:ext cx="1794510" cy="656745"/>
            </a:xfrm>
            <a:prstGeom prst="round2SameRect">
              <a:avLst>
                <a:gd name="adj1" fmla="val 42199"/>
                <a:gd name="adj2" fmla="val 0"/>
              </a:avLst>
            </a:prstGeom>
            <a:solidFill>
              <a:schemeClr val="bg2">
                <a:lumMod val="50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userDrawn="1"/>
          </p:nvSpPr>
          <p:spPr>
            <a:xfrm>
              <a:off x="74953" y="2387516"/>
              <a:ext cx="599418" cy="1337415"/>
            </a:xfrm>
            <a:prstGeom prst="rect">
              <a:avLst/>
            </a:prstGeom>
            <a:solidFill>
              <a:schemeClr val="bg2">
                <a:lumMod val="50000"/>
              </a:schemeClr>
            </a:solidFill>
          </p:spPr>
          <p:txBody>
            <a:bodyPr wrap="square" rtlCol="0">
              <a:spAutoFit/>
            </a:bodyPr>
            <a:lstStyle/>
            <a:p>
              <a:r>
                <a:rPr lang="zh-CN" altLang="en-US" sz="2000" b="1" dirty="0" smtClean="0">
                  <a:solidFill>
                    <a:schemeClr val="tx1"/>
                  </a:solidFill>
                </a:rPr>
                <a:t>主要研究内容</a:t>
              </a:r>
              <a:endParaRPr lang="zh-CN" altLang="en-US" sz="2000" b="1" dirty="0">
                <a:solidFill>
                  <a:schemeClr val="tx1"/>
                </a:solidFill>
              </a:endParaRPr>
            </a:p>
          </p:txBody>
        </p:sp>
      </p:grpSp>
      <p:grpSp>
        <p:nvGrpSpPr>
          <p:cNvPr id="57" name="组合 56"/>
          <p:cNvGrpSpPr/>
          <p:nvPr userDrawn="1"/>
        </p:nvGrpSpPr>
        <p:grpSpPr>
          <a:xfrm>
            <a:off x="20629" y="4953076"/>
            <a:ext cx="774449" cy="1392226"/>
            <a:chOff x="0" y="2137410"/>
            <a:chExt cx="674370" cy="1794510"/>
          </a:xfrm>
          <a:solidFill>
            <a:schemeClr val="accent6"/>
          </a:solidFill>
        </p:grpSpPr>
        <p:sp>
          <p:nvSpPr>
            <p:cNvPr id="58" name="同侧圆角矩形 57"/>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下一        </a:t>
              </a:r>
              <a:endParaRPr lang="en-US" altLang="zh-CN" sz="2000" b="1" dirty="0" smtClean="0">
                <a:solidFill>
                  <a:schemeClr val="tx1"/>
                </a:solidFill>
              </a:endParaRPr>
            </a:p>
            <a:p>
              <a:r>
                <a:rPr lang="zh-CN" altLang="en-US" sz="2000" b="1" dirty="0" smtClean="0">
                  <a:solidFill>
                    <a:schemeClr val="tx1"/>
                  </a:solidFill>
                </a:rPr>
                <a:t>  步</a:t>
              </a:r>
              <a:endParaRPr lang="en-US" altLang="zh-CN" sz="2000" b="1" dirty="0" smtClean="0">
                <a:solidFill>
                  <a:schemeClr val="tx1"/>
                </a:solidFill>
              </a:endParaRPr>
            </a:p>
            <a:p>
              <a:r>
                <a:rPr lang="zh-CN" altLang="en-US" sz="2000" b="1" dirty="0" smtClean="0">
                  <a:solidFill>
                    <a:schemeClr val="tx1"/>
                  </a:solidFill>
                </a:rPr>
                <a:t>工作</a:t>
              </a:r>
              <a:endParaRPr lang="zh-CN" altLang="en-US" sz="2000" b="1" dirty="0">
                <a:solidFill>
                  <a:schemeClr val="tx1"/>
                </a:solidFill>
              </a:endParaRPr>
            </a:p>
          </p:txBody>
        </p:sp>
      </p:grpSp>
      <p:grpSp>
        <p:nvGrpSpPr>
          <p:cNvPr id="60" name="组合 59"/>
          <p:cNvGrpSpPr/>
          <p:nvPr userDrawn="1"/>
        </p:nvGrpSpPr>
        <p:grpSpPr>
          <a:xfrm>
            <a:off x="31515" y="544535"/>
            <a:ext cx="774449" cy="1392226"/>
            <a:chOff x="0" y="2137410"/>
            <a:chExt cx="674370" cy="1794510"/>
          </a:xfrm>
          <a:solidFill>
            <a:schemeClr val="bg2">
              <a:lumMod val="50000"/>
            </a:schemeClr>
          </a:solidFill>
        </p:grpSpPr>
        <p:sp>
          <p:nvSpPr>
            <p:cNvPr id="61" name="同侧圆角矩形 60"/>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背景        </a:t>
              </a:r>
              <a:endParaRPr lang="en-US" altLang="zh-CN" sz="2000" b="1" dirty="0" smtClean="0">
                <a:solidFill>
                  <a:schemeClr val="tx1"/>
                </a:solidFill>
              </a:endParaRPr>
            </a:p>
            <a:p>
              <a:r>
                <a:rPr lang="zh-CN" altLang="en-US" sz="2000" b="1" dirty="0" smtClean="0">
                  <a:solidFill>
                    <a:schemeClr val="tx1"/>
                  </a:solidFill>
                </a:rPr>
                <a:t>  及意义</a:t>
              </a:r>
              <a:endParaRPr lang="zh-CN" altLang="en-US" sz="2000" b="1" dirty="0">
                <a:solidFill>
                  <a:schemeClr val="tx1"/>
                </a:solidFill>
              </a:endParaRPr>
            </a:p>
          </p:txBody>
        </p:sp>
      </p:grpSp>
      <p:pic>
        <p:nvPicPr>
          <p:cNvPr id="2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6157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55" name="矩形 54"/>
          <p:cNvSpPr/>
          <p:nvPr userDrawn="1"/>
        </p:nvSpPr>
        <p:spPr>
          <a:xfrm>
            <a:off x="0" y="0"/>
            <a:ext cx="12192000" cy="7354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5217104" y="141486"/>
            <a:ext cx="1757792" cy="482670"/>
          </a:xfrm>
        </p:spPr>
        <p:txBody>
          <a:bodyPr>
            <a:normAutofit/>
          </a:bodyPr>
          <a:lstStyle>
            <a:lvl1pPr algn="ctr">
              <a:defRPr sz="2400" b="1">
                <a:solidFill>
                  <a:schemeClr val="bg1"/>
                </a:solidFill>
              </a:defRPr>
            </a:lvl1pPr>
          </a:lstStyle>
          <a:p>
            <a:r>
              <a:rPr lang="zh-CN" altLang="en-US" dirty="0" smtClean="0"/>
              <a:t>单击插入</a:t>
            </a:r>
            <a:endParaRPr lang="zh-CN" altLang="en-US" dirty="0"/>
          </a:p>
        </p:txBody>
      </p:sp>
      <p:pic>
        <p:nvPicPr>
          <p:cNvPr id="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表格 10"/>
          <p:cNvGraphicFramePr>
            <a:graphicFrameLocks noGrp="1"/>
          </p:cNvGraphicFramePr>
          <p:nvPr userDrawn="1">
            <p:extLst/>
          </p:nvPr>
        </p:nvGraphicFramePr>
        <p:xfrm>
          <a:off x="1901724" y="1476795"/>
          <a:ext cx="8388552" cy="4386976"/>
        </p:xfrm>
        <a:graphic>
          <a:graphicData uri="http://schemas.openxmlformats.org/drawingml/2006/table">
            <a:tbl>
              <a:tblPr firstRow="1" bandRow="1">
                <a:tableStyleId>{5C22544A-7EE6-4342-B048-85BDC9FD1C3A}</a:tableStyleId>
              </a:tblPr>
              <a:tblGrid>
                <a:gridCol w="8388552"/>
              </a:tblGrid>
              <a:tr h="841475">
                <a:tc>
                  <a:txBody>
                    <a:bodyPr/>
                    <a:lstStyle/>
                    <a:p>
                      <a:pPr algn="ctr"/>
                      <a:r>
                        <a:rPr lang="zh-CN" altLang="en-US" sz="2400" b="0" dirty="0" smtClean="0">
                          <a:latin typeface="微软雅黑" panose="020B0503020204020204" pitchFamily="34" charset="-122"/>
                          <a:ea typeface="微软雅黑" panose="020B0503020204020204" pitchFamily="34" charset="-122"/>
                        </a:rPr>
                        <a:t>请输入文本内容</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314865"/>
                    </a:solidFill>
                  </a:tcPr>
                </a:tc>
              </a:tr>
              <a:tr h="141122">
                <a:tc>
                  <a:txBody>
                    <a:bodyPr/>
                    <a:lstStyle/>
                    <a:p>
                      <a:endParaRPr lang="zh-CN" altLang="en-US" sz="300" dirty="0"/>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404379">
                <a:tc>
                  <a:txBody>
                    <a:bodyPr/>
                    <a:lstStyle/>
                    <a:p>
                      <a:pPr algn="ctr">
                        <a:lnSpc>
                          <a:spcPct val="200000"/>
                        </a:lnSpc>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algn="ct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8E8E8E"/>
                    </a:solidFill>
                  </a:tcPr>
                </a:tc>
              </a:tr>
            </a:tbl>
          </a:graphicData>
        </a:graphic>
      </p:graphicFrame>
    </p:spTree>
    <p:extLst>
      <p:ext uri="{BB962C8B-B14F-4D97-AF65-F5344CB8AC3E}">
        <p14:creationId xmlns:p14="http://schemas.microsoft.com/office/powerpoint/2010/main" val="10297725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grpSp>
        <p:nvGrpSpPr>
          <p:cNvPr id="40" name="组合 39"/>
          <p:cNvGrpSpPr/>
          <p:nvPr userDrawn="1"/>
        </p:nvGrpSpPr>
        <p:grpSpPr>
          <a:xfrm>
            <a:off x="3126938" y="1917677"/>
            <a:ext cx="5676095" cy="2347049"/>
            <a:chOff x="3126938" y="1250542"/>
            <a:chExt cx="5676095" cy="2347049"/>
          </a:xfrm>
          <a:effectLst>
            <a:outerShdw blurRad="50800" dist="38100" dir="2700000" algn="tl" rotWithShape="0">
              <a:prstClr val="black">
                <a:alpha val="40000"/>
              </a:prstClr>
            </a:outerShdw>
          </a:effectLst>
        </p:grpSpPr>
        <p:grpSp>
          <p:nvGrpSpPr>
            <p:cNvPr id="23" name="组合 22"/>
            <p:cNvGrpSpPr/>
            <p:nvPr userDrawn="1"/>
          </p:nvGrpSpPr>
          <p:grpSpPr>
            <a:xfrm>
              <a:off x="3126938" y="1800224"/>
              <a:ext cx="5625481" cy="1560195"/>
              <a:chOff x="3126938" y="1800224"/>
              <a:chExt cx="5625481" cy="1560195"/>
            </a:xfrm>
          </p:grpSpPr>
          <p:grpSp>
            <p:nvGrpSpPr>
              <p:cNvPr id="21" name="组合 20"/>
              <p:cNvGrpSpPr/>
              <p:nvPr userDrawn="1"/>
            </p:nvGrpSpPr>
            <p:grpSpPr>
              <a:xfrm>
                <a:off x="5837128" y="1800224"/>
                <a:ext cx="1560195" cy="1560195"/>
                <a:chOff x="5837129" y="1800224"/>
                <a:chExt cx="1560195" cy="1560195"/>
              </a:xfrm>
            </p:grpSpPr>
            <p:sp>
              <p:nvSpPr>
                <p:cNvPr id="17" name="椭圆 16"/>
                <p:cNvSpPr/>
                <p:nvPr userDrawn="1"/>
              </p:nvSpPr>
              <p:spPr>
                <a:xfrm>
                  <a:off x="5837129" y="1800224"/>
                  <a:ext cx="1560195" cy="1560195"/>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8" name="文本框 17"/>
                <p:cNvSpPr txBox="1"/>
                <p:nvPr userDrawn="1"/>
              </p:nvSpPr>
              <p:spPr>
                <a:xfrm>
                  <a:off x="6242765"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聆</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19" name="组合 18"/>
              <p:cNvGrpSpPr/>
              <p:nvPr userDrawn="1"/>
            </p:nvGrpSpPr>
            <p:grpSpPr>
              <a:xfrm>
                <a:off x="3126938" y="1800224"/>
                <a:ext cx="1560195" cy="1560195"/>
                <a:chOff x="3126938" y="1800224"/>
                <a:chExt cx="1560195" cy="1560195"/>
              </a:xfrm>
            </p:grpSpPr>
            <p:sp>
              <p:nvSpPr>
                <p:cNvPr id="15" name="椭圆 14"/>
                <p:cNvSpPr/>
                <p:nvPr userDrawn="1"/>
              </p:nvSpPr>
              <p:spPr>
                <a:xfrm>
                  <a:off x="3126938" y="1800224"/>
                  <a:ext cx="1560195" cy="15601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6" name="文本框 15"/>
                <p:cNvSpPr txBox="1"/>
                <p:nvPr userDrawn="1"/>
              </p:nvSpPr>
              <p:spPr>
                <a:xfrm>
                  <a:off x="3532574"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感</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0" name="组合 19"/>
              <p:cNvGrpSpPr/>
              <p:nvPr userDrawn="1"/>
            </p:nvGrpSpPr>
            <p:grpSpPr>
              <a:xfrm>
                <a:off x="4482033" y="1800224"/>
                <a:ext cx="1560195" cy="1560195"/>
                <a:chOff x="4482033" y="1800224"/>
                <a:chExt cx="1560195" cy="1560195"/>
              </a:xfrm>
            </p:grpSpPr>
            <p:sp>
              <p:nvSpPr>
                <p:cNvPr id="13" name="椭圆 12"/>
                <p:cNvSpPr/>
                <p:nvPr userDrawn="1"/>
              </p:nvSpPr>
              <p:spPr>
                <a:xfrm>
                  <a:off x="4482033" y="1800224"/>
                  <a:ext cx="1560195" cy="1560195"/>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4" name="文本框 13"/>
                <p:cNvSpPr txBox="1"/>
                <p:nvPr userDrawn="1"/>
              </p:nvSpPr>
              <p:spPr>
                <a:xfrm>
                  <a:off x="4887669"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谢</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2" name="组合 21"/>
              <p:cNvGrpSpPr/>
              <p:nvPr userDrawn="1"/>
            </p:nvGrpSpPr>
            <p:grpSpPr>
              <a:xfrm>
                <a:off x="7192224" y="1800224"/>
                <a:ext cx="1560195" cy="1560195"/>
                <a:chOff x="7192224" y="1800224"/>
                <a:chExt cx="1560195" cy="1560195"/>
              </a:xfrm>
            </p:grpSpPr>
            <p:sp>
              <p:nvSpPr>
                <p:cNvPr id="11" name="椭圆 10"/>
                <p:cNvSpPr/>
                <p:nvPr userDrawn="1"/>
              </p:nvSpPr>
              <p:spPr>
                <a:xfrm>
                  <a:off x="7192224" y="1800224"/>
                  <a:ext cx="1560195" cy="15601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2" name="文本框 11"/>
                <p:cNvSpPr txBox="1"/>
                <p:nvPr userDrawn="1"/>
              </p:nvSpPr>
              <p:spPr>
                <a:xfrm>
                  <a:off x="7597860"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听</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sp>
          <p:nvSpPr>
            <p:cNvPr id="25" name="椭圆 24"/>
            <p:cNvSpPr/>
            <p:nvPr userDrawn="1"/>
          </p:nvSpPr>
          <p:spPr>
            <a:xfrm>
              <a:off x="5185106" y="3360419"/>
              <a:ext cx="170197" cy="17019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椭圆 25"/>
            <p:cNvSpPr/>
            <p:nvPr userDrawn="1"/>
          </p:nvSpPr>
          <p:spPr>
            <a:xfrm>
              <a:off x="3172807" y="3288981"/>
              <a:ext cx="308610" cy="30861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7" name="椭圆 26"/>
            <p:cNvSpPr/>
            <p:nvPr userDrawn="1"/>
          </p:nvSpPr>
          <p:spPr>
            <a:xfrm>
              <a:off x="7818016" y="1250542"/>
              <a:ext cx="308610" cy="3086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8" name="椭圆 27"/>
            <p:cNvSpPr/>
            <p:nvPr userDrawn="1"/>
          </p:nvSpPr>
          <p:spPr>
            <a:xfrm>
              <a:off x="3532574" y="1563052"/>
              <a:ext cx="331470" cy="33147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椭圆 28"/>
            <p:cNvSpPr/>
            <p:nvPr userDrawn="1"/>
          </p:nvSpPr>
          <p:spPr>
            <a:xfrm>
              <a:off x="4607230" y="1660841"/>
              <a:ext cx="253684" cy="2536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0" name="椭圆 29"/>
            <p:cNvSpPr/>
            <p:nvPr userDrawn="1"/>
          </p:nvSpPr>
          <p:spPr>
            <a:xfrm>
              <a:off x="6382275" y="3215842"/>
              <a:ext cx="242570" cy="2425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1" name="椭圆 30"/>
            <p:cNvSpPr/>
            <p:nvPr userDrawn="1"/>
          </p:nvSpPr>
          <p:spPr>
            <a:xfrm>
              <a:off x="6883027" y="1660840"/>
              <a:ext cx="158319" cy="1583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2" name="椭圆 31"/>
            <p:cNvSpPr/>
            <p:nvPr userDrawn="1"/>
          </p:nvSpPr>
          <p:spPr>
            <a:xfrm>
              <a:off x="8343596" y="1801264"/>
              <a:ext cx="240031" cy="24003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3" name="椭圆 32"/>
            <p:cNvSpPr/>
            <p:nvPr userDrawn="1"/>
          </p:nvSpPr>
          <p:spPr>
            <a:xfrm>
              <a:off x="4415806" y="2985481"/>
              <a:ext cx="170068" cy="1700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4" name="椭圆 33"/>
            <p:cNvSpPr/>
            <p:nvPr userDrawn="1"/>
          </p:nvSpPr>
          <p:spPr>
            <a:xfrm>
              <a:off x="7138198" y="3081283"/>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5" name="椭圆 34"/>
            <p:cNvSpPr/>
            <p:nvPr userDrawn="1"/>
          </p:nvSpPr>
          <p:spPr>
            <a:xfrm>
              <a:off x="5868656" y="3084670"/>
              <a:ext cx="152400" cy="15240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6" name="椭圆 35"/>
            <p:cNvSpPr/>
            <p:nvPr userDrawn="1"/>
          </p:nvSpPr>
          <p:spPr>
            <a:xfrm>
              <a:off x="8512380" y="3070515"/>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7" name="椭圆 36"/>
            <p:cNvSpPr/>
            <p:nvPr userDrawn="1"/>
          </p:nvSpPr>
          <p:spPr>
            <a:xfrm>
              <a:off x="4255547" y="1404847"/>
              <a:ext cx="105249" cy="105249"/>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8" name="椭圆 37"/>
            <p:cNvSpPr/>
            <p:nvPr userDrawn="1"/>
          </p:nvSpPr>
          <p:spPr>
            <a:xfrm>
              <a:off x="4261223" y="3305492"/>
              <a:ext cx="99574" cy="995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grpSp>
      <p:sp>
        <p:nvSpPr>
          <p:cNvPr id="39" name="文本框 38"/>
          <p:cNvSpPr txBox="1"/>
          <p:nvPr userDrawn="1"/>
        </p:nvSpPr>
        <p:spPr>
          <a:xfrm>
            <a:off x="4585874" y="4355549"/>
            <a:ext cx="3057247" cy="584775"/>
          </a:xfrm>
          <a:prstGeom prst="rect">
            <a:avLst/>
          </a:prstGeom>
          <a:noFill/>
        </p:spPr>
        <p:txBody>
          <a:bodyPr wrap="none" rtlCol="0">
            <a:spAutoFit/>
          </a:bodyPr>
          <a:lstStyle/>
          <a:p>
            <a:r>
              <a:rPr lang="zh-CN" altLang="en-US" sz="3200" b="1" dirty="0" smtClean="0">
                <a:latin typeface="幼圆" panose="02010509060101010101" pitchFamily="49" charset="-122"/>
                <a:ea typeface="幼圆" panose="02010509060101010101" pitchFamily="49" charset="-122"/>
              </a:rPr>
              <a:t>欢迎批评指正！</a:t>
            </a:r>
            <a:endParaRPr lang="zh-CN" altLang="en-US" sz="3200" b="1" dirty="0">
              <a:latin typeface="幼圆" panose="02010509060101010101" pitchFamily="49" charset="-122"/>
              <a:ea typeface="幼圆" panose="02010509060101010101" pitchFamily="49" charset="-122"/>
            </a:endParaRPr>
          </a:p>
        </p:txBody>
      </p:sp>
      <p:pic>
        <p:nvPicPr>
          <p:cNvPr id="43"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479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7926347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207103834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9006591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239156748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176486519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36127190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13510860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4" name="椭圆 43"/>
          <p:cNvSpPr/>
          <p:nvPr userDrawn="1"/>
        </p:nvSpPr>
        <p:spPr>
          <a:xfrm>
            <a:off x="8816140" y="-490272"/>
            <a:ext cx="4152352" cy="415235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userDrawn="1"/>
        </p:nvSpPr>
        <p:spPr>
          <a:xfrm>
            <a:off x="9083096" y="3024127"/>
            <a:ext cx="3004489" cy="3004489"/>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325182" y="2258934"/>
            <a:ext cx="10657209" cy="120032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3600" b="1" dirty="0" smtClean="0">
                <a:solidFill>
                  <a:schemeClr val="tx1"/>
                </a:solidFill>
              </a:rPr>
              <a:t>融合用户文本语义和情感分析的好友推荐方法研究</a:t>
            </a:r>
          </a:p>
          <a:p>
            <a:pPr algn="r"/>
            <a:endParaRPr lang="zh-CN" altLang="en-US" sz="3600" b="1" dirty="0">
              <a:solidFill>
                <a:schemeClr val="tx1"/>
              </a:solidFill>
            </a:endParaRPr>
          </a:p>
        </p:txBody>
      </p:sp>
      <p:grpSp>
        <p:nvGrpSpPr>
          <p:cNvPr id="10" name="组合 9"/>
          <p:cNvGrpSpPr/>
          <p:nvPr userDrawn="1"/>
        </p:nvGrpSpPr>
        <p:grpSpPr>
          <a:xfrm>
            <a:off x="317689" y="281127"/>
            <a:ext cx="2349102" cy="651510"/>
            <a:chOff x="800513" y="581773"/>
            <a:chExt cx="2349102" cy="651510"/>
          </a:xfrm>
          <a:effectLst>
            <a:outerShdw blurRad="50800" dist="38100" dir="2700000" algn="tl" rotWithShape="0">
              <a:prstClr val="black">
                <a:alpha val="40000"/>
              </a:prstClr>
            </a:outerShdw>
          </a:effectLst>
        </p:grpSpPr>
        <p:grpSp>
          <p:nvGrpSpPr>
            <p:cNvPr id="24" name="组合 23"/>
            <p:cNvGrpSpPr/>
            <p:nvPr userDrawn="1"/>
          </p:nvGrpSpPr>
          <p:grpSpPr>
            <a:xfrm>
              <a:off x="1932241" y="581773"/>
              <a:ext cx="651510" cy="651510"/>
              <a:chOff x="2116618" y="485448"/>
              <a:chExt cx="651510" cy="651510"/>
            </a:xfrm>
          </p:grpSpPr>
          <p:sp>
            <p:nvSpPr>
              <p:cNvPr id="25" name="椭圆 24"/>
              <p:cNvSpPr/>
              <p:nvPr userDrawn="1"/>
            </p:nvSpPr>
            <p:spPr>
              <a:xfrm>
                <a:off x="2116618" y="485448"/>
                <a:ext cx="651510" cy="6515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文本框 25"/>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答</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8" name="组合 7"/>
            <p:cNvGrpSpPr/>
            <p:nvPr userDrawn="1"/>
          </p:nvGrpSpPr>
          <p:grpSpPr>
            <a:xfrm>
              <a:off x="800513" y="581773"/>
              <a:ext cx="651510" cy="651510"/>
              <a:chOff x="2116618" y="485448"/>
              <a:chExt cx="651510" cy="651510"/>
            </a:xfrm>
          </p:grpSpPr>
          <p:sp>
            <p:nvSpPr>
              <p:cNvPr id="19" name="椭圆 18"/>
              <p:cNvSpPr/>
              <p:nvPr userDrawn="1"/>
            </p:nvSpPr>
            <p:spPr>
              <a:xfrm>
                <a:off x="2116618" y="485448"/>
                <a:ext cx="651510" cy="65151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7" name="文本框 6"/>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毕</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1" name="组合 20"/>
            <p:cNvGrpSpPr/>
            <p:nvPr userDrawn="1"/>
          </p:nvGrpSpPr>
          <p:grpSpPr>
            <a:xfrm>
              <a:off x="1366377" y="581773"/>
              <a:ext cx="651510" cy="651510"/>
              <a:chOff x="2116618" y="485448"/>
              <a:chExt cx="651510" cy="651510"/>
            </a:xfrm>
          </p:grpSpPr>
          <p:sp>
            <p:nvSpPr>
              <p:cNvPr id="22" name="椭圆 21"/>
              <p:cNvSpPr/>
              <p:nvPr userDrawn="1"/>
            </p:nvSpPr>
            <p:spPr>
              <a:xfrm>
                <a:off x="2116618" y="485448"/>
                <a:ext cx="651510" cy="65151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3" name="文本框 22"/>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业</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7" name="组合 26"/>
            <p:cNvGrpSpPr/>
            <p:nvPr userDrawn="1"/>
          </p:nvGrpSpPr>
          <p:grpSpPr>
            <a:xfrm>
              <a:off x="2498105" y="581773"/>
              <a:ext cx="651510" cy="651510"/>
              <a:chOff x="2116618" y="485448"/>
              <a:chExt cx="651510" cy="651510"/>
            </a:xfrm>
          </p:grpSpPr>
          <p:sp>
            <p:nvSpPr>
              <p:cNvPr id="28" name="椭圆 27"/>
              <p:cNvSpPr/>
              <p:nvPr userDrawn="1"/>
            </p:nvSpPr>
            <p:spPr>
              <a:xfrm>
                <a:off x="2116618" y="485448"/>
                <a:ext cx="651510" cy="65151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文本框 28"/>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辩</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grpSp>
        <p:nvGrpSpPr>
          <p:cNvPr id="37" name="组合 36"/>
          <p:cNvGrpSpPr/>
          <p:nvPr userDrawn="1"/>
        </p:nvGrpSpPr>
        <p:grpSpPr>
          <a:xfrm>
            <a:off x="3958427" y="3822729"/>
            <a:ext cx="2731266" cy="1875244"/>
            <a:chOff x="2905776" y="4110502"/>
            <a:chExt cx="2731266" cy="1875244"/>
          </a:xfrm>
        </p:grpSpPr>
        <p:grpSp>
          <p:nvGrpSpPr>
            <p:cNvPr id="35" name="组合 34"/>
            <p:cNvGrpSpPr/>
            <p:nvPr userDrawn="1"/>
          </p:nvGrpSpPr>
          <p:grpSpPr>
            <a:xfrm>
              <a:off x="2908634" y="4110502"/>
              <a:ext cx="2728408" cy="419776"/>
              <a:chOff x="1022684" y="4576272"/>
              <a:chExt cx="2728408" cy="419776"/>
            </a:xfrm>
          </p:grpSpPr>
          <p:grpSp>
            <p:nvGrpSpPr>
              <p:cNvPr id="11" name="组合 10"/>
              <p:cNvGrpSpPr/>
              <p:nvPr userDrawn="1"/>
            </p:nvGrpSpPr>
            <p:grpSpPr>
              <a:xfrm>
                <a:off x="1022684" y="4576272"/>
                <a:ext cx="443818" cy="419776"/>
                <a:chOff x="2384358" y="4643679"/>
                <a:chExt cx="790271" cy="747461"/>
              </a:xfrm>
            </p:grpSpPr>
            <p:sp>
              <p:nvSpPr>
                <p:cNvPr id="17" name="椭圆 16"/>
                <p:cNvSpPr/>
                <p:nvPr userDrawn="1"/>
              </p:nvSpPr>
              <p:spPr>
                <a:xfrm>
                  <a:off x="2384358" y="4643679"/>
                  <a:ext cx="747461" cy="74746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solidFill>
                      <a:srgbClr val="EE9C60"/>
                    </a:solidFill>
                  </a:endParaRPr>
                </a:p>
              </p:txBody>
            </p:sp>
            <p:sp>
              <p:nvSpPr>
                <p:cNvPr id="13" name="椭圆 12"/>
                <p:cNvSpPr/>
                <p:nvPr userDrawn="1"/>
              </p:nvSpPr>
              <p:spPr>
                <a:xfrm>
                  <a:off x="2691805" y="4699712"/>
                  <a:ext cx="482824"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dirty="0"/>
                </a:p>
              </p:txBody>
            </p:sp>
          </p:grpSp>
          <p:sp>
            <p:nvSpPr>
              <p:cNvPr id="33" name="文本框 32"/>
              <p:cNvSpPr txBox="1"/>
              <p:nvPr userDrawn="1"/>
            </p:nvSpPr>
            <p:spPr>
              <a:xfrm>
                <a:off x="1431226" y="4617622"/>
                <a:ext cx="2319866" cy="369332"/>
              </a:xfrm>
              <a:prstGeom prst="rect">
                <a:avLst/>
              </a:prstGeom>
              <a:noFill/>
            </p:spPr>
            <p:txBody>
              <a:bodyPr wrap="none" rtlCol="0">
                <a:spAutoFit/>
              </a:bodyPr>
              <a:lstStyle/>
              <a:p>
                <a:r>
                  <a:rPr lang="zh-CN" altLang="en-US" sz="1800" b="0" dirty="0" smtClean="0">
                    <a:solidFill>
                      <a:schemeClr val="tx1"/>
                    </a:solidFill>
                  </a:rPr>
                  <a:t>指导教师：刘群 教授</a:t>
                </a:r>
                <a:endParaRPr lang="zh-CN" altLang="en-US" sz="1800" b="0" dirty="0">
                  <a:solidFill>
                    <a:schemeClr val="tx1"/>
                  </a:solidFill>
                </a:endParaRPr>
              </a:p>
            </p:txBody>
          </p:sp>
        </p:grpSp>
        <p:grpSp>
          <p:nvGrpSpPr>
            <p:cNvPr id="36" name="组合 35"/>
            <p:cNvGrpSpPr/>
            <p:nvPr userDrawn="1"/>
          </p:nvGrpSpPr>
          <p:grpSpPr>
            <a:xfrm>
              <a:off x="2905776" y="5565970"/>
              <a:ext cx="2453328" cy="419776"/>
              <a:chOff x="-1540494" y="6743353"/>
              <a:chExt cx="2453328" cy="419776"/>
            </a:xfrm>
          </p:grpSpPr>
          <p:grpSp>
            <p:nvGrpSpPr>
              <p:cNvPr id="30" name="组合 29"/>
              <p:cNvGrpSpPr/>
              <p:nvPr userDrawn="1"/>
            </p:nvGrpSpPr>
            <p:grpSpPr>
              <a:xfrm>
                <a:off x="-1540494" y="6743353"/>
                <a:ext cx="434833" cy="419776"/>
                <a:chOff x="-2179680" y="7235312"/>
                <a:chExt cx="774271" cy="747461"/>
              </a:xfrm>
            </p:grpSpPr>
            <p:sp>
              <p:nvSpPr>
                <p:cNvPr id="31" name="椭圆 30"/>
                <p:cNvSpPr/>
                <p:nvPr userDrawn="1"/>
              </p:nvSpPr>
              <p:spPr>
                <a:xfrm>
                  <a:off x="-2179680" y="7235312"/>
                  <a:ext cx="747460" cy="74746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32" name="椭圆 31"/>
                <p:cNvSpPr/>
                <p:nvPr userDrawn="1"/>
              </p:nvSpPr>
              <p:spPr>
                <a:xfrm>
                  <a:off x="-1888234" y="7287765"/>
                  <a:ext cx="482825"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grpSp>
          <p:sp>
            <p:nvSpPr>
              <p:cNvPr id="34" name="文本框 33"/>
              <p:cNvSpPr txBox="1"/>
              <p:nvPr userDrawn="1"/>
            </p:nvSpPr>
            <p:spPr>
              <a:xfrm>
                <a:off x="-1118491" y="6746183"/>
                <a:ext cx="2031325" cy="369332"/>
              </a:xfrm>
              <a:prstGeom prst="rect">
                <a:avLst/>
              </a:prstGeom>
              <a:noFill/>
            </p:spPr>
            <p:txBody>
              <a:bodyPr wrap="none" rtlCol="0">
                <a:spAutoFit/>
              </a:bodyPr>
              <a:lstStyle/>
              <a:p>
                <a:r>
                  <a:rPr lang="zh-CN" altLang="en-US" sz="1800" b="0" dirty="0" smtClean="0">
                    <a:solidFill>
                      <a:schemeClr val="tx1"/>
                    </a:solidFill>
                  </a:rPr>
                  <a:t>专业：计算机技术</a:t>
                </a:r>
                <a:endParaRPr lang="zh-CN" altLang="en-US" sz="1800" b="0" dirty="0">
                  <a:solidFill>
                    <a:schemeClr val="tx1"/>
                  </a:solidFill>
                </a:endParaRPr>
              </a:p>
            </p:txBody>
          </p:sp>
        </p:grpSp>
      </p:grpSp>
      <p:cxnSp>
        <p:nvCxnSpPr>
          <p:cNvPr id="41" name="直接连接符 40"/>
          <p:cNvCxnSpPr/>
          <p:nvPr userDrawn="1"/>
        </p:nvCxnSpPr>
        <p:spPr>
          <a:xfrm>
            <a:off x="2047042" y="3239827"/>
            <a:ext cx="5912762" cy="0"/>
          </a:xfrm>
          <a:prstGeom prst="line">
            <a:avLst/>
          </a:prstGeom>
          <a:ln>
            <a:solidFill>
              <a:srgbClr val="A8AAA5"/>
            </a:solidFill>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9906" y="345272"/>
            <a:ext cx="1995183" cy="2299058"/>
          </a:xfrm>
          <a:prstGeom prst="rect">
            <a:avLst/>
          </a:prstGeom>
        </p:spPr>
      </p:pic>
      <p:pic>
        <p:nvPicPr>
          <p:cNvPr id="63" name="图片 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0312" y="3635430"/>
            <a:ext cx="1770056" cy="1871747"/>
          </a:xfrm>
          <a:prstGeom prst="rect">
            <a:avLst/>
          </a:prstGeom>
        </p:spPr>
      </p:pic>
      <p:sp>
        <p:nvSpPr>
          <p:cNvPr id="38" name="椭圆 37"/>
          <p:cNvSpPr/>
          <p:nvPr userDrawn="1"/>
        </p:nvSpPr>
        <p:spPr>
          <a:xfrm>
            <a:off x="3960654" y="4576787"/>
            <a:ext cx="419776" cy="41977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39" name="文本框 38"/>
          <p:cNvSpPr txBox="1"/>
          <p:nvPr userDrawn="1"/>
        </p:nvSpPr>
        <p:spPr>
          <a:xfrm>
            <a:off x="4429786" y="4576787"/>
            <a:ext cx="1800493" cy="369332"/>
          </a:xfrm>
          <a:prstGeom prst="rect">
            <a:avLst/>
          </a:prstGeom>
          <a:noFill/>
        </p:spPr>
        <p:txBody>
          <a:bodyPr wrap="none" rtlCol="0">
            <a:spAutoFit/>
          </a:bodyPr>
          <a:lstStyle/>
          <a:p>
            <a:r>
              <a:rPr lang="zh-CN" altLang="en-US" sz="1800" b="0" dirty="0" smtClean="0">
                <a:solidFill>
                  <a:schemeClr val="tx1"/>
                </a:solidFill>
              </a:rPr>
              <a:t>硕士生：孙红涛</a:t>
            </a:r>
            <a:endParaRPr lang="zh-CN" altLang="en-US" sz="1800" b="0" dirty="0">
              <a:solidFill>
                <a:schemeClr val="tx1"/>
              </a:solidFill>
            </a:endParaRPr>
          </a:p>
        </p:txBody>
      </p:sp>
      <p:sp>
        <p:nvSpPr>
          <p:cNvPr id="45" name="椭圆 44"/>
          <p:cNvSpPr/>
          <p:nvPr userDrawn="1"/>
        </p:nvSpPr>
        <p:spPr>
          <a:xfrm>
            <a:off x="4140215" y="4606963"/>
            <a:ext cx="271156"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0" name="椭圆 39"/>
          <p:cNvSpPr/>
          <p:nvPr userDrawn="1"/>
        </p:nvSpPr>
        <p:spPr>
          <a:xfrm>
            <a:off x="3960654" y="5914135"/>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2" name="椭圆 41"/>
          <p:cNvSpPr/>
          <p:nvPr userDrawn="1"/>
        </p:nvSpPr>
        <p:spPr>
          <a:xfrm>
            <a:off x="4124331" y="5943593"/>
            <a:ext cx="271156"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6" name="文本框 45"/>
          <p:cNvSpPr txBox="1"/>
          <p:nvPr userDrawn="1"/>
        </p:nvSpPr>
        <p:spPr>
          <a:xfrm>
            <a:off x="4382657" y="5916965"/>
            <a:ext cx="2262158" cy="369332"/>
          </a:xfrm>
          <a:prstGeom prst="rect">
            <a:avLst/>
          </a:prstGeom>
          <a:noFill/>
        </p:spPr>
        <p:txBody>
          <a:bodyPr wrap="none" rtlCol="0">
            <a:spAutoFit/>
          </a:bodyPr>
          <a:lstStyle/>
          <a:p>
            <a:r>
              <a:rPr lang="zh-CN" altLang="en-US" sz="1800" b="0" dirty="0" smtClean="0">
                <a:solidFill>
                  <a:schemeClr val="tx1"/>
                </a:solidFill>
              </a:rPr>
              <a:t>方向：智能信息处理</a:t>
            </a:r>
            <a:endParaRPr lang="zh-CN" altLang="en-US" sz="1800" b="0" dirty="0">
              <a:solidFill>
                <a:schemeClr val="tx1"/>
              </a:solidFill>
            </a:endParaRPr>
          </a:p>
        </p:txBody>
      </p:sp>
      <p:sp>
        <p:nvSpPr>
          <p:cNvPr id="3" name="图片占位符 2"/>
          <p:cNvSpPr>
            <a:spLocks noGrp="1"/>
          </p:cNvSpPr>
          <p:nvPr>
            <p:ph type="pic" sz="quarter" idx="10"/>
          </p:nvPr>
        </p:nvSpPr>
        <p:spPr>
          <a:xfrm>
            <a:off x="10435116" y="5914135"/>
            <a:ext cx="914400" cy="914400"/>
          </a:xfrm>
        </p:spPr>
        <p:txBody>
          <a:bodyPr/>
          <a:lstStyle/>
          <a:p>
            <a:endParaRPr lang="zh-CN" altLang="en-US" dirty="0"/>
          </a:p>
        </p:txBody>
      </p:sp>
      <p:pic>
        <p:nvPicPr>
          <p:cNvPr id="55" name="Picture 18"/>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0" descr="ll"/>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9785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8" name="Line 9"/>
          <p:cNvSpPr>
            <a:spLocks noChangeShapeType="1"/>
          </p:cNvSpPr>
          <p:nvPr userDrawn="1"/>
        </p:nvSpPr>
        <p:spPr bwMode="auto">
          <a:xfrm>
            <a:off x="2052735" y="6564506"/>
            <a:ext cx="624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6914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userDrawn="1"/>
        </p:nvSpPr>
        <p:spPr>
          <a:xfrm>
            <a:off x="4624789" y="2569246"/>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2" name="文本框 71"/>
          <p:cNvSpPr txBox="1"/>
          <p:nvPr userDrawn="1"/>
        </p:nvSpPr>
        <p:spPr>
          <a:xfrm>
            <a:off x="4624789" y="3565021"/>
            <a:ext cx="7007046"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3" name="文本框 52"/>
          <p:cNvSpPr txBox="1"/>
          <p:nvPr userDrawn="1"/>
        </p:nvSpPr>
        <p:spPr>
          <a:xfrm>
            <a:off x="4590953" y="4575810"/>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560688" y="300816"/>
            <a:ext cx="5721664" cy="6009659"/>
            <a:chOff x="3514159" y="1294651"/>
            <a:chExt cx="5903841" cy="7203823"/>
          </a:xfrm>
        </p:grpSpPr>
        <p:grpSp>
          <p:nvGrpSpPr>
            <p:cNvPr id="44" name="组合 43"/>
            <p:cNvGrpSpPr/>
            <p:nvPr userDrawn="1"/>
          </p:nvGrpSpPr>
          <p:grpSpPr>
            <a:xfrm>
              <a:off x="3514159" y="1294651"/>
              <a:ext cx="1064760" cy="7203823"/>
              <a:chOff x="1445772" y="986833"/>
              <a:chExt cx="2623064" cy="17746843"/>
            </a:xfrm>
          </p:grpSpPr>
          <p:grpSp>
            <p:nvGrpSpPr>
              <p:cNvPr id="46" name="组合 45"/>
              <p:cNvGrpSpPr/>
              <p:nvPr userDrawn="1"/>
            </p:nvGrpSpPr>
            <p:grpSpPr>
              <a:xfrm>
                <a:off x="1445772" y="986833"/>
                <a:ext cx="2623064" cy="17746843"/>
                <a:chOff x="-3408439" y="842784"/>
                <a:chExt cx="1815653" cy="12284146"/>
              </a:xfrm>
            </p:grpSpPr>
            <p:sp>
              <p:nvSpPr>
                <p:cNvPr id="48" name="椭圆 47"/>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0" name="流程图: 合并 59"/>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8" name="椭圆 57"/>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8" name="流程图: 合并 7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0" name="椭圆 79"/>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1" name="流程图: 合并 80"/>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3" name="椭圆 82"/>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6" name="流程图: 合并 85"/>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8" name="椭圆 87"/>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9" name="流程图: 合并 88"/>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91" name="椭圆 90"/>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92" name="流程图: 合并 91"/>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7" name="文本框 46"/>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01</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82" name="文本框 81"/>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03</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87" name="文本框 86"/>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04</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90" name="文本框 89"/>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05</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93" name="文本框 92"/>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06</a:t>
                </a:r>
                <a:endParaRPr lang="zh-CN" altLang="en-US" sz="3400" b="0" dirty="0">
                  <a:solidFill>
                    <a:schemeClr val="bg1"/>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565390" y="1582350"/>
              <a:ext cx="4852610"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研究背景、意义以及研究内容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77" name="文本框 76"/>
          <p:cNvSpPr txBox="1"/>
          <p:nvPr userDrawn="1"/>
        </p:nvSpPr>
        <p:spPr>
          <a:xfrm>
            <a:off x="4579481" y="5590612"/>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54"/>
          <p:cNvSpPr txBox="1"/>
          <p:nvPr userDrawn="1"/>
        </p:nvSpPr>
        <p:spPr>
          <a:xfrm>
            <a:off x="4590953" y="1503708"/>
            <a:ext cx="3775393"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好友推荐相关理论基础</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94" name="文本框 93"/>
          <p:cNvSpPr txBox="1"/>
          <p:nvPr userDrawn="1"/>
        </p:nvSpPr>
        <p:spPr>
          <a:xfrm>
            <a:off x="3625314" y="1487820"/>
            <a:ext cx="748923" cy="615553"/>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02</a:t>
            </a:r>
            <a:endParaRPr lang="zh-CN" altLang="en-US" sz="3400" b="0" dirty="0">
              <a:solidFill>
                <a:schemeClr val="bg1"/>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22099956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userDrawn="1"/>
        </p:nvSpPr>
        <p:spPr>
          <a:xfrm>
            <a:off x="4624789" y="2569246"/>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2" name="文本框 71"/>
          <p:cNvSpPr txBox="1"/>
          <p:nvPr userDrawn="1"/>
        </p:nvSpPr>
        <p:spPr>
          <a:xfrm>
            <a:off x="4624789" y="3565021"/>
            <a:ext cx="7007046"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3" name="文本框 52"/>
          <p:cNvSpPr txBox="1"/>
          <p:nvPr userDrawn="1"/>
        </p:nvSpPr>
        <p:spPr>
          <a:xfrm>
            <a:off x="4590953" y="4575810"/>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560688" y="300816"/>
            <a:ext cx="5721664" cy="6009659"/>
            <a:chOff x="3514159" y="1294651"/>
            <a:chExt cx="5903841" cy="7203823"/>
          </a:xfrm>
        </p:grpSpPr>
        <p:grpSp>
          <p:nvGrpSpPr>
            <p:cNvPr id="44" name="组合 43"/>
            <p:cNvGrpSpPr/>
            <p:nvPr userDrawn="1"/>
          </p:nvGrpSpPr>
          <p:grpSpPr>
            <a:xfrm>
              <a:off x="3514159" y="1294651"/>
              <a:ext cx="1064760" cy="7203823"/>
              <a:chOff x="1445772" y="986833"/>
              <a:chExt cx="2623064" cy="17746843"/>
            </a:xfrm>
          </p:grpSpPr>
          <p:grpSp>
            <p:nvGrpSpPr>
              <p:cNvPr id="46" name="组合 45"/>
              <p:cNvGrpSpPr/>
              <p:nvPr userDrawn="1"/>
            </p:nvGrpSpPr>
            <p:grpSpPr>
              <a:xfrm>
                <a:off x="1445772" y="986833"/>
                <a:ext cx="2623064" cy="17746843"/>
                <a:chOff x="-3408439" y="842784"/>
                <a:chExt cx="1815653" cy="12284146"/>
              </a:xfrm>
            </p:grpSpPr>
            <p:sp>
              <p:nvSpPr>
                <p:cNvPr id="48" name="椭圆 47"/>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0" name="流程图: 合并 59"/>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8" name="椭圆 57"/>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8" name="流程图: 合并 7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0" name="椭圆 79"/>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1" name="流程图: 合并 80"/>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3" name="椭圆 82"/>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6" name="流程图: 合并 85"/>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8" name="椭圆 87"/>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9" name="流程图: 合并 88"/>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91" name="椭圆 90"/>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92" name="流程图: 合并 91"/>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7" name="文本框 46"/>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01</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82" name="文本框 81"/>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03</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87" name="文本框 86"/>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04</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90" name="文本框 89"/>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05</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93" name="文本框 92"/>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06</a:t>
                </a:r>
                <a:endParaRPr lang="zh-CN" altLang="en-US" sz="3400" b="0" dirty="0">
                  <a:solidFill>
                    <a:schemeClr val="bg1"/>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565390" y="1582350"/>
              <a:ext cx="4852610"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研究背景、意义以及研究内容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77" name="文本框 76"/>
          <p:cNvSpPr txBox="1"/>
          <p:nvPr userDrawn="1"/>
        </p:nvSpPr>
        <p:spPr>
          <a:xfrm>
            <a:off x="4579481" y="5590612"/>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54"/>
          <p:cNvSpPr txBox="1"/>
          <p:nvPr userDrawn="1"/>
        </p:nvSpPr>
        <p:spPr>
          <a:xfrm>
            <a:off x="4590953" y="1503708"/>
            <a:ext cx="3775393"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好友推荐相关理论基础</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49" name="圆角矩形 48"/>
          <p:cNvSpPr/>
          <p:nvPr userDrawn="1"/>
        </p:nvSpPr>
        <p:spPr>
          <a:xfrm>
            <a:off x="3317544" y="2283485"/>
            <a:ext cx="8464830" cy="3052728"/>
          </a:xfrm>
          <a:prstGeom prst="roundRect">
            <a:avLst/>
          </a:prstGeom>
          <a:noFill/>
          <a:ln w="19050">
            <a:solidFill>
              <a:srgbClr val="FF000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ln>
                <a:solidFill>
                  <a:schemeClr val="tx1"/>
                </a:solidFill>
                <a:prstDash val="sysDot"/>
              </a:ln>
            </a:endParaRPr>
          </a:p>
        </p:txBody>
      </p:sp>
      <p:sp>
        <p:nvSpPr>
          <p:cNvPr id="50" name="文本框 49"/>
          <p:cNvSpPr txBox="1"/>
          <p:nvPr userDrawn="1"/>
        </p:nvSpPr>
        <p:spPr>
          <a:xfrm>
            <a:off x="3625314" y="1487820"/>
            <a:ext cx="748923" cy="615553"/>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02</a:t>
            </a:r>
            <a:endParaRPr lang="zh-CN" altLang="en-US" sz="3400" b="0" dirty="0">
              <a:solidFill>
                <a:schemeClr val="bg1"/>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31278577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userDrawn="1"/>
        </p:nvSpPr>
        <p:spPr>
          <a:xfrm>
            <a:off x="4624789" y="256924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2" name="文本框 71"/>
          <p:cNvSpPr txBox="1"/>
          <p:nvPr userDrawn="1"/>
        </p:nvSpPr>
        <p:spPr>
          <a:xfrm>
            <a:off x="4624789" y="3565021"/>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3" name="文本框 52"/>
          <p:cNvSpPr txBox="1"/>
          <p:nvPr userDrawn="1"/>
        </p:nvSpPr>
        <p:spPr>
          <a:xfrm>
            <a:off x="4590953" y="4575810"/>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560688" y="300816"/>
            <a:ext cx="5871402" cy="6009659"/>
            <a:chOff x="3514159" y="1294651"/>
            <a:chExt cx="6058347" cy="7203823"/>
          </a:xfrm>
        </p:grpSpPr>
        <p:grpSp>
          <p:nvGrpSpPr>
            <p:cNvPr id="44" name="组合 43"/>
            <p:cNvGrpSpPr/>
            <p:nvPr userDrawn="1"/>
          </p:nvGrpSpPr>
          <p:grpSpPr>
            <a:xfrm>
              <a:off x="3514159" y="1294651"/>
              <a:ext cx="1064760" cy="7203823"/>
              <a:chOff x="1445772" y="986833"/>
              <a:chExt cx="2623064" cy="17746843"/>
            </a:xfrm>
          </p:grpSpPr>
          <p:grpSp>
            <p:nvGrpSpPr>
              <p:cNvPr id="46" name="组合 45"/>
              <p:cNvGrpSpPr/>
              <p:nvPr userDrawn="1"/>
            </p:nvGrpSpPr>
            <p:grpSpPr>
              <a:xfrm>
                <a:off x="1445772" y="986833"/>
                <a:ext cx="2623064" cy="17746843"/>
                <a:chOff x="-3408439" y="842784"/>
                <a:chExt cx="1815653" cy="12284146"/>
              </a:xfrm>
            </p:grpSpPr>
            <p:sp>
              <p:nvSpPr>
                <p:cNvPr id="48" name="椭圆 47"/>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58" name="椭圆 57"/>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8" name="流程图: 合并 7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0" name="椭圆 79"/>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1" name="流程图: 合并 80"/>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3" name="椭圆 82"/>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6" name="流程图: 合并 85"/>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8" name="椭圆 87"/>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9" name="流程图: 合并 88"/>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1" name="椭圆 90"/>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2" name="流程图: 合并 91"/>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01</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82" name="文本框 81"/>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87" name="文本框 86"/>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0" name="文本框 89"/>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3" name="文本框 92"/>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565390" y="1582350"/>
              <a:ext cx="5007116" cy="627188"/>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研究背景、意义以及研究内容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sp>
        <p:nvSpPr>
          <p:cNvPr id="77" name="文本框 76"/>
          <p:cNvSpPr txBox="1"/>
          <p:nvPr userDrawn="1"/>
        </p:nvSpPr>
        <p:spPr>
          <a:xfrm>
            <a:off x="4579481" y="5590612"/>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54"/>
          <p:cNvSpPr txBox="1"/>
          <p:nvPr userDrawn="1"/>
        </p:nvSpPr>
        <p:spPr>
          <a:xfrm>
            <a:off x="4590953" y="1503708"/>
            <a:ext cx="3775393"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好友推荐相关理论基础</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49" name="文本框 48"/>
          <p:cNvSpPr txBox="1"/>
          <p:nvPr userDrawn="1"/>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34211491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2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userDrawn="1"/>
        </p:nvSpPr>
        <p:spPr>
          <a:xfrm>
            <a:off x="4624789" y="256924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2" name="文本框 71"/>
          <p:cNvSpPr txBox="1"/>
          <p:nvPr userDrawn="1"/>
        </p:nvSpPr>
        <p:spPr>
          <a:xfrm>
            <a:off x="4624789" y="3565021"/>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3" name="文本框 52"/>
          <p:cNvSpPr txBox="1"/>
          <p:nvPr userDrawn="1"/>
        </p:nvSpPr>
        <p:spPr>
          <a:xfrm>
            <a:off x="4590953" y="4575810"/>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560688" y="300816"/>
            <a:ext cx="5871402" cy="6009659"/>
            <a:chOff x="3514159" y="1294651"/>
            <a:chExt cx="6058347" cy="7203823"/>
          </a:xfrm>
        </p:grpSpPr>
        <p:grpSp>
          <p:nvGrpSpPr>
            <p:cNvPr id="44" name="组合 43"/>
            <p:cNvGrpSpPr/>
            <p:nvPr userDrawn="1"/>
          </p:nvGrpSpPr>
          <p:grpSpPr>
            <a:xfrm>
              <a:off x="3514159" y="1294651"/>
              <a:ext cx="1064760" cy="7203823"/>
              <a:chOff x="1445772" y="986833"/>
              <a:chExt cx="2623064" cy="17746843"/>
            </a:xfrm>
          </p:grpSpPr>
          <p:grpSp>
            <p:nvGrpSpPr>
              <p:cNvPr id="46" name="组合 45"/>
              <p:cNvGrpSpPr/>
              <p:nvPr userDrawn="1"/>
            </p:nvGrpSpPr>
            <p:grpSpPr>
              <a:xfrm>
                <a:off x="1445772" y="986833"/>
                <a:ext cx="2623064" cy="17746843"/>
                <a:chOff x="-3408439" y="842784"/>
                <a:chExt cx="1815653" cy="12284146"/>
              </a:xfrm>
            </p:grpSpPr>
            <p:sp>
              <p:nvSpPr>
                <p:cNvPr id="48" name="椭圆 47"/>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58" name="椭圆 57"/>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8" name="流程图: 合并 7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0" name="椭圆 79"/>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1" name="流程图: 合并 80"/>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3" name="椭圆 82"/>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6" name="流程图: 合并 85"/>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8" name="椭圆 87"/>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9" name="流程图: 合并 88"/>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1" name="椭圆 90"/>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2" name="流程图: 合并 91"/>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79" name="文本框 78"/>
              <p:cNvSpPr txBox="1"/>
              <p:nvPr userDrawn="1"/>
            </p:nvSpPr>
            <p:spPr>
              <a:xfrm>
                <a:off x="1610049" y="4492119"/>
                <a:ext cx="1903736"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02</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82" name="文本框 81"/>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87" name="文本框 86"/>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0" name="文本框 89"/>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3" name="文本框 92"/>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565390" y="1582350"/>
              <a:ext cx="5007116" cy="627188"/>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研究背景、意义以及研究内容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sp>
        <p:nvSpPr>
          <p:cNvPr id="77" name="文本框 76"/>
          <p:cNvSpPr txBox="1"/>
          <p:nvPr userDrawn="1"/>
        </p:nvSpPr>
        <p:spPr>
          <a:xfrm>
            <a:off x="4579481" y="5590612"/>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54"/>
          <p:cNvSpPr txBox="1"/>
          <p:nvPr userDrawn="1"/>
        </p:nvSpPr>
        <p:spPr>
          <a:xfrm>
            <a:off x="4590953" y="1503708"/>
            <a:ext cx="3775393"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好友推荐相关理论基础</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65139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userDrawn="1"/>
        </p:nvSpPr>
        <p:spPr>
          <a:xfrm>
            <a:off x="4624789" y="2569246"/>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2" name="文本框 71"/>
          <p:cNvSpPr txBox="1"/>
          <p:nvPr userDrawn="1"/>
        </p:nvSpPr>
        <p:spPr>
          <a:xfrm>
            <a:off x="4624789" y="3565021"/>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3" name="文本框 52"/>
          <p:cNvSpPr txBox="1"/>
          <p:nvPr userDrawn="1"/>
        </p:nvSpPr>
        <p:spPr>
          <a:xfrm>
            <a:off x="4590953" y="4575810"/>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560688" y="300816"/>
            <a:ext cx="5871402" cy="6009659"/>
            <a:chOff x="3514159" y="1294651"/>
            <a:chExt cx="6058347" cy="7203823"/>
          </a:xfrm>
        </p:grpSpPr>
        <p:grpSp>
          <p:nvGrpSpPr>
            <p:cNvPr id="44" name="组合 43"/>
            <p:cNvGrpSpPr/>
            <p:nvPr userDrawn="1"/>
          </p:nvGrpSpPr>
          <p:grpSpPr>
            <a:xfrm>
              <a:off x="3514159" y="1294651"/>
              <a:ext cx="1064760" cy="7203823"/>
              <a:chOff x="1445772" y="986833"/>
              <a:chExt cx="2623064" cy="17746843"/>
            </a:xfrm>
          </p:grpSpPr>
          <p:grpSp>
            <p:nvGrpSpPr>
              <p:cNvPr id="46" name="组合 45"/>
              <p:cNvGrpSpPr/>
              <p:nvPr userDrawn="1"/>
            </p:nvGrpSpPr>
            <p:grpSpPr>
              <a:xfrm>
                <a:off x="1445772" y="986833"/>
                <a:ext cx="2623064" cy="17746843"/>
                <a:chOff x="-3408439" y="842784"/>
                <a:chExt cx="1815653" cy="12284146"/>
              </a:xfrm>
            </p:grpSpPr>
            <p:sp>
              <p:nvSpPr>
                <p:cNvPr id="48" name="椭圆 47"/>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58" name="椭圆 57"/>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8" name="流程图: 合并 7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0" name="椭圆 79"/>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1" name="流程图: 合并 80"/>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3" name="椭圆 82"/>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6" name="流程图: 合并 85"/>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8" name="椭圆 87"/>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89" name="流程图: 合并 88"/>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1" name="椭圆 90"/>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92" name="流程图: 合并 91"/>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82" name="文本框 81"/>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03</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87" name="文本框 86"/>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0" name="文本框 89"/>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93" name="文本框 92"/>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565390" y="1582350"/>
              <a:ext cx="5007116" cy="627188"/>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研究背景、意义以及研究内容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sp>
        <p:nvSpPr>
          <p:cNvPr id="77" name="文本框 76"/>
          <p:cNvSpPr txBox="1"/>
          <p:nvPr userDrawn="1"/>
        </p:nvSpPr>
        <p:spPr>
          <a:xfrm>
            <a:off x="4579481" y="5590612"/>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2016/5/17/Tuesday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54"/>
          <p:cNvSpPr txBox="1"/>
          <p:nvPr userDrawn="1"/>
        </p:nvSpPr>
        <p:spPr>
          <a:xfrm>
            <a:off x="4590953" y="1503708"/>
            <a:ext cx="3775393"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好友推荐相关理论基础</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94" name="文本框 93"/>
          <p:cNvSpPr txBox="1"/>
          <p:nvPr userDrawn="1"/>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2157226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61523-4804-45BD-9F6B-362C01C77A8B}" type="datetimeFigureOut">
              <a:rPr lang="zh-CN" altLang="en-US" smtClean="0"/>
              <a:t>2016/5/17/Tuesday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218347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88" r:id="rId4"/>
    <p:sldLayoutId id="2147483684" r:id="rId5"/>
    <p:sldLayoutId id="2147483700" r:id="rId6"/>
    <p:sldLayoutId id="2147483702" r:id="rId7"/>
    <p:sldLayoutId id="2147483703" r:id="rId8"/>
    <p:sldLayoutId id="2147483705" r:id="rId9"/>
    <p:sldLayoutId id="2147483706" r:id="rId10"/>
    <p:sldLayoutId id="2147483707" r:id="rId11"/>
    <p:sldLayoutId id="2147483709" r:id="rId12"/>
    <p:sldLayoutId id="2147483679" r:id="rId13"/>
    <p:sldLayoutId id="2147483681" r:id="rId14"/>
    <p:sldLayoutId id="2147483698" r:id="rId15"/>
    <p:sldLayoutId id="2147483682" r:id="rId16"/>
    <p:sldLayoutId id="2147483686" r:id="rId17"/>
    <p:sldLayoutId id="2147483683" r:id="rId18"/>
    <p:sldLayoutId id="2147483670" r:id="rId19"/>
    <p:sldLayoutId id="2147483652" r:id="rId20"/>
    <p:sldLayoutId id="2147483653" r:id="rId21"/>
    <p:sldLayoutId id="2147483656" r:id="rId22"/>
    <p:sldLayoutId id="2147483657" r:id="rId23"/>
    <p:sldLayoutId id="2147483658" r:id="rId24"/>
    <p:sldLayoutId id="2147483659" r:id="rId2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image" Target="../media/image16.wmf"/><Relationship Id="rId12"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8.wmf"/><Relationship Id="rId5" Type="http://schemas.openxmlformats.org/officeDocument/2006/relationships/image" Target="../media/image20.png"/><Relationship Id="rId10" Type="http://schemas.openxmlformats.org/officeDocument/2006/relationships/oleObject" Target="../embeddings/oleObject4.bin"/><Relationship Id="rId4" Type="http://schemas.openxmlformats.org/officeDocument/2006/relationships/image" Target="../media/image15.wmf"/><Relationship Id="rId9" Type="http://schemas.openxmlformats.org/officeDocument/2006/relationships/image" Target="../media/image17.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3.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477887"/>
      </p:ext>
    </p:extLst>
  </p:cSld>
  <p:clrMapOvr>
    <a:masterClrMapping/>
  </p:clrMapOvr>
  <p:transition spd="slow" advTm="21">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269" y="270823"/>
            <a:ext cx="6422095" cy="482670"/>
          </a:xfrm>
        </p:spPr>
        <p:txBody>
          <a:bodyPr>
            <a:noAutofit/>
          </a:bodyPr>
          <a:lstStyle/>
          <a:p>
            <a:r>
              <a:rPr lang="zh-CN" altLang="en-US" sz="3200" dirty="0" smtClean="0">
                <a:latin typeface="宋体" panose="02010600030101010101" pitchFamily="2" charset="-122"/>
                <a:ea typeface="宋体" panose="02010600030101010101" pitchFamily="2" charset="-122"/>
              </a:rPr>
              <a:t>推荐系统和算法</a:t>
            </a:r>
            <a:endParaRPr lang="zh-CN" altLang="en-US" sz="3200" dirty="0">
              <a:latin typeface="宋体" panose="02010600030101010101" pitchFamily="2" charset="-122"/>
              <a:ea typeface="宋体" panose="02010600030101010101" pitchFamily="2" charset="-122"/>
            </a:endParaRPr>
          </a:p>
        </p:txBody>
      </p:sp>
      <p:sp>
        <p:nvSpPr>
          <p:cNvPr id="5" name="Rectangle 2"/>
          <p:cNvSpPr>
            <a:spLocks noChangeArrowheads="1"/>
          </p:cNvSpPr>
          <p:nvPr/>
        </p:nvSpPr>
        <p:spPr bwMode="auto">
          <a:xfrm>
            <a:off x="2286136" y="2456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08236778"/>
              </p:ext>
            </p:extLst>
          </p:nvPr>
        </p:nvGraphicFramePr>
        <p:xfrm>
          <a:off x="1730829" y="2083981"/>
          <a:ext cx="7234561" cy="3540643"/>
        </p:xfrm>
        <a:graphic>
          <a:graphicData uri="http://schemas.openxmlformats.org/presentationml/2006/ole">
            <mc:AlternateContent xmlns:mc="http://schemas.openxmlformats.org/markup-compatibility/2006">
              <mc:Choice xmlns:v="urn:schemas-microsoft-com:vml" Requires="v">
                <p:oleObj spid="_x0000_s4108" name="Visio" r:id="rId3" imgW="6210212" imgH="3257550" progId="Visio.Drawing.15">
                  <p:embed/>
                </p:oleObj>
              </mc:Choice>
              <mc:Fallback>
                <p:oleObj name="Visio" r:id="rId3" imgW="6210212" imgH="3257550"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289" r="14613" b="22034"/>
                      <a:stretch>
                        <a:fillRect/>
                      </a:stretch>
                    </p:blipFill>
                    <p:spPr bwMode="auto">
                      <a:xfrm>
                        <a:off x="1730829" y="2083981"/>
                        <a:ext cx="7234561" cy="3540643"/>
                      </a:xfrm>
                      <a:prstGeom prst="rect">
                        <a:avLst/>
                      </a:prstGeom>
                      <a:noFill/>
                    </p:spPr>
                  </p:pic>
                </p:oleObj>
              </mc:Fallback>
            </mc:AlternateContent>
          </a:graphicData>
        </a:graphic>
      </p:graphicFrame>
      <p:grpSp>
        <p:nvGrpSpPr>
          <p:cNvPr id="18" name="Group 3"/>
          <p:cNvGrpSpPr>
            <a:grpSpLocks/>
          </p:cNvGrpSpPr>
          <p:nvPr/>
        </p:nvGrpSpPr>
        <p:grpSpPr bwMode="auto">
          <a:xfrm>
            <a:off x="1730829" y="1013413"/>
            <a:ext cx="4784357" cy="571200"/>
            <a:chOff x="480" y="864"/>
            <a:chExt cx="2085" cy="720"/>
          </a:xfrm>
        </p:grpSpPr>
        <p:sp>
          <p:nvSpPr>
            <p:cNvPr id="19"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1" name="Text Box 9"/>
            <p:cNvSpPr txBox="1">
              <a:spLocks noChangeArrowheads="1"/>
            </p:cNvSpPr>
            <p:nvPr/>
          </p:nvSpPr>
          <p:spPr bwMode="auto">
            <a:xfrm>
              <a:off x="722" y="988"/>
              <a:ext cx="797"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推荐系统</a:t>
              </a:r>
              <a:endParaRPr kumimoji="1" lang="zh-CN" altLang="en-US" sz="2000" dirty="0">
                <a:latin typeface="Times New Roman" panose="02020603050405020304" pitchFamily="18" charset="0"/>
              </a:endParaRPr>
            </a:p>
          </p:txBody>
        </p:sp>
        <p:sp>
          <p:nvSpPr>
            <p:cNvPr id="22" name="Text Box 11"/>
            <p:cNvSpPr txBox="1">
              <a:spLocks noChangeArrowheads="1"/>
            </p:cNvSpPr>
            <p:nvPr/>
          </p:nvSpPr>
          <p:spPr bwMode="auto">
            <a:xfrm>
              <a:off x="1706" y="988"/>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a:latin typeface="Times New Roman" panose="02020603050405020304" pitchFamily="18" charset="0"/>
                </a:rPr>
                <a:t>推荐算法</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36193807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269" y="270823"/>
            <a:ext cx="6422095" cy="482670"/>
          </a:xfrm>
        </p:spPr>
        <p:txBody>
          <a:bodyPr>
            <a:noAutofit/>
          </a:bodyPr>
          <a:lstStyle/>
          <a:p>
            <a:r>
              <a:rPr lang="zh-CN" altLang="en-US" sz="3200" dirty="0" smtClean="0">
                <a:latin typeface="宋体" panose="02010600030101010101" pitchFamily="2" charset="-122"/>
                <a:ea typeface="宋体" panose="02010600030101010101" pitchFamily="2" charset="-122"/>
              </a:rPr>
              <a:t>推荐系统和算法</a:t>
            </a:r>
            <a:endParaRPr lang="zh-CN" altLang="en-US" sz="3200" dirty="0">
              <a:latin typeface="宋体" panose="02010600030101010101" pitchFamily="2" charset="-122"/>
              <a:ea typeface="宋体" panose="02010600030101010101" pitchFamily="2" charset="-122"/>
            </a:endParaRPr>
          </a:p>
        </p:txBody>
      </p:sp>
      <p:sp>
        <p:nvSpPr>
          <p:cNvPr id="5" name="Rectangle 2"/>
          <p:cNvSpPr>
            <a:spLocks noChangeArrowheads="1"/>
          </p:cNvSpPr>
          <p:nvPr/>
        </p:nvSpPr>
        <p:spPr bwMode="auto">
          <a:xfrm>
            <a:off x="2286136" y="2456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Group 3"/>
          <p:cNvGrpSpPr>
            <a:grpSpLocks/>
          </p:cNvGrpSpPr>
          <p:nvPr/>
        </p:nvGrpSpPr>
        <p:grpSpPr bwMode="auto">
          <a:xfrm>
            <a:off x="1730829" y="1013413"/>
            <a:ext cx="4784357" cy="571200"/>
            <a:chOff x="480" y="864"/>
            <a:chExt cx="2085" cy="720"/>
          </a:xfrm>
        </p:grpSpPr>
        <p:sp>
          <p:nvSpPr>
            <p:cNvPr id="19" name="AutoShape 6"/>
            <p:cNvSpPr>
              <a:spLocks noChangeArrowheads="1"/>
            </p:cNvSpPr>
            <p:nvPr/>
          </p:nvSpPr>
          <p:spPr bwMode="auto">
            <a:xfrm>
              <a:off x="1317" y="864"/>
              <a:ext cx="1248"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1" name="Text Box 9"/>
            <p:cNvSpPr txBox="1">
              <a:spLocks noChangeArrowheads="1"/>
            </p:cNvSpPr>
            <p:nvPr/>
          </p:nvSpPr>
          <p:spPr bwMode="auto">
            <a:xfrm>
              <a:off x="722" y="988"/>
              <a:ext cx="797"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推荐系统</a:t>
              </a:r>
              <a:endParaRPr kumimoji="1" lang="zh-CN" altLang="en-US" sz="2000" dirty="0">
                <a:latin typeface="Times New Roman" panose="02020603050405020304" pitchFamily="18" charset="0"/>
              </a:endParaRPr>
            </a:p>
          </p:txBody>
        </p:sp>
        <p:sp>
          <p:nvSpPr>
            <p:cNvPr id="22" name="Text Box 11"/>
            <p:cNvSpPr txBox="1">
              <a:spLocks noChangeArrowheads="1"/>
            </p:cNvSpPr>
            <p:nvPr/>
          </p:nvSpPr>
          <p:spPr bwMode="auto">
            <a:xfrm>
              <a:off x="1706" y="988"/>
              <a:ext cx="636"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a:latin typeface="Times New Roman" panose="02020603050405020304" pitchFamily="18" charset="0"/>
                </a:rPr>
                <a:t>推荐算法</a:t>
              </a:r>
              <a:endParaRPr kumimoji="1" lang="zh-CN" altLang="en-US" sz="2000" dirty="0">
                <a:latin typeface="Times New Roman" panose="02020603050405020304" pitchFamily="18" charset="0"/>
              </a:endParaRPr>
            </a:p>
          </p:txBody>
        </p:sp>
      </p:grpSp>
      <p:sp>
        <p:nvSpPr>
          <p:cNvPr id="11" name="矩形 10"/>
          <p:cNvSpPr/>
          <p:nvPr/>
        </p:nvSpPr>
        <p:spPr>
          <a:xfrm>
            <a:off x="1101269" y="1682986"/>
            <a:ext cx="9903429" cy="3277820"/>
          </a:xfrm>
          <a:prstGeom prst="rect">
            <a:avLst/>
          </a:prstGeom>
        </p:spPr>
        <p:txBody>
          <a:bodyPr wrap="square">
            <a:spAutoFit/>
          </a:bodyPr>
          <a:lstStyle/>
          <a:p>
            <a:pPr>
              <a:lnSpc>
                <a:spcPct val="150000"/>
              </a:lnSpc>
            </a:pPr>
            <a:r>
              <a:rPr lang="zh-CN" altLang="en-US" sz="2400" kern="100" dirty="0" smtClean="0">
                <a:ea typeface="宋体" panose="02010600030101010101" pitchFamily="2" charset="-122"/>
                <a:cs typeface="宋体" panose="02010600030101010101" pitchFamily="2" charset="-122"/>
              </a:rPr>
              <a:t>协同过滤推荐</a:t>
            </a:r>
            <a:endParaRPr lang="en-US" altLang="zh-CN" sz="2400" kern="100" dirty="0" smtClean="0">
              <a:ea typeface="宋体" panose="02010600030101010101" pitchFamily="2" charset="-122"/>
              <a:cs typeface="宋体" panose="02010600030101010101" pitchFamily="2" charset="-122"/>
            </a:endParaRPr>
          </a:p>
          <a:p>
            <a:pPr lvl="0">
              <a:lnSpc>
                <a:spcPct val="150000"/>
              </a:lnSpc>
            </a:pPr>
            <a:r>
              <a:rPr lang="zh-CN" altLang="en-US" sz="1400" dirty="0">
                <a:latin typeface="宋体" panose="02010600030101010101" pitchFamily="2" charset="-122"/>
                <a:ea typeface="宋体" panose="02010600030101010101" pitchFamily="2" charset="-122"/>
                <a:cs typeface="宋体" panose="02010600030101010101" pitchFamily="2" charset="-122"/>
              </a:rPr>
              <a:t>协同过滤算法可以分为基于用户和基于物品。</a:t>
            </a:r>
            <a:r>
              <a:rPr lang="en-US" altLang="zh-CN" sz="1400" dirty="0" err="1">
                <a:latin typeface="宋体" panose="02010600030101010101" pitchFamily="2" charset="-122"/>
                <a:ea typeface="宋体" panose="02010600030101010101" pitchFamily="2" charset="-122"/>
                <a:cs typeface="Times New Roman" panose="02020603050405020304" pitchFamily="18" charset="0"/>
              </a:rPr>
              <a:t>GroupLens</a:t>
            </a:r>
            <a:r>
              <a:rPr lang="zh-CN" altLang="en-US" sz="1400" dirty="0">
                <a:latin typeface="宋体" panose="02010600030101010101" pitchFamily="2" charset="-122"/>
                <a:ea typeface="宋体" panose="02010600030101010101" pitchFamily="2" charset="-122"/>
                <a:cs typeface="宋体" panose="02010600030101010101" pitchFamily="2" charset="-122"/>
              </a:rPr>
              <a:t>在论文中首次提出了基于用户的协同过滤算法</a:t>
            </a:r>
            <a:r>
              <a:rPr lang="en-US" altLang="zh-CN" sz="1400" baseline="30000" dirty="0">
                <a:latin typeface="宋体" panose="02010600030101010101" pitchFamily="2" charset="-122"/>
                <a:ea typeface="宋体" panose="02010600030101010101" pitchFamily="2" charset="-122"/>
                <a:cs typeface="Times New Roman" panose="02020603050405020304" pitchFamily="18" charset="0"/>
              </a:rPr>
              <a:t>[21]</a:t>
            </a:r>
            <a:r>
              <a:rPr lang="zh-CN" altLang="en-US" sz="1400" dirty="0">
                <a:latin typeface="宋体" panose="02010600030101010101" pitchFamily="2" charset="-122"/>
                <a:ea typeface="宋体" panose="02010600030101010101" pitchFamily="2" charset="-122"/>
                <a:cs typeface="宋体" panose="02010600030101010101" pitchFamily="2" charset="-122"/>
              </a:rPr>
              <a:t>，后来由亚马逊提出了基于物品的协同过滤方法</a:t>
            </a:r>
            <a:r>
              <a:rPr lang="en-US" altLang="zh-CN" sz="1400" baseline="30000" dirty="0">
                <a:latin typeface="宋体" panose="02010600030101010101" pitchFamily="2" charset="-122"/>
                <a:ea typeface="宋体" panose="02010600030101010101" pitchFamily="2" charset="-122"/>
                <a:cs typeface="Times New Roman" panose="02020603050405020304" pitchFamily="18" charset="0"/>
              </a:rPr>
              <a:t>[22]</a:t>
            </a:r>
            <a:r>
              <a:rPr lang="zh-CN" altLang="en-US" sz="1400" dirty="0">
                <a:latin typeface="宋体" panose="02010600030101010101" pitchFamily="2" charset="-122"/>
                <a:ea typeface="宋体" panose="02010600030101010101" pitchFamily="2" charset="-122"/>
                <a:cs typeface="宋体" panose="02010600030101010101" pitchFamily="2" charset="-122"/>
              </a:rPr>
              <a:t>。该算法可以根据用户的行为偏好预测用户的兴趣点，如果两个用户有相同的兴趣（比如共同关注了某人），则他们在以后的行为中也会出现同类现象。</a:t>
            </a:r>
            <a:r>
              <a:rPr lang="zh-CN" altLang="en-US" sz="1400" dirty="0">
                <a:latin typeface="宋体" panose="02010600030101010101" pitchFamily="2" charset="-122"/>
                <a:ea typeface="宋体" panose="02010600030101010101" pitchFamily="2" charset="-122"/>
              </a:rPr>
              <a:t> </a:t>
            </a:r>
          </a:p>
          <a:p>
            <a:pPr>
              <a:lnSpc>
                <a:spcPct val="150000"/>
              </a:lnSpc>
            </a:pPr>
            <a:endParaRPr lang="en-US" altLang="zh-CN" sz="2400" kern="100" dirty="0" smtClean="0">
              <a:ea typeface="宋体" panose="02010600030101010101" pitchFamily="2" charset="-122"/>
              <a:cs typeface="宋体" panose="02010600030101010101" pitchFamily="2" charset="-122"/>
            </a:endParaRPr>
          </a:p>
          <a:p>
            <a:pPr>
              <a:lnSpc>
                <a:spcPct val="150000"/>
              </a:lnSpc>
            </a:pPr>
            <a:r>
              <a:rPr lang="zh-CN" altLang="en-US" sz="2400" kern="100" dirty="0" smtClean="0">
                <a:ea typeface="宋体" panose="02010600030101010101" pitchFamily="2" charset="-122"/>
                <a:cs typeface="宋体" panose="02010600030101010101" pitchFamily="2" charset="-122"/>
              </a:rPr>
              <a:t>基于内容的好友推荐</a:t>
            </a:r>
            <a:endParaRPr lang="en-US" altLang="zh-CN" sz="2400" kern="100" dirty="0" smtClean="0">
              <a:ea typeface="宋体" panose="02010600030101010101" pitchFamily="2" charset="-122"/>
              <a:cs typeface="宋体" panose="02010600030101010101" pitchFamily="2" charset="-122"/>
            </a:endParaRPr>
          </a:p>
          <a:p>
            <a:pPr>
              <a:lnSpc>
                <a:spcPct val="150000"/>
              </a:lnSpc>
            </a:pPr>
            <a:endParaRPr lang="zh-CN" altLang="en-US" sz="2400" kern="100" dirty="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5355496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其他理论基础</a:t>
            </a:r>
            <a:endParaRPr lang="zh-CN" altLang="en-US" dirty="0"/>
          </a:p>
        </p:txBody>
      </p:sp>
      <p:sp>
        <p:nvSpPr>
          <p:cNvPr id="14" name="AutoShape 9"/>
          <p:cNvSpPr>
            <a:spLocks noChangeArrowheads="1"/>
          </p:cNvSpPr>
          <p:nvPr/>
        </p:nvSpPr>
        <p:spPr bwMode="auto">
          <a:xfrm>
            <a:off x="1726942" y="5067263"/>
            <a:ext cx="7881937" cy="584200"/>
          </a:xfrm>
          <a:prstGeom prst="rightArrow">
            <a:avLst>
              <a:gd name="adj1" fmla="val 50000"/>
              <a:gd name="adj2" fmla="val 63274"/>
            </a:avLst>
          </a:prstGeom>
          <a:gradFill rotWithShape="1">
            <a:gsLst>
              <a:gs pos="0">
                <a:srgbClr val="C5D5E9"/>
              </a:gs>
              <a:gs pos="100000">
                <a:srgbClr val="4F81B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nvGrpSpPr>
          <p:cNvPr id="15" name="组合 6"/>
          <p:cNvGrpSpPr>
            <a:grpSpLocks/>
          </p:cNvGrpSpPr>
          <p:nvPr/>
        </p:nvGrpSpPr>
        <p:grpSpPr bwMode="auto">
          <a:xfrm>
            <a:off x="1765042" y="2356953"/>
            <a:ext cx="1779587" cy="2292350"/>
            <a:chOff x="0" y="0"/>
            <a:chExt cx="1778568" cy="2292134"/>
          </a:xfrm>
        </p:grpSpPr>
        <p:sp>
          <p:nvSpPr>
            <p:cNvPr id="16" name="Rectangle 6"/>
            <p:cNvSpPr>
              <a:spLocks noChangeArrowheads="1"/>
            </p:cNvSpPr>
            <p:nvPr/>
          </p:nvSpPr>
          <p:spPr bwMode="auto">
            <a:xfrm>
              <a:off x="55930" y="0"/>
              <a:ext cx="1660316" cy="2031665"/>
            </a:xfrm>
            <a:prstGeom prst="rect">
              <a:avLst/>
            </a:prstGeom>
            <a:gradFill rotWithShape="1">
              <a:gsLst>
                <a:gs pos="0">
                  <a:srgbClr val="747474"/>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8" name="Rectangle 16"/>
            <p:cNvSpPr>
              <a:spLocks noChangeArrowheads="1"/>
            </p:cNvSpPr>
            <p:nvPr/>
          </p:nvSpPr>
          <p:spPr bwMode="auto">
            <a:xfrm>
              <a:off x="0" y="77300"/>
              <a:ext cx="1778568" cy="221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 typeface="Arial" panose="020B0604020202020204" pitchFamily="34" charset="0"/>
                <a:buNone/>
              </a:pPr>
              <a:r>
                <a:rPr lang="zh-CN" altLang="en-US" sz="1600" b="1" dirty="0">
                  <a:solidFill>
                    <a:srgbClr val="000000"/>
                  </a:solidFill>
                  <a:sym typeface="宋体" panose="02010600030101010101" pitchFamily="2" charset="-122"/>
                </a:rPr>
                <a:t>各种推荐技术各有千秋，</a:t>
              </a:r>
              <a:r>
                <a:rPr lang="en-US" altLang="zh-CN" sz="1600" b="1" dirty="0">
                  <a:solidFill>
                    <a:srgbClr val="000000"/>
                  </a:solidFill>
                </a:rPr>
                <a:t>T Tran</a:t>
              </a:r>
              <a:r>
                <a:rPr lang="zh-CN" altLang="en-US" sz="1600" b="1" dirty="0">
                  <a:solidFill>
                    <a:srgbClr val="000000"/>
                  </a:solidFill>
                  <a:sym typeface="宋体" panose="02010600030101010101" pitchFamily="2" charset="-122"/>
                </a:rPr>
                <a:t>提出了七种混合思路：</a:t>
              </a:r>
              <a:r>
                <a:rPr lang="en-US" altLang="zh-CN" sz="1600" b="1" dirty="0">
                  <a:solidFill>
                    <a:srgbClr val="000000"/>
                  </a:solidFill>
                </a:rPr>
                <a:t>(1)</a:t>
              </a:r>
              <a:r>
                <a:rPr lang="zh-CN" altLang="en-US" sz="1600" b="1" dirty="0">
                  <a:solidFill>
                    <a:srgbClr val="000000"/>
                  </a:solidFill>
                  <a:sym typeface="宋体" panose="02010600030101010101" pitchFamily="2" charset="-122"/>
                </a:rPr>
                <a:t>加权平均</a:t>
              </a:r>
              <a:r>
                <a:rPr lang="en-US" altLang="zh-CN" sz="1600" b="1" dirty="0">
                  <a:solidFill>
                    <a:srgbClr val="000000"/>
                  </a:solidFill>
                </a:rPr>
                <a:t>;(2)</a:t>
              </a:r>
              <a:r>
                <a:rPr lang="zh-CN" altLang="en-US" sz="1600" b="1" dirty="0">
                  <a:solidFill>
                    <a:srgbClr val="000000"/>
                  </a:solidFill>
                  <a:sym typeface="宋体" panose="02010600030101010101" pitchFamily="2" charset="-122"/>
                </a:rPr>
                <a:t>转换</a:t>
              </a:r>
              <a:r>
                <a:rPr lang="en-US" altLang="zh-CN" sz="1600" b="1" dirty="0">
                  <a:solidFill>
                    <a:srgbClr val="000000"/>
                  </a:solidFill>
                </a:rPr>
                <a:t>;(3)</a:t>
              </a:r>
              <a:r>
                <a:rPr lang="zh-CN" altLang="en-US" sz="1600" b="1" dirty="0">
                  <a:solidFill>
                    <a:srgbClr val="000000"/>
                  </a:solidFill>
                  <a:sym typeface="宋体" panose="02010600030101010101" pitchFamily="2" charset="-122"/>
                </a:rPr>
                <a:t>混合</a:t>
              </a:r>
              <a:r>
                <a:rPr lang="en-US" altLang="zh-CN" sz="1600" b="1" dirty="0">
                  <a:solidFill>
                    <a:srgbClr val="000000"/>
                  </a:solidFill>
                </a:rPr>
                <a:t>;(4)</a:t>
              </a:r>
              <a:r>
                <a:rPr lang="zh-CN" altLang="en-US" sz="1600" b="1" dirty="0">
                  <a:solidFill>
                    <a:srgbClr val="000000"/>
                  </a:solidFill>
                  <a:sym typeface="宋体" panose="02010600030101010101" pitchFamily="2" charset="-122"/>
                </a:rPr>
                <a:t>特征组合</a:t>
              </a:r>
              <a:r>
                <a:rPr lang="en-US" altLang="zh-CN" sz="1600" b="1" dirty="0">
                  <a:solidFill>
                    <a:srgbClr val="000000"/>
                  </a:solidFill>
                </a:rPr>
                <a:t>;(5)</a:t>
              </a:r>
              <a:r>
                <a:rPr lang="zh-CN" altLang="en-US" sz="1600" b="1" dirty="0">
                  <a:solidFill>
                    <a:srgbClr val="000000"/>
                  </a:solidFill>
                  <a:sym typeface="宋体" panose="02010600030101010101" pitchFamily="2" charset="-122"/>
                </a:rPr>
                <a:t>瀑布</a:t>
              </a:r>
              <a:r>
                <a:rPr lang="en-US" altLang="zh-CN" sz="1600" b="1" dirty="0">
                  <a:solidFill>
                    <a:srgbClr val="000000"/>
                  </a:solidFill>
                </a:rPr>
                <a:t>;(6)</a:t>
              </a:r>
              <a:r>
                <a:rPr lang="zh-CN" altLang="en-US" sz="1600" b="1" dirty="0">
                  <a:solidFill>
                    <a:srgbClr val="000000"/>
                  </a:solidFill>
                  <a:sym typeface="宋体" panose="02010600030101010101" pitchFamily="2" charset="-122"/>
                </a:rPr>
                <a:t>特征扩充</a:t>
              </a:r>
              <a:r>
                <a:rPr lang="en-US" altLang="zh-CN" sz="1600" b="1" dirty="0">
                  <a:solidFill>
                    <a:srgbClr val="000000"/>
                  </a:solidFill>
                </a:rPr>
                <a:t>(7)</a:t>
              </a:r>
              <a:r>
                <a:rPr lang="zh-CN" altLang="en-US" sz="1600" b="1" dirty="0">
                  <a:solidFill>
                    <a:srgbClr val="000000"/>
                  </a:solidFill>
                  <a:sym typeface="宋体" panose="02010600030101010101" pitchFamily="2" charset="-122"/>
                </a:rPr>
                <a:t>元层次模型。</a:t>
              </a:r>
              <a:endParaRPr lang="zh-CN" altLang="en-US" sz="1500" b="1"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endParaRPr>
            </a:p>
          </p:txBody>
        </p:sp>
      </p:grpSp>
      <p:grpSp>
        <p:nvGrpSpPr>
          <p:cNvPr id="29" name="组合 7"/>
          <p:cNvGrpSpPr>
            <a:grpSpLocks/>
          </p:cNvGrpSpPr>
          <p:nvPr/>
        </p:nvGrpSpPr>
        <p:grpSpPr bwMode="auto">
          <a:xfrm>
            <a:off x="4440772" y="1947349"/>
            <a:ext cx="1770062" cy="2333625"/>
            <a:chOff x="0" y="0"/>
            <a:chExt cx="1768980" cy="2334323"/>
          </a:xfrm>
        </p:grpSpPr>
        <p:sp>
          <p:nvSpPr>
            <p:cNvPr id="30" name="Rectangle 5"/>
            <p:cNvSpPr>
              <a:spLocks noChangeArrowheads="1"/>
            </p:cNvSpPr>
            <p:nvPr/>
          </p:nvSpPr>
          <p:spPr bwMode="auto">
            <a:xfrm>
              <a:off x="20775" y="45549"/>
              <a:ext cx="1703462" cy="2288774"/>
            </a:xfrm>
            <a:prstGeom prst="rect">
              <a:avLst/>
            </a:prstGeom>
            <a:gradFill rotWithShape="1">
              <a:gsLst>
                <a:gs pos="0">
                  <a:srgbClr val="747474"/>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1" name="Rectangle 17"/>
            <p:cNvSpPr>
              <a:spLocks noChangeArrowheads="1"/>
            </p:cNvSpPr>
            <p:nvPr/>
          </p:nvSpPr>
          <p:spPr bwMode="auto">
            <a:xfrm>
              <a:off x="0" y="0"/>
              <a:ext cx="1768980" cy="218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zh-CN" sz="1600" b="1" dirty="0">
                  <a:solidFill>
                    <a:srgbClr val="000000"/>
                  </a:solidFill>
                  <a:sym typeface="宋体" panose="02010600030101010101" pitchFamily="2" charset="-122"/>
                </a:rPr>
                <a:t>图是由抽象的结点和结点间的连边构成。图挖掘技术除了应用于图索引、相似性搜索、分类和聚类外还可用于网络结构的分析。</a:t>
              </a:r>
              <a:endParaRPr lang="zh-CN" altLang="zh-CN" sz="1500" b="1"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endParaRPr>
            </a:p>
          </p:txBody>
        </p:sp>
      </p:grpSp>
      <p:grpSp>
        <p:nvGrpSpPr>
          <p:cNvPr id="32" name="组合 3"/>
          <p:cNvGrpSpPr>
            <a:grpSpLocks/>
          </p:cNvGrpSpPr>
          <p:nvPr/>
        </p:nvGrpSpPr>
        <p:grpSpPr bwMode="auto">
          <a:xfrm>
            <a:off x="4458235" y="4034870"/>
            <a:ext cx="1720850" cy="1209240"/>
            <a:chOff x="0" y="-258389"/>
            <a:chExt cx="1721040" cy="1209524"/>
          </a:xfrm>
        </p:grpSpPr>
        <p:sp>
          <p:nvSpPr>
            <p:cNvPr id="33" name="AutoShape 14"/>
            <p:cNvSpPr>
              <a:spLocks noChangeArrowheads="1"/>
            </p:cNvSpPr>
            <p:nvPr/>
          </p:nvSpPr>
          <p:spPr bwMode="auto">
            <a:xfrm>
              <a:off x="0" y="-258389"/>
              <a:ext cx="1721040" cy="1209524"/>
            </a:xfrm>
            <a:prstGeom prst="bevel">
              <a:avLst>
                <a:gd name="adj" fmla="val 3042"/>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4" name="Text Box 19"/>
            <p:cNvSpPr>
              <a:spLocks noChangeArrowheads="1"/>
            </p:cNvSpPr>
            <p:nvPr/>
          </p:nvSpPr>
          <p:spPr bwMode="auto">
            <a:xfrm>
              <a:off x="131788" y="-7653"/>
              <a:ext cx="1471753" cy="70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50000"/>
                </a:spcBef>
                <a:buFont typeface="Arial" panose="020B0604020202020204" pitchFamily="34" charset="0"/>
                <a:buNone/>
              </a:pPr>
              <a:r>
                <a:rPr lang="zh-CN" altLang="en-US" sz="2000" b="1" dirty="0" smtClean="0">
                  <a:solidFill>
                    <a:srgbClr val="000000"/>
                  </a:solidFill>
                  <a:latin typeface="Arial" panose="020B0604020202020204" pitchFamily="34" charset="0"/>
                  <a:ea typeface="华文中宋" panose="02010600040101010101" pitchFamily="2" charset="-122"/>
                </a:rPr>
                <a:t>关键词的空间向量模型</a:t>
              </a:r>
              <a:endParaRPr lang="zh-CN" altLang="zh-CN" sz="2000" b="1" dirty="0">
                <a:solidFill>
                  <a:srgbClr val="000000"/>
                </a:solidFill>
                <a:latin typeface="Arial" panose="020B0604020202020204" pitchFamily="34" charset="0"/>
                <a:ea typeface="华文中宋" panose="02010600040101010101" pitchFamily="2" charset="-122"/>
              </a:endParaRPr>
            </a:p>
          </p:txBody>
        </p:sp>
      </p:grpSp>
      <p:grpSp>
        <p:nvGrpSpPr>
          <p:cNvPr id="35" name="组合 2"/>
          <p:cNvGrpSpPr>
            <a:grpSpLocks/>
          </p:cNvGrpSpPr>
          <p:nvPr/>
        </p:nvGrpSpPr>
        <p:grpSpPr bwMode="auto">
          <a:xfrm>
            <a:off x="1757104" y="4408354"/>
            <a:ext cx="1727200" cy="900869"/>
            <a:chOff x="0" y="0"/>
            <a:chExt cx="1727903" cy="534000"/>
          </a:xfrm>
        </p:grpSpPr>
        <p:sp>
          <p:nvSpPr>
            <p:cNvPr id="36" name="AutoShape 13"/>
            <p:cNvSpPr>
              <a:spLocks noChangeArrowheads="1"/>
            </p:cNvSpPr>
            <p:nvPr/>
          </p:nvSpPr>
          <p:spPr bwMode="auto">
            <a:xfrm>
              <a:off x="13255" y="0"/>
              <a:ext cx="1714648" cy="483970"/>
            </a:xfrm>
            <a:prstGeom prst="bevel">
              <a:avLst>
                <a:gd name="adj" fmla="val 5903"/>
              </a:avLst>
            </a:prstGeom>
            <a:solidFill>
              <a:srgbClr val="8CB3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7" name="Text Box 21"/>
            <p:cNvSpPr>
              <a:spLocks noChangeArrowheads="1"/>
            </p:cNvSpPr>
            <p:nvPr/>
          </p:nvSpPr>
          <p:spPr bwMode="auto">
            <a:xfrm>
              <a:off x="0" y="36520"/>
              <a:ext cx="1727903" cy="49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50000"/>
                </a:spcBef>
                <a:buFont typeface="Arial" panose="020B0604020202020204" pitchFamily="34" charset="0"/>
                <a:buNone/>
              </a:pPr>
              <a:r>
                <a:rPr lang="zh-CN" altLang="en-US" sz="2000" b="1" dirty="0" smtClean="0">
                  <a:solidFill>
                    <a:srgbClr val="000000"/>
                  </a:solidFill>
                  <a:latin typeface="Arial" panose="020B0604020202020204" pitchFamily="34" charset="0"/>
                  <a:ea typeface="华文中宋" panose="02010600040101010101" pitchFamily="2" charset="-122"/>
                </a:rPr>
                <a:t>文本语义和情感分析</a:t>
              </a:r>
              <a:endParaRPr lang="zh-CN" altLang="zh-CN" sz="2000" b="1" dirty="0">
                <a:solidFill>
                  <a:srgbClr val="000000"/>
                </a:solidFill>
                <a:latin typeface="Arial" panose="020B0604020202020204" pitchFamily="34" charset="0"/>
                <a:ea typeface="华文中宋" panose="02010600040101010101" pitchFamily="2" charset="-122"/>
              </a:endParaRPr>
            </a:p>
          </p:txBody>
        </p:sp>
      </p:grpSp>
      <p:grpSp>
        <p:nvGrpSpPr>
          <p:cNvPr id="44" name="组合 10"/>
          <p:cNvGrpSpPr>
            <a:grpSpLocks/>
          </p:cNvGrpSpPr>
          <p:nvPr/>
        </p:nvGrpSpPr>
        <p:grpSpPr bwMode="auto">
          <a:xfrm>
            <a:off x="7106977" y="1297172"/>
            <a:ext cx="1904859" cy="2127028"/>
            <a:chOff x="-42862" y="124549"/>
            <a:chExt cx="2058987" cy="2207488"/>
          </a:xfrm>
        </p:grpSpPr>
        <p:sp>
          <p:nvSpPr>
            <p:cNvPr id="45" name="Rectangle 5"/>
            <p:cNvSpPr>
              <a:spLocks noChangeArrowheads="1"/>
            </p:cNvSpPr>
            <p:nvPr/>
          </p:nvSpPr>
          <p:spPr bwMode="auto">
            <a:xfrm>
              <a:off x="1" y="124549"/>
              <a:ext cx="2016124" cy="2207488"/>
            </a:xfrm>
            <a:prstGeom prst="rect">
              <a:avLst/>
            </a:prstGeom>
            <a:gradFill rotWithShape="1">
              <a:gsLst>
                <a:gs pos="0">
                  <a:srgbClr val="747474"/>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46" name="Rectangle 18"/>
            <p:cNvSpPr>
              <a:spLocks noChangeArrowheads="1"/>
            </p:cNvSpPr>
            <p:nvPr/>
          </p:nvSpPr>
          <p:spPr bwMode="auto">
            <a:xfrm>
              <a:off x="-42862" y="154365"/>
              <a:ext cx="2058987" cy="214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 typeface="Arial" panose="020B0604020202020204" pitchFamily="34" charset="0"/>
                <a:buNone/>
              </a:pPr>
              <a:r>
                <a:rPr lang="zh-CN" altLang="en-US" sz="1600" b="1" dirty="0">
                  <a:solidFill>
                    <a:srgbClr val="000000"/>
                  </a:solidFill>
                  <a:latin typeface="+mj-lt"/>
                  <a:sym typeface="宋体" panose="02010600030101010101" pitchFamily="2" charset="-122"/>
                </a:rPr>
                <a:t>用</a:t>
              </a:r>
              <a:r>
                <a:rPr lang="en-US" altLang="zh-CN" sz="1600" b="1" dirty="0" err="1">
                  <a:solidFill>
                    <a:srgbClr val="000000"/>
                  </a:solidFill>
                  <a:latin typeface="+mj-lt"/>
                </a:rPr>
                <a:t>AHP</a:t>
              </a:r>
              <a:r>
                <a:rPr lang="zh-CN" altLang="en-US" sz="1600" b="1" dirty="0">
                  <a:solidFill>
                    <a:srgbClr val="000000"/>
                  </a:solidFill>
                  <a:latin typeface="+mj-lt"/>
                  <a:sym typeface="宋体" panose="02010600030101010101" pitchFamily="2" charset="-122"/>
                </a:rPr>
                <a:t>解决多指标决策问题的步骤是：</a:t>
              </a:r>
              <a:r>
                <a:rPr lang="en-US" altLang="zh-CN" sz="1600" b="1" dirty="0">
                  <a:solidFill>
                    <a:srgbClr val="000000"/>
                  </a:solidFill>
                  <a:latin typeface="+mj-lt"/>
                </a:rPr>
                <a:t>1) </a:t>
              </a:r>
              <a:r>
                <a:rPr lang="zh-CN" altLang="en-US" sz="1600" b="1" dirty="0">
                  <a:solidFill>
                    <a:srgbClr val="000000"/>
                  </a:solidFill>
                  <a:latin typeface="+mj-lt"/>
                  <a:sym typeface="宋体" panose="02010600030101010101" pitchFamily="2" charset="-122"/>
                </a:rPr>
                <a:t>问题分解，构建</a:t>
              </a:r>
              <a:r>
                <a:rPr lang="en-US" altLang="zh-CN" sz="1600" b="1" dirty="0" err="1">
                  <a:solidFill>
                    <a:srgbClr val="000000"/>
                  </a:solidFill>
                  <a:latin typeface="+mj-lt"/>
                </a:rPr>
                <a:t>AHP</a:t>
              </a:r>
              <a:r>
                <a:rPr lang="zh-CN" altLang="en-US" sz="1600" b="1" dirty="0">
                  <a:solidFill>
                    <a:srgbClr val="000000"/>
                  </a:solidFill>
                  <a:latin typeface="+mj-lt"/>
                  <a:sym typeface="宋体" panose="02010600030101010101" pitchFamily="2" charset="-122"/>
                </a:rPr>
                <a:t>层次；</a:t>
              </a:r>
              <a:r>
                <a:rPr lang="en-US" altLang="zh-CN" sz="1600" b="1" dirty="0">
                  <a:solidFill>
                    <a:srgbClr val="000000"/>
                  </a:solidFill>
                  <a:latin typeface="+mj-lt"/>
                </a:rPr>
                <a:t>2) </a:t>
              </a:r>
              <a:r>
                <a:rPr lang="zh-CN" altLang="en-US" sz="1600" b="1" dirty="0">
                  <a:solidFill>
                    <a:srgbClr val="000000"/>
                  </a:solidFill>
                  <a:latin typeface="+mj-lt"/>
                  <a:sym typeface="宋体" panose="02010600030101010101" pitchFamily="2" charset="-122"/>
                </a:rPr>
                <a:t>构建比较矩阵</a:t>
              </a:r>
              <a:r>
                <a:rPr lang="en-US" altLang="zh-CN" sz="1600" b="1" dirty="0">
                  <a:solidFill>
                    <a:srgbClr val="000000"/>
                  </a:solidFill>
                  <a:latin typeface="+mj-lt"/>
                </a:rPr>
                <a:t>M</a:t>
              </a:r>
              <a:r>
                <a:rPr lang="zh-CN" altLang="en-US" sz="1600" b="1" dirty="0">
                  <a:solidFill>
                    <a:srgbClr val="000000"/>
                  </a:solidFill>
                  <a:latin typeface="+mj-lt"/>
                  <a:sym typeface="宋体" panose="02010600030101010101" pitchFamily="2" charset="-122"/>
                </a:rPr>
                <a:t>；</a:t>
              </a:r>
              <a:r>
                <a:rPr lang="en-US" altLang="zh-CN" sz="1600" b="1" dirty="0">
                  <a:solidFill>
                    <a:srgbClr val="000000"/>
                  </a:solidFill>
                  <a:latin typeface="+mj-lt"/>
                </a:rPr>
                <a:t>3)</a:t>
              </a:r>
              <a:r>
                <a:rPr lang="zh-CN" altLang="en-US" sz="1600" b="1" dirty="0">
                  <a:solidFill>
                    <a:srgbClr val="000000"/>
                  </a:solidFill>
                  <a:latin typeface="+mj-lt"/>
                  <a:sym typeface="宋体" panose="02010600030101010101" pitchFamily="2" charset="-122"/>
                </a:rPr>
                <a:t>用极差比较法构建判断矩阵</a:t>
              </a:r>
              <a:r>
                <a:rPr lang="en-US" altLang="zh-CN" sz="1600" b="1" dirty="0">
                  <a:solidFill>
                    <a:srgbClr val="000000"/>
                  </a:solidFill>
                  <a:latin typeface="+mj-lt"/>
                </a:rPr>
                <a:t>C</a:t>
              </a:r>
              <a:r>
                <a:rPr lang="zh-CN" altLang="en-US" sz="1600" b="1" dirty="0">
                  <a:solidFill>
                    <a:srgbClr val="000000"/>
                  </a:solidFill>
                  <a:latin typeface="+mj-lt"/>
                  <a:sym typeface="宋体" panose="02010600030101010101" pitchFamily="2" charset="-122"/>
                </a:rPr>
                <a:t>；</a:t>
              </a:r>
              <a:r>
                <a:rPr lang="en-US" altLang="zh-CN" sz="1600" b="1" dirty="0">
                  <a:solidFill>
                    <a:srgbClr val="000000"/>
                  </a:solidFill>
                  <a:latin typeface="+mj-lt"/>
                </a:rPr>
                <a:t>4)</a:t>
              </a:r>
              <a:r>
                <a:rPr lang="zh-CN" altLang="en-US" sz="1600" b="1" dirty="0">
                  <a:solidFill>
                    <a:srgbClr val="000000"/>
                  </a:solidFill>
                  <a:latin typeface="+mj-lt"/>
                  <a:sym typeface="宋体" panose="02010600030101010101" pitchFamily="2" charset="-122"/>
                </a:rPr>
                <a:t>一致性验证</a:t>
              </a:r>
              <a:endParaRPr lang="zh-CN" altLang="en-US" sz="1600" b="1" dirty="0">
                <a:solidFill>
                  <a:srgbClr val="000000"/>
                </a:solidFill>
                <a:latin typeface="+mj-lt"/>
                <a:ea typeface="华文中宋" panose="02010600040101010101" pitchFamily="2" charset="-122"/>
                <a:sym typeface="华文中宋" panose="02010600040101010101" pitchFamily="2" charset="-122"/>
              </a:endParaRPr>
            </a:p>
          </p:txBody>
        </p:sp>
      </p:grpSp>
      <p:grpSp>
        <p:nvGrpSpPr>
          <p:cNvPr id="47" name="组合 5"/>
          <p:cNvGrpSpPr>
            <a:grpSpLocks/>
          </p:cNvGrpSpPr>
          <p:nvPr/>
        </p:nvGrpSpPr>
        <p:grpSpPr bwMode="auto">
          <a:xfrm>
            <a:off x="7153017" y="3388796"/>
            <a:ext cx="1858819" cy="1833562"/>
            <a:chOff x="0" y="0"/>
            <a:chExt cx="1858953" cy="1832785"/>
          </a:xfrm>
        </p:grpSpPr>
        <p:sp>
          <p:nvSpPr>
            <p:cNvPr id="48" name="AutoShape 15"/>
            <p:cNvSpPr>
              <a:spLocks noChangeArrowheads="1"/>
            </p:cNvSpPr>
            <p:nvPr/>
          </p:nvSpPr>
          <p:spPr bwMode="auto">
            <a:xfrm>
              <a:off x="0" y="0"/>
              <a:ext cx="1858953" cy="1832785"/>
            </a:xfrm>
            <a:prstGeom prst="bevel">
              <a:avLst>
                <a:gd name="adj" fmla="val 2477"/>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49" name="矩形 3"/>
            <p:cNvSpPr>
              <a:spLocks noChangeArrowheads="1"/>
            </p:cNvSpPr>
            <p:nvPr/>
          </p:nvSpPr>
          <p:spPr bwMode="auto">
            <a:xfrm>
              <a:off x="135404" y="504025"/>
              <a:ext cx="172354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50000"/>
                </a:spcBef>
                <a:buFont typeface="Arial" panose="020B0604020202020204" pitchFamily="34" charset="0"/>
                <a:buNone/>
              </a:pPr>
              <a:r>
                <a:rPr lang="zh-CN" altLang="en-US" sz="2000" b="1" dirty="0">
                  <a:solidFill>
                    <a:srgbClr val="000000"/>
                  </a:solidFill>
                  <a:latin typeface="Arial" panose="020B0604020202020204" pitchFamily="34" charset="0"/>
                  <a:ea typeface="华文中宋" panose="02010600040101010101" pitchFamily="2" charset="-122"/>
                </a:rPr>
                <a:t>层次分析技术</a:t>
              </a:r>
              <a:endParaRPr lang="en-US" altLang="zh-CN" sz="2000" b="1" dirty="0">
                <a:solidFill>
                  <a:srgbClr val="000000"/>
                </a:solidFill>
                <a:latin typeface="Arial" panose="020B0604020202020204" pitchFamily="34" charset="0"/>
                <a:ea typeface="华文中宋" panose="02010600040101010101" pitchFamily="2" charset="-122"/>
              </a:endParaRPr>
            </a:p>
            <a:p>
              <a:pPr algn="ctr" eaLnBrk="1" hangingPunct="1">
                <a:spcBef>
                  <a:spcPct val="50000"/>
                </a:spcBef>
                <a:buFont typeface="Arial" panose="020B0604020202020204" pitchFamily="34" charset="0"/>
                <a:buNone/>
              </a:pPr>
              <a:r>
                <a:rPr lang="zh-CN" altLang="en-US" sz="2000" b="1" dirty="0">
                  <a:solidFill>
                    <a:srgbClr val="000000"/>
                  </a:solidFill>
                  <a:latin typeface="Arial" panose="020B0604020202020204" pitchFamily="34" charset="0"/>
                  <a:ea typeface="华文中宋" panose="02010600040101010101" pitchFamily="2" charset="-122"/>
                </a:rPr>
                <a:t>（</a:t>
              </a:r>
              <a:r>
                <a:rPr lang="en-US" altLang="zh-CN" sz="2000" b="1" dirty="0" err="1">
                  <a:solidFill>
                    <a:srgbClr val="000000"/>
                  </a:solidFill>
                  <a:latin typeface="+mj-lt"/>
                  <a:ea typeface="华文中宋" panose="02010600040101010101" pitchFamily="2" charset="-122"/>
                </a:rPr>
                <a:t>AHP</a:t>
              </a:r>
              <a:r>
                <a:rPr lang="zh-CN" altLang="en-US" sz="2000" b="1" dirty="0">
                  <a:solidFill>
                    <a:srgbClr val="000000"/>
                  </a:solidFill>
                  <a:latin typeface="Arial" panose="020B0604020202020204" pitchFamily="34" charset="0"/>
                  <a:ea typeface="华文中宋" panose="02010600040101010101" pitchFamily="2" charset="-122"/>
                </a:rPr>
                <a:t>）</a:t>
              </a:r>
            </a:p>
          </p:txBody>
        </p:sp>
      </p:grpSp>
    </p:spTree>
    <p:extLst>
      <p:ext uri="{BB962C8B-B14F-4D97-AF65-F5344CB8AC3E}">
        <p14:creationId xmlns:p14="http://schemas.microsoft.com/office/powerpoint/2010/main" val="12910896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80">
                                          <p:stCondLst>
                                            <p:cond delay="0"/>
                                          </p:stCondLst>
                                        </p:cTn>
                                        <p:tgtEl>
                                          <p:spTgt spid="35"/>
                                        </p:tgtEl>
                                      </p:cBhvr>
                                    </p:animEffect>
                                    <p:anim calcmode="lin" valueType="num">
                                      <p:cBhvr>
                                        <p:cTn id="14"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9" dur="26">
                                          <p:stCondLst>
                                            <p:cond delay="650"/>
                                          </p:stCondLst>
                                        </p:cTn>
                                        <p:tgtEl>
                                          <p:spTgt spid="35"/>
                                        </p:tgtEl>
                                      </p:cBhvr>
                                      <p:to x="100000" y="60000"/>
                                    </p:animScale>
                                    <p:animScale>
                                      <p:cBhvr>
                                        <p:cTn id="20" dur="166" decel="50000">
                                          <p:stCondLst>
                                            <p:cond delay="676"/>
                                          </p:stCondLst>
                                        </p:cTn>
                                        <p:tgtEl>
                                          <p:spTgt spid="35"/>
                                        </p:tgtEl>
                                      </p:cBhvr>
                                      <p:to x="100000" y="100000"/>
                                    </p:animScale>
                                    <p:animScale>
                                      <p:cBhvr>
                                        <p:cTn id="21" dur="26">
                                          <p:stCondLst>
                                            <p:cond delay="1312"/>
                                          </p:stCondLst>
                                        </p:cTn>
                                        <p:tgtEl>
                                          <p:spTgt spid="35"/>
                                        </p:tgtEl>
                                      </p:cBhvr>
                                      <p:to x="100000" y="80000"/>
                                    </p:animScale>
                                    <p:animScale>
                                      <p:cBhvr>
                                        <p:cTn id="22" dur="166" decel="50000">
                                          <p:stCondLst>
                                            <p:cond delay="1338"/>
                                          </p:stCondLst>
                                        </p:cTn>
                                        <p:tgtEl>
                                          <p:spTgt spid="35"/>
                                        </p:tgtEl>
                                      </p:cBhvr>
                                      <p:to x="100000" y="100000"/>
                                    </p:animScale>
                                    <p:animScale>
                                      <p:cBhvr>
                                        <p:cTn id="23" dur="26">
                                          <p:stCondLst>
                                            <p:cond delay="1642"/>
                                          </p:stCondLst>
                                        </p:cTn>
                                        <p:tgtEl>
                                          <p:spTgt spid="35"/>
                                        </p:tgtEl>
                                      </p:cBhvr>
                                      <p:to x="100000" y="90000"/>
                                    </p:animScale>
                                    <p:animScale>
                                      <p:cBhvr>
                                        <p:cTn id="24" dur="166" decel="50000">
                                          <p:stCondLst>
                                            <p:cond delay="1668"/>
                                          </p:stCondLst>
                                        </p:cTn>
                                        <p:tgtEl>
                                          <p:spTgt spid="35"/>
                                        </p:tgtEl>
                                      </p:cBhvr>
                                      <p:to x="100000" y="100000"/>
                                    </p:animScale>
                                    <p:animScale>
                                      <p:cBhvr>
                                        <p:cTn id="25" dur="26">
                                          <p:stCondLst>
                                            <p:cond delay="1808"/>
                                          </p:stCondLst>
                                        </p:cTn>
                                        <p:tgtEl>
                                          <p:spTgt spid="35"/>
                                        </p:tgtEl>
                                      </p:cBhvr>
                                      <p:to x="100000" y="95000"/>
                                    </p:animScale>
                                    <p:animScale>
                                      <p:cBhvr>
                                        <p:cTn id="26" dur="166" decel="50000">
                                          <p:stCondLst>
                                            <p:cond delay="1834"/>
                                          </p:stCondLst>
                                        </p:cTn>
                                        <p:tgtEl>
                                          <p:spTgt spid="35"/>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580">
                                          <p:stCondLst>
                                            <p:cond delay="0"/>
                                          </p:stCondLst>
                                        </p:cTn>
                                        <p:tgtEl>
                                          <p:spTgt spid="32"/>
                                        </p:tgtEl>
                                      </p:cBhvr>
                                    </p:animEffect>
                                    <p:anim calcmode="lin" valueType="num">
                                      <p:cBhvr>
                                        <p:cTn id="37"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42" dur="26">
                                          <p:stCondLst>
                                            <p:cond delay="650"/>
                                          </p:stCondLst>
                                        </p:cTn>
                                        <p:tgtEl>
                                          <p:spTgt spid="32"/>
                                        </p:tgtEl>
                                      </p:cBhvr>
                                      <p:to x="100000" y="60000"/>
                                    </p:animScale>
                                    <p:animScale>
                                      <p:cBhvr>
                                        <p:cTn id="43" dur="166" decel="50000">
                                          <p:stCondLst>
                                            <p:cond delay="676"/>
                                          </p:stCondLst>
                                        </p:cTn>
                                        <p:tgtEl>
                                          <p:spTgt spid="32"/>
                                        </p:tgtEl>
                                      </p:cBhvr>
                                      <p:to x="100000" y="100000"/>
                                    </p:animScale>
                                    <p:animScale>
                                      <p:cBhvr>
                                        <p:cTn id="44" dur="26">
                                          <p:stCondLst>
                                            <p:cond delay="1312"/>
                                          </p:stCondLst>
                                        </p:cTn>
                                        <p:tgtEl>
                                          <p:spTgt spid="32"/>
                                        </p:tgtEl>
                                      </p:cBhvr>
                                      <p:to x="100000" y="80000"/>
                                    </p:animScale>
                                    <p:animScale>
                                      <p:cBhvr>
                                        <p:cTn id="45" dur="166" decel="50000">
                                          <p:stCondLst>
                                            <p:cond delay="1338"/>
                                          </p:stCondLst>
                                        </p:cTn>
                                        <p:tgtEl>
                                          <p:spTgt spid="32"/>
                                        </p:tgtEl>
                                      </p:cBhvr>
                                      <p:to x="100000" y="100000"/>
                                    </p:animScale>
                                    <p:animScale>
                                      <p:cBhvr>
                                        <p:cTn id="46" dur="26">
                                          <p:stCondLst>
                                            <p:cond delay="1642"/>
                                          </p:stCondLst>
                                        </p:cTn>
                                        <p:tgtEl>
                                          <p:spTgt spid="32"/>
                                        </p:tgtEl>
                                      </p:cBhvr>
                                      <p:to x="100000" y="90000"/>
                                    </p:animScale>
                                    <p:animScale>
                                      <p:cBhvr>
                                        <p:cTn id="47" dur="166" decel="50000">
                                          <p:stCondLst>
                                            <p:cond delay="1668"/>
                                          </p:stCondLst>
                                        </p:cTn>
                                        <p:tgtEl>
                                          <p:spTgt spid="32"/>
                                        </p:tgtEl>
                                      </p:cBhvr>
                                      <p:to x="100000" y="100000"/>
                                    </p:animScale>
                                    <p:animScale>
                                      <p:cBhvr>
                                        <p:cTn id="48" dur="26">
                                          <p:stCondLst>
                                            <p:cond delay="1808"/>
                                          </p:stCondLst>
                                        </p:cTn>
                                        <p:tgtEl>
                                          <p:spTgt spid="32"/>
                                        </p:tgtEl>
                                      </p:cBhvr>
                                      <p:to x="100000" y="95000"/>
                                    </p:animScale>
                                    <p:animScale>
                                      <p:cBhvr>
                                        <p:cTn id="49" dur="166" decel="50000">
                                          <p:stCondLst>
                                            <p:cond delay="1834"/>
                                          </p:stCondLst>
                                        </p:cTn>
                                        <p:tgtEl>
                                          <p:spTgt spid="32"/>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down)">
                                      <p:cBhvr>
                                        <p:cTn id="59" dur="580">
                                          <p:stCondLst>
                                            <p:cond delay="0"/>
                                          </p:stCondLst>
                                        </p:cTn>
                                        <p:tgtEl>
                                          <p:spTgt spid="47"/>
                                        </p:tgtEl>
                                      </p:cBhvr>
                                    </p:animEffect>
                                    <p:anim calcmode="lin" valueType="num">
                                      <p:cBhvr>
                                        <p:cTn id="60"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65" dur="26">
                                          <p:stCondLst>
                                            <p:cond delay="650"/>
                                          </p:stCondLst>
                                        </p:cTn>
                                        <p:tgtEl>
                                          <p:spTgt spid="47"/>
                                        </p:tgtEl>
                                      </p:cBhvr>
                                      <p:to x="100000" y="60000"/>
                                    </p:animScale>
                                    <p:animScale>
                                      <p:cBhvr>
                                        <p:cTn id="66" dur="166" decel="50000">
                                          <p:stCondLst>
                                            <p:cond delay="676"/>
                                          </p:stCondLst>
                                        </p:cTn>
                                        <p:tgtEl>
                                          <p:spTgt spid="47"/>
                                        </p:tgtEl>
                                      </p:cBhvr>
                                      <p:to x="100000" y="100000"/>
                                    </p:animScale>
                                    <p:animScale>
                                      <p:cBhvr>
                                        <p:cTn id="67" dur="26">
                                          <p:stCondLst>
                                            <p:cond delay="1312"/>
                                          </p:stCondLst>
                                        </p:cTn>
                                        <p:tgtEl>
                                          <p:spTgt spid="47"/>
                                        </p:tgtEl>
                                      </p:cBhvr>
                                      <p:to x="100000" y="80000"/>
                                    </p:animScale>
                                    <p:animScale>
                                      <p:cBhvr>
                                        <p:cTn id="68" dur="166" decel="50000">
                                          <p:stCondLst>
                                            <p:cond delay="1338"/>
                                          </p:stCondLst>
                                        </p:cTn>
                                        <p:tgtEl>
                                          <p:spTgt spid="47"/>
                                        </p:tgtEl>
                                      </p:cBhvr>
                                      <p:to x="100000" y="100000"/>
                                    </p:animScale>
                                    <p:animScale>
                                      <p:cBhvr>
                                        <p:cTn id="69" dur="26">
                                          <p:stCondLst>
                                            <p:cond delay="1642"/>
                                          </p:stCondLst>
                                        </p:cTn>
                                        <p:tgtEl>
                                          <p:spTgt spid="47"/>
                                        </p:tgtEl>
                                      </p:cBhvr>
                                      <p:to x="100000" y="90000"/>
                                    </p:animScale>
                                    <p:animScale>
                                      <p:cBhvr>
                                        <p:cTn id="70" dur="166" decel="50000">
                                          <p:stCondLst>
                                            <p:cond delay="1668"/>
                                          </p:stCondLst>
                                        </p:cTn>
                                        <p:tgtEl>
                                          <p:spTgt spid="47"/>
                                        </p:tgtEl>
                                      </p:cBhvr>
                                      <p:to x="100000" y="100000"/>
                                    </p:animScale>
                                    <p:animScale>
                                      <p:cBhvr>
                                        <p:cTn id="71" dur="26">
                                          <p:stCondLst>
                                            <p:cond delay="1808"/>
                                          </p:stCondLst>
                                        </p:cTn>
                                        <p:tgtEl>
                                          <p:spTgt spid="47"/>
                                        </p:tgtEl>
                                      </p:cBhvr>
                                      <p:to x="100000" y="95000"/>
                                    </p:animScale>
                                    <p:animScale>
                                      <p:cBhvr>
                                        <p:cTn id="72" dur="166" decel="50000">
                                          <p:stCondLst>
                                            <p:cond delay="1834"/>
                                          </p:stCondLst>
                                        </p:cTn>
                                        <p:tgtEl>
                                          <p:spTgt spid="47"/>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checkerboard(across)">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评价指标</a:t>
            </a:r>
            <a:endParaRPr lang="zh-CN" altLang="en-US" dirty="0"/>
          </a:p>
        </p:txBody>
      </p:sp>
      <p:graphicFrame>
        <p:nvGraphicFramePr>
          <p:cNvPr id="3" name="对象 2"/>
          <p:cNvGraphicFramePr>
            <a:graphicFrameLocks noChangeAspect="1"/>
          </p:cNvGraphicFramePr>
          <p:nvPr/>
        </p:nvGraphicFramePr>
        <p:xfrm>
          <a:off x="0" y="457200"/>
          <a:ext cx="114300" cy="180975"/>
        </p:xfrm>
        <a:graphic>
          <a:graphicData uri="http://schemas.openxmlformats.org/presentationml/2006/ole">
            <mc:AlternateContent xmlns:mc="http://schemas.openxmlformats.org/markup-compatibility/2006">
              <mc:Choice xmlns:v="urn:schemas-microsoft-com:vml" Requires="v">
                <p:oleObj spid="_x0000_s6394" name="Equation" r:id="rId3" imgW="114102" imgH="177492" progId="Equation.DSMT4">
                  <p:embed/>
                </p:oleObj>
              </mc:Choice>
              <mc:Fallback>
                <p:oleObj name="Equation" r:id="rId3" imgW="114102" imgH="17749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1143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0" y="638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5"/>
          <p:cNvSpPr>
            <a:spLocks noChangeArrowheads="1"/>
          </p:cNvSpPr>
          <p:nvPr/>
        </p:nvSpPr>
        <p:spPr bwMode="auto">
          <a:xfrm>
            <a:off x="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1pPr>
            <a:lvl2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2pPr>
            <a:lvl3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3pPr>
            <a:lvl4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4pPr>
            <a:lvl5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5pPr>
            <a:lvl6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6pPr>
            <a:lvl7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7pPr>
            <a:lvl8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8pPr>
            <a:lvl9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82900" algn="ctr"/>
                <a:tab pos="5765800" algn="r"/>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58" name="表格 57"/>
              <p:cNvGraphicFramePr>
                <a:graphicFrameLocks noGrp="1"/>
              </p:cNvGraphicFramePr>
              <p:nvPr>
                <p:extLst>
                  <p:ext uri="{D42A27DB-BD31-4B8C-83A1-F6EECF244321}">
                    <p14:modId xmlns:p14="http://schemas.microsoft.com/office/powerpoint/2010/main" val="1511392438"/>
                  </p:ext>
                </p:extLst>
              </p:nvPr>
            </p:nvGraphicFramePr>
            <p:xfrm>
              <a:off x="1568737" y="879181"/>
              <a:ext cx="8383337" cy="2208699"/>
            </p:xfrm>
            <a:graphic>
              <a:graphicData uri="http://schemas.openxmlformats.org/drawingml/2006/table">
                <a:tbl>
                  <a:tblPr firstRow="1" firstCol="1" bandRow="1">
                    <a:tableStyleId>{5C22544A-7EE6-4342-B048-85BDC9FD1C3A}</a:tableStyleId>
                  </a:tblPr>
                  <a:tblGrid>
                    <a:gridCol w="2040913"/>
                    <a:gridCol w="3241646"/>
                    <a:gridCol w="3100778"/>
                  </a:tblGrid>
                  <a:tr h="593900">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用户满意度</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推荐</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zh-CN" sz="1800">
                                    <a:effectLst/>
                                  </a:rPr>
                                  <m:t>不推荐</m:t>
                                </m:r>
                              </m:oMath>
                            </m:oMathPara>
                          </a14:m>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r h="522727">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满意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dirty="0" smtClean="0">
                              <a:effectLst/>
                            </a:rPr>
                            <a:t>True-Hit  (</a:t>
                          </a:r>
                          <a:r>
                            <a:rPr lang="en-US" altLang="zh-CN" sz="1800" i="1" kern="1200" dirty="0" smtClean="0">
                              <a:solidFill>
                                <a:schemeClr val="dk1"/>
                              </a:solidFill>
                              <a:effectLst/>
                              <a:latin typeface="+mn-lt"/>
                              <a:ea typeface="+mn-ea"/>
                              <a:cs typeface="+mn-cs"/>
                            </a:rPr>
                            <a:t>N</a:t>
                          </a:r>
                          <a:r>
                            <a:rPr lang="en-US" altLang="zh-CN" sz="1800" i="1" kern="1200" baseline="-25000" dirty="0" smtClean="0">
                              <a:solidFill>
                                <a:schemeClr val="dk1"/>
                              </a:solidFill>
                              <a:effectLst/>
                              <a:latin typeface="+mn-lt"/>
                              <a:ea typeface="+mn-ea"/>
                              <a:cs typeface="+mn-cs"/>
                            </a:rPr>
                            <a:t>th</a:t>
                          </a:r>
                          <a:r>
                            <a:rPr lang="en-US" sz="1800" dirty="0" smtClean="0">
                              <a:effectLst/>
                            </a:rPr>
                            <a:t>)</a:t>
                          </a:r>
                          <a:endParaRPr lang="zh-CN" sz="1800" i="1"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en-US" sz="1800" dirty="0" smtClean="0">
                              <a:effectLst/>
                            </a:rPr>
                            <a:t>False-Hit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fh</a:t>
                          </a:r>
                          <a:r>
                            <a:rPr lang="en-US" sz="1800" dirty="0" smtClean="0">
                              <a:effectLst/>
                            </a:rPr>
                            <a:t>)</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522727">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不满意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rPr>
                            <a:t>True-Not-Hit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tnh</a:t>
                          </a:r>
                          <a:r>
                            <a:rPr lang="en-US" sz="1800" dirty="0" smtClean="0">
                              <a:effectLst/>
                            </a:rPr>
                            <a:t>)</a:t>
                          </a:r>
                          <a:endParaRPr lang="zh-CN" altLang="zh-CN" sz="1800" kern="1200" dirty="0">
                            <a:solidFill>
                              <a:schemeClr val="dk1"/>
                            </a:solidFill>
                            <a:effectLst/>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dirty="0" smtClean="0">
                              <a:effectLst/>
                            </a:rPr>
                            <a:t>False-Not-Hit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fnh</a:t>
                          </a:r>
                          <a:r>
                            <a:rPr lang="en-US" sz="1800" dirty="0" smtClean="0">
                              <a:effectLst/>
                            </a:rPr>
                            <a:t>)</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569345">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cs typeface="Times New Roman" panose="02020603050405020304" pitchFamily="18" charset="0"/>
                            </a:rPr>
                            <a:t>总数量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th</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tnh</a:t>
                          </a:r>
                          <a:endParaRPr lang="zh-CN" altLang="zh-CN" sz="1800" kern="1200" dirty="0">
                            <a:solidFill>
                              <a:schemeClr val="dk1"/>
                            </a:solidFill>
                            <a:effectLst/>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fh</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fnh</a:t>
                          </a:r>
                          <a:endParaRPr lang="zh-CN" altLang="zh-CN" sz="1800" kern="1200" dirty="0" smtClean="0">
                            <a:solidFill>
                              <a:schemeClr val="dk1"/>
                            </a:solidFill>
                            <a:effectLst/>
                            <a:latin typeface="+mn-lt"/>
                            <a:ea typeface="+mn-ea"/>
                            <a:cs typeface="+mn-cs"/>
                          </a:endParaRPr>
                        </a:p>
                      </a:txBody>
                      <a:tcPr marL="68580" marR="68580" marT="0" marB="0" anchor="ctr"/>
                    </a:tc>
                  </a:tr>
                </a:tbl>
              </a:graphicData>
            </a:graphic>
          </p:graphicFrame>
        </mc:Choice>
        <mc:Fallback>
          <p:graphicFrame>
            <p:nvGraphicFramePr>
              <p:cNvPr id="58" name="表格 57"/>
              <p:cNvGraphicFramePr>
                <a:graphicFrameLocks noGrp="1"/>
              </p:cNvGraphicFramePr>
              <p:nvPr>
                <p:extLst>
                  <p:ext uri="{D42A27DB-BD31-4B8C-83A1-F6EECF244321}">
                    <p14:modId xmlns:p14="http://schemas.microsoft.com/office/powerpoint/2010/main" val="1511392438"/>
                  </p:ext>
                </p:extLst>
              </p:nvPr>
            </p:nvGraphicFramePr>
            <p:xfrm>
              <a:off x="1568737" y="879181"/>
              <a:ext cx="8383337" cy="2208699"/>
            </p:xfrm>
            <a:graphic>
              <a:graphicData uri="http://schemas.openxmlformats.org/drawingml/2006/table">
                <a:tbl>
                  <a:tblPr firstRow="1" firstCol="1" bandRow="1">
                    <a:tableStyleId>{5C22544A-7EE6-4342-B048-85BDC9FD1C3A}</a:tableStyleId>
                  </a:tblPr>
                  <a:tblGrid>
                    <a:gridCol w="2040913"/>
                    <a:gridCol w="3241646"/>
                    <a:gridCol w="3100778"/>
                  </a:tblGrid>
                  <a:tr h="593900">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用户满意度</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推荐</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endParaRPr lang="zh-CN"/>
                        </a:p>
                      </a:txBody>
                      <a:tcPr marL="68580" marR="68580" marT="0" marB="0" anchor="ctr">
                        <a:blipFill rotWithShape="0">
                          <a:blip r:embed="rId5"/>
                          <a:stretch>
                            <a:fillRect l="-170530" t="-1020" r="-786" b="-275510"/>
                          </a:stretch>
                        </a:blipFill>
                      </a:tcPr>
                    </a:tc>
                  </a:tr>
                  <a:tr h="522727">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满意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dirty="0" smtClean="0">
                              <a:effectLst/>
                            </a:rPr>
                            <a:t>True-Hit  (</a:t>
                          </a:r>
                          <a:r>
                            <a:rPr lang="en-US" altLang="zh-CN" sz="1800" i="1" kern="1200" dirty="0" smtClean="0">
                              <a:solidFill>
                                <a:schemeClr val="dk1"/>
                              </a:solidFill>
                              <a:effectLst/>
                              <a:latin typeface="+mn-lt"/>
                              <a:ea typeface="+mn-ea"/>
                              <a:cs typeface="+mn-cs"/>
                            </a:rPr>
                            <a:t>N</a:t>
                          </a:r>
                          <a:r>
                            <a:rPr lang="en-US" altLang="zh-CN" sz="1800" i="1" kern="1200" baseline="-25000" dirty="0" smtClean="0">
                              <a:solidFill>
                                <a:schemeClr val="dk1"/>
                              </a:solidFill>
                              <a:effectLst/>
                              <a:latin typeface="+mn-lt"/>
                              <a:ea typeface="+mn-ea"/>
                              <a:cs typeface="+mn-cs"/>
                            </a:rPr>
                            <a:t>th</a:t>
                          </a:r>
                          <a:r>
                            <a:rPr lang="en-US" sz="1800" dirty="0" smtClean="0">
                              <a:effectLst/>
                            </a:rPr>
                            <a:t>)</a:t>
                          </a:r>
                          <a:endParaRPr lang="zh-CN" sz="1800" i="1"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en-US" sz="1800" dirty="0" smtClean="0">
                              <a:effectLst/>
                            </a:rPr>
                            <a:t>False-Hit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fh</a:t>
                          </a:r>
                          <a:r>
                            <a:rPr lang="en-US" sz="1800" dirty="0" smtClean="0">
                              <a:effectLst/>
                            </a:rPr>
                            <a:t>)</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522727">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不满意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rPr>
                            <a:t>True-Not-Hit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tnh</a:t>
                          </a:r>
                          <a:r>
                            <a:rPr lang="en-US" sz="1800" dirty="0" smtClean="0">
                              <a:effectLst/>
                            </a:rPr>
                            <a:t>)</a:t>
                          </a:r>
                          <a:endParaRPr lang="zh-CN" altLang="zh-CN" sz="1800" kern="1200" dirty="0">
                            <a:solidFill>
                              <a:schemeClr val="dk1"/>
                            </a:solidFill>
                            <a:effectLst/>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dirty="0" smtClean="0">
                              <a:effectLst/>
                            </a:rPr>
                            <a:t>False-Not-Hit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fnh</a:t>
                          </a:r>
                          <a:r>
                            <a:rPr lang="en-US" sz="1800" dirty="0" smtClean="0">
                              <a:effectLst/>
                            </a:rPr>
                            <a:t>)</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569345">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cs typeface="Times New Roman" panose="02020603050405020304" pitchFamily="18" charset="0"/>
                            </a:rPr>
                            <a:t>总数量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th</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tnh</a:t>
                          </a:r>
                          <a:endParaRPr lang="zh-CN" altLang="zh-CN" sz="1800" kern="1200" dirty="0">
                            <a:solidFill>
                              <a:schemeClr val="dk1"/>
                            </a:solidFill>
                            <a:effectLst/>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fh</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fnh</a:t>
                          </a:r>
                          <a:endParaRPr lang="zh-CN" altLang="zh-CN" sz="1800" kern="1200" dirty="0" smtClean="0">
                            <a:solidFill>
                              <a:schemeClr val="dk1"/>
                            </a:solidFill>
                            <a:effectLst/>
                            <a:latin typeface="+mn-lt"/>
                            <a:ea typeface="+mn-ea"/>
                            <a:cs typeface="+mn-cs"/>
                          </a:endParaRPr>
                        </a:p>
                      </a:txBody>
                      <a:tcPr marL="68580" marR="68580" marT="0" marB="0" anchor="ctr"/>
                    </a:tc>
                  </a:tr>
                </a:tbl>
              </a:graphicData>
            </a:graphic>
          </p:graphicFrame>
        </mc:Fallback>
      </mc:AlternateContent>
      <p:sp>
        <p:nvSpPr>
          <p:cNvPr id="63" name="Rectangle 45"/>
          <p:cNvSpPr>
            <a:spLocks noChangeArrowheads="1"/>
          </p:cNvSpPr>
          <p:nvPr/>
        </p:nvSpPr>
        <p:spPr bwMode="auto">
          <a:xfrm>
            <a:off x="3993300" y="21049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5" name="Rectangle 47"/>
          <p:cNvSpPr>
            <a:spLocks noChangeArrowheads="1"/>
          </p:cNvSpPr>
          <p:nvPr/>
        </p:nvSpPr>
        <p:spPr bwMode="auto">
          <a:xfrm>
            <a:off x="6528391" y="21001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7" name="Rectangle 49"/>
          <p:cNvSpPr>
            <a:spLocks noChangeArrowheads="1"/>
          </p:cNvSpPr>
          <p:nvPr/>
        </p:nvSpPr>
        <p:spPr bwMode="auto">
          <a:xfrm>
            <a:off x="4704191" y="17888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1" name="内容占位符 2"/>
          <p:cNvSpPr>
            <a:spLocks/>
          </p:cNvSpPr>
          <p:nvPr/>
        </p:nvSpPr>
        <p:spPr bwMode="black">
          <a:xfrm>
            <a:off x="1568737" y="2966854"/>
            <a:ext cx="345757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20000"/>
              </a:lnSpc>
              <a:spcBef>
                <a:spcPct val="0"/>
              </a:spcBef>
              <a:buClr>
                <a:srgbClr val="FF0000"/>
              </a:buClr>
              <a:buFont typeface="Wingdings" panose="05000000000000000000" pitchFamily="2" charset="2"/>
              <a:buNone/>
            </a:pPr>
            <a:endParaRPr lang="zh-CN" altLang="en-US" sz="2400" b="0" dirty="0">
              <a:ea typeface="宋体" panose="02010600030101010101" pitchFamily="2" charset="-122"/>
            </a:endParaRPr>
          </a:p>
          <a:p>
            <a:pPr eaLnBrk="1" hangingPunct="1">
              <a:lnSpc>
                <a:spcPct val="120000"/>
              </a:lnSpc>
              <a:spcBef>
                <a:spcPct val="0"/>
              </a:spcBef>
              <a:buClr>
                <a:srgbClr val="FF0000"/>
              </a:buClr>
              <a:buFont typeface="Wingdings" panose="05000000000000000000" pitchFamily="2" charset="2"/>
              <a:buChar char="Ø"/>
            </a:pPr>
            <a:r>
              <a:rPr lang="en-US" altLang="zh-CN" sz="2000" b="0" dirty="0">
                <a:latin typeface="+mj-lt"/>
                <a:ea typeface="楷体_GB2312" panose="02010600030101010101" charset="-122"/>
              </a:rPr>
              <a:t>Precision</a:t>
            </a: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mj-lt"/>
              <a:ea typeface="楷体_GB2312" panose="02010600030101010101" charset="-122"/>
            </a:endParaRPr>
          </a:p>
          <a:p>
            <a:pPr eaLnBrk="1" hangingPunct="1">
              <a:lnSpc>
                <a:spcPct val="120000"/>
              </a:lnSpc>
              <a:spcBef>
                <a:spcPct val="0"/>
              </a:spcBef>
              <a:buClr>
                <a:srgbClr val="FF0000"/>
              </a:buClr>
              <a:buFont typeface="Wingdings" panose="05000000000000000000" pitchFamily="2" charset="2"/>
              <a:buChar char="Ø"/>
            </a:pPr>
            <a:r>
              <a:rPr lang="en-US" altLang="zh-CN" sz="2000" b="0" dirty="0">
                <a:latin typeface="+mj-lt"/>
                <a:ea typeface="楷体_GB2312" panose="02010600030101010101" charset="-122"/>
              </a:rPr>
              <a:t>Recall</a:t>
            </a: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mj-lt"/>
              <a:ea typeface="楷体_GB2312" panose="02010600030101010101" charset="-122"/>
            </a:endParaRPr>
          </a:p>
          <a:p>
            <a:pPr eaLnBrk="1" hangingPunct="1">
              <a:lnSpc>
                <a:spcPct val="120000"/>
              </a:lnSpc>
              <a:spcBef>
                <a:spcPct val="0"/>
              </a:spcBef>
              <a:buClr>
                <a:srgbClr val="FF0000"/>
              </a:buClr>
              <a:buFont typeface="Wingdings" panose="05000000000000000000" pitchFamily="2" charset="2"/>
              <a:buChar char="Ø"/>
            </a:pPr>
            <a:r>
              <a:rPr lang="en-US" altLang="zh-CN" sz="2000" b="0" dirty="0" smtClean="0">
                <a:latin typeface="+mj-lt"/>
                <a:ea typeface="楷体_GB2312" panose="02010600030101010101" charset="-122"/>
              </a:rPr>
              <a:t>F-measure</a:t>
            </a:r>
            <a:endParaRPr lang="en-US" altLang="zh-CN" sz="2000" b="0" dirty="0">
              <a:latin typeface="+mj-lt"/>
              <a:ea typeface="楷体_GB2312" panose="02010600030101010101" charset="-122"/>
            </a:endParaRPr>
          </a:p>
          <a:p>
            <a:pPr marL="0" indent="0" eaLnBrk="1" hangingPunct="1">
              <a:lnSpc>
                <a:spcPct val="120000"/>
              </a:lnSpc>
              <a:spcBef>
                <a:spcPct val="0"/>
              </a:spcBef>
              <a:buClr>
                <a:srgbClr val="FF0000"/>
              </a:buClr>
              <a:buNone/>
            </a:pPr>
            <a:endParaRPr lang="en-US" altLang="zh-CN" sz="2000" b="0" dirty="0">
              <a:latin typeface="+mj-lt"/>
              <a:ea typeface="楷体_GB2312" panose="02010600030101010101" charset="-122"/>
            </a:endParaRPr>
          </a:p>
          <a:p>
            <a:pPr eaLnBrk="1" hangingPunct="1">
              <a:lnSpc>
                <a:spcPct val="120000"/>
              </a:lnSpc>
              <a:spcBef>
                <a:spcPct val="0"/>
              </a:spcBef>
              <a:buClr>
                <a:srgbClr val="FF0000"/>
              </a:buClr>
              <a:buFont typeface="Wingdings" panose="05000000000000000000" pitchFamily="2" charset="2"/>
              <a:buChar char="Ø"/>
            </a:pPr>
            <a:r>
              <a:rPr lang="en-US" altLang="zh-CN" sz="2000" b="0" dirty="0" err="1" smtClean="0">
                <a:latin typeface="+mj-lt"/>
                <a:ea typeface="楷体_GB2312" panose="02010600030101010101" charset="-122"/>
              </a:rPr>
              <a:t>P@N</a:t>
            </a:r>
            <a:r>
              <a:rPr lang="en-US" altLang="zh-CN" sz="2000" b="0" dirty="0" smtClean="0">
                <a:latin typeface="+mj-lt"/>
                <a:ea typeface="楷体_GB2312" panose="02010600030101010101" charset="-122"/>
              </a:rPr>
              <a:t>(</a:t>
            </a:r>
            <a:r>
              <a:rPr lang="en-US" altLang="zh-CN" sz="2000" dirty="0">
                <a:latin typeface="+mj-lt"/>
              </a:rPr>
              <a:t>Precision at Position</a:t>
            </a:r>
            <a:r>
              <a:rPr lang="en-US" altLang="zh-CN" sz="2000" b="0" dirty="0" smtClean="0">
                <a:latin typeface="+mj-lt"/>
                <a:ea typeface="楷体_GB2312" panose="02010600030101010101" charset="-122"/>
              </a:rPr>
              <a:t>)</a:t>
            </a:r>
            <a:endParaRPr lang="en-US" altLang="zh-CN" sz="2000" b="0" dirty="0">
              <a:latin typeface="+mj-lt"/>
              <a:ea typeface="楷体_GB2312" panose="02010600030101010101" charset="-122"/>
            </a:endParaRPr>
          </a:p>
        </p:txBody>
      </p:sp>
      <p:graphicFrame>
        <p:nvGraphicFramePr>
          <p:cNvPr id="73" name="对象 72"/>
          <p:cNvGraphicFramePr>
            <a:graphicFrameLocks noChangeAspect="1"/>
          </p:cNvGraphicFramePr>
          <p:nvPr>
            <p:extLst>
              <p:ext uri="{D42A27DB-BD31-4B8C-83A1-F6EECF244321}">
                <p14:modId xmlns:p14="http://schemas.microsoft.com/office/powerpoint/2010/main" val="1184892386"/>
              </p:ext>
            </p:extLst>
          </p:nvPr>
        </p:nvGraphicFramePr>
        <p:xfrm>
          <a:off x="6984340" y="4045525"/>
          <a:ext cx="2161685" cy="705550"/>
        </p:xfrm>
        <a:graphic>
          <a:graphicData uri="http://schemas.openxmlformats.org/presentationml/2006/ole">
            <mc:AlternateContent xmlns:mc="http://schemas.openxmlformats.org/markup-compatibility/2006">
              <mc:Choice xmlns:v="urn:schemas-microsoft-com:vml" Requires="v">
                <p:oleObj spid="_x0000_s6395" name="Equation" r:id="rId6" imgW="1371600" imgH="444500" progId="Equation.DSMT4">
                  <p:embed/>
                </p:oleObj>
              </mc:Choice>
              <mc:Fallback>
                <p:oleObj name="Equation" r:id="rId6" imgW="1371600" imgH="444500" progId="Equation.DSMT4">
                  <p:embed/>
                  <p:pic>
                    <p:nvPicPr>
                      <p:cNvPr id="0" name="Object 1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4340" y="4045525"/>
                        <a:ext cx="2161685" cy="705550"/>
                      </a:xfrm>
                      <a:prstGeom prst="rect">
                        <a:avLst/>
                      </a:prstGeom>
                      <a:noFill/>
                    </p:spPr>
                  </p:pic>
                </p:oleObj>
              </mc:Fallback>
            </mc:AlternateContent>
          </a:graphicData>
        </a:graphic>
      </p:graphicFrame>
      <p:graphicFrame>
        <p:nvGraphicFramePr>
          <p:cNvPr id="75" name="对象 74"/>
          <p:cNvGraphicFramePr>
            <a:graphicFrameLocks noChangeAspect="1"/>
          </p:cNvGraphicFramePr>
          <p:nvPr>
            <p:extLst>
              <p:ext uri="{D42A27DB-BD31-4B8C-83A1-F6EECF244321}">
                <p14:modId xmlns:p14="http://schemas.microsoft.com/office/powerpoint/2010/main" val="41832845"/>
              </p:ext>
            </p:extLst>
          </p:nvPr>
        </p:nvGraphicFramePr>
        <p:xfrm>
          <a:off x="6067707" y="4832748"/>
          <a:ext cx="4484045" cy="657660"/>
        </p:xfrm>
        <a:graphic>
          <a:graphicData uri="http://schemas.openxmlformats.org/presentationml/2006/ole">
            <mc:AlternateContent xmlns:mc="http://schemas.openxmlformats.org/markup-compatibility/2006">
              <mc:Choice xmlns:v="urn:schemas-microsoft-com:vml" Requires="v">
                <p:oleObj spid="_x0000_s6396" name="Equation" r:id="rId8" imgW="2857500" imgH="419100" progId="Equation.DSMT4">
                  <p:embed/>
                </p:oleObj>
              </mc:Choice>
              <mc:Fallback>
                <p:oleObj name="Equation" r:id="rId8" imgW="2857500" imgH="419100" progId="Equation.DSMT4">
                  <p:embed/>
                  <p:pic>
                    <p:nvPicPr>
                      <p:cNvPr id="0" name="Object 1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7707" y="4832748"/>
                        <a:ext cx="4484045" cy="657660"/>
                      </a:xfrm>
                      <a:prstGeom prst="rect">
                        <a:avLst/>
                      </a:prstGeom>
                      <a:noFill/>
                    </p:spPr>
                  </p:pic>
                </p:oleObj>
              </mc:Fallback>
            </mc:AlternateContent>
          </a:graphicData>
        </a:graphic>
      </p:graphicFrame>
      <p:sp>
        <p:nvSpPr>
          <p:cNvPr id="76" name="内容占位符 2"/>
          <p:cNvSpPr>
            <a:spLocks/>
          </p:cNvSpPr>
          <p:nvPr/>
        </p:nvSpPr>
        <p:spPr bwMode="black">
          <a:xfrm>
            <a:off x="6528391" y="3333896"/>
            <a:ext cx="345757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20000"/>
              </a:lnSpc>
              <a:spcBef>
                <a:spcPct val="0"/>
              </a:spcBef>
              <a:buClr>
                <a:srgbClr val="FF0000"/>
              </a:buClr>
              <a:buFont typeface="Wingdings" panose="05000000000000000000" pitchFamily="2" charset="2"/>
              <a:buNone/>
            </a:pPr>
            <a:endParaRPr lang="zh-CN" altLang="en-US" sz="2400" b="0" dirty="0">
              <a:ea typeface="宋体" panose="02010600030101010101" pitchFamily="2" charset="-122"/>
            </a:endParaRPr>
          </a:p>
          <a:p>
            <a:pPr marL="0" indent="0" eaLnBrk="1" hangingPunct="1">
              <a:lnSpc>
                <a:spcPct val="120000"/>
              </a:lnSpc>
              <a:spcBef>
                <a:spcPct val="0"/>
              </a:spcBef>
              <a:buClr>
                <a:srgbClr val="FF0000"/>
              </a:buClr>
              <a:buNone/>
            </a:pPr>
            <a:endParaRPr lang="en-US" altLang="zh-CN" sz="2000" b="0" dirty="0">
              <a:latin typeface="楷体_GB2312" panose="02010600030101010101" charset="-122"/>
              <a:ea typeface="楷体_GB2312" panose="02010600030101010101" charset="-122"/>
            </a:endParaRP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楷体_GB2312" panose="02010600030101010101" charset="-122"/>
              <a:ea typeface="楷体_GB2312" panose="02010600030101010101" charset="-122"/>
            </a:endParaRPr>
          </a:p>
          <a:p>
            <a:pPr marL="0" indent="0" eaLnBrk="1" hangingPunct="1">
              <a:lnSpc>
                <a:spcPct val="120000"/>
              </a:lnSpc>
              <a:spcBef>
                <a:spcPct val="0"/>
              </a:spcBef>
              <a:buClr>
                <a:srgbClr val="FF0000"/>
              </a:buClr>
              <a:buNone/>
            </a:pPr>
            <a:endParaRPr lang="en-US" altLang="zh-CN" sz="2000" b="0" dirty="0">
              <a:latin typeface="楷体_GB2312" panose="02010600030101010101" charset="-122"/>
              <a:ea typeface="楷体_GB2312" panose="02010600030101010101" charset="-122"/>
            </a:endParaRP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楷体_GB2312" panose="02010600030101010101" charset="-122"/>
              <a:ea typeface="楷体_GB2312" panose="02010600030101010101" charset="-122"/>
            </a:endParaRP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楷体_GB2312" panose="02010600030101010101" charset="-122"/>
              <a:ea typeface="楷体_GB2312" panose="02010600030101010101" charset="-122"/>
            </a:endParaRPr>
          </a:p>
        </p:txBody>
      </p:sp>
      <p:graphicFrame>
        <p:nvGraphicFramePr>
          <p:cNvPr id="77" name="对象 76"/>
          <p:cNvGraphicFramePr>
            <a:graphicFrameLocks noChangeAspect="1"/>
          </p:cNvGraphicFramePr>
          <p:nvPr>
            <p:extLst>
              <p:ext uri="{D42A27DB-BD31-4B8C-83A1-F6EECF244321}">
                <p14:modId xmlns:p14="http://schemas.microsoft.com/office/powerpoint/2010/main" val="3447451937"/>
              </p:ext>
            </p:extLst>
          </p:nvPr>
        </p:nvGraphicFramePr>
        <p:xfrm>
          <a:off x="6882812" y="3289671"/>
          <a:ext cx="2386014" cy="642938"/>
        </p:xfrm>
        <a:graphic>
          <a:graphicData uri="http://schemas.openxmlformats.org/presentationml/2006/ole">
            <mc:AlternateContent xmlns:mc="http://schemas.openxmlformats.org/markup-compatibility/2006">
              <mc:Choice xmlns:v="urn:schemas-microsoft-com:vml" Requires="v">
                <p:oleObj spid="_x0000_s6397" name="Equation" r:id="rId10" imgW="1587500" imgH="431800" progId="Equation.DSMT4">
                  <p:embed/>
                </p:oleObj>
              </mc:Choice>
              <mc:Fallback>
                <p:oleObj name="Equation" r:id="rId10" imgW="1587500" imgH="431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2812" y="3289671"/>
                        <a:ext cx="2386014" cy="642938"/>
                      </a:xfrm>
                      <a:prstGeom prst="rect">
                        <a:avLst/>
                      </a:prstGeom>
                      <a:noFill/>
                    </p:spPr>
                  </p:pic>
                </p:oleObj>
              </mc:Fallback>
            </mc:AlternateContent>
          </a:graphicData>
        </a:graphic>
      </p:graphicFrame>
      <p:graphicFrame>
        <p:nvGraphicFramePr>
          <p:cNvPr id="79" name="对象 78"/>
          <p:cNvGraphicFramePr>
            <a:graphicFrameLocks noChangeAspect="1"/>
          </p:cNvGraphicFramePr>
          <p:nvPr>
            <p:extLst>
              <p:ext uri="{D42A27DB-BD31-4B8C-83A1-F6EECF244321}">
                <p14:modId xmlns:p14="http://schemas.microsoft.com/office/powerpoint/2010/main" val="3244488881"/>
              </p:ext>
            </p:extLst>
          </p:nvPr>
        </p:nvGraphicFramePr>
        <p:xfrm>
          <a:off x="7148106" y="5576336"/>
          <a:ext cx="1995898" cy="699417"/>
        </p:xfrm>
        <a:graphic>
          <a:graphicData uri="http://schemas.openxmlformats.org/presentationml/2006/ole">
            <mc:AlternateContent xmlns:mc="http://schemas.openxmlformats.org/markup-compatibility/2006">
              <mc:Choice xmlns:v="urn:schemas-microsoft-com:vml" Requires="v">
                <p:oleObj spid="_x0000_s6398" name="Equation" r:id="rId12" imgW="1117115" imgH="393529" progId="Equation.DSMT4">
                  <p:embed/>
                </p:oleObj>
              </mc:Choice>
              <mc:Fallback>
                <p:oleObj name="Equation" r:id="rId12" imgW="1117115" imgH="393529" progId="Equation.DSMT4">
                  <p:embed/>
                  <p:pic>
                    <p:nvPicPr>
                      <p:cNvPr id="0" name="Object 1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8106" y="5576336"/>
                        <a:ext cx="1995898" cy="699417"/>
                      </a:xfrm>
                      <a:prstGeom prst="rect">
                        <a:avLst/>
                      </a:prstGeom>
                      <a:noFill/>
                    </p:spPr>
                  </p:pic>
                </p:oleObj>
              </mc:Fallback>
            </mc:AlternateContent>
          </a:graphicData>
        </a:graphic>
      </p:graphicFrame>
    </p:spTree>
    <p:extLst>
      <p:ext uri="{BB962C8B-B14F-4D97-AF65-F5344CB8AC3E}">
        <p14:creationId xmlns:p14="http://schemas.microsoft.com/office/powerpoint/2010/main" val="332865555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409596"/>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博内容研究</a:t>
            </a:r>
            <a:endParaRPr lang="zh-CN" altLang="en-US" dirty="0"/>
          </a:p>
        </p:txBody>
      </p:sp>
    </p:spTree>
    <p:extLst>
      <p:ext uri="{BB962C8B-B14F-4D97-AF65-F5344CB8AC3E}">
        <p14:creationId xmlns:p14="http://schemas.microsoft.com/office/powerpoint/2010/main" val="22792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预处理流程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551815145"/>
              </p:ext>
            </p:extLst>
          </p:nvPr>
        </p:nvGraphicFramePr>
        <p:xfrm>
          <a:off x="2658140" y="1775637"/>
          <a:ext cx="6709144" cy="4795890"/>
        </p:xfrm>
        <a:graphic>
          <a:graphicData uri="http://schemas.openxmlformats.org/presentationml/2006/ole">
            <mc:AlternateContent xmlns:mc="http://schemas.openxmlformats.org/markup-compatibility/2006">
              <mc:Choice xmlns:v="urn:schemas-microsoft-com:vml" Requires="v">
                <p:oleObj spid="_x0000_s8195" name="Visio" r:id="rId3" imgW="4991012" imgH="3705185" progId="Visio.Drawing.15">
                  <p:embed/>
                </p:oleObj>
              </mc:Choice>
              <mc:Fallback>
                <p:oleObj name="Visio" r:id="rId3" imgW="4991012" imgH="370518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b="3342"/>
                      <a:stretch>
                        <a:fillRect/>
                      </a:stretch>
                    </p:blipFill>
                    <p:spPr bwMode="auto">
                      <a:xfrm>
                        <a:off x="2658140" y="1775637"/>
                        <a:ext cx="6709144" cy="4795890"/>
                      </a:xfrm>
                      <a:prstGeom prst="rect">
                        <a:avLst/>
                      </a:prstGeom>
                      <a:noFill/>
                    </p:spPr>
                  </p:pic>
                </p:oleObj>
              </mc:Fallback>
            </mc:AlternateContent>
          </a:graphicData>
        </a:graphic>
      </p:graphicFrame>
    </p:spTree>
    <p:extLst>
      <p:ext uri="{BB962C8B-B14F-4D97-AF65-F5344CB8AC3E}">
        <p14:creationId xmlns:p14="http://schemas.microsoft.com/office/powerpoint/2010/main" val="1513387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可能的创新</a:t>
            </a:r>
            <a:endParaRPr lang="zh-CN" altLang="en-US" dirty="0"/>
          </a:p>
        </p:txBody>
      </p:sp>
      <p:sp>
        <p:nvSpPr>
          <p:cNvPr id="3" name="内容占位符 2"/>
          <p:cNvSpPr>
            <a:spLocks noGrp="1"/>
          </p:cNvSpPr>
          <p:nvPr>
            <p:ph idx="4294967295"/>
          </p:nvPr>
        </p:nvSpPr>
        <p:spPr>
          <a:xfrm>
            <a:off x="1033133" y="1139748"/>
            <a:ext cx="10515600" cy="4351338"/>
          </a:xfrm>
        </p:spPr>
        <p:txBody>
          <a:bodyPr/>
          <a:lstStyle/>
          <a:p>
            <a:pPr>
              <a:lnSpc>
                <a:spcPct val="150000"/>
              </a:lnSpc>
              <a:buFont typeface="Wingdings" panose="05000000000000000000" pitchFamily="2" charset="2"/>
              <a:buChar char="Ø"/>
            </a:pPr>
            <a:r>
              <a:rPr lang="zh-CN" altLang="zh-CN" dirty="0" smtClean="0">
                <a:latin typeface="宋体" panose="02010600030101010101" pitchFamily="2" charset="-122"/>
                <a:ea typeface="宋体" panose="02010600030101010101" pitchFamily="2" charset="-122"/>
              </a:rPr>
              <a:t>在</a:t>
            </a:r>
            <a:r>
              <a:rPr lang="zh-CN" altLang="zh-CN" dirty="0">
                <a:latin typeface="宋体" panose="02010600030101010101" pitchFamily="2" charset="-122"/>
                <a:ea typeface="宋体" panose="02010600030101010101" pitchFamily="2" charset="-122"/>
              </a:rPr>
              <a:t>对用户文本内容的特征提取过程中，引入语义的概念。</a:t>
            </a:r>
          </a:p>
          <a:p>
            <a:pPr>
              <a:lnSpc>
                <a:spcPct val="150000"/>
              </a:lnSpc>
              <a:buFont typeface="Wingdings" panose="05000000000000000000" pitchFamily="2" charset="2"/>
              <a:buChar char="Ø"/>
            </a:pPr>
            <a:r>
              <a:rPr lang="zh-CN" altLang="zh-CN" dirty="0" smtClean="0">
                <a:latin typeface="宋体" panose="02010600030101010101" pitchFamily="2" charset="-122"/>
                <a:ea typeface="宋体" panose="02010600030101010101" pitchFamily="2" charset="-122"/>
              </a:rPr>
              <a:t>在</a:t>
            </a:r>
            <a:r>
              <a:rPr lang="zh-CN" altLang="zh-CN" dirty="0">
                <a:latin typeface="宋体" panose="02010600030101010101" pitchFamily="2" charset="-122"/>
                <a:ea typeface="宋体" panose="02010600030101010101" pitchFamily="2" charset="-122"/>
              </a:rPr>
              <a:t>计算相似度过程中，加入时间和情感</a:t>
            </a:r>
            <a:r>
              <a:rPr lang="zh-CN" altLang="zh-CN" dirty="0" smtClean="0">
                <a:latin typeface="宋体" panose="02010600030101010101" pitchFamily="2" charset="-122"/>
                <a:ea typeface="宋体" panose="02010600030101010101" pitchFamily="2" charset="-122"/>
              </a:rPr>
              <a:t>因素。</a:t>
            </a:r>
            <a:endParaRPr lang="zh-CN"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zh-CN" dirty="0" smtClean="0">
                <a:latin typeface="宋体" panose="02010600030101010101" pitchFamily="2" charset="-122"/>
                <a:ea typeface="宋体" panose="02010600030101010101" pitchFamily="2" charset="-122"/>
              </a:rPr>
              <a:t>在</a:t>
            </a:r>
            <a:r>
              <a:rPr lang="zh-CN" altLang="zh-CN" dirty="0">
                <a:latin typeface="宋体" panose="02010600030101010101" pitchFamily="2" charset="-122"/>
                <a:ea typeface="宋体" panose="02010600030101010101" pitchFamily="2" charset="-122"/>
              </a:rPr>
              <a:t>大数据下，对用户的内容进行有效的处理和分析。能够做到对用户的实时性推荐。</a:t>
            </a:r>
          </a:p>
          <a:p>
            <a:endParaRPr lang="zh-CN" altLang="en-US" dirty="0">
              <a:latin typeface="宋体" panose="02010600030101010101" pitchFamily="2" charset="-122"/>
              <a:ea typeface="宋体" panose="02010600030101010101" pitchFamily="2" charset="-122"/>
            </a:endParaRPr>
          </a:p>
        </p:txBody>
      </p:sp>
      <p:pic>
        <p:nvPicPr>
          <p:cNvPr id="178" name="图片 177"/>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5310075" y="4912759"/>
            <a:ext cx="421735" cy="982621"/>
          </a:xfrm>
          <a:prstGeom prst="rect">
            <a:avLst/>
          </a:prstGeom>
        </p:spPr>
      </p:pic>
      <p:grpSp>
        <p:nvGrpSpPr>
          <p:cNvPr id="14" name="组合 13"/>
          <p:cNvGrpSpPr/>
          <p:nvPr/>
        </p:nvGrpSpPr>
        <p:grpSpPr>
          <a:xfrm>
            <a:off x="544103" y="5808570"/>
            <a:ext cx="11493661" cy="173621"/>
            <a:chOff x="698339" y="6172127"/>
            <a:chExt cx="11493661" cy="173621"/>
          </a:xfrm>
        </p:grpSpPr>
        <p:cxnSp>
          <p:nvCxnSpPr>
            <p:cNvPr id="5" name="直接连接符 4"/>
            <p:cNvCxnSpPr/>
            <p:nvPr/>
          </p:nvCxnSpPr>
          <p:spPr>
            <a:xfrm>
              <a:off x="698339" y="6258937"/>
              <a:ext cx="11493661" cy="0"/>
            </a:xfrm>
            <a:prstGeom prst="lin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845847" y="6172127"/>
              <a:ext cx="173621" cy="1736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076299" y="6172127"/>
              <a:ext cx="173621" cy="1736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784422" y="6172127"/>
              <a:ext cx="173621" cy="1736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8429404" y="4912759"/>
            <a:ext cx="421735" cy="982621"/>
          </a:xfrm>
          <a:prstGeom prst="rect">
            <a:avLst/>
          </a:prstGeom>
        </p:spPr>
      </p:pic>
      <p:pic>
        <p:nvPicPr>
          <p:cNvPr id="16" name="图片 15"/>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1906990" y="4912759"/>
            <a:ext cx="421735" cy="982621"/>
          </a:xfrm>
          <a:prstGeom prst="rect">
            <a:avLst/>
          </a:prstGeom>
        </p:spPr>
      </p:pic>
      <p:pic>
        <p:nvPicPr>
          <p:cNvPr id="17" name="图片 16"/>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10963906" y="4912758"/>
            <a:ext cx="421735" cy="982621"/>
          </a:xfrm>
          <a:prstGeom prst="rect">
            <a:avLst/>
          </a:prstGeom>
        </p:spPr>
      </p:pic>
    </p:spTree>
    <p:extLst>
      <p:ext uri="{BB962C8B-B14F-4D97-AF65-F5344CB8AC3E}">
        <p14:creationId xmlns:p14="http://schemas.microsoft.com/office/powerpoint/2010/main" val="28088479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78"/>
                                        </p:tgtEl>
                                        <p:attrNameLst>
                                          <p:attrName>style.visibility</p:attrName>
                                        </p:attrNameLst>
                                      </p:cBhvr>
                                      <p:to>
                                        <p:strVal val="visible"/>
                                      </p:to>
                                    </p:set>
                                    <p:animEffect transition="in" filter="fade">
                                      <p:cBhvr>
                                        <p:cTn id="30" dur="10"/>
                                        <p:tgtEl>
                                          <p:spTgt spid="178"/>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812935"/>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系统设计</a:t>
            </a:r>
            <a:endParaRPr lang="zh-CN" altLang="en-US" dirty="0"/>
          </a:p>
        </p:txBody>
      </p:sp>
      <p:sp>
        <p:nvSpPr>
          <p:cNvPr id="4" name="Rectangle 2"/>
          <p:cNvSpPr>
            <a:spLocks noChangeArrowheads="1"/>
          </p:cNvSpPr>
          <p:nvPr/>
        </p:nvSpPr>
        <p:spPr bwMode="auto">
          <a:xfrm>
            <a:off x="2111829" y="15348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79651350"/>
              </p:ext>
            </p:extLst>
          </p:nvPr>
        </p:nvGraphicFramePr>
        <p:xfrm>
          <a:off x="3189514" y="1138226"/>
          <a:ext cx="5769429" cy="5333086"/>
        </p:xfrm>
        <a:graphic>
          <a:graphicData uri="http://schemas.openxmlformats.org/presentationml/2006/ole">
            <mc:AlternateContent xmlns:mc="http://schemas.openxmlformats.org/markup-compatibility/2006">
              <mc:Choice xmlns:v="urn:schemas-microsoft-com:vml" Requires="v">
                <p:oleObj spid="_x0000_s1089" name="Visio" r:id="rId3" imgW="4524353" imgH="4190841" progId="Visio.Drawing.15">
                  <p:embed/>
                </p:oleObj>
              </mc:Choice>
              <mc:Fallback>
                <p:oleObj name="Visio" r:id="rId3" imgW="4524353" imgH="4190841" progId="Visio.Drawing.15">
                  <p:embed/>
                  <p:pic>
                    <p:nvPicPr>
                      <p:cNvPr id="0" name="Object 1"/>
                      <p:cNvPicPr>
                        <a:picLocks noChangeAspect="1" noChangeArrowheads="1"/>
                      </p:cNvPicPr>
                      <p:nvPr/>
                    </p:nvPicPr>
                    <p:blipFill>
                      <a:blip r:embed="rId4"/>
                      <a:srcRect/>
                      <a:stretch>
                        <a:fillRect/>
                      </a:stretch>
                    </p:blipFill>
                    <p:spPr bwMode="auto">
                      <a:xfrm>
                        <a:off x="3189514" y="1138226"/>
                        <a:ext cx="5769429" cy="5333086"/>
                      </a:xfrm>
                      <a:prstGeom prst="rect">
                        <a:avLst/>
                      </a:prstGeom>
                      <a:noFill/>
                    </p:spPr>
                  </p:pic>
                </p:oleObj>
              </mc:Fallback>
            </mc:AlternateContent>
          </a:graphicData>
        </a:graphic>
      </p:graphicFrame>
    </p:spTree>
    <p:extLst>
      <p:ext uri="{BB962C8B-B14F-4D97-AF65-F5344CB8AC3E}">
        <p14:creationId xmlns:p14="http://schemas.microsoft.com/office/powerpoint/2010/main" val="254083733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06827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推荐算法流程图</a:t>
            </a:r>
            <a:endParaRPr lang="zh-CN" altLang="en-US" dirty="0"/>
          </a:p>
        </p:txBody>
      </p:sp>
      <p:pic>
        <p:nvPicPr>
          <p:cNvPr id="4" name="图片 3"/>
          <p:cNvPicPr>
            <a:picLocks noChangeAspect="1"/>
          </p:cNvPicPr>
          <p:nvPr/>
        </p:nvPicPr>
        <p:blipFill>
          <a:blip r:embed="rId2"/>
          <a:stretch>
            <a:fillRect/>
          </a:stretch>
        </p:blipFill>
        <p:spPr>
          <a:xfrm>
            <a:off x="1617387" y="1615118"/>
            <a:ext cx="8584889" cy="3827738"/>
          </a:xfrm>
          <a:prstGeom prst="rect">
            <a:avLst/>
          </a:prstGeom>
        </p:spPr>
      </p:pic>
    </p:spTree>
    <p:extLst>
      <p:ext uri="{BB962C8B-B14F-4D97-AF65-F5344CB8AC3E}">
        <p14:creationId xmlns:p14="http://schemas.microsoft.com/office/powerpoint/2010/main" val="2166577032"/>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运行结果</a:t>
            </a:r>
            <a:endParaRPr lang="zh-CN" altLang="en-US" dirty="0"/>
          </a:p>
        </p:txBody>
      </p:sp>
      <p:pic>
        <p:nvPicPr>
          <p:cNvPr id="3" name="图片 2" descr="C:\Users\Administrator\Documents\Tencent Files\260754218\Image\C2C\E@FJJJXV(PT3O4WCVKI1[FY.png"/>
          <p:cNvPicPr/>
          <p:nvPr/>
        </p:nvPicPr>
        <p:blipFill>
          <a:blip r:embed="rId2">
            <a:extLst>
              <a:ext uri="{28A0092B-C50C-407E-A947-70E740481C1C}">
                <a14:useLocalDpi xmlns:a14="http://schemas.microsoft.com/office/drawing/2010/main" val="0"/>
              </a:ext>
            </a:extLst>
          </a:blip>
          <a:srcRect/>
          <a:stretch>
            <a:fillRect/>
          </a:stretch>
        </p:blipFill>
        <p:spPr bwMode="auto">
          <a:xfrm>
            <a:off x="1022573" y="1696085"/>
            <a:ext cx="5360035" cy="4075430"/>
          </a:xfrm>
          <a:prstGeom prst="rect">
            <a:avLst/>
          </a:prstGeom>
          <a:noFill/>
          <a:ln>
            <a:noFill/>
          </a:ln>
        </p:spPr>
      </p:pic>
      <p:pic>
        <p:nvPicPr>
          <p:cNvPr id="4" name="图片 3" descr="C:\Users\Administrator\Documents\Tencent Files\260754218\Image\C2C\HLO~VY57FNUZFUBP`MT6ANJ.png"/>
          <p:cNvPicPr/>
          <p:nvPr/>
        </p:nvPicPr>
        <p:blipFill>
          <a:blip r:embed="rId3">
            <a:extLst>
              <a:ext uri="{28A0092B-C50C-407E-A947-70E740481C1C}">
                <a14:useLocalDpi xmlns:a14="http://schemas.microsoft.com/office/drawing/2010/main" val="0"/>
              </a:ext>
            </a:extLst>
          </a:blip>
          <a:srcRect/>
          <a:stretch>
            <a:fillRect/>
          </a:stretch>
        </p:blipFill>
        <p:spPr bwMode="auto">
          <a:xfrm>
            <a:off x="6691629" y="1696083"/>
            <a:ext cx="5361940" cy="4075431"/>
          </a:xfrm>
          <a:prstGeom prst="rect">
            <a:avLst/>
          </a:prstGeom>
          <a:noFill/>
          <a:ln>
            <a:noFill/>
          </a:ln>
        </p:spPr>
      </p:pic>
      <p:sp>
        <p:nvSpPr>
          <p:cNvPr id="5" name="文本框 4"/>
          <p:cNvSpPr txBox="1"/>
          <p:nvPr/>
        </p:nvSpPr>
        <p:spPr>
          <a:xfrm>
            <a:off x="1022573" y="1031103"/>
            <a:ext cx="6366830" cy="369332"/>
          </a:xfrm>
          <a:prstGeom prst="rect">
            <a:avLst/>
          </a:prstGeom>
          <a:noFill/>
        </p:spPr>
        <p:txBody>
          <a:bodyPr wrap="square" rtlCol="0">
            <a:spAutoFit/>
          </a:bodyPr>
          <a:lstStyle/>
          <a:p>
            <a:pPr>
              <a:spcBef>
                <a:spcPct val="0"/>
              </a:spcBef>
            </a:pPr>
            <a:r>
              <a:rPr lang="zh-CN" altLang="en-US" dirty="0" smtClean="0">
                <a:ea typeface="华文中宋" panose="02010600040101010101" pitchFamily="2" charset="-122"/>
              </a:rPr>
              <a:t>对同一用户在不同时间对好友进行推荐的结果显示如图所示</a:t>
            </a:r>
            <a:endParaRPr lang="zh-CN" altLang="en-US" dirty="0">
              <a:ea typeface="华文中宋" panose="02010600040101010101" pitchFamily="2" charset="-122"/>
            </a:endParaRPr>
          </a:p>
        </p:txBody>
      </p:sp>
    </p:spTree>
    <p:extLst>
      <p:ext uri="{BB962C8B-B14F-4D97-AF65-F5344CB8AC3E}">
        <p14:creationId xmlns:p14="http://schemas.microsoft.com/office/powerpoint/2010/main" val="303822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411861"/>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22" y="268876"/>
            <a:ext cx="3404316" cy="443069"/>
          </a:xfrm>
        </p:spPr>
        <p:txBody>
          <a:bodyPr/>
          <a:lstStyle/>
          <a:p>
            <a:r>
              <a:rPr lang="zh-CN" altLang="en-US" dirty="0" smtClean="0"/>
              <a:t>论文总结</a:t>
            </a:r>
            <a:endParaRPr lang="zh-CN" altLang="en-US" dirty="0"/>
          </a:p>
        </p:txBody>
      </p:sp>
      <p:sp>
        <p:nvSpPr>
          <p:cNvPr id="24" name="矩形 23"/>
          <p:cNvSpPr/>
          <p:nvPr/>
        </p:nvSpPr>
        <p:spPr>
          <a:xfrm>
            <a:off x="893994" y="1663177"/>
            <a:ext cx="672164" cy="6721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1</a:t>
            </a:r>
            <a:endParaRPr lang="zh-CN" altLang="en-US" sz="3200" b="1" dirty="0"/>
          </a:p>
        </p:txBody>
      </p:sp>
      <p:sp>
        <p:nvSpPr>
          <p:cNvPr id="25" name="矩形 24"/>
          <p:cNvSpPr/>
          <p:nvPr/>
        </p:nvSpPr>
        <p:spPr>
          <a:xfrm>
            <a:off x="893994" y="2741838"/>
            <a:ext cx="672164" cy="6721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26" name="矩形 25"/>
          <p:cNvSpPr/>
          <p:nvPr/>
        </p:nvSpPr>
        <p:spPr>
          <a:xfrm>
            <a:off x="893994" y="3820500"/>
            <a:ext cx="672164" cy="6721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27" name="文本框 26"/>
          <p:cNvSpPr txBox="1"/>
          <p:nvPr/>
        </p:nvSpPr>
        <p:spPr>
          <a:xfrm>
            <a:off x="1677713" y="1723839"/>
            <a:ext cx="4602112" cy="646331"/>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针对用户的文本和情感程度词进行好友推荐，提出了</a:t>
            </a:r>
            <a:r>
              <a:rPr lang="en-US" altLang="zh-CN" dirty="0">
                <a:ea typeface="华文中宋" panose="02010600040101010101" pitchFamily="2" charset="-122"/>
              </a:rPr>
              <a:t>SEM</a:t>
            </a:r>
            <a:r>
              <a:rPr lang="zh-CN" altLang="en-US" dirty="0">
                <a:ea typeface="华文中宋" panose="02010600040101010101" pitchFamily="2" charset="-122"/>
              </a:rPr>
              <a:t>模型，进行好友推荐</a:t>
            </a:r>
          </a:p>
        </p:txBody>
      </p:sp>
      <p:sp>
        <p:nvSpPr>
          <p:cNvPr id="28" name="文本框 27"/>
          <p:cNvSpPr txBox="1"/>
          <p:nvPr/>
        </p:nvSpPr>
        <p:spPr>
          <a:xfrm>
            <a:off x="1677713" y="2720366"/>
            <a:ext cx="4602112" cy="646331"/>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引入时间因素，采用文本交叉相似度算法和情感词典的方法进行好友推荐方法</a:t>
            </a:r>
          </a:p>
        </p:txBody>
      </p:sp>
      <p:sp>
        <p:nvSpPr>
          <p:cNvPr id="29" name="文本框 28"/>
          <p:cNvSpPr txBox="1"/>
          <p:nvPr/>
        </p:nvSpPr>
        <p:spPr>
          <a:xfrm>
            <a:off x="1677713" y="3820500"/>
            <a:ext cx="4602112" cy="646331"/>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对用户的微博文本分析，设计了融合用户文本语义和情感分析的好友推荐系统</a:t>
            </a:r>
          </a:p>
        </p:txBody>
      </p:sp>
      <p:sp>
        <p:nvSpPr>
          <p:cNvPr id="39" name="任意多边形 38"/>
          <p:cNvSpPr/>
          <p:nvPr/>
        </p:nvSpPr>
        <p:spPr>
          <a:xfrm>
            <a:off x="8416764" y="2753602"/>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zh-CN" altLang="en-US" sz="2400" b="1" dirty="0" smtClean="0">
                <a:latin typeface="微软雅黑" panose="020B0503020204020204" pitchFamily="34" charset="-122"/>
                <a:ea typeface="微软雅黑" panose="020B0503020204020204" pitchFamily="34" charset="-122"/>
              </a:rPr>
              <a:t>总结</a:t>
            </a:r>
            <a:endParaRPr lang="zh-CN" altLang="en-US" sz="2400" b="1" dirty="0">
              <a:latin typeface="微软雅黑" panose="020B0503020204020204" pitchFamily="34" charset="-122"/>
              <a:ea typeface="微软雅黑" panose="020B0503020204020204" pitchFamily="34" charset="-122"/>
            </a:endParaRPr>
          </a:p>
        </p:txBody>
      </p:sp>
      <p:sp>
        <p:nvSpPr>
          <p:cNvPr id="40" name="任意多边形 39"/>
          <p:cNvSpPr/>
          <p:nvPr/>
        </p:nvSpPr>
        <p:spPr>
          <a:xfrm rot="16200000">
            <a:off x="8856003" y="2546693"/>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2"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41" name="任意多边形 40"/>
          <p:cNvSpPr/>
          <p:nvPr/>
        </p:nvSpPr>
        <p:spPr>
          <a:xfrm>
            <a:off x="8416764" y="1113594"/>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chemeClr val="accent5">
                    <a:lumMod val="75000"/>
                  </a:schemeClr>
                </a:solidFill>
              </a:rPr>
              <a:t>1</a:t>
            </a:r>
            <a:endParaRPr lang="zh-CN" altLang="en-US" sz="5800" dirty="0">
              <a:solidFill>
                <a:schemeClr val="accent5">
                  <a:lumMod val="75000"/>
                </a:schemeClr>
              </a:solidFill>
            </a:endParaRPr>
          </a:p>
        </p:txBody>
      </p:sp>
      <p:sp>
        <p:nvSpPr>
          <p:cNvPr id="42" name="任意多边形 41"/>
          <p:cNvSpPr/>
          <p:nvPr/>
        </p:nvSpPr>
        <p:spPr>
          <a:xfrm>
            <a:off x="9676007" y="3366697"/>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43" name="任意多边形 42"/>
          <p:cNvSpPr/>
          <p:nvPr/>
        </p:nvSpPr>
        <p:spPr>
          <a:xfrm>
            <a:off x="10056772" y="2753602"/>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chemeClr val="accent5">
                    <a:lumMod val="75000"/>
                  </a:schemeClr>
                </a:solidFill>
              </a:rPr>
              <a:t>2</a:t>
            </a:r>
            <a:endParaRPr lang="zh-CN" altLang="en-US" sz="5800" dirty="0">
              <a:solidFill>
                <a:schemeClr val="accent5">
                  <a:lumMod val="75000"/>
                </a:schemeClr>
              </a:solidFill>
            </a:endParaRPr>
          </a:p>
        </p:txBody>
      </p:sp>
      <p:sp>
        <p:nvSpPr>
          <p:cNvPr id="44" name="任意多边形 43"/>
          <p:cNvSpPr/>
          <p:nvPr/>
        </p:nvSpPr>
        <p:spPr>
          <a:xfrm rot="5400000">
            <a:off x="8856003" y="4186701"/>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45" name="任意多边形 44"/>
          <p:cNvSpPr/>
          <p:nvPr/>
        </p:nvSpPr>
        <p:spPr>
          <a:xfrm>
            <a:off x="8416764" y="4393610"/>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chemeClr val="accent5">
                    <a:lumMod val="75000"/>
                  </a:schemeClr>
                </a:solidFill>
              </a:rPr>
              <a:t>3</a:t>
            </a:r>
            <a:endParaRPr lang="zh-CN" altLang="en-US" sz="5800" dirty="0">
              <a:solidFill>
                <a:schemeClr val="accent5">
                  <a:lumMod val="75000"/>
                </a:schemeClr>
              </a:solidFill>
            </a:endParaRPr>
          </a:p>
        </p:txBody>
      </p:sp>
      <p:sp>
        <p:nvSpPr>
          <p:cNvPr id="46" name="任意多边形 45"/>
          <p:cNvSpPr/>
          <p:nvPr/>
        </p:nvSpPr>
        <p:spPr>
          <a:xfrm>
            <a:off x="8036000" y="3366697"/>
            <a:ext cx="380765" cy="33051"/>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380764" y="16525"/>
                </a:moveTo>
                <a:lnTo>
                  <a:pt x="0"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7" rIns="193564"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47" name="任意多边形 46"/>
          <p:cNvSpPr/>
          <p:nvPr/>
        </p:nvSpPr>
        <p:spPr>
          <a:xfrm>
            <a:off x="6776756" y="2753602"/>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chemeClr val="accent5">
                    <a:lumMod val="75000"/>
                  </a:schemeClr>
                </a:solidFill>
              </a:rPr>
              <a:t>4</a:t>
            </a:r>
            <a:endParaRPr lang="zh-CN" altLang="en-US" sz="5800" dirty="0">
              <a:solidFill>
                <a:schemeClr val="accent5">
                  <a:lumMod val="75000"/>
                </a:schemeClr>
              </a:solidFill>
            </a:endParaRPr>
          </a:p>
        </p:txBody>
      </p:sp>
      <p:sp>
        <p:nvSpPr>
          <p:cNvPr id="48" name="矩形 47"/>
          <p:cNvSpPr/>
          <p:nvPr/>
        </p:nvSpPr>
        <p:spPr>
          <a:xfrm>
            <a:off x="893994" y="4899162"/>
            <a:ext cx="672164" cy="6721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4</a:t>
            </a:r>
            <a:endParaRPr lang="zh-CN" altLang="en-US" sz="3200" b="1" dirty="0"/>
          </a:p>
        </p:txBody>
      </p:sp>
      <p:sp>
        <p:nvSpPr>
          <p:cNvPr id="49" name="文本框 48"/>
          <p:cNvSpPr txBox="1"/>
          <p:nvPr/>
        </p:nvSpPr>
        <p:spPr>
          <a:xfrm>
            <a:off x="1677713" y="4899162"/>
            <a:ext cx="4602112" cy="1200329"/>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本文</a:t>
            </a:r>
            <a:r>
              <a:rPr lang="zh-CN" altLang="en-US" dirty="0" smtClean="0">
                <a:ea typeface="华文中宋" panose="02010600040101010101" pitchFamily="2" charset="-122"/>
              </a:rPr>
              <a:t>通过采用自行编写的爬虫程序对新</a:t>
            </a:r>
            <a:r>
              <a:rPr lang="zh-CN" altLang="en-US" dirty="0">
                <a:ea typeface="华文中宋" panose="02010600040101010101" pitchFamily="2" charset="-122"/>
              </a:rPr>
              <a:t>浪微</a:t>
            </a:r>
            <a:r>
              <a:rPr lang="zh-CN" altLang="en-US" dirty="0" smtClean="0">
                <a:ea typeface="华文中宋" panose="02010600040101010101" pitchFamily="2" charset="-122"/>
              </a:rPr>
              <a:t>博数据进行爬取。</a:t>
            </a:r>
            <a:r>
              <a:rPr lang="zh-CN" altLang="en-US" dirty="0">
                <a:ea typeface="华文中宋" panose="02010600040101010101" pitchFamily="2" charset="-122"/>
              </a:rPr>
              <a:t>对转发用户行为进行分析，发现用户的度和微博数部分均满足幂律分析，具有无标度特性，验证了数据的真实性。</a:t>
            </a:r>
          </a:p>
        </p:txBody>
      </p:sp>
    </p:spTree>
    <p:extLst>
      <p:ext uri="{BB962C8B-B14F-4D97-AF65-F5344CB8AC3E}">
        <p14:creationId xmlns:p14="http://schemas.microsoft.com/office/powerpoint/2010/main" val="17057047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6" presetClass="entr" presetSubtype="21"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arn(inVertical)">
                                      <p:cBhvr>
                                        <p:cTn id="16" dur="500"/>
                                        <p:tgtEl>
                                          <p:spTgt spid="40"/>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6" presetClass="entr" presetSubtype="21"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arn(inVertical)">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1000"/>
                                        <p:tgtEl>
                                          <p:spTgt spid="29"/>
                                        </p:tgtEl>
                                      </p:cBhvr>
                                    </p:animEffect>
                                    <p:anim calcmode="lin" valueType="num">
                                      <p:cBhvr>
                                        <p:cTn id="41" dur="1000" fill="hold"/>
                                        <p:tgtEl>
                                          <p:spTgt spid="29"/>
                                        </p:tgtEl>
                                        <p:attrNameLst>
                                          <p:attrName>ppt_x</p:attrName>
                                        </p:attrNameLst>
                                      </p:cBhvr>
                                      <p:tavLst>
                                        <p:tav tm="0">
                                          <p:val>
                                            <p:strVal val="#ppt_x"/>
                                          </p:val>
                                        </p:tav>
                                        <p:tav tm="100000">
                                          <p:val>
                                            <p:strVal val="#ppt_x"/>
                                          </p:val>
                                        </p:tav>
                                      </p:tavLst>
                                    </p:anim>
                                    <p:anim calcmode="lin" valueType="num">
                                      <p:cBhvr>
                                        <p:cTn id="42" dur="1000" fill="hold"/>
                                        <p:tgtEl>
                                          <p:spTgt spid="29"/>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barn(inVertical)">
                                      <p:cBhvr>
                                        <p:cTn id="45" dur="500"/>
                                        <p:tgtEl>
                                          <p:spTgt spid="44"/>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childTnLst>
                                </p:cTn>
                              </p:par>
                              <p:par>
                                <p:cTn id="54" presetID="16" presetClass="entr" presetSubtype="21"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barn(inVertical)">
                                      <p:cBhvr>
                                        <p:cTn id="56" dur="500"/>
                                        <p:tgtEl>
                                          <p:spTgt spid="46"/>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1000"/>
                                        <p:tgtEl>
                                          <p:spTgt spid="49"/>
                                        </p:tgtEl>
                                      </p:cBhvr>
                                    </p:animEffect>
                                    <p:anim calcmode="lin" valueType="num">
                                      <p:cBhvr>
                                        <p:cTn id="60" dur="1000" fill="hold"/>
                                        <p:tgtEl>
                                          <p:spTgt spid="49"/>
                                        </p:tgtEl>
                                        <p:attrNameLst>
                                          <p:attrName>ppt_x</p:attrName>
                                        </p:attrNameLst>
                                      </p:cBhvr>
                                      <p:tavLst>
                                        <p:tav tm="0">
                                          <p:val>
                                            <p:strVal val="#ppt_x"/>
                                          </p:val>
                                        </p:tav>
                                        <p:tav tm="100000">
                                          <p:val>
                                            <p:strVal val="#ppt_x"/>
                                          </p:val>
                                        </p:tav>
                                      </p:tavLst>
                                    </p:anim>
                                    <p:anim calcmode="lin" valueType="num">
                                      <p:cBhvr>
                                        <p:cTn id="61" dur="1000" fill="hold"/>
                                        <p:tgtEl>
                                          <p:spTgt spid="49"/>
                                        </p:tgtEl>
                                        <p:attrNameLst>
                                          <p:attrName>ppt_y</p:attrName>
                                        </p:attrNameLst>
                                      </p:cBhvr>
                                      <p:tavLst>
                                        <p:tav tm="0">
                                          <p:val>
                                            <p:strVal val="#ppt_y+.1"/>
                                          </p:val>
                                        </p:tav>
                                        <p:tav tm="100000">
                                          <p:val>
                                            <p:strVal val="#ppt_y"/>
                                          </p:val>
                                        </p:tav>
                                      </p:tavLst>
                                    </p:anim>
                                  </p:childTnLst>
                                </p:cTn>
                              </p:par>
                              <p:par>
                                <p:cTn id="62" presetID="1"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p:bldP spid="28" grpId="0"/>
      <p:bldP spid="29" grpId="0"/>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未来工作</a:t>
            </a:r>
            <a:endParaRPr lang="zh-CN" altLang="en-US" dirty="0"/>
          </a:p>
        </p:txBody>
      </p:sp>
      <p:grpSp>
        <p:nvGrpSpPr>
          <p:cNvPr id="10" name="组合 9"/>
          <p:cNvGrpSpPr>
            <a:grpSpLocks/>
          </p:cNvGrpSpPr>
          <p:nvPr/>
        </p:nvGrpSpPr>
        <p:grpSpPr bwMode="auto">
          <a:xfrm>
            <a:off x="1022573" y="1853701"/>
            <a:ext cx="2074862" cy="832168"/>
            <a:chOff x="765101" y="962314"/>
            <a:chExt cx="1296144" cy="576064"/>
          </a:xfrm>
          <a:solidFill>
            <a:schemeClr val="accent5">
              <a:lumMod val="75000"/>
            </a:schemeClr>
          </a:solidFill>
        </p:grpSpPr>
        <p:sp>
          <p:nvSpPr>
            <p:cNvPr id="11" name="五边形 10"/>
            <p:cNvSpPr/>
            <p:nvPr/>
          </p:nvSpPr>
          <p:spPr>
            <a:xfrm>
              <a:off x="765101" y="962314"/>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287ED3"/>
                </a:solidFill>
              </a:endParaRPr>
            </a:p>
          </p:txBody>
        </p:sp>
        <p:sp>
          <p:nvSpPr>
            <p:cNvPr id="12" name="TextBox 19"/>
            <p:cNvSpPr txBox="1">
              <a:spLocks noChangeArrowheads="1"/>
            </p:cNvSpPr>
            <p:nvPr/>
          </p:nvSpPr>
          <p:spPr bwMode="auto">
            <a:xfrm>
              <a:off x="1265214" y="1053288"/>
              <a:ext cx="259557" cy="447419"/>
            </a:xfrm>
            <a:prstGeom prst="rect">
              <a:avLst/>
            </a:prstGeom>
            <a:grp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b="1" dirty="0">
                  <a:solidFill>
                    <a:schemeClr val="bg1"/>
                  </a:solidFill>
                  <a:latin typeface="+mj-lt"/>
                  <a:ea typeface="微软雅黑" panose="020B0503020204020204" pitchFamily="34" charset="-122"/>
                </a:rPr>
                <a:t>1</a:t>
              </a:r>
              <a:endParaRPr lang="zh-CN" altLang="en-US" sz="3600" b="1" dirty="0">
                <a:solidFill>
                  <a:schemeClr val="bg1"/>
                </a:solidFill>
                <a:latin typeface="+mj-lt"/>
                <a:ea typeface="微软雅黑" panose="020B0503020204020204" pitchFamily="34" charset="-122"/>
              </a:endParaRPr>
            </a:p>
          </p:txBody>
        </p:sp>
      </p:grpSp>
      <p:grpSp>
        <p:nvGrpSpPr>
          <p:cNvPr id="13" name="组合 12"/>
          <p:cNvGrpSpPr>
            <a:grpSpLocks/>
          </p:cNvGrpSpPr>
          <p:nvPr/>
        </p:nvGrpSpPr>
        <p:grpSpPr bwMode="auto">
          <a:xfrm>
            <a:off x="1022573" y="3198313"/>
            <a:ext cx="2074862" cy="832168"/>
            <a:chOff x="765101" y="2306083"/>
            <a:chExt cx="1296144" cy="576064"/>
          </a:xfrm>
          <a:solidFill>
            <a:schemeClr val="accent5">
              <a:lumMod val="75000"/>
            </a:schemeClr>
          </a:solidFill>
        </p:grpSpPr>
        <p:sp>
          <p:nvSpPr>
            <p:cNvPr id="14" name="五边形 13"/>
            <p:cNvSpPr/>
            <p:nvPr/>
          </p:nvSpPr>
          <p:spPr>
            <a:xfrm>
              <a:off x="765101" y="2306083"/>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287ED3"/>
                </a:solidFill>
              </a:endParaRPr>
            </a:p>
          </p:txBody>
        </p:sp>
        <p:sp>
          <p:nvSpPr>
            <p:cNvPr id="15" name="TextBox 20"/>
            <p:cNvSpPr txBox="1">
              <a:spLocks noChangeArrowheads="1"/>
            </p:cNvSpPr>
            <p:nvPr/>
          </p:nvSpPr>
          <p:spPr bwMode="auto">
            <a:xfrm>
              <a:off x="1271948" y="2409975"/>
              <a:ext cx="260559" cy="447419"/>
            </a:xfrm>
            <a:prstGeom prst="rect">
              <a:avLst/>
            </a:prstGeom>
            <a:grp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b="1" dirty="0">
                  <a:solidFill>
                    <a:schemeClr val="bg1"/>
                  </a:solidFill>
                  <a:latin typeface="+mj-lt"/>
                  <a:ea typeface="微软雅黑" panose="020B0503020204020204" pitchFamily="34" charset="-122"/>
                </a:rPr>
                <a:t>2</a:t>
              </a:r>
              <a:endParaRPr lang="zh-CN" altLang="en-US" sz="3600" b="1" dirty="0">
                <a:solidFill>
                  <a:schemeClr val="bg1"/>
                </a:solidFill>
                <a:latin typeface="+mj-lt"/>
                <a:ea typeface="微软雅黑" panose="020B0503020204020204" pitchFamily="34" charset="-122"/>
              </a:endParaRPr>
            </a:p>
          </p:txBody>
        </p:sp>
      </p:grpSp>
      <p:grpSp>
        <p:nvGrpSpPr>
          <p:cNvPr id="16" name="组合 15"/>
          <p:cNvGrpSpPr>
            <a:grpSpLocks/>
          </p:cNvGrpSpPr>
          <p:nvPr/>
        </p:nvGrpSpPr>
        <p:grpSpPr bwMode="auto">
          <a:xfrm>
            <a:off x="1022573" y="4540901"/>
            <a:ext cx="2074862" cy="832168"/>
            <a:chOff x="765101" y="3649852"/>
            <a:chExt cx="1296144" cy="576064"/>
          </a:xfrm>
          <a:solidFill>
            <a:schemeClr val="accent5">
              <a:lumMod val="75000"/>
            </a:schemeClr>
          </a:solidFill>
        </p:grpSpPr>
        <p:sp>
          <p:nvSpPr>
            <p:cNvPr id="17" name="五边形 16"/>
            <p:cNvSpPr/>
            <p:nvPr/>
          </p:nvSpPr>
          <p:spPr>
            <a:xfrm>
              <a:off x="765101" y="3649852"/>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287ED3"/>
                </a:solidFill>
              </a:endParaRPr>
            </a:p>
          </p:txBody>
        </p:sp>
        <p:sp>
          <p:nvSpPr>
            <p:cNvPr id="18" name="TextBox 21"/>
            <p:cNvSpPr txBox="1">
              <a:spLocks noChangeArrowheads="1"/>
            </p:cNvSpPr>
            <p:nvPr/>
          </p:nvSpPr>
          <p:spPr bwMode="auto">
            <a:xfrm>
              <a:off x="1271948" y="3766404"/>
              <a:ext cx="268570" cy="447419"/>
            </a:xfrm>
            <a:prstGeom prst="rect">
              <a:avLst/>
            </a:prstGeom>
            <a:grp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b="1" dirty="0">
                  <a:solidFill>
                    <a:schemeClr val="bg1"/>
                  </a:solidFill>
                  <a:latin typeface="+mj-lt"/>
                  <a:ea typeface="微软雅黑" panose="020B0503020204020204" pitchFamily="34" charset="-122"/>
                </a:rPr>
                <a:t>3</a:t>
              </a:r>
              <a:endParaRPr lang="zh-CN" altLang="en-US" sz="3600" b="1" dirty="0">
                <a:solidFill>
                  <a:schemeClr val="bg1"/>
                </a:solidFill>
                <a:latin typeface="+mj-lt"/>
                <a:ea typeface="微软雅黑" panose="020B0503020204020204" pitchFamily="34" charset="-122"/>
              </a:endParaRPr>
            </a:p>
          </p:txBody>
        </p:sp>
      </p:grpSp>
      <p:cxnSp>
        <p:nvCxnSpPr>
          <p:cNvPr id="19" name="直接连接符 18"/>
          <p:cNvCxnSpPr/>
          <p:nvPr/>
        </p:nvCxnSpPr>
        <p:spPr>
          <a:xfrm>
            <a:off x="3088592" y="2265627"/>
            <a:ext cx="3563937" cy="0"/>
          </a:xfrm>
          <a:prstGeom prst="line">
            <a:avLst/>
          </a:prstGeom>
          <a:ln>
            <a:tailEnd type="oval"/>
          </a:ln>
        </p:spPr>
        <p:style>
          <a:lnRef idx="3">
            <a:schemeClr val="accent5"/>
          </a:lnRef>
          <a:fillRef idx="0">
            <a:schemeClr val="accent5"/>
          </a:fillRef>
          <a:effectRef idx="2">
            <a:schemeClr val="accent5"/>
          </a:effectRef>
          <a:fontRef idx="minor">
            <a:schemeClr val="tx1"/>
          </a:fontRef>
        </p:style>
      </p:cxnSp>
      <p:cxnSp>
        <p:nvCxnSpPr>
          <p:cNvPr id="20" name="直接连接符 19"/>
          <p:cNvCxnSpPr/>
          <p:nvPr/>
        </p:nvCxnSpPr>
        <p:spPr>
          <a:xfrm>
            <a:off x="3088592" y="3619285"/>
            <a:ext cx="3563937" cy="0"/>
          </a:xfrm>
          <a:prstGeom prst="line">
            <a:avLst/>
          </a:prstGeom>
          <a:ln>
            <a:tailEnd type="oval"/>
          </a:ln>
        </p:spPr>
        <p:style>
          <a:lnRef idx="3">
            <a:schemeClr val="accent5"/>
          </a:lnRef>
          <a:fillRef idx="0">
            <a:schemeClr val="accent5"/>
          </a:fillRef>
          <a:effectRef idx="2">
            <a:schemeClr val="accent5"/>
          </a:effectRef>
          <a:fontRef idx="minor">
            <a:schemeClr val="tx1"/>
          </a:fontRef>
        </p:style>
      </p:cxnSp>
      <p:cxnSp>
        <p:nvCxnSpPr>
          <p:cNvPr id="21" name="直接连接符 20"/>
          <p:cNvCxnSpPr/>
          <p:nvPr/>
        </p:nvCxnSpPr>
        <p:spPr>
          <a:xfrm>
            <a:off x="3091767" y="4942632"/>
            <a:ext cx="3563937" cy="0"/>
          </a:xfrm>
          <a:prstGeom prst="line">
            <a:avLst/>
          </a:prstGeom>
          <a:ln>
            <a:tailEnd type="oval"/>
          </a:ln>
        </p:spPr>
        <p:style>
          <a:lnRef idx="3">
            <a:schemeClr val="accent5"/>
          </a:lnRef>
          <a:fillRef idx="0">
            <a:schemeClr val="accent5"/>
          </a:fillRef>
          <a:effectRef idx="2">
            <a:schemeClr val="accent5"/>
          </a:effectRef>
          <a:fontRef idx="minor">
            <a:schemeClr val="tx1"/>
          </a:fontRef>
        </p:style>
      </p:cxnSp>
      <p:sp>
        <p:nvSpPr>
          <p:cNvPr id="40" name="TextBox 47"/>
          <p:cNvSpPr txBox="1"/>
          <p:nvPr/>
        </p:nvSpPr>
        <p:spPr bwMode="auto">
          <a:xfrm>
            <a:off x="3088592" y="1853701"/>
            <a:ext cx="8027764" cy="338554"/>
          </a:xfrm>
          <a:prstGeom prst="rect">
            <a:avLst/>
          </a:prstGeom>
          <a:noFill/>
        </p:spPr>
        <p:txBody>
          <a:bodyPr wrap="square">
            <a:spAutoFit/>
          </a:bodyPr>
          <a:lstStyle/>
          <a:p>
            <a:pPr lvl="0">
              <a:defRPr/>
            </a:pPr>
            <a:r>
              <a:rPr lang="zh-CN" altLang="zh-CN" sz="1600" dirty="0" smtClean="0"/>
              <a:t>更全面的获取其它数据集，在更多的数据集上进行分析、实验和研究。</a:t>
            </a:r>
            <a:endParaRPr lang="zh-CN" altLang="en-US" sz="1600" dirty="0">
              <a:latin typeface="微软雅黑" panose="020B0503020204020204" pitchFamily="34" charset="-122"/>
              <a:ea typeface="微软雅黑" panose="020B0503020204020204" pitchFamily="34" charset="-122"/>
            </a:endParaRPr>
          </a:p>
        </p:txBody>
      </p:sp>
      <p:sp>
        <p:nvSpPr>
          <p:cNvPr id="43" name="TextBox 47"/>
          <p:cNvSpPr txBox="1"/>
          <p:nvPr/>
        </p:nvSpPr>
        <p:spPr bwMode="auto">
          <a:xfrm>
            <a:off x="3062393" y="2985444"/>
            <a:ext cx="8027765" cy="584775"/>
          </a:xfrm>
          <a:prstGeom prst="rect">
            <a:avLst/>
          </a:prstGeom>
          <a:noFill/>
        </p:spPr>
        <p:txBody>
          <a:bodyPr wrap="square">
            <a:spAutoFit/>
          </a:bodyPr>
          <a:lstStyle/>
          <a:p>
            <a:pPr lvl="0"/>
            <a:r>
              <a:rPr lang="zh-CN" altLang="zh-CN" sz="1600" dirty="0" smtClean="0"/>
              <a:t>采用</a:t>
            </a:r>
            <a:r>
              <a:rPr lang="zh-CN" altLang="zh-CN" sz="1600" dirty="0"/>
              <a:t>机器学习的方法来对文本进行情感分析</a:t>
            </a:r>
            <a:r>
              <a:rPr lang="zh-CN" altLang="zh-CN" sz="1600" dirty="0" smtClean="0"/>
              <a:t>，并</a:t>
            </a:r>
            <a:r>
              <a:rPr lang="zh-CN" altLang="zh-CN" sz="1600" dirty="0"/>
              <a:t>可以结合深度学习的方法，来学习和挖掘出用户的特征，预测用户的行为，对用户进行精准的推荐</a:t>
            </a:r>
            <a:r>
              <a:rPr lang="zh-CN" altLang="zh-CN" sz="1600" dirty="0" smtClean="0"/>
              <a:t>。</a:t>
            </a:r>
            <a:endParaRPr lang="zh-CN" altLang="en-US" sz="1600" dirty="0">
              <a:latin typeface="微软雅黑" panose="020B0503020204020204" pitchFamily="34" charset="-122"/>
              <a:ea typeface="微软雅黑" panose="020B0503020204020204" pitchFamily="34" charset="-122"/>
            </a:endParaRPr>
          </a:p>
        </p:txBody>
      </p:sp>
      <p:sp>
        <p:nvSpPr>
          <p:cNvPr id="44" name="TextBox 47"/>
          <p:cNvSpPr txBox="1"/>
          <p:nvPr/>
        </p:nvSpPr>
        <p:spPr bwMode="auto">
          <a:xfrm>
            <a:off x="3065689" y="4326861"/>
            <a:ext cx="8027765" cy="584775"/>
          </a:xfrm>
          <a:prstGeom prst="rect">
            <a:avLst/>
          </a:prstGeom>
          <a:noFill/>
        </p:spPr>
        <p:txBody>
          <a:bodyPr wrap="square">
            <a:spAutoFit/>
          </a:bodyPr>
          <a:lstStyle/>
          <a:p>
            <a:pPr lvl="0"/>
            <a:r>
              <a:rPr lang="zh-CN" altLang="zh-CN" sz="1600" dirty="0" smtClean="0"/>
              <a:t>随着</a:t>
            </a:r>
            <a:r>
              <a:rPr lang="zh-CN" altLang="zh-CN" sz="1600" dirty="0"/>
              <a:t>技术的发展，云计算和大数据技术的普及</a:t>
            </a:r>
            <a:r>
              <a:rPr lang="zh-CN" altLang="zh-CN" sz="1600" dirty="0" smtClean="0"/>
              <a:t>，我</a:t>
            </a:r>
            <a:r>
              <a:rPr lang="zh-CN" altLang="zh-CN" sz="1600" dirty="0"/>
              <a:t>将考虑结合大数据和并行计算技术对现有算法进行改进，提高计算的效率和推荐的性能</a:t>
            </a:r>
            <a:r>
              <a:rPr lang="zh-CN" altLang="zh-CN" sz="1600" dirty="0" smtClean="0"/>
              <a: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4265246"/>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3614713"/>
              </p:ext>
            </p:extLst>
          </p:nvPr>
        </p:nvGraphicFramePr>
        <p:xfrm>
          <a:off x="1447799" y="892629"/>
          <a:ext cx="9100457" cy="5349750"/>
        </p:xfrm>
        <a:graphic>
          <a:graphicData uri="http://schemas.openxmlformats.org/drawingml/2006/table">
            <a:tbl>
              <a:tblPr firstRow="1" bandRow="1">
                <a:tableStyleId>{5C22544A-7EE6-4342-B048-85BDC9FD1C3A}</a:tableStyleId>
              </a:tblPr>
              <a:tblGrid>
                <a:gridCol w="9100457"/>
              </a:tblGrid>
              <a:tr h="979277">
                <a:tc>
                  <a:txBody>
                    <a:bodyPr/>
                    <a:lstStyle/>
                    <a:p>
                      <a:pPr algn="ctr">
                        <a:spcBef>
                          <a:spcPct val="0"/>
                        </a:spcBef>
                      </a:pPr>
                      <a:r>
                        <a:rPr lang="zh-CN" altLang="en-US" sz="3200" b="1" dirty="0" smtClean="0">
                          <a:latin typeface="+mj-lt"/>
                          <a:ea typeface="宋体" panose="02010600030101010101" pitchFamily="2" charset="-122"/>
                          <a:cs typeface="仿宋_GB2312"/>
                        </a:rPr>
                        <a:t>从事的科研工作及成果</a:t>
                      </a:r>
                      <a:endParaRPr lang="zh-CN" altLang="en-US" sz="3200" b="1" dirty="0">
                        <a:latin typeface="+mj-lt"/>
                        <a:ea typeface="宋体" panose="02010600030101010101" pitchFamily="2" charset="-122"/>
                        <a:cs typeface="仿宋_GB2312"/>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50000"/>
                      </a:schemeClr>
                    </a:solidFill>
                  </a:tcPr>
                </a:tc>
              </a:tr>
              <a:tr h="164233">
                <a:tc>
                  <a:txBody>
                    <a:bodyPr/>
                    <a:lstStyle/>
                    <a:p>
                      <a:endParaRPr lang="zh-CN" altLang="en-US" sz="300" dirty="0">
                        <a:latin typeface="+mj-lt"/>
                        <a:ea typeface="宋体" panose="02010600030101010101" pitchFamily="2" charset="-122"/>
                      </a:endParaRPr>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961890">
                <a:tc>
                  <a:txBody>
                    <a:bodyPr/>
                    <a:lstStyle/>
                    <a:p>
                      <a:r>
                        <a:rPr lang="zh-CN" altLang="zh-CN" sz="1800" b="1" kern="1200" dirty="0" smtClean="0">
                          <a:solidFill>
                            <a:schemeClr val="dk1"/>
                          </a:solidFill>
                          <a:effectLst/>
                          <a:latin typeface="+mj-lt"/>
                          <a:ea typeface="宋体" panose="02010600030101010101" pitchFamily="2" charset="-122"/>
                          <a:cs typeface="+mn-cs"/>
                        </a:rPr>
                        <a:t>参与科研项目：</a:t>
                      </a:r>
                      <a:endParaRPr lang="zh-CN" altLang="zh-CN" sz="1800" kern="1200" dirty="0" smtClean="0">
                        <a:solidFill>
                          <a:schemeClr val="dk1"/>
                        </a:solidFill>
                        <a:effectLst/>
                        <a:latin typeface="+mj-lt"/>
                        <a:ea typeface="宋体" panose="02010600030101010101" pitchFamily="2" charset="-122"/>
                        <a:cs typeface="+mn-cs"/>
                      </a:endParaRPr>
                    </a:p>
                    <a:p>
                      <a:pPr lvl="0" fontAlgn="base"/>
                      <a:r>
                        <a:rPr lang="zh-CN" altLang="zh-CN" sz="1800" kern="1200" dirty="0" smtClean="0">
                          <a:solidFill>
                            <a:schemeClr val="dk1"/>
                          </a:solidFill>
                          <a:effectLst/>
                          <a:latin typeface="+mj-lt"/>
                          <a:ea typeface="宋体" panose="02010600030101010101" pitchFamily="2" charset="-122"/>
                          <a:cs typeface="+mn-cs"/>
                        </a:rPr>
                        <a:t>国家自然科学基金项目</a:t>
                      </a:r>
                      <a:r>
                        <a:rPr lang="en-US" altLang="zh-CN" sz="1800" kern="1200" dirty="0" smtClean="0">
                          <a:solidFill>
                            <a:schemeClr val="dk1"/>
                          </a:solidFill>
                          <a:effectLst/>
                          <a:latin typeface="+mj-lt"/>
                          <a:ea typeface="宋体" panose="02010600030101010101" pitchFamily="2" charset="-122"/>
                          <a:cs typeface="+mn-cs"/>
                        </a:rPr>
                        <a:t>(61075019)</a:t>
                      </a:r>
                      <a:r>
                        <a:rPr lang="zh-CN" altLang="zh-CN" sz="1800" kern="1200" dirty="0" smtClean="0">
                          <a:solidFill>
                            <a:schemeClr val="dk1"/>
                          </a:solidFill>
                          <a:effectLst/>
                          <a:latin typeface="+mj-lt"/>
                          <a:ea typeface="宋体" panose="02010600030101010101" pitchFamily="2" charset="-122"/>
                          <a:cs typeface="+mn-cs"/>
                        </a:rPr>
                        <a:t>，项目名称：三支决策聚类理论与方法研究，项目参与年限：</a:t>
                      </a:r>
                      <a:r>
                        <a:rPr lang="en-US" altLang="zh-CN" sz="1800" kern="1200" dirty="0" smtClean="0">
                          <a:solidFill>
                            <a:schemeClr val="dk1"/>
                          </a:solidFill>
                          <a:effectLst/>
                          <a:latin typeface="+mj-lt"/>
                          <a:ea typeface="宋体" panose="02010600030101010101" pitchFamily="2" charset="-122"/>
                          <a:cs typeface="+mn-cs"/>
                        </a:rPr>
                        <a:t>2014.1-2017.12</a:t>
                      </a:r>
                      <a:endParaRPr lang="zh-CN" altLang="zh-CN" sz="1800" kern="1200" dirty="0" smtClean="0">
                        <a:solidFill>
                          <a:schemeClr val="dk1"/>
                        </a:solidFill>
                        <a:effectLst/>
                        <a:latin typeface="+mj-lt"/>
                        <a:ea typeface="宋体" panose="02010600030101010101" pitchFamily="2" charset="-122"/>
                        <a:cs typeface="+mn-cs"/>
                      </a:endParaRPr>
                    </a:p>
                    <a:p>
                      <a:pPr lvl="0" fontAlgn="base"/>
                      <a:r>
                        <a:rPr lang="zh-CN" altLang="zh-CN" sz="1800" kern="1200" dirty="0" smtClean="0">
                          <a:solidFill>
                            <a:schemeClr val="dk1"/>
                          </a:solidFill>
                          <a:effectLst/>
                          <a:latin typeface="+mj-lt"/>
                          <a:ea typeface="宋体" panose="02010600030101010101" pitchFamily="2" charset="-122"/>
                          <a:cs typeface="+mn-cs"/>
                        </a:rPr>
                        <a:t>重庆市自然科学基金项目</a:t>
                      </a:r>
                      <a:r>
                        <a:rPr lang="en-US" altLang="zh-CN" sz="1800" kern="1200" dirty="0" smtClean="0">
                          <a:solidFill>
                            <a:schemeClr val="dk1"/>
                          </a:solidFill>
                          <a:effectLst/>
                          <a:latin typeface="+mj-lt"/>
                          <a:ea typeface="宋体" panose="02010600030101010101" pitchFamily="2" charset="-122"/>
                          <a:cs typeface="+mn-cs"/>
                        </a:rPr>
                        <a:t>(</a:t>
                      </a:r>
                      <a:r>
                        <a:rPr lang="en-US" altLang="zh-CN" sz="1800" kern="1200" dirty="0" err="1" smtClean="0">
                          <a:solidFill>
                            <a:schemeClr val="dk1"/>
                          </a:solidFill>
                          <a:effectLst/>
                          <a:latin typeface="+mj-lt"/>
                          <a:ea typeface="宋体" panose="02010600030101010101" pitchFamily="2" charset="-122"/>
                          <a:cs typeface="+mn-cs"/>
                        </a:rPr>
                        <a:t>CSTC2014jcyjA40047</a:t>
                      </a:r>
                      <a:r>
                        <a:rPr lang="en-US" altLang="zh-CN" sz="1800" kern="1200" dirty="0" smtClean="0">
                          <a:solidFill>
                            <a:schemeClr val="dk1"/>
                          </a:solidFill>
                          <a:effectLst/>
                          <a:latin typeface="+mj-lt"/>
                          <a:ea typeface="宋体" panose="02010600030101010101" pitchFamily="2" charset="-122"/>
                          <a:cs typeface="+mn-cs"/>
                        </a:rPr>
                        <a:t>)</a:t>
                      </a:r>
                      <a:r>
                        <a:rPr lang="zh-CN" altLang="zh-CN" sz="1800" kern="1200" dirty="0" smtClean="0">
                          <a:solidFill>
                            <a:schemeClr val="dk1"/>
                          </a:solidFill>
                          <a:effectLst/>
                          <a:latin typeface="+mj-lt"/>
                          <a:ea typeface="宋体" panose="02010600030101010101" pitchFamily="2" charset="-122"/>
                          <a:cs typeface="+mn-cs"/>
                        </a:rPr>
                        <a:t>；项目名称：多智能体网络分组一致动力学行为分析与研究，项目参与年限：</a:t>
                      </a:r>
                      <a:r>
                        <a:rPr lang="en-US" altLang="zh-CN" sz="1800" kern="1200" dirty="0" smtClean="0">
                          <a:solidFill>
                            <a:schemeClr val="dk1"/>
                          </a:solidFill>
                          <a:effectLst/>
                          <a:latin typeface="+mj-lt"/>
                          <a:ea typeface="宋体" panose="02010600030101010101" pitchFamily="2" charset="-122"/>
                          <a:cs typeface="+mn-cs"/>
                        </a:rPr>
                        <a:t>2014.07-2017.06</a:t>
                      </a:r>
                      <a:endParaRPr lang="zh-CN" altLang="zh-CN" sz="1800" kern="1200" dirty="0" smtClean="0">
                        <a:solidFill>
                          <a:schemeClr val="dk1"/>
                        </a:solidFill>
                        <a:effectLst/>
                        <a:latin typeface="+mj-lt"/>
                        <a:ea typeface="宋体" panose="02010600030101010101" pitchFamily="2" charset="-122"/>
                        <a:cs typeface="+mn-cs"/>
                      </a:endParaRPr>
                    </a:p>
                    <a:p>
                      <a:pPr lvl="0" fontAlgn="base"/>
                      <a:r>
                        <a:rPr lang="zh-CN" altLang="zh-CN" sz="1800" kern="1200" dirty="0" smtClean="0">
                          <a:solidFill>
                            <a:schemeClr val="dk1"/>
                          </a:solidFill>
                          <a:effectLst/>
                          <a:latin typeface="+mj-lt"/>
                          <a:ea typeface="宋体" panose="02010600030101010101" pitchFamily="2" charset="-122"/>
                          <a:cs typeface="+mn-cs"/>
                        </a:rPr>
                        <a:t>重庆市教委研究项目</a:t>
                      </a:r>
                      <a:r>
                        <a:rPr lang="en-US" altLang="zh-CN" sz="1800" kern="1200" dirty="0" smtClean="0">
                          <a:solidFill>
                            <a:schemeClr val="dk1"/>
                          </a:solidFill>
                          <a:effectLst/>
                          <a:latin typeface="+mj-lt"/>
                          <a:ea typeface="宋体" panose="02010600030101010101" pitchFamily="2" charset="-122"/>
                          <a:cs typeface="+mn-cs"/>
                        </a:rPr>
                        <a:t>(</a:t>
                      </a:r>
                      <a:r>
                        <a:rPr lang="en-US" altLang="zh-CN" sz="1800" kern="1200" dirty="0" err="1" smtClean="0">
                          <a:solidFill>
                            <a:schemeClr val="dk1"/>
                          </a:solidFill>
                          <a:effectLst/>
                          <a:latin typeface="+mj-lt"/>
                          <a:ea typeface="宋体" panose="02010600030101010101" pitchFamily="2" charset="-122"/>
                          <a:cs typeface="+mn-cs"/>
                        </a:rPr>
                        <a:t>KJ1400403</a:t>
                      </a:r>
                      <a:r>
                        <a:rPr lang="en-US" altLang="zh-CN" sz="1800" kern="1200" dirty="0" smtClean="0">
                          <a:solidFill>
                            <a:schemeClr val="dk1"/>
                          </a:solidFill>
                          <a:effectLst/>
                          <a:latin typeface="+mj-lt"/>
                          <a:ea typeface="宋体" panose="02010600030101010101" pitchFamily="2" charset="-122"/>
                          <a:cs typeface="+mn-cs"/>
                        </a:rPr>
                        <a:t>)</a:t>
                      </a:r>
                      <a:r>
                        <a:rPr lang="zh-CN" altLang="zh-CN" sz="1800" kern="1200" dirty="0" smtClean="0">
                          <a:solidFill>
                            <a:schemeClr val="dk1"/>
                          </a:solidFill>
                          <a:effectLst/>
                          <a:latin typeface="+mj-lt"/>
                          <a:ea typeface="宋体" panose="02010600030101010101" pitchFamily="2" charset="-122"/>
                          <a:cs typeface="+mn-cs"/>
                        </a:rPr>
                        <a:t>；项目名称：多智能体复杂网络的牵制一致性研究；项目参与年限：</a:t>
                      </a:r>
                      <a:r>
                        <a:rPr lang="en-US" altLang="zh-CN" sz="1800" kern="1200" dirty="0" smtClean="0">
                          <a:solidFill>
                            <a:schemeClr val="dk1"/>
                          </a:solidFill>
                          <a:effectLst/>
                          <a:latin typeface="+mj-lt"/>
                          <a:ea typeface="宋体" panose="02010600030101010101" pitchFamily="2" charset="-122"/>
                          <a:cs typeface="+mn-cs"/>
                        </a:rPr>
                        <a:t>2014.1-2015.12</a:t>
                      </a:r>
                      <a:endParaRPr lang="zh-CN" altLang="zh-CN" sz="1800" kern="1200" dirty="0" smtClean="0">
                        <a:solidFill>
                          <a:schemeClr val="dk1"/>
                        </a:solidFill>
                        <a:effectLst/>
                        <a:latin typeface="+mj-lt"/>
                        <a:ea typeface="宋体" panose="02010600030101010101" pitchFamily="2" charset="-122"/>
                        <a:cs typeface="+mn-cs"/>
                      </a:endParaRPr>
                    </a:p>
                    <a:p>
                      <a:pPr lvl="0" fontAlgn="base"/>
                      <a:r>
                        <a:rPr lang="zh-CN" altLang="zh-CN" sz="1800" kern="1200" dirty="0" smtClean="0">
                          <a:solidFill>
                            <a:schemeClr val="dk1"/>
                          </a:solidFill>
                          <a:effectLst/>
                          <a:latin typeface="+mj-lt"/>
                          <a:ea typeface="宋体" panose="02010600030101010101" pitchFamily="2" charset="-122"/>
                          <a:cs typeface="+mn-cs"/>
                        </a:rPr>
                        <a:t>重庆邮电大学博士启动项目</a:t>
                      </a:r>
                      <a:r>
                        <a:rPr lang="en-US" altLang="zh-CN" sz="1800" kern="1200" dirty="0" smtClean="0">
                          <a:solidFill>
                            <a:schemeClr val="dk1"/>
                          </a:solidFill>
                          <a:effectLst/>
                          <a:latin typeface="+mj-lt"/>
                          <a:ea typeface="宋体" panose="02010600030101010101" pitchFamily="2" charset="-122"/>
                          <a:cs typeface="+mn-cs"/>
                        </a:rPr>
                        <a:t>(</a:t>
                      </a:r>
                      <a:r>
                        <a:rPr lang="en-US" altLang="zh-CN" sz="1800" kern="1200" dirty="0" err="1" smtClean="0">
                          <a:solidFill>
                            <a:schemeClr val="dk1"/>
                          </a:solidFill>
                          <a:effectLst/>
                          <a:latin typeface="+mj-lt"/>
                          <a:ea typeface="宋体" panose="02010600030101010101" pitchFamily="2" charset="-122"/>
                          <a:cs typeface="+mn-cs"/>
                        </a:rPr>
                        <a:t>A2014</a:t>
                      </a:r>
                      <a:r>
                        <a:rPr lang="en-US" altLang="zh-CN" sz="1800" kern="1200" dirty="0" smtClean="0">
                          <a:solidFill>
                            <a:schemeClr val="dk1"/>
                          </a:solidFill>
                          <a:effectLst/>
                          <a:latin typeface="+mj-lt"/>
                          <a:ea typeface="宋体" panose="02010600030101010101" pitchFamily="2" charset="-122"/>
                          <a:cs typeface="+mn-cs"/>
                        </a:rPr>
                        <a:t>-20)</a:t>
                      </a:r>
                      <a:r>
                        <a:rPr lang="zh-CN" altLang="zh-CN" sz="1800" kern="1200" dirty="0" smtClean="0">
                          <a:solidFill>
                            <a:schemeClr val="dk1"/>
                          </a:solidFill>
                          <a:effectLst/>
                          <a:latin typeface="+mj-lt"/>
                          <a:ea typeface="宋体" panose="02010600030101010101" pitchFamily="2" charset="-122"/>
                          <a:cs typeface="+mn-cs"/>
                        </a:rPr>
                        <a:t>；项目名称：多智能体网络分组一致性问题研究；项目参与年限：</a:t>
                      </a:r>
                      <a:r>
                        <a:rPr lang="en-US" altLang="zh-CN" sz="1800" kern="1200" dirty="0" smtClean="0">
                          <a:solidFill>
                            <a:schemeClr val="dk1"/>
                          </a:solidFill>
                          <a:effectLst/>
                          <a:latin typeface="+mj-lt"/>
                          <a:ea typeface="宋体" panose="02010600030101010101" pitchFamily="2" charset="-122"/>
                          <a:cs typeface="+mn-cs"/>
                        </a:rPr>
                        <a:t>2014.1-2017.9</a:t>
                      </a:r>
                      <a:endParaRPr lang="zh-CN" altLang="zh-CN" sz="1800" kern="1200" dirty="0" smtClean="0">
                        <a:solidFill>
                          <a:schemeClr val="dk1"/>
                        </a:solidFill>
                        <a:effectLst/>
                        <a:latin typeface="+mj-lt"/>
                        <a:ea typeface="宋体" panose="02010600030101010101" pitchFamily="2" charset="-122"/>
                        <a:cs typeface="+mn-cs"/>
                      </a:endParaRPr>
                    </a:p>
                    <a:p>
                      <a:pPr fontAlgn="base"/>
                      <a:r>
                        <a:rPr lang="en-US" altLang="zh-CN" sz="1800" kern="1200" dirty="0" smtClean="0">
                          <a:solidFill>
                            <a:schemeClr val="dk1"/>
                          </a:solidFill>
                          <a:effectLst/>
                          <a:latin typeface="+mj-lt"/>
                          <a:ea typeface="宋体" panose="02010600030101010101" pitchFamily="2" charset="-122"/>
                          <a:cs typeface="+mn-cs"/>
                        </a:rPr>
                        <a:t> </a:t>
                      </a:r>
                      <a:endParaRPr lang="zh-CN" altLang="zh-CN" sz="1800" kern="1200" dirty="0" smtClean="0">
                        <a:solidFill>
                          <a:schemeClr val="dk1"/>
                        </a:solidFill>
                        <a:effectLst/>
                        <a:latin typeface="+mj-lt"/>
                        <a:ea typeface="宋体" panose="02010600030101010101" pitchFamily="2" charset="-122"/>
                        <a:cs typeface="+mn-cs"/>
                      </a:endParaRPr>
                    </a:p>
                    <a:p>
                      <a:r>
                        <a:rPr lang="zh-CN" altLang="zh-CN" sz="1800" b="1" kern="1200" dirty="0" smtClean="0">
                          <a:solidFill>
                            <a:schemeClr val="dk1"/>
                          </a:solidFill>
                          <a:effectLst/>
                          <a:latin typeface="+mj-lt"/>
                          <a:ea typeface="宋体" panose="02010600030101010101" pitchFamily="2" charset="-122"/>
                          <a:cs typeface="+mn-cs"/>
                        </a:rPr>
                        <a:t>发表及完成论文：</a:t>
                      </a:r>
                      <a:endParaRPr lang="zh-CN" altLang="zh-CN" sz="1800" kern="1200" dirty="0" smtClean="0">
                        <a:solidFill>
                          <a:schemeClr val="dk1"/>
                        </a:solidFill>
                        <a:effectLst/>
                        <a:latin typeface="+mj-lt"/>
                        <a:ea typeface="宋体" panose="02010600030101010101" pitchFamily="2" charset="-122"/>
                        <a:cs typeface="+mn-cs"/>
                      </a:endParaRPr>
                    </a:p>
                    <a:p>
                      <a:pPr lvl="0"/>
                      <a:r>
                        <a:rPr lang="zh-CN" altLang="zh-CN" sz="1800" kern="1200" dirty="0" smtClean="0">
                          <a:solidFill>
                            <a:schemeClr val="dk1"/>
                          </a:solidFill>
                          <a:effectLst/>
                          <a:latin typeface="+mj-lt"/>
                          <a:ea typeface="宋体" panose="02010600030101010101" pitchFamily="2" charset="-122"/>
                          <a:cs typeface="+mn-cs"/>
                        </a:rPr>
                        <a:t>刘群，</a:t>
                      </a:r>
                      <a:r>
                        <a:rPr lang="zh-CN" altLang="zh-CN" sz="1800" b="1" kern="1200" dirty="0" smtClean="0">
                          <a:solidFill>
                            <a:schemeClr val="dk1"/>
                          </a:solidFill>
                          <a:effectLst/>
                          <a:latin typeface="+mj-lt"/>
                          <a:ea typeface="宋体" panose="02010600030101010101" pitchFamily="2" charset="-122"/>
                          <a:cs typeface="+mn-cs"/>
                        </a:rPr>
                        <a:t>孙红涛</a:t>
                      </a:r>
                      <a:r>
                        <a:rPr lang="zh-CN" altLang="zh-CN" sz="1800" kern="1200" dirty="0" smtClean="0">
                          <a:solidFill>
                            <a:schemeClr val="dk1"/>
                          </a:solidFill>
                          <a:effectLst/>
                          <a:latin typeface="+mj-lt"/>
                          <a:ea typeface="宋体" panose="02010600030101010101" pitchFamily="2" charset="-122"/>
                          <a:cs typeface="+mn-cs"/>
                        </a:rPr>
                        <a:t>，纪良浩</a:t>
                      </a:r>
                      <a:r>
                        <a:rPr lang="en-US" altLang="zh-CN" sz="1800" kern="1200" dirty="0" smtClean="0">
                          <a:solidFill>
                            <a:schemeClr val="dk1"/>
                          </a:solidFill>
                          <a:effectLst/>
                          <a:latin typeface="+mj-lt"/>
                          <a:ea typeface="宋体" panose="02010600030101010101" pitchFamily="2" charset="-122"/>
                          <a:cs typeface="+mn-cs"/>
                        </a:rPr>
                        <a:t>.</a:t>
                      </a:r>
                      <a:r>
                        <a:rPr lang="zh-CN" altLang="zh-CN" sz="1800" kern="1200" dirty="0" smtClean="0">
                          <a:solidFill>
                            <a:schemeClr val="dk1"/>
                          </a:solidFill>
                          <a:effectLst/>
                          <a:latin typeface="+mj-lt"/>
                          <a:ea typeface="宋体" panose="02010600030101010101" pitchFamily="2" charset="-122"/>
                          <a:cs typeface="+mn-cs"/>
                        </a:rPr>
                        <a:t>一种融合文本语义和情感分析的好友推荐方法研究</a:t>
                      </a:r>
                      <a:r>
                        <a:rPr lang="en-US" altLang="zh-CN" sz="1800" kern="1200" dirty="0" smtClean="0">
                          <a:solidFill>
                            <a:schemeClr val="dk1"/>
                          </a:solidFill>
                          <a:effectLst/>
                          <a:latin typeface="+mj-lt"/>
                          <a:ea typeface="宋体" panose="02010600030101010101" pitchFamily="2" charset="-122"/>
                          <a:cs typeface="+mn-cs"/>
                        </a:rPr>
                        <a:t>[J].(</a:t>
                      </a:r>
                      <a:r>
                        <a:rPr lang="zh-CN" altLang="zh-CN" sz="1800" kern="1200" dirty="0" smtClean="0">
                          <a:solidFill>
                            <a:schemeClr val="dk1"/>
                          </a:solidFill>
                          <a:effectLst/>
                          <a:latin typeface="+mj-lt"/>
                          <a:ea typeface="宋体" panose="02010600030101010101" pitchFamily="2" charset="-122"/>
                          <a:cs typeface="+mn-cs"/>
                        </a:rPr>
                        <a:t>二类期刊，已录用</a:t>
                      </a:r>
                      <a:r>
                        <a:rPr lang="en-US" altLang="zh-CN" sz="1800" kern="1200" dirty="0" smtClean="0">
                          <a:solidFill>
                            <a:schemeClr val="dk1"/>
                          </a:solidFill>
                          <a:effectLst/>
                          <a:latin typeface="+mj-lt"/>
                          <a:ea typeface="宋体" panose="02010600030101010101" pitchFamily="2" charset="-122"/>
                          <a:cs typeface="+mn-cs"/>
                        </a:rPr>
                        <a:t>)</a:t>
                      </a:r>
                      <a:endParaRPr lang="zh-CN" altLang="zh-CN" sz="1800" kern="1200" dirty="0" smtClean="0">
                        <a:solidFill>
                          <a:schemeClr val="dk1"/>
                        </a:solidFill>
                        <a:effectLst/>
                        <a:latin typeface="+mj-lt"/>
                        <a:ea typeface="宋体" panose="02010600030101010101" pitchFamily="2" charset="-122"/>
                        <a:cs typeface="+mn-cs"/>
                      </a:endParaRPr>
                    </a:p>
                    <a:p>
                      <a:pPr lvl="0"/>
                      <a:r>
                        <a:rPr lang="zh-CN" altLang="zh-CN" sz="1800" kern="1200" dirty="0" smtClean="0">
                          <a:solidFill>
                            <a:schemeClr val="dk1"/>
                          </a:solidFill>
                          <a:effectLst/>
                          <a:latin typeface="+mj-lt"/>
                          <a:ea typeface="宋体" panose="02010600030101010101" pitchFamily="2" charset="-122"/>
                          <a:cs typeface="+mn-cs"/>
                        </a:rPr>
                        <a:t>刘荣鑫，</a:t>
                      </a:r>
                      <a:r>
                        <a:rPr lang="zh-CN" altLang="zh-CN" sz="1800" b="1" kern="1200" dirty="0" smtClean="0">
                          <a:solidFill>
                            <a:schemeClr val="dk1"/>
                          </a:solidFill>
                          <a:effectLst/>
                          <a:latin typeface="+mj-lt"/>
                          <a:ea typeface="宋体" panose="02010600030101010101" pitchFamily="2" charset="-122"/>
                          <a:cs typeface="+mn-cs"/>
                        </a:rPr>
                        <a:t>孙红涛</a:t>
                      </a:r>
                      <a:r>
                        <a:rPr lang="zh-CN" altLang="zh-CN" sz="1800" kern="1200" dirty="0" smtClean="0">
                          <a:solidFill>
                            <a:schemeClr val="dk1"/>
                          </a:solidFill>
                          <a:effectLst/>
                          <a:latin typeface="+mj-lt"/>
                          <a:ea typeface="宋体" panose="02010600030101010101" pitchFamily="2" charset="-122"/>
                          <a:cs typeface="+mn-cs"/>
                        </a:rPr>
                        <a:t>，李晓冰，杨鸿滟，刘群，一种基于</a:t>
                      </a:r>
                      <a:r>
                        <a:rPr lang="en-US" altLang="zh-CN" sz="1800" kern="1200" dirty="0" err="1" smtClean="0">
                          <a:solidFill>
                            <a:schemeClr val="dk1"/>
                          </a:solidFill>
                          <a:effectLst/>
                          <a:latin typeface="+mj-lt"/>
                          <a:ea typeface="宋体" panose="02010600030101010101" pitchFamily="2" charset="-122"/>
                          <a:cs typeface="+mn-cs"/>
                        </a:rPr>
                        <a:t>LBS</a:t>
                      </a:r>
                      <a:r>
                        <a:rPr lang="zh-CN" altLang="zh-CN" sz="1800" kern="1200" dirty="0" smtClean="0">
                          <a:solidFill>
                            <a:schemeClr val="dk1"/>
                          </a:solidFill>
                          <a:effectLst/>
                          <a:latin typeface="+mj-lt"/>
                          <a:ea typeface="宋体" panose="02010600030101010101" pitchFamily="2" charset="-122"/>
                          <a:cs typeface="+mn-cs"/>
                        </a:rPr>
                        <a:t>的微信用户行为的交友方式</a:t>
                      </a:r>
                      <a:r>
                        <a:rPr lang="en-US" altLang="zh-CN" sz="1800" kern="1200" dirty="0" smtClean="0">
                          <a:solidFill>
                            <a:schemeClr val="dk1"/>
                          </a:solidFill>
                          <a:effectLst/>
                          <a:latin typeface="+mj-lt"/>
                          <a:ea typeface="宋体" panose="02010600030101010101" pitchFamily="2" charset="-122"/>
                          <a:cs typeface="+mn-cs"/>
                        </a:rPr>
                        <a:t>[P].(</a:t>
                      </a:r>
                      <a:r>
                        <a:rPr lang="zh-CN" altLang="zh-CN" sz="1800" kern="1200" dirty="0" smtClean="0">
                          <a:solidFill>
                            <a:schemeClr val="dk1"/>
                          </a:solidFill>
                          <a:effectLst/>
                          <a:latin typeface="+mj-lt"/>
                          <a:ea typeface="宋体" panose="02010600030101010101" pitchFamily="2" charset="-122"/>
                          <a:cs typeface="+mn-cs"/>
                        </a:rPr>
                        <a:t>已申请</a:t>
                      </a:r>
                      <a:r>
                        <a:rPr lang="en-US" altLang="zh-CN" sz="1800" kern="1200" dirty="0" smtClean="0">
                          <a:solidFill>
                            <a:schemeClr val="dk1"/>
                          </a:solidFill>
                          <a:effectLst/>
                          <a:latin typeface="+mj-lt"/>
                          <a:ea typeface="宋体" panose="02010600030101010101" pitchFamily="2" charset="-122"/>
                          <a:cs typeface="+mn-cs"/>
                        </a:rPr>
                        <a:t>)</a:t>
                      </a:r>
                      <a:endParaRPr lang="zh-CN" altLang="zh-CN" sz="1800" kern="1200" dirty="0" smtClean="0">
                        <a:solidFill>
                          <a:schemeClr val="dk1"/>
                        </a:solidFill>
                        <a:effectLst/>
                        <a:latin typeface="+mj-lt"/>
                        <a:ea typeface="宋体" panose="02010600030101010101" pitchFamily="2"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2035214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892136516"/>
              </p:ext>
            </p:extLst>
          </p:nvPr>
        </p:nvGraphicFramePr>
        <p:xfrm>
          <a:off x="1447799" y="892629"/>
          <a:ext cx="9100457" cy="5105400"/>
        </p:xfrm>
        <a:graphic>
          <a:graphicData uri="http://schemas.openxmlformats.org/drawingml/2006/table">
            <a:tbl>
              <a:tblPr firstRow="1" bandRow="1">
                <a:tableStyleId>{5C22544A-7EE6-4342-B048-85BDC9FD1C3A}</a:tableStyleId>
              </a:tblPr>
              <a:tblGrid>
                <a:gridCol w="9100457"/>
              </a:tblGrid>
              <a:tr h="979277">
                <a:tc>
                  <a:txBody>
                    <a:bodyPr/>
                    <a:lstStyle/>
                    <a:p>
                      <a:pPr algn="ctr" eaLnBrk="1" hangingPunct="1">
                        <a:spcBef>
                          <a:spcPct val="0"/>
                        </a:spcBef>
                        <a:buFont typeface="Arial" panose="020B0604020202020204" pitchFamily="34" charset="0"/>
                        <a:buNone/>
                      </a:pPr>
                      <a:r>
                        <a:rPr lang="zh-CN" alt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致谢</a:t>
                      </a:r>
                      <a:endParaRPr lang="zh-CN" altLang="zh-CN"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50000"/>
                      </a:schemeClr>
                    </a:solidFill>
                  </a:tcPr>
                </a:tc>
              </a:tr>
              <a:tr h="164233">
                <a:tc>
                  <a:txBody>
                    <a:bodyPr/>
                    <a:lstStyle/>
                    <a:p>
                      <a:endParaRPr lang="zh-CN" altLang="en-US" sz="300" dirty="0">
                        <a:latin typeface="宋体" panose="02010600030101010101" pitchFamily="2" charset="-122"/>
                        <a:ea typeface="宋体" panose="02010600030101010101" pitchFamily="2" charset="-122"/>
                      </a:endParaRPr>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961890">
                <a:tc>
                  <a:txBody>
                    <a:bodyPr/>
                    <a:lstStyle/>
                    <a:p>
                      <a:pPr eaLnBrk="1" hangingPunct="1">
                        <a:lnSpc>
                          <a:spcPct val="200000"/>
                        </a:lnSpc>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衷心感谢导师</a:t>
                      </a:r>
                      <a:r>
                        <a:rPr lang="zh-CN" altLang="en-US" sz="2000" b="1"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刘群教授</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三年的谆谆教导。</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衷心感谢计算机学院的</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各位老师</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衷心感谢我的</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家人</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一直以来的支持。</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衷心感谢所有帮助我的实验室</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同门和同学</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衷心感谢辛苦参加论文评阅和答辩的</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各位专家</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a:t>
                      </a:r>
                      <a:endParaRPr lang="zh-CN" altLang="en-US" sz="2000" b="1" dirty="0">
                        <a:latin typeface="宋体" panose="02010600030101010101" pitchFamily="2" charset="-122"/>
                        <a:ea typeface="宋体" panose="02010600030101010101" pitchFamily="2" charset="-122"/>
                        <a:cs typeface="Levenim MT" panose="02010502060101010101" pitchFamily="2" charset="-79"/>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8326806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5931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972002"/>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934187"/>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研究背景</a:t>
            </a:r>
            <a:endParaRPr lang="zh-CN" altLang="en-US" dirty="0"/>
          </a:p>
        </p:txBody>
      </p:sp>
      <p:pic>
        <p:nvPicPr>
          <p:cNvPr id="3" name="Picture 2" descr="http://comp.quanjing.com/monkey006/mya0904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6097" y="3017715"/>
            <a:ext cx="3143159" cy="3130903"/>
          </a:xfrm>
          <a:prstGeom prst="rect">
            <a:avLst/>
          </a:prstGeom>
          <a:noFill/>
          <a:extLst>
            <a:ext uri="{909E8E84-426E-40DD-AFC4-6F175D3DCCD1}">
              <a14:hiddenFill xmlns:a14="http://schemas.microsoft.com/office/drawing/2010/main">
                <a:solidFill>
                  <a:srgbClr val="FFFFFF"/>
                </a:solidFill>
              </a14:hiddenFill>
            </a:ext>
          </a:extLst>
        </p:spPr>
      </p:pic>
      <p:sp>
        <p:nvSpPr>
          <p:cNvPr id="4" name="左右箭头 3"/>
          <p:cNvSpPr/>
          <p:nvPr/>
        </p:nvSpPr>
        <p:spPr>
          <a:xfrm>
            <a:off x="5148836" y="4354566"/>
            <a:ext cx="2253449" cy="571399"/>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pic>
        <p:nvPicPr>
          <p:cNvPr id="5" name="Picture 6" descr="http://www.hooxiao.com/uploadfile/2012/1127/2012112712023226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392" b="10855"/>
          <a:stretch/>
        </p:blipFill>
        <p:spPr bwMode="auto">
          <a:xfrm>
            <a:off x="1534887" y="3017715"/>
            <a:ext cx="3230137" cy="313090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231641" y="749042"/>
            <a:ext cx="10655559" cy="2308324"/>
          </a:xfrm>
          <a:prstGeom prst="rect">
            <a:avLst/>
          </a:prstGeom>
          <a:noFill/>
        </p:spPr>
        <p:txBody>
          <a:bodyPr wrap="square" rtlCol="0">
            <a:spAutoFit/>
          </a:bodyPr>
          <a:lstStyle/>
          <a:p>
            <a:pPr>
              <a:lnSpc>
                <a:spcPct val="150000"/>
              </a:lnSpc>
            </a:pPr>
            <a:r>
              <a:rPr lang="zh-CN" altLang="zh-CN" sz="2400" dirty="0">
                <a:latin typeface="宋体" panose="02010600030101010101" pitchFamily="2" charset="-122"/>
                <a:ea typeface="宋体" panose="02010600030101010101" pitchFamily="2" charset="-122"/>
              </a:rPr>
              <a:t>随着移动互联网的出现，人与人之间可以随时随地的进行交流沟通，交流变得更加方便快捷。社交网络</a:t>
            </a:r>
            <a:r>
              <a:rPr lang="en-US" altLang="zh-CN" sz="2400" dirty="0">
                <a:latin typeface="宋体" panose="02010600030101010101" pitchFamily="2" charset="-122"/>
                <a:ea typeface="宋体" panose="02010600030101010101" pitchFamily="2" charset="-122"/>
              </a:rPr>
              <a:t>(</a:t>
            </a:r>
            <a:r>
              <a:rPr lang="en-US" altLang="zh-CN" sz="2400" dirty="0" err="1">
                <a:latin typeface="+mj-lt"/>
                <a:ea typeface="宋体" panose="02010600030101010101" pitchFamily="2" charset="-122"/>
              </a:rPr>
              <a:t>SNS</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正在以一种新兴的姿态进入人们的生活，各种社交网站也层出不穷，它们给人们的生活带来了便利同时也正在逐渐的改变人们的生活方式和社交方式。</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150992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研究意义</a:t>
            </a:r>
            <a:endParaRPr lang="zh-CN" altLang="en-US" dirty="0"/>
          </a:p>
        </p:txBody>
      </p:sp>
      <p:pic>
        <p:nvPicPr>
          <p:cNvPr id="1028" name="Picture 4" descr="http://www.mtrend.net.cn/uploads/baodao/588113598918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362" y="16147840"/>
            <a:ext cx="6220799" cy="4665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022573" y="917579"/>
            <a:ext cx="9842983" cy="2523768"/>
          </a:xfrm>
          <a:prstGeom prst="rect">
            <a:avLst/>
          </a:prstGeom>
          <a:noFill/>
        </p:spPr>
        <p:txBody>
          <a:bodyPr wrap="square" rtlCol="0">
            <a:spAutoFit/>
          </a:bodyPr>
          <a:lstStyle/>
          <a:p>
            <a:r>
              <a:rPr lang="zh-CN" altLang="zh-CN" sz="2800" dirty="0">
                <a:latin typeface="宋体" panose="02010600030101010101" pitchFamily="2" charset="-122"/>
                <a:ea typeface="宋体" panose="02010600030101010101" pitchFamily="2" charset="-122"/>
              </a:rPr>
              <a:t>社交网络和互联网信息传播的主导因素是人与人的关系</a:t>
            </a:r>
            <a:r>
              <a:rPr lang="zh-CN" altLang="zh-CN" sz="2800" dirty="0" smtClean="0">
                <a:latin typeface="宋体" panose="02010600030101010101" pitchFamily="2" charset="-122"/>
                <a:ea typeface="宋体" panose="02010600030101010101" pitchFamily="2" charset="-122"/>
              </a:rPr>
              <a:t>，提升</a:t>
            </a:r>
            <a:r>
              <a:rPr lang="zh-CN" altLang="zh-CN" sz="2800" dirty="0">
                <a:latin typeface="宋体" panose="02010600030101010101" pitchFamily="2" charset="-122"/>
                <a:ea typeface="宋体" panose="02010600030101010101" pitchFamily="2" charset="-122"/>
              </a:rPr>
              <a:t>社交网站中用户的满意度，能够增强用户和社交网站</a:t>
            </a:r>
            <a:r>
              <a:rPr lang="zh-CN" altLang="zh-CN" sz="2800" dirty="0" smtClean="0">
                <a:latin typeface="宋体" panose="02010600030101010101" pitchFamily="2" charset="-122"/>
                <a:ea typeface="宋体" panose="02010600030101010101" pitchFamily="2" charset="-122"/>
              </a:rPr>
              <a:t>之间的</a:t>
            </a:r>
            <a:r>
              <a:rPr lang="zh-CN" altLang="zh-CN" sz="2800" dirty="0">
                <a:latin typeface="宋体" panose="02010600030101010101" pitchFamily="2" charset="-122"/>
                <a:ea typeface="宋体" panose="02010600030101010101" pitchFamily="2" charset="-122"/>
              </a:rPr>
              <a:t>黏性</a:t>
            </a:r>
            <a:r>
              <a:rPr lang="zh-CN" altLang="zh-CN" sz="2800" dirty="0" smtClean="0">
                <a:latin typeface="宋体" panose="02010600030101010101" pitchFamily="2" charset="-122"/>
                <a:ea typeface="宋体" panose="02010600030101010101" pitchFamily="2" charset="-122"/>
              </a:rPr>
              <a:t>。目前</a:t>
            </a:r>
            <a:r>
              <a:rPr lang="zh-CN" altLang="zh-CN" sz="2800" dirty="0">
                <a:latin typeface="宋体" panose="02010600030101010101" pitchFamily="2" charset="-122"/>
                <a:ea typeface="宋体" panose="02010600030101010101" pitchFamily="2" charset="-122"/>
              </a:rPr>
              <a:t>现有的社交网站都实现了个性化推荐服务</a:t>
            </a:r>
            <a:r>
              <a:rPr lang="zh-CN" altLang="zh-CN" sz="2800" dirty="0" smtClean="0">
                <a:latin typeface="宋体" panose="02010600030101010101" pitchFamily="2" charset="-122"/>
                <a:ea typeface="宋体" panose="02010600030101010101" pitchFamily="2" charset="-122"/>
              </a:rPr>
              <a:t>，帮助</a:t>
            </a:r>
            <a:r>
              <a:rPr lang="zh-CN" altLang="zh-CN" sz="2800" dirty="0">
                <a:latin typeface="宋体" panose="02010600030101010101" pitchFamily="2" charset="-122"/>
                <a:ea typeface="宋体" panose="02010600030101010101" pitchFamily="2" charset="-122"/>
              </a:rPr>
              <a:t>用户主动的发现并推荐感兴趣的人，提升了用户对网站的满意度，并增强相互之间的黏性，对于社交网站和用户来说都很有意义。</a:t>
            </a:r>
          </a:p>
          <a:p>
            <a:endParaRPr lang="zh-CN" altLang="en-US" dirty="0"/>
          </a:p>
        </p:txBody>
      </p:sp>
      <p:pic>
        <p:nvPicPr>
          <p:cNvPr id="5" name="图片 4"/>
          <p:cNvPicPr>
            <a:picLocks noChangeAspect="1"/>
          </p:cNvPicPr>
          <p:nvPr/>
        </p:nvPicPr>
        <p:blipFill>
          <a:blip r:embed="rId3"/>
          <a:stretch>
            <a:fillRect/>
          </a:stretch>
        </p:blipFill>
        <p:spPr>
          <a:xfrm>
            <a:off x="1225316" y="3417848"/>
            <a:ext cx="3293409" cy="2443945"/>
          </a:xfrm>
          <a:prstGeom prst="rect">
            <a:avLst/>
          </a:prstGeom>
        </p:spPr>
      </p:pic>
      <p:pic>
        <p:nvPicPr>
          <p:cNvPr id="7" name="图片 6"/>
          <p:cNvPicPr>
            <a:picLocks noChangeAspect="1"/>
          </p:cNvPicPr>
          <p:nvPr/>
        </p:nvPicPr>
        <p:blipFill>
          <a:blip r:embed="rId4"/>
          <a:stretch>
            <a:fillRect/>
          </a:stretch>
        </p:blipFill>
        <p:spPr>
          <a:xfrm>
            <a:off x="6387078" y="3441347"/>
            <a:ext cx="3400992" cy="2420446"/>
          </a:xfrm>
          <a:prstGeom prst="rect">
            <a:avLst/>
          </a:prstGeom>
        </p:spPr>
      </p:pic>
      <p:sp>
        <p:nvSpPr>
          <p:cNvPr id="8" name="矩形 1"/>
          <p:cNvSpPr>
            <a:spLocks noChangeArrowheads="1"/>
          </p:cNvSpPr>
          <p:nvPr/>
        </p:nvSpPr>
        <p:spPr bwMode="auto">
          <a:xfrm>
            <a:off x="1022573" y="6097503"/>
            <a:ext cx="7975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latin typeface="华文楷体" panose="02010600040101010101" pitchFamily="2" charset="-122"/>
                <a:ea typeface="华文楷体" panose="02010600040101010101" pitchFamily="2" charset="-122"/>
                <a:sym typeface="华文楷体" panose="02010600040101010101" pitchFamily="2" charset="-122"/>
              </a:rPr>
              <a:t>好友推荐功能在社交网站以及各种应用中，具有较强的实用性且</a:t>
            </a:r>
            <a:r>
              <a:rPr lang="zh-CN" altLang="zh-CN" sz="1800" b="1" dirty="0" smtClean="0">
                <a:latin typeface="华文楷体" panose="02010600040101010101" pitchFamily="2" charset="-122"/>
                <a:ea typeface="华文楷体" panose="02010600040101010101" pitchFamily="2" charset="-122"/>
              </a:rPr>
              <a:t>蕴含</a:t>
            </a:r>
            <a:r>
              <a:rPr lang="zh-CN" altLang="zh-CN" sz="1800" b="1" dirty="0">
                <a:latin typeface="华文楷体" panose="02010600040101010101" pitchFamily="2" charset="-122"/>
                <a:ea typeface="华文楷体" panose="02010600040101010101" pitchFamily="2" charset="-122"/>
              </a:rPr>
              <a:t>着巨大的商业价值和研究价值</a:t>
            </a:r>
            <a:endParaRPr lang="zh-CN" altLang="zh-CN" sz="1800" b="1" dirty="0">
              <a:latin typeface="华文楷体" panose="02010600040101010101" pitchFamily="2" charset="-122"/>
              <a:ea typeface="华文楷体" panose="02010600040101010101" pitchFamily="2" charset="-122"/>
              <a:sym typeface="华文楷体" panose="02010600040101010101" pitchFamily="2" charset="-122"/>
            </a:endParaRPr>
          </a:p>
        </p:txBody>
      </p:sp>
    </p:spTree>
    <p:extLst>
      <p:ext uri="{BB962C8B-B14F-4D97-AF65-F5344CB8AC3E}">
        <p14:creationId xmlns:p14="http://schemas.microsoft.com/office/powerpoint/2010/main" val="2115646859"/>
      </p:ext>
    </p:extLst>
  </p:cSld>
  <p:clrMapOvr>
    <a:masterClrMapping/>
  </p:clrMapOvr>
  <p:transition spd="slow" advTm="17">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研究内容</a:t>
            </a:r>
            <a:endParaRPr lang="zh-CN" altLang="en-US" dirty="0"/>
          </a:p>
        </p:txBody>
      </p:sp>
      <p:sp>
        <p:nvSpPr>
          <p:cNvPr id="30" name="AutoShape 36"/>
          <p:cNvSpPr>
            <a:spLocks noChangeArrowheads="1"/>
          </p:cNvSpPr>
          <p:nvPr/>
        </p:nvSpPr>
        <p:spPr bwMode="auto">
          <a:xfrm>
            <a:off x="1022573" y="3203980"/>
            <a:ext cx="1752600" cy="2598700"/>
          </a:xfrm>
          <a:prstGeom prst="roundRect">
            <a:avLst>
              <a:gd name="adj" fmla="val 4690"/>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Freeform 22"/>
          <p:cNvSpPr>
            <a:spLocks noChangeArrowheads="1"/>
          </p:cNvSpPr>
          <p:nvPr/>
        </p:nvSpPr>
        <p:spPr bwMode="auto">
          <a:xfrm>
            <a:off x="5200991" y="1747601"/>
            <a:ext cx="1597376" cy="660306"/>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17A2A2">
                  <a:alpha val="31998"/>
                </a:srgbClr>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AutoShape 25"/>
          <p:cNvSpPr>
            <a:spLocks noChangeArrowheads="1"/>
          </p:cNvSpPr>
          <p:nvPr/>
        </p:nvSpPr>
        <p:spPr bwMode="auto">
          <a:xfrm>
            <a:off x="3757234" y="2844072"/>
            <a:ext cx="1754188" cy="2697420"/>
          </a:xfrm>
          <a:prstGeom prst="roundRect">
            <a:avLst>
              <a:gd name="adj" fmla="val 4690"/>
            </a:avLst>
          </a:prstGeom>
          <a:noFill/>
          <a:ln w="571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AutoShape 26"/>
          <p:cNvSpPr>
            <a:spLocks noChangeArrowheads="1"/>
          </p:cNvSpPr>
          <p:nvPr/>
        </p:nvSpPr>
        <p:spPr bwMode="auto">
          <a:xfrm>
            <a:off x="3936622" y="2736122"/>
            <a:ext cx="1422400" cy="223838"/>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AutoShape 27"/>
          <p:cNvSpPr>
            <a:spLocks noChangeArrowheads="1"/>
          </p:cNvSpPr>
          <p:nvPr/>
        </p:nvSpPr>
        <p:spPr bwMode="auto">
          <a:xfrm flipH="1">
            <a:off x="5216147" y="2794860"/>
            <a:ext cx="55562" cy="11271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AutoShape 28"/>
          <p:cNvSpPr>
            <a:spLocks noChangeArrowheads="1"/>
          </p:cNvSpPr>
          <p:nvPr/>
        </p:nvSpPr>
        <p:spPr bwMode="auto">
          <a:xfrm flipH="1">
            <a:off x="4001709" y="2788510"/>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AutoShape 29"/>
          <p:cNvSpPr>
            <a:spLocks noChangeArrowheads="1"/>
          </p:cNvSpPr>
          <p:nvPr/>
        </p:nvSpPr>
        <p:spPr bwMode="auto">
          <a:xfrm>
            <a:off x="6500710" y="2469253"/>
            <a:ext cx="1752600" cy="2878923"/>
          </a:xfrm>
          <a:prstGeom prst="roundRect">
            <a:avLst>
              <a:gd name="adj" fmla="val 469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AutoShape 30"/>
          <p:cNvSpPr>
            <a:spLocks noChangeArrowheads="1"/>
          </p:cNvSpPr>
          <p:nvPr/>
        </p:nvSpPr>
        <p:spPr bwMode="auto">
          <a:xfrm>
            <a:off x="6665810" y="2358129"/>
            <a:ext cx="1422400" cy="223838"/>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AutoShape 31"/>
          <p:cNvSpPr>
            <a:spLocks noChangeArrowheads="1"/>
          </p:cNvSpPr>
          <p:nvPr/>
        </p:nvSpPr>
        <p:spPr bwMode="auto">
          <a:xfrm flipH="1">
            <a:off x="7953273" y="2413692"/>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AutoShape 32"/>
          <p:cNvSpPr>
            <a:spLocks noChangeArrowheads="1"/>
          </p:cNvSpPr>
          <p:nvPr/>
        </p:nvSpPr>
        <p:spPr bwMode="auto">
          <a:xfrm flipH="1">
            <a:off x="6743598" y="2413692"/>
            <a:ext cx="55562"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Freeform 33"/>
          <p:cNvSpPr>
            <a:spLocks noChangeArrowheads="1"/>
          </p:cNvSpPr>
          <p:nvPr/>
        </p:nvSpPr>
        <p:spPr bwMode="auto">
          <a:xfrm>
            <a:off x="2451037" y="2210942"/>
            <a:ext cx="1664463" cy="643505"/>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C4E26C">
                  <a:alpha val="31998"/>
                </a:srgbClr>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Text Box 34"/>
          <p:cNvSpPr txBox="1">
            <a:spLocks noChangeArrowheads="1"/>
          </p:cNvSpPr>
          <p:nvPr/>
        </p:nvSpPr>
        <p:spPr bwMode="auto">
          <a:xfrm>
            <a:off x="4184272" y="2695300"/>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构建模型</a:t>
            </a:r>
          </a:p>
        </p:txBody>
      </p:sp>
      <p:sp>
        <p:nvSpPr>
          <p:cNvPr id="44" name="Text Box 35"/>
          <p:cNvSpPr txBox="1">
            <a:spLocks noChangeArrowheads="1"/>
          </p:cNvSpPr>
          <p:nvPr/>
        </p:nvSpPr>
        <p:spPr bwMode="auto">
          <a:xfrm>
            <a:off x="6930923" y="2325245"/>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模型改进</a:t>
            </a:r>
          </a:p>
        </p:txBody>
      </p:sp>
      <p:sp>
        <p:nvSpPr>
          <p:cNvPr id="45" name="AutoShape 37"/>
          <p:cNvSpPr>
            <a:spLocks noChangeArrowheads="1"/>
          </p:cNvSpPr>
          <p:nvPr/>
        </p:nvSpPr>
        <p:spPr bwMode="auto">
          <a:xfrm>
            <a:off x="1187673" y="3069042"/>
            <a:ext cx="1422400" cy="193675"/>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AutoShape 38"/>
          <p:cNvSpPr>
            <a:spLocks noChangeArrowheads="1"/>
          </p:cNvSpPr>
          <p:nvPr/>
        </p:nvSpPr>
        <p:spPr bwMode="auto">
          <a:xfrm flipH="1">
            <a:off x="2473548" y="3116667"/>
            <a:ext cx="53975" cy="984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AutoShape 39"/>
          <p:cNvSpPr>
            <a:spLocks noChangeArrowheads="1"/>
          </p:cNvSpPr>
          <p:nvPr/>
        </p:nvSpPr>
        <p:spPr bwMode="auto">
          <a:xfrm flipH="1">
            <a:off x="1265460" y="3116667"/>
            <a:ext cx="55563" cy="984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Text Box 40"/>
          <p:cNvSpPr txBox="1">
            <a:spLocks noChangeArrowheads="1"/>
          </p:cNvSpPr>
          <p:nvPr/>
        </p:nvSpPr>
        <p:spPr bwMode="auto">
          <a:xfrm>
            <a:off x="1455960" y="3003275"/>
            <a:ext cx="903288"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数据获取</a:t>
            </a:r>
          </a:p>
        </p:txBody>
      </p:sp>
      <p:sp>
        <p:nvSpPr>
          <p:cNvPr id="49" name="Text Box 41"/>
          <p:cNvSpPr txBox="1">
            <a:spLocks noChangeArrowheads="1"/>
          </p:cNvSpPr>
          <p:nvPr/>
        </p:nvSpPr>
        <p:spPr bwMode="auto">
          <a:xfrm>
            <a:off x="1074960" y="3275417"/>
            <a:ext cx="1676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smtClean="0"/>
              <a:t>本文采用自行编写的爬虫</a:t>
            </a:r>
            <a:r>
              <a:rPr lang="zh-CN" altLang="en-US" sz="1600" dirty="0" smtClean="0"/>
              <a:t>程序，通过</a:t>
            </a:r>
            <a:r>
              <a:rPr lang="zh-CN" altLang="en-US" sz="1600" dirty="0" smtClean="0"/>
              <a:t>迭代的方式对用户</a:t>
            </a:r>
            <a:r>
              <a:rPr lang="zh-CN" altLang="en-US" sz="1600" dirty="0" smtClean="0"/>
              <a:t>的新浪微</a:t>
            </a:r>
            <a:r>
              <a:rPr lang="zh-CN" altLang="en-US" sz="1600" dirty="0" smtClean="0"/>
              <a:t>博数据和好友信息进行爬取</a:t>
            </a:r>
            <a:r>
              <a:rPr lang="zh-CN" altLang="en-US" sz="1600" dirty="0" smtClean="0"/>
              <a:t>，并分析</a:t>
            </a:r>
            <a:r>
              <a:rPr lang="zh-CN" altLang="en-US" sz="1600" dirty="0"/>
              <a:t>微博用户</a:t>
            </a:r>
            <a:r>
              <a:rPr lang="zh-CN" altLang="en-US" sz="1600" dirty="0" smtClean="0"/>
              <a:t>行为，通过度分布图验证</a:t>
            </a:r>
            <a:r>
              <a:rPr lang="zh-CN" altLang="en-US" sz="1600" dirty="0"/>
              <a:t>数据的真实性。</a:t>
            </a:r>
          </a:p>
        </p:txBody>
      </p:sp>
      <p:sp>
        <p:nvSpPr>
          <p:cNvPr id="50" name="Text Box 42"/>
          <p:cNvSpPr txBox="1">
            <a:spLocks noChangeArrowheads="1"/>
          </p:cNvSpPr>
          <p:nvPr/>
        </p:nvSpPr>
        <p:spPr bwMode="auto">
          <a:xfrm>
            <a:off x="3822322" y="2986947"/>
            <a:ext cx="1676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a:sym typeface="Arial" panose="020B0604020202020204" pitchFamily="34" charset="0"/>
              </a:rPr>
              <a:t>本文根据微博</a:t>
            </a:r>
            <a:r>
              <a:rPr lang="zh-CN" altLang="en-US" sz="1600" dirty="0" smtClean="0">
                <a:sym typeface="Arial" panose="020B0604020202020204" pitchFamily="34" charset="0"/>
              </a:rPr>
              <a:t>信息的特点</a:t>
            </a:r>
            <a:r>
              <a:rPr lang="zh-CN" altLang="en-US" sz="1600" dirty="0" smtClean="0">
                <a:sym typeface="Arial" panose="020B0604020202020204" pitchFamily="34" charset="0"/>
              </a:rPr>
              <a:t>，进行文本语义分析，并</a:t>
            </a:r>
            <a:r>
              <a:rPr lang="zh-CN" altLang="en-US" sz="1600" dirty="0" smtClean="0">
                <a:sym typeface="Arial" panose="020B0604020202020204" pitchFamily="34" charset="0"/>
              </a:rPr>
              <a:t>提取文本中含有的情感程度副词进行两步考虑，构建</a:t>
            </a:r>
            <a:r>
              <a:rPr lang="en-US" altLang="zh-CN" sz="1600" b="1" dirty="0" smtClean="0">
                <a:latin typeface="+mj-lt"/>
                <a:sym typeface="Arial" panose="020B0604020202020204" pitchFamily="34" charset="0"/>
              </a:rPr>
              <a:t>SEM</a:t>
            </a:r>
            <a:r>
              <a:rPr lang="zh-CN" altLang="en-US" sz="1600" dirty="0" smtClean="0">
                <a:sym typeface="Arial" panose="020B0604020202020204" pitchFamily="34" charset="0"/>
              </a:rPr>
              <a:t>模型。并引入时间因素，综合进行</a:t>
            </a:r>
            <a:r>
              <a:rPr lang="zh-CN" altLang="en-US" sz="1600" dirty="0">
                <a:sym typeface="Arial" panose="020B0604020202020204" pitchFamily="34" charset="0"/>
              </a:rPr>
              <a:t>好友</a:t>
            </a:r>
            <a:r>
              <a:rPr lang="zh-CN" altLang="en-US" sz="1600" dirty="0" smtClean="0">
                <a:sym typeface="Arial" panose="020B0604020202020204" pitchFamily="34" charset="0"/>
              </a:rPr>
              <a:t>推荐。</a:t>
            </a:r>
            <a:endParaRPr lang="zh-CN" altLang="en-US" sz="1600" dirty="0">
              <a:sym typeface="Arial" panose="020B0604020202020204" pitchFamily="34" charset="0"/>
            </a:endParaRPr>
          </a:p>
        </p:txBody>
      </p:sp>
      <p:sp>
        <p:nvSpPr>
          <p:cNvPr id="51" name="Text Box 43"/>
          <p:cNvSpPr txBox="1">
            <a:spLocks noChangeArrowheads="1"/>
          </p:cNvSpPr>
          <p:nvPr/>
        </p:nvSpPr>
        <p:spPr bwMode="auto">
          <a:xfrm>
            <a:off x="6578497" y="2600224"/>
            <a:ext cx="16287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smtClean="0">
                <a:latin typeface="宋体" panose="02010600030101010101" pitchFamily="2" charset="-122"/>
              </a:rPr>
              <a:t>本文进一步对微博内容分析，</a:t>
            </a:r>
            <a:r>
              <a:rPr lang="zh-CN" altLang="en-US" sz="1600" dirty="0" smtClean="0">
                <a:latin typeface="宋体" panose="02010600030101010101" pitchFamily="2" charset="-122"/>
              </a:rPr>
              <a:t>采用交叉</a:t>
            </a:r>
            <a:r>
              <a:rPr lang="zh-CN" altLang="en-US" sz="1600" dirty="0" smtClean="0">
                <a:latin typeface="宋体" panose="02010600030101010101" pitchFamily="2" charset="-122"/>
              </a:rPr>
              <a:t>的文本相似度</a:t>
            </a:r>
            <a:r>
              <a:rPr lang="zh-CN" altLang="en-US" sz="1600" dirty="0" smtClean="0">
                <a:latin typeface="宋体" panose="02010600030101010101" pitchFamily="2" charset="-122"/>
              </a:rPr>
              <a:t>计算方法</a:t>
            </a:r>
            <a:r>
              <a:rPr lang="zh-CN" altLang="en-US" sz="1600" dirty="0" smtClean="0">
                <a:latin typeface="宋体" panose="02010600030101010101" pitchFamily="2" charset="-122"/>
              </a:rPr>
              <a:t>，采用情感</a:t>
            </a:r>
            <a:r>
              <a:rPr lang="zh-CN" altLang="en-US" sz="1600" dirty="0" smtClean="0">
                <a:latin typeface="宋体" panose="02010600030101010101" pitchFamily="2" charset="-122"/>
              </a:rPr>
              <a:t>词</a:t>
            </a:r>
            <a:r>
              <a:rPr lang="zh-CN" altLang="en-US" sz="1600" dirty="0" smtClean="0">
                <a:latin typeface="宋体" panose="02010600030101010101" pitchFamily="2" charset="-122"/>
              </a:rPr>
              <a:t>词典进行情感分析，</a:t>
            </a:r>
            <a:r>
              <a:rPr lang="zh-CN" altLang="en-US" sz="1600" dirty="0" smtClean="0">
                <a:latin typeface="宋体" panose="02010600030101010101" pitchFamily="2" charset="-122"/>
              </a:rPr>
              <a:t>并综合考虑时间因素，提出了</a:t>
            </a:r>
            <a:r>
              <a:rPr lang="en-US" altLang="zh-CN" sz="1600" b="1" dirty="0" err="1" smtClean="0">
                <a:latin typeface="宋体" panose="02010600030101010101" pitchFamily="2" charset="-122"/>
              </a:rPr>
              <a:t>ESEM</a:t>
            </a:r>
            <a:r>
              <a:rPr lang="zh-CN" altLang="en-US" sz="1600" dirty="0" smtClean="0">
                <a:latin typeface="宋体" panose="02010600030101010101" pitchFamily="2" charset="-122"/>
              </a:rPr>
              <a:t>模型</a:t>
            </a:r>
            <a:r>
              <a:rPr lang="zh-CN" altLang="en-US" sz="1600" dirty="0" smtClean="0">
                <a:latin typeface="宋体" panose="02010600030101010101" pitchFamily="2" charset="-122"/>
              </a:rPr>
              <a:t>。并在更大的数据集进行验证。</a:t>
            </a:r>
            <a:endParaRPr lang="zh-CN" altLang="en-US" sz="1600" dirty="0">
              <a:latin typeface="仿宋_GB2312" pitchFamily="1" charset="-122"/>
              <a:ea typeface="仿宋_GB2312" pitchFamily="1" charset="-122"/>
            </a:endParaRPr>
          </a:p>
        </p:txBody>
      </p:sp>
      <p:sp>
        <p:nvSpPr>
          <p:cNvPr id="52" name="TextBox 42"/>
          <p:cNvSpPr txBox="1">
            <a:spLocks noChangeArrowheads="1"/>
          </p:cNvSpPr>
          <p:nvPr/>
        </p:nvSpPr>
        <p:spPr bwMode="auto">
          <a:xfrm>
            <a:off x="4205194" y="2280512"/>
            <a:ext cx="9144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创新点</a:t>
            </a:r>
          </a:p>
        </p:txBody>
      </p:sp>
      <p:sp>
        <p:nvSpPr>
          <p:cNvPr id="53" name="TextBox 43"/>
          <p:cNvSpPr txBox="1">
            <a:spLocks noChangeArrowheads="1"/>
          </p:cNvSpPr>
          <p:nvPr/>
        </p:nvSpPr>
        <p:spPr bwMode="auto">
          <a:xfrm>
            <a:off x="6919471" y="1835559"/>
            <a:ext cx="903286"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创新点</a:t>
            </a:r>
          </a:p>
        </p:txBody>
      </p:sp>
      <p:sp>
        <p:nvSpPr>
          <p:cNvPr id="26" name="AutoShape 29"/>
          <p:cNvSpPr>
            <a:spLocks noChangeArrowheads="1"/>
          </p:cNvSpPr>
          <p:nvPr/>
        </p:nvSpPr>
        <p:spPr bwMode="auto">
          <a:xfrm>
            <a:off x="9394998" y="1830946"/>
            <a:ext cx="1752600" cy="2798762"/>
          </a:xfrm>
          <a:prstGeom prst="roundRect">
            <a:avLst>
              <a:gd name="adj" fmla="val 4690"/>
            </a:avLst>
          </a:prstGeom>
          <a:ln w="57150">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AutoShape 30"/>
          <p:cNvSpPr>
            <a:spLocks noChangeArrowheads="1"/>
          </p:cNvSpPr>
          <p:nvPr/>
        </p:nvSpPr>
        <p:spPr bwMode="auto">
          <a:xfrm>
            <a:off x="9560098" y="1719821"/>
            <a:ext cx="1422400" cy="223838"/>
          </a:xfrm>
          <a:prstGeom prst="roundRect">
            <a:avLst>
              <a:gd name="adj" fmla="val 50000"/>
            </a:avLst>
          </a:prstGeom>
          <a:solidFill>
            <a:schemeClr val="accent1"/>
          </a:solidFill>
          <a:ln>
            <a:noFill/>
          </a:ln>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AutoShape 31"/>
          <p:cNvSpPr>
            <a:spLocks noChangeArrowheads="1"/>
          </p:cNvSpPr>
          <p:nvPr/>
        </p:nvSpPr>
        <p:spPr bwMode="auto">
          <a:xfrm flipH="1">
            <a:off x="10847561" y="1775384"/>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AutoShape 32"/>
          <p:cNvSpPr>
            <a:spLocks noChangeArrowheads="1"/>
          </p:cNvSpPr>
          <p:nvPr/>
        </p:nvSpPr>
        <p:spPr bwMode="auto">
          <a:xfrm flipH="1">
            <a:off x="9637886" y="1775384"/>
            <a:ext cx="55562"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Text Box 35"/>
          <p:cNvSpPr txBox="1">
            <a:spLocks noChangeArrowheads="1"/>
          </p:cNvSpPr>
          <p:nvPr/>
        </p:nvSpPr>
        <p:spPr bwMode="auto">
          <a:xfrm>
            <a:off x="9825211" y="1686937"/>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smtClean="0">
                <a:effectLst>
                  <a:outerShdw blurRad="38100" dist="38100" dir="2700000" algn="tl">
                    <a:srgbClr val="C0C0C0"/>
                  </a:outerShdw>
                </a:effectLst>
                <a:ea typeface="微软雅黑" pitchFamily="34" charset="-122"/>
              </a:rPr>
              <a:t>开发系统</a:t>
            </a:r>
            <a:endParaRPr lang="zh-CN" altLang="en-US" sz="1400" b="1" dirty="0">
              <a:effectLst>
                <a:outerShdw blurRad="38100" dist="38100" dir="2700000" algn="tl">
                  <a:srgbClr val="C0C0C0"/>
                </a:outerShdw>
              </a:effectLst>
              <a:ea typeface="微软雅黑" pitchFamily="34" charset="-122"/>
            </a:endParaRPr>
          </a:p>
        </p:txBody>
      </p:sp>
      <p:sp>
        <p:nvSpPr>
          <p:cNvPr id="54" name="Text Box 43"/>
          <p:cNvSpPr txBox="1">
            <a:spLocks noChangeArrowheads="1"/>
          </p:cNvSpPr>
          <p:nvPr/>
        </p:nvSpPr>
        <p:spPr bwMode="auto">
          <a:xfrm>
            <a:off x="9460086" y="2059546"/>
            <a:ext cx="16287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a:latin typeface="宋体" panose="02010600030101010101" pitchFamily="2" charset="-122"/>
              </a:rPr>
              <a:t>对</a:t>
            </a:r>
            <a:r>
              <a:rPr lang="zh-CN" altLang="en-US" sz="1600" dirty="0" smtClean="0">
                <a:latin typeface="宋体" panose="02010600030101010101" pitchFamily="2" charset="-122"/>
              </a:rPr>
              <a:t>用户的文本语义和情感分析，设计开发了融合时间因素的基于用户文本语义和情感分析的好友推荐系统，采用</a:t>
            </a:r>
            <a:r>
              <a:rPr lang="en-US" altLang="zh-CN" sz="1600" dirty="0" smtClean="0">
                <a:latin typeface="宋体" panose="02010600030101010101" pitchFamily="2" charset="-122"/>
              </a:rPr>
              <a:t>Django</a:t>
            </a:r>
            <a:r>
              <a:rPr lang="zh-CN" altLang="en-US" sz="1600" dirty="0" smtClean="0">
                <a:latin typeface="宋体" panose="02010600030101010101" pitchFamily="2" charset="-122"/>
              </a:rPr>
              <a:t>框架进行开发。</a:t>
            </a:r>
            <a:endParaRPr lang="zh-CN" altLang="en-US" sz="1600" dirty="0">
              <a:latin typeface="仿宋_GB2312" pitchFamily="1" charset="-122"/>
              <a:ea typeface="仿宋_GB2312" pitchFamily="1" charset="-122"/>
            </a:endParaRPr>
          </a:p>
        </p:txBody>
      </p:sp>
      <p:sp>
        <p:nvSpPr>
          <p:cNvPr id="56" name="Freeform 22"/>
          <p:cNvSpPr>
            <a:spLocks noChangeArrowheads="1"/>
          </p:cNvSpPr>
          <p:nvPr/>
        </p:nvSpPr>
        <p:spPr bwMode="auto">
          <a:xfrm>
            <a:off x="7955346" y="1342090"/>
            <a:ext cx="1597376" cy="660306"/>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rgbClr val="92D050"/>
          </a:solidFill>
          <a:ln>
            <a:noFill/>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642121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checkerboard(across)">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additive="base">
                                        <p:cTn id="30" dur="1000" fill="hold"/>
                                        <p:tgtEl>
                                          <p:spTgt spid="43"/>
                                        </p:tgtEl>
                                        <p:attrNameLst>
                                          <p:attrName>ppt_x</p:attrName>
                                        </p:attrNameLst>
                                      </p:cBhvr>
                                      <p:tavLst>
                                        <p:tav tm="0">
                                          <p:val>
                                            <p:strVal val="#ppt_x"/>
                                          </p:val>
                                        </p:tav>
                                        <p:tav tm="100000">
                                          <p:val>
                                            <p:strVal val="#ppt_x"/>
                                          </p:val>
                                        </p:tav>
                                      </p:tavLst>
                                    </p:anim>
                                    <p:anim calcmode="lin" valueType="num">
                                      <p:cBhvr additive="base">
                                        <p:cTn id="31" dur="1000" fill="hold"/>
                                        <p:tgtEl>
                                          <p:spTgt spid="4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1000" fill="hold"/>
                                        <p:tgtEl>
                                          <p:spTgt spid="35"/>
                                        </p:tgtEl>
                                        <p:attrNameLst>
                                          <p:attrName>ppt_x</p:attrName>
                                        </p:attrNameLst>
                                      </p:cBhvr>
                                      <p:tavLst>
                                        <p:tav tm="0">
                                          <p:val>
                                            <p:strVal val="#ppt_x"/>
                                          </p:val>
                                        </p:tav>
                                        <p:tav tm="100000">
                                          <p:val>
                                            <p:strVal val="#ppt_x"/>
                                          </p:val>
                                        </p:tav>
                                      </p:tavLst>
                                    </p:anim>
                                    <p:anim calcmode="lin" valueType="num">
                                      <p:cBhvr additive="base">
                                        <p:cTn id="35" dur="10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1000" fill="hold"/>
                                        <p:tgtEl>
                                          <p:spTgt spid="34"/>
                                        </p:tgtEl>
                                        <p:attrNameLst>
                                          <p:attrName>ppt_x</p:attrName>
                                        </p:attrNameLst>
                                      </p:cBhvr>
                                      <p:tavLst>
                                        <p:tav tm="0">
                                          <p:val>
                                            <p:strVal val="#ppt_x"/>
                                          </p:val>
                                        </p:tav>
                                        <p:tav tm="100000">
                                          <p:val>
                                            <p:strVal val="#ppt_x"/>
                                          </p:val>
                                        </p:tav>
                                      </p:tavLst>
                                    </p:anim>
                                    <p:anim calcmode="lin" valueType="num">
                                      <p:cBhvr additive="base">
                                        <p:cTn id="39" dur="1000" fill="hold"/>
                                        <p:tgtEl>
                                          <p:spTgt spid="3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1000" fill="hold"/>
                                        <p:tgtEl>
                                          <p:spTgt spid="50"/>
                                        </p:tgtEl>
                                        <p:attrNameLst>
                                          <p:attrName>ppt_x</p:attrName>
                                        </p:attrNameLst>
                                      </p:cBhvr>
                                      <p:tavLst>
                                        <p:tav tm="0">
                                          <p:val>
                                            <p:strVal val="#ppt_x"/>
                                          </p:val>
                                        </p:tav>
                                        <p:tav tm="100000">
                                          <p:val>
                                            <p:strVal val="#ppt_x"/>
                                          </p:val>
                                        </p:tav>
                                      </p:tavLst>
                                    </p:anim>
                                    <p:anim calcmode="lin" valueType="num">
                                      <p:cBhvr additive="base">
                                        <p:cTn id="43" dur="10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checkerboard(across)">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ox(in)">
                                      <p:cBhvr>
                                        <p:cTn id="53" dur="500"/>
                                        <p:tgtEl>
                                          <p:spTgt spid="39"/>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ox(in)">
                                      <p:cBhvr>
                                        <p:cTn id="56" dur="500"/>
                                        <p:tgtEl>
                                          <p:spTgt spid="44"/>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ox(in)">
                                      <p:cBhvr>
                                        <p:cTn id="59" dur="500"/>
                                        <p:tgtEl>
                                          <p:spTgt spid="38"/>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box(i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1+#ppt_w/2"/>
                                          </p:val>
                                        </p:tav>
                                        <p:tav tm="100000">
                                          <p:val>
                                            <p:strVal val="#ppt_x"/>
                                          </p:val>
                                        </p:tav>
                                      </p:tavLst>
                                    </p:anim>
                                    <p:anim calcmode="lin" valueType="num">
                                      <p:cBhvr additive="base">
                                        <p:cTn id="68" dur="500" fill="hold"/>
                                        <p:tgtEl>
                                          <p:spTgt spid="5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1+#ppt_w/2"/>
                                          </p:val>
                                        </p:tav>
                                        <p:tav tm="100000">
                                          <p:val>
                                            <p:strVal val="#ppt_x"/>
                                          </p:val>
                                        </p:tav>
                                      </p:tavLst>
                                    </p:anim>
                                    <p:anim calcmode="lin" valueType="num">
                                      <p:cBhvr additive="base">
                                        <p:cTn id="7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ox(in)">
                                      <p:cBhvr>
                                        <p:cTn id="77" dur="500"/>
                                        <p:tgtEl>
                                          <p:spTgt spid="27"/>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box(in)">
                                      <p:cBhvr>
                                        <p:cTn id="80" dur="500"/>
                                        <p:tgtEl>
                                          <p:spTgt spid="31"/>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box(in)">
                                      <p:cBhvr>
                                        <p:cTn id="83" dur="500"/>
                                        <p:tgtEl>
                                          <p:spTgt spid="26"/>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box(in)">
                                      <p:cBhvr>
                                        <p:cTn id="86" dur="500"/>
                                        <p:tgtEl>
                                          <p:spTgt spid="54"/>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nodeType="click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checkerboard(across)">
                                      <p:cBhvr>
                                        <p:cTn id="9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34" grpId="0" animBg="1" autoUpdateAnimBg="0"/>
      <p:bldP spid="35" grpId="0" animBg="1" autoUpdateAnimBg="0"/>
      <p:bldP spid="38" grpId="0" animBg="1" autoUpdateAnimBg="0"/>
      <p:bldP spid="39" grpId="0" animBg="1" autoUpdateAnimBg="0"/>
      <p:bldP spid="43" grpId="0" autoUpdateAnimBg="0"/>
      <p:bldP spid="44" grpId="0" autoUpdateAnimBg="0"/>
      <p:bldP spid="45" grpId="0" animBg="1" autoUpdateAnimBg="0"/>
      <p:bldP spid="48" grpId="0" autoUpdateAnimBg="0"/>
      <p:bldP spid="49" grpId="0" autoUpdateAnimBg="0"/>
      <p:bldP spid="50" grpId="0" autoUpdateAnimBg="0"/>
      <p:bldP spid="51" grpId="0" autoUpdateAnimBg="0"/>
      <p:bldP spid="52" grpId="0" animBg="1" autoUpdateAnimBg="0"/>
      <p:bldP spid="53" grpId="0" animBg="1" autoUpdateAnimBg="0"/>
      <p:bldP spid="26" grpId="0" animBg="1" autoUpdateAnimBg="0"/>
      <p:bldP spid="27" grpId="0" animBg="1" autoUpdateAnimBg="0"/>
      <p:bldP spid="31" grpId="0" autoUpdateAnimBg="0"/>
      <p:bldP spid="5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02196"/>
      </p:ext>
    </p:extLst>
  </p:cSld>
  <p:clrMapOvr>
    <a:overrideClrMapping bg1="lt1" tx1="dk1" bg2="lt2" tx2="dk2" accent1="accent1" accent2="accent2" accent3="accent3" accent4="accent4" accent5="accent5" accent6="accent6" hlink="hlink" folHlink="folHlink"/>
  </p:clrMapOvr>
  <p:transition spd="slow" advTm="612">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269" y="270823"/>
            <a:ext cx="6422095" cy="482670"/>
          </a:xfrm>
        </p:spPr>
        <p:txBody>
          <a:bodyPr>
            <a:noAutofit/>
          </a:bodyPr>
          <a:lstStyle/>
          <a:p>
            <a:r>
              <a:rPr lang="zh-CN" altLang="en-US" sz="3200" dirty="0" smtClean="0">
                <a:latin typeface="宋体" panose="02010600030101010101" pitchFamily="2" charset="-122"/>
                <a:ea typeface="宋体" panose="02010600030101010101" pitchFamily="2" charset="-122"/>
              </a:rPr>
              <a:t>推荐系统和算法</a:t>
            </a:r>
            <a:endParaRPr lang="zh-CN" altLang="en-US" sz="3200" dirty="0">
              <a:latin typeface="宋体" panose="02010600030101010101" pitchFamily="2" charset="-122"/>
              <a:ea typeface="宋体" panose="02010600030101010101" pitchFamily="2" charset="-122"/>
            </a:endParaRPr>
          </a:p>
        </p:txBody>
      </p:sp>
      <p:sp>
        <p:nvSpPr>
          <p:cNvPr id="5" name="Rectangle 2"/>
          <p:cNvSpPr>
            <a:spLocks noChangeArrowheads="1"/>
          </p:cNvSpPr>
          <p:nvPr/>
        </p:nvSpPr>
        <p:spPr bwMode="auto">
          <a:xfrm>
            <a:off x="2286136" y="2456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Group 3"/>
          <p:cNvGrpSpPr>
            <a:grpSpLocks/>
          </p:cNvGrpSpPr>
          <p:nvPr/>
        </p:nvGrpSpPr>
        <p:grpSpPr bwMode="auto">
          <a:xfrm>
            <a:off x="1730829" y="1013413"/>
            <a:ext cx="4784357" cy="571200"/>
            <a:chOff x="480" y="864"/>
            <a:chExt cx="2085" cy="720"/>
          </a:xfrm>
        </p:grpSpPr>
        <p:sp>
          <p:nvSpPr>
            <p:cNvPr id="19"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1"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推荐系统</a:t>
              </a:r>
              <a:endParaRPr kumimoji="1" lang="zh-CN" altLang="en-US" sz="2000" dirty="0">
                <a:latin typeface="Times New Roman" panose="02020603050405020304" pitchFamily="18" charset="0"/>
              </a:endParaRPr>
            </a:p>
          </p:txBody>
        </p:sp>
        <p:sp>
          <p:nvSpPr>
            <p:cNvPr id="22" name="Text Box 11"/>
            <p:cNvSpPr txBox="1">
              <a:spLocks noChangeArrowheads="1"/>
            </p:cNvSpPr>
            <p:nvPr/>
          </p:nvSpPr>
          <p:spPr bwMode="auto">
            <a:xfrm>
              <a:off x="1706" y="988"/>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a:latin typeface="Times New Roman" panose="02020603050405020304" pitchFamily="18" charset="0"/>
                </a:rPr>
                <a:t>推荐算法</a:t>
              </a:r>
              <a:endParaRPr kumimoji="1" lang="zh-CN" altLang="en-US" sz="2000" dirty="0">
                <a:latin typeface="Times New Roman" panose="02020603050405020304" pitchFamily="18" charset="0"/>
              </a:endParaRPr>
            </a:p>
          </p:txBody>
        </p:sp>
      </p:grpSp>
      <p:sp>
        <p:nvSpPr>
          <p:cNvPr id="24" name="矩形 23"/>
          <p:cNvSpPr/>
          <p:nvPr/>
        </p:nvSpPr>
        <p:spPr>
          <a:xfrm>
            <a:off x="1730828" y="2031116"/>
            <a:ext cx="6913441" cy="1754326"/>
          </a:xfrm>
          <a:prstGeom prst="rect">
            <a:avLst/>
          </a:prstGeom>
        </p:spPr>
        <p:txBody>
          <a:bodyPr wrap="square">
            <a:spAutoFit/>
          </a:bodyPr>
          <a:lstStyle/>
          <a:p>
            <a:pPr>
              <a:lnSpc>
                <a:spcPct val="150000"/>
              </a:lnSpc>
            </a:pPr>
            <a:r>
              <a:rPr lang="zh-CN" altLang="zh-CN" dirty="0">
                <a:latin typeface="Times New Roman" panose="02020603050405020304" pitchFamily="18" charset="0"/>
                <a:ea typeface="宋体" panose="02010600030101010101" pitchFamily="2" charset="-122"/>
                <a:cs typeface="宋体" panose="02010600030101010101" pitchFamily="2" charset="-122"/>
              </a:rPr>
              <a:t>推荐系统是解决信息超载问题一个非常实用的方法，从用户的个人信息、历史轨迹、社交关系等因素中，提取出用户的信息需求、兴趣等，进行个性化计算。好的推荐系统不仅能够为用户提供好的服务，还能增加用户与推荐系统的黏性，让用户产生依赖。</a:t>
            </a:r>
            <a:endParaRPr lang="zh-CN" altLang="en-US" dirty="0"/>
          </a:p>
        </p:txBody>
      </p:sp>
    </p:spTree>
    <p:extLst>
      <p:ext uri="{BB962C8B-B14F-4D97-AF65-F5344CB8AC3E}">
        <p14:creationId xmlns:p14="http://schemas.microsoft.com/office/powerpoint/2010/main" val="23160339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3292</TotalTime>
  <Words>1197</Words>
  <Application>Microsoft Office PowerPoint</Application>
  <PresentationFormat>宽屏</PresentationFormat>
  <Paragraphs>113</Paragraphs>
  <Slides>27</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47" baseType="lpstr">
      <vt:lpstr>Broadway</vt:lpstr>
      <vt:lpstr>幼圆</vt:lpstr>
      <vt:lpstr>Levenim MT</vt:lpstr>
      <vt:lpstr>汉仪菱心体简</vt:lpstr>
      <vt:lpstr>华文中宋</vt:lpstr>
      <vt:lpstr>微软雅黑</vt:lpstr>
      <vt:lpstr>华文楷体</vt:lpstr>
      <vt:lpstr>Arial Unicode MS</vt:lpstr>
      <vt:lpstr>宋体</vt:lpstr>
      <vt:lpstr>Wingdings</vt:lpstr>
      <vt:lpstr>Calibri</vt:lpstr>
      <vt:lpstr>Book Antiqua</vt:lpstr>
      <vt:lpstr>楷体_GB2312</vt:lpstr>
      <vt:lpstr>Times New Roman</vt:lpstr>
      <vt:lpstr>Arial</vt:lpstr>
      <vt:lpstr>仿宋_GB2312</vt:lpstr>
      <vt:lpstr>Office 主题</vt:lpstr>
      <vt:lpstr>Visio</vt:lpstr>
      <vt:lpstr>Microsoft Visio 绘图</vt:lpstr>
      <vt:lpstr>MathType 6.0 Equation</vt:lpstr>
      <vt:lpstr>PowerPoint 演示文稿</vt:lpstr>
      <vt:lpstr>PowerPoint 演示文稿</vt:lpstr>
      <vt:lpstr>PowerPoint 演示文稿</vt:lpstr>
      <vt:lpstr>PowerPoint 演示文稿</vt:lpstr>
      <vt:lpstr>研究背景</vt:lpstr>
      <vt:lpstr>研究意义</vt:lpstr>
      <vt:lpstr>研究内容</vt:lpstr>
      <vt:lpstr>PowerPoint 演示文稿</vt:lpstr>
      <vt:lpstr>推荐系统和算法</vt:lpstr>
      <vt:lpstr>推荐系统和算法</vt:lpstr>
      <vt:lpstr>推荐系统和算法</vt:lpstr>
      <vt:lpstr>其他理论基础</vt:lpstr>
      <vt:lpstr>评价指标</vt:lpstr>
      <vt:lpstr>PowerPoint 演示文稿</vt:lpstr>
      <vt:lpstr>微博内容研究</vt:lpstr>
      <vt:lpstr>预处理流程</vt:lpstr>
      <vt:lpstr>可能的创新</vt:lpstr>
      <vt:lpstr>PowerPoint 演示文稿</vt:lpstr>
      <vt:lpstr>系统设计</vt:lpstr>
      <vt:lpstr>推荐算法流程图</vt:lpstr>
      <vt:lpstr>运行结果</vt:lpstr>
      <vt:lpstr>PowerPoint 演示文稿</vt:lpstr>
      <vt:lpstr>论文总结</vt:lpstr>
      <vt:lpstr>未来工作</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小清新-开题报告模板</dc:title>
  <dc:creator>王宝慧;彗除心尘</dc:creator>
  <cp:lastModifiedBy>boyu sun</cp:lastModifiedBy>
  <cp:revision>391</cp:revision>
  <dcterms:created xsi:type="dcterms:W3CDTF">2014-11-22T22:14:47Z</dcterms:created>
  <dcterms:modified xsi:type="dcterms:W3CDTF">2016-05-17T10:32:51Z</dcterms:modified>
</cp:coreProperties>
</file>