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3">
  <p:sldMasterIdLst>
    <p:sldMasterId id="2147483648" r:id="rId1"/>
  </p:sldMasterIdLst>
  <p:notesMasterIdLst>
    <p:notesMasterId r:id="rId27"/>
  </p:notesMasterIdLst>
  <p:handoutMasterIdLst>
    <p:handoutMasterId r:id="rId28"/>
  </p:handoutMasterIdLst>
  <p:sldIdLst>
    <p:sldId id="293" r:id="rId2"/>
    <p:sldId id="345" r:id="rId3"/>
    <p:sldId id="344" r:id="rId4"/>
    <p:sldId id="347" r:id="rId5"/>
    <p:sldId id="349" r:id="rId6"/>
    <p:sldId id="332" r:id="rId7"/>
    <p:sldId id="350" r:id="rId8"/>
    <p:sldId id="333" r:id="rId9"/>
    <p:sldId id="299" r:id="rId10"/>
    <p:sldId id="301" r:id="rId11"/>
    <p:sldId id="334" r:id="rId12"/>
    <p:sldId id="341" r:id="rId13"/>
    <p:sldId id="342" r:id="rId14"/>
    <p:sldId id="337" r:id="rId15"/>
    <p:sldId id="305" r:id="rId16"/>
    <p:sldId id="307" r:id="rId17"/>
    <p:sldId id="308" r:id="rId18"/>
    <p:sldId id="339" r:id="rId19"/>
    <p:sldId id="340" r:id="rId20"/>
    <p:sldId id="331" r:id="rId21"/>
    <p:sldId id="328" r:id="rId22"/>
    <p:sldId id="351" r:id="rId23"/>
    <p:sldId id="352" r:id="rId24"/>
    <p:sldId id="348" r:id="rId25"/>
    <p:sldId id="327" r:id="rId26"/>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Book Antiqua" panose="02040602050305030304" pitchFamily="18" charset="0"/>
      <p:regular r:id="rId33"/>
      <p:bold r:id="rId34"/>
      <p:italic r:id="rId35"/>
      <p:boldItalic r:id="rId36"/>
    </p:embeddedFont>
    <p:embeddedFont>
      <p:font typeface="Broadway" panose="04040905080B02020502" pitchFamily="82" charset="0"/>
      <p:regular r:id="rId37"/>
    </p:embeddedFont>
    <p:embeddedFont>
      <p:font typeface="幼圆" panose="02010509060101010101" pitchFamily="49" charset="-122"/>
      <p:regular r:id="rId38"/>
    </p:embeddedFont>
    <p:embeddedFont>
      <p:font typeface="汉仪菱心体简" panose="02010600030101010101" charset="-122"/>
      <p:regular r:id="rId39"/>
    </p:embeddedFont>
    <p:embeddedFont>
      <p:font typeface="微软雅黑" panose="020B0503020204020204" pitchFamily="34" charset="-122"/>
      <p:regular r:id="rId40"/>
      <p:bold r:id="rId41"/>
    </p:embeddedFont>
    <p:embeddedFont>
      <p:font typeface="华文楷体" panose="02010600040101010101" pitchFamily="2" charset="-122"/>
      <p:regular r:id="rId42"/>
    </p:embeddedFont>
    <p:embeddedFont>
      <p:font typeface="Arial Unicode MS" panose="020B0604020202020204" pitchFamily="34" charset="-122"/>
      <p:regular r:id="rId43"/>
    </p:embeddedFont>
    <p:embeddedFont>
      <p:font typeface="楷体_GB2312" panose="02010600030101010101" charset="-122"/>
      <p:regular r:id="rId4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2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4C4746"/>
    <a:srgbClr val="FFC000"/>
    <a:srgbClr val="FFFFFF"/>
    <a:srgbClr val="A6ABA5"/>
    <a:srgbClr val="000000"/>
    <a:srgbClr val="E7E6E6"/>
    <a:srgbClr val="EE9C60"/>
    <a:srgbClr val="A8AAA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6" autoAdjust="0"/>
    <p:restoredTop sz="95494" autoAdjust="0"/>
  </p:normalViewPr>
  <p:slideViewPr>
    <p:cSldViewPr snapToGrid="0">
      <p:cViewPr varScale="1">
        <p:scale>
          <a:sx n="88" d="100"/>
          <a:sy n="88" d="100"/>
        </p:scale>
        <p:origin x="44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E8362-A5E1-4248-A5DC-CC205AAE60C3}" type="datetimeFigureOut">
              <a:rPr lang="zh-CN" altLang="en-US" smtClean="0"/>
              <a:t>2016/5/16/Monday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8FC3A2-D36B-46F5-BAE9-F5932AF02060}" type="slidenum">
              <a:rPr lang="zh-CN" altLang="en-US" smtClean="0"/>
              <a:t>‹#›</a:t>
            </a:fld>
            <a:endParaRPr lang="zh-CN" altLang="en-US"/>
          </a:p>
        </p:txBody>
      </p:sp>
    </p:spTree>
    <p:extLst>
      <p:ext uri="{BB962C8B-B14F-4D97-AF65-F5344CB8AC3E}">
        <p14:creationId xmlns:p14="http://schemas.microsoft.com/office/powerpoint/2010/main" val="2954303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D0780-22F6-4B60-8976-84D79D7B60AF}" type="datetimeFigureOut">
              <a:rPr lang="zh-CN" altLang="en-US" smtClean="0"/>
              <a:t>2016/5/16/Monday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D258E-BE1D-43F1-BC2E-EDC57BE5C767}" type="slidenum">
              <a:rPr lang="zh-CN" altLang="en-US" smtClean="0"/>
              <a:t>‹#›</a:t>
            </a:fld>
            <a:endParaRPr lang="zh-CN" altLang="en-US"/>
          </a:p>
        </p:txBody>
      </p:sp>
    </p:spTree>
    <p:extLst>
      <p:ext uri="{BB962C8B-B14F-4D97-AF65-F5344CB8AC3E}">
        <p14:creationId xmlns:p14="http://schemas.microsoft.com/office/powerpoint/2010/main" val="248280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BD258E-BE1D-43F1-BC2E-EDC57BE5C767}" type="slidenum">
              <a:rPr lang="zh-CN" altLang="en-US" smtClean="0"/>
              <a:t>14</a:t>
            </a:fld>
            <a:endParaRPr lang="zh-CN" altLang="en-US"/>
          </a:p>
        </p:txBody>
      </p:sp>
    </p:spTree>
    <p:extLst>
      <p:ext uri="{BB962C8B-B14F-4D97-AF65-F5344CB8AC3E}">
        <p14:creationId xmlns:p14="http://schemas.microsoft.com/office/powerpoint/2010/main" val="81108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42820763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17878"/>
            <a:chOff x="8723006" y="1647607"/>
            <a:chExt cx="2767954" cy="2652902"/>
          </a:xfrm>
          <a:solidFill>
            <a:schemeClr val="bg2">
              <a:lumMod val="50000"/>
            </a:schemeClr>
          </a:solidFill>
          <a:effectLst/>
        </p:grpSpPr>
        <p:grpSp>
          <p:nvGrpSpPr>
            <p:cNvPr id="62" name="组合 61"/>
            <p:cNvGrpSpPr/>
            <p:nvPr userDrawn="1"/>
          </p:nvGrpSpPr>
          <p:grpSpPr>
            <a:xfrm>
              <a:off x="8723006" y="1647607"/>
              <a:ext cx="2767954" cy="2652902"/>
              <a:chOff x="1628775" y="1300163"/>
              <a:chExt cx="1915944" cy="1836306"/>
            </a:xfrm>
            <a:grpFill/>
          </p:grpSpPr>
          <p:sp>
            <p:nvSpPr>
              <p:cNvPr id="64" name="椭圆 63"/>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41128"/>
            <a:chOff x="8723006" y="1647607"/>
            <a:chExt cx="2767954" cy="2712115"/>
          </a:xfrm>
          <a:solidFill>
            <a:schemeClr val="accent3">
              <a:lumMod val="75000"/>
            </a:schemeClr>
          </a:solidFill>
        </p:grpSpPr>
        <p:grpSp>
          <p:nvGrpSpPr>
            <p:cNvPr id="67" name="组合 66"/>
            <p:cNvGrpSpPr/>
            <p:nvPr userDrawn="1"/>
          </p:nvGrpSpPr>
          <p:grpSpPr>
            <a:xfrm>
              <a:off x="8723006" y="1647607"/>
              <a:ext cx="2767954" cy="2712115"/>
              <a:chOff x="1628775" y="1300163"/>
              <a:chExt cx="1915944" cy="1877292"/>
            </a:xfrm>
            <a:grpFill/>
          </p:grpSpPr>
          <p:sp>
            <p:nvSpPr>
              <p:cNvPr id="69" name="椭圆 68"/>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0" name="流程图: 合并 69"/>
              <p:cNvSpPr/>
              <p:nvPr userDrawn="1"/>
            </p:nvSpPr>
            <p:spPr>
              <a:xfrm rot="18650490">
                <a:off x="3109385" y="2742122"/>
                <a:ext cx="403375" cy="467292"/>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8" name="文本框 67"/>
            <p:cNvSpPr txBox="1"/>
            <p:nvPr userDrawn="1"/>
          </p:nvSpPr>
          <p:spPr>
            <a:xfrm>
              <a:off x="9004695" y="2094964"/>
              <a:ext cx="2454392" cy="2039964"/>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50" name="文本框 49"/>
            <p:cNvSpPr txBox="1"/>
            <p:nvPr userDrawn="1"/>
          </p:nvSpPr>
          <p:spPr>
            <a:xfrm>
              <a:off x="8973496" y="2100736"/>
              <a:ext cx="2074990"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924698"/>
            <a:chOff x="3600921" y="1499210"/>
            <a:chExt cx="7017705" cy="924698"/>
          </a:xfrm>
        </p:grpSpPr>
        <p:grpSp>
          <p:nvGrpSpPr>
            <p:cNvPr id="44" name="组合 43"/>
            <p:cNvGrpSpPr/>
            <p:nvPr userDrawn="1"/>
          </p:nvGrpSpPr>
          <p:grpSpPr>
            <a:xfrm>
              <a:off x="3600921" y="1499210"/>
              <a:ext cx="952212" cy="924698"/>
              <a:chOff x="1659515" y="1490772"/>
              <a:chExt cx="2345801" cy="2278024"/>
            </a:xfrm>
          </p:grpSpPr>
          <p:grpSp>
            <p:nvGrpSpPr>
              <p:cNvPr id="46" name="组合 45"/>
              <p:cNvGrpSpPr/>
              <p:nvPr userDrawn="1"/>
            </p:nvGrpSpPr>
            <p:grpSpPr>
              <a:xfrm>
                <a:off x="1659515" y="1490772"/>
                <a:ext cx="2345801" cy="2278024"/>
                <a:chOff x="-3260488" y="1191604"/>
                <a:chExt cx="1623735" cy="1576820"/>
              </a:xfrm>
            </p:grpSpPr>
            <p:sp>
              <p:nvSpPr>
                <p:cNvPr id="48" name="椭圆 47"/>
                <p:cNvSpPr/>
                <p:nvPr userDrawn="1"/>
              </p:nvSpPr>
              <p:spPr>
                <a:xfrm>
                  <a:off x="-3260488" y="1191604"/>
                  <a:ext cx="1533563" cy="1524576"/>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2003622" y="2401555"/>
                  <a:ext cx="345576" cy="388162"/>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807081" y="1843759"/>
                <a:ext cx="2018280" cy="174390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87885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38426"/>
            <a:chOff x="8723006" y="1647607"/>
            <a:chExt cx="2767954" cy="2712291"/>
          </a:xfrm>
          <a:solidFill>
            <a:schemeClr val="bg2">
              <a:lumMod val="50000"/>
            </a:schemeClr>
          </a:solidFill>
          <a:effectLst/>
        </p:grpSpPr>
        <p:grpSp>
          <p:nvGrpSpPr>
            <p:cNvPr id="62" name="组合 61"/>
            <p:cNvGrpSpPr/>
            <p:nvPr userDrawn="1"/>
          </p:nvGrpSpPr>
          <p:grpSpPr>
            <a:xfrm>
              <a:off x="8723006" y="1647607"/>
              <a:ext cx="2767954" cy="2712291"/>
              <a:chOff x="1628775" y="1300163"/>
              <a:chExt cx="1915944" cy="1877414"/>
            </a:xfrm>
            <a:grpFill/>
          </p:grpSpPr>
          <p:sp>
            <p:nvSpPr>
              <p:cNvPr id="64" name="椭圆 63"/>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5" name="流程图: 合并 64"/>
              <p:cNvSpPr/>
              <p:nvPr userDrawn="1"/>
            </p:nvSpPr>
            <p:spPr>
              <a:xfrm rot="18650490">
                <a:off x="3109385" y="2742243"/>
                <a:ext cx="403377"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3" y="2738067"/>
            <a:ext cx="956685" cy="951402"/>
            <a:chOff x="8723006" y="1647607"/>
            <a:chExt cx="2767953" cy="2741723"/>
          </a:xfrm>
          <a:solidFill>
            <a:schemeClr val="bg2">
              <a:lumMod val="50000"/>
            </a:schemeClr>
          </a:solidFill>
        </p:grpSpPr>
        <p:grpSp>
          <p:nvGrpSpPr>
            <p:cNvPr id="67" name="组合 66"/>
            <p:cNvGrpSpPr/>
            <p:nvPr userDrawn="1"/>
          </p:nvGrpSpPr>
          <p:grpSpPr>
            <a:xfrm>
              <a:off x="8723006" y="1647607"/>
              <a:ext cx="2767953" cy="2741723"/>
              <a:chOff x="1628775" y="1300163"/>
              <a:chExt cx="1915943" cy="189778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0" name="流程图: 合并 69"/>
              <p:cNvSpPr/>
              <p:nvPr userDrawn="1"/>
            </p:nvSpPr>
            <p:spPr>
              <a:xfrm rot="18650490">
                <a:off x="3109384" y="2762616"/>
                <a:ext cx="403375" cy="467292"/>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8" name="文本框 67"/>
            <p:cNvSpPr txBox="1"/>
            <p:nvPr userDrawn="1"/>
          </p:nvSpPr>
          <p:spPr>
            <a:xfrm>
              <a:off x="9004695" y="2094964"/>
              <a:ext cx="2454392" cy="2039964"/>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a:solidFill>
            <a:schemeClr val="bg2">
              <a:lumMod val="50000"/>
            </a:schemeClr>
          </a:solidFill>
        </p:grpSpPr>
        <p:grpSp>
          <p:nvGrpSpPr>
            <p:cNvPr id="49" name="组合 48"/>
            <p:cNvGrpSpPr/>
            <p:nvPr userDrawn="1"/>
          </p:nvGrpSpPr>
          <p:grpSpPr>
            <a:xfrm>
              <a:off x="8723006" y="1647607"/>
              <a:ext cx="2767955" cy="2652903"/>
              <a:chOff x="1628775" y="1300163"/>
              <a:chExt cx="1915944" cy="1836306"/>
            </a:xfrm>
            <a:grpFill/>
          </p:grpSpPr>
          <p:sp>
            <p:nvSpPr>
              <p:cNvPr id="51" name="椭圆 50"/>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50" name="文本框 49"/>
            <p:cNvSpPr txBox="1"/>
            <p:nvPr userDrawn="1"/>
          </p:nvSpPr>
          <p:spPr>
            <a:xfrm>
              <a:off x="8973496" y="2100736"/>
              <a:ext cx="2398324"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897740"/>
            <a:chOff x="3600921" y="1499210"/>
            <a:chExt cx="7017705" cy="897740"/>
          </a:xfrm>
        </p:grpSpPr>
        <p:grpSp>
          <p:nvGrpSpPr>
            <p:cNvPr id="44" name="组合 43"/>
            <p:cNvGrpSpPr/>
            <p:nvPr userDrawn="1"/>
          </p:nvGrpSpPr>
          <p:grpSpPr>
            <a:xfrm>
              <a:off x="3600921" y="1499210"/>
              <a:ext cx="968000" cy="894060"/>
              <a:chOff x="1659517" y="1490772"/>
              <a:chExt cx="2384700" cy="2202547"/>
            </a:xfrm>
          </p:grpSpPr>
          <p:grpSp>
            <p:nvGrpSpPr>
              <p:cNvPr id="46" name="组合 45"/>
              <p:cNvGrpSpPr/>
              <p:nvPr userDrawn="1"/>
            </p:nvGrpSpPr>
            <p:grpSpPr>
              <a:xfrm>
                <a:off x="1659517" y="1490772"/>
                <a:ext cx="2384700" cy="2202547"/>
                <a:chOff x="-3260488" y="1191604"/>
                <a:chExt cx="1650661" cy="1524576"/>
              </a:xfrm>
            </p:grpSpPr>
            <p:sp>
              <p:nvSpPr>
                <p:cNvPr id="48" name="椭圆 47"/>
                <p:cNvSpPr/>
                <p:nvPr userDrawn="1"/>
              </p:nvSpPr>
              <p:spPr>
                <a:xfrm>
                  <a:off x="-3260488" y="1191604"/>
                  <a:ext cx="1533563" cy="1524576"/>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1959191" y="2327183"/>
                  <a:ext cx="326798" cy="37193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807081" y="1843759"/>
                <a:ext cx="2018280" cy="174390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05</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总结与未来工作</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2644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33" name="矩形 32"/>
          <p:cNvSpPr/>
          <p:nvPr userDrawn="1"/>
        </p:nvSpPr>
        <p:spPr>
          <a:xfrm>
            <a:off x="0" y="0"/>
            <a:ext cx="505206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57540" y="2572676"/>
              <a:ext cx="1417376" cy="1204747"/>
              <a:chOff x="2621224" y="2776901"/>
              <a:chExt cx="1417376" cy="1204747"/>
            </a:xfrm>
            <a:noFill/>
          </p:grpSpPr>
          <p:sp>
            <p:nvSpPr>
              <p:cNvPr id="40" name="文本框 39"/>
              <p:cNvSpPr txBox="1"/>
              <p:nvPr userDrawn="1"/>
            </p:nvSpPr>
            <p:spPr>
              <a:xfrm>
                <a:off x="262282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621224"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7" name="组合 86"/>
          <p:cNvGrpSpPr/>
          <p:nvPr userDrawn="1"/>
        </p:nvGrpSpPr>
        <p:grpSpPr>
          <a:xfrm>
            <a:off x="6265313" y="374319"/>
            <a:ext cx="1123571" cy="1076869"/>
            <a:chOff x="8723006" y="1647607"/>
            <a:chExt cx="2767954" cy="2652902"/>
          </a:xfrm>
          <a:solidFill>
            <a:schemeClr val="bg2"/>
          </a:solidFill>
        </p:grpSpPr>
        <p:grpSp>
          <p:nvGrpSpPr>
            <p:cNvPr id="89" name="组合 88"/>
            <p:cNvGrpSpPr/>
            <p:nvPr userDrawn="1"/>
          </p:nvGrpSpPr>
          <p:grpSpPr>
            <a:xfrm>
              <a:off x="8723006" y="1647607"/>
              <a:ext cx="2767954" cy="2652902"/>
              <a:chOff x="1628775" y="1300163"/>
              <a:chExt cx="1915944" cy="1836306"/>
            </a:xfrm>
            <a:grpFill/>
          </p:grpSpPr>
          <p:sp>
            <p:nvSpPr>
              <p:cNvPr id="91" name="椭圆 90"/>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92" name="流程图: 合并 91"/>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90" name="文本框 89"/>
            <p:cNvSpPr txBox="1"/>
            <p:nvPr userDrawn="1"/>
          </p:nvSpPr>
          <p:spPr>
            <a:xfrm>
              <a:off x="9187495" y="2212485"/>
              <a:ext cx="2018281"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grpSp>
        <p:nvGrpSpPr>
          <p:cNvPr id="99" name="组合 98"/>
          <p:cNvGrpSpPr/>
          <p:nvPr userDrawn="1"/>
        </p:nvGrpSpPr>
        <p:grpSpPr>
          <a:xfrm>
            <a:off x="6265313" y="3306351"/>
            <a:ext cx="1123571" cy="1076869"/>
            <a:chOff x="8723006" y="1647607"/>
            <a:chExt cx="2767954" cy="2652902"/>
          </a:xfrm>
          <a:solidFill>
            <a:schemeClr val="bg2"/>
          </a:solidFill>
        </p:grpSpPr>
        <p:grpSp>
          <p:nvGrpSpPr>
            <p:cNvPr id="100" name="组合 99"/>
            <p:cNvGrpSpPr/>
            <p:nvPr userDrawn="1"/>
          </p:nvGrpSpPr>
          <p:grpSpPr>
            <a:xfrm>
              <a:off x="8723006" y="1647607"/>
              <a:ext cx="2767954" cy="2652902"/>
              <a:chOff x="1628775" y="1300163"/>
              <a:chExt cx="1915944" cy="1836306"/>
            </a:xfrm>
            <a:grpFill/>
          </p:grpSpPr>
          <p:sp>
            <p:nvSpPr>
              <p:cNvPr id="102" name="椭圆 101"/>
              <p:cNvSpPr/>
              <p:nvPr userDrawn="1"/>
            </p:nvSpPr>
            <p:spPr>
              <a:xfrm>
                <a:off x="1628775" y="1300163"/>
                <a:ext cx="1828800" cy="1828800"/>
              </a:xfrm>
              <a:prstGeom prst="ellipse">
                <a:avLst/>
              </a:prstGeom>
              <a:grp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03" name="流程图: 合并 102"/>
              <p:cNvSpPr/>
              <p:nvPr userDrawn="1"/>
            </p:nvSpPr>
            <p:spPr>
              <a:xfrm rot="18650490">
                <a:off x="3109386" y="2701135"/>
                <a:ext cx="403376" cy="467291"/>
              </a:xfrm>
              <a:prstGeom prst="flowChartMerg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01" name="文本框 100"/>
            <p:cNvSpPr txBox="1"/>
            <p:nvPr userDrawn="1"/>
          </p:nvSpPr>
          <p:spPr>
            <a:xfrm>
              <a:off x="9187495" y="2212485"/>
              <a:ext cx="2089837" cy="1743900"/>
            </a:xfrm>
            <a:prstGeom prst="rect">
              <a:avLst/>
            </a:prstGeom>
            <a:grpFill/>
            <a:ln>
              <a:solidFill>
                <a:schemeClr val="bg2"/>
              </a:solidFill>
            </a:ln>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04" name="文本框 103"/>
          <p:cNvSpPr txBox="1"/>
          <p:nvPr userDrawn="1"/>
        </p:nvSpPr>
        <p:spPr>
          <a:xfrm>
            <a:off x="7519446" y="3860000"/>
            <a:ext cx="2339102"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主要研究内容</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05" name="组合 104"/>
          <p:cNvGrpSpPr/>
          <p:nvPr userDrawn="1"/>
        </p:nvGrpSpPr>
        <p:grpSpPr>
          <a:xfrm>
            <a:off x="6265313" y="4703114"/>
            <a:ext cx="1123571" cy="1076869"/>
            <a:chOff x="8723006" y="1647607"/>
            <a:chExt cx="2767954" cy="2652902"/>
          </a:xfrm>
          <a:solidFill>
            <a:schemeClr val="bg2"/>
          </a:solidFill>
        </p:grpSpPr>
        <p:grpSp>
          <p:nvGrpSpPr>
            <p:cNvPr id="106" name="组合 105"/>
            <p:cNvGrpSpPr/>
            <p:nvPr userDrawn="1"/>
          </p:nvGrpSpPr>
          <p:grpSpPr>
            <a:xfrm>
              <a:off x="8723006" y="1647607"/>
              <a:ext cx="2767954" cy="2652902"/>
              <a:chOff x="1628775" y="1300163"/>
              <a:chExt cx="1915944" cy="1836306"/>
            </a:xfrm>
            <a:grpFill/>
          </p:grpSpPr>
          <p:sp>
            <p:nvSpPr>
              <p:cNvPr id="108" name="椭圆 107"/>
              <p:cNvSpPr/>
              <p:nvPr userDrawn="1"/>
            </p:nvSpPr>
            <p:spPr>
              <a:xfrm>
                <a:off x="1628775" y="1300163"/>
                <a:ext cx="1828800" cy="1828800"/>
              </a:xfrm>
              <a:prstGeom prst="ellipse">
                <a:avLst/>
              </a:prstGeom>
              <a:grp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1">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109" name="流程图: 合并 108"/>
              <p:cNvSpPr/>
              <p:nvPr userDrawn="1"/>
            </p:nvSpPr>
            <p:spPr>
              <a:xfrm rot="18650490">
                <a:off x="3109386" y="2701135"/>
                <a:ext cx="403376" cy="467291"/>
              </a:xfrm>
              <a:prstGeom prst="flowChartMerg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07" name="文本框 106"/>
            <p:cNvSpPr txBox="1"/>
            <p:nvPr userDrawn="1"/>
          </p:nvSpPr>
          <p:spPr>
            <a:xfrm>
              <a:off x="9187495" y="2212485"/>
              <a:ext cx="2074989" cy="1743900"/>
            </a:xfrm>
            <a:prstGeom prst="rect">
              <a:avLst/>
            </a:prstGeom>
            <a:grpFill/>
            <a:ln>
              <a:solidFill>
                <a:schemeClr val="bg2"/>
              </a:solidFill>
            </a:ln>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10" name="文本框 109"/>
          <p:cNvSpPr txBox="1"/>
          <p:nvPr userDrawn="1"/>
        </p:nvSpPr>
        <p:spPr>
          <a:xfrm>
            <a:off x="7519446" y="5256763"/>
            <a:ext cx="1980029"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下一步工作</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11" name="组合 110"/>
          <p:cNvGrpSpPr/>
          <p:nvPr userDrawn="1"/>
        </p:nvGrpSpPr>
        <p:grpSpPr>
          <a:xfrm>
            <a:off x="6265313" y="1840335"/>
            <a:ext cx="1123571" cy="1076869"/>
            <a:chOff x="8723006" y="1647607"/>
            <a:chExt cx="2767954" cy="2652902"/>
          </a:xfrm>
          <a:effectLst/>
        </p:grpSpPr>
        <p:grpSp>
          <p:nvGrpSpPr>
            <p:cNvPr id="112" name="组合 111"/>
            <p:cNvGrpSpPr/>
            <p:nvPr userDrawn="1"/>
          </p:nvGrpSpPr>
          <p:grpSpPr>
            <a:xfrm>
              <a:off x="8723006" y="1647607"/>
              <a:ext cx="2767954" cy="2652902"/>
              <a:chOff x="1628775" y="1300163"/>
              <a:chExt cx="1915944" cy="1836306"/>
            </a:xfrm>
          </p:grpSpPr>
          <p:sp>
            <p:nvSpPr>
              <p:cNvPr id="114" name="椭圆 113"/>
              <p:cNvSpPr/>
              <p:nvPr userDrawn="1"/>
            </p:nvSpPr>
            <p:spPr>
              <a:xfrm>
                <a:off x="1628775" y="1300163"/>
                <a:ext cx="1828800" cy="1828800"/>
              </a:xfrm>
              <a:prstGeom prst="ellipse">
                <a:avLst/>
              </a:prstGeom>
              <a:solidFill>
                <a:srgbClr val="4C474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15" name="流程图: 合并 114"/>
              <p:cNvSpPr/>
              <p:nvPr userDrawn="1"/>
            </p:nvSpPr>
            <p:spPr>
              <a:xfrm rot="18650490">
                <a:off x="3109386" y="2701135"/>
                <a:ext cx="403376" cy="467291"/>
              </a:xfrm>
              <a:prstGeom prst="flowChartMerg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113" name="文本框 112"/>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116" name="文本框 115"/>
          <p:cNvSpPr txBox="1"/>
          <p:nvPr userDrawn="1"/>
        </p:nvSpPr>
        <p:spPr>
          <a:xfrm>
            <a:off x="7519446" y="2393984"/>
            <a:ext cx="1620957"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现状评述</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18" name="文本框 117"/>
          <p:cNvSpPr txBox="1"/>
          <p:nvPr userDrawn="1"/>
        </p:nvSpPr>
        <p:spPr>
          <a:xfrm>
            <a:off x="7519446" y="923566"/>
            <a:ext cx="1980029"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背景及意义</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pic>
        <p:nvPicPr>
          <p:cNvPr id="4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546438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dirty="0"/>
          </a:p>
        </p:txBody>
      </p:sp>
      <p:grpSp>
        <p:nvGrpSpPr>
          <p:cNvPr id="90" name="组合 89"/>
          <p:cNvGrpSpPr/>
          <p:nvPr userDrawn="1"/>
        </p:nvGrpSpPr>
        <p:grpSpPr>
          <a:xfrm>
            <a:off x="6265313" y="374319"/>
            <a:ext cx="1123571" cy="1076869"/>
            <a:chOff x="8723006" y="1647607"/>
            <a:chExt cx="2767954" cy="2652902"/>
          </a:xfrm>
          <a:solidFill>
            <a:schemeClr val="bg1">
              <a:lumMod val="65000"/>
            </a:schemeClr>
          </a:solidFill>
        </p:grpSpPr>
        <p:grpSp>
          <p:nvGrpSpPr>
            <p:cNvPr id="92" name="组合 91"/>
            <p:cNvGrpSpPr/>
            <p:nvPr userDrawn="1"/>
          </p:nvGrpSpPr>
          <p:grpSpPr>
            <a:xfrm>
              <a:off x="8723006" y="1647607"/>
              <a:ext cx="2767954" cy="2652902"/>
              <a:chOff x="1628775" y="1300163"/>
              <a:chExt cx="1915944" cy="1836306"/>
            </a:xfrm>
            <a:grpFill/>
          </p:grpSpPr>
          <p:sp>
            <p:nvSpPr>
              <p:cNvPr id="94" name="椭圆 93"/>
              <p:cNvSpPr/>
              <p:nvPr userDrawn="1"/>
            </p:nvSpPr>
            <p:spPr>
              <a:xfrm>
                <a:off x="1628775" y="1300163"/>
                <a:ext cx="1828800" cy="1828800"/>
              </a:xfrm>
              <a:prstGeom prst="ellipse">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95" name="流程图: 合并 94"/>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93" name="文本框 92"/>
            <p:cNvSpPr txBox="1"/>
            <p:nvPr userDrawn="1"/>
          </p:nvSpPr>
          <p:spPr>
            <a:xfrm>
              <a:off x="9187495" y="2212485"/>
              <a:ext cx="1747702" cy="1510106"/>
            </a:xfrm>
            <a:prstGeom prst="rect">
              <a:avLst/>
            </a:prstGeom>
            <a:solidFill>
              <a:schemeClr val="bg1">
                <a:lumMod val="85000"/>
              </a:schemeClr>
            </a:solid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grpSp>
        <p:nvGrpSpPr>
          <p:cNvPr id="102" name="组合 101"/>
          <p:cNvGrpSpPr/>
          <p:nvPr userDrawn="1"/>
        </p:nvGrpSpPr>
        <p:grpSpPr>
          <a:xfrm>
            <a:off x="6265313" y="3306351"/>
            <a:ext cx="1123571" cy="1076869"/>
            <a:chOff x="8723006" y="1647607"/>
            <a:chExt cx="2767954" cy="2652902"/>
          </a:xfrm>
        </p:grpSpPr>
        <p:grpSp>
          <p:nvGrpSpPr>
            <p:cNvPr id="103" name="组合 102"/>
            <p:cNvGrpSpPr/>
            <p:nvPr userDrawn="1"/>
          </p:nvGrpSpPr>
          <p:grpSpPr>
            <a:xfrm>
              <a:off x="8723006" y="1647607"/>
              <a:ext cx="2767954" cy="2652902"/>
              <a:chOff x="1628775" y="1300163"/>
              <a:chExt cx="1915944" cy="1836306"/>
            </a:xfrm>
          </p:grpSpPr>
          <p:sp>
            <p:nvSpPr>
              <p:cNvPr id="105" name="椭圆 104"/>
              <p:cNvSpPr/>
              <p:nvPr userDrawn="1"/>
            </p:nvSpPr>
            <p:spPr>
              <a:xfrm>
                <a:off x="1628775" y="1300163"/>
                <a:ext cx="1828800" cy="1828800"/>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06" name="流程图: 合并 105"/>
              <p:cNvSpPr/>
              <p:nvPr userDrawn="1"/>
            </p:nvSpPr>
            <p:spPr>
              <a:xfrm rot="18650490">
                <a:off x="3109386" y="2701135"/>
                <a:ext cx="403376" cy="467291"/>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104" name="文本框 103"/>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107" name="文本框 106"/>
          <p:cNvSpPr txBox="1"/>
          <p:nvPr userDrawn="1"/>
        </p:nvSpPr>
        <p:spPr>
          <a:xfrm>
            <a:off x="7519446" y="3860000"/>
            <a:ext cx="2339102"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主要研究内容</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114" name="组合 113"/>
          <p:cNvGrpSpPr/>
          <p:nvPr userDrawn="1"/>
        </p:nvGrpSpPr>
        <p:grpSpPr>
          <a:xfrm>
            <a:off x="6265313" y="1840335"/>
            <a:ext cx="1123571" cy="1076869"/>
            <a:chOff x="8723006" y="1647607"/>
            <a:chExt cx="2767954" cy="2652902"/>
          </a:xfrm>
          <a:solidFill>
            <a:schemeClr val="bg2"/>
          </a:solidFill>
          <a:effectLst/>
        </p:grpSpPr>
        <p:grpSp>
          <p:nvGrpSpPr>
            <p:cNvPr id="115" name="组合 114"/>
            <p:cNvGrpSpPr/>
            <p:nvPr userDrawn="1"/>
          </p:nvGrpSpPr>
          <p:grpSpPr>
            <a:xfrm>
              <a:off x="8723006" y="1647607"/>
              <a:ext cx="2767954" cy="2652902"/>
              <a:chOff x="1628775" y="1300163"/>
              <a:chExt cx="1915944" cy="1836306"/>
            </a:xfrm>
            <a:grpFill/>
          </p:grpSpPr>
          <p:sp>
            <p:nvSpPr>
              <p:cNvPr id="117" name="椭圆 116"/>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18" name="流程图: 合并 117"/>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16" name="文本框 115"/>
            <p:cNvSpPr txBox="1"/>
            <p:nvPr userDrawn="1"/>
          </p:nvSpPr>
          <p:spPr>
            <a:xfrm>
              <a:off x="9187495" y="2212485"/>
              <a:ext cx="2089837"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19" name="文本框 118"/>
          <p:cNvSpPr txBox="1"/>
          <p:nvPr userDrawn="1"/>
        </p:nvSpPr>
        <p:spPr>
          <a:xfrm>
            <a:off x="7519446" y="2393984"/>
            <a:ext cx="1620957" cy="523220"/>
          </a:xfrm>
          <a:prstGeom prst="rect">
            <a:avLst/>
          </a:prstGeom>
          <a:solidFill>
            <a:schemeClr val="bg2"/>
          </a:solidFill>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现状评述</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20" name="组合 119"/>
          <p:cNvGrpSpPr/>
          <p:nvPr userDrawn="1"/>
        </p:nvGrpSpPr>
        <p:grpSpPr>
          <a:xfrm>
            <a:off x="6265313" y="4703114"/>
            <a:ext cx="1123571" cy="1076869"/>
            <a:chOff x="8723006" y="1647607"/>
            <a:chExt cx="2767954" cy="2652902"/>
          </a:xfrm>
          <a:solidFill>
            <a:schemeClr val="bg2"/>
          </a:solidFill>
        </p:grpSpPr>
        <p:grpSp>
          <p:nvGrpSpPr>
            <p:cNvPr id="121" name="组合 120"/>
            <p:cNvGrpSpPr/>
            <p:nvPr userDrawn="1"/>
          </p:nvGrpSpPr>
          <p:grpSpPr>
            <a:xfrm>
              <a:off x="8723006" y="1647607"/>
              <a:ext cx="2767954" cy="2652902"/>
              <a:chOff x="1628775" y="1300163"/>
              <a:chExt cx="1915944" cy="1836306"/>
            </a:xfrm>
            <a:grpFill/>
          </p:grpSpPr>
          <p:sp>
            <p:nvSpPr>
              <p:cNvPr id="123" name="椭圆 122"/>
              <p:cNvSpPr/>
              <p:nvPr userDrawn="1"/>
            </p:nvSpPr>
            <p:spPr>
              <a:xfrm>
                <a:off x="1628775" y="1300163"/>
                <a:ext cx="1828800" cy="1828800"/>
              </a:xfrm>
              <a:prstGeom prst="ellipse">
                <a:avLst/>
              </a:prstGeom>
              <a:grp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1">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124" name="流程图: 合并 123"/>
              <p:cNvSpPr/>
              <p:nvPr userDrawn="1"/>
            </p:nvSpPr>
            <p:spPr>
              <a:xfrm rot="18650490">
                <a:off x="3109386" y="2701135"/>
                <a:ext cx="403376" cy="467291"/>
              </a:xfrm>
              <a:prstGeom prst="flowChartMerg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22" name="文本框 121"/>
            <p:cNvSpPr txBox="1"/>
            <p:nvPr userDrawn="1"/>
          </p:nvSpPr>
          <p:spPr>
            <a:xfrm>
              <a:off x="9187495" y="2212485"/>
              <a:ext cx="2074989" cy="1743900"/>
            </a:xfrm>
            <a:prstGeom prst="rect">
              <a:avLst/>
            </a:prstGeom>
            <a:grpFill/>
            <a:ln>
              <a:solidFill>
                <a:schemeClr val="bg2"/>
              </a:solidFill>
            </a:ln>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25" name="文本框 124"/>
          <p:cNvSpPr txBox="1"/>
          <p:nvPr userDrawn="1"/>
        </p:nvSpPr>
        <p:spPr>
          <a:xfrm>
            <a:off x="7519446" y="5256763"/>
            <a:ext cx="1980029"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下一步工作</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7" name="文本框 126"/>
          <p:cNvSpPr txBox="1"/>
          <p:nvPr userDrawn="1"/>
        </p:nvSpPr>
        <p:spPr>
          <a:xfrm>
            <a:off x="7519445" y="954989"/>
            <a:ext cx="1980029" cy="523220"/>
          </a:xfrm>
          <a:prstGeom prst="rect">
            <a:avLst/>
          </a:prstGeom>
          <a:solidFill>
            <a:schemeClr val="bg2"/>
          </a:solidFill>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背景及意义</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28" name="组合 127"/>
          <p:cNvGrpSpPr/>
          <p:nvPr userDrawn="1"/>
        </p:nvGrpSpPr>
        <p:grpSpPr>
          <a:xfrm>
            <a:off x="6265313" y="374319"/>
            <a:ext cx="1123571" cy="1076869"/>
            <a:chOff x="8723006" y="1647607"/>
            <a:chExt cx="2767954" cy="2652902"/>
          </a:xfrm>
          <a:solidFill>
            <a:schemeClr val="bg2"/>
          </a:solidFill>
        </p:grpSpPr>
        <p:grpSp>
          <p:nvGrpSpPr>
            <p:cNvPr id="129" name="组合 128"/>
            <p:cNvGrpSpPr/>
            <p:nvPr userDrawn="1"/>
          </p:nvGrpSpPr>
          <p:grpSpPr>
            <a:xfrm>
              <a:off x="8723006" y="1647607"/>
              <a:ext cx="2767954" cy="2652902"/>
              <a:chOff x="1628775" y="1300163"/>
              <a:chExt cx="1915944" cy="1836306"/>
            </a:xfrm>
            <a:grpFill/>
          </p:grpSpPr>
          <p:sp>
            <p:nvSpPr>
              <p:cNvPr id="131" name="椭圆 130"/>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32" name="流程图: 合并 131"/>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30" name="文本框 129"/>
            <p:cNvSpPr txBox="1"/>
            <p:nvPr userDrawn="1"/>
          </p:nvSpPr>
          <p:spPr>
            <a:xfrm>
              <a:off x="9187495" y="2212485"/>
              <a:ext cx="2018281"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33" name="文本框 132"/>
          <p:cNvSpPr txBox="1"/>
          <p:nvPr userDrawn="1"/>
        </p:nvSpPr>
        <p:spPr>
          <a:xfrm>
            <a:off x="7519446" y="923566"/>
            <a:ext cx="1980029"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背景及意义</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4" name="矩形 43"/>
          <p:cNvSpPr/>
          <p:nvPr userDrawn="1"/>
        </p:nvSpPr>
        <p:spPr>
          <a:xfrm>
            <a:off x="0" y="0"/>
            <a:ext cx="505206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userDrawn="1"/>
        </p:nvGrpSpPr>
        <p:grpSpPr>
          <a:xfrm>
            <a:off x="570290" y="1451188"/>
            <a:ext cx="3752428" cy="3752428"/>
            <a:chOff x="1082462" y="1218028"/>
            <a:chExt cx="3752428" cy="3752428"/>
          </a:xfrm>
        </p:grpSpPr>
        <p:grpSp>
          <p:nvGrpSpPr>
            <p:cNvPr id="46" name="组合 45"/>
            <p:cNvGrpSpPr/>
            <p:nvPr userDrawn="1"/>
          </p:nvGrpSpPr>
          <p:grpSpPr>
            <a:xfrm>
              <a:off x="2357540" y="2572676"/>
              <a:ext cx="1417376" cy="1204747"/>
              <a:chOff x="2621224" y="2776901"/>
              <a:chExt cx="1417376" cy="1204747"/>
            </a:xfrm>
            <a:noFill/>
          </p:grpSpPr>
          <p:sp>
            <p:nvSpPr>
              <p:cNvPr id="51" name="文本框 50"/>
              <p:cNvSpPr txBox="1"/>
              <p:nvPr userDrawn="1"/>
            </p:nvSpPr>
            <p:spPr>
              <a:xfrm>
                <a:off x="262282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52" name="文本框 51"/>
              <p:cNvSpPr txBox="1"/>
              <p:nvPr userDrawn="1"/>
            </p:nvSpPr>
            <p:spPr>
              <a:xfrm>
                <a:off x="2621224"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47" name="空心弧 46"/>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空心弧 47"/>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同心圆 48"/>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空心弧 49"/>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5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6304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57540" y="2572676"/>
              <a:ext cx="1417376" cy="1204747"/>
              <a:chOff x="2621224" y="2776901"/>
              <a:chExt cx="1417376" cy="1204747"/>
            </a:xfrm>
            <a:noFill/>
          </p:grpSpPr>
          <p:sp>
            <p:nvSpPr>
              <p:cNvPr id="40" name="文本框 39"/>
              <p:cNvSpPr txBox="1"/>
              <p:nvPr userDrawn="1"/>
            </p:nvSpPr>
            <p:spPr>
              <a:xfrm>
                <a:off x="262282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621224"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4" name="组合 113"/>
          <p:cNvGrpSpPr/>
          <p:nvPr userDrawn="1"/>
        </p:nvGrpSpPr>
        <p:grpSpPr>
          <a:xfrm>
            <a:off x="6265313" y="374319"/>
            <a:ext cx="1123571" cy="1076869"/>
            <a:chOff x="8723006" y="1647607"/>
            <a:chExt cx="2767954" cy="2652902"/>
          </a:xfrm>
          <a:solidFill>
            <a:schemeClr val="bg2"/>
          </a:solidFill>
        </p:grpSpPr>
        <p:grpSp>
          <p:nvGrpSpPr>
            <p:cNvPr id="115" name="组合 114"/>
            <p:cNvGrpSpPr/>
            <p:nvPr userDrawn="1"/>
          </p:nvGrpSpPr>
          <p:grpSpPr>
            <a:xfrm>
              <a:off x="8723006" y="1647607"/>
              <a:ext cx="2767954" cy="2652902"/>
              <a:chOff x="1628775" y="1300163"/>
              <a:chExt cx="1915944" cy="1836306"/>
            </a:xfrm>
            <a:grpFill/>
          </p:grpSpPr>
          <p:sp>
            <p:nvSpPr>
              <p:cNvPr id="117" name="椭圆 116"/>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18" name="流程图: 合并 117"/>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16" name="文本框 115"/>
            <p:cNvSpPr txBox="1"/>
            <p:nvPr userDrawn="1"/>
          </p:nvSpPr>
          <p:spPr>
            <a:xfrm>
              <a:off x="9187495" y="2212485"/>
              <a:ext cx="2018281"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19" name="文本框 118"/>
          <p:cNvSpPr txBox="1"/>
          <p:nvPr userDrawn="1"/>
        </p:nvSpPr>
        <p:spPr>
          <a:xfrm>
            <a:off x="7519446" y="923566"/>
            <a:ext cx="1980029"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背景及意义</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20" name="组合 119"/>
          <p:cNvGrpSpPr/>
          <p:nvPr userDrawn="1"/>
        </p:nvGrpSpPr>
        <p:grpSpPr>
          <a:xfrm>
            <a:off x="6265313" y="4703114"/>
            <a:ext cx="1123571" cy="1076869"/>
            <a:chOff x="8723006" y="1647607"/>
            <a:chExt cx="2767954" cy="2652902"/>
          </a:xfrm>
        </p:grpSpPr>
        <p:grpSp>
          <p:nvGrpSpPr>
            <p:cNvPr id="121" name="组合 120"/>
            <p:cNvGrpSpPr/>
            <p:nvPr userDrawn="1"/>
          </p:nvGrpSpPr>
          <p:grpSpPr>
            <a:xfrm>
              <a:off x="8723006" y="1647607"/>
              <a:ext cx="2767954" cy="2652902"/>
              <a:chOff x="1628775" y="1300163"/>
              <a:chExt cx="1915944" cy="1836306"/>
            </a:xfrm>
          </p:grpSpPr>
          <p:sp>
            <p:nvSpPr>
              <p:cNvPr id="123" name="椭圆 122"/>
              <p:cNvSpPr/>
              <p:nvPr userDrawn="1"/>
            </p:nvSpPr>
            <p:spPr>
              <a:xfrm>
                <a:off x="1628775" y="1300163"/>
                <a:ext cx="1828800" cy="1828800"/>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124" name="流程图: 合并 123"/>
              <p:cNvSpPr/>
              <p:nvPr userDrawn="1"/>
            </p:nvSpPr>
            <p:spPr>
              <a:xfrm rot="18650490">
                <a:off x="3109386" y="2701135"/>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122" name="文本框 121"/>
            <p:cNvSpPr txBox="1"/>
            <p:nvPr userDrawn="1"/>
          </p:nvSpPr>
          <p:spPr>
            <a:xfrm>
              <a:off x="9187495" y="2212485"/>
              <a:ext cx="2074989"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125" name="文本框 124"/>
          <p:cNvSpPr txBox="1"/>
          <p:nvPr userDrawn="1"/>
        </p:nvSpPr>
        <p:spPr>
          <a:xfrm>
            <a:off x="7519446" y="5256763"/>
            <a:ext cx="1980029"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下一步工作</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126" name="组合 125"/>
          <p:cNvGrpSpPr/>
          <p:nvPr userDrawn="1"/>
        </p:nvGrpSpPr>
        <p:grpSpPr>
          <a:xfrm>
            <a:off x="6265313" y="1840335"/>
            <a:ext cx="1123571" cy="1076869"/>
            <a:chOff x="8723006" y="1647607"/>
            <a:chExt cx="2767954" cy="2652902"/>
          </a:xfrm>
          <a:solidFill>
            <a:schemeClr val="bg2"/>
          </a:solidFill>
          <a:effectLst/>
        </p:grpSpPr>
        <p:grpSp>
          <p:nvGrpSpPr>
            <p:cNvPr id="127" name="组合 126"/>
            <p:cNvGrpSpPr/>
            <p:nvPr userDrawn="1"/>
          </p:nvGrpSpPr>
          <p:grpSpPr>
            <a:xfrm>
              <a:off x="8723006" y="1647607"/>
              <a:ext cx="2767954" cy="2652902"/>
              <a:chOff x="1628775" y="1300163"/>
              <a:chExt cx="1915944" cy="1836306"/>
            </a:xfrm>
            <a:grpFill/>
          </p:grpSpPr>
          <p:sp>
            <p:nvSpPr>
              <p:cNvPr id="129" name="椭圆 12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30" name="流程图: 合并 12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28" name="文本框 127"/>
            <p:cNvSpPr txBox="1"/>
            <p:nvPr userDrawn="1"/>
          </p:nvSpPr>
          <p:spPr>
            <a:xfrm>
              <a:off x="9187495" y="2212485"/>
              <a:ext cx="2089837"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31" name="文本框 130"/>
          <p:cNvSpPr txBox="1"/>
          <p:nvPr userDrawn="1"/>
        </p:nvSpPr>
        <p:spPr>
          <a:xfrm>
            <a:off x="7519446" y="2393984"/>
            <a:ext cx="1620957" cy="523220"/>
          </a:xfrm>
          <a:prstGeom prst="rect">
            <a:avLst/>
          </a:prstGeom>
          <a:solidFill>
            <a:schemeClr val="bg2"/>
          </a:solidFill>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现状评述</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32" name="组合 131"/>
          <p:cNvGrpSpPr/>
          <p:nvPr userDrawn="1"/>
        </p:nvGrpSpPr>
        <p:grpSpPr>
          <a:xfrm>
            <a:off x="6265313" y="3306351"/>
            <a:ext cx="1123571" cy="1076869"/>
            <a:chOff x="8723006" y="1647607"/>
            <a:chExt cx="2767954" cy="2652902"/>
          </a:xfrm>
          <a:solidFill>
            <a:schemeClr val="bg2"/>
          </a:solidFill>
        </p:grpSpPr>
        <p:grpSp>
          <p:nvGrpSpPr>
            <p:cNvPr id="133" name="组合 132"/>
            <p:cNvGrpSpPr/>
            <p:nvPr userDrawn="1"/>
          </p:nvGrpSpPr>
          <p:grpSpPr>
            <a:xfrm>
              <a:off x="8723006" y="1647607"/>
              <a:ext cx="2767954" cy="2652902"/>
              <a:chOff x="1628775" y="1300163"/>
              <a:chExt cx="1915944" cy="1836306"/>
            </a:xfrm>
            <a:grpFill/>
          </p:grpSpPr>
          <p:sp>
            <p:nvSpPr>
              <p:cNvPr id="135" name="椭圆 134"/>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36" name="流程图: 合并 135"/>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34" name="文本框 133"/>
            <p:cNvSpPr txBox="1"/>
            <p:nvPr userDrawn="1"/>
          </p:nvSpPr>
          <p:spPr>
            <a:xfrm>
              <a:off x="9187495" y="2212485"/>
              <a:ext cx="2089837"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37" name="文本框 136"/>
          <p:cNvSpPr txBox="1"/>
          <p:nvPr userDrawn="1"/>
        </p:nvSpPr>
        <p:spPr>
          <a:xfrm>
            <a:off x="7519446" y="3860000"/>
            <a:ext cx="2339102" cy="523220"/>
          </a:xfrm>
          <a:prstGeom prst="rect">
            <a:avLst/>
          </a:prstGeom>
          <a:solidFill>
            <a:schemeClr val="bg2"/>
          </a:solidFill>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主要研究内容</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0" name="矩形 59"/>
          <p:cNvSpPr/>
          <p:nvPr userDrawn="1"/>
        </p:nvSpPr>
        <p:spPr>
          <a:xfrm>
            <a:off x="-11710" y="0"/>
            <a:ext cx="505206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558580" y="1451188"/>
            <a:ext cx="3752428" cy="3752428"/>
            <a:chOff x="1082462" y="1218028"/>
            <a:chExt cx="3752428" cy="3752428"/>
          </a:xfrm>
        </p:grpSpPr>
        <p:grpSp>
          <p:nvGrpSpPr>
            <p:cNvPr id="62" name="组合 61"/>
            <p:cNvGrpSpPr/>
            <p:nvPr userDrawn="1"/>
          </p:nvGrpSpPr>
          <p:grpSpPr>
            <a:xfrm>
              <a:off x="2357540" y="2572676"/>
              <a:ext cx="1417376" cy="1204747"/>
              <a:chOff x="2621224" y="2776901"/>
              <a:chExt cx="1417376" cy="1204747"/>
            </a:xfrm>
            <a:noFill/>
          </p:grpSpPr>
          <p:sp>
            <p:nvSpPr>
              <p:cNvPr id="67" name="文本框 66"/>
              <p:cNvSpPr txBox="1"/>
              <p:nvPr userDrawn="1"/>
            </p:nvSpPr>
            <p:spPr>
              <a:xfrm>
                <a:off x="262282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68" name="文本框 67"/>
              <p:cNvSpPr txBox="1"/>
              <p:nvPr userDrawn="1"/>
            </p:nvSpPr>
            <p:spPr>
              <a:xfrm>
                <a:off x="2621224"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63" name="空心弧 62"/>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空心弧 63"/>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同心圆 64"/>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空心弧 65"/>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48"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2270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1022573" y="252784"/>
            <a:ext cx="3596026" cy="482670"/>
          </a:xfrm>
        </p:spPr>
        <p:txBody>
          <a:bodyPr>
            <a:normAutofit/>
          </a:bodyPr>
          <a:lstStyle>
            <a:lvl1pPr>
              <a:defRPr sz="2400" b="1"/>
            </a:lvl1pPr>
          </a:lstStyle>
          <a:p>
            <a:r>
              <a:rPr lang="zh-CN" altLang="en-US" dirty="0" smtClean="0"/>
              <a:t>研究背景</a:t>
            </a:r>
            <a:endParaRPr lang="zh-CN" altLang="en-US" dirty="0"/>
          </a:p>
        </p:txBody>
      </p:sp>
      <p:grpSp>
        <p:nvGrpSpPr>
          <p:cNvPr id="51" name="组合 50"/>
          <p:cNvGrpSpPr/>
          <p:nvPr userDrawn="1"/>
        </p:nvGrpSpPr>
        <p:grpSpPr>
          <a:xfrm>
            <a:off x="235334" y="182511"/>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27"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5435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dirty="0"/>
          </a:p>
        </p:txBody>
      </p:sp>
      <p:sp>
        <p:nvSpPr>
          <p:cNvPr id="50" name="标题 1"/>
          <p:cNvSpPr>
            <a:spLocks noGrp="1"/>
          </p:cNvSpPr>
          <p:nvPr>
            <p:ph type="title" hasCustomPrompt="1"/>
          </p:nvPr>
        </p:nvSpPr>
        <p:spPr>
          <a:xfrm>
            <a:off x="1022573" y="252784"/>
            <a:ext cx="3698896" cy="482670"/>
          </a:xfrm>
        </p:spPr>
        <p:txBody>
          <a:bodyPr>
            <a:normAutofit/>
          </a:bodyPr>
          <a:lstStyle>
            <a:lvl1pPr>
              <a:defRPr sz="2400" b="1"/>
            </a:lvl1pPr>
          </a:lstStyle>
          <a:p>
            <a:r>
              <a:rPr lang="zh-CN" altLang="en-US" dirty="0" smtClean="0"/>
              <a:t>研究意义</a:t>
            </a:r>
            <a:endParaRPr lang="zh-CN" altLang="en-US" dirty="0"/>
          </a:p>
        </p:txBody>
      </p:sp>
      <p:grpSp>
        <p:nvGrpSpPr>
          <p:cNvPr id="51" name="组合 50"/>
          <p:cNvGrpSpPr/>
          <p:nvPr userDrawn="1"/>
        </p:nvGrpSpPr>
        <p:grpSpPr>
          <a:xfrm>
            <a:off x="235334" y="182511"/>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3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78983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dirty="0"/>
          </a:p>
        </p:txBody>
      </p:sp>
      <p:sp>
        <p:nvSpPr>
          <p:cNvPr id="50" name="标题 1"/>
          <p:cNvSpPr>
            <a:spLocks noGrp="1"/>
          </p:cNvSpPr>
          <p:nvPr>
            <p:ph type="title" hasCustomPrompt="1"/>
          </p:nvPr>
        </p:nvSpPr>
        <p:spPr>
          <a:xfrm>
            <a:off x="1022573" y="252784"/>
            <a:ext cx="3698896" cy="482670"/>
          </a:xfrm>
        </p:spPr>
        <p:txBody>
          <a:bodyPr>
            <a:normAutofit/>
          </a:bodyPr>
          <a:lstStyle>
            <a:lvl1pPr>
              <a:defRPr sz="2400" b="1"/>
            </a:lvl1pPr>
          </a:lstStyle>
          <a:p>
            <a:r>
              <a:rPr lang="zh-CN" altLang="en-US" dirty="0" smtClean="0"/>
              <a:t>研究内容</a:t>
            </a:r>
            <a:endParaRPr lang="zh-CN" altLang="en-US" dirty="0"/>
          </a:p>
        </p:txBody>
      </p:sp>
      <p:grpSp>
        <p:nvGrpSpPr>
          <p:cNvPr id="51" name="组合 50"/>
          <p:cNvGrpSpPr/>
          <p:nvPr userDrawn="1"/>
        </p:nvGrpSpPr>
        <p:grpSpPr>
          <a:xfrm>
            <a:off x="235334" y="182511"/>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3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32400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55" name="矩形 54"/>
          <p:cNvSpPr/>
          <p:nvPr userDrawn="1"/>
        </p:nvSpPr>
        <p:spPr>
          <a:xfrm>
            <a:off x="0" y="0"/>
            <a:ext cx="838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1478894" y="252784"/>
            <a:ext cx="4224676" cy="482670"/>
          </a:xfrm>
        </p:spPr>
        <p:txBody>
          <a:bodyPr>
            <a:normAutofit/>
          </a:bodyPr>
          <a:lstStyle>
            <a:lvl1pPr>
              <a:defRPr sz="2400" b="1"/>
            </a:lvl1pPr>
          </a:lstStyle>
          <a:p>
            <a:r>
              <a:rPr lang="zh-CN" altLang="en-US" dirty="0" smtClean="0"/>
              <a:t>单击插入图标</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45" name="组合 44"/>
          <p:cNvGrpSpPr/>
          <p:nvPr userDrawn="1"/>
        </p:nvGrpSpPr>
        <p:grpSpPr>
          <a:xfrm>
            <a:off x="20629" y="2042736"/>
            <a:ext cx="777214" cy="1266009"/>
            <a:chOff x="0" y="2137410"/>
            <a:chExt cx="674371" cy="1794510"/>
          </a:xfrm>
          <a:solidFill>
            <a:schemeClr val="bg2">
              <a:lumMod val="50000"/>
            </a:schemeClr>
          </a:solidFill>
        </p:grpSpPr>
        <p:sp>
          <p:nvSpPr>
            <p:cNvPr id="46" name="同侧圆角矩形 45"/>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userDrawn="1"/>
          </p:nvSpPr>
          <p:spPr>
            <a:xfrm>
              <a:off x="58229" y="2476394"/>
              <a:ext cx="616142" cy="1199714"/>
            </a:xfrm>
            <a:prstGeom prst="rect">
              <a:avLst/>
            </a:prstGeom>
            <a:grpFill/>
          </p:spPr>
          <p:txBody>
            <a:bodyPr wrap="square" rtlCol="0">
              <a:spAutoFit/>
            </a:bodyPr>
            <a:lstStyle/>
            <a:p>
              <a:r>
                <a:rPr lang="zh-CN" altLang="en-US" sz="2000" b="1" dirty="0" smtClean="0">
                  <a:solidFill>
                    <a:schemeClr val="tx1"/>
                  </a:solidFill>
                </a:rPr>
                <a:t>现状</a:t>
              </a:r>
              <a:endParaRPr lang="en-US" altLang="zh-CN" sz="2000" b="1" dirty="0" smtClean="0">
                <a:solidFill>
                  <a:schemeClr val="tx1"/>
                </a:solidFill>
              </a:endParaRPr>
            </a:p>
            <a:p>
              <a:endParaRPr lang="en-US" altLang="zh-CN" sz="900" b="1" dirty="0" smtClean="0">
                <a:solidFill>
                  <a:schemeClr val="tx1"/>
                </a:solidFill>
              </a:endParaRPr>
            </a:p>
            <a:p>
              <a:r>
                <a:rPr lang="zh-CN" altLang="en-US" sz="2000" b="1" dirty="0" smtClean="0">
                  <a:solidFill>
                    <a:schemeClr val="tx1"/>
                  </a:solidFill>
                </a:rPr>
                <a:t>评述</a:t>
              </a:r>
              <a:endParaRPr lang="zh-CN" altLang="en-US" sz="2000" b="1" dirty="0">
                <a:solidFill>
                  <a:schemeClr val="tx1"/>
                </a:solidFill>
              </a:endParaRPr>
            </a:p>
          </p:txBody>
        </p:sp>
      </p:grpSp>
      <p:grpSp>
        <p:nvGrpSpPr>
          <p:cNvPr id="48" name="组合 47"/>
          <p:cNvGrpSpPr/>
          <p:nvPr userDrawn="1"/>
        </p:nvGrpSpPr>
        <p:grpSpPr>
          <a:xfrm>
            <a:off x="20630" y="3455039"/>
            <a:ext cx="768796" cy="1362791"/>
            <a:chOff x="17625" y="2137409"/>
            <a:chExt cx="656746" cy="1794510"/>
          </a:xfrm>
          <a:solidFill>
            <a:schemeClr val="accent6"/>
          </a:solidFill>
        </p:grpSpPr>
        <p:sp>
          <p:nvSpPr>
            <p:cNvPr id="49" name="同侧圆角矩形 48"/>
            <p:cNvSpPr/>
            <p:nvPr userDrawn="1"/>
          </p:nvSpPr>
          <p:spPr>
            <a:xfrm rot="16200000">
              <a:off x="-551257" y="2706291"/>
              <a:ext cx="1794510" cy="656745"/>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userDrawn="1"/>
          </p:nvSpPr>
          <p:spPr>
            <a:xfrm>
              <a:off x="74953" y="2387516"/>
              <a:ext cx="599418" cy="1337415"/>
            </a:xfrm>
            <a:prstGeom prst="rect">
              <a:avLst/>
            </a:prstGeom>
            <a:grpFill/>
          </p:spPr>
          <p:txBody>
            <a:bodyPr wrap="square" rtlCol="0">
              <a:spAutoFit/>
            </a:bodyPr>
            <a:lstStyle/>
            <a:p>
              <a:r>
                <a:rPr lang="zh-CN" altLang="en-US" sz="2000" b="1" dirty="0" smtClean="0">
                  <a:solidFill>
                    <a:schemeClr val="tx1"/>
                  </a:solidFill>
                </a:rPr>
                <a:t>主要研究内容</a:t>
              </a:r>
              <a:endParaRPr lang="zh-CN" altLang="en-US" sz="2000" b="1" dirty="0">
                <a:solidFill>
                  <a:schemeClr val="tx1"/>
                </a:solidFill>
              </a:endParaRPr>
            </a:p>
          </p:txBody>
        </p:sp>
      </p:grpSp>
      <p:grpSp>
        <p:nvGrpSpPr>
          <p:cNvPr id="57" name="组合 56"/>
          <p:cNvGrpSpPr/>
          <p:nvPr userDrawn="1"/>
        </p:nvGrpSpPr>
        <p:grpSpPr>
          <a:xfrm>
            <a:off x="20629" y="4953076"/>
            <a:ext cx="774449" cy="1392226"/>
            <a:chOff x="0" y="2137410"/>
            <a:chExt cx="674370" cy="1794510"/>
          </a:xfrm>
          <a:solidFill>
            <a:schemeClr val="bg2">
              <a:lumMod val="50000"/>
            </a:schemeClr>
          </a:solidFill>
        </p:grpSpPr>
        <p:sp>
          <p:nvSpPr>
            <p:cNvPr id="58" name="同侧圆角矩形 57"/>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下一        </a:t>
              </a:r>
              <a:endParaRPr lang="en-US" altLang="zh-CN" sz="2000" b="1" dirty="0" smtClean="0">
                <a:solidFill>
                  <a:schemeClr val="tx1"/>
                </a:solidFill>
              </a:endParaRPr>
            </a:p>
            <a:p>
              <a:r>
                <a:rPr lang="zh-CN" altLang="en-US" sz="2000" b="1" dirty="0" smtClean="0">
                  <a:solidFill>
                    <a:schemeClr val="tx1"/>
                  </a:solidFill>
                </a:rPr>
                <a:t>  步</a:t>
              </a:r>
              <a:endParaRPr lang="en-US" altLang="zh-CN" sz="2000" b="1" dirty="0" smtClean="0">
                <a:solidFill>
                  <a:schemeClr val="tx1"/>
                </a:solidFill>
              </a:endParaRPr>
            </a:p>
            <a:p>
              <a:r>
                <a:rPr lang="zh-CN" altLang="en-US" sz="2000" b="1" dirty="0" smtClean="0">
                  <a:solidFill>
                    <a:schemeClr val="tx1"/>
                  </a:solidFill>
                </a:rPr>
                <a:t>工作</a:t>
              </a:r>
              <a:endParaRPr lang="zh-CN" altLang="en-US" sz="2000" b="1" dirty="0">
                <a:solidFill>
                  <a:schemeClr val="tx1"/>
                </a:solidFill>
              </a:endParaRPr>
            </a:p>
          </p:txBody>
        </p:sp>
      </p:grpSp>
      <p:grpSp>
        <p:nvGrpSpPr>
          <p:cNvPr id="60" name="组合 59"/>
          <p:cNvGrpSpPr/>
          <p:nvPr userDrawn="1"/>
        </p:nvGrpSpPr>
        <p:grpSpPr>
          <a:xfrm>
            <a:off x="31515" y="544535"/>
            <a:ext cx="774449" cy="1392226"/>
            <a:chOff x="0" y="2137410"/>
            <a:chExt cx="674370" cy="1794510"/>
          </a:xfrm>
          <a:solidFill>
            <a:schemeClr val="bg2">
              <a:lumMod val="50000"/>
            </a:schemeClr>
          </a:solidFill>
        </p:grpSpPr>
        <p:sp>
          <p:nvSpPr>
            <p:cNvPr id="61" name="同侧圆角矩形 60"/>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背景        </a:t>
              </a:r>
              <a:endParaRPr lang="en-US" altLang="zh-CN" sz="2000" b="1" dirty="0" smtClean="0">
                <a:solidFill>
                  <a:schemeClr val="tx1"/>
                </a:solidFill>
              </a:endParaRPr>
            </a:p>
            <a:p>
              <a:r>
                <a:rPr lang="zh-CN" altLang="en-US" sz="2000" b="1" dirty="0" smtClean="0">
                  <a:solidFill>
                    <a:schemeClr val="tx1"/>
                  </a:solidFill>
                </a:rPr>
                <a:t>  及意义</a:t>
              </a:r>
              <a:endParaRPr lang="zh-CN" altLang="en-US" sz="2000" b="1" dirty="0">
                <a:solidFill>
                  <a:schemeClr val="tx1"/>
                </a:solidFill>
              </a:endParaRPr>
            </a:p>
          </p:txBody>
        </p:sp>
      </p:grpSp>
      <p:pic>
        <p:nvPicPr>
          <p:cNvPr id="2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6372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55" name="矩形 54"/>
          <p:cNvSpPr/>
          <p:nvPr userDrawn="1"/>
        </p:nvSpPr>
        <p:spPr>
          <a:xfrm>
            <a:off x="0" y="0"/>
            <a:ext cx="838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1478894" y="252784"/>
            <a:ext cx="4224676" cy="482670"/>
          </a:xfrm>
        </p:spPr>
        <p:txBody>
          <a:bodyPr>
            <a:normAutofit/>
          </a:bodyPr>
          <a:lstStyle>
            <a:lvl1pPr>
              <a:defRPr sz="2400" b="1"/>
            </a:lvl1pPr>
          </a:lstStyle>
          <a:p>
            <a:r>
              <a:rPr lang="zh-CN" altLang="en-US" dirty="0" smtClean="0"/>
              <a:t>单击插入图标</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45" name="组合 44"/>
          <p:cNvGrpSpPr/>
          <p:nvPr userDrawn="1"/>
        </p:nvGrpSpPr>
        <p:grpSpPr>
          <a:xfrm>
            <a:off x="20629" y="2042736"/>
            <a:ext cx="777214" cy="1266009"/>
            <a:chOff x="0" y="2137410"/>
            <a:chExt cx="674371" cy="1794510"/>
          </a:xfrm>
          <a:solidFill>
            <a:schemeClr val="bg2">
              <a:lumMod val="50000"/>
            </a:schemeClr>
          </a:solidFill>
        </p:grpSpPr>
        <p:sp>
          <p:nvSpPr>
            <p:cNvPr id="46" name="同侧圆角矩形 45"/>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userDrawn="1"/>
          </p:nvSpPr>
          <p:spPr>
            <a:xfrm>
              <a:off x="58229" y="2476394"/>
              <a:ext cx="616142" cy="1199714"/>
            </a:xfrm>
            <a:prstGeom prst="rect">
              <a:avLst/>
            </a:prstGeom>
            <a:grpFill/>
          </p:spPr>
          <p:txBody>
            <a:bodyPr wrap="square" rtlCol="0">
              <a:spAutoFit/>
            </a:bodyPr>
            <a:lstStyle/>
            <a:p>
              <a:r>
                <a:rPr lang="zh-CN" altLang="en-US" sz="2000" b="1" dirty="0" smtClean="0">
                  <a:solidFill>
                    <a:schemeClr val="tx1"/>
                  </a:solidFill>
                </a:rPr>
                <a:t>现状</a:t>
              </a:r>
              <a:endParaRPr lang="en-US" altLang="zh-CN" sz="2000" b="1" dirty="0" smtClean="0">
                <a:solidFill>
                  <a:schemeClr val="tx1"/>
                </a:solidFill>
              </a:endParaRPr>
            </a:p>
            <a:p>
              <a:endParaRPr lang="en-US" altLang="zh-CN" sz="900" b="1" dirty="0" smtClean="0">
                <a:solidFill>
                  <a:schemeClr val="tx1"/>
                </a:solidFill>
              </a:endParaRPr>
            </a:p>
            <a:p>
              <a:r>
                <a:rPr lang="zh-CN" altLang="en-US" sz="2000" b="1" dirty="0" smtClean="0">
                  <a:solidFill>
                    <a:schemeClr val="tx1"/>
                  </a:solidFill>
                </a:rPr>
                <a:t>评述</a:t>
              </a:r>
              <a:endParaRPr lang="zh-CN" altLang="en-US" sz="2000" b="1" dirty="0">
                <a:solidFill>
                  <a:schemeClr val="tx1"/>
                </a:solidFill>
              </a:endParaRPr>
            </a:p>
          </p:txBody>
        </p:sp>
      </p:grpSp>
      <p:grpSp>
        <p:nvGrpSpPr>
          <p:cNvPr id="48" name="组合 47"/>
          <p:cNvGrpSpPr/>
          <p:nvPr userDrawn="1"/>
        </p:nvGrpSpPr>
        <p:grpSpPr>
          <a:xfrm>
            <a:off x="20630" y="3455039"/>
            <a:ext cx="768796" cy="1362791"/>
            <a:chOff x="17625" y="2137409"/>
            <a:chExt cx="656746" cy="1794510"/>
          </a:xfrm>
          <a:solidFill>
            <a:schemeClr val="bg2">
              <a:lumMod val="50000"/>
            </a:schemeClr>
          </a:solidFill>
        </p:grpSpPr>
        <p:sp>
          <p:nvSpPr>
            <p:cNvPr id="49" name="同侧圆角矩形 48"/>
            <p:cNvSpPr/>
            <p:nvPr userDrawn="1"/>
          </p:nvSpPr>
          <p:spPr>
            <a:xfrm rot="16200000">
              <a:off x="-551257" y="2706291"/>
              <a:ext cx="1794510" cy="656745"/>
            </a:xfrm>
            <a:prstGeom prst="round2SameRect">
              <a:avLst>
                <a:gd name="adj1" fmla="val 42199"/>
                <a:gd name="adj2" fmla="val 0"/>
              </a:avLst>
            </a:prstGeom>
            <a:solidFill>
              <a:schemeClr val="bg2">
                <a:lumMod val="50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userDrawn="1"/>
          </p:nvSpPr>
          <p:spPr>
            <a:xfrm>
              <a:off x="74953" y="2387516"/>
              <a:ext cx="599418" cy="1337415"/>
            </a:xfrm>
            <a:prstGeom prst="rect">
              <a:avLst/>
            </a:prstGeom>
            <a:solidFill>
              <a:schemeClr val="bg2">
                <a:lumMod val="50000"/>
              </a:schemeClr>
            </a:solidFill>
          </p:spPr>
          <p:txBody>
            <a:bodyPr wrap="square" rtlCol="0">
              <a:spAutoFit/>
            </a:bodyPr>
            <a:lstStyle/>
            <a:p>
              <a:r>
                <a:rPr lang="zh-CN" altLang="en-US" sz="2000" b="1" dirty="0" smtClean="0">
                  <a:solidFill>
                    <a:schemeClr val="tx1"/>
                  </a:solidFill>
                </a:rPr>
                <a:t>主要研究内容</a:t>
              </a:r>
              <a:endParaRPr lang="zh-CN" altLang="en-US" sz="2000" b="1" dirty="0">
                <a:solidFill>
                  <a:schemeClr val="tx1"/>
                </a:solidFill>
              </a:endParaRPr>
            </a:p>
          </p:txBody>
        </p:sp>
      </p:grpSp>
      <p:grpSp>
        <p:nvGrpSpPr>
          <p:cNvPr id="57" name="组合 56"/>
          <p:cNvGrpSpPr/>
          <p:nvPr userDrawn="1"/>
        </p:nvGrpSpPr>
        <p:grpSpPr>
          <a:xfrm>
            <a:off x="20629" y="4953076"/>
            <a:ext cx="774449" cy="1392226"/>
            <a:chOff x="0" y="2137410"/>
            <a:chExt cx="674370" cy="1794510"/>
          </a:xfrm>
          <a:solidFill>
            <a:schemeClr val="accent6"/>
          </a:solidFill>
        </p:grpSpPr>
        <p:sp>
          <p:nvSpPr>
            <p:cNvPr id="58" name="同侧圆角矩形 57"/>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下一        </a:t>
              </a:r>
              <a:endParaRPr lang="en-US" altLang="zh-CN" sz="2000" b="1" dirty="0" smtClean="0">
                <a:solidFill>
                  <a:schemeClr val="tx1"/>
                </a:solidFill>
              </a:endParaRPr>
            </a:p>
            <a:p>
              <a:r>
                <a:rPr lang="zh-CN" altLang="en-US" sz="2000" b="1" dirty="0" smtClean="0">
                  <a:solidFill>
                    <a:schemeClr val="tx1"/>
                  </a:solidFill>
                </a:rPr>
                <a:t>  步</a:t>
              </a:r>
              <a:endParaRPr lang="en-US" altLang="zh-CN" sz="2000" b="1" dirty="0" smtClean="0">
                <a:solidFill>
                  <a:schemeClr val="tx1"/>
                </a:solidFill>
              </a:endParaRPr>
            </a:p>
            <a:p>
              <a:r>
                <a:rPr lang="zh-CN" altLang="en-US" sz="2000" b="1" dirty="0" smtClean="0">
                  <a:solidFill>
                    <a:schemeClr val="tx1"/>
                  </a:solidFill>
                </a:rPr>
                <a:t>工作</a:t>
              </a:r>
              <a:endParaRPr lang="zh-CN" altLang="en-US" sz="2000" b="1" dirty="0">
                <a:solidFill>
                  <a:schemeClr val="tx1"/>
                </a:solidFill>
              </a:endParaRPr>
            </a:p>
          </p:txBody>
        </p:sp>
      </p:grpSp>
      <p:grpSp>
        <p:nvGrpSpPr>
          <p:cNvPr id="60" name="组合 59"/>
          <p:cNvGrpSpPr/>
          <p:nvPr userDrawn="1"/>
        </p:nvGrpSpPr>
        <p:grpSpPr>
          <a:xfrm>
            <a:off x="31515" y="544535"/>
            <a:ext cx="774449" cy="1392226"/>
            <a:chOff x="0" y="2137410"/>
            <a:chExt cx="674370" cy="1794510"/>
          </a:xfrm>
          <a:solidFill>
            <a:schemeClr val="bg2">
              <a:lumMod val="50000"/>
            </a:schemeClr>
          </a:solidFill>
        </p:grpSpPr>
        <p:sp>
          <p:nvSpPr>
            <p:cNvPr id="61" name="同侧圆角矩形 60"/>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背景        </a:t>
              </a:r>
              <a:endParaRPr lang="en-US" altLang="zh-CN" sz="2000" b="1" dirty="0" smtClean="0">
                <a:solidFill>
                  <a:schemeClr val="tx1"/>
                </a:solidFill>
              </a:endParaRPr>
            </a:p>
            <a:p>
              <a:r>
                <a:rPr lang="zh-CN" altLang="en-US" sz="2000" b="1" dirty="0" smtClean="0">
                  <a:solidFill>
                    <a:schemeClr val="tx1"/>
                  </a:solidFill>
                </a:rPr>
                <a:t>  及意义</a:t>
              </a:r>
              <a:endParaRPr lang="zh-CN" altLang="en-US" sz="2000" b="1" dirty="0">
                <a:solidFill>
                  <a:schemeClr val="tx1"/>
                </a:solidFill>
              </a:endParaRPr>
            </a:p>
          </p:txBody>
        </p:sp>
      </p:grpSp>
      <p:pic>
        <p:nvPicPr>
          <p:cNvPr id="2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6157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7926347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55" name="矩形 54"/>
          <p:cNvSpPr/>
          <p:nvPr userDrawn="1"/>
        </p:nvSpPr>
        <p:spPr>
          <a:xfrm>
            <a:off x="0" y="0"/>
            <a:ext cx="12192000" cy="7354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5217104" y="141486"/>
            <a:ext cx="1757792" cy="482670"/>
          </a:xfrm>
        </p:spPr>
        <p:txBody>
          <a:bodyPr>
            <a:normAutofit/>
          </a:bodyPr>
          <a:lstStyle>
            <a:lvl1pPr algn="ctr">
              <a:defRPr sz="2400" b="1">
                <a:solidFill>
                  <a:schemeClr val="bg1"/>
                </a:solidFill>
              </a:defRPr>
            </a:lvl1pPr>
          </a:lstStyle>
          <a:p>
            <a:r>
              <a:rPr lang="zh-CN" altLang="en-US" dirty="0" smtClean="0"/>
              <a:t>单击插入</a:t>
            </a:r>
            <a:endParaRPr lang="zh-CN" altLang="en-US" dirty="0"/>
          </a:p>
        </p:txBody>
      </p:sp>
      <p:pic>
        <p:nvPicPr>
          <p:cNvPr id="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7725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grpSp>
        <p:nvGrpSpPr>
          <p:cNvPr id="40" name="组合 39"/>
          <p:cNvGrpSpPr/>
          <p:nvPr userDrawn="1"/>
        </p:nvGrpSpPr>
        <p:grpSpPr>
          <a:xfrm>
            <a:off x="3126938" y="1917677"/>
            <a:ext cx="5676095" cy="2347049"/>
            <a:chOff x="3126938" y="1250542"/>
            <a:chExt cx="5676095" cy="2347049"/>
          </a:xfrm>
          <a:effectLst>
            <a:outerShdw blurRad="50800" dist="38100" dir="2700000" algn="tl" rotWithShape="0">
              <a:prstClr val="black">
                <a:alpha val="40000"/>
              </a:prstClr>
            </a:outerShdw>
          </a:effectLst>
        </p:grpSpPr>
        <p:grpSp>
          <p:nvGrpSpPr>
            <p:cNvPr id="23" name="组合 22"/>
            <p:cNvGrpSpPr/>
            <p:nvPr userDrawn="1"/>
          </p:nvGrpSpPr>
          <p:grpSpPr>
            <a:xfrm>
              <a:off x="3126938" y="1800224"/>
              <a:ext cx="5625481" cy="1560195"/>
              <a:chOff x="3126938" y="1800224"/>
              <a:chExt cx="5625481" cy="1560195"/>
            </a:xfrm>
          </p:grpSpPr>
          <p:grpSp>
            <p:nvGrpSpPr>
              <p:cNvPr id="21" name="组合 20"/>
              <p:cNvGrpSpPr/>
              <p:nvPr userDrawn="1"/>
            </p:nvGrpSpPr>
            <p:grpSpPr>
              <a:xfrm>
                <a:off x="5837128" y="1800224"/>
                <a:ext cx="1560195" cy="1560195"/>
                <a:chOff x="5837129" y="1800224"/>
                <a:chExt cx="1560195" cy="1560195"/>
              </a:xfrm>
            </p:grpSpPr>
            <p:sp>
              <p:nvSpPr>
                <p:cNvPr id="17" name="椭圆 16"/>
                <p:cNvSpPr/>
                <p:nvPr userDrawn="1"/>
              </p:nvSpPr>
              <p:spPr>
                <a:xfrm>
                  <a:off x="5837129" y="1800224"/>
                  <a:ext cx="1560195" cy="1560195"/>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8" name="文本框 17"/>
                <p:cNvSpPr txBox="1"/>
                <p:nvPr userDrawn="1"/>
              </p:nvSpPr>
              <p:spPr>
                <a:xfrm>
                  <a:off x="6242765"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聆</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19" name="组合 18"/>
              <p:cNvGrpSpPr/>
              <p:nvPr userDrawn="1"/>
            </p:nvGrpSpPr>
            <p:grpSpPr>
              <a:xfrm>
                <a:off x="3126938" y="1800224"/>
                <a:ext cx="1560195" cy="1560195"/>
                <a:chOff x="3126938" y="1800224"/>
                <a:chExt cx="1560195" cy="1560195"/>
              </a:xfrm>
            </p:grpSpPr>
            <p:sp>
              <p:nvSpPr>
                <p:cNvPr id="15" name="椭圆 14"/>
                <p:cNvSpPr/>
                <p:nvPr userDrawn="1"/>
              </p:nvSpPr>
              <p:spPr>
                <a:xfrm>
                  <a:off x="3126938" y="1800224"/>
                  <a:ext cx="1560195" cy="156019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6" name="文本框 15"/>
                <p:cNvSpPr txBox="1"/>
                <p:nvPr userDrawn="1"/>
              </p:nvSpPr>
              <p:spPr>
                <a:xfrm>
                  <a:off x="3532574"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感</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0" name="组合 19"/>
              <p:cNvGrpSpPr/>
              <p:nvPr userDrawn="1"/>
            </p:nvGrpSpPr>
            <p:grpSpPr>
              <a:xfrm>
                <a:off x="4482033" y="1800224"/>
                <a:ext cx="1560195" cy="1560195"/>
                <a:chOff x="4482033" y="1800224"/>
                <a:chExt cx="1560195" cy="1560195"/>
              </a:xfrm>
            </p:grpSpPr>
            <p:sp>
              <p:nvSpPr>
                <p:cNvPr id="13" name="椭圆 12"/>
                <p:cNvSpPr/>
                <p:nvPr userDrawn="1"/>
              </p:nvSpPr>
              <p:spPr>
                <a:xfrm>
                  <a:off x="4482033" y="1800224"/>
                  <a:ext cx="1560195" cy="1560195"/>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4" name="文本框 13"/>
                <p:cNvSpPr txBox="1"/>
                <p:nvPr userDrawn="1"/>
              </p:nvSpPr>
              <p:spPr>
                <a:xfrm>
                  <a:off x="4887669"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谢</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2" name="组合 21"/>
              <p:cNvGrpSpPr/>
              <p:nvPr userDrawn="1"/>
            </p:nvGrpSpPr>
            <p:grpSpPr>
              <a:xfrm>
                <a:off x="7192224" y="1800224"/>
                <a:ext cx="1560195" cy="1560195"/>
                <a:chOff x="7192224" y="1800224"/>
                <a:chExt cx="1560195" cy="1560195"/>
              </a:xfrm>
            </p:grpSpPr>
            <p:sp>
              <p:nvSpPr>
                <p:cNvPr id="11" name="椭圆 10"/>
                <p:cNvSpPr/>
                <p:nvPr userDrawn="1"/>
              </p:nvSpPr>
              <p:spPr>
                <a:xfrm>
                  <a:off x="7192224" y="1800224"/>
                  <a:ext cx="1560195" cy="15601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2" name="文本框 11"/>
                <p:cNvSpPr txBox="1"/>
                <p:nvPr userDrawn="1"/>
              </p:nvSpPr>
              <p:spPr>
                <a:xfrm>
                  <a:off x="7597860"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听</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sp>
          <p:nvSpPr>
            <p:cNvPr id="25" name="椭圆 24"/>
            <p:cNvSpPr/>
            <p:nvPr userDrawn="1"/>
          </p:nvSpPr>
          <p:spPr>
            <a:xfrm>
              <a:off x="5185106" y="3360419"/>
              <a:ext cx="170197" cy="17019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6" name="椭圆 25"/>
            <p:cNvSpPr/>
            <p:nvPr userDrawn="1"/>
          </p:nvSpPr>
          <p:spPr>
            <a:xfrm>
              <a:off x="3172807" y="3288981"/>
              <a:ext cx="308610" cy="30861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7" name="椭圆 26"/>
            <p:cNvSpPr/>
            <p:nvPr userDrawn="1"/>
          </p:nvSpPr>
          <p:spPr>
            <a:xfrm>
              <a:off x="7818016" y="1250542"/>
              <a:ext cx="308610" cy="3086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8" name="椭圆 27"/>
            <p:cNvSpPr/>
            <p:nvPr userDrawn="1"/>
          </p:nvSpPr>
          <p:spPr>
            <a:xfrm>
              <a:off x="3532574" y="1563052"/>
              <a:ext cx="331470" cy="33147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9" name="椭圆 28"/>
            <p:cNvSpPr/>
            <p:nvPr userDrawn="1"/>
          </p:nvSpPr>
          <p:spPr>
            <a:xfrm>
              <a:off x="4607230" y="1660841"/>
              <a:ext cx="253684" cy="2536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0" name="椭圆 29"/>
            <p:cNvSpPr/>
            <p:nvPr userDrawn="1"/>
          </p:nvSpPr>
          <p:spPr>
            <a:xfrm>
              <a:off x="6382275" y="3215842"/>
              <a:ext cx="242570" cy="2425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1" name="椭圆 30"/>
            <p:cNvSpPr/>
            <p:nvPr userDrawn="1"/>
          </p:nvSpPr>
          <p:spPr>
            <a:xfrm>
              <a:off x="6883027" y="1660840"/>
              <a:ext cx="158319" cy="1583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2" name="椭圆 31"/>
            <p:cNvSpPr/>
            <p:nvPr userDrawn="1"/>
          </p:nvSpPr>
          <p:spPr>
            <a:xfrm>
              <a:off x="8343596" y="1801264"/>
              <a:ext cx="240031" cy="24003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3" name="椭圆 32"/>
            <p:cNvSpPr/>
            <p:nvPr userDrawn="1"/>
          </p:nvSpPr>
          <p:spPr>
            <a:xfrm>
              <a:off x="4415806" y="2985481"/>
              <a:ext cx="170068" cy="1700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4" name="椭圆 33"/>
            <p:cNvSpPr/>
            <p:nvPr userDrawn="1"/>
          </p:nvSpPr>
          <p:spPr>
            <a:xfrm>
              <a:off x="7138198" y="3081283"/>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5" name="椭圆 34"/>
            <p:cNvSpPr/>
            <p:nvPr userDrawn="1"/>
          </p:nvSpPr>
          <p:spPr>
            <a:xfrm>
              <a:off x="5868656" y="3084670"/>
              <a:ext cx="152400" cy="15240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6" name="椭圆 35"/>
            <p:cNvSpPr/>
            <p:nvPr userDrawn="1"/>
          </p:nvSpPr>
          <p:spPr>
            <a:xfrm>
              <a:off x="8512380" y="3070515"/>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7" name="椭圆 36"/>
            <p:cNvSpPr/>
            <p:nvPr userDrawn="1"/>
          </p:nvSpPr>
          <p:spPr>
            <a:xfrm>
              <a:off x="4255547" y="1404847"/>
              <a:ext cx="105249" cy="105249"/>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8" name="椭圆 37"/>
            <p:cNvSpPr/>
            <p:nvPr userDrawn="1"/>
          </p:nvSpPr>
          <p:spPr>
            <a:xfrm>
              <a:off x="4261223" y="3305492"/>
              <a:ext cx="99574" cy="995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grpSp>
      <p:sp>
        <p:nvSpPr>
          <p:cNvPr id="39" name="文本框 38"/>
          <p:cNvSpPr txBox="1"/>
          <p:nvPr userDrawn="1"/>
        </p:nvSpPr>
        <p:spPr>
          <a:xfrm>
            <a:off x="4585874" y="4355549"/>
            <a:ext cx="3057247" cy="584775"/>
          </a:xfrm>
          <a:prstGeom prst="rect">
            <a:avLst/>
          </a:prstGeom>
          <a:noFill/>
        </p:spPr>
        <p:txBody>
          <a:bodyPr wrap="none" rtlCol="0">
            <a:spAutoFit/>
          </a:bodyPr>
          <a:lstStyle/>
          <a:p>
            <a:r>
              <a:rPr lang="zh-CN" altLang="en-US" sz="3200" b="1" dirty="0" smtClean="0">
                <a:latin typeface="幼圆" panose="02010509060101010101" pitchFamily="49" charset="-122"/>
                <a:ea typeface="幼圆" panose="02010509060101010101" pitchFamily="49" charset="-122"/>
              </a:rPr>
              <a:t>欢迎批评指正！</a:t>
            </a:r>
            <a:endParaRPr lang="zh-CN" altLang="en-US" sz="3200" b="1" dirty="0">
              <a:latin typeface="幼圆" panose="02010509060101010101" pitchFamily="49" charset="-122"/>
              <a:ea typeface="幼圆" panose="02010509060101010101" pitchFamily="49" charset="-122"/>
            </a:endParaRPr>
          </a:p>
        </p:txBody>
      </p:sp>
      <p:pic>
        <p:nvPicPr>
          <p:cNvPr id="43"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479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207103834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9006591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239156748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176486519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36127190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13510860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4" name="椭圆 43"/>
          <p:cNvSpPr/>
          <p:nvPr userDrawn="1"/>
        </p:nvSpPr>
        <p:spPr>
          <a:xfrm>
            <a:off x="8816140" y="-490272"/>
            <a:ext cx="4152352" cy="4152352"/>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userDrawn="1"/>
        </p:nvSpPr>
        <p:spPr>
          <a:xfrm>
            <a:off x="9083096" y="3024127"/>
            <a:ext cx="3004489" cy="3004489"/>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325182" y="2258934"/>
            <a:ext cx="10657209" cy="120032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3600" b="1" dirty="0" smtClean="0">
                <a:solidFill>
                  <a:schemeClr val="tx1"/>
                </a:solidFill>
              </a:rPr>
              <a:t>融合用户文本语义和情感分析的好友推荐方法研究</a:t>
            </a:r>
          </a:p>
          <a:p>
            <a:pPr algn="r"/>
            <a:endParaRPr lang="zh-CN" altLang="en-US" sz="3600" b="1" dirty="0">
              <a:solidFill>
                <a:schemeClr val="tx1"/>
              </a:solidFill>
            </a:endParaRPr>
          </a:p>
        </p:txBody>
      </p:sp>
      <p:grpSp>
        <p:nvGrpSpPr>
          <p:cNvPr id="10" name="组合 9"/>
          <p:cNvGrpSpPr/>
          <p:nvPr userDrawn="1"/>
        </p:nvGrpSpPr>
        <p:grpSpPr>
          <a:xfrm>
            <a:off x="317689" y="281127"/>
            <a:ext cx="2349102" cy="651510"/>
            <a:chOff x="800513" y="581773"/>
            <a:chExt cx="2349102" cy="651510"/>
          </a:xfrm>
          <a:effectLst>
            <a:outerShdw blurRad="50800" dist="38100" dir="2700000" algn="tl" rotWithShape="0">
              <a:prstClr val="black">
                <a:alpha val="40000"/>
              </a:prstClr>
            </a:outerShdw>
          </a:effectLst>
        </p:grpSpPr>
        <p:grpSp>
          <p:nvGrpSpPr>
            <p:cNvPr id="24" name="组合 23"/>
            <p:cNvGrpSpPr/>
            <p:nvPr userDrawn="1"/>
          </p:nvGrpSpPr>
          <p:grpSpPr>
            <a:xfrm>
              <a:off x="1932241" y="581773"/>
              <a:ext cx="651510" cy="651510"/>
              <a:chOff x="2116618" y="485448"/>
              <a:chExt cx="651510" cy="651510"/>
            </a:xfrm>
          </p:grpSpPr>
          <p:sp>
            <p:nvSpPr>
              <p:cNvPr id="25" name="椭圆 24"/>
              <p:cNvSpPr/>
              <p:nvPr userDrawn="1"/>
            </p:nvSpPr>
            <p:spPr>
              <a:xfrm>
                <a:off x="2116618" y="485448"/>
                <a:ext cx="651510" cy="6515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6" name="文本框 25"/>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答</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8" name="组合 7"/>
            <p:cNvGrpSpPr/>
            <p:nvPr userDrawn="1"/>
          </p:nvGrpSpPr>
          <p:grpSpPr>
            <a:xfrm>
              <a:off x="800513" y="581773"/>
              <a:ext cx="651510" cy="651510"/>
              <a:chOff x="2116618" y="485448"/>
              <a:chExt cx="651510" cy="651510"/>
            </a:xfrm>
          </p:grpSpPr>
          <p:sp>
            <p:nvSpPr>
              <p:cNvPr id="19" name="椭圆 18"/>
              <p:cNvSpPr/>
              <p:nvPr userDrawn="1"/>
            </p:nvSpPr>
            <p:spPr>
              <a:xfrm>
                <a:off x="2116618" y="485448"/>
                <a:ext cx="651510" cy="65151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7" name="文本框 6"/>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毕</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1" name="组合 20"/>
            <p:cNvGrpSpPr/>
            <p:nvPr userDrawn="1"/>
          </p:nvGrpSpPr>
          <p:grpSpPr>
            <a:xfrm>
              <a:off x="1366377" y="581773"/>
              <a:ext cx="651510" cy="651510"/>
              <a:chOff x="2116618" y="485448"/>
              <a:chExt cx="651510" cy="651510"/>
            </a:xfrm>
          </p:grpSpPr>
          <p:sp>
            <p:nvSpPr>
              <p:cNvPr id="22" name="椭圆 21"/>
              <p:cNvSpPr/>
              <p:nvPr userDrawn="1"/>
            </p:nvSpPr>
            <p:spPr>
              <a:xfrm>
                <a:off x="2116618" y="485448"/>
                <a:ext cx="651510" cy="65151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3" name="文本框 22"/>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业</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7" name="组合 26"/>
            <p:cNvGrpSpPr/>
            <p:nvPr userDrawn="1"/>
          </p:nvGrpSpPr>
          <p:grpSpPr>
            <a:xfrm>
              <a:off x="2498105" y="581773"/>
              <a:ext cx="651510" cy="651510"/>
              <a:chOff x="2116618" y="485448"/>
              <a:chExt cx="651510" cy="651510"/>
            </a:xfrm>
          </p:grpSpPr>
          <p:sp>
            <p:nvSpPr>
              <p:cNvPr id="28" name="椭圆 27"/>
              <p:cNvSpPr/>
              <p:nvPr userDrawn="1"/>
            </p:nvSpPr>
            <p:spPr>
              <a:xfrm>
                <a:off x="2116618" y="485448"/>
                <a:ext cx="651510" cy="65151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9" name="文本框 28"/>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辩</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grpSp>
        <p:nvGrpSpPr>
          <p:cNvPr id="37" name="组合 36"/>
          <p:cNvGrpSpPr/>
          <p:nvPr userDrawn="1"/>
        </p:nvGrpSpPr>
        <p:grpSpPr>
          <a:xfrm>
            <a:off x="3958427" y="3822729"/>
            <a:ext cx="2731266" cy="1875244"/>
            <a:chOff x="2905776" y="4110502"/>
            <a:chExt cx="2731266" cy="1875244"/>
          </a:xfrm>
        </p:grpSpPr>
        <p:grpSp>
          <p:nvGrpSpPr>
            <p:cNvPr id="35" name="组合 34"/>
            <p:cNvGrpSpPr/>
            <p:nvPr userDrawn="1"/>
          </p:nvGrpSpPr>
          <p:grpSpPr>
            <a:xfrm>
              <a:off x="2908634" y="4110502"/>
              <a:ext cx="2728408" cy="419776"/>
              <a:chOff x="1022684" y="4576272"/>
              <a:chExt cx="2728408" cy="419776"/>
            </a:xfrm>
          </p:grpSpPr>
          <p:grpSp>
            <p:nvGrpSpPr>
              <p:cNvPr id="11" name="组合 10"/>
              <p:cNvGrpSpPr/>
              <p:nvPr userDrawn="1"/>
            </p:nvGrpSpPr>
            <p:grpSpPr>
              <a:xfrm>
                <a:off x="1022684" y="4576272"/>
                <a:ext cx="443818" cy="419776"/>
                <a:chOff x="2384358" y="4643679"/>
                <a:chExt cx="790271" cy="747461"/>
              </a:xfrm>
            </p:grpSpPr>
            <p:sp>
              <p:nvSpPr>
                <p:cNvPr id="17" name="椭圆 16"/>
                <p:cNvSpPr/>
                <p:nvPr userDrawn="1"/>
              </p:nvSpPr>
              <p:spPr>
                <a:xfrm>
                  <a:off x="2384358" y="4643679"/>
                  <a:ext cx="747461" cy="74746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solidFill>
                      <a:srgbClr val="EE9C60"/>
                    </a:solidFill>
                  </a:endParaRPr>
                </a:p>
              </p:txBody>
            </p:sp>
            <p:sp>
              <p:nvSpPr>
                <p:cNvPr id="13" name="椭圆 12"/>
                <p:cNvSpPr/>
                <p:nvPr userDrawn="1"/>
              </p:nvSpPr>
              <p:spPr>
                <a:xfrm>
                  <a:off x="2691805" y="4699712"/>
                  <a:ext cx="482824" cy="482824"/>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dirty="0"/>
                </a:p>
              </p:txBody>
            </p:sp>
          </p:grpSp>
          <p:sp>
            <p:nvSpPr>
              <p:cNvPr id="33" name="文本框 32"/>
              <p:cNvSpPr txBox="1"/>
              <p:nvPr userDrawn="1"/>
            </p:nvSpPr>
            <p:spPr>
              <a:xfrm>
                <a:off x="1431226" y="4617622"/>
                <a:ext cx="2319866" cy="369332"/>
              </a:xfrm>
              <a:prstGeom prst="rect">
                <a:avLst/>
              </a:prstGeom>
              <a:noFill/>
            </p:spPr>
            <p:txBody>
              <a:bodyPr wrap="none" rtlCol="0">
                <a:spAutoFit/>
              </a:bodyPr>
              <a:lstStyle/>
              <a:p>
                <a:r>
                  <a:rPr lang="zh-CN" altLang="en-US" sz="1800" b="0" dirty="0" smtClean="0">
                    <a:solidFill>
                      <a:schemeClr val="tx1"/>
                    </a:solidFill>
                  </a:rPr>
                  <a:t>指导教师：刘群 教授</a:t>
                </a:r>
                <a:endParaRPr lang="zh-CN" altLang="en-US" sz="1800" b="0" dirty="0">
                  <a:solidFill>
                    <a:schemeClr val="tx1"/>
                  </a:solidFill>
                </a:endParaRPr>
              </a:p>
            </p:txBody>
          </p:sp>
        </p:grpSp>
        <p:grpSp>
          <p:nvGrpSpPr>
            <p:cNvPr id="36" name="组合 35"/>
            <p:cNvGrpSpPr/>
            <p:nvPr userDrawn="1"/>
          </p:nvGrpSpPr>
          <p:grpSpPr>
            <a:xfrm>
              <a:off x="2905776" y="5565970"/>
              <a:ext cx="2453328" cy="419776"/>
              <a:chOff x="-1540494" y="6743353"/>
              <a:chExt cx="2453328" cy="419776"/>
            </a:xfrm>
          </p:grpSpPr>
          <p:grpSp>
            <p:nvGrpSpPr>
              <p:cNvPr id="30" name="组合 29"/>
              <p:cNvGrpSpPr/>
              <p:nvPr userDrawn="1"/>
            </p:nvGrpSpPr>
            <p:grpSpPr>
              <a:xfrm>
                <a:off x="-1540494" y="6743353"/>
                <a:ext cx="434833" cy="419776"/>
                <a:chOff x="-2179680" y="7235312"/>
                <a:chExt cx="774271" cy="747461"/>
              </a:xfrm>
            </p:grpSpPr>
            <p:sp>
              <p:nvSpPr>
                <p:cNvPr id="31" name="椭圆 30"/>
                <p:cNvSpPr/>
                <p:nvPr userDrawn="1"/>
              </p:nvSpPr>
              <p:spPr>
                <a:xfrm>
                  <a:off x="-2179680" y="7235312"/>
                  <a:ext cx="747460" cy="74746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32" name="椭圆 31"/>
                <p:cNvSpPr/>
                <p:nvPr userDrawn="1"/>
              </p:nvSpPr>
              <p:spPr>
                <a:xfrm>
                  <a:off x="-1888234" y="7287765"/>
                  <a:ext cx="482825" cy="482824"/>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grpSp>
          <p:sp>
            <p:nvSpPr>
              <p:cNvPr id="34" name="文本框 33"/>
              <p:cNvSpPr txBox="1"/>
              <p:nvPr userDrawn="1"/>
            </p:nvSpPr>
            <p:spPr>
              <a:xfrm>
                <a:off x="-1118491" y="6746183"/>
                <a:ext cx="2031325" cy="369332"/>
              </a:xfrm>
              <a:prstGeom prst="rect">
                <a:avLst/>
              </a:prstGeom>
              <a:noFill/>
            </p:spPr>
            <p:txBody>
              <a:bodyPr wrap="none" rtlCol="0">
                <a:spAutoFit/>
              </a:bodyPr>
              <a:lstStyle/>
              <a:p>
                <a:r>
                  <a:rPr lang="zh-CN" altLang="en-US" sz="1800" b="0" dirty="0" smtClean="0">
                    <a:solidFill>
                      <a:schemeClr val="tx1"/>
                    </a:solidFill>
                  </a:rPr>
                  <a:t>专业：计算机技术</a:t>
                </a:r>
                <a:endParaRPr lang="zh-CN" altLang="en-US" sz="1800" b="0" dirty="0">
                  <a:solidFill>
                    <a:schemeClr val="tx1"/>
                  </a:solidFill>
                </a:endParaRPr>
              </a:p>
            </p:txBody>
          </p:sp>
        </p:grpSp>
      </p:grpSp>
      <p:cxnSp>
        <p:nvCxnSpPr>
          <p:cNvPr id="41" name="直接连接符 40"/>
          <p:cNvCxnSpPr/>
          <p:nvPr userDrawn="1"/>
        </p:nvCxnSpPr>
        <p:spPr>
          <a:xfrm>
            <a:off x="2047042" y="3239827"/>
            <a:ext cx="5912762" cy="0"/>
          </a:xfrm>
          <a:prstGeom prst="line">
            <a:avLst/>
          </a:prstGeom>
          <a:ln>
            <a:solidFill>
              <a:srgbClr val="A8AAA5"/>
            </a:solidFill>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9906" y="345272"/>
            <a:ext cx="1995183" cy="2299058"/>
          </a:xfrm>
          <a:prstGeom prst="rect">
            <a:avLst/>
          </a:prstGeom>
        </p:spPr>
      </p:pic>
      <p:pic>
        <p:nvPicPr>
          <p:cNvPr id="63" name="图片 6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0312" y="3635430"/>
            <a:ext cx="1770056" cy="1871747"/>
          </a:xfrm>
          <a:prstGeom prst="rect">
            <a:avLst/>
          </a:prstGeom>
        </p:spPr>
      </p:pic>
      <p:sp>
        <p:nvSpPr>
          <p:cNvPr id="38" name="椭圆 37"/>
          <p:cNvSpPr/>
          <p:nvPr userDrawn="1"/>
        </p:nvSpPr>
        <p:spPr>
          <a:xfrm>
            <a:off x="3960654" y="4576787"/>
            <a:ext cx="419776" cy="41977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39" name="文本框 38"/>
          <p:cNvSpPr txBox="1"/>
          <p:nvPr userDrawn="1"/>
        </p:nvSpPr>
        <p:spPr>
          <a:xfrm>
            <a:off x="4429786" y="4576787"/>
            <a:ext cx="1800493" cy="369332"/>
          </a:xfrm>
          <a:prstGeom prst="rect">
            <a:avLst/>
          </a:prstGeom>
          <a:noFill/>
        </p:spPr>
        <p:txBody>
          <a:bodyPr wrap="none" rtlCol="0">
            <a:spAutoFit/>
          </a:bodyPr>
          <a:lstStyle/>
          <a:p>
            <a:r>
              <a:rPr lang="zh-CN" altLang="en-US" sz="1800" b="0" dirty="0" smtClean="0">
                <a:solidFill>
                  <a:schemeClr val="tx1"/>
                </a:solidFill>
              </a:rPr>
              <a:t>硕士生：孙红涛</a:t>
            </a:r>
            <a:endParaRPr lang="zh-CN" altLang="en-US" sz="1800" b="0" dirty="0">
              <a:solidFill>
                <a:schemeClr val="tx1"/>
              </a:solidFill>
            </a:endParaRPr>
          </a:p>
        </p:txBody>
      </p:sp>
      <p:sp>
        <p:nvSpPr>
          <p:cNvPr id="45" name="椭圆 44"/>
          <p:cNvSpPr/>
          <p:nvPr userDrawn="1"/>
        </p:nvSpPr>
        <p:spPr>
          <a:xfrm>
            <a:off x="4140215" y="4606963"/>
            <a:ext cx="271156"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0" name="椭圆 39"/>
          <p:cNvSpPr/>
          <p:nvPr userDrawn="1"/>
        </p:nvSpPr>
        <p:spPr>
          <a:xfrm>
            <a:off x="3960654" y="5914135"/>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2" name="椭圆 41"/>
          <p:cNvSpPr/>
          <p:nvPr userDrawn="1"/>
        </p:nvSpPr>
        <p:spPr>
          <a:xfrm>
            <a:off x="4124331" y="5943593"/>
            <a:ext cx="271156"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6" name="文本框 45"/>
          <p:cNvSpPr txBox="1"/>
          <p:nvPr userDrawn="1"/>
        </p:nvSpPr>
        <p:spPr>
          <a:xfrm>
            <a:off x="4382657" y="5916965"/>
            <a:ext cx="2262158" cy="369332"/>
          </a:xfrm>
          <a:prstGeom prst="rect">
            <a:avLst/>
          </a:prstGeom>
          <a:noFill/>
        </p:spPr>
        <p:txBody>
          <a:bodyPr wrap="none" rtlCol="0">
            <a:spAutoFit/>
          </a:bodyPr>
          <a:lstStyle/>
          <a:p>
            <a:r>
              <a:rPr lang="zh-CN" altLang="en-US" sz="1800" b="0" dirty="0" smtClean="0">
                <a:solidFill>
                  <a:schemeClr val="tx1"/>
                </a:solidFill>
              </a:rPr>
              <a:t>方向：智能信息处理</a:t>
            </a:r>
            <a:endParaRPr lang="zh-CN" altLang="en-US" sz="1800" b="0" dirty="0">
              <a:solidFill>
                <a:schemeClr val="tx1"/>
              </a:solidFill>
            </a:endParaRPr>
          </a:p>
        </p:txBody>
      </p:sp>
      <p:sp>
        <p:nvSpPr>
          <p:cNvPr id="3" name="图片占位符 2"/>
          <p:cNvSpPr>
            <a:spLocks noGrp="1"/>
          </p:cNvSpPr>
          <p:nvPr>
            <p:ph type="pic" sz="quarter" idx="10"/>
          </p:nvPr>
        </p:nvSpPr>
        <p:spPr>
          <a:xfrm>
            <a:off x="10435116" y="5914135"/>
            <a:ext cx="914400" cy="914400"/>
          </a:xfrm>
        </p:spPr>
        <p:txBody>
          <a:bodyPr/>
          <a:lstStyle/>
          <a:p>
            <a:endParaRPr lang="zh-CN" altLang="en-US" dirty="0"/>
          </a:p>
        </p:txBody>
      </p:sp>
      <p:pic>
        <p:nvPicPr>
          <p:cNvPr id="55" name="Picture 18"/>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20" descr="ll"/>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39785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8" name="Line 9"/>
          <p:cNvSpPr>
            <a:spLocks noChangeShapeType="1"/>
          </p:cNvSpPr>
          <p:nvPr userDrawn="1"/>
        </p:nvSpPr>
        <p:spPr bwMode="auto">
          <a:xfrm>
            <a:off x="2052735" y="6564506"/>
            <a:ext cx="624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56914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17878"/>
            <a:chOff x="8723006" y="1647607"/>
            <a:chExt cx="2767954" cy="2652902"/>
          </a:xfrm>
          <a:effectLst/>
        </p:grpSpPr>
        <p:grpSp>
          <p:nvGrpSpPr>
            <p:cNvPr id="62" name="组合 61"/>
            <p:cNvGrpSpPr/>
            <p:nvPr userDrawn="1"/>
          </p:nvGrpSpPr>
          <p:grpSpPr>
            <a:xfrm>
              <a:off x="8723006" y="1647607"/>
              <a:ext cx="2767954" cy="2652902"/>
              <a:chOff x="1628775" y="1300163"/>
              <a:chExt cx="1915944" cy="1836306"/>
            </a:xfrm>
          </p:grpSpPr>
          <p:sp>
            <p:nvSpPr>
              <p:cNvPr id="64" name="椭圆 63"/>
              <p:cNvSpPr/>
              <p:nvPr userDrawn="1"/>
            </p:nvSpPr>
            <p:spPr>
              <a:xfrm>
                <a:off x="1628775" y="1300163"/>
                <a:ext cx="1828800" cy="1828800"/>
              </a:xfrm>
              <a:prstGeom prst="ellipse">
                <a:avLst/>
              </a:prstGeom>
              <a:solidFill>
                <a:schemeClr val="accent2">
                  <a:lumMod val="75000"/>
                </a:schemeClr>
              </a:solid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20581"/>
            <a:chOff x="8723006" y="1647607"/>
            <a:chExt cx="2767954" cy="2652902"/>
          </a:xfrm>
          <a:solidFill>
            <a:schemeClr val="accent3">
              <a:lumMod val="75000"/>
            </a:schemeClr>
          </a:solidFill>
        </p:grpSpPr>
        <p:grpSp>
          <p:nvGrpSpPr>
            <p:cNvPr id="67" name="组合 66"/>
            <p:cNvGrpSpPr/>
            <p:nvPr userDrawn="1"/>
          </p:nvGrpSpPr>
          <p:grpSpPr>
            <a:xfrm>
              <a:off x="8723006" y="1647607"/>
              <a:ext cx="2767954" cy="2652902"/>
              <a:chOff x="1628775" y="1300163"/>
              <a:chExt cx="1915944" cy="183630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004695" y="2094964"/>
              <a:ext cx="2089837" cy="1743900"/>
            </a:xfrm>
            <a:prstGeom prst="rect">
              <a:avLst/>
            </a:prstGeom>
            <a:grp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50" name="文本框 49"/>
            <p:cNvSpPr txBox="1"/>
            <p:nvPr userDrawn="1"/>
          </p:nvSpPr>
          <p:spPr>
            <a:xfrm>
              <a:off x="8973496" y="2100736"/>
              <a:ext cx="2074990"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897740"/>
            <a:chOff x="3600921" y="1499210"/>
            <a:chExt cx="7017705" cy="897740"/>
          </a:xfrm>
        </p:grpSpPr>
        <p:grpSp>
          <p:nvGrpSpPr>
            <p:cNvPr id="44" name="组合 43"/>
            <p:cNvGrpSpPr/>
            <p:nvPr userDrawn="1"/>
          </p:nvGrpSpPr>
          <p:grpSpPr>
            <a:xfrm>
              <a:off x="3600921" y="1499210"/>
              <a:ext cx="1022979" cy="894060"/>
              <a:chOff x="1659515" y="1490772"/>
              <a:chExt cx="2520141" cy="2202547"/>
            </a:xfrm>
          </p:grpSpPr>
          <p:grpSp>
            <p:nvGrpSpPr>
              <p:cNvPr id="46" name="组合 45"/>
              <p:cNvGrpSpPr/>
              <p:nvPr userDrawn="1"/>
            </p:nvGrpSpPr>
            <p:grpSpPr>
              <a:xfrm>
                <a:off x="1659515" y="1490772"/>
                <a:ext cx="2520141" cy="2202547"/>
                <a:chOff x="-3260488" y="1191604"/>
                <a:chExt cx="1744411" cy="1524576"/>
              </a:xfrm>
            </p:grpSpPr>
            <p:sp>
              <p:nvSpPr>
                <p:cNvPr id="48" name="椭圆 47"/>
                <p:cNvSpPr/>
                <p:nvPr userDrawn="1"/>
              </p:nvSpPr>
              <p:spPr>
                <a:xfrm>
                  <a:off x="-3260488" y="1191604"/>
                  <a:ext cx="1533563" cy="152457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0" name="流程图: 合并 59"/>
                <p:cNvSpPr/>
                <p:nvPr userDrawn="1"/>
              </p:nvSpPr>
              <p:spPr>
                <a:xfrm rot="18650490">
                  <a:off x="-1951411" y="2199496"/>
                  <a:ext cx="403377"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7" name="文本框 46"/>
              <p:cNvSpPr txBox="1"/>
              <p:nvPr userDrawn="1"/>
            </p:nvSpPr>
            <p:spPr>
              <a:xfrm>
                <a:off x="1807081" y="1843759"/>
                <a:ext cx="1747703" cy="1510105"/>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05</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总结与未来工作</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9956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grpSp>
        <p:nvGrpSpPr>
          <p:cNvPr id="61" name="组合 60"/>
          <p:cNvGrpSpPr/>
          <p:nvPr userDrawn="1"/>
        </p:nvGrpSpPr>
        <p:grpSpPr>
          <a:xfrm>
            <a:off x="3413502" y="1470196"/>
            <a:ext cx="956684" cy="917878"/>
            <a:chOff x="8723006" y="1647607"/>
            <a:chExt cx="2767954" cy="2652902"/>
          </a:xfrm>
          <a:effectLst/>
        </p:grpSpPr>
        <p:grpSp>
          <p:nvGrpSpPr>
            <p:cNvPr id="62" name="组合 61"/>
            <p:cNvGrpSpPr/>
            <p:nvPr userDrawn="1"/>
          </p:nvGrpSpPr>
          <p:grpSpPr>
            <a:xfrm>
              <a:off x="8723006" y="1647607"/>
              <a:ext cx="2767954" cy="2652902"/>
              <a:chOff x="1628775" y="1300163"/>
              <a:chExt cx="1915944" cy="1836306"/>
            </a:xfrm>
          </p:grpSpPr>
          <p:sp>
            <p:nvSpPr>
              <p:cNvPr id="64" name="椭圆 63"/>
              <p:cNvSpPr/>
              <p:nvPr userDrawn="1"/>
            </p:nvSpPr>
            <p:spPr>
              <a:xfrm>
                <a:off x="1628775" y="1300163"/>
                <a:ext cx="1828800" cy="1828800"/>
              </a:xfrm>
              <a:prstGeom prst="ellipse">
                <a:avLst/>
              </a:prstGeom>
              <a:solidFill>
                <a:schemeClr val="accent2">
                  <a:lumMod val="75000"/>
                </a:schemeClr>
              </a:solid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20581"/>
            <a:chOff x="8723006" y="1647607"/>
            <a:chExt cx="2767954" cy="2652902"/>
          </a:xfrm>
          <a:solidFill>
            <a:schemeClr val="accent3">
              <a:lumMod val="75000"/>
            </a:schemeClr>
          </a:solidFill>
        </p:grpSpPr>
        <p:grpSp>
          <p:nvGrpSpPr>
            <p:cNvPr id="67" name="组合 66"/>
            <p:cNvGrpSpPr/>
            <p:nvPr userDrawn="1"/>
          </p:nvGrpSpPr>
          <p:grpSpPr>
            <a:xfrm>
              <a:off x="8723006" y="1647607"/>
              <a:ext cx="2767954" cy="2652902"/>
              <a:chOff x="1628775" y="1300163"/>
              <a:chExt cx="1915944" cy="183630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004695" y="2094964"/>
              <a:ext cx="2089837" cy="1743900"/>
            </a:xfrm>
            <a:prstGeom prst="rect">
              <a:avLst/>
            </a:prstGeom>
            <a:grp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50" name="文本框 49"/>
            <p:cNvSpPr txBox="1"/>
            <p:nvPr userDrawn="1"/>
          </p:nvSpPr>
          <p:spPr>
            <a:xfrm>
              <a:off x="8973496" y="2100736"/>
              <a:ext cx="2074990"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897740"/>
            <a:chOff x="3600921" y="1499210"/>
            <a:chExt cx="7017705" cy="897740"/>
          </a:xfrm>
        </p:grpSpPr>
        <p:grpSp>
          <p:nvGrpSpPr>
            <p:cNvPr id="44" name="组合 43"/>
            <p:cNvGrpSpPr/>
            <p:nvPr userDrawn="1"/>
          </p:nvGrpSpPr>
          <p:grpSpPr>
            <a:xfrm>
              <a:off x="3600921" y="1499210"/>
              <a:ext cx="1022979" cy="894060"/>
              <a:chOff x="1659515" y="1490772"/>
              <a:chExt cx="2520141" cy="2202547"/>
            </a:xfrm>
          </p:grpSpPr>
          <p:grpSp>
            <p:nvGrpSpPr>
              <p:cNvPr id="46" name="组合 45"/>
              <p:cNvGrpSpPr/>
              <p:nvPr userDrawn="1"/>
            </p:nvGrpSpPr>
            <p:grpSpPr>
              <a:xfrm>
                <a:off x="1659515" y="1490772"/>
                <a:ext cx="2520141" cy="2202547"/>
                <a:chOff x="-3260488" y="1191604"/>
                <a:chExt cx="1744411" cy="1524576"/>
              </a:xfrm>
            </p:grpSpPr>
            <p:sp>
              <p:nvSpPr>
                <p:cNvPr id="48" name="椭圆 47"/>
                <p:cNvSpPr/>
                <p:nvPr userDrawn="1"/>
              </p:nvSpPr>
              <p:spPr>
                <a:xfrm>
                  <a:off x="-3260488" y="1191604"/>
                  <a:ext cx="1533563" cy="152457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0" name="流程图: 合并 59"/>
                <p:cNvSpPr/>
                <p:nvPr userDrawn="1"/>
              </p:nvSpPr>
              <p:spPr>
                <a:xfrm rot="18650490">
                  <a:off x="-1951411" y="2199496"/>
                  <a:ext cx="403377"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7" name="文本框 46"/>
              <p:cNvSpPr txBox="1"/>
              <p:nvPr userDrawn="1"/>
            </p:nvSpPr>
            <p:spPr>
              <a:xfrm>
                <a:off x="1807081" y="1843759"/>
                <a:ext cx="1747703" cy="1510105"/>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05</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总结与未来工作</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2" name="圆角矩形 1"/>
          <p:cNvSpPr/>
          <p:nvPr userDrawn="1"/>
        </p:nvSpPr>
        <p:spPr>
          <a:xfrm>
            <a:off x="3246615" y="1403915"/>
            <a:ext cx="8268348" cy="3506421"/>
          </a:xfrm>
          <a:prstGeom prst="roundRect">
            <a:avLst/>
          </a:prstGeom>
          <a:noFill/>
          <a:ln w="19050">
            <a:solidFill>
              <a:srgbClr val="FF000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ln>
                <a:solidFill>
                  <a:schemeClr val="tx1"/>
                </a:solidFill>
                <a:prstDash val="sysDot"/>
              </a:ln>
            </a:endParaRPr>
          </a:p>
        </p:txBody>
      </p:sp>
      <p:pic>
        <p:nvPicPr>
          <p:cNvPr id="58"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2243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17878"/>
            <a:chOff x="8723006" y="1647607"/>
            <a:chExt cx="2767954" cy="2652902"/>
          </a:xfrm>
          <a:effectLst/>
        </p:grpSpPr>
        <p:grpSp>
          <p:nvGrpSpPr>
            <p:cNvPr id="62" name="组合 61"/>
            <p:cNvGrpSpPr/>
            <p:nvPr userDrawn="1"/>
          </p:nvGrpSpPr>
          <p:grpSpPr>
            <a:xfrm>
              <a:off x="8723006" y="1647607"/>
              <a:ext cx="2767954" cy="2652902"/>
              <a:chOff x="1628775" y="1300163"/>
              <a:chExt cx="1915944" cy="1836306"/>
            </a:xfrm>
          </p:grpSpPr>
          <p:sp>
            <p:nvSpPr>
              <p:cNvPr id="64" name="椭圆 63"/>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a:ln>
            <a:noFill/>
          </a:ln>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20581"/>
            <a:chOff x="8723006" y="1647607"/>
            <a:chExt cx="2767954" cy="2652902"/>
          </a:xfrm>
          <a:solidFill>
            <a:schemeClr val="accent3">
              <a:lumMod val="75000"/>
            </a:schemeClr>
          </a:solidFill>
        </p:grpSpPr>
        <p:grpSp>
          <p:nvGrpSpPr>
            <p:cNvPr id="67" name="组合 66"/>
            <p:cNvGrpSpPr/>
            <p:nvPr userDrawn="1"/>
          </p:nvGrpSpPr>
          <p:grpSpPr>
            <a:xfrm>
              <a:off x="8723006" y="1647607"/>
              <a:ext cx="2767954" cy="2652902"/>
              <a:chOff x="1628775" y="1300163"/>
              <a:chExt cx="1915944" cy="183630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8" name="文本框 67"/>
            <p:cNvSpPr txBox="1"/>
            <p:nvPr userDrawn="1"/>
          </p:nvSpPr>
          <p:spPr>
            <a:xfrm>
              <a:off x="9004695" y="2094964"/>
              <a:ext cx="2454392" cy="2039964"/>
            </a:xfrm>
            <a:prstGeom prst="rect">
              <a:avLst/>
            </a:prstGeom>
            <a:noFill/>
            <a:ln>
              <a:noFill/>
            </a:ln>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a:ln>
            <a:noFill/>
          </a:ln>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50" name="文本框 49"/>
            <p:cNvSpPr txBox="1"/>
            <p:nvPr userDrawn="1"/>
          </p:nvSpPr>
          <p:spPr>
            <a:xfrm>
              <a:off x="8973496" y="2100736"/>
              <a:ext cx="2398324" cy="2044411"/>
            </a:xfrm>
            <a:prstGeom prst="rect">
              <a:avLst/>
            </a:prstGeom>
            <a:noFill/>
            <a:ln>
              <a:noFill/>
            </a:ln>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a:ln>
            <a:noFill/>
          </a:ln>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897740"/>
            <a:chOff x="3600921" y="1499210"/>
            <a:chExt cx="7017705" cy="897740"/>
          </a:xfrm>
        </p:grpSpPr>
        <p:grpSp>
          <p:nvGrpSpPr>
            <p:cNvPr id="44" name="组合 43"/>
            <p:cNvGrpSpPr/>
            <p:nvPr userDrawn="1"/>
          </p:nvGrpSpPr>
          <p:grpSpPr>
            <a:xfrm>
              <a:off x="3600921" y="1499210"/>
              <a:ext cx="1022979" cy="894060"/>
              <a:chOff x="1659515" y="1490772"/>
              <a:chExt cx="2520141" cy="2202547"/>
            </a:xfrm>
          </p:grpSpPr>
          <p:grpSp>
            <p:nvGrpSpPr>
              <p:cNvPr id="46" name="组合 45"/>
              <p:cNvGrpSpPr/>
              <p:nvPr userDrawn="1"/>
            </p:nvGrpSpPr>
            <p:grpSpPr>
              <a:xfrm>
                <a:off x="1659515" y="1490772"/>
                <a:ext cx="2520141" cy="2202547"/>
                <a:chOff x="-3260488" y="1191604"/>
                <a:chExt cx="1744411" cy="1524576"/>
              </a:xfrm>
            </p:grpSpPr>
            <p:sp>
              <p:nvSpPr>
                <p:cNvPr id="48" name="椭圆 47"/>
                <p:cNvSpPr/>
                <p:nvPr userDrawn="1"/>
              </p:nvSpPr>
              <p:spPr>
                <a:xfrm>
                  <a:off x="-3260488" y="1191604"/>
                  <a:ext cx="1533563" cy="152457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0" name="流程图: 合并 59"/>
                <p:cNvSpPr/>
                <p:nvPr userDrawn="1"/>
              </p:nvSpPr>
              <p:spPr>
                <a:xfrm rot="18650490">
                  <a:off x="-1951411" y="2199496"/>
                  <a:ext cx="403377"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7" name="文本框 46"/>
              <p:cNvSpPr txBox="1"/>
              <p:nvPr userDrawn="1"/>
            </p:nvSpPr>
            <p:spPr>
              <a:xfrm>
                <a:off x="1807081" y="1843759"/>
                <a:ext cx="1747703" cy="1510105"/>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a:ln>
              <a:noFill/>
            </a:ln>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a:ln>
            <a:noFill/>
          </a:ln>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01354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17878"/>
            <a:chOff x="8723006" y="1647607"/>
            <a:chExt cx="2767954" cy="2652902"/>
          </a:xfrm>
          <a:effectLst/>
        </p:grpSpPr>
        <p:grpSp>
          <p:nvGrpSpPr>
            <p:cNvPr id="62" name="组合 61"/>
            <p:cNvGrpSpPr/>
            <p:nvPr userDrawn="1"/>
          </p:nvGrpSpPr>
          <p:grpSpPr>
            <a:xfrm>
              <a:off x="8723006" y="1647607"/>
              <a:ext cx="2767954" cy="2652902"/>
              <a:chOff x="1628775" y="1300163"/>
              <a:chExt cx="1915944" cy="1836306"/>
            </a:xfrm>
          </p:grpSpPr>
          <p:sp>
            <p:nvSpPr>
              <p:cNvPr id="64" name="椭圆 63"/>
              <p:cNvSpPr/>
              <p:nvPr userDrawn="1"/>
            </p:nvSpPr>
            <p:spPr>
              <a:xfrm>
                <a:off x="1628775" y="1300163"/>
                <a:ext cx="1828800" cy="1828800"/>
              </a:xfrm>
              <a:prstGeom prst="ellipse">
                <a:avLst/>
              </a:prstGeom>
              <a:solidFill>
                <a:schemeClr val="accent2">
                  <a:lumMod val="75000"/>
                </a:schemeClr>
              </a:solid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20581"/>
            <a:chOff x="8723006" y="1647607"/>
            <a:chExt cx="2767954" cy="2652902"/>
          </a:xfrm>
          <a:solidFill>
            <a:schemeClr val="accent3">
              <a:lumMod val="75000"/>
            </a:schemeClr>
          </a:solidFill>
        </p:grpSpPr>
        <p:grpSp>
          <p:nvGrpSpPr>
            <p:cNvPr id="67" name="组合 66"/>
            <p:cNvGrpSpPr/>
            <p:nvPr userDrawn="1"/>
          </p:nvGrpSpPr>
          <p:grpSpPr>
            <a:xfrm>
              <a:off x="8723006" y="1647607"/>
              <a:ext cx="2767954" cy="2652902"/>
              <a:chOff x="1628775" y="1300163"/>
              <a:chExt cx="1915944" cy="183630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8" name="文本框 67"/>
            <p:cNvSpPr txBox="1"/>
            <p:nvPr userDrawn="1"/>
          </p:nvSpPr>
          <p:spPr>
            <a:xfrm>
              <a:off x="9004695" y="2094964"/>
              <a:ext cx="2454392" cy="2039964"/>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50" name="文本框 49"/>
            <p:cNvSpPr txBox="1"/>
            <p:nvPr userDrawn="1"/>
          </p:nvSpPr>
          <p:spPr>
            <a:xfrm>
              <a:off x="8973496" y="2100736"/>
              <a:ext cx="2398324"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897740"/>
            <a:chOff x="3600921" y="1499210"/>
            <a:chExt cx="7017705" cy="897740"/>
          </a:xfrm>
        </p:grpSpPr>
        <p:grpSp>
          <p:nvGrpSpPr>
            <p:cNvPr id="44" name="组合 43"/>
            <p:cNvGrpSpPr/>
            <p:nvPr userDrawn="1"/>
          </p:nvGrpSpPr>
          <p:grpSpPr>
            <a:xfrm>
              <a:off x="3600921" y="1499210"/>
              <a:ext cx="1022979" cy="894060"/>
              <a:chOff x="1659515" y="1490772"/>
              <a:chExt cx="2520141" cy="2202547"/>
            </a:xfrm>
          </p:grpSpPr>
          <p:grpSp>
            <p:nvGrpSpPr>
              <p:cNvPr id="46" name="组合 45"/>
              <p:cNvGrpSpPr/>
              <p:nvPr userDrawn="1"/>
            </p:nvGrpSpPr>
            <p:grpSpPr>
              <a:xfrm>
                <a:off x="1659515" y="1490772"/>
                <a:ext cx="2520141" cy="2202547"/>
                <a:chOff x="-3260488" y="1191604"/>
                <a:chExt cx="1744411" cy="1524576"/>
              </a:xfrm>
            </p:grpSpPr>
            <p:sp>
              <p:nvSpPr>
                <p:cNvPr id="48" name="椭圆 47"/>
                <p:cNvSpPr/>
                <p:nvPr userDrawn="1"/>
              </p:nvSpPr>
              <p:spPr>
                <a:xfrm>
                  <a:off x="-3260488" y="1191604"/>
                  <a:ext cx="1533563" cy="1524576"/>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1951411" y="2199496"/>
                  <a:ext cx="403377" cy="467290"/>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807081" y="1843759"/>
                <a:ext cx="2018280" cy="174390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1570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8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17878"/>
            <a:chOff x="8723006" y="1647607"/>
            <a:chExt cx="2767954" cy="2652902"/>
          </a:xfrm>
          <a:effectLst/>
        </p:grpSpPr>
        <p:grpSp>
          <p:nvGrpSpPr>
            <p:cNvPr id="62" name="组合 61"/>
            <p:cNvGrpSpPr/>
            <p:nvPr userDrawn="1"/>
          </p:nvGrpSpPr>
          <p:grpSpPr>
            <a:xfrm>
              <a:off x="8723006" y="1647607"/>
              <a:ext cx="2767954" cy="2652902"/>
              <a:chOff x="1628775" y="1300163"/>
              <a:chExt cx="1915944" cy="1836306"/>
            </a:xfrm>
          </p:grpSpPr>
          <p:sp>
            <p:nvSpPr>
              <p:cNvPr id="64" name="椭圆 63"/>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20581"/>
            <a:chOff x="8723006" y="1647607"/>
            <a:chExt cx="2767954" cy="2652902"/>
          </a:xfrm>
          <a:solidFill>
            <a:schemeClr val="accent3">
              <a:lumMod val="75000"/>
            </a:schemeClr>
          </a:solidFill>
        </p:grpSpPr>
        <p:grpSp>
          <p:nvGrpSpPr>
            <p:cNvPr id="67" name="组合 66"/>
            <p:cNvGrpSpPr/>
            <p:nvPr userDrawn="1"/>
          </p:nvGrpSpPr>
          <p:grpSpPr>
            <a:xfrm>
              <a:off x="8723006" y="1647607"/>
              <a:ext cx="2767954" cy="2652902"/>
              <a:chOff x="1628775" y="1300163"/>
              <a:chExt cx="1915944" cy="183630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004695" y="2094964"/>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50" name="文本框 49"/>
            <p:cNvSpPr txBox="1"/>
            <p:nvPr userDrawn="1"/>
          </p:nvSpPr>
          <p:spPr>
            <a:xfrm>
              <a:off x="9002750" y="2100736"/>
              <a:ext cx="2398324"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1" y="279835"/>
            <a:ext cx="7017706" cy="897740"/>
            <a:chOff x="3600920" y="1499210"/>
            <a:chExt cx="7017706" cy="897740"/>
          </a:xfrm>
        </p:grpSpPr>
        <p:grpSp>
          <p:nvGrpSpPr>
            <p:cNvPr id="44" name="组合 43"/>
            <p:cNvGrpSpPr/>
            <p:nvPr userDrawn="1"/>
          </p:nvGrpSpPr>
          <p:grpSpPr>
            <a:xfrm>
              <a:off x="3600920" y="1499210"/>
              <a:ext cx="979983" cy="894060"/>
              <a:chOff x="1659514" y="1490772"/>
              <a:chExt cx="2414218" cy="2202547"/>
            </a:xfrm>
          </p:grpSpPr>
          <p:grpSp>
            <p:nvGrpSpPr>
              <p:cNvPr id="46" name="组合 45"/>
              <p:cNvGrpSpPr/>
              <p:nvPr userDrawn="1"/>
            </p:nvGrpSpPr>
            <p:grpSpPr>
              <a:xfrm>
                <a:off x="1659514" y="1490772"/>
                <a:ext cx="2414218" cy="2202547"/>
                <a:chOff x="-3260488" y="1191604"/>
                <a:chExt cx="1671092" cy="1524576"/>
              </a:xfrm>
            </p:grpSpPr>
            <p:sp>
              <p:nvSpPr>
                <p:cNvPr id="48" name="椭圆 47"/>
                <p:cNvSpPr/>
                <p:nvPr userDrawn="1"/>
              </p:nvSpPr>
              <p:spPr>
                <a:xfrm>
                  <a:off x="-3260488" y="1191604"/>
                  <a:ext cx="1533563" cy="1524576"/>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1982829" y="2320475"/>
                  <a:ext cx="374071" cy="412794"/>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2009563" y="1843759"/>
                <a:ext cx="2018280" cy="174390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3" y="5070540"/>
            <a:ext cx="959406" cy="928232"/>
            <a:chOff x="8723006" y="1647607"/>
            <a:chExt cx="2731823" cy="2680782"/>
          </a:xfrm>
          <a:solidFill>
            <a:schemeClr val="accent5">
              <a:lumMod val="75000"/>
            </a:schemeClr>
          </a:solidFill>
        </p:grpSpPr>
        <p:grpSp>
          <p:nvGrpSpPr>
            <p:cNvPr id="73" name="组合 72"/>
            <p:cNvGrpSpPr/>
            <p:nvPr userDrawn="1"/>
          </p:nvGrpSpPr>
          <p:grpSpPr>
            <a:xfrm>
              <a:off x="8723006" y="1647607"/>
              <a:ext cx="2731823" cy="2680782"/>
              <a:chOff x="1628775" y="1300163"/>
              <a:chExt cx="1890934" cy="1855603"/>
            </a:xfrm>
            <a:grpFill/>
          </p:grpSpPr>
          <p:sp>
            <p:nvSpPr>
              <p:cNvPr id="75" name="椭圆 74"/>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63200" y="2799258"/>
                <a:ext cx="308887" cy="404130"/>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74" name="文本框 73"/>
            <p:cNvSpPr txBox="1"/>
            <p:nvPr userDrawn="1"/>
          </p:nvSpPr>
          <p:spPr>
            <a:xfrm>
              <a:off x="9002750" y="2100736"/>
              <a:ext cx="2415485"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6856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61523-4804-45BD-9F6B-362C01C77A8B}" type="datetimeFigureOut">
              <a:rPr lang="zh-CN" altLang="en-US" smtClean="0"/>
              <a:t>2016/5/16/Monday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2183476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88" r:id="rId4"/>
    <p:sldLayoutId id="2147483684" r:id="rId5"/>
    <p:sldLayoutId id="2147483690" r:id="rId6"/>
    <p:sldLayoutId id="2147483692" r:id="rId7"/>
    <p:sldLayoutId id="2147483695" r:id="rId8"/>
    <p:sldLayoutId id="2147483696" r:id="rId9"/>
    <p:sldLayoutId id="2147483694" r:id="rId10"/>
    <p:sldLayoutId id="2147483697" r:id="rId11"/>
    <p:sldLayoutId id="2147483676" r:id="rId12"/>
    <p:sldLayoutId id="2147483677" r:id="rId13"/>
    <p:sldLayoutId id="2147483678" r:id="rId14"/>
    <p:sldLayoutId id="2147483679" r:id="rId15"/>
    <p:sldLayoutId id="2147483681" r:id="rId16"/>
    <p:sldLayoutId id="2147483698" r:id="rId17"/>
    <p:sldLayoutId id="2147483682" r:id="rId18"/>
    <p:sldLayoutId id="2147483686" r:id="rId19"/>
    <p:sldLayoutId id="2147483683" r:id="rId20"/>
    <p:sldLayoutId id="2147483670" r:id="rId21"/>
    <p:sldLayoutId id="2147483652" r:id="rId22"/>
    <p:sldLayoutId id="2147483653" r:id="rId23"/>
    <p:sldLayoutId id="2147483656" r:id="rId24"/>
    <p:sldLayoutId id="2147483657" r:id="rId25"/>
    <p:sldLayoutId id="2147483658" r:id="rId26"/>
    <p:sldLayoutId id="2147483659" r:id="rId2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3.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6.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477887"/>
      </p:ext>
    </p:extLst>
  </p:cSld>
  <p:clrMapOvr>
    <a:masterClrMapping/>
  </p:clrMapOvr>
  <p:transition spd="slow" advTm="21">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8893" y="360030"/>
            <a:ext cx="6422095" cy="482670"/>
          </a:xfrm>
        </p:spPr>
        <p:txBody>
          <a:bodyPr>
            <a:noAutofit/>
          </a:bodyPr>
          <a:lstStyle/>
          <a:p>
            <a:r>
              <a:rPr lang="zh-CN" altLang="en-US" sz="3200" dirty="0" smtClean="0">
                <a:latin typeface="宋体" panose="02010600030101010101" pitchFamily="2" charset="-122"/>
                <a:ea typeface="宋体" panose="02010600030101010101" pitchFamily="2" charset="-122"/>
              </a:rPr>
              <a:t>常见的好友推荐算法</a:t>
            </a:r>
            <a:endParaRPr lang="zh-CN" altLang="en-US" sz="3200" dirty="0">
              <a:latin typeface="宋体" panose="02010600030101010101" pitchFamily="2" charset="-122"/>
              <a:ea typeface="宋体" panose="02010600030101010101" pitchFamily="2" charset="-122"/>
            </a:endParaRPr>
          </a:p>
        </p:txBody>
      </p:sp>
      <p:grpSp>
        <p:nvGrpSpPr>
          <p:cNvPr id="29" name="组合 28"/>
          <p:cNvGrpSpPr/>
          <p:nvPr/>
        </p:nvGrpSpPr>
        <p:grpSpPr>
          <a:xfrm>
            <a:off x="2286136" y="2342238"/>
            <a:ext cx="7473436" cy="646331"/>
            <a:chOff x="990631" y="1191756"/>
            <a:chExt cx="7473436" cy="646331"/>
          </a:xfrm>
        </p:grpSpPr>
        <p:grpSp>
          <p:nvGrpSpPr>
            <p:cNvPr id="15" name="组合 14"/>
            <p:cNvGrpSpPr/>
            <p:nvPr/>
          </p:nvGrpSpPr>
          <p:grpSpPr>
            <a:xfrm>
              <a:off x="990631" y="1360488"/>
              <a:ext cx="481042" cy="419776"/>
              <a:chOff x="3887252" y="4110502"/>
              <a:chExt cx="481042" cy="419776"/>
            </a:xfrm>
          </p:grpSpPr>
          <p:sp>
            <p:nvSpPr>
              <p:cNvPr id="16" name="椭圆 15"/>
              <p:cNvSpPr/>
              <p:nvPr/>
            </p:nvSpPr>
            <p:spPr>
              <a:xfrm>
                <a:off x="3887252" y="4110502"/>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a:solidFill>
                    <a:srgbClr val="EE9C60"/>
                  </a:solidFill>
                </a:endParaRPr>
              </a:p>
            </p:txBody>
          </p:sp>
          <p:sp>
            <p:nvSpPr>
              <p:cNvPr id="17" name="椭圆 16"/>
              <p:cNvSpPr/>
              <p:nvPr/>
            </p:nvSpPr>
            <p:spPr>
              <a:xfrm>
                <a:off x="4097139" y="4185786"/>
                <a:ext cx="271155"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dirty="0"/>
              </a:p>
            </p:txBody>
          </p:sp>
        </p:grpSp>
        <p:sp>
          <p:nvSpPr>
            <p:cNvPr id="3" name="矩形 2"/>
            <p:cNvSpPr/>
            <p:nvPr/>
          </p:nvSpPr>
          <p:spPr>
            <a:xfrm>
              <a:off x="1346520" y="1191756"/>
              <a:ext cx="7117547" cy="646331"/>
            </a:xfrm>
            <a:prstGeom prst="rect">
              <a:avLst/>
            </a:prstGeom>
          </p:spPr>
          <p:txBody>
            <a:bodyPr wrap="square" anchor="ctr">
              <a:spAutoFit/>
            </a:bodyPr>
            <a:lstStyle/>
            <a:p>
              <a:pPr>
                <a:lnSpc>
                  <a:spcPct val="150000"/>
                </a:lnSpc>
              </a:pPr>
              <a:r>
                <a:rPr lang="en-US" altLang="zh-CN" sz="2400" dirty="0" smtClean="0"/>
                <a:t> </a:t>
              </a:r>
              <a:r>
                <a:rPr lang="zh-CN" altLang="en-US" sz="2400" dirty="0"/>
                <a:t>基于</a:t>
              </a:r>
              <a:r>
                <a:rPr lang="zh-CN" altLang="zh-CN" sz="2400" dirty="0" smtClean="0"/>
                <a:t>关联</a:t>
              </a:r>
              <a:r>
                <a:rPr lang="zh-CN" altLang="zh-CN" sz="2400" dirty="0"/>
                <a:t>规则和标签</a:t>
              </a:r>
              <a:r>
                <a:rPr lang="zh-CN" altLang="zh-CN" sz="2400" dirty="0" smtClean="0"/>
                <a:t>的推荐</a:t>
              </a:r>
              <a:endParaRPr lang="en-US" altLang="zh-CN" sz="2400" dirty="0"/>
            </a:p>
          </p:txBody>
        </p:sp>
      </p:grpSp>
      <p:sp>
        <p:nvSpPr>
          <p:cNvPr id="4" name="矩形 3"/>
          <p:cNvSpPr/>
          <p:nvPr/>
        </p:nvSpPr>
        <p:spPr>
          <a:xfrm>
            <a:off x="2631600" y="3245511"/>
            <a:ext cx="7127972" cy="3508653"/>
          </a:xfrm>
          <a:prstGeom prst="rect">
            <a:avLst/>
          </a:prstGeom>
        </p:spPr>
        <p:txBody>
          <a:bodyPr wrap="square">
            <a:spAutoFit/>
          </a:bodyPr>
          <a:lstStyle/>
          <a:p>
            <a:pPr>
              <a:lnSpc>
                <a:spcPct val="150000"/>
              </a:lnSpc>
            </a:pPr>
            <a:r>
              <a:rPr lang="zh-CN" altLang="en-US" sz="2400" kern="100" dirty="0" smtClean="0">
                <a:ea typeface="宋体" panose="02010600030101010101" pitchFamily="2" charset="-122"/>
                <a:cs typeface="宋体" panose="02010600030101010101" pitchFamily="2" charset="-122"/>
              </a:rPr>
              <a:t>文献</a:t>
            </a:r>
            <a:r>
              <a:rPr lang="en-US" altLang="zh-CN" sz="2400" kern="100" dirty="0" smtClean="0">
                <a:ea typeface="宋体" panose="02010600030101010101" pitchFamily="2" charset="-122"/>
                <a:cs typeface="宋体" panose="02010600030101010101" pitchFamily="2" charset="-122"/>
              </a:rPr>
              <a:t>[1]</a:t>
            </a:r>
            <a:r>
              <a:rPr lang="zh-CN" altLang="zh-CN" sz="2400" kern="100" dirty="0" smtClean="0">
                <a:ea typeface="宋体" panose="02010600030101010101" pitchFamily="2" charset="-122"/>
                <a:cs typeface="宋体" panose="02010600030101010101" pitchFamily="2" charset="-122"/>
              </a:rPr>
              <a:t>首先</a:t>
            </a:r>
            <a:r>
              <a:rPr lang="zh-CN" altLang="zh-CN" sz="2400" kern="100" dirty="0">
                <a:ea typeface="宋体" panose="02010600030101010101" pitchFamily="2" charset="-122"/>
                <a:cs typeface="宋体" panose="02010600030101010101" pitchFamily="2" charset="-122"/>
              </a:rPr>
              <a:t>通过用户之间的好友关系推荐出</a:t>
            </a:r>
            <a:r>
              <a:rPr lang="en-US" altLang="zh-CN" sz="2400" kern="100" dirty="0">
                <a:ea typeface="宋体" panose="02010600030101010101" pitchFamily="2" charset="-122"/>
                <a:cs typeface="宋体" panose="02010600030101010101" pitchFamily="2" charset="-122"/>
              </a:rPr>
              <a:t>Top-N</a:t>
            </a:r>
            <a:r>
              <a:rPr lang="zh-CN" altLang="zh-CN" sz="2400" kern="100" dirty="0">
                <a:ea typeface="宋体" panose="02010600030101010101" pitchFamily="2" charset="-122"/>
                <a:cs typeface="宋体" panose="02010600030101010101" pitchFamily="2" charset="-122"/>
              </a:rPr>
              <a:t>用户，其次，通过目标用户与推荐出的</a:t>
            </a:r>
            <a:r>
              <a:rPr lang="en-US" altLang="zh-CN" sz="2400" kern="100" dirty="0">
                <a:ea typeface="宋体" panose="02010600030101010101" pitchFamily="2" charset="-122"/>
                <a:cs typeface="宋体" panose="02010600030101010101" pitchFamily="2" charset="-122"/>
              </a:rPr>
              <a:t>Top-N</a:t>
            </a:r>
            <a:r>
              <a:rPr lang="zh-CN" altLang="zh-CN" sz="2400" kern="100" dirty="0">
                <a:ea typeface="宋体" panose="02010600030101010101" pitchFamily="2" charset="-122"/>
                <a:cs typeface="宋体" panose="02010600030101010101" pitchFamily="2" charset="-122"/>
              </a:rPr>
              <a:t>用户进行标签相似性计算，在标签相似度计算时添加权重，这样改善了传统的好友推荐方法</a:t>
            </a:r>
            <a:r>
              <a:rPr lang="zh-CN" altLang="zh-CN" sz="2400" kern="100" dirty="0" smtClean="0">
                <a:ea typeface="宋体" panose="02010600030101010101" pitchFamily="2" charset="-122"/>
                <a:cs typeface="宋体" panose="02010600030101010101" pitchFamily="2" charset="-122"/>
              </a:rPr>
              <a:t>。</a:t>
            </a:r>
            <a:endParaRPr lang="en-US" altLang="zh-CN" sz="2400" kern="100" dirty="0" smtClean="0">
              <a:ea typeface="宋体" panose="02010600030101010101" pitchFamily="2" charset="-122"/>
              <a:cs typeface="宋体" panose="02010600030101010101" pitchFamily="2" charset="-122"/>
            </a:endParaRPr>
          </a:p>
          <a:p>
            <a:pPr>
              <a:lnSpc>
                <a:spcPct val="150000"/>
              </a:lnSpc>
            </a:pPr>
            <a:endParaRPr lang="en-US" altLang="zh-CN" sz="2400" kern="100" dirty="0" smtClean="0">
              <a:ea typeface="宋体" panose="02010600030101010101" pitchFamily="2" charset="-122"/>
              <a:cs typeface="宋体" panose="02010600030101010101" pitchFamily="2" charset="-122"/>
            </a:endParaRPr>
          </a:p>
          <a:p>
            <a:pPr lvl="0">
              <a:lnSpc>
                <a:spcPct val="150000"/>
              </a:lnSpc>
            </a:pPr>
            <a:r>
              <a:rPr lang="en-US" altLang="zh-CN" sz="1400" dirty="0" smtClean="0">
                <a:latin typeface="宋体" panose="02010600030101010101" pitchFamily="2" charset="-122"/>
                <a:ea typeface="宋体" panose="02010600030101010101" pitchFamily="2" charset="-122"/>
              </a:rPr>
              <a:t>[1] </a:t>
            </a:r>
            <a:r>
              <a:rPr lang="zh-CN" altLang="zh-CN" sz="1400" dirty="0" smtClean="0">
                <a:latin typeface="宋体" panose="02010600030101010101" pitchFamily="2" charset="-122"/>
                <a:ea typeface="宋体" panose="02010600030101010101" pitchFamily="2" charset="-122"/>
              </a:rPr>
              <a:t>胡文江</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胡大伟</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高永兵</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等</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基于关联规则与标签的好友推荐算法</a:t>
            </a:r>
            <a:r>
              <a:rPr lang="en-US" altLang="zh-CN" sz="1400" dirty="0">
                <a:latin typeface="宋体" panose="02010600030101010101" pitchFamily="2" charset="-122"/>
                <a:ea typeface="宋体" panose="02010600030101010101" pitchFamily="2" charset="-122"/>
              </a:rPr>
              <a:t>[J]. </a:t>
            </a:r>
            <a:r>
              <a:rPr lang="zh-CN" altLang="zh-CN" sz="1400" dirty="0">
                <a:latin typeface="宋体" panose="02010600030101010101" pitchFamily="2" charset="-122"/>
                <a:ea typeface="宋体" panose="02010600030101010101" pitchFamily="2" charset="-122"/>
              </a:rPr>
              <a:t>计算机工程与科学</a:t>
            </a:r>
            <a:r>
              <a:rPr lang="en-US" altLang="zh-CN" sz="1400" dirty="0">
                <a:latin typeface="宋体" panose="02010600030101010101" pitchFamily="2" charset="-122"/>
                <a:ea typeface="宋体" panose="02010600030101010101" pitchFamily="2" charset="-122"/>
              </a:rPr>
              <a:t>, 2013, 35(2): 109-113</a:t>
            </a:r>
            <a:r>
              <a:rPr lang="en-US" altLang="zh-CN" sz="1400" dirty="0" smtClean="0">
                <a:latin typeface="宋体" panose="02010600030101010101" pitchFamily="2" charset="-122"/>
                <a:ea typeface="宋体" panose="02010600030101010101" pitchFamily="2" charset="-122"/>
              </a:rPr>
              <a:t>.</a:t>
            </a:r>
            <a:endParaRPr lang="zh-CN" altLang="zh-CN" sz="1400" dirty="0">
              <a:latin typeface="宋体" panose="02010600030101010101" pitchFamily="2" charset="-122"/>
              <a:ea typeface="宋体" panose="02010600030101010101" pitchFamily="2" charset="-122"/>
            </a:endParaRPr>
          </a:p>
        </p:txBody>
      </p:sp>
      <p:grpSp>
        <p:nvGrpSpPr>
          <p:cNvPr id="18" name="Group 3"/>
          <p:cNvGrpSpPr>
            <a:grpSpLocks/>
          </p:cNvGrpSpPr>
          <p:nvPr/>
        </p:nvGrpSpPr>
        <p:grpSpPr bwMode="auto">
          <a:xfrm>
            <a:off x="1730829" y="1013413"/>
            <a:ext cx="4784357" cy="571200"/>
            <a:chOff x="480" y="864"/>
            <a:chExt cx="2085" cy="720"/>
          </a:xfrm>
        </p:grpSpPr>
        <p:sp>
          <p:nvSpPr>
            <p:cNvPr id="19"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0"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1" name="Text Box 9"/>
            <p:cNvSpPr txBox="1">
              <a:spLocks noChangeArrowheads="1"/>
            </p:cNvSpPr>
            <p:nvPr/>
          </p:nvSpPr>
          <p:spPr bwMode="auto">
            <a:xfrm>
              <a:off x="722" y="988"/>
              <a:ext cx="797"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好友推荐</a:t>
              </a:r>
              <a:endParaRPr kumimoji="1" lang="zh-CN" altLang="en-US" sz="2000" dirty="0">
                <a:latin typeface="Times New Roman" panose="02020603050405020304" pitchFamily="18" charset="0"/>
              </a:endParaRPr>
            </a:p>
          </p:txBody>
        </p:sp>
        <p:sp>
          <p:nvSpPr>
            <p:cNvPr id="22" name="Text Box 11"/>
            <p:cNvSpPr txBox="1">
              <a:spLocks noChangeArrowheads="1"/>
            </p:cNvSpPr>
            <p:nvPr/>
          </p:nvSpPr>
          <p:spPr bwMode="auto">
            <a:xfrm>
              <a:off x="1661" y="991"/>
              <a:ext cx="636"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存在的问题</a:t>
              </a:r>
              <a:endParaRPr kumimoji="1"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2316033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0-#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21" name="组合 20"/>
          <p:cNvGrpSpPr/>
          <p:nvPr/>
        </p:nvGrpSpPr>
        <p:grpSpPr>
          <a:xfrm>
            <a:off x="2286136" y="2342238"/>
            <a:ext cx="7473436" cy="646331"/>
            <a:chOff x="990631" y="1191756"/>
            <a:chExt cx="7473436" cy="646331"/>
          </a:xfrm>
        </p:grpSpPr>
        <p:grpSp>
          <p:nvGrpSpPr>
            <p:cNvPr id="22" name="组合 21"/>
            <p:cNvGrpSpPr/>
            <p:nvPr/>
          </p:nvGrpSpPr>
          <p:grpSpPr>
            <a:xfrm>
              <a:off x="990631" y="1360488"/>
              <a:ext cx="481042" cy="419776"/>
              <a:chOff x="3887252" y="4110502"/>
              <a:chExt cx="481042" cy="419776"/>
            </a:xfrm>
          </p:grpSpPr>
          <p:sp>
            <p:nvSpPr>
              <p:cNvPr id="24" name="椭圆 23"/>
              <p:cNvSpPr/>
              <p:nvPr/>
            </p:nvSpPr>
            <p:spPr>
              <a:xfrm>
                <a:off x="3887252" y="4110502"/>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a:solidFill>
                    <a:srgbClr val="EE9C60"/>
                  </a:solidFill>
                </a:endParaRPr>
              </a:p>
            </p:txBody>
          </p:sp>
          <p:sp>
            <p:nvSpPr>
              <p:cNvPr id="25" name="椭圆 24"/>
              <p:cNvSpPr/>
              <p:nvPr/>
            </p:nvSpPr>
            <p:spPr>
              <a:xfrm>
                <a:off x="4097139" y="4185786"/>
                <a:ext cx="271155"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dirty="0"/>
              </a:p>
            </p:txBody>
          </p:sp>
        </p:grpSp>
        <p:sp>
          <p:nvSpPr>
            <p:cNvPr id="23" name="矩形 22"/>
            <p:cNvSpPr/>
            <p:nvPr/>
          </p:nvSpPr>
          <p:spPr>
            <a:xfrm>
              <a:off x="1346520" y="1191756"/>
              <a:ext cx="7117547" cy="646331"/>
            </a:xfrm>
            <a:prstGeom prst="rect">
              <a:avLst/>
            </a:prstGeom>
          </p:spPr>
          <p:txBody>
            <a:bodyPr wrap="square" anchor="ctr">
              <a:spAutoFit/>
            </a:bodyPr>
            <a:lstStyle/>
            <a:p>
              <a:pPr>
                <a:lnSpc>
                  <a:spcPct val="150000"/>
                </a:lnSpc>
              </a:pPr>
              <a:r>
                <a:rPr lang="zh-CN" altLang="zh-CN" sz="2400" dirty="0"/>
                <a:t>基于位置的移动社交网络的推荐</a:t>
              </a:r>
              <a:r>
                <a:rPr lang="zh-CN" altLang="zh-CN" sz="2400" dirty="0" smtClean="0"/>
                <a:t>方法</a:t>
              </a:r>
              <a:endParaRPr lang="en-US" altLang="zh-CN" sz="2400" dirty="0"/>
            </a:p>
          </p:txBody>
        </p:sp>
      </p:grpSp>
      <p:sp>
        <p:nvSpPr>
          <p:cNvPr id="26" name="矩形 25"/>
          <p:cNvSpPr/>
          <p:nvPr/>
        </p:nvSpPr>
        <p:spPr>
          <a:xfrm>
            <a:off x="2631600" y="2988569"/>
            <a:ext cx="7329963" cy="3508653"/>
          </a:xfrm>
          <a:prstGeom prst="rect">
            <a:avLst/>
          </a:prstGeom>
        </p:spPr>
        <p:txBody>
          <a:bodyPr wrap="square">
            <a:spAutoFit/>
          </a:bodyPr>
          <a:lstStyle/>
          <a:p>
            <a:pPr>
              <a:lnSpc>
                <a:spcPct val="150000"/>
              </a:lnSpc>
            </a:pPr>
            <a:r>
              <a:rPr lang="zh-CN" altLang="zh-CN" sz="2400" kern="100" dirty="0">
                <a:ea typeface="宋体" panose="02010600030101010101" pitchFamily="2" charset="-122"/>
                <a:cs typeface="宋体" panose="02010600030101010101" pitchFamily="2" charset="-122"/>
              </a:rPr>
              <a:t>在现实生活中，移动设备的应用已经相当普及，而且移动设备自带的都有</a:t>
            </a:r>
            <a:r>
              <a:rPr lang="en-US" altLang="zh-CN" sz="2400" kern="100" dirty="0">
                <a:ea typeface="宋体" panose="02010600030101010101" pitchFamily="2" charset="-122"/>
                <a:cs typeface="宋体" panose="02010600030101010101" pitchFamily="2" charset="-122"/>
              </a:rPr>
              <a:t>GPS</a:t>
            </a:r>
            <a:r>
              <a:rPr lang="zh-CN" altLang="zh-CN" sz="2400" kern="100" dirty="0" smtClean="0">
                <a:ea typeface="宋体" panose="02010600030101010101" pitchFamily="2" charset="-122"/>
                <a:cs typeface="宋体" panose="02010600030101010101" pitchFamily="2" charset="-122"/>
              </a:rPr>
              <a:t>，</a:t>
            </a:r>
            <a:r>
              <a:rPr lang="zh-CN" altLang="en-US" sz="2400" kern="100" dirty="0" smtClean="0">
                <a:ea typeface="宋体" panose="02010600030101010101" pitchFamily="2" charset="-122"/>
                <a:cs typeface="宋体" panose="02010600030101010101" pitchFamily="2" charset="-122"/>
              </a:rPr>
              <a:t>文献</a:t>
            </a:r>
            <a:r>
              <a:rPr lang="en-US" altLang="zh-CN" sz="2400" kern="100" dirty="0" smtClean="0">
                <a:ea typeface="宋体" panose="02010600030101010101" pitchFamily="2" charset="-122"/>
                <a:cs typeface="宋体" panose="02010600030101010101" pitchFamily="2" charset="-122"/>
              </a:rPr>
              <a:t>[2]</a:t>
            </a:r>
            <a:r>
              <a:rPr lang="zh-CN" altLang="zh-CN" sz="2400" kern="100" dirty="0" smtClean="0">
                <a:ea typeface="宋体" panose="02010600030101010101" pitchFamily="2" charset="-122"/>
                <a:cs typeface="宋体" panose="02010600030101010101" pitchFamily="2" charset="-122"/>
              </a:rPr>
              <a:t>有效</a:t>
            </a:r>
            <a:r>
              <a:rPr lang="zh-CN" altLang="zh-CN" sz="2400" kern="100" dirty="0">
                <a:ea typeface="宋体" panose="02010600030101010101" pitchFamily="2" charset="-122"/>
                <a:cs typeface="宋体" panose="02010600030101010101" pitchFamily="2" charset="-122"/>
              </a:rPr>
              <a:t>地利用</a:t>
            </a:r>
            <a:r>
              <a:rPr lang="en-US" altLang="zh-CN" sz="2400" kern="100" dirty="0">
                <a:ea typeface="宋体" panose="02010600030101010101" pitchFamily="2" charset="-122"/>
                <a:cs typeface="宋体" panose="02010600030101010101" pitchFamily="2" charset="-122"/>
              </a:rPr>
              <a:t>GPS</a:t>
            </a:r>
            <a:r>
              <a:rPr lang="zh-CN" altLang="zh-CN" sz="2400" kern="100" dirty="0">
                <a:ea typeface="宋体" panose="02010600030101010101" pitchFamily="2" charset="-122"/>
                <a:cs typeface="宋体" panose="02010600030101010101" pitchFamily="2" charset="-122"/>
              </a:rPr>
              <a:t>定位系统，给用户进行推荐</a:t>
            </a:r>
            <a:r>
              <a:rPr lang="zh-CN" altLang="zh-CN" sz="2400" kern="100" dirty="0" smtClean="0">
                <a:ea typeface="宋体" panose="02010600030101010101" pitchFamily="2" charset="-122"/>
                <a:cs typeface="宋体" panose="02010600030101010101" pitchFamily="2" charset="-122"/>
              </a:rPr>
              <a:t>。</a:t>
            </a:r>
            <a:endParaRPr lang="en-US" altLang="zh-CN" sz="2400" kern="100" dirty="0" smtClean="0">
              <a:ea typeface="宋体" panose="02010600030101010101" pitchFamily="2" charset="-122"/>
              <a:cs typeface="宋体" panose="02010600030101010101" pitchFamily="2" charset="-122"/>
            </a:endParaRPr>
          </a:p>
          <a:p>
            <a:pPr>
              <a:lnSpc>
                <a:spcPct val="150000"/>
              </a:lnSpc>
            </a:pPr>
            <a:endParaRPr lang="en-US" altLang="zh-CN" sz="2400" kern="100" dirty="0" smtClean="0">
              <a:ea typeface="宋体" panose="02010600030101010101" pitchFamily="2" charset="-122"/>
              <a:cs typeface="宋体" panose="02010600030101010101" pitchFamily="2" charset="-122"/>
            </a:endParaRPr>
          </a:p>
          <a:p>
            <a:pPr>
              <a:lnSpc>
                <a:spcPct val="150000"/>
              </a:lnSpc>
            </a:pPr>
            <a:r>
              <a:rPr lang="en-US" altLang="zh-CN" sz="1400" dirty="0" smtClean="0">
                <a:latin typeface="宋体" panose="02010600030101010101" pitchFamily="2" charset="-122"/>
                <a:ea typeface="宋体" panose="02010600030101010101" pitchFamily="2" charset="-122"/>
              </a:rPr>
              <a:t>[2] </a:t>
            </a:r>
            <a:r>
              <a:rPr lang="en-US" altLang="zh-CN" sz="1400" dirty="0" err="1" smtClean="0">
                <a:latin typeface="宋体" panose="02010600030101010101" pitchFamily="2" charset="-122"/>
                <a:ea typeface="宋体" panose="02010600030101010101" pitchFamily="2" charset="-122"/>
              </a:rPr>
              <a:t>Qiao</a:t>
            </a:r>
            <a:r>
              <a:rPr lang="en-US" altLang="zh-CN" sz="1400" dirty="0" smtClean="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X, Su J, Zhang J, et al. Recommending friends instantly in location-based mobile social networks[J]. Communications, China, 2014, 11(2): 109-127.</a:t>
            </a:r>
            <a:endParaRPr lang="zh-CN" altLang="zh-CN" sz="1400" dirty="0">
              <a:latin typeface="宋体" panose="02010600030101010101" pitchFamily="2" charset="-122"/>
              <a:ea typeface="宋体" panose="02010600030101010101" pitchFamily="2" charset="-122"/>
            </a:endParaRPr>
          </a:p>
          <a:p>
            <a:pPr>
              <a:lnSpc>
                <a:spcPct val="150000"/>
              </a:lnSpc>
            </a:pPr>
            <a:endParaRPr lang="zh-CN" altLang="en-US" sz="2400" kern="100" dirty="0">
              <a:ea typeface="宋体" panose="02010600030101010101" pitchFamily="2" charset="-122"/>
              <a:cs typeface="宋体" panose="02010600030101010101" pitchFamily="2" charset="-122"/>
            </a:endParaRPr>
          </a:p>
        </p:txBody>
      </p:sp>
      <p:grpSp>
        <p:nvGrpSpPr>
          <p:cNvPr id="17" name="Group 3"/>
          <p:cNvGrpSpPr>
            <a:grpSpLocks/>
          </p:cNvGrpSpPr>
          <p:nvPr/>
        </p:nvGrpSpPr>
        <p:grpSpPr bwMode="auto">
          <a:xfrm>
            <a:off x="1730829" y="1013413"/>
            <a:ext cx="4784357" cy="571200"/>
            <a:chOff x="480" y="864"/>
            <a:chExt cx="2085" cy="720"/>
          </a:xfrm>
        </p:grpSpPr>
        <p:sp>
          <p:nvSpPr>
            <p:cNvPr id="18"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19"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0" name="Text Box 9"/>
            <p:cNvSpPr txBox="1">
              <a:spLocks noChangeArrowheads="1"/>
            </p:cNvSpPr>
            <p:nvPr/>
          </p:nvSpPr>
          <p:spPr bwMode="auto">
            <a:xfrm>
              <a:off x="722" y="988"/>
              <a:ext cx="797"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好友推荐</a:t>
              </a:r>
              <a:endParaRPr kumimoji="1" lang="zh-CN" altLang="en-US" sz="2000" dirty="0">
                <a:latin typeface="Times New Roman" panose="02020603050405020304" pitchFamily="18" charset="0"/>
              </a:endParaRPr>
            </a:p>
          </p:txBody>
        </p:sp>
        <p:sp>
          <p:nvSpPr>
            <p:cNvPr id="27" name="Text Box 11"/>
            <p:cNvSpPr txBox="1">
              <a:spLocks noChangeArrowheads="1"/>
            </p:cNvSpPr>
            <p:nvPr/>
          </p:nvSpPr>
          <p:spPr bwMode="auto">
            <a:xfrm>
              <a:off x="1661" y="991"/>
              <a:ext cx="636"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存在的问题</a:t>
              </a:r>
              <a:endParaRPr kumimoji="1"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129108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4" name="组合 3"/>
          <p:cNvGrpSpPr/>
          <p:nvPr/>
        </p:nvGrpSpPr>
        <p:grpSpPr>
          <a:xfrm>
            <a:off x="2286136" y="2342238"/>
            <a:ext cx="7473436" cy="646331"/>
            <a:chOff x="990631" y="1191756"/>
            <a:chExt cx="7473436" cy="646331"/>
          </a:xfrm>
        </p:grpSpPr>
        <p:grpSp>
          <p:nvGrpSpPr>
            <p:cNvPr id="5" name="组合 4"/>
            <p:cNvGrpSpPr/>
            <p:nvPr/>
          </p:nvGrpSpPr>
          <p:grpSpPr>
            <a:xfrm>
              <a:off x="990631" y="1360488"/>
              <a:ext cx="481042" cy="419776"/>
              <a:chOff x="3887252" y="4110502"/>
              <a:chExt cx="481042" cy="419776"/>
            </a:xfrm>
          </p:grpSpPr>
          <p:sp>
            <p:nvSpPr>
              <p:cNvPr id="7" name="椭圆 6"/>
              <p:cNvSpPr/>
              <p:nvPr/>
            </p:nvSpPr>
            <p:spPr>
              <a:xfrm>
                <a:off x="3887252" y="4110502"/>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a:solidFill>
                    <a:srgbClr val="EE9C60"/>
                  </a:solidFill>
                </a:endParaRPr>
              </a:p>
            </p:txBody>
          </p:sp>
          <p:sp>
            <p:nvSpPr>
              <p:cNvPr id="8" name="椭圆 7"/>
              <p:cNvSpPr/>
              <p:nvPr/>
            </p:nvSpPr>
            <p:spPr>
              <a:xfrm>
                <a:off x="4097139" y="4185786"/>
                <a:ext cx="271155"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dirty="0"/>
              </a:p>
            </p:txBody>
          </p:sp>
        </p:grpSp>
        <p:sp>
          <p:nvSpPr>
            <p:cNvPr id="6" name="矩形 5"/>
            <p:cNvSpPr/>
            <p:nvPr/>
          </p:nvSpPr>
          <p:spPr>
            <a:xfrm>
              <a:off x="1346520" y="1191756"/>
              <a:ext cx="7117547" cy="646331"/>
            </a:xfrm>
            <a:prstGeom prst="rect">
              <a:avLst/>
            </a:prstGeom>
          </p:spPr>
          <p:txBody>
            <a:bodyPr wrap="square" anchor="ctr">
              <a:spAutoFit/>
            </a:bodyPr>
            <a:lstStyle/>
            <a:p>
              <a:pPr>
                <a:lnSpc>
                  <a:spcPct val="150000"/>
                </a:lnSpc>
              </a:pPr>
              <a:r>
                <a:rPr lang="zh-CN" altLang="zh-CN" sz="2400" dirty="0" smtClean="0"/>
                <a:t>基于</a:t>
              </a:r>
              <a:r>
                <a:rPr lang="zh-CN" altLang="en-US" sz="2400" dirty="0" smtClean="0"/>
                <a:t>物理和社交的上下文</a:t>
              </a:r>
              <a:r>
                <a:rPr lang="zh-CN" altLang="zh-CN" sz="2400" dirty="0" smtClean="0"/>
                <a:t>推荐</a:t>
              </a:r>
              <a:r>
                <a:rPr lang="zh-CN" altLang="zh-CN" sz="2400" dirty="0"/>
                <a:t>算法</a:t>
              </a:r>
              <a:endParaRPr lang="en-US" altLang="zh-CN" sz="2400" dirty="0"/>
            </a:p>
          </p:txBody>
        </p:sp>
      </p:grpSp>
      <p:sp>
        <p:nvSpPr>
          <p:cNvPr id="16" name="矩形 15"/>
          <p:cNvSpPr/>
          <p:nvPr/>
        </p:nvSpPr>
        <p:spPr>
          <a:xfrm>
            <a:off x="2705912" y="2988569"/>
            <a:ext cx="7255650" cy="3277820"/>
          </a:xfrm>
          <a:prstGeom prst="rect">
            <a:avLst/>
          </a:prstGeom>
        </p:spPr>
        <p:txBody>
          <a:bodyPr wrap="square">
            <a:spAutoFit/>
          </a:bodyPr>
          <a:lstStyle/>
          <a:p>
            <a:pPr>
              <a:lnSpc>
                <a:spcPct val="150000"/>
              </a:lnSpc>
            </a:pPr>
            <a:r>
              <a:rPr lang="zh-CN" altLang="en-US" sz="2400" kern="100" dirty="0" smtClean="0">
                <a:ea typeface="宋体" panose="02010600030101010101" pitchFamily="2" charset="-122"/>
                <a:cs typeface="宋体" panose="02010600030101010101" pitchFamily="2" charset="-122"/>
              </a:rPr>
              <a:t>文献</a:t>
            </a:r>
            <a:r>
              <a:rPr lang="en-US" altLang="zh-CN" sz="2400" kern="100" dirty="0" smtClean="0">
                <a:ea typeface="宋体" panose="02010600030101010101" pitchFamily="2" charset="-122"/>
                <a:cs typeface="宋体" panose="02010600030101010101" pitchFamily="2" charset="-122"/>
              </a:rPr>
              <a:t>[3]</a:t>
            </a:r>
            <a:r>
              <a:rPr lang="zh-CN" altLang="zh-CN" sz="2400" kern="100" dirty="0" smtClean="0">
                <a:ea typeface="宋体" panose="02010600030101010101" pitchFamily="2" charset="-122"/>
                <a:cs typeface="宋体" panose="02010600030101010101" pitchFamily="2" charset="-122"/>
              </a:rPr>
              <a:t>利用</a:t>
            </a:r>
            <a:r>
              <a:rPr lang="zh-CN" altLang="zh-CN" sz="2400" kern="100" dirty="0">
                <a:ea typeface="宋体" panose="02010600030101010101" pitchFamily="2" charset="-122"/>
                <a:cs typeface="宋体" panose="02010600030101010101" pitchFamily="2" charset="-122"/>
              </a:rPr>
              <a:t>物理和社会的上下文信息进行推荐，首先物理环境的上下文信息包括时间、位置或者是设备型号等，社交的上下文信息包括一些喜好比如音乐，电影和衣服等</a:t>
            </a:r>
            <a:r>
              <a:rPr lang="zh-CN" altLang="zh-CN" sz="2400" kern="100" dirty="0" smtClean="0">
                <a:ea typeface="宋体" panose="02010600030101010101" pitchFamily="2" charset="-122"/>
                <a:cs typeface="宋体" panose="02010600030101010101" pitchFamily="2" charset="-122"/>
              </a:rPr>
              <a:t>。</a:t>
            </a:r>
            <a:endParaRPr lang="en-US" altLang="zh-CN" sz="2400" kern="100" dirty="0" smtClean="0">
              <a:ea typeface="宋体" panose="02010600030101010101" pitchFamily="2" charset="-122"/>
              <a:cs typeface="宋体" panose="02010600030101010101" pitchFamily="2" charset="-122"/>
            </a:endParaRPr>
          </a:p>
          <a:p>
            <a:pPr lvl="0">
              <a:lnSpc>
                <a:spcPct val="150000"/>
              </a:lnSpc>
            </a:pPr>
            <a:r>
              <a:rPr lang="en-US" altLang="zh-CN" sz="1400" dirty="0" smtClean="0">
                <a:latin typeface="宋体" panose="02010600030101010101" pitchFamily="2" charset="-122"/>
                <a:ea typeface="宋体" panose="02010600030101010101" pitchFamily="2" charset="-122"/>
              </a:rPr>
              <a:t>[3] Kwon </a:t>
            </a:r>
            <a:r>
              <a:rPr lang="en-US" altLang="zh-CN" sz="1400" dirty="0">
                <a:latin typeface="宋体" panose="02010600030101010101" pitchFamily="2" charset="-122"/>
                <a:ea typeface="宋体" panose="02010600030101010101" pitchFamily="2" charset="-122"/>
              </a:rPr>
              <a:t>J, Kim S. Friend recommendation method using physical and social context[J]. International Journal of Computer Science and Network Security, 2010, 10(11): 116-120</a:t>
            </a:r>
            <a:r>
              <a:rPr lang="en-US" altLang="zh-CN" sz="1400" dirty="0" smtClean="0">
                <a:latin typeface="宋体" panose="02010600030101010101" pitchFamily="2" charset="-122"/>
                <a:ea typeface="宋体" panose="02010600030101010101" pitchFamily="2" charset="-122"/>
              </a:rPr>
              <a:t>.</a:t>
            </a:r>
            <a:endParaRPr lang="zh-CN" altLang="en-US" sz="2400" kern="100" dirty="0">
              <a:ea typeface="宋体" panose="02010600030101010101" pitchFamily="2" charset="-122"/>
              <a:cs typeface="宋体" panose="02010600030101010101" pitchFamily="2" charset="-122"/>
            </a:endParaRPr>
          </a:p>
        </p:txBody>
      </p:sp>
      <p:grpSp>
        <p:nvGrpSpPr>
          <p:cNvPr id="18" name="Group 3"/>
          <p:cNvGrpSpPr>
            <a:grpSpLocks/>
          </p:cNvGrpSpPr>
          <p:nvPr/>
        </p:nvGrpSpPr>
        <p:grpSpPr bwMode="auto">
          <a:xfrm>
            <a:off x="1730829" y="1013413"/>
            <a:ext cx="4784357" cy="571200"/>
            <a:chOff x="480" y="864"/>
            <a:chExt cx="2085" cy="720"/>
          </a:xfrm>
        </p:grpSpPr>
        <p:sp>
          <p:nvSpPr>
            <p:cNvPr id="19"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0"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1" name="Text Box 9"/>
            <p:cNvSpPr txBox="1">
              <a:spLocks noChangeArrowheads="1"/>
            </p:cNvSpPr>
            <p:nvPr/>
          </p:nvSpPr>
          <p:spPr bwMode="auto">
            <a:xfrm>
              <a:off x="722" y="988"/>
              <a:ext cx="797"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好友推荐</a:t>
              </a:r>
              <a:endParaRPr kumimoji="1" lang="zh-CN" altLang="en-US" sz="2000" dirty="0">
                <a:latin typeface="Times New Roman" panose="02020603050405020304" pitchFamily="18" charset="0"/>
              </a:endParaRPr>
            </a:p>
          </p:txBody>
        </p:sp>
        <p:sp>
          <p:nvSpPr>
            <p:cNvPr id="22" name="Text Box 11"/>
            <p:cNvSpPr txBox="1">
              <a:spLocks noChangeArrowheads="1"/>
            </p:cNvSpPr>
            <p:nvPr/>
          </p:nvSpPr>
          <p:spPr bwMode="auto">
            <a:xfrm>
              <a:off x="1661" y="991"/>
              <a:ext cx="636"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存在的问题</a:t>
              </a:r>
              <a:endParaRPr kumimoji="1"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332865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11" name="组合 10"/>
          <p:cNvGrpSpPr/>
          <p:nvPr/>
        </p:nvGrpSpPr>
        <p:grpSpPr>
          <a:xfrm>
            <a:off x="2286136" y="2377280"/>
            <a:ext cx="7473436" cy="576248"/>
            <a:chOff x="990631" y="1226798"/>
            <a:chExt cx="7473436" cy="576248"/>
          </a:xfrm>
        </p:grpSpPr>
        <p:grpSp>
          <p:nvGrpSpPr>
            <p:cNvPr id="12" name="组合 11"/>
            <p:cNvGrpSpPr/>
            <p:nvPr/>
          </p:nvGrpSpPr>
          <p:grpSpPr>
            <a:xfrm>
              <a:off x="990631" y="1360488"/>
              <a:ext cx="481042" cy="419776"/>
              <a:chOff x="3887252" y="4110502"/>
              <a:chExt cx="481042" cy="419776"/>
            </a:xfrm>
          </p:grpSpPr>
          <p:sp>
            <p:nvSpPr>
              <p:cNvPr id="14" name="椭圆 13"/>
              <p:cNvSpPr/>
              <p:nvPr/>
            </p:nvSpPr>
            <p:spPr>
              <a:xfrm>
                <a:off x="3887252" y="4110502"/>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a:solidFill>
                    <a:srgbClr val="EE9C60"/>
                  </a:solidFill>
                </a:endParaRPr>
              </a:p>
            </p:txBody>
          </p:sp>
          <p:sp>
            <p:nvSpPr>
              <p:cNvPr id="15" name="椭圆 14"/>
              <p:cNvSpPr/>
              <p:nvPr/>
            </p:nvSpPr>
            <p:spPr>
              <a:xfrm>
                <a:off x="4097139" y="4185786"/>
                <a:ext cx="271155"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dirty="0"/>
              </a:p>
            </p:txBody>
          </p:sp>
        </p:grpSp>
        <p:sp>
          <p:nvSpPr>
            <p:cNvPr id="13" name="矩形 12"/>
            <p:cNvSpPr/>
            <p:nvPr/>
          </p:nvSpPr>
          <p:spPr>
            <a:xfrm>
              <a:off x="1346520" y="1226798"/>
              <a:ext cx="7117547" cy="576248"/>
            </a:xfrm>
            <a:prstGeom prst="rect">
              <a:avLst/>
            </a:prstGeom>
          </p:spPr>
          <p:txBody>
            <a:bodyPr wrap="square" anchor="ctr">
              <a:spAutoFit/>
            </a:bodyPr>
            <a:lstStyle/>
            <a:p>
              <a:pPr>
                <a:lnSpc>
                  <a:spcPct val="150000"/>
                </a:lnSpc>
              </a:pPr>
              <a:r>
                <a:rPr lang="zh-CN" altLang="zh-CN" sz="2400" dirty="0"/>
                <a:t>基于社交圈的在线社交网络朋友推荐算法</a:t>
              </a:r>
              <a:endParaRPr lang="zh-CN" altLang="en-US" sz="2400" dirty="0"/>
            </a:p>
          </p:txBody>
        </p:sp>
      </p:grpSp>
      <p:sp>
        <p:nvSpPr>
          <p:cNvPr id="16" name="矩形 15"/>
          <p:cNvSpPr/>
          <p:nvPr/>
        </p:nvSpPr>
        <p:spPr>
          <a:xfrm>
            <a:off x="2642025" y="2988569"/>
            <a:ext cx="7319537" cy="3077766"/>
          </a:xfrm>
          <a:prstGeom prst="rect">
            <a:avLst/>
          </a:prstGeom>
        </p:spPr>
        <p:txBody>
          <a:bodyPr wrap="square">
            <a:spAutoFit/>
          </a:bodyPr>
          <a:lstStyle/>
          <a:p>
            <a:pPr>
              <a:lnSpc>
                <a:spcPct val="150000"/>
              </a:lnSpc>
            </a:pPr>
            <a:r>
              <a:rPr lang="zh-CN" altLang="en-US" sz="2400" kern="100" dirty="0" smtClean="0">
                <a:ea typeface="宋体" panose="02010600030101010101" pitchFamily="2" charset="-122"/>
                <a:cs typeface="宋体" panose="02010600030101010101" pitchFamily="2" charset="-122"/>
              </a:rPr>
              <a:t>文献</a:t>
            </a:r>
            <a:r>
              <a:rPr lang="en-US" altLang="zh-CN" sz="2400" kern="100" dirty="0" smtClean="0">
                <a:ea typeface="宋体" panose="02010600030101010101" pitchFamily="2" charset="-122"/>
                <a:cs typeface="宋体" panose="02010600030101010101" pitchFamily="2" charset="-122"/>
              </a:rPr>
              <a:t>[4]</a:t>
            </a:r>
            <a:r>
              <a:rPr lang="zh-CN" altLang="en-US" sz="2400" kern="100" dirty="0" smtClean="0">
                <a:ea typeface="宋体" panose="02010600030101010101" pitchFamily="2" charset="-122"/>
                <a:cs typeface="宋体" panose="02010600030101010101" pitchFamily="2" charset="-122"/>
              </a:rPr>
              <a:t>中，首先根据用户的标签信息进行社交圈划分，在相同的社交圈内，对社交圈内的用户进行相似性的计算。</a:t>
            </a:r>
            <a:endParaRPr lang="en-US" altLang="zh-CN" sz="2400" kern="100" dirty="0" smtClean="0">
              <a:ea typeface="宋体" panose="02010600030101010101" pitchFamily="2" charset="-122"/>
              <a:cs typeface="宋体" panose="02010600030101010101" pitchFamily="2" charset="-122"/>
            </a:endParaRPr>
          </a:p>
          <a:p>
            <a:pPr>
              <a:lnSpc>
                <a:spcPct val="150000"/>
              </a:lnSpc>
            </a:pPr>
            <a:endParaRPr lang="en-US" altLang="zh-CN" sz="2400" kern="100" dirty="0">
              <a:ea typeface="宋体" panose="02010600030101010101" pitchFamily="2" charset="-122"/>
              <a:cs typeface="宋体" panose="02010600030101010101" pitchFamily="2" charset="-122"/>
            </a:endParaRPr>
          </a:p>
          <a:p>
            <a:pPr>
              <a:lnSpc>
                <a:spcPct val="150000"/>
              </a:lnSpc>
            </a:pPr>
            <a:endParaRPr lang="en-US" altLang="zh-CN" sz="2400" kern="100" dirty="0" smtClean="0">
              <a:ea typeface="宋体" panose="02010600030101010101" pitchFamily="2" charset="-122"/>
              <a:cs typeface="宋体" panose="02010600030101010101" pitchFamily="2" charset="-122"/>
            </a:endParaRPr>
          </a:p>
          <a:p>
            <a:pPr lvl="0"/>
            <a:r>
              <a:rPr lang="en-US" altLang="zh-CN" sz="1400" dirty="0" smtClean="0">
                <a:latin typeface="宋体" panose="02010600030101010101" pitchFamily="2" charset="-122"/>
                <a:ea typeface="宋体" panose="02010600030101010101" pitchFamily="2" charset="-122"/>
              </a:rPr>
              <a:t>[4] </a:t>
            </a:r>
            <a:r>
              <a:rPr lang="zh-CN" altLang="zh-CN" sz="1400" dirty="0">
                <a:latin typeface="宋体" panose="02010600030101010101" pitchFamily="2" charset="-122"/>
                <a:ea typeface="宋体" panose="02010600030101010101" pitchFamily="2" charset="-122"/>
              </a:rPr>
              <a:t>王王与</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高琳</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基于社交圈的在线社交网络朋友推荐算法</a:t>
            </a:r>
            <a:r>
              <a:rPr lang="en-US" altLang="zh-CN" sz="1400" dirty="0">
                <a:latin typeface="宋体" panose="02010600030101010101" pitchFamily="2" charset="-122"/>
                <a:ea typeface="宋体" panose="02010600030101010101" pitchFamily="2" charset="-122"/>
              </a:rPr>
              <a:t>[J]. </a:t>
            </a:r>
            <a:r>
              <a:rPr lang="zh-CN" altLang="zh-CN" sz="1400" dirty="0">
                <a:latin typeface="宋体" panose="02010600030101010101" pitchFamily="2" charset="-122"/>
                <a:ea typeface="宋体" panose="02010600030101010101" pitchFamily="2" charset="-122"/>
              </a:rPr>
              <a:t>计算机学报</a:t>
            </a:r>
            <a:r>
              <a:rPr lang="en-US" altLang="zh-CN" sz="1400" dirty="0">
                <a:latin typeface="宋体" panose="02010600030101010101" pitchFamily="2" charset="-122"/>
                <a:ea typeface="宋体" panose="02010600030101010101" pitchFamily="2" charset="-122"/>
              </a:rPr>
              <a:t>, </a:t>
            </a:r>
            <a:r>
              <a:rPr lang="en-US" altLang="zh-CN" sz="1400" dirty="0" smtClean="0">
                <a:latin typeface="宋体" panose="02010600030101010101" pitchFamily="2" charset="-122"/>
                <a:ea typeface="宋体" panose="02010600030101010101" pitchFamily="2" charset="-122"/>
              </a:rPr>
              <a:t>2014(4</a:t>
            </a:r>
            <a:r>
              <a:rPr lang="en-US" altLang="zh-CN" sz="1400" dirty="0">
                <a:latin typeface="宋体" panose="02010600030101010101" pitchFamily="2" charset="-122"/>
                <a:ea typeface="宋体" panose="02010600030101010101" pitchFamily="2" charset="-122"/>
              </a:rPr>
              <a:t>).</a:t>
            </a:r>
            <a:endParaRPr lang="zh-CN" altLang="zh-CN" sz="1400" dirty="0">
              <a:latin typeface="宋体" panose="02010600030101010101" pitchFamily="2" charset="-122"/>
              <a:ea typeface="宋体" panose="02010600030101010101" pitchFamily="2" charset="-122"/>
            </a:endParaRPr>
          </a:p>
        </p:txBody>
      </p:sp>
      <p:grpSp>
        <p:nvGrpSpPr>
          <p:cNvPr id="18" name="Group 3"/>
          <p:cNvGrpSpPr>
            <a:grpSpLocks/>
          </p:cNvGrpSpPr>
          <p:nvPr/>
        </p:nvGrpSpPr>
        <p:grpSpPr bwMode="auto">
          <a:xfrm>
            <a:off x="1730829" y="1013413"/>
            <a:ext cx="4784357" cy="571200"/>
            <a:chOff x="480" y="864"/>
            <a:chExt cx="2085" cy="720"/>
          </a:xfrm>
        </p:grpSpPr>
        <p:sp>
          <p:nvSpPr>
            <p:cNvPr id="19"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0"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1" name="Text Box 9"/>
            <p:cNvSpPr txBox="1">
              <a:spLocks noChangeArrowheads="1"/>
            </p:cNvSpPr>
            <p:nvPr/>
          </p:nvSpPr>
          <p:spPr bwMode="auto">
            <a:xfrm>
              <a:off x="722" y="988"/>
              <a:ext cx="797"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好友推荐</a:t>
              </a:r>
              <a:endParaRPr kumimoji="1" lang="zh-CN" altLang="en-US" sz="2000" dirty="0">
                <a:latin typeface="Times New Roman" panose="02020603050405020304" pitchFamily="18" charset="0"/>
              </a:endParaRPr>
            </a:p>
          </p:txBody>
        </p:sp>
        <p:sp>
          <p:nvSpPr>
            <p:cNvPr id="22" name="Text Box 11"/>
            <p:cNvSpPr txBox="1">
              <a:spLocks noChangeArrowheads="1"/>
            </p:cNvSpPr>
            <p:nvPr/>
          </p:nvSpPr>
          <p:spPr bwMode="auto">
            <a:xfrm>
              <a:off x="1661" y="991"/>
              <a:ext cx="636"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存在的问题</a:t>
              </a:r>
              <a:endParaRPr kumimoji="1"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407536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10"/>
          <p:cNvSpPr txBox="1">
            <a:spLocks/>
          </p:cNvSpPr>
          <p:nvPr/>
        </p:nvSpPr>
        <p:spPr>
          <a:xfrm>
            <a:off x="1587816" y="1682986"/>
            <a:ext cx="10515600" cy="4935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zh-CN" dirty="0" smtClean="0">
                <a:latin typeface="宋体" panose="02010600030101010101" pitchFamily="2" charset="-122"/>
                <a:ea typeface="宋体" panose="02010600030101010101" pitchFamily="2" charset="-122"/>
              </a:rPr>
              <a:t>网络中用户的信息分为</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可变因素和不可变因素</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a:lnSpc>
                <a:spcPct val="150000"/>
              </a:lnSpc>
              <a:buClr>
                <a:schemeClr val="accent1">
                  <a:lumMod val="60000"/>
                  <a:lumOff val="40000"/>
                </a:schemeClr>
              </a:buClr>
              <a:buFont typeface="Wingdings" panose="05000000000000000000" pitchFamily="2" charset="2"/>
              <a:buChar char="u"/>
            </a:pPr>
            <a:r>
              <a:rPr lang="zh-CN" altLang="zh-CN" dirty="0" smtClean="0">
                <a:latin typeface="宋体" panose="02010600030101010101" pitchFamily="2" charset="-122"/>
                <a:ea typeface="宋体" panose="02010600030101010101" pitchFamily="2" charset="-122"/>
              </a:rPr>
              <a:t>过往的研究大多是针对用户的不可变因素进行重点研究</a:t>
            </a:r>
            <a:endParaRPr lang="en-US" altLang="zh-CN" dirty="0" smtClean="0">
              <a:latin typeface="宋体" panose="02010600030101010101" pitchFamily="2" charset="-122"/>
              <a:ea typeface="宋体" panose="02010600030101010101" pitchFamily="2" charset="-122"/>
            </a:endParaRPr>
          </a:p>
          <a:p>
            <a:pPr>
              <a:lnSpc>
                <a:spcPct val="150000"/>
              </a:lnSpc>
              <a:buClr>
                <a:schemeClr val="accent1">
                  <a:lumMod val="60000"/>
                  <a:lumOff val="40000"/>
                </a:schemeClr>
              </a:buClr>
              <a:buFont typeface="Wingdings" panose="05000000000000000000" pitchFamily="2" charset="2"/>
              <a:buChar char="u"/>
            </a:pPr>
            <a:r>
              <a:rPr lang="zh-CN" altLang="zh-CN" dirty="0" smtClean="0">
                <a:latin typeface="宋体" panose="02010600030101010101" pitchFamily="2" charset="-122"/>
                <a:ea typeface="宋体" panose="02010600030101010101" pitchFamily="2" charset="-122"/>
              </a:rPr>
              <a:t>用户的特征一般都是通过可变因素来表征的</a:t>
            </a:r>
            <a:endParaRPr lang="en-US" altLang="zh-CN" dirty="0" smtClean="0">
              <a:latin typeface="宋体" panose="02010600030101010101" pitchFamily="2" charset="-122"/>
              <a:ea typeface="宋体" panose="02010600030101010101" pitchFamily="2" charset="-122"/>
            </a:endParaRPr>
          </a:p>
          <a:p>
            <a:pPr marL="0" indent="0">
              <a:lnSpc>
                <a:spcPct val="150000"/>
              </a:lnSpc>
              <a:buFont typeface="Arial" panose="020B0604020202020204" pitchFamily="34" charset="0"/>
              <a:buNone/>
            </a:pPr>
            <a:r>
              <a:rPr lang="zh-CN" altLang="zh-CN" dirty="0" smtClean="0">
                <a:latin typeface="宋体" panose="02010600030101010101" pitchFamily="2" charset="-122"/>
                <a:ea typeface="宋体" panose="02010600030101010101" pitchFamily="2" charset="-122"/>
              </a:rPr>
              <a:t>因为用户的情感和兴趣都会随着各种上下文信息发生改变</a:t>
            </a:r>
            <a:r>
              <a:rPr lang="zh-CN" altLang="en-US" dirty="0" smtClean="0">
                <a:latin typeface="宋体" panose="02010600030101010101" pitchFamily="2" charset="-122"/>
                <a:ea typeface="宋体" panose="02010600030101010101" pitchFamily="2" charset="-122"/>
              </a:rPr>
              <a:t>，一些标签信息就会变得陈旧，不能及时的更新。</a:t>
            </a:r>
            <a:endParaRPr lang="zh-CN" altLang="en-US" dirty="0">
              <a:latin typeface="宋体" panose="02010600030101010101" pitchFamily="2" charset="-122"/>
              <a:ea typeface="宋体" panose="02010600030101010101" pitchFamily="2" charset="-122"/>
            </a:endParaRPr>
          </a:p>
        </p:txBody>
      </p:sp>
      <p:grpSp>
        <p:nvGrpSpPr>
          <p:cNvPr id="17" name="Group 3"/>
          <p:cNvGrpSpPr>
            <a:grpSpLocks/>
          </p:cNvGrpSpPr>
          <p:nvPr/>
        </p:nvGrpSpPr>
        <p:grpSpPr bwMode="auto">
          <a:xfrm>
            <a:off x="1730829" y="1013413"/>
            <a:ext cx="4784357" cy="571200"/>
            <a:chOff x="480" y="864"/>
            <a:chExt cx="2085" cy="720"/>
          </a:xfrm>
        </p:grpSpPr>
        <p:sp>
          <p:nvSpPr>
            <p:cNvPr id="18" name="AutoShape 6"/>
            <p:cNvSpPr>
              <a:spLocks noChangeArrowheads="1"/>
            </p:cNvSpPr>
            <p:nvPr/>
          </p:nvSpPr>
          <p:spPr bwMode="auto">
            <a:xfrm>
              <a:off x="1317" y="864"/>
              <a:ext cx="1248"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19" name="AutoShape 8"/>
            <p:cNvSpPr>
              <a:spLocks noChangeArrowheads="1"/>
            </p:cNvSpPr>
            <p:nvPr/>
          </p:nvSpPr>
          <p:spPr bwMode="auto">
            <a:xfrm>
              <a:off x="480" y="864"/>
              <a:ext cx="1125"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0" name="Text Box 9"/>
            <p:cNvSpPr txBox="1">
              <a:spLocks noChangeArrowheads="1"/>
            </p:cNvSpPr>
            <p:nvPr/>
          </p:nvSpPr>
          <p:spPr bwMode="auto">
            <a:xfrm>
              <a:off x="722" y="988"/>
              <a:ext cx="797"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好友推荐</a:t>
              </a:r>
              <a:endParaRPr kumimoji="1" lang="zh-CN" altLang="en-US" sz="2000" dirty="0">
                <a:latin typeface="Times New Roman" panose="02020603050405020304" pitchFamily="18" charset="0"/>
              </a:endParaRPr>
            </a:p>
          </p:txBody>
        </p:sp>
        <p:sp>
          <p:nvSpPr>
            <p:cNvPr id="21" name="Text Box 11"/>
            <p:cNvSpPr txBox="1">
              <a:spLocks noChangeArrowheads="1"/>
            </p:cNvSpPr>
            <p:nvPr/>
          </p:nvSpPr>
          <p:spPr bwMode="auto">
            <a:xfrm>
              <a:off x="1661" y="991"/>
              <a:ext cx="636"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存在的问题</a:t>
              </a:r>
              <a:endParaRPr kumimoji="1"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144424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4095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0717" y="345547"/>
            <a:ext cx="4224676" cy="482670"/>
          </a:xfrm>
        </p:spPr>
        <p:txBody>
          <a:bodyPr>
            <a:noAutofit/>
          </a:bodyPr>
          <a:lstStyle/>
          <a:p>
            <a:r>
              <a:rPr lang="zh-CN" altLang="en-US" sz="3200" kern="100" dirty="0">
                <a:latin typeface="Times New Roman" panose="02020603050405020304" pitchFamily="18" charset="0"/>
                <a:ea typeface="楷体_GB2312"/>
              </a:rPr>
              <a:t>研究目的</a:t>
            </a:r>
          </a:p>
        </p:txBody>
      </p:sp>
      <p:sp>
        <p:nvSpPr>
          <p:cNvPr id="12" name="矩形 11"/>
          <p:cNvSpPr/>
          <p:nvPr/>
        </p:nvSpPr>
        <p:spPr>
          <a:xfrm>
            <a:off x="4888533" y="2071830"/>
            <a:ext cx="6047761" cy="2862322"/>
          </a:xfrm>
          <a:prstGeom prst="rect">
            <a:avLst/>
          </a:prstGeom>
        </p:spPr>
        <p:txBody>
          <a:bodyPr wrap="square">
            <a:spAutoFit/>
          </a:bodyPr>
          <a:lstStyle/>
          <a:p>
            <a:pPr>
              <a:lnSpc>
                <a:spcPct val="150000"/>
              </a:lnSpc>
            </a:pPr>
            <a:r>
              <a:rPr lang="zh-CN" altLang="zh-CN" sz="2400" dirty="0">
                <a:latin typeface="宋体" panose="02010600030101010101" pitchFamily="2" charset="-122"/>
                <a:ea typeface="宋体" panose="02010600030101010101" pitchFamily="2" charset="-122"/>
              </a:rPr>
              <a:t>在社交网络中，用户通过文本表达个性化的需求和特征，通过对用户的文本进行提取，通过语义分析等技术，提出和构建用户的个性化标签模型，挖掘出用户列表</a:t>
            </a:r>
            <a:r>
              <a:rPr lang="zh-CN" altLang="zh-CN"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使得</a:t>
            </a:r>
            <a:r>
              <a:rPr lang="zh-CN" altLang="en-US" sz="2400" dirty="0" smtClean="0">
                <a:latin typeface="宋体" panose="02010600030101010101" pitchFamily="2" charset="-122"/>
                <a:ea typeface="宋体" panose="02010600030101010101" pitchFamily="2" charset="-122"/>
              </a:rPr>
              <a:t>推荐的好友更</a:t>
            </a:r>
            <a:r>
              <a:rPr lang="zh-CN" altLang="en-US" sz="2400" dirty="0">
                <a:latin typeface="宋体" panose="02010600030101010101" pitchFamily="2" charset="-122"/>
                <a:ea typeface="宋体" panose="02010600030101010101" pitchFamily="2" charset="-122"/>
              </a:rPr>
              <a:t>准确，更具有</a:t>
            </a:r>
            <a:r>
              <a:rPr lang="zh-CN" altLang="en-US" sz="2400" dirty="0" smtClean="0">
                <a:latin typeface="宋体" panose="02010600030101010101" pitchFamily="2" charset="-122"/>
                <a:ea typeface="宋体" panose="02010600030101010101" pitchFamily="2" charset="-122"/>
              </a:rPr>
              <a:t>个性化。</a:t>
            </a:r>
            <a:endParaRPr lang="zh-CN" altLang="zh-CN" sz="2400" dirty="0">
              <a:latin typeface="宋体" panose="02010600030101010101" pitchFamily="2" charset="-122"/>
              <a:ea typeface="宋体" panose="02010600030101010101" pitchFamily="2" charset="-122"/>
            </a:endParaRPr>
          </a:p>
        </p:txBody>
      </p:sp>
      <p:grpSp>
        <p:nvGrpSpPr>
          <p:cNvPr id="23" name="组合 22"/>
          <p:cNvGrpSpPr/>
          <p:nvPr/>
        </p:nvGrpSpPr>
        <p:grpSpPr>
          <a:xfrm>
            <a:off x="1720408" y="1722647"/>
            <a:ext cx="2735843" cy="2735843"/>
            <a:chOff x="1655665" y="2862183"/>
            <a:chExt cx="2438400" cy="2438400"/>
          </a:xfrm>
        </p:grpSpPr>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655665" y="2862183"/>
              <a:ext cx="2438400" cy="2438400"/>
            </a:xfrm>
            <a:prstGeom prst="rect">
              <a:avLst/>
            </a:prstGeom>
          </p:spPr>
        </p:pic>
        <p:sp>
          <p:nvSpPr>
            <p:cNvPr id="20" name="文本框 19"/>
            <p:cNvSpPr txBox="1"/>
            <p:nvPr/>
          </p:nvSpPr>
          <p:spPr>
            <a:xfrm>
              <a:off x="2849931" y="3524043"/>
              <a:ext cx="896095" cy="521198"/>
            </a:xfrm>
            <a:prstGeom prst="rect">
              <a:avLst/>
            </a:prstGeom>
            <a:noFill/>
          </p:spPr>
          <p:txBody>
            <a:bodyPr wrap="none" rtlCol="0">
              <a:spAutoFit/>
            </a:bodyPr>
            <a:lstStyle/>
            <a:p>
              <a:pPr algn="ctr"/>
              <a:r>
                <a:rPr lang="zh-CN" altLang="en-US" sz="3200" b="1" dirty="0" smtClean="0">
                  <a:effectLst>
                    <a:glow rad="101600">
                      <a:schemeClr val="bg1">
                        <a:alpha val="60000"/>
                      </a:schemeClr>
                    </a:glow>
                  </a:effectLst>
                </a:rPr>
                <a:t>探索</a:t>
              </a:r>
              <a:endParaRPr lang="zh-CN" altLang="en-US" sz="3200" b="1" dirty="0">
                <a:effectLst>
                  <a:glow rad="101600">
                    <a:schemeClr val="bg1">
                      <a:alpha val="60000"/>
                    </a:schemeClr>
                  </a:glow>
                </a:effectLst>
              </a:endParaRPr>
            </a:p>
          </p:txBody>
        </p:sp>
      </p:grpSp>
    </p:spTree>
    <p:extLst>
      <p:ext uri="{BB962C8B-B14F-4D97-AF65-F5344CB8AC3E}">
        <p14:creationId xmlns:p14="http://schemas.microsoft.com/office/powerpoint/2010/main" val="2616689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5741" y="297781"/>
            <a:ext cx="4224676" cy="482670"/>
          </a:xfrm>
        </p:spPr>
        <p:txBody>
          <a:bodyPr>
            <a:noAutofit/>
          </a:bodyPr>
          <a:lstStyle/>
          <a:p>
            <a:r>
              <a:rPr lang="zh-CN" altLang="en-US" sz="3200" kern="100" dirty="0">
                <a:latin typeface="Times New Roman" panose="02020603050405020304" pitchFamily="18" charset="0"/>
                <a:ea typeface="楷体_GB2312"/>
              </a:rPr>
              <a:t>研究内容</a:t>
            </a:r>
          </a:p>
        </p:txBody>
      </p:sp>
      <p:grpSp>
        <p:nvGrpSpPr>
          <p:cNvPr id="3" name="组合 2"/>
          <p:cNvGrpSpPr/>
          <p:nvPr/>
        </p:nvGrpSpPr>
        <p:grpSpPr>
          <a:xfrm>
            <a:off x="1194957" y="1282024"/>
            <a:ext cx="883520" cy="845562"/>
            <a:chOff x="4077942" y="307248"/>
            <a:chExt cx="883520" cy="845562"/>
          </a:xfrm>
          <a:effectLst>
            <a:outerShdw blurRad="50800" dist="38100" dir="2700000" algn="tl" rotWithShape="0">
              <a:prstClr val="black">
                <a:alpha val="40000"/>
              </a:prstClr>
            </a:outerShdw>
          </a:effectLst>
        </p:grpSpPr>
        <p:grpSp>
          <p:nvGrpSpPr>
            <p:cNvPr id="4" name="组合 3"/>
            <p:cNvGrpSpPr/>
            <p:nvPr/>
          </p:nvGrpSpPr>
          <p:grpSpPr>
            <a:xfrm>
              <a:off x="4077942" y="307248"/>
              <a:ext cx="883520" cy="845562"/>
              <a:chOff x="1628775" y="1302835"/>
              <a:chExt cx="1915944" cy="1833634"/>
            </a:xfrm>
            <a:solidFill>
              <a:srgbClr val="4C4746"/>
            </a:solidFill>
          </p:grpSpPr>
          <p:sp>
            <p:nvSpPr>
              <p:cNvPr id="6" name="椭圆 5"/>
              <p:cNvSpPr/>
              <p:nvPr userDrawn="1"/>
            </p:nvSpPr>
            <p:spPr>
              <a:xfrm>
                <a:off x="1628775" y="1302835"/>
                <a:ext cx="1828800" cy="1828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Broadway" panose="04040905080B02020502" pitchFamily="82" charset="0"/>
                </a:endParaRPr>
              </a:p>
            </p:txBody>
          </p:sp>
          <p:sp>
            <p:nvSpPr>
              <p:cNvPr id="7" name="流程图: 合并 6"/>
              <p:cNvSpPr/>
              <p:nvPr/>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Broadway" panose="04040905080B02020502" pitchFamily="82" charset="0"/>
                </a:endParaRPr>
              </a:p>
            </p:txBody>
          </p:sp>
        </p:grpSp>
        <p:sp>
          <p:nvSpPr>
            <p:cNvPr id="5" name="文本框 4"/>
            <p:cNvSpPr txBox="1"/>
            <p:nvPr userDrawn="1"/>
          </p:nvSpPr>
          <p:spPr>
            <a:xfrm>
              <a:off x="4288726" y="412396"/>
              <a:ext cx="470000" cy="646331"/>
            </a:xfrm>
            <a:prstGeom prst="rect">
              <a:avLst/>
            </a:prstGeom>
            <a:noFill/>
          </p:spPr>
          <p:txBody>
            <a:bodyPr wrap="none" rtlCol="0">
              <a:spAutoFit/>
            </a:bodyPr>
            <a:lstStyle/>
            <a:p>
              <a:r>
                <a:rPr lang="en-US" altLang="zh-CN" sz="3600" b="1" dirty="0" smtClean="0">
                  <a:solidFill>
                    <a:schemeClr val="bg1"/>
                  </a:solidFill>
                  <a:latin typeface="+mn-ea"/>
                  <a:ea typeface="+mn-ea"/>
                </a:rPr>
                <a:t>1</a:t>
              </a:r>
              <a:endParaRPr lang="zh-CN" altLang="en-US" sz="3600" b="1" dirty="0">
                <a:solidFill>
                  <a:schemeClr val="bg1"/>
                </a:solidFill>
                <a:latin typeface="+mn-ea"/>
                <a:ea typeface="+mn-ea"/>
              </a:endParaRPr>
            </a:p>
          </p:txBody>
        </p:sp>
      </p:grpSp>
      <p:grpSp>
        <p:nvGrpSpPr>
          <p:cNvPr id="8" name="组合 7"/>
          <p:cNvGrpSpPr/>
          <p:nvPr/>
        </p:nvGrpSpPr>
        <p:grpSpPr>
          <a:xfrm>
            <a:off x="1194957" y="3790282"/>
            <a:ext cx="883520" cy="845562"/>
            <a:chOff x="4077942" y="307248"/>
            <a:chExt cx="883520" cy="845562"/>
          </a:xfrm>
          <a:effectLst>
            <a:outerShdw blurRad="50800" dist="38100" dir="2700000" algn="tl" rotWithShape="0">
              <a:prstClr val="black">
                <a:alpha val="40000"/>
              </a:prstClr>
            </a:outerShdw>
          </a:effectLst>
        </p:grpSpPr>
        <p:grpSp>
          <p:nvGrpSpPr>
            <p:cNvPr id="9" name="组合 8"/>
            <p:cNvGrpSpPr/>
            <p:nvPr/>
          </p:nvGrpSpPr>
          <p:grpSpPr>
            <a:xfrm>
              <a:off x="4077942" y="307248"/>
              <a:ext cx="883520" cy="845562"/>
              <a:chOff x="1628775" y="1302836"/>
              <a:chExt cx="1915944" cy="1833633"/>
            </a:xfrm>
            <a:solidFill>
              <a:srgbClr val="4C4746"/>
            </a:solidFill>
          </p:grpSpPr>
          <p:sp>
            <p:nvSpPr>
              <p:cNvPr id="11" name="椭圆 10"/>
              <p:cNvSpPr/>
              <p:nvPr userDrawn="1"/>
            </p:nvSpPr>
            <p:spPr>
              <a:xfrm>
                <a:off x="1628775" y="1302836"/>
                <a:ext cx="1828799" cy="1828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Broadway" panose="04040905080B02020502" pitchFamily="82" charset="0"/>
                </a:endParaRPr>
              </a:p>
            </p:txBody>
          </p:sp>
          <p:sp>
            <p:nvSpPr>
              <p:cNvPr id="12" name="流程图: 合并 11"/>
              <p:cNvSpPr/>
              <p:nvPr/>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Broadway" panose="04040905080B02020502" pitchFamily="82" charset="0"/>
                </a:endParaRPr>
              </a:p>
            </p:txBody>
          </p:sp>
        </p:grpSp>
        <p:sp>
          <p:nvSpPr>
            <p:cNvPr id="10" name="文本框 9"/>
            <p:cNvSpPr txBox="1"/>
            <p:nvPr userDrawn="1"/>
          </p:nvSpPr>
          <p:spPr>
            <a:xfrm>
              <a:off x="4288726" y="412396"/>
              <a:ext cx="470000" cy="646331"/>
            </a:xfrm>
            <a:prstGeom prst="rect">
              <a:avLst/>
            </a:prstGeom>
            <a:noFill/>
          </p:spPr>
          <p:txBody>
            <a:bodyPr wrap="none" rtlCol="0">
              <a:spAutoFit/>
            </a:bodyPr>
            <a:lstStyle/>
            <a:p>
              <a:r>
                <a:rPr lang="en-US" altLang="zh-CN" sz="3600" b="1" dirty="0" smtClean="0">
                  <a:solidFill>
                    <a:schemeClr val="bg1"/>
                  </a:solidFill>
                  <a:latin typeface="+mn-ea"/>
                  <a:ea typeface="+mn-ea"/>
                </a:rPr>
                <a:t>2</a:t>
              </a:r>
              <a:endParaRPr lang="zh-CN" altLang="en-US" sz="3600" b="1" dirty="0">
                <a:solidFill>
                  <a:schemeClr val="bg1"/>
                </a:solidFill>
                <a:latin typeface="+mn-ea"/>
                <a:ea typeface="+mn-ea"/>
              </a:endParaRPr>
            </a:p>
          </p:txBody>
        </p:sp>
      </p:grpSp>
      <p:sp>
        <p:nvSpPr>
          <p:cNvPr id="18" name="矩形 17"/>
          <p:cNvSpPr/>
          <p:nvPr/>
        </p:nvSpPr>
        <p:spPr>
          <a:xfrm>
            <a:off x="2460949" y="1618004"/>
            <a:ext cx="7500614" cy="954107"/>
          </a:xfrm>
          <a:prstGeom prst="rect">
            <a:avLst/>
          </a:prstGeom>
        </p:spPr>
        <p:txBody>
          <a:bodyPr wrap="square">
            <a:spAutoFit/>
          </a:bodyPr>
          <a:lstStyle/>
          <a:p>
            <a:pPr indent="266700" algn="just">
              <a:spcAft>
                <a:spcPts val="0"/>
              </a:spcAft>
            </a:pPr>
            <a:r>
              <a:rPr lang="en-US" altLang="zh-CN" sz="2800" kern="100" dirty="0" smtClean="0">
                <a:latin typeface="Times New Roman" panose="02020603050405020304" pitchFamily="18" charset="0"/>
                <a:ea typeface="宋体" panose="02010600030101010101" pitchFamily="2" charset="-122"/>
                <a:cs typeface="宋体" panose="02010600030101010101" pitchFamily="2" charset="-122"/>
              </a:rPr>
              <a:t>     </a:t>
            </a:r>
            <a:r>
              <a:rPr lang="zh-CN" altLang="zh-CN" sz="2800" kern="100" dirty="0" smtClean="0">
                <a:latin typeface="Times New Roman" panose="02020603050405020304" pitchFamily="18" charset="0"/>
                <a:ea typeface="宋体" panose="02010600030101010101" pitchFamily="2" charset="-122"/>
                <a:cs typeface="宋体" panose="02010600030101010101" pitchFamily="2" charset="-122"/>
              </a:rPr>
              <a:t>对</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用户的文本内容进行分析，在短文本中如何提取出有效的关键词。作为用户的标签。</a:t>
            </a:r>
            <a:endParaRPr lang="zh-CN" altLang="zh-CN" sz="2800" kern="100" dirty="0">
              <a:effectLst/>
              <a:latin typeface="Times New Roman" panose="02020603050405020304" pitchFamily="18" charset="0"/>
              <a:ea typeface="宋体" panose="02010600030101010101" pitchFamily="2" charset="-122"/>
            </a:endParaRPr>
          </a:p>
        </p:txBody>
      </p:sp>
      <p:sp>
        <p:nvSpPr>
          <p:cNvPr id="21" name="矩形 20"/>
          <p:cNvSpPr/>
          <p:nvPr/>
        </p:nvSpPr>
        <p:spPr>
          <a:xfrm>
            <a:off x="2671733" y="3899616"/>
            <a:ext cx="7289830" cy="1815882"/>
          </a:xfrm>
          <a:prstGeom prst="rect">
            <a:avLst/>
          </a:prstGeom>
        </p:spPr>
        <p:txBody>
          <a:bodyPr wrap="square">
            <a:spAutoFit/>
          </a:bodyPr>
          <a:lstStyle/>
          <a:p>
            <a:pPr indent="266700" algn="just"/>
            <a:r>
              <a:rPr lang="en-US" altLang="zh-CN" sz="2800" kern="100" dirty="0" smtClean="0">
                <a:latin typeface="Times New Roman" panose="02020603050405020304" pitchFamily="18" charset="0"/>
                <a:ea typeface="宋体" panose="02010600030101010101" pitchFamily="2" charset="-122"/>
                <a:cs typeface="宋体" panose="02010600030101010101" pitchFamily="2" charset="-122"/>
              </a:rPr>
              <a:t>    </a:t>
            </a:r>
            <a:r>
              <a:rPr lang="zh-CN" altLang="zh-CN" sz="2800" kern="100" dirty="0" smtClean="0">
                <a:latin typeface="Times New Roman" panose="02020603050405020304" pitchFamily="18" charset="0"/>
                <a:ea typeface="宋体" panose="02010600030101010101" pitchFamily="2" charset="-122"/>
                <a:cs typeface="宋体" panose="02010600030101010101" pitchFamily="2" charset="-122"/>
              </a:rPr>
              <a:t>文本</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中通常会包含用户情感的词汇，并加入时间因素，如何加入相似度算法中。使产生的推荐结果，可能使用户满意，符合用户的兴趣</a:t>
            </a:r>
            <a:endParaRPr lang="zh-CN" altLang="en-US" sz="2800" kern="100" dirty="0">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1041180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8894" y="252783"/>
            <a:ext cx="4224676" cy="705159"/>
          </a:xfrm>
        </p:spPr>
        <p:txBody>
          <a:bodyPr>
            <a:normAutofit/>
          </a:bodyPr>
          <a:lstStyle/>
          <a:p>
            <a:pPr lvl="0"/>
            <a:r>
              <a:rPr lang="zh-CN" altLang="zh-CN" sz="3200" kern="100" dirty="0">
                <a:latin typeface="Times New Roman" panose="02020603050405020304" pitchFamily="18" charset="0"/>
                <a:ea typeface="楷体_GB2312"/>
              </a:rPr>
              <a:t>拟解决关键</a:t>
            </a:r>
            <a:r>
              <a:rPr lang="zh-CN" altLang="zh-CN" sz="3200" kern="100" dirty="0" smtClean="0">
                <a:latin typeface="Times New Roman" panose="02020603050405020304" pitchFamily="18" charset="0"/>
                <a:ea typeface="楷体_GB2312"/>
              </a:rPr>
              <a:t>问题</a:t>
            </a:r>
            <a:endParaRPr lang="zh-CN" altLang="en-US" sz="3200" dirty="0"/>
          </a:p>
        </p:txBody>
      </p:sp>
      <p:sp>
        <p:nvSpPr>
          <p:cNvPr id="3" name="矩形 2"/>
          <p:cNvSpPr/>
          <p:nvPr/>
        </p:nvSpPr>
        <p:spPr>
          <a:xfrm>
            <a:off x="1532778" y="1120031"/>
            <a:ext cx="8307908" cy="3970318"/>
          </a:xfrm>
          <a:prstGeom prst="rect">
            <a:avLst/>
          </a:prstGeom>
        </p:spPr>
        <p:txBody>
          <a:bodyPr wrap="square">
            <a:spAutoFit/>
          </a:bodyPr>
          <a:lstStyle/>
          <a:p>
            <a:pPr indent="266700" algn="just">
              <a:lnSpc>
                <a:spcPct val="150000"/>
              </a:lnSpc>
              <a:spcAft>
                <a:spcPts val="0"/>
              </a:spcAft>
            </a:pPr>
            <a:r>
              <a:rPr lang="zh-CN" altLang="zh-CN" sz="2800" kern="100" dirty="0" smtClean="0">
                <a:latin typeface="Times New Roman" panose="02020603050405020304" pitchFamily="18" charset="0"/>
                <a:ea typeface="宋体" panose="02010600030101010101" pitchFamily="2" charset="-122"/>
                <a:cs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cs typeface="宋体" panose="02010600030101010101" pitchFamily="2" charset="-122"/>
              </a:rPr>
              <a:t>1</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）在用户的文本内容里面，往往含有过多的无用词，</a:t>
            </a:r>
            <a:r>
              <a:rPr lang="zh-CN" altLang="zh-CN" sz="2800" kern="100" dirty="0" smtClean="0">
                <a:latin typeface="Times New Roman" panose="02020603050405020304" pitchFamily="18" charset="0"/>
                <a:ea typeface="宋体" panose="02010600030101010101" pitchFamily="2" charset="-122"/>
                <a:cs typeface="宋体" panose="02010600030101010101" pitchFamily="2" charset="-122"/>
              </a:rPr>
              <a:t>但困难</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。其中也包含用户的情感词等，提取比较</a:t>
            </a:r>
            <a:endParaRPr lang="zh-CN" altLang="zh-CN" sz="28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cs typeface="宋体" panose="02010600030101010101" pitchFamily="2" charset="-122"/>
              </a:rPr>
              <a:t>2</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）用户的兴趣或者需求波动很多，我们需要对用户的兴趣和爱好进行实时分析，把时间因素添加到相似性计算中。</a:t>
            </a:r>
            <a:endParaRPr lang="zh-CN" altLang="zh-CN" sz="2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1752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8894" y="372527"/>
            <a:ext cx="4224676" cy="482670"/>
          </a:xfrm>
        </p:spPr>
        <p:txBody>
          <a:bodyPr>
            <a:noAutofit/>
          </a:bodyPr>
          <a:lstStyle/>
          <a:p>
            <a:pPr lvl="0"/>
            <a:r>
              <a:rPr lang="zh-CN" altLang="zh-CN" sz="3200" kern="100" dirty="0">
                <a:latin typeface="Times New Roman" panose="02020603050405020304" pitchFamily="18" charset="0"/>
                <a:ea typeface="楷体_GB2312"/>
              </a:rPr>
              <a:t>采取的研究方法</a:t>
            </a:r>
            <a:endParaRPr lang="zh-CN" altLang="en-US" sz="3200" kern="100" dirty="0">
              <a:latin typeface="Times New Roman" panose="02020603050405020304" pitchFamily="18" charset="0"/>
              <a:ea typeface="楷体_GB2312"/>
            </a:endParaRPr>
          </a:p>
        </p:txBody>
      </p:sp>
      <p:sp>
        <p:nvSpPr>
          <p:cNvPr id="3" name="矩形 2"/>
          <p:cNvSpPr/>
          <p:nvPr/>
        </p:nvSpPr>
        <p:spPr>
          <a:xfrm>
            <a:off x="1478894" y="1260626"/>
            <a:ext cx="8817428" cy="3970318"/>
          </a:xfrm>
          <a:prstGeom prst="rect">
            <a:avLst/>
          </a:prstGeom>
        </p:spPr>
        <p:txBody>
          <a:bodyPr wrap="square">
            <a:spAutoFit/>
          </a:bodyPr>
          <a:lstStyle/>
          <a:p>
            <a:pPr indent="2667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cs typeface="宋体" panose="02010600030101010101" pitchFamily="2" charset="-122"/>
              </a:rPr>
              <a:t>1</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）分析国内外对文本内容的处理和特征提取方法，对特征项进行语义分析，对某些特征项进行替换，作为用户的标签。</a:t>
            </a:r>
          </a:p>
          <a:p>
            <a:pPr indent="2667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cs typeface="宋体" panose="02010600030101010101" pitchFamily="2" charset="-122"/>
              </a:rPr>
              <a:t>2</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）对用户的标签，进行相似度的计算，在计算相似度时，考虑时间因素，对每项分配一定权重，并加入用户的情感信息，来计算相互之间的相似度。</a:t>
            </a:r>
          </a:p>
        </p:txBody>
      </p:sp>
    </p:spTree>
    <p:extLst>
      <p:ext uri="{BB962C8B-B14F-4D97-AF65-F5344CB8AC3E}">
        <p14:creationId xmlns:p14="http://schemas.microsoft.com/office/powerpoint/2010/main" val="40507354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068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可能的创新</a:t>
            </a:r>
            <a:endParaRPr lang="zh-CN" altLang="en-US" dirty="0"/>
          </a:p>
        </p:txBody>
      </p:sp>
      <p:sp>
        <p:nvSpPr>
          <p:cNvPr id="3" name="内容占位符 2"/>
          <p:cNvSpPr>
            <a:spLocks noGrp="1"/>
          </p:cNvSpPr>
          <p:nvPr>
            <p:ph idx="4294967295"/>
          </p:nvPr>
        </p:nvSpPr>
        <p:spPr>
          <a:xfrm>
            <a:off x="1033133" y="1139748"/>
            <a:ext cx="10515600" cy="4351338"/>
          </a:xfrm>
        </p:spPr>
        <p:txBody>
          <a:bodyPr/>
          <a:lstStyle/>
          <a:p>
            <a:pPr>
              <a:lnSpc>
                <a:spcPct val="150000"/>
              </a:lnSpc>
              <a:buFont typeface="Wingdings" panose="05000000000000000000" pitchFamily="2" charset="2"/>
              <a:buChar char="Ø"/>
            </a:pPr>
            <a:r>
              <a:rPr lang="zh-CN" altLang="zh-CN" dirty="0" smtClean="0">
                <a:latin typeface="宋体" panose="02010600030101010101" pitchFamily="2" charset="-122"/>
                <a:ea typeface="宋体" panose="02010600030101010101" pitchFamily="2" charset="-122"/>
              </a:rPr>
              <a:t>在</a:t>
            </a:r>
            <a:r>
              <a:rPr lang="zh-CN" altLang="zh-CN" dirty="0">
                <a:latin typeface="宋体" panose="02010600030101010101" pitchFamily="2" charset="-122"/>
                <a:ea typeface="宋体" panose="02010600030101010101" pitchFamily="2" charset="-122"/>
              </a:rPr>
              <a:t>对用户文本内容的特征提取过程中，引入语义的概念。</a:t>
            </a:r>
          </a:p>
          <a:p>
            <a:pPr>
              <a:lnSpc>
                <a:spcPct val="150000"/>
              </a:lnSpc>
              <a:buFont typeface="Wingdings" panose="05000000000000000000" pitchFamily="2" charset="2"/>
              <a:buChar char="Ø"/>
            </a:pPr>
            <a:r>
              <a:rPr lang="zh-CN" altLang="zh-CN" dirty="0" smtClean="0">
                <a:latin typeface="宋体" panose="02010600030101010101" pitchFamily="2" charset="-122"/>
                <a:ea typeface="宋体" panose="02010600030101010101" pitchFamily="2" charset="-122"/>
              </a:rPr>
              <a:t>在</a:t>
            </a:r>
            <a:r>
              <a:rPr lang="zh-CN" altLang="zh-CN" dirty="0">
                <a:latin typeface="宋体" panose="02010600030101010101" pitchFamily="2" charset="-122"/>
                <a:ea typeface="宋体" panose="02010600030101010101" pitchFamily="2" charset="-122"/>
              </a:rPr>
              <a:t>计算相似度过程中，加入时间和情感</a:t>
            </a:r>
            <a:r>
              <a:rPr lang="zh-CN" altLang="zh-CN" dirty="0" smtClean="0">
                <a:latin typeface="宋体" panose="02010600030101010101" pitchFamily="2" charset="-122"/>
                <a:ea typeface="宋体" panose="02010600030101010101" pitchFamily="2" charset="-122"/>
              </a:rPr>
              <a:t>因素。</a:t>
            </a:r>
            <a:endParaRPr lang="zh-CN" altLang="zh-CN"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zh-CN" dirty="0" smtClean="0">
                <a:latin typeface="宋体" panose="02010600030101010101" pitchFamily="2" charset="-122"/>
                <a:ea typeface="宋体" panose="02010600030101010101" pitchFamily="2" charset="-122"/>
              </a:rPr>
              <a:t>在</a:t>
            </a:r>
            <a:r>
              <a:rPr lang="zh-CN" altLang="zh-CN" dirty="0">
                <a:latin typeface="宋体" panose="02010600030101010101" pitchFamily="2" charset="-122"/>
                <a:ea typeface="宋体" panose="02010600030101010101" pitchFamily="2" charset="-122"/>
              </a:rPr>
              <a:t>大数据下，对用户的内容进行有效的处理和分析。能够做到对用户的实时性推荐。</a:t>
            </a:r>
          </a:p>
          <a:p>
            <a:endParaRPr lang="zh-CN" altLang="en-US" dirty="0">
              <a:latin typeface="宋体" panose="02010600030101010101" pitchFamily="2" charset="-122"/>
              <a:ea typeface="宋体" panose="02010600030101010101" pitchFamily="2" charset="-122"/>
            </a:endParaRPr>
          </a:p>
        </p:txBody>
      </p:sp>
      <p:pic>
        <p:nvPicPr>
          <p:cNvPr id="178" name="图片 177"/>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5310075" y="4912759"/>
            <a:ext cx="421735" cy="982621"/>
          </a:xfrm>
          <a:prstGeom prst="rect">
            <a:avLst/>
          </a:prstGeom>
        </p:spPr>
      </p:pic>
      <p:grpSp>
        <p:nvGrpSpPr>
          <p:cNvPr id="14" name="组合 13"/>
          <p:cNvGrpSpPr/>
          <p:nvPr/>
        </p:nvGrpSpPr>
        <p:grpSpPr>
          <a:xfrm>
            <a:off x="544103" y="5808570"/>
            <a:ext cx="11493661" cy="173621"/>
            <a:chOff x="698339" y="6172127"/>
            <a:chExt cx="11493661" cy="173621"/>
          </a:xfrm>
        </p:grpSpPr>
        <p:cxnSp>
          <p:nvCxnSpPr>
            <p:cNvPr id="5" name="直接连接符 4"/>
            <p:cNvCxnSpPr/>
            <p:nvPr/>
          </p:nvCxnSpPr>
          <p:spPr>
            <a:xfrm>
              <a:off x="698339" y="6258937"/>
              <a:ext cx="11493661" cy="0"/>
            </a:xfrm>
            <a:prstGeom prst="lin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845847" y="6172127"/>
              <a:ext cx="173621" cy="1736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076299" y="6172127"/>
              <a:ext cx="173621" cy="1736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784422" y="6172127"/>
              <a:ext cx="173621" cy="1736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8429404" y="4912759"/>
            <a:ext cx="421735" cy="982621"/>
          </a:xfrm>
          <a:prstGeom prst="rect">
            <a:avLst/>
          </a:prstGeom>
        </p:spPr>
      </p:pic>
      <p:pic>
        <p:nvPicPr>
          <p:cNvPr id="16" name="图片 15"/>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1906990" y="4912759"/>
            <a:ext cx="421735" cy="982621"/>
          </a:xfrm>
          <a:prstGeom prst="rect">
            <a:avLst/>
          </a:prstGeom>
        </p:spPr>
      </p:pic>
      <p:pic>
        <p:nvPicPr>
          <p:cNvPr id="17" name="图片 16"/>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10963906" y="4912758"/>
            <a:ext cx="421735" cy="982621"/>
          </a:xfrm>
          <a:prstGeom prst="rect">
            <a:avLst/>
          </a:prstGeom>
        </p:spPr>
      </p:pic>
    </p:spTree>
    <p:extLst>
      <p:ext uri="{BB962C8B-B14F-4D97-AF65-F5344CB8AC3E}">
        <p14:creationId xmlns:p14="http://schemas.microsoft.com/office/powerpoint/2010/main" val="28088479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78"/>
                                        </p:tgtEl>
                                        <p:attrNameLst>
                                          <p:attrName>style.visibility</p:attrName>
                                        </p:attrNameLst>
                                      </p:cBhvr>
                                      <p:to>
                                        <p:strVal val="visible"/>
                                      </p:to>
                                    </p:set>
                                    <p:animEffect transition="in" filter="fade">
                                      <p:cBhvr>
                                        <p:cTn id="30" dur="10"/>
                                        <p:tgtEl>
                                          <p:spTgt spid="178"/>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8129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系统设计</a:t>
            </a:r>
            <a:endParaRPr lang="zh-CN" altLang="en-US" dirty="0"/>
          </a:p>
        </p:txBody>
      </p:sp>
      <p:sp>
        <p:nvSpPr>
          <p:cNvPr id="4" name="Rectangle 2"/>
          <p:cNvSpPr>
            <a:spLocks noChangeArrowheads="1"/>
          </p:cNvSpPr>
          <p:nvPr/>
        </p:nvSpPr>
        <p:spPr bwMode="auto">
          <a:xfrm>
            <a:off x="2111829" y="15348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62713420"/>
              </p:ext>
            </p:extLst>
          </p:nvPr>
        </p:nvGraphicFramePr>
        <p:xfrm>
          <a:off x="3211285" y="735454"/>
          <a:ext cx="5769429" cy="5333086"/>
        </p:xfrm>
        <a:graphic>
          <a:graphicData uri="http://schemas.openxmlformats.org/presentationml/2006/ole">
            <mc:AlternateContent xmlns:mc="http://schemas.openxmlformats.org/markup-compatibility/2006">
              <mc:Choice xmlns:v="urn:schemas-microsoft-com:vml" Requires="v">
                <p:oleObj spid="_x0000_s1047" name="Visio" r:id="rId3" imgW="4524353" imgH="4190841" progId="Visio.Drawing.15">
                  <p:embed/>
                </p:oleObj>
              </mc:Choice>
              <mc:Fallback>
                <p:oleObj name="Visio" r:id="rId3" imgW="4524353" imgH="4190841" progId="Visio.Drawing.15">
                  <p:embed/>
                  <p:pic>
                    <p:nvPicPr>
                      <p:cNvPr id="0" name="Object 1"/>
                      <p:cNvPicPr>
                        <a:picLocks noChangeAspect="1" noChangeArrowheads="1"/>
                      </p:cNvPicPr>
                      <p:nvPr/>
                    </p:nvPicPr>
                    <p:blipFill>
                      <a:blip r:embed="rId4"/>
                      <a:srcRect/>
                      <a:stretch>
                        <a:fillRect/>
                      </a:stretch>
                    </p:blipFill>
                    <p:spPr bwMode="auto">
                      <a:xfrm>
                        <a:off x="3211285" y="735454"/>
                        <a:ext cx="5769429" cy="5333086"/>
                      </a:xfrm>
                      <a:prstGeom prst="rect">
                        <a:avLst/>
                      </a:prstGeom>
                      <a:noFill/>
                    </p:spPr>
                  </p:pic>
                </p:oleObj>
              </mc:Fallback>
            </mc:AlternateContent>
          </a:graphicData>
        </a:graphic>
      </p:graphicFrame>
    </p:spTree>
    <p:extLst>
      <p:ext uri="{BB962C8B-B14F-4D97-AF65-F5344CB8AC3E}">
        <p14:creationId xmlns:p14="http://schemas.microsoft.com/office/powerpoint/2010/main" val="2540837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推荐模块设计</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649216677"/>
              </p:ext>
            </p:extLst>
          </p:nvPr>
        </p:nvGraphicFramePr>
        <p:xfrm>
          <a:off x="1328057" y="1426028"/>
          <a:ext cx="8993351" cy="4136572"/>
        </p:xfrm>
        <a:graphic>
          <a:graphicData uri="http://schemas.openxmlformats.org/presentationml/2006/ole">
            <mc:AlternateContent xmlns:mc="http://schemas.openxmlformats.org/markup-compatibility/2006">
              <mc:Choice xmlns:v="urn:schemas-microsoft-com:vml" Requires="v">
                <p:oleObj spid="_x0000_s23573" name="Visio" r:id="rId3" imgW="4629106" imgH="2143125" progId="Visio.Drawing.15">
                  <p:embed/>
                </p:oleObj>
              </mc:Choice>
              <mc:Fallback>
                <p:oleObj name="Visio" r:id="rId3" imgW="4629106" imgH="214312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057" y="1426028"/>
                        <a:ext cx="8993351" cy="4136572"/>
                      </a:xfrm>
                      <a:prstGeom prst="rect">
                        <a:avLst/>
                      </a:prstGeom>
                      <a:noFill/>
                    </p:spPr>
                  </p:pic>
                </p:oleObj>
              </mc:Fallback>
            </mc:AlternateContent>
          </a:graphicData>
        </a:graphic>
      </p:graphicFrame>
    </p:spTree>
    <p:extLst>
      <p:ext uri="{BB962C8B-B14F-4D97-AF65-F5344CB8AC3E}">
        <p14:creationId xmlns:p14="http://schemas.microsoft.com/office/powerpoint/2010/main" val="2166577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411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59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972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934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研究背景</a:t>
            </a:r>
            <a:endParaRPr lang="zh-CN" altLang="en-US" dirty="0"/>
          </a:p>
        </p:txBody>
      </p:sp>
      <p:pic>
        <p:nvPicPr>
          <p:cNvPr id="3" name="Picture 2" descr="http://comp.quanjing.com/monkey006/mya0904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6097" y="3017715"/>
            <a:ext cx="3143159" cy="3130903"/>
          </a:xfrm>
          <a:prstGeom prst="rect">
            <a:avLst/>
          </a:prstGeom>
          <a:noFill/>
          <a:extLst>
            <a:ext uri="{909E8E84-426E-40DD-AFC4-6F175D3DCCD1}">
              <a14:hiddenFill xmlns:a14="http://schemas.microsoft.com/office/drawing/2010/main">
                <a:solidFill>
                  <a:srgbClr val="FFFFFF"/>
                </a:solidFill>
              </a14:hiddenFill>
            </a:ext>
          </a:extLst>
        </p:spPr>
      </p:pic>
      <p:sp>
        <p:nvSpPr>
          <p:cNvPr id="4" name="左右箭头 3"/>
          <p:cNvSpPr/>
          <p:nvPr/>
        </p:nvSpPr>
        <p:spPr>
          <a:xfrm>
            <a:off x="5148836" y="4354566"/>
            <a:ext cx="2253449" cy="571399"/>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pic>
        <p:nvPicPr>
          <p:cNvPr id="5" name="Picture 6" descr="http://www.hooxiao.com/uploadfile/2012/1127/2012112712023226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392" b="10855"/>
          <a:stretch/>
        </p:blipFill>
        <p:spPr bwMode="auto">
          <a:xfrm>
            <a:off x="1534887" y="3017715"/>
            <a:ext cx="3230137" cy="313090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231641" y="749042"/>
            <a:ext cx="10655559" cy="2221762"/>
          </a:xfrm>
          <a:prstGeom prst="rect">
            <a:avLst/>
          </a:prstGeom>
          <a:noFill/>
        </p:spPr>
        <p:txBody>
          <a:bodyPr wrap="square" rtlCol="0">
            <a:spAutoFit/>
          </a:bodyPr>
          <a:lstStyle/>
          <a:p>
            <a:pPr>
              <a:lnSpc>
                <a:spcPct val="150000"/>
              </a:lnSpc>
            </a:pPr>
            <a:r>
              <a:rPr lang="zh-CN" altLang="zh-CN" sz="2400" dirty="0">
                <a:latin typeface="宋体" panose="02010600030101010101" pitchFamily="2" charset="-122"/>
                <a:ea typeface="宋体" panose="02010600030101010101" pitchFamily="2" charset="-122"/>
              </a:rPr>
              <a:t>随着移动互联网的出现，人与人之间可以随时随地的进行交流沟通，交流变得更加方便快捷。社交网络</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SNS</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正在以一种新兴的姿态进入人们的生活，各种社交网站也层出不穷，它们给人们的生活带来了便利同时也正在逐渐的改变人们的生活方式和社交方式。</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1509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研究意义</a:t>
            </a:r>
            <a:endParaRPr lang="zh-CN" altLang="en-US" dirty="0"/>
          </a:p>
        </p:txBody>
      </p:sp>
      <p:pic>
        <p:nvPicPr>
          <p:cNvPr id="1028" name="Picture 4" descr="http://www.mtrend.net.cn/uploads/baodao/588113598918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362" y="16147840"/>
            <a:ext cx="6220799" cy="46656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36223" y="917579"/>
            <a:ext cx="10329333" cy="2523768"/>
          </a:xfrm>
          <a:prstGeom prst="rect">
            <a:avLst/>
          </a:prstGeom>
          <a:noFill/>
        </p:spPr>
        <p:txBody>
          <a:bodyPr wrap="square" rtlCol="0">
            <a:spAutoFit/>
          </a:bodyPr>
          <a:lstStyle/>
          <a:p>
            <a:r>
              <a:rPr lang="zh-CN" altLang="zh-CN" sz="2800" dirty="0">
                <a:latin typeface="宋体" panose="02010600030101010101" pitchFamily="2" charset="-122"/>
                <a:ea typeface="宋体" panose="02010600030101010101" pitchFamily="2" charset="-122"/>
              </a:rPr>
              <a:t>社交网络和互联网信息传播的主导因素是人与人的关系</a:t>
            </a:r>
            <a:r>
              <a:rPr lang="zh-CN" altLang="zh-CN" sz="2800" dirty="0" smtClean="0">
                <a:latin typeface="宋体" panose="02010600030101010101" pitchFamily="2" charset="-122"/>
                <a:ea typeface="宋体" panose="02010600030101010101" pitchFamily="2" charset="-122"/>
              </a:rPr>
              <a:t>，提升</a:t>
            </a:r>
            <a:r>
              <a:rPr lang="zh-CN" altLang="zh-CN" sz="2800" dirty="0">
                <a:latin typeface="宋体" panose="02010600030101010101" pitchFamily="2" charset="-122"/>
                <a:ea typeface="宋体" panose="02010600030101010101" pitchFamily="2" charset="-122"/>
              </a:rPr>
              <a:t>社交网站中用户的满意度，能够增强用户和社交网站</a:t>
            </a:r>
            <a:r>
              <a:rPr lang="zh-CN" altLang="zh-CN" sz="2800" dirty="0" smtClean="0">
                <a:latin typeface="宋体" panose="02010600030101010101" pitchFamily="2" charset="-122"/>
                <a:ea typeface="宋体" panose="02010600030101010101" pitchFamily="2" charset="-122"/>
              </a:rPr>
              <a:t>之间的</a:t>
            </a:r>
            <a:r>
              <a:rPr lang="zh-CN" altLang="zh-CN" sz="2800" dirty="0">
                <a:latin typeface="宋体" panose="02010600030101010101" pitchFamily="2" charset="-122"/>
                <a:ea typeface="宋体" panose="02010600030101010101" pitchFamily="2" charset="-122"/>
              </a:rPr>
              <a:t>黏性</a:t>
            </a:r>
            <a:r>
              <a:rPr lang="zh-CN" altLang="zh-CN" sz="2800" dirty="0" smtClean="0">
                <a:latin typeface="宋体" panose="02010600030101010101" pitchFamily="2" charset="-122"/>
                <a:ea typeface="宋体" panose="02010600030101010101" pitchFamily="2" charset="-122"/>
              </a:rPr>
              <a:t>。目前</a:t>
            </a:r>
            <a:r>
              <a:rPr lang="zh-CN" altLang="zh-CN" sz="2800" dirty="0">
                <a:latin typeface="宋体" panose="02010600030101010101" pitchFamily="2" charset="-122"/>
                <a:ea typeface="宋体" panose="02010600030101010101" pitchFamily="2" charset="-122"/>
              </a:rPr>
              <a:t>现有的社交网站都实现了个性化推荐服务</a:t>
            </a:r>
            <a:r>
              <a:rPr lang="zh-CN" altLang="zh-CN" sz="2800" dirty="0" smtClean="0">
                <a:latin typeface="宋体" panose="02010600030101010101" pitchFamily="2" charset="-122"/>
                <a:ea typeface="宋体" panose="02010600030101010101" pitchFamily="2" charset="-122"/>
              </a:rPr>
              <a:t>，帮助</a:t>
            </a:r>
            <a:r>
              <a:rPr lang="zh-CN" altLang="zh-CN" sz="2800" dirty="0">
                <a:latin typeface="宋体" panose="02010600030101010101" pitchFamily="2" charset="-122"/>
                <a:ea typeface="宋体" panose="02010600030101010101" pitchFamily="2" charset="-122"/>
              </a:rPr>
              <a:t>用户主动的发现并推荐感兴趣的人，提升了用户对网站的满意度，并增强相互之间的黏性，对于社交网站和用户来说都很有意义。</a:t>
            </a:r>
          </a:p>
          <a:p>
            <a:endParaRPr lang="zh-CN" altLang="en-US" dirty="0"/>
          </a:p>
        </p:txBody>
      </p:sp>
      <p:pic>
        <p:nvPicPr>
          <p:cNvPr id="5" name="图片 4"/>
          <p:cNvPicPr>
            <a:picLocks noChangeAspect="1"/>
          </p:cNvPicPr>
          <p:nvPr/>
        </p:nvPicPr>
        <p:blipFill>
          <a:blip r:embed="rId3"/>
          <a:stretch>
            <a:fillRect/>
          </a:stretch>
        </p:blipFill>
        <p:spPr>
          <a:xfrm>
            <a:off x="1225316" y="3417848"/>
            <a:ext cx="3293409" cy="2443945"/>
          </a:xfrm>
          <a:prstGeom prst="rect">
            <a:avLst/>
          </a:prstGeom>
        </p:spPr>
      </p:pic>
      <p:pic>
        <p:nvPicPr>
          <p:cNvPr id="7" name="图片 6"/>
          <p:cNvPicPr>
            <a:picLocks noChangeAspect="1"/>
          </p:cNvPicPr>
          <p:nvPr/>
        </p:nvPicPr>
        <p:blipFill>
          <a:blip r:embed="rId4"/>
          <a:stretch>
            <a:fillRect/>
          </a:stretch>
        </p:blipFill>
        <p:spPr>
          <a:xfrm>
            <a:off x="6387078" y="3441347"/>
            <a:ext cx="3400992" cy="2420446"/>
          </a:xfrm>
          <a:prstGeom prst="rect">
            <a:avLst/>
          </a:prstGeom>
        </p:spPr>
      </p:pic>
      <p:sp>
        <p:nvSpPr>
          <p:cNvPr id="8" name="矩形 1"/>
          <p:cNvSpPr>
            <a:spLocks noChangeArrowheads="1"/>
          </p:cNvSpPr>
          <p:nvPr/>
        </p:nvSpPr>
        <p:spPr bwMode="auto">
          <a:xfrm>
            <a:off x="674931" y="6097503"/>
            <a:ext cx="810984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smtClean="0">
                <a:latin typeface="华文楷体" panose="02010600040101010101" pitchFamily="2" charset="-122"/>
                <a:ea typeface="华文楷体" panose="02010600040101010101" pitchFamily="2" charset="-122"/>
                <a:sym typeface="华文楷体" panose="02010600040101010101" pitchFamily="2" charset="-122"/>
              </a:rPr>
              <a:t>好友推荐功能在社交网站以及各种应用中，具有较强的实用性且</a:t>
            </a:r>
            <a:r>
              <a:rPr lang="zh-CN" altLang="zh-CN" sz="1800" b="1" dirty="0" smtClean="0">
                <a:latin typeface="华文楷体" panose="02010600040101010101" pitchFamily="2" charset="-122"/>
                <a:ea typeface="华文楷体" panose="02010600040101010101" pitchFamily="2" charset="-122"/>
              </a:rPr>
              <a:t>蕴含</a:t>
            </a:r>
            <a:r>
              <a:rPr lang="zh-CN" altLang="zh-CN" sz="1800" b="1" dirty="0">
                <a:latin typeface="华文楷体" panose="02010600040101010101" pitchFamily="2" charset="-122"/>
                <a:ea typeface="华文楷体" panose="02010600040101010101" pitchFamily="2" charset="-122"/>
              </a:rPr>
              <a:t>着巨大的商业价值和研究价值</a:t>
            </a:r>
            <a:endParaRPr lang="zh-CN" altLang="zh-CN" sz="1800" b="1" dirty="0">
              <a:latin typeface="华文楷体" panose="02010600040101010101" pitchFamily="2" charset="-122"/>
              <a:ea typeface="华文楷体" panose="02010600040101010101" pitchFamily="2" charset="-122"/>
              <a:sym typeface="华文楷体" panose="02010600040101010101" pitchFamily="2" charset="-122"/>
            </a:endParaRPr>
          </a:p>
        </p:txBody>
      </p:sp>
    </p:spTree>
    <p:extLst>
      <p:ext uri="{BB962C8B-B14F-4D97-AF65-F5344CB8AC3E}">
        <p14:creationId xmlns:p14="http://schemas.microsoft.com/office/powerpoint/2010/main" val="2115646859"/>
      </p:ext>
    </p:extLst>
  </p:cSld>
  <p:clrMapOvr>
    <a:masterClrMapping/>
  </p:clrMapOvr>
  <p:transition spd="slow" advTm="1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研究内容</a:t>
            </a:r>
            <a:endParaRPr lang="zh-CN" altLang="en-US" dirty="0"/>
          </a:p>
        </p:txBody>
      </p:sp>
      <p:sp>
        <p:nvSpPr>
          <p:cNvPr id="30" name="AutoShape 36"/>
          <p:cNvSpPr>
            <a:spLocks noChangeArrowheads="1"/>
          </p:cNvSpPr>
          <p:nvPr/>
        </p:nvSpPr>
        <p:spPr bwMode="auto">
          <a:xfrm>
            <a:off x="1911804" y="3198360"/>
            <a:ext cx="1752600" cy="2379761"/>
          </a:xfrm>
          <a:prstGeom prst="roundRect">
            <a:avLst>
              <a:gd name="adj" fmla="val 4690"/>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Freeform 22"/>
          <p:cNvSpPr>
            <a:spLocks noChangeArrowheads="1"/>
          </p:cNvSpPr>
          <p:nvPr/>
        </p:nvSpPr>
        <p:spPr bwMode="auto">
          <a:xfrm>
            <a:off x="6171293" y="1621860"/>
            <a:ext cx="1981200" cy="794656"/>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17A2A2">
                  <a:alpha val="31998"/>
                </a:srgbClr>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Rectangle 39"/>
          <p:cNvSpPr>
            <a:spLocks noChangeArrowheads="1"/>
          </p:cNvSpPr>
          <p:nvPr/>
        </p:nvSpPr>
        <p:spPr bwMode="auto">
          <a:xfrm>
            <a:off x="4447722" y="4629391"/>
            <a:ext cx="28924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ea typeface="楷体_GB2312" panose="02010600030101010101" charset="-122"/>
            </a:endParaRPr>
          </a:p>
          <a:p>
            <a:pPr eaLnBrk="1" hangingPunct="1"/>
            <a:endParaRPr lang="en-US" altLang="zh-CN"/>
          </a:p>
        </p:txBody>
      </p:sp>
      <p:sp>
        <p:nvSpPr>
          <p:cNvPr id="34" name="AutoShape 25"/>
          <p:cNvSpPr>
            <a:spLocks noChangeArrowheads="1"/>
          </p:cNvSpPr>
          <p:nvPr/>
        </p:nvSpPr>
        <p:spPr bwMode="auto">
          <a:xfrm>
            <a:off x="4715782" y="2841625"/>
            <a:ext cx="1754188" cy="2943642"/>
          </a:xfrm>
          <a:prstGeom prst="roundRect">
            <a:avLst>
              <a:gd name="adj" fmla="val 4690"/>
            </a:avLst>
          </a:prstGeom>
          <a:noFill/>
          <a:ln w="571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AutoShape 26"/>
          <p:cNvSpPr>
            <a:spLocks noChangeArrowheads="1"/>
          </p:cNvSpPr>
          <p:nvPr/>
        </p:nvSpPr>
        <p:spPr bwMode="auto">
          <a:xfrm>
            <a:off x="4895170" y="2733675"/>
            <a:ext cx="1422400" cy="223838"/>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AutoShape 27"/>
          <p:cNvSpPr>
            <a:spLocks noChangeArrowheads="1"/>
          </p:cNvSpPr>
          <p:nvPr/>
        </p:nvSpPr>
        <p:spPr bwMode="auto">
          <a:xfrm flipH="1">
            <a:off x="6174695" y="2792413"/>
            <a:ext cx="55562" cy="112712"/>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AutoShape 28"/>
          <p:cNvSpPr>
            <a:spLocks noChangeArrowheads="1"/>
          </p:cNvSpPr>
          <p:nvPr/>
        </p:nvSpPr>
        <p:spPr bwMode="auto">
          <a:xfrm flipH="1">
            <a:off x="4960257" y="2786063"/>
            <a:ext cx="53975"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AutoShape 29"/>
          <p:cNvSpPr>
            <a:spLocks noChangeArrowheads="1"/>
          </p:cNvSpPr>
          <p:nvPr/>
        </p:nvSpPr>
        <p:spPr bwMode="auto">
          <a:xfrm>
            <a:off x="7854043" y="2408238"/>
            <a:ext cx="1752600" cy="2362200"/>
          </a:xfrm>
          <a:prstGeom prst="roundRect">
            <a:avLst>
              <a:gd name="adj" fmla="val 4690"/>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AutoShape 30"/>
          <p:cNvSpPr>
            <a:spLocks noChangeArrowheads="1"/>
          </p:cNvSpPr>
          <p:nvPr/>
        </p:nvSpPr>
        <p:spPr bwMode="auto">
          <a:xfrm>
            <a:off x="8019143" y="2297113"/>
            <a:ext cx="1422400" cy="223838"/>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AutoShape 31"/>
          <p:cNvSpPr>
            <a:spLocks noChangeArrowheads="1"/>
          </p:cNvSpPr>
          <p:nvPr/>
        </p:nvSpPr>
        <p:spPr bwMode="auto">
          <a:xfrm flipH="1">
            <a:off x="9306606" y="2352676"/>
            <a:ext cx="53975"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AutoShape 32"/>
          <p:cNvSpPr>
            <a:spLocks noChangeArrowheads="1"/>
          </p:cNvSpPr>
          <p:nvPr/>
        </p:nvSpPr>
        <p:spPr bwMode="auto">
          <a:xfrm flipH="1">
            <a:off x="8096931" y="2352676"/>
            <a:ext cx="55562"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Freeform 33"/>
          <p:cNvSpPr>
            <a:spLocks noChangeArrowheads="1"/>
          </p:cNvSpPr>
          <p:nvPr/>
        </p:nvSpPr>
        <p:spPr bwMode="auto">
          <a:xfrm>
            <a:off x="3248479" y="2071801"/>
            <a:ext cx="1832429" cy="833324"/>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C4E26C">
                  <a:alpha val="31998"/>
                </a:srgbClr>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Text Box 34"/>
          <p:cNvSpPr txBox="1">
            <a:spLocks noChangeArrowheads="1"/>
          </p:cNvSpPr>
          <p:nvPr/>
        </p:nvSpPr>
        <p:spPr bwMode="auto">
          <a:xfrm>
            <a:off x="5142820" y="2692853"/>
            <a:ext cx="903287"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构建模型</a:t>
            </a:r>
          </a:p>
        </p:txBody>
      </p:sp>
      <p:sp>
        <p:nvSpPr>
          <p:cNvPr id="44" name="Text Box 35"/>
          <p:cNvSpPr txBox="1">
            <a:spLocks noChangeArrowheads="1"/>
          </p:cNvSpPr>
          <p:nvPr/>
        </p:nvSpPr>
        <p:spPr bwMode="auto">
          <a:xfrm>
            <a:off x="8284256" y="2264229"/>
            <a:ext cx="903287"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模型改进</a:t>
            </a:r>
          </a:p>
        </p:txBody>
      </p:sp>
      <p:sp>
        <p:nvSpPr>
          <p:cNvPr id="45" name="AutoShape 37"/>
          <p:cNvSpPr>
            <a:spLocks noChangeArrowheads="1"/>
          </p:cNvSpPr>
          <p:nvPr/>
        </p:nvSpPr>
        <p:spPr bwMode="auto">
          <a:xfrm>
            <a:off x="2076904" y="3063422"/>
            <a:ext cx="1422400" cy="193675"/>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AutoShape 38"/>
          <p:cNvSpPr>
            <a:spLocks noChangeArrowheads="1"/>
          </p:cNvSpPr>
          <p:nvPr/>
        </p:nvSpPr>
        <p:spPr bwMode="auto">
          <a:xfrm flipH="1">
            <a:off x="3362779" y="3111047"/>
            <a:ext cx="53975" cy="984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AutoShape 39"/>
          <p:cNvSpPr>
            <a:spLocks noChangeArrowheads="1"/>
          </p:cNvSpPr>
          <p:nvPr/>
        </p:nvSpPr>
        <p:spPr bwMode="auto">
          <a:xfrm flipH="1">
            <a:off x="2154691" y="3111047"/>
            <a:ext cx="55563" cy="984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Text Box 40"/>
          <p:cNvSpPr txBox="1">
            <a:spLocks noChangeArrowheads="1"/>
          </p:cNvSpPr>
          <p:nvPr/>
        </p:nvSpPr>
        <p:spPr bwMode="auto">
          <a:xfrm>
            <a:off x="2345191" y="2997655"/>
            <a:ext cx="903288"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数据获取</a:t>
            </a:r>
          </a:p>
        </p:txBody>
      </p:sp>
      <p:sp>
        <p:nvSpPr>
          <p:cNvPr id="49" name="Text Box 41"/>
          <p:cNvSpPr txBox="1">
            <a:spLocks noChangeArrowheads="1"/>
          </p:cNvSpPr>
          <p:nvPr/>
        </p:nvSpPr>
        <p:spPr bwMode="auto">
          <a:xfrm>
            <a:off x="1964191" y="3269797"/>
            <a:ext cx="1676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smtClean="0"/>
              <a:t>本文采用自行编写的爬虫程序，通过迭代的方式对用户的微博数据和好友信息进行爬取，并</a:t>
            </a:r>
            <a:r>
              <a:rPr lang="zh-CN" altLang="en-US" sz="1600" dirty="0"/>
              <a:t>分析微博用户行为，验证数据的真实性。</a:t>
            </a:r>
          </a:p>
        </p:txBody>
      </p:sp>
      <p:sp>
        <p:nvSpPr>
          <p:cNvPr id="50" name="Text Box 42"/>
          <p:cNvSpPr txBox="1">
            <a:spLocks noChangeArrowheads="1"/>
          </p:cNvSpPr>
          <p:nvPr/>
        </p:nvSpPr>
        <p:spPr bwMode="auto">
          <a:xfrm>
            <a:off x="4780870" y="2984500"/>
            <a:ext cx="16764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a:sym typeface="Arial" panose="020B0604020202020204" pitchFamily="34" charset="0"/>
              </a:rPr>
              <a:t>本文根据微博</a:t>
            </a:r>
            <a:r>
              <a:rPr lang="zh-CN" altLang="en-US" sz="1600" dirty="0" smtClean="0">
                <a:sym typeface="Arial" panose="020B0604020202020204" pitchFamily="34" charset="0"/>
              </a:rPr>
              <a:t>信息的特点，对文本进行语义分析并提取文本中含有的情感程度副词进行两步考虑，构建</a:t>
            </a:r>
            <a:r>
              <a:rPr lang="en-US" altLang="zh-CN" sz="1600" dirty="0" smtClean="0">
                <a:sym typeface="Arial" panose="020B0604020202020204" pitchFamily="34" charset="0"/>
              </a:rPr>
              <a:t>SEM</a:t>
            </a:r>
            <a:r>
              <a:rPr lang="zh-CN" altLang="en-US" sz="1600" dirty="0" smtClean="0">
                <a:sym typeface="Arial" panose="020B0604020202020204" pitchFamily="34" charset="0"/>
              </a:rPr>
              <a:t>模型。并引入时间因素，综合进行</a:t>
            </a:r>
            <a:r>
              <a:rPr lang="zh-CN" altLang="en-US" sz="1600" dirty="0">
                <a:sym typeface="Arial" panose="020B0604020202020204" pitchFamily="34" charset="0"/>
              </a:rPr>
              <a:t>好友推荐</a:t>
            </a:r>
            <a:r>
              <a:rPr lang="zh-CN" altLang="en-US" sz="1600" dirty="0" smtClean="0">
                <a:sym typeface="Arial" panose="020B0604020202020204" pitchFamily="34" charset="0"/>
              </a:rPr>
              <a:t>和</a:t>
            </a:r>
            <a:r>
              <a:rPr lang="zh-CN" altLang="en-US" sz="1600" dirty="0">
                <a:sym typeface="Arial" panose="020B0604020202020204" pitchFamily="34" charset="0"/>
              </a:rPr>
              <a:t>预测对比实验。</a:t>
            </a:r>
          </a:p>
        </p:txBody>
      </p:sp>
      <p:sp>
        <p:nvSpPr>
          <p:cNvPr id="51" name="Text Box 43"/>
          <p:cNvSpPr txBox="1">
            <a:spLocks noChangeArrowheads="1"/>
          </p:cNvSpPr>
          <p:nvPr/>
        </p:nvSpPr>
        <p:spPr bwMode="auto">
          <a:xfrm>
            <a:off x="7919131" y="2636838"/>
            <a:ext cx="16287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a:latin typeface="宋体" panose="02010600030101010101" pitchFamily="2" charset="-122"/>
              </a:rPr>
              <a:t>本文考虑了微博</a:t>
            </a:r>
            <a:r>
              <a:rPr lang="zh-CN" altLang="en-US" sz="1600" dirty="0" smtClean="0">
                <a:latin typeface="宋体" panose="02010600030101010101" pitchFamily="2" charset="-122"/>
              </a:rPr>
              <a:t>信息的特点，采用交叉的相似度计算方法，并根据情感词词典，并综合考虑时间因素，提出了</a:t>
            </a:r>
            <a:r>
              <a:rPr lang="en-US" altLang="zh-CN" sz="1600" dirty="0" err="1" smtClean="0">
                <a:latin typeface="宋体" panose="02010600030101010101" pitchFamily="2" charset="-122"/>
              </a:rPr>
              <a:t>ESEM</a:t>
            </a:r>
            <a:r>
              <a:rPr lang="zh-CN" altLang="en-US" sz="1600" dirty="0" smtClean="0">
                <a:latin typeface="宋体" panose="02010600030101010101" pitchFamily="2" charset="-122"/>
              </a:rPr>
              <a:t>模型。</a:t>
            </a:r>
            <a:endParaRPr lang="zh-CN" altLang="en-US" sz="1600" dirty="0">
              <a:latin typeface="仿宋_GB2312" pitchFamily="1" charset="-122"/>
              <a:ea typeface="仿宋_GB2312" pitchFamily="1" charset="-122"/>
            </a:endParaRPr>
          </a:p>
        </p:txBody>
      </p:sp>
      <p:sp>
        <p:nvSpPr>
          <p:cNvPr id="52" name="TextBox 42"/>
          <p:cNvSpPr txBox="1">
            <a:spLocks noChangeArrowheads="1"/>
          </p:cNvSpPr>
          <p:nvPr/>
        </p:nvSpPr>
        <p:spPr bwMode="auto">
          <a:xfrm>
            <a:off x="5161870" y="2185987"/>
            <a:ext cx="914400"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创新点</a:t>
            </a:r>
          </a:p>
        </p:txBody>
      </p:sp>
      <p:sp>
        <p:nvSpPr>
          <p:cNvPr id="53" name="TextBox 43"/>
          <p:cNvSpPr txBox="1">
            <a:spLocks noChangeArrowheads="1"/>
          </p:cNvSpPr>
          <p:nvPr/>
        </p:nvSpPr>
        <p:spPr bwMode="auto">
          <a:xfrm>
            <a:off x="8272804" y="1774543"/>
            <a:ext cx="903286"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创新点</a:t>
            </a:r>
          </a:p>
        </p:txBody>
      </p:sp>
    </p:spTree>
    <p:extLst>
      <p:ext uri="{BB962C8B-B14F-4D97-AF65-F5344CB8AC3E}">
        <p14:creationId xmlns:p14="http://schemas.microsoft.com/office/powerpoint/2010/main" val="176421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checkerboard(across)">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additive="base">
                                        <p:cTn id="30" dur="1000" fill="hold"/>
                                        <p:tgtEl>
                                          <p:spTgt spid="43"/>
                                        </p:tgtEl>
                                        <p:attrNameLst>
                                          <p:attrName>ppt_x</p:attrName>
                                        </p:attrNameLst>
                                      </p:cBhvr>
                                      <p:tavLst>
                                        <p:tav tm="0">
                                          <p:val>
                                            <p:strVal val="#ppt_x"/>
                                          </p:val>
                                        </p:tav>
                                        <p:tav tm="100000">
                                          <p:val>
                                            <p:strVal val="#ppt_x"/>
                                          </p:val>
                                        </p:tav>
                                      </p:tavLst>
                                    </p:anim>
                                    <p:anim calcmode="lin" valueType="num">
                                      <p:cBhvr additive="base">
                                        <p:cTn id="31" dur="1000" fill="hold"/>
                                        <p:tgtEl>
                                          <p:spTgt spid="4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1000" fill="hold"/>
                                        <p:tgtEl>
                                          <p:spTgt spid="35"/>
                                        </p:tgtEl>
                                        <p:attrNameLst>
                                          <p:attrName>ppt_x</p:attrName>
                                        </p:attrNameLst>
                                      </p:cBhvr>
                                      <p:tavLst>
                                        <p:tav tm="0">
                                          <p:val>
                                            <p:strVal val="#ppt_x"/>
                                          </p:val>
                                        </p:tav>
                                        <p:tav tm="100000">
                                          <p:val>
                                            <p:strVal val="#ppt_x"/>
                                          </p:val>
                                        </p:tav>
                                      </p:tavLst>
                                    </p:anim>
                                    <p:anim calcmode="lin" valueType="num">
                                      <p:cBhvr additive="base">
                                        <p:cTn id="35" dur="10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1000" fill="hold"/>
                                        <p:tgtEl>
                                          <p:spTgt spid="34"/>
                                        </p:tgtEl>
                                        <p:attrNameLst>
                                          <p:attrName>ppt_x</p:attrName>
                                        </p:attrNameLst>
                                      </p:cBhvr>
                                      <p:tavLst>
                                        <p:tav tm="0">
                                          <p:val>
                                            <p:strVal val="#ppt_x"/>
                                          </p:val>
                                        </p:tav>
                                        <p:tav tm="100000">
                                          <p:val>
                                            <p:strVal val="#ppt_x"/>
                                          </p:val>
                                        </p:tav>
                                      </p:tavLst>
                                    </p:anim>
                                    <p:anim calcmode="lin" valueType="num">
                                      <p:cBhvr additive="base">
                                        <p:cTn id="39" dur="1000" fill="hold"/>
                                        <p:tgtEl>
                                          <p:spTgt spid="3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1000" fill="hold"/>
                                        <p:tgtEl>
                                          <p:spTgt spid="50"/>
                                        </p:tgtEl>
                                        <p:attrNameLst>
                                          <p:attrName>ppt_x</p:attrName>
                                        </p:attrNameLst>
                                      </p:cBhvr>
                                      <p:tavLst>
                                        <p:tav tm="0">
                                          <p:val>
                                            <p:strVal val="#ppt_x"/>
                                          </p:val>
                                        </p:tav>
                                        <p:tav tm="100000">
                                          <p:val>
                                            <p:strVal val="#ppt_x"/>
                                          </p:val>
                                        </p:tav>
                                      </p:tavLst>
                                    </p:anim>
                                    <p:anim calcmode="lin" valueType="num">
                                      <p:cBhvr additive="base">
                                        <p:cTn id="43" dur="10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checkerboard(across)">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box(in)">
                                      <p:cBhvr>
                                        <p:cTn id="53" dur="500"/>
                                        <p:tgtEl>
                                          <p:spTgt spid="39"/>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ox(in)">
                                      <p:cBhvr>
                                        <p:cTn id="56" dur="500"/>
                                        <p:tgtEl>
                                          <p:spTgt spid="44"/>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ox(in)">
                                      <p:cBhvr>
                                        <p:cTn id="59" dur="500"/>
                                        <p:tgtEl>
                                          <p:spTgt spid="38"/>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box(i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1+#ppt_w/2"/>
                                          </p:val>
                                        </p:tav>
                                        <p:tav tm="100000">
                                          <p:val>
                                            <p:strVal val="#ppt_x"/>
                                          </p:val>
                                        </p:tav>
                                      </p:tavLst>
                                    </p:anim>
                                    <p:anim calcmode="lin" valueType="num">
                                      <p:cBhvr additive="base">
                                        <p:cTn id="68" dur="500" fill="hold"/>
                                        <p:tgtEl>
                                          <p:spTgt spid="5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500" fill="hold"/>
                                        <p:tgtEl>
                                          <p:spTgt spid="53"/>
                                        </p:tgtEl>
                                        <p:attrNameLst>
                                          <p:attrName>ppt_x</p:attrName>
                                        </p:attrNameLst>
                                      </p:cBhvr>
                                      <p:tavLst>
                                        <p:tav tm="0">
                                          <p:val>
                                            <p:strVal val="1+#ppt_w/2"/>
                                          </p:val>
                                        </p:tav>
                                        <p:tav tm="100000">
                                          <p:val>
                                            <p:strVal val="#ppt_x"/>
                                          </p:val>
                                        </p:tav>
                                      </p:tavLst>
                                    </p:anim>
                                    <p:anim calcmode="lin" valueType="num">
                                      <p:cBhvr additive="base">
                                        <p:cTn id="72"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34" grpId="0" animBg="1" autoUpdateAnimBg="0"/>
      <p:bldP spid="35" grpId="0" animBg="1" autoUpdateAnimBg="0"/>
      <p:bldP spid="38" grpId="0" animBg="1" autoUpdateAnimBg="0"/>
      <p:bldP spid="39" grpId="0" animBg="1" autoUpdateAnimBg="0"/>
      <p:bldP spid="43" grpId="0" autoUpdateAnimBg="0"/>
      <p:bldP spid="44" grpId="0" autoUpdateAnimBg="0"/>
      <p:bldP spid="45" grpId="0" animBg="1" autoUpdateAnimBg="0"/>
      <p:bldP spid="48" grpId="0" autoUpdateAnimBg="0"/>
      <p:bldP spid="49" grpId="0" autoUpdateAnimBg="0"/>
      <p:bldP spid="50" grpId="0" autoUpdateAnimBg="0"/>
      <p:bldP spid="51" grpId="0" autoUpdateAnimBg="0"/>
      <p:bldP spid="52" grpId="0" animBg="1" autoUpdateAnimBg="0"/>
      <p:bldP spid="5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100131" y="1735589"/>
            <a:ext cx="5045335" cy="3744000"/>
          </a:xfrm>
          <a:prstGeom prst="rect">
            <a:avLst/>
          </a:prstGeom>
        </p:spPr>
      </p:pic>
      <p:pic>
        <p:nvPicPr>
          <p:cNvPr id="5" name="图片 4"/>
          <p:cNvPicPr>
            <a:picLocks noChangeAspect="1"/>
          </p:cNvPicPr>
          <p:nvPr/>
        </p:nvPicPr>
        <p:blipFill>
          <a:blip r:embed="rId3"/>
          <a:stretch>
            <a:fillRect/>
          </a:stretch>
        </p:blipFill>
        <p:spPr>
          <a:xfrm>
            <a:off x="6145466" y="1735589"/>
            <a:ext cx="5210146" cy="3708000"/>
          </a:xfrm>
          <a:prstGeom prst="rect">
            <a:avLst/>
          </a:prstGeom>
        </p:spPr>
      </p:pic>
    </p:spTree>
    <p:extLst>
      <p:ext uri="{BB962C8B-B14F-4D97-AF65-F5344CB8AC3E}">
        <p14:creationId xmlns:p14="http://schemas.microsoft.com/office/powerpoint/2010/main" val="3671642682"/>
      </p:ext>
    </p:extLst>
  </p:cSld>
  <p:clrMapOvr>
    <a:masterClrMapping/>
  </p:clrMapOvr>
  <mc:AlternateContent xmlns:mc="http://schemas.openxmlformats.org/markup-compatibility/2006" xmlns:p14="http://schemas.microsoft.com/office/powerpoint/2010/main">
    <mc:Choice Requires="p14">
      <p:transition spd="slow" p14:dur="2000" advTm="9"/>
    </mc:Choice>
    <mc:Fallback xmlns="">
      <p:transition spd="slow" advTm="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02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612">
        <p:fade/>
      </p:transition>
    </mc:Choice>
    <mc:Fallback xmlns="">
      <p:transition spd="med" advTm="612">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2718</TotalTime>
  <Words>1059</Words>
  <Application>Microsoft Office PowerPoint</Application>
  <PresentationFormat>宽屏</PresentationFormat>
  <Paragraphs>66</Paragraphs>
  <Slides>25</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41" baseType="lpstr">
      <vt:lpstr>Calibri</vt:lpstr>
      <vt:lpstr>Book Antiqua</vt:lpstr>
      <vt:lpstr>Times New Roman</vt:lpstr>
      <vt:lpstr>Arial</vt:lpstr>
      <vt:lpstr>Broadway</vt:lpstr>
      <vt:lpstr>幼圆</vt:lpstr>
      <vt:lpstr>仿宋_GB2312</vt:lpstr>
      <vt:lpstr>汉仪菱心体简</vt:lpstr>
      <vt:lpstr>微软雅黑</vt:lpstr>
      <vt:lpstr>华文楷体</vt:lpstr>
      <vt:lpstr>Arial Unicode MS</vt:lpstr>
      <vt:lpstr>楷体_GB2312</vt:lpstr>
      <vt:lpstr>宋体</vt:lpstr>
      <vt:lpstr>Wingdings</vt:lpstr>
      <vt:lpstr>Office 主题</vt:lpstr>
      <vt:lpstr>Visio</vt:lpstr>
      <vt:lpstr>PowerPoint 演示文稿</vt:lpstr>
      <vt:lpstr>PowerPoint 演示文稿</vt:lpstr>
      <vt:lpstr>PowerPoint 演示文稿</vt:lpstr>
      <vt:lpstr>PowerPoint 演示文稿</vt:lpstr>
      <vt:lpstr>研究背景</vt:lpstr>
      <vt:lpstr>研究意义</vt:lpstr>
      <vt:lpstr>研究内容</vt:lpstr>
      <vt:lpstr>PowerPoint 演示文稿</vt:lpstr>
      <vt:lpstr>PowerPoint 演示文稿</vt:lpstr>
      <vt:lpstr>常见的好友推荐算法</vt:lpstr>
      <vt:lpstr>PowerPoint 演示文稿</vt:lpstr>
      <vt:lpstr>PowerPoint 演示文稿</vt:lpstr>
      <vt:lpstr>PowerPoint 演示文稿</vt:lpstr>
      <vt:lpstr>PowerPoint 演示文稿</vt:lpstr>
      <vt:lpstr>PowerPoint 演示文稿</vt:lpstr>
      <vt:lpstr>研究目的</vt:lpstr>
      <vt:lpstr>研究内容</vt:lpstr>
      <vt:lpstr>拟解决关键问题</vt:lpstr>
      <vt:lpstr>采取的研究方法</vt:lpstr>
      <vt:lpstr>可能的创新</vt:lpstr>
      <vt:lpstr>PowerPoint 演示文稿</vt:lpstr>
      <vt:lpstr>系统设计</vt:lpstr>
      <vt:lpstr>推荐模块设计</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小清新-开题报告模板</dc:title>
  <dc:creator>王宝慧;彗除心尘</dc:creator>
  <cp:lastModifiedBy>boyu sun</cp:lastModifiedBy>
  <cp:revision>346</cp:revision>
  <dcterms:created xsi:type="dcterms:W3CDTF">2014-11-22T22:14:47Z</dcterms:created>
  <dcterms:modified xsi:type="dcterms:W3CDTF">2016-05-16T08:29:47Z</dcterms:modified>
</cp:coreProperties>
</file>