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26" r:id="rId4"/>
    <p:sldId id="332" r:id="rId5"/>
    <p:sldId id="333" r:id="rId6"/>
    <p:sldId id="299" r:id="rId7"/>
    <p:sldId id="301" r:id="rId8"/>
    <p:sldId id="334" r:id="rId9"/>
    <p:sldId id="341" r:id="rId10"/>
    <p:sldId id="342" r:id="rId11"/>
    <p:sldId id="337" r:id="rId12"/>
    <p:sldId id="305" r:id="rId13"/>
    <p:sldId id="307" r:id="rId14"/>
    <p:sldId id="308" r:id="rId15"/>
    <p:sldId id="339" r:id="rId16"/>
    <p:sldId id="340" r:id="rId17"/>
    <p:sldId id="331" r:id="rId18"/>
    <p:sldId id="328" r:id="rId19"/>
    <p:sldId id="343" r:id="rId20"/>
    <p:sldId id="327" r:id="rId21"/>
  </p:sldIdLst>
  <p:sldSz cx="12192000" cy="6858000"/>
  <p:notesSz cx="6858000" cy="9144000"/>
  <p:embeddedFontLst>
    <p:embeddedFont>
      <p:font typeface="楷体_GB2312" panose="02010609030101010101" pitchFamily="1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Arial Unicode MS" panose="020B0604020202020204" pitchFamily="34" charset="-122"/>
      <p:regular r:id="rId27"/>
    </p:embeddedFont>
    <p:embeddedFont>
      <p:font typeface="黑体" panose="02010609060101010101" pitchFamily="49" charset="-122"/>
      <p:regular r:id="rId28"/>
    </p:embeddedFont>
    <p:embeddedFont>
      <p:font typeface="汉仪菱心体简" panose="02010600030101010101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Book Antiqua" panose="02040602050305030304" pitchFamily="18" charset="0"/>
      <p:regular r:id="rId34"/>
      <p:bold r:id="rId35"/>
      <p:italic r:id="rId36"/>
      <p:boldItalic r:id="rId37"/>
    </p:embeddedFont>
    <p:embeddedFont>
      <p:font typeface="Broadway" panose="04040905080B02020502" pitchFamily="82" charset="0"/>
      <p:regular r:id="rId38"/>
    </p:embeddedFont>
    <p:embeddedFont>
      <p:font typeface="幼圆" panose="02010509060101010101" pitchFamily="49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4C4746"/>
    <a:srgbClr val="FFC000"/>
    <a:srgbClr val="FFFFFF"/>
    <a:srgbClr val="A6ABA5"/>
    <a:srgbClr val="000000"/>
    <a:srgbClr val="E7E6E6"/>
    <a:srgbClr val="EE9C60"/>
    <a:srgbClr val="A8AA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386" autoAdjust="0"/>
    <p:restoredTop sz="95494" autoAdjust="0"/>
  </p:normalViewPr>
  <p:slideViewPr>
    <p:cSldViewPr snapToGrid="0">
      <p:cViewPr varScale="1">
        <p:scale>
          <a:sx n="72" d="100"/>
          <a:sy n="72" d="100"/>
        </p:scale>
        <p:origin x="72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8362-A5E1-4248-A5DC-CC205AAE60C3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FC3A2-D36B-46F5-BAE9-F5932AF0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0780-22F6-4B60-8976-84D79D7B60AF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D258E-BE1D-43F1-BC2E-EDC57BE5C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0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D258E-BE1D-43F1-BC2E-EDC57BE5C7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8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7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0" name="标题 1"/>
          <p:cNvSpPr>
            <a:spLocks noGrp="1"/>
          </p:cNvSpPr>
          <p:nvPr>
            <p:ph type="title" hasCustomPrompt="1"/>
          </p:nvPr>
        </p:nvSpPr>
        <p:spPr>
          <a:xfrm>
            <a:off x="1478894" y="252784"/>
            <a:ext cx="3596026" cy="48267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单击此处插入标题</a:t>
            </a:r>
            <a:endParaRPr lang="zh-CN" altLang="en-US" dirty="0"/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838200" y="203412"/>
            <a:ext cx="602866" cy="552943"/>
            <a:chOff x="997720" y="1374274"/>
            <a:chExt cx="737947" cy="676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 userDrawn="1"/>
          </p:nvSpPr>
          <p:spPr>
            <a:xfrm>
              <a:off x="1458223" y="1374274"/>
              <a:ext cx="277444" cy="277444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3" name="椭圆 52"/>
            <p:cNvSpPr/>
            <p:nvPr userDrawn="1"/>
          </p:nvSpPr>
          <p:spPr>
            <a:xfrm>
              <a:off x="1232539" y="1512996"/>
              <a:ext cx="503128" cy="5031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4" name="椭圆 53"/>
            <p:cNvSpPr/>
            <p:nvPr userDrawn="1"/>
          </p:nvSpPr>
          <p:spPr>
            <a:xfrm>
              <a:off x="997720" y="1862597"/>
              <a:ext cx="188515" cy="1885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20629" y="2042736"/>
            <a:ext cx="777214" cy="1266009"/>
            <a:chOff x="0" y="2137410"/>
            <a:chExt cx="674371" cy="1794510"/>
          </a:xfrm>
          <a:solidFill>
            <a:schemeClr val="bg2">
              <a:lumMod val="50000"/>
            </a:schemeClr>
          </a:solidFill>
        </p:grpSpPr>
        <p:sp>
          <p:nvSpPr>
            <p:cNvPr id="61" name="同侧圆角矩形 60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 userDrawn="1"/>
          </p:nvSpPr>
          <p:spPr>
            <a:xfrm>
              <a:off x="58229" y="2476394"/>
              <a:ext cx="616142" cy="11997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现状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endParaRPr lang="en-US" altLang="zh-CN" sz="9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评述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 userDrawn="1"/>
        </p:nvGrpSpPr>
        <p:grpSpPr>
          <a:xfrm>
            <a:off x="20630" y="3455039"/>
            <a:ext cx="768796" cy="1362791"/>
            <a:chOff x="17625" y="2137409"/>
            <a:chExt cx="656746" cy="1794510"/>
          </a:xfrm>
          <a:solidFill>
            <a:schemeClr val="bg2">
              <a:lumMod val="50000"/>
            </a:schemeClr>
          </a:solidFill>
        </p:grpSpPr>
        <p:sp>
          <p:nvSpPr>
            <p:cNvPr id="64" name="同侧圆角矩形 63"/>
            <p:cNvSpPr/>
            <p:nvPr userDrawn="1"/>
          </p:nvSpPr>
          <p:spPr>
            <a:xfrm rot="16200000">
              <a:off x="-551257" y="2706291"/>
              <a:ext cx="1794510" cy="656745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 userDrawn="1"/>
          </p:nvSpPr>
          <p:spPr>
            <a:xfrm>
              <a:off x="74953" y="2387516"/>
              <a:ext cx="599418" cy="13374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主要研究内容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20629" y="4953076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67" name="同侧圆角矩形 66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下一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步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工作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31515" y="544535"/>
            <a:ext cx="774449" cy="1392226"/>
            <a:chOff x="0" y="2137410"/>
            <a:chExt cx="674370" cy="1794510"/>
          </a:xfrm>
          <a:solidFill>
            <a:schemeClr val="accent6"/>
          </a:solidFill>
        </p:grpSpPr>
        <p:sp>
          <p:nvSpPr>
            <p:cNvPr id="70" name="同侧圆角矩形 69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背景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及意义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1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8797"/>
            <a:ext cx="333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0" descr="ll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71810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43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67436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0" name="标题 1"/>
          <p:cNvSpPr>
            <a:spLocks noGrp="1"/>
          </p:cNvSpPr>
          <p:nvPr>
            <p:ph type="title" hasCustomPrompt="1"/>
          </p:nvPr>
        </p:nvSpPr>
        <p:spPr>
          <a:xfrm>
            <a:off x="1478894" y="252784"/>
            <a:ext cx="3698896" cy="48267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单击插入标题</a:t>
            </a:r>
            <a:endParaRPr lang="zh-CN" altLang="en-US" dirty="0"/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838200" y="203412"/>
            <a:ext cx="602866" cy="552943"/>
            <a:chOff x="997720" y="1374274"/>
            <a:chExt cx="737947" cy="676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 userDrawn="1"/>
          </p:nvSpPr>
          <p:spPr>
            <a:xfrm>
              <a:off x="1458223" y="1374274"/>
              <a:ext cx="277444" cy="277444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3" name="椭圆 52"/>
            <p:cNvSpPr/>
            <p:nvPr userDrawn="1"/>
          </p:nvSpPr>
          <p:spPr>
            <a:xfrm>
              <a:off x="1232539" y="1512996"/>
              <a:ext cx="503128" cy="5031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4" name="椭圆 53"/>
            <p:cNvSpPr/>
            <p:nvPr userDrawn="1"/>
          </p:nvSpPr>
          <p:spPr>
            <a:xfrm>
              <a:off x="997720" y="1862597"/>
              <a:ext cx="188515" cy="1885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45720" y="388620"/>
            <a:ext cx="628650" cy="1794510"/>
            <a:chOff x="0" y="2137410"/>
            <a:chExt cx="674370" cy="1794510"/>
          </a:xfrm>
          <a:solidFill>
            <a:srgbClr val="4C4746"/>
          </a:solidFill>
        </p:grpSpPr>
        <p:sp>
          <p:nvSpPr>
            <p:cNvPr id="2" name="同侧圆角矩形 1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127635" y="2372946"/>
              <a:ext cx="419100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问题提出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45720" y="2475205"/>
            <a:ext cx="628650" cy="1794510"/>
            <a:chOff x="0" y="2137410"/>
            <a:chExt cx="674370" cy="1794510"/>
          </a:xfrm>
        </p:grpSpPr>
        <p:sp>
          <p:nvSpPr>
            <p:cNvPr id="16" name="同侧圆角矩形 15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solidFill>
              <a:srgbClr val="E7E6E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 userDrawn="1"/>
          </p:nvSpPr>
          <p:spPr>
            <a:xfrm>
              <a:off x="127635" y="2372946"/>
              <a:ext cx="419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文献综述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5720" y="4561791"/>
            <a:ext cx="628650" cy="1794510"/>
            <a:chOff x="0" y="2137410"/>
            <a:chExt cx="674370" cy="1794510"/>
          </a:xfrm>
          <a:solidFill>
            <a:srgbClr val="4C4746"/>
          </a:solidFill>
        </p:grpSpPr>
        <p:sp>
          <p:nvSpPr>
            <p:cNvPr id="19" name="同侧圆角矩形 18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127635" y="2372946"/>
              <a:ext cx="419100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研究设计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 userDrawn="1"/>
        </p:nvGrpSpPr>
        <p:grpSpPr>
          <a:xfrm>
            <a:off x="20629" y="2042736"/>
            <a:ext cx="777214" cy="1266009"/>
            <a:chOff x="0" y="2137410"/>
            <a:chExt cx="674371" cy="1794510"/>
          </a:xfrm>
          <a:solidFill>
            <a:schemeClr val="accent6"/>
          </a:solidFill>
        </p:grpSpPr>
        <p:sp>
          <p:nvSpPr>
            <p:cNvPr id="56" name="同侧圆角矩形 55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 userDrawn="1"/>
          </p:nvSpPr>
          <p:spPr>
            <a:xfrm>
              <a:off x="58229" y="2476394"/>
              <a:ext cx="616142" cy="11997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现状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endParaRPr lang="en-US" altLang="zh-CN" sz="9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评述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20630" y="3455039"/>
            <a:ext cx="768796" cy="1362791"/>
            <a:chOff x="17625" y="2137409"/>
            <a:chExt cx="656746" cy="1794510"/>
          </a:xfrm>
          <a:solidFill>
            <a:schemeClr val="bg2">
              <a:lumMod val="50000"/>
            </a:schemeClr>
          </a:solidFill>
        </p:grpSpPr>
        <p:sp>
          <p:nvSpPr>
            <p:cNvPr id="59" name="同侧圆角矩形 58"/>
            <p:cNvSpPr/>
            <p:nvPr userDrawn="1"/>
          </p:nvSpPr>
          <p:spPr>
            <a:xfrm rot="16200000">
              <a:off x="-551257" y="2706291"/>
              <a:ext cx="1794510" cy="656745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 userDrawn="1"/>
          </p:nvSpPr>
          <p:spPr>
            <a:xfrm>
              <a:off x="74953" y="2387516"/>
              <a:ext cx="599418" cy="13374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主要研究内容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0629" y="4953076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62" name="同侧圆角矩形 61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下一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步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工作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>
            <a:off x="31515" y="544535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65" name="同侧圆角矩形 64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背景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及意义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89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0" name="标题 1"/>
          <p:cNvSpPr>
            <a:spLocks noGrp="1"/>
          </p:cNvSpPr>
          <p:nvPr>
            <p:ph type="title" hasCustomPrompt="1"/>
          </p:nvPr>
        </p:nvSpPr>
        <p:spPr>
          <a:xfrm>
            <a:off x="1478894" y="252784"/>
            <a:ext cx="4224676" cy="48267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单击插入图标</a:t>
            </a:r>
            <a:endParaRPr lang="zh-CN" altLang="en-US" dirty="0"/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838200" y="203412"/>
            <a:ext cx="602866" cy="552943"/>
            <a:chOff x="997720" y="1374274"/>
            <a:chExt cx="737947" cy="676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 userDrawn="1"/>
          </p:nvSpPr>
          <p:spPr>
            <a:xfrm>
              <a:off x="1458223" y="1374274"/>
              <a:ext cx="277444" cy="277444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3" name="椭圆 52"/>
            <p:cNvSpPr/>
            <p:nvPr userDrawn="1"/>
          </p:nvSpPr>
          <p:spPr>
            <a:xfrm>
              <a:off x="1232539" y="1512996"/>
              <a:ext cx="503128" cy="5031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4" name="椭圆 53"/>
            <p:cNvSpPr/>
            <p:nvPr userDrawn="1"/>
          </p:nvSpPr>
          <p:spPr>
            <a:xfrm>
              <a:off x="997720" y="1862597"/>
              <a:ext cx="188515" cy="1885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20629" y="2042736"/>
            <a:ext cx="777214" cy="1266009"/>
            <a:chOff x="0" y="2137410"/>
            <a:chExt cx="674371" cy="1794510"/>
          </a:xfrm>
          <a:solidFill>
            <a:schemeClr val="bg2">
              <a:lumMod val="50000"/>
            </a:schemeClr>
          </a:solidFill>
        </p:grpSpPr>
        <p:sp>
          <p:nvSpPr>
            <p:cNvPr id="46" name="同侧圆角矩形 45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 userDrawn="1"/>
          </p:nvSpPr>
          <p:spPr>
            <a:xfrm>
              <a:off x="58229" y="2476394"/>
              <a:ext cx="616142" cy="11997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现状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endParaRPr lang="en-US" altLang="zh-CN" sz="9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评述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20630" y="3455039"/>
            <a:ext cx="768796" cy="1362791"/>
            <a:chOff x="17625" y="2137409"/>
            <a:chExt cx="656746" cy="1794510"/>
          </a:xfrm>
          <a:solidFill>
            <a:schemeClr val="accent6"/>
          </a:solidFill>
        </p:grpSpPr>
        <p:sp>
          <p:nvSpPr>
            <p:cNvPr id="49" name="同侧圆角矩形 48"/>
            <p:cNvSpPr/>
            <p:nvPr userDrawn="1"/>
          </p:nvSpPr>
          <p:spPr>
            <a:xfrm rot="16200000">
              <a:off x="-551257" y="2706291"/>
              <a:ext cx="1794510" cy="656745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 userDrawn="1"/>
          </p:nvSpPr>
          <p:spPr>
            <a:xfrm>
              <a:off x="74953" y="2387516"/>
              <a:ext cx="599418" cy="13374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主要研究内容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0629" y="4953076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58" name="同侧圆角矩形 57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下一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步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工作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31515" y="544535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61" name="同侧圆角矩形 60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背景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及意义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63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0" name="标题 1"/>
          <p:cNvSpPr>
            <a:spLocks noGrp="1"/>
          </p:cNvSpPr>
          <p:nvPr>
            <p:ph type="title" hasCustomPrompt="1"/>
          </p:nvPr>
        </p:nvSpPr>
        <p:spPr>
          <a:xfrm>
            <a:off x="1478894" y="252784"/>
            <a:ext cx="4224676" cy="48267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单击插入图标</a:t>
            </a:r>
            <a:endParaRPr lang="zh-CN" altLang="en-US" dirty="0"/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838200" y="203412"/>
            <a:ext cx="602866" cy="552943"/>
            <a:chOff x="997720" y="1374274"/>
            <a:chExt cx="737947" cy="676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 userDrawn="1"/>
          </p:nvSpPr>
          <p:spPr>
            <a:xfrm>
              <a:off x="1458223" y="1374274"/>
              <a:ext cx="277444" cy="277444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3" name="椭圆 52"/>
            <p:cNvSpPr/>
            <p:nvPr userDrawn="1"/>
          </p:nvSpPr>
          <p:spPr>
            <a:xfrm>
              <a:off x="1232539" y="1512996"/>
              <a:ext cx="503128" cy="5031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  <p:sp>
          <p:nvSpPr>
            <p:cNvPr id="54" name="椭圆 53"/>
            <p:cNvSpPr/>
            <p:nvPr userDrawn="1"/>
          </p:nvSpPr>
          <p:spPr>
            <a:xfrm>
              <a:off x="997720" y="1862597"/>
              <a:ext cx="188515" cy="1885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roadway" panose="04040905080B02020502" pitchFamily="8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20629" y="2042736"/>
            <a:ext cx="777214" cy="1266009"/>
            <a:chOff x="0" y="2137410"/>
            <a:chExt cx="674371" cy="1794510"/>
          </a:xfrm>
          <a:solidFill>
            <a:schemeClr val="bg2">
              <a:lumMod val="50000"/>
            </a:schemeClr>
          </a:solidFill>
        </p:grpSpPr>
        <p:sp>
          <p:nvSpPr>
            <p:cNvPr id="46" name="同侧圆角矩形 45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 userDrawn="1"/>
          </p:nvSpPr>
          <p:spPr>
            <a:xfrm>
              <a:off x="58229" y="2476394"/>
              <a:ext cx="616142" cy="11997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现状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endParaRPr lang="en-US" altLang="zh-CN" sz="9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评述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20630" y="3455039"/>
            <a:ext cx="768796" cy="1362791"/>
            <a:chOff x="17625" y="2137409"/>
            <a:chExt cx="656746" cy="1794510"/>
          </a:xfrm>
          <a:solidFill>
            <a:schemeClr val="bg2">
              <a:lumMod val="50000"/>
            </a:schemeClr>
          </a:solidFill>
        </p:grpSpPr>
        <p:sp>
          <p:nvSpPr>
            <p:cNvPr id="49" name="同侧圆角矩形 48"/>
            <p:cNvSpPr/>
            <p:nvPr userDrawn="1"/>
          </p:nvSpPr>
          <p:spPr>
            <a:xfrm rot="16200000">
              <a:off x="-551257" y="2706291"/>
              <a:ext cx="1794510" cy="656745"/>
            </a:xfrm>
            <a:prstGeom prst="round2SameRect">
              <a:avLst>
                <a:gd name="adj1" fmla="val 4219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 userDrawn="1"/>
          </p:nvSpPr>
          <p:spPr>
            <a:xfrm>
              <a:off x="74953" y="2387516"/>
              <a:ext cx="599418" cy="13374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主要研究内容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0629" y="4953076"/>
            <a:ext cx="774449" cy="1392226"/>
            <a:chOff x="0" y="2137410"/>
            <a:chExt cx="674370" cy="1794510"/>
          </a:xfrm>
          <a:solidFill>
            <a:schemeClr val="accent6"/>
          </a:solidFill>
        </p:grpSpPr>
        <p:sp>
          <p:nvSpPr>
            <p:cNvPr id="58" name="同侧圆角矩形 57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下一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步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工作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31515" y="544535"/>
            <a:ext cx="774449" cy="1392226"/>
            <a:chOff x="0" y="2137410"/>
            <a:chExt cx="674370" cy="1794510"/>
          </a:xfrm>
          <a:solidFill>
            <a:schemeClr val="bg2">
              <a:lumMod val="50000"/>
            </a:schemeClr>
          </a:solidFill>
        </p:grpSpPr>
        <p:sp>
          <p:nvSpPr>
            <p:cNvPr id="61" name="同侧圆角矩形 60"/>
            <p:cNvSpPr/>
            <p:nvPr userDrawn="1"/>
          </p:nvSpPr>
          <p:spPr>
            <a:xfrm rot="16200000">
              <a:off x="-560070" y="2697480"/>
              <a:ext cx="1794510" cy="674370"/>
            </a:xfrm>
            <a:prstGeom prst="round2SameRect">
              <a:avLst>
                <a:gd name="adj1" fmla="val 42199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 userDrawn="1"/>
          </p:nvSpPr>
          <p:spPr>
            <a:xfrm>
              <a:off x="58438" y="2476394"/>
              <a:ext cx="611010" cy="13091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背景        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2000" b="1" dirty="0" smtClean="0">
                  <a:solidFill>
                    <a:schemeClr val="tx1"/>
                  </a:solidFill>
                </a:rPr>
                <a:t>  及意义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1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12192000" cy="735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0" name="标题 1"/>
          <p:cNvSpPr>
            <a:spLocks noGrp="1"/>
          </p:cNvSpPr>
          <p:nvPr>
            <p:ph type="title" hasCustomPrompt="1"/>
          </p:nvPr>
        </p:nvSpPr>
        <p:spPr>
          <a:xfrm>
            <a:off x="5217104" y="141486"/>
            <a:ext cx="1757792" cy="482670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单击插入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7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3126938" y="1917677"/>
            <a:ext cx="5676095" cy="2347049"/>
            <a:chOff x="3126938" y="1250542"/>
            <a:chExt cx="5676095" cy="23470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" name="组合 22"/>
            <p:cNvGrpSpPr/>
            <p:nvPr userDrawn="1"/>
          </p:nvGrpSpPr>
          <p:grpSpPr>
            <a:xfrm>
              <a:off x="3126938" y="1800224"/>
              <a:ext cx="5625481" cy="1560195"/>
              <a:chOff x="3126938" y="1800224"/>
              <a:chExt cx="5625481" cy="1560195"/>
            </a:xfrm>
          </p:grpSpPr>
          <p:grpSp>
            <p:nvGrpSpPr>
              <p:cNvPr id="21" name="组合 20"/>
              <p:cNvGrpSpPr/>
              <p:nvPr userDrawn="1"/>
            </p:nvGrpSpPr>
            <p:grpSpPr>
              <a:xfrm>
                <a:off x="5837128" y="1800224"/>
                <a:ext cx="1560195" cy="1560195"/>
                <a:chOff x="5837129" y="1800224"/>
                <a:chExt cx="1560195" cy="1560195"/>
              </a:xfrm>
            </p:grpSpPr>
            <p:sp>
              <p:nvSpPr>
                <p:cNvPr id="17" name="椭圆 16"/>
                <p:cNvSpPr/>
                <p:nvPr userDrawn="1"/>
              </p:nvSpPr>
              <p:spPr>
                <a:xfrm>
                  <a:off x="5837129" y="1800224"/>
                  <a:ext cx="1560195" cy="1560195"/>
                </a:xfrm>
                <a:prstGeom prst="ellipse">
                  <a:avLst/>
                </a:prstGeom>
                <a:solidFill>
                  <a:srgbClr val="A6AB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 userDrawn="1"/>
              </p:nvSpPr>
              <p:spPr>
                <a:xfrm>
                  <a:off x="6242765" y="2195601"/>
                  <a:ext cx="74892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400" dirty="0" smtClean="0">
                      <a:solidFill>
                        <a:schemeClr val="bg1"/>
                      </a:solidFill>
                      <a:latin typeface="汉仪菱心体简" panose="02010609000101010101" pitchFamily="49" charset="-122"/>
                      <a:ea typeface="汉仪菱心体简" panose="02010609000101010101" pitchFamily="49" charset="-122"/>
                    </a:rPr>
                    <a:t>聆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126938" y="1800224"/>
                <a:ext cx="1560195" cy="1560195"/>
                <a:chOff x="3126938" y="1800224"/>
                <a:chExt cx="1560195" cy="1560195"/>
              </a:xfrm>
            </p:grpSpPr>
            <p:sp>
              <p:nvSpPr>
                <p:cNvPr id="15" name="椭圆 14"/>
                <p:cNvSpPr/>
                <p:nvPr userDrawn="1"/>
              </p:nvSpPr>
              <p:spPr>
                <a:xfrm>
                  <a:off x="3126938" y="1800224"/>
                  <a:ext cx="1560195" cy="156019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 userDrawn="1"/>
              </p:nvSpPr>
              <p:spPr>
                <a:xfrm>
                  <a:off x="3532574" y="2195601"/>
                  <a:ext cx="74892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400" dirty="0" smtClean="0">
                      <a:solidFill>
                        <a:schemeClr val="bg1"/>
                      </a:solidFill>
                      <a:latin typeface="汉仪菱心体简" panose="02010609000101010101" pitchFamily="49" charset="-122"/>
                      <a:ea typeface="汉仪菱心体简" panose="02010609000101010101" pitchFamily="49" charset="-122"/>
                    </a:rPr>
                    <a:t>感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482033" y="1800224"/>
                <a:ext cx="1560195" cy="1560195"/>
                <a:chOff x="4482033" y="1800224"/>
                <a:chExt cx="1560195" cy="1560195"/>
              </a:xfrm>
            </p:grpSpPr>
            <p:sp>
              <p:nvSpPr>
                <p:cNvPr id="13" name="椭圆 12"/>
                <p:cNvSpPr/>
                <p:nvPr userDrawn="1"/>
              </p:nvSpPr>
              <p:spPr>
                <a:xfrm>
                  <a:off x="4482033" y="1800224"/>
                  <a:ext cx="1560195" cy="1560195"/>
                </a:xfrm>
                <a:prstGeom prst="ellipse">
                  <a:avLst/>
                </a:prstGeom>
                <a:solidFill>
                  <a:srgbClr val="4C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 userDrawn="1"/>
              </p:nvSpPr>
              <p:spPr>
                <a:xfrm>
                  <a:off x="4887669" y="2195601"/>
                  <a:ext cx="74892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400" dirty="0" smtClean="0">
                      <a:solidFill>
                        <a:schemeClr val="bg1"/>
                      </a:solidFill>
                      <a:latin typeface="汉仪菱心体简" panose="02010609000101010101" pitchFamily="49" charset="-122"/>
                      <a:ea typeface="汉仪菱心体简" panose="02010609000101010101" pitchFamily="49" charset="-122"/>
                    </a:rPr>
                    <a:t>谢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>
                <a:off x="7192224" y="1800224"/>
                <a:ext cx="1560195" cy="1560195"/>
                <a:chOff x="7192224" y="1800224"/>
                <a:chExt cx="1560195" cy="1560195"/>
              </a:xfrm>
            </p:grpSpPr>
            <p:sp>
              <p:nvSpPr>
                <p:cNvPr id="11" name="椭圆 10"/>
                <p:cNvSpPr/>
                <p:nvPr userDrawn="1"/>
              </p:nvSpPr>
              <p:spPr>
                <a:xfrm>
                  <a:off x="7192224" y="1800224"/>
                  <a:ext cx="1560195" cy="15601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 userDrawn="1"/>
              </p:nvSpPr>
              <p:spPr>
                <a:xfrm>
                  <a:off x="7597860" y="2195601"/>
                  <a:ext cx="74892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400" dirty="0" smtClean="0">
                      <a:solidFill>
                        <a:schemeClr val="bg1"/>
                      </a:solidFill>
                      <a:latin typeface="汉仪菱心体简" panose="02010609000101010101" pitchFamily="49" charset="-122"/>
                      <a:ea typeface="汉仪菱心体简" panose="02010609000101010101" pitchFamily="49" charset="-122"/>
                    </a:rPr>
                    <a:t>听</a:t>
                  </a:r>
                  <a:endParaRPr lang="zh-CN" altLang="en-US" sz="4400" dirty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endParaRPr>
                </a:p>
              </p:txBody>
            </p:sp>
          </p:grpSp>
        </p:grpSp>
        <p:sp>
          <p:nvSpPr>
            <p:cNvPr id="25" name="椭圆 24"/>
            <p:cNvSpPr/>
            <p:nvPr userDrawn="1"/>
          </p:nvSpPr>
          <p:spPr>
            <a:xfrm>
              <a:off x="5185106" y="3360419"/>
              <a:ext cx="170197" cy="1701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3172807" y="3288981"/>
              <a:ext cx="308610" cy="308610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7818016" y="1250542"/>
              <a:ext cx="308610" cy="308610"/>
            </a:xfrm>
            <a:prstGeom prst="ellipse">
              <a:avLst/>
            </a:prstGeom>
            <a:solidFill>
              <a:srgbClr val="A6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3532574" y="1563052"/>
              <a:ext cx="331470" cy="331470"/>
            </a:xfrm>
            <a:prstGeom prst="ellipse">
              <a:avLst/>
            </a:prstGeom>
            <a:solidFill>
              <a:srgbClr val="4C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9" name="椭圆 28"/>
            <p:cNvSpPr/>
            <p:nvPr userDrawn="1"/>
          </p:nvSpPr>
          <p:spPr>
            <a:xfrm>
              <a:off x="4607230" y="1660841"/>
              <a:ext cx="253684" cy="2536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 userDrawn="1"/>
          </p:nvSpPr>
          <p:spPr>
            <a:xfrm>
              <a:off x="6382275" y="3215842"/>
              <a:ext cx="242570" cy="2425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6883027" y="1660840"/>
              <a:ext cx="158319" cy="1583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椭圆 31"/>
            <p:cNvSpPr/>
            <p:nvPr userDrawn="1"/>
          </p:nvSpPr>
          <p:spPr>
            <a:xfrm>
              <a:off x="8343596" y="1801264"/>
              <a:ext cx="240031" cy="2400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3" name="椭圆 32"/>
            <p:cNvSpPr/>
            <p:nvPr userDrawn="1"/>
          </p:nvSpPr>
          <p:spPr>
            <a:xfrm>
              <a:off x="4415806" y="2985481"/>
              <a:ext cx="170068" cy="170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4" name="椭圆 33"/>
            <p:cNvSpPr/>
            <p:nvPr userDrawn="1"/>
          </p:nvSpPr>
          <p:spPr>
            <a:xfrm>
              <a:off x="7138198" y="3081283"/>
              <a:ext cx="290653" cy="290653"/>
            </a:xfrm>
            <a:prstGeom prst="ellipse">
              <a:avLst/>
            </a:prstGeom>
            <a:solidFill>
              <a:srgbClr val="4C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5" name="椭圆 34"/>
            <p:cNvSpPr/>
            <p:nvPr userDrawn="1"/>
          </p:nvSpPr>
          <p:spPr>
            <a:xfrm>
              <a:off x="5868656" y="3084670"/>
              <a:ext cx="152400" cy="152400"/>
            </a:xfrm>
            <a:prstGeom prst="ellipse">
              <a:avLst/>
            </a:prstGeom>
            <a:solidFill>
              <a:srgbClr val="A8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6" name="椭圆 35"/>
            <p:cNvSpPr/>
            <p:nvPr userDrawn="1"/>
          </p:nvSpPr>
          <p:spPr>
            <a:xfrm>
              <a:off x="8512380" y="3070515"/>
              <a:ext cx="290653" cy="290653"/>
            </a:xfrm>
            <a:prstGeom prst="ellipse">
              <a:avLst/>
            </a:prstGeom>
            <a:solidFill>
              <a:srgbClr val="4C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4255547" y="1404847"/>
              <a:ext cx="105249" cy="105249"/>
            </a:xfrm>
            <a:prstGeom prst="ellipse">
              <a:avLst/>
            </a:prstGeom>
            <a:solidFill>
              <a:srgbClr val="4C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4261223" y="3305492"/>
              <a:ext cx="99574" cy="995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39" name="文本框 38"/>
          <p:cNvSpPr txBox="1"/>
          <p:nvPr userDrawn="1"/>
        </p:nvSpPr>
        <p:spPr>
          <a:xfrm>
            <a:off x="4585874" y="435554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欢迎批评指正！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3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5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6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3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1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 userDrawn="1"/>
        </p:nvSpPr>
        <p:spPr>
          <a:xfrm>
            <a:off x="8816140" y="-490272"/>
            <a:ext cx="4152352" cy="41523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 userDrawn="1"/>
        </p:nvSpPr>
        <p:spPr>
          <a:xfrm>
            <a:off x="9083096" y="3024127"/>
            <a:ext cx="3004489" cy="300448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015281" y="1827113"/>
            <a:ext cx="8087567" cy="2055986"/>
            <a:chOff x="3120690" y="1827113"/>
            <a:chExt cx="8087567" cy="2055986"/>
          </a:xfrm>
        </p:grpSpPr>
        <p:sp>
          <p:nvSpPr>
            <p:cNvPr id="15" name="椭圆 14"/>
            <p:cNvSpPr/>
            <p:nvPr userDrawn="1"/>
          </p:nvSpPr>
          <p:spPr>
            <a:xfrm>
              <a:off x="9152271" y="1827113"/>
              <a:ext cx="2055986" cy="2055986"/>
            </a:xfrm>
            <a:prstGeom prst="ellipse">
              <a:avLst/>
            </a:prstGeom>
            <a:solidFill>
              <a:srgbClr val="4C48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3120690" y="2555854"/>
              <a:ext cx="5944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b="1" dirty="0" smtClean="0">
                  <a:solidFill>
                    <a:schemeClr val="tx1"/>
                  </a:solidFill>
                </a:rPr>
                <a:t>基于文本的用户行为研究</a:t>
              </a:r>
            </a:p>
            <a:p>
              <a:pPr algn="r"/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9523674" y="249415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bg1"/>
                  </a:solidFill>
                </a:rPr>
                <a:t>研究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317689" y="281127"/>
            <a:ext cx="2349102" cy="651510"/>
            <a:chOff x="800513" y="581773"/>
            <a:chExt cx="2349102" cy="651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4" name="组合 23"/>
            <p:cNvGrpSpPr/>
            <p:nvPr userDrawn="1"/>
          </p:nvGrpSpPr>
          <p:grpSpPr>
            <a:xfrm>
              <a:off x="1932241" y="581773"/>
              <a:ext cx="651510" cy="651510"/>
              <a:chOff x="2116618" y="485448"/>
              <a:chExt cx="651510" cy="651510"/>
            </a:xfrm>
          </p:grpSpPr>
          <p:sp>
            <p:nvSpPr>
              <p:cNvPr id="25" name="椭圆 24"/>
              <p:cNvSpPr/>
              <p:nvPr userDrawn="1"/>
            </p:nvSpPr>
            <p:spPr>
              <a:xfrm>
                <a:off x="2116618" y="485448"/>
                <a:ext cx="651510" cy="651510"/>
              </a:xfrm>
              <a:prstGeom prst="ellipse">
                <a:avLst/>
              </a:prstGeom>
              <a:solidFill>
                <a:srgbClr val="A6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26" name="文本框 25"/>
              <p:cNvSpPr txBox="1"/>
              <p:nvPr userDrawn="1"/>
            </p:nvSpPr>
            <p:spPr>
              <a:xfrm>
                <a:off x="2170504" y="549593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答</a:t>
                </a:r>
                <a:endParaRPr lang="zh-CN" altLang="en-US" sz="28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 userDrawn="1"/>
          </p:nvGrpSpPr>
          <p:grpSpPr>
            <a:xfrm>
              <a:off x="800513" y="581773"/>
              <a:ext cx="651510" cy="651510"/>
              <a:chOff x="2116618" y="485448"/>
              <a:chExt cx="651510" cy="651510"/>
            </a:xfrm>
          </p:grpSpPr>
          <p:sp>
            <p:nvSpPr>
              <p:cNvPr id="19" name="椭圆 18"/>
              <p:cNvSpPr/>
              <p:nvPr userDrawn="1"/>
            </p:nvSpPr>
            <p:spPr>
              <a:xfrm>
                <a:off x="2116618" y="485448"/>
                <a:ext cx="651510" cy="65151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7" name="文本框 6"/>
              <p:cNvSpPr txBox="1"/>
              <p:nvPr userDrawn="1"/>
            </p:nvSpPr>
            <p:spPr>
              <a:xfrm>
                <a:off x="2170504" y="549593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毕</a:t>
                </a:r>
                <a:endParaRPr lang="zh-CN" altLang="en-US" sz="28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366377" y="581773"/>
              <a:ext cx="651510" cy="651510"/>
              <a:chOff x="2116618" y="485448"/>
              <a:chExt cx="651510" cy="651510"/>
            </a:xfrm>
          </p:grpSpPr>
          <p:sp>
            <p:nvSpPr>
              <p:cNvPr id="22" name="椭圆 21"/>
              <p:cNvSpPr/>
              <p:nvPr userDrawn="1"/>
            </p:nvSpPr>
            <p:spPr>
              <a:xfrm>
                <a:off x="2116618" y="485448"/>
                <a:ext cx="651510" cy="651510"/>
              </a:xfrm>
              <a:prstGeom prst="ellipse">
                <a:avLst/>
              </a:prstGeom>
              <a:solidFill>
                <a:srgbClr val="4C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23" name="文本框 22"/>
              <p:cNvSpPr txBox="1"/>
              <p:nvPr userDrawn="1"/>
            </p:nvSpPr>
            <p:spPr>
              <a:xfrm>
                <a:off x="2170504" y="549593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业</a:t>
                </a:r>
                <a:endParaRPr lang="zh-CN" altLang="en-US" sz="28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2498105" y="581773"/>
              <a:ext cx="651510" cy="651510"/>
              <a:chOff x="2116618" y="485448"/>
              <a:chExt cx="651510" cy="651510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2116618" y="485448"/>
                <a:ext cx="651510" cy="65151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29" name="文本框 28"/>
              <p:cNvSpPr txBox="1"/>
              <p:nvPr userDrawn="1"/>
            </p:nvSpPr>
            <p:spPr>
              <a:xfrm>
                <a:off x="2170504" y="549593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汉仪菱心体简" panose="02010609000101010101" pitchFamily="49" charset="-122"/>
                    <a:ea typeface="汉仪菱心体简" panose="02010609000101010101" pitchFamily="49" charset="-122"/>
                  </a:rPr>
                  <a:t>辩</a:t>
                </a:r>
                <a:endParaRPr lang="zh-CN" altLang="en-US" sz="28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3958427" y="3822729"/>
            <a:ext cx="2731266" cy="1875244"/>
            <a:chOff x="2905776" y="4110502"/>
            <a:chExt cx="2731266" cy="1875244"/>
          </a:xfrm>
        </p:grpSpPr>
        <p:grpSp>
          <p:nvGrpSpPr>
            <p:cNvPr id="35" name="组合 34"/>
            <p:cNvGrpSpPr/>
            <p:nvPr userDrawn="1"/>
          </p:nvGrpSpPr>
          <p:grpSpPr>
            <a:xfrm>
              <a:off x="2908634" y="4110502"/>
              <a:ext cx="2728408" cy="419776"/>
              <a:chOff x="1022684" y="4576272"/>
              <a:chExt cx="2728408" cy="419776"/>
            </a:xfrm>
          </p:grpSpPr>
          <p:grpSp>
            <p:nvGrpSpPr>
              <p:cNvPr id="11" name="组合 10"/>
              <p:cNvGrpSpPr/>
              <p:nvPr userDrawn="1"/>
            </p:nvGrpSpPr>
            <p:grpSpPr>
              <a:xfrm>
                <a:off x="1022684" y="4576272"/>
                <a:ext cx="443818" cy="419776"/>
                <a:chOff x="2384358" y="4643679"/>
                <a:chExt cx="790271" cy="747461"/>
              </a:xfrm>
            </p:grpSpPr>
            <p:sp>
              <p:nvSpPr>
                <p:cNvPr id="17" name="椭圆 16"/>
                <p:cNvSpPr/>
                <p:nvPr userDrawn="1"/>
              </p:nvSpPr>
              <p:spPr>
                <a:xfrm>
                  <a:off x="2384358" y="4643679"/>
                  <a:ext cx="747461" cy="74746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0">
                    <a:solidFill>
                      <a:srgbClr val="EE9C6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 userDrawn="1"/>
              </p:nvSpPr>
              <p:spPr>
                <a:xfrm>
                  <a:off x="2691805" y="4699712"/>
                  <a:ext cx="482824" cy="482824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0" dirty="0"/>
                </a:p>
              </p:txBody>
            </p:sp>
          </p:grpSp>
          <p:sp>
            <p:nvSpPr>
              <p:cNvPr id="33" name="文本框 32"/>
              <p:cNvSpPr txBox="1"/>
              <p:nvPr userDrawn="1"/>
            </p:nvSpPr>
            <p:spPr>
              <a:xfrm>
                <a:off x="1431226" y="4617622"/>
                <a:ext cx="2319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0" dirty="0" smtClean="0">
                    <a:solidFill>
                      <a:schemeClr val="tx1"/>
                    </a:solidFill>
                  </a:rPr>
                  <a:t>指导教师：刘群 教授</a:t>
                </a:r>
                <a:endParaRPr lang="zh-CN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2905776" y="5565970"/>
              <a:ext cx="2453328" cy="419776"/>
              <a:chOff x="-1540494" y="6743353"/>
              <a:chExt cx="2453328" cy="419776"/>
            </a:xfrm>
          </p:grpSpPr>
          <p:grpSp>
            <p:nvGrpSpPr>
              <p:cNvPr id="30" name="组合 29"/>
              <p:cNvGrpSpPr/>
              <p:nvPr userDrawn="1"/>
            </p:nvGrpSpPr>
            <p:grpSpPr>
              <a:xfrm>
                <a:off x="-1540494" y="6743353"/>
                <a:ext cx="434833" cy="419776"/>
                <a:chOff x="-2179680" y="7235312"/>
                <a:chExt cx="774271" cy="747461"/>
              </a:xfrm>
            </p:grpSpPr>
            <p:sp>
              <p:nvSpPr>
                <p:cNvPr id="31" name="椭圆 30"/>
                <p:cNvSpPr/>
                <p:nvPr userDrawn="1"/>
              </p:nvSpPr>
              <p:spPr>
                <a:xfrm>
                  <a:off x="-2179680" y="7235312"/>
                  <a:ext cx="747460" cy="74746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0"/>
                </a:p>
              </p:txBody>
            </p:sp>
            <p:sp>
              <p:nvSpPr>
                <p:cNvPr id="32" name="椭圆 31"/>
                <p:cNvSpPr/>
                <p:nvPr userDrawn="1"/>
              </p:nvSpPr>
              <p:spPr>
                <a:xfrm>
                  <a:off x="-1888234" y="7287765"/>
                  <a:ext cx="482825" cy="482824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0"/>
                </a:p>
              </p:txBody>
            </p:sp>
          </p:grpSp>
          <p:sp>
            <p:nvSpPr>
              <p:cNvPr id="34" name="文本框 33"/>
              <p:cNvSpPr txBox="1"/>
              <p:nvPr userDrawn="1"/>
            </p:nvSpPr>
            <p:spPr>
              <a:xfrm>
                <a:off x="-1118491" y="6746183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0" dirty="0" smtClean="0">
                    <a:solidFill>
                      <a:schemeClr val="tx1"/>
                    </a:solidFill>
                  </a:rPr>
                  <a:t>专业：计算机技术</a:t>
                </a:r>
                <a:endParaRPr lang="zh-CN" altLang="en-US" sz="1800" b="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直接连接符 40"/>
          <p:cNvCxnSpPr/>
          <p:nvPr userDrawn="1"/>
        </p:nvCxnSpPr>
        <p:spPr>
          <a:xfrm>
            <a:off x="2047042" y="3239827"/>
            <a:ext cx="5912762" cy="0"/>
          </a:xfrm>
          <a:prstGeom prst="line">
            <a:avLst/>
          </a:prstGeom>
          <a:ln>
            <a:solidFill>
              <a:srgbClr val="A8AA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06" y="345272"/>
            <a:ext cx="1995183" cy="229905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12" y="3635430"/>
            <a:ext cx="1770056" cy="1871747"/>
          </a:xfrm>
          <a:prstGeom prst="rect">
            <a:avLst/>
          </a:prstGeom>
        </p:spPr>
      </p:pic>
      <p:sp>
        <p:nvSpPr>
          <p:cNvPr id="38" name="椭圆 37"/>
          <p:cNvSpPr/>
          <p:nvPr userDrawn="1"/>
        </p:nvSpPr>
        <p:spPr>
          <a:xfrm>
            <a:off x="3960654" y="4576787"/>
            <a:ext cx="419776" cy="41977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/>
          </a:p>
        </p:txBody>
      </p:sp>
      <p:sp>
        <p:nvSpPr>
          <p:cNvPr id="39" name="文本框 38"/>
          <p:cNvSpPr txBox="1"/>
          <p:nvPr userDrawn="1"/>
        </p:nvSpPr>
        <p:spPr>
          <a:xfrm>
            <a:off x="4429786" y="45767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</a:rPr>
              <a:t>硕士生：孙红涛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4140215" y="4606963"/>
            <a:ext cx="271156" cy="2711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/>
          </a:p>
        </p:txBody>
      </p:sp>
      <p:sp>
        <p:nvSpPr>
          <p:cNvPr id="40" name="椭圆 39"/>
          <p:cNvSpPr/>
          <p:nvPr userDrawn="1"/>
        </p:nvSpPr>
        <p:spPr>
          <a:xfrm>
            <a:off x="3960654" y="5914135"/>
            <a:ext cx="419776" cy="41977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/>
          </a:p>
        </p:txBody>
      </p:sp>
      <p:sp>
        <p:nvSpPr>
          <p:cNvPr id="42" name="椭圆 41"/>
          <p:cNvSpPr/>
          <p:nvPr userDrawn="1"/>
        </p:nvSpPr>
        <p:spPr>
          <a:xfrm>
            <a:off x="4124331" y="5943593"/>
            <a:ext cx="271156" cy="2711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/>
          </a:p>
        </p:txBody>
      </p:sp>
      <p:sp>
        <p:nvSpPr>
          <p:cNvPr id="46" name="文本框 45"/>
          <p:cNvSpPr txBox="1"/>
          <p:nvPr userDrawn="1"/>
        </p:nvSpPr>
        <p:spPr>
          <a:xfrm>
            <a:off x="4382657" y="59169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</a:rPr>
              <a:t>方向：智能信息处理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556750" y="5903913"/>
            <a:ext cx="2254250" cy="8175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9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6265313" y="1840335"/>
            <a:ext cx="1123571" cy="1076869"/>
            <a:chOff x="8723006" y="1647607"/>
            <a:chExt cx="2767954" cy="2652902"/>
          </a:xfrm>
          <a:effectLst/>
        </p:grpSpPr>
        <p:grpSp>
          <p:nvGrpSpPr>
            <p:cNvPr id="62" name="组合 61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64" name="椭圆 63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rgbClr val="4C474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  <p:sp>
            <p:nvSpPr>
              <p:cNvPr id="65" name="流程图: 合并 64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rgbClr val="4C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63" name="文本框 62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/>
          <p:cNvSpPr txBox="1"/>
          <p:nvPr userDrawn="1"/>
        </p:nvSpPr>
        <p:spPr>
          <a:xfrm>
            <a:off x="7519446" y="2393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现状评述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265313" y="3306351"/>
            <a:ext cx="1123571" cy="1076869"/>
            <a:chOff x="8723006" y="1647607"/>
            <a:chExt cx="2767954" cy="2652902"/>
          </a:xfrm>
        </p:grpSpPr>
        <p:grpSp>
          <p:nvGrpSpPr>
            <p:cNvPr id="67" name="组合 66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69" name="椭圆 68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  <p:sp>
            <p:nvSpPr>
              <p:cNvPr id="70" name="流程图: 合并 69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68" name="文本框 67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71"/>
          <p:cNvSpPr txBox="1"/>
          <p:nvPr userDrawn="1"/>
        </p:nvSpPr>
        <p:spPr>
          <a:xfrm>
            <a:off x="7519446" y="3860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70290" y="1451188"/>
            <a:ext cx="3752428" cy="3752428"/>
            <a:chOff x="1082462" y="1218028"/>
            <a:chExt cx="3752428" cy="3752428"/>
          </a:xfrm>
        </p:grpSpPr>
        <p:grpSp>
          <p:nvGrpSpPr>
            <p:cNvPr id="35" name="组合 34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40" name="文本框 39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6" name="空心弧 35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同心圆 37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265313" y="4703114"/>
            <a:ext cx="1123571" cy="1076869"/>
            <a:chOff x="8723006" y="1647607"/>
            <a:chExt cx="2767954" cy="2652902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51" name="椭圆 50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roadway" panose="04040905080B02020502" pitchFamily="82" charset="0"/>
                </a:endParaRPr>
              </a:p>
            </p:txBody>
          </p:sp>
          <p:sp>
            <p:nvSpPr>
              <p:cNvPr id="52" name="流程图: 合并 51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50" name="文本框 49"/>
            <p:cNvSpPr txBox="1"/>
            <p:nvPr userDrawn="1"/>
          </p:nvSpPr>
          <p:spPr>
            <a:xfrm>
              <a:off x="9187495" y="2212485"/>
              <a:ext cx="2074989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 userDrawn="1"/>
        </p:nvSpPr>
        <p:spPr>
          <a:xfrm>
            <a:off x="7519446" y="52567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65313" y="374319"/>
            <a:ext cx="3234162" cy="1076869"/>
            <a:chOff x="6468142" y="1562872"/>
            <a:chExt cx="3234162" cy="1076869"/>
          </a:xfrm>
        </p:grpSpPr>
        <p:grpSp>
          <p:nvGrpSpPr>
            <p:cNvPr id="44" name="组合 43"/>
            <p:cNvGrpSpPr/>
            <p:nvPr userDrawn="1"/>
          </p:nvGrpSpPr>
          <p:grpSpPr>
            <a:xfrm>
              <a:off x="6468142" y="1562872"/>
              <a:ext cx="1123571" cy="1076869"/>
              <a:chOff x="8723006" y="1647607"/>
              <a:chExt cx="2767954" cy="2652902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8723006" y="1647607"/>
                <a:ext cx="2767954" cy="2652902"/>
                <a:chOff x="1628775" y="1300163"/>
                <a:chExt cx="1915944" cy="1836306"/>
              </a:xfrm>
            </p:grpSpPr>
            <p:sp>
              <p:nvSpPr>
                <p:cNvPr id="48" name="椭圆 47"/>
                <p:cNvSpPr/>
                <p:nvPr userDrawn="1"/>
              </p:nvSpPr>
              <p:spPr>
                <a:xfrm>
                  <a:off x="1628775" y="1300163"/>
                  <a:ext cx="1828800" cy="1828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roadway" panose="04040905080B02020502" pitchFamily="82" charset="0"/>
                  </a:endParaRPr>
                </a:p>
              </p:txBody>
            </p:sp>
            <p:sp>
              <p:nvSpPr>
                <p:cNvPr id="60" name="流程图: 合并 59"/>
                <p:cNvSpPr/>
                <p:nvPr userDrawn="1"/>
              </p:nvSpPr>
              <p:spPr>
                <a:xfrm rot="18650490">
                  <a:off x="3109386" y="2701135"/>
                  <a:ext cx="403376" cy="467291"/>
                </a:xfrm>
                <a:prstGeom prst="flowChartMerg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roadway" panose="04040905080B02020502" pitchFamily="82" charset="0"/>
                  </a:endParaRPr>
                </a:p>
              </p:txBody>
            </p:sp>
          </p:grpSp>
          <p:sp>
            <p:nvSpPr>
              <p:cNvPr id="47" name="文本框 46"/>
              <p:cNvSpPr txBox="1"/>
              <p:nvPr userDrawn="1"/>
            </p:nvSpPr>
            <p:spPr>
              <a:xfrm>
                <a:off x="9187495" y="2212485"/>
                <a:ext cx="1747702" cy="151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0" dirty="0" smtClean="0">
                    <a:solidFill>
                      <a:schemeClr val="bg1"/>
                    </a:solidFill>
                    <a:latin typeface="Broadway" panose="04040905080B02020502" pitchFamily="82" charset="0"/>
                    <a:ea typeface="微软雅黑" panose="020B0503020204020204" pitchFamily="34" charset="-122"/>
                  </a:rPr>
                  <a:t>01</a:t>
                </a:r>
                <a:endParaRPr lang="zh-CN" altLang="en-US" sz="4000" b="0" dirty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文本框 44"/>
            <p:cNvSpPr txBox="1"/>
            <p:nvPr userDrawn="1"/>
          </p:nvSpPr>
          <p:spPr>
            <a:xfrm>
              <a:off x="7722275" y="211652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99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6265313" y="374319"/>
            <a:ext cx="3234162" cy="1076869"/>
            <a:chOff x="6468142" y="1562872"/>
            <a:chExt cx="3234162" cy="1076869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6468142" y="1562872"/>
              <a:ext cx="1123571" cy="1076869"/>
              <a:chOff x="8723006" y="1647607"/>
              <a:chExt cx="2767954" cy="2652902"/>
            </a:xfrm>
          </p:grpSpPr>
          <p:grpSp>
            <p:nvGrpSpPr>
              <p:cNvPr id="45" name="组合 44"/>
              <p:cNvGrpSpPr/>
              <p:nvPr userDrawn="1"/>
            </p:nvGrpSpPr>
            <p:grpSpPr>
              <a:xfrm>
                <a:off x="8723006" y="1647607"/>
                <a:ext cx="2767954" cy="2652902"/>
                <a:chOff x="1628775" y="1300163"/>
                <a:chExt cx="1915944" cy="1836306"/>
              </a:xfrm>
            </p:grpSpPr>
            <p:sp>
              <p:nvSpPr>
                <p:cNvPr id="47" name="椭圆 46"/>
                <p:cNvSpPr/>
                <p:nvPr userDrawn="1"/>
              </p:nvSpPr>
              <p:spPr>
                <a:xfrm>
                  <a:off x="1628775" y="1300163"/>
                  <a:ext cx="1828800" cy="1828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roadway" panose="04040905080B02020502" pitchFamily="82" charset="0"/>
                  </a:endParaRPr>
                </a:p>
              </p:txBody>
            </p:sp>
            <p:sp>
              <p:nvSpPr>
                <p:cNvPr id="48" name="流程图: 合并 47"/>
                <p:cNvSpPr/>
                <p:nvPr userDrawn="1"/>
              </p:nvSpPr>
              <p:spPr>
                <a:xfrm rot="18650490">
                  <a:off x="3109386" y="2701135"/>
                  <a:ext cx="403376" cy="467291"/>
                </a:xfrm>
                <a:prstGeom prst="flowChartMerg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roadway" panose="04040905080B02020502" pitchFamily="82" charset="0"/>
                  </a:endParaRPr>
                </a:p>
              </p:txBody>
            </p:sp>
          </p:grpSp>
          <p:sp>
            <p:nvSpPr>
              <p:cNvPr id="46" name="文本框 45"/>
              <p:cNvSpPr txBox="1"/>
              <p:nvPr userDrawn="1"/>
            </p:nvSpPr>
            <p:spPr>
              <a:xfrm>
                <a:off x="9187496" y="2212484"/>
                <a:ext cx="1747702" cy="1510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0" dirty="0" smtClean="0">
                    <a:solidFill>
                      <a:schemeClr val="bg1"/>
                    </a:solidFill>
                    <a:latin typeface="Broadway" panose="04040905080B02020502" pitchFamily="82" charset="0"/>
                    <a:ea typeface="微软雅黑" panose="020B0503020204020204" pitchFamily="34" charset="-122"/>
                  </a:rPr>
                  <a:t>01</a:t>
                </a:r>
                <a:endParaRPr lang="zh-CN" altLang="en-US" sz="4000" b="0" dirty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 userDrawn="1"/>
          </p:nvSpPr>
          <p:spPr>
            <a:xfrm>
              <a:off x="7722275" y="211652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6265313" y="1840335"/>
            <a:ext cx="1123571" cy="1076869"/>
            <a:chOff x="8723006" y="1647607"/>
            <a:chExt cx="2767954" cy="2652902"/>
          </a:xfrm>
          <a:solidFill>
            <a:schemeClr val="bg2"/>
          </a:solidFill>
          <a:effectLst/>
        </p:grpSpPr>
        <p:grpSp>
          <p:nvGrpSpPr>
            <p:cNvPr id="62" name="组合 61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64" name="椭圆 63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65" name="流程图: 合并 64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63" name="文本框 62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/>
          <p:cNvSpPr txBox="1"/>
          <p:nvPr userDrawn="1"/>
        </p:nvSpPr>
        <p:spPr>
          <a:xfrm>
            <a:off x="7519446" y="2393984"/>
            <a:ext cx="162095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现状评述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265313" y="3306351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67" name="组合 66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69" name="椭圆 68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70" name="流程图: 合并 69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68" name="文本框 67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71"/>
          <p:cNvSpPr txBox="1"/>
          <p:nvPr userDrawn="1"/>
        </p:nvSpPr>
        <p:spPr>
          <a:xfrm>
            <a:off x="7519446" y="3860000"/>
            <a:ext cx="2339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70290" y="1451188"/>
            <a:ext cx="3752428" cy="3752428"/>
            <a:chOff x="1082462" y="1218028"/>
            <a:chExt cx="3752428" cy="3752428"/>
          </a:xfrm>
        </p:grpSpPr>
        <p:grpSp>
          <p:nvGrpSpPr>
            <p:cNvPr id="35" name="组合 34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40" name="文本框 39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6" name="空心弧 35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同心圆 37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265313" y="4703114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49" name="组合 48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51" name="椭圆 50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roadway" panose="04040905080B02020502" pitchFamily="82" charset="0"/>
                </a:endParaRPr>
              </a:p>
            </p:txBody>
          </p:sp>
          <p:sp>
            <p:nvSpPr>
              <p:cNvPr id="52" name="流程图: 合并 51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50" name="文本框 49"/>
            <p:cNvSpPr txBox="1"/>
            <p:nvPr userDrawn="1"/>
          </p:nvSpPr>
          <p:spPr>
            <a:xfrm>
              <a:off x="9187495" y="2212485"/>
              <a:ext cx="2074989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 userDrawn="1"/>
        </p:nvSpPr>
        <p:spPr>
          <a:xfrm>
            <a:off x="7519446" y="5256763"/>
            <a:ext cx="198002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07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70290" y="1451188"/>
            <a:ext cx="3752428" cy="3752428"/>
            <a:chOff x="1082462" y="1218028"/>
            <a:chExt cx="3752428" cy="3752428"/>
          </a:xfrm>
        </p:grpSpPr>
        <p:grpSp>
          <p:nvGrpSpPr>
            <p:cNvPr id="35" name="组合 34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40" name="文本框 39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6" name="空心弧 35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同心圆 37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6265313" y="374319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89" name="组合 88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91" name="椭圆 90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92" name="流程图: 合并 91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90" name="文本框 89"/>
            <p:cNvSpPr txBox="1"/>
            <p:nvPr userDrawn="1"/>
          </p:nvSpPr>
          <p:spPr>
            <a:xfrm>
              <a:off x="9187495" y="2212485"/>
              <a:ext cx="2018281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6265313" y="3306351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00" name="组合 99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02" name="椭圆 101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03" name="流程图: 合并 102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01" name="文本框 100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文本框 103"/>
          <p:cNvSpPr txBox="1"/>
          <p:nvPr userDrawn="1"/>
        </p:nvSpPr>
        <p:spPr>
          <a:xfrm>
            <a:off x="7519446" y="3860000"/>
            <a:ext cx="233910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 userDrawn="1"/>
        </p:nvGrpSpPr>
        <p:grpSpPr>
          <a:xfrm>
            <a:off x="6265313" y="4703114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06" name="组合 105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08" name="椭圆 107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roadway" panose="04040905080B02020502" pitchFamily="82" charset="0"/>
                </a:endParaRPr>
              </a:p>
            </p:txBody>
          </p:sp>
          <p:sp>
            <p:nvSpPr>
              <p:cNvPr id="109" name="流程图: 合并 108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07" name="文本框 106"/>
            <p:cNvSpPr txBox="1"/>
            <p:nvPr userDrawn="1"/>
          </p:nvSpPr>
          <p:spPr>
            <a:xfrm>
              <a:off x="9187495" y="2212485"/>
              <a:ext cx="2074989" cy="17439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7519446" y="5256763"/>
            <a:ext cx="19800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 userDrawn="1"/>
        </p:nvGrpSpPr>
        <p:grpSpPr>
          <a:xfrm>
            <a:off x="6265313" y="1840335"/>
            <a:ext cx="1123571" cy="1076869"/>
            <a:chOff x="8723006" y="1647607"/>
            <a:chExt cx="2767954" cy="2652902"/>
          </a:xfrm>
          <a:effectLst/>
        </p:grpSpPr>
        <p:grpSp>
          <p:nvGrpSpPr>
            <p:cNvPr id="112" name="组合 111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114" name="椭圆 113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rgbClr val="4C474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  <p:sp>
            <p:nvSpPr>
              <p:cNvPr id="115" name="流程图: 合并 114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rgbClr val="4C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13" name="文本框 112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文本框 115"/>
          <p:cNvSpPr txBox="1"/>
          <p:nvPr userDrawn="1"/>
        </p:nvSpPr>
        <p:spPr>
          <a:xfrm>
            <a:off x="7519446" y="2393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现状评述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7519446" y="923566"/>
            <a:ext cx="19800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6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0" name="组合 89"/>
          <p:cNvGrpSpPr/>
          <p:nvPr userDrawn="1"/>
        </p:nvGrpSpPr>
        <p:grpSpPr>
          <a:xfrm>
            <a:off x="6265313" y="374319"/>
            <a:ext cx="1123571" cy="1076869"/>
            <a:chOff x="8723006" y="1647607"/>
            <a:chExt cx="2767954" cy="2652902"/>
          </a:xfrm>
          <a:solidFill>
            <a:schemeClr val="bg1">
              <a:lumMod val="65000"/>
            </a:schemeClr>
          </a:solidFill>
        </p:grpSpPr>
        <p:grpSp>
          <p:nvGrpSpPr>
            <p:cNvPr id="92" name="组合 91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94" name="椭圆 93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  <p:sp>
            <p:nvSpPr>
              <p:cNvPr id="95" name="流程图: 合并 94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93" name="文本框 92"/>
            <p:cNvSpPr txBox="1"/>
            <p:nvPr userDrawn="1"/>
          </p:nvSpPr>
          <p:spPr>
            <a:xfrm>
              <a:off x="9187495" y="2212485"/>
              <a:ext cx="1747702" cy="1510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 userDrawn="1"/>
        </p:nvGrpSpPr>
        <p:grpSpPr>
          <a:xfrm>
            <a:off x="6265313" y="3306351"/>
            <a:ext cx="1123571" cy="1076869"/>
            <a:chOff x="8723006" y="1647607"/>
            <a:chExt cx="2767954" cy="2652902"/>
          </a:xfrm>
        </p:grpSpPr>
        <p:grpSp>
          <p:nvGrpSpPr>
            <p:cNvPr id="103" name="组合 102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105" name="椭圆 104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  <p:sp>
            <p:nvSpPr>
              <p:cNvPr id="106" name="流程图: 合并 105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04" name="文本框 103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文本框 106"/>
          <p:cNvSpPr txBox="1"/>
          <p:nvPr userDrawn="1"/>
        </p:nvSpPr>
        <p:spPr>
          <a:xfrm>
            <a:off x="7519446" y="3860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 userDrawn="1"/>
        </p:nvGrpSpPr>
        <p:grpSpPr>
          <a:xfrm>
            <a:off x="6265313" y="1840335"/>
            <a:ext cx="1123571" cy="1076869"/>
            <a:chOff x="8723006" y="1647607"/>
            <a:chExt cx="2767954" cy="2652902"/>
          </a:xfrm>
          <a:solidFill>
            <a:schemeClr val="bg2"/>
          </a:solidFill>
          <a:effectLst/>
        </p:grpSpPr>
        <p:grpSp>
          <p:nvGrpSpPr>
            <p:cNvPr id="115" name="组合 114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17" name="椭圆 116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18" name="流程图: 合并 117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16" name="文本框 115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文本框 118"/>
          <p:cNvSpPr txBox="1"/>
          <p:nvPr userDrawn="1"/>
        </p:nvSpPr>
        <p:spPr>
          <a:xfrm>
            <a:off x="7519446" y="2393984"/>
            <a:ext cx="162095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现状评述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 userDrawn="1"/>
        </p:nvGrpSpPr>
        <p:grpSpPr>
          <a:xfrm>
            <a:off x="6265313" y="4703114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21" name="组合 120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23" name="椭圆 122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roadway" panose="04040905080B02020502" pitchFamily="82" charset="0"/>
                </a:endParaRPr>
              </a:p>
            </p:txBody>
          </p:sp>
          <p:sp>
            <p:nvSpPr>
              <p:cNvPr id="124" name="流程图: 合并 123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22" name="文本框 121"/>
            <p:cNvSpPr txBox="1"/>
            <p:nvPr userDrawn="1"/>
          </p:nvSpPr>
          <p:spPr>
            <a:xfrm>
              <a:off x="9187495" y="2212485"/>
              <a:ext cx="2074989" cy="17439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文本框 124"/>
          <p:cNvSpPr txBox="1"/>
          <p:nvPr userDrawn="1"/>
        </p:nvSpPr>
        <p:spPr>
          <a:xfrm>
            <a:off x="7519446" y="5256763"/>
            <a:ext cx="19800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>
            <a:off x="7519445" y="954989"/>
            <a:ext cx="198002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 userDrawn="1"/>
        </p:nvGrpSpPr>
        <p:grpSpPr>
          <a:xfrm>
            <a:off x="6265313" y="374319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29" name="组合 128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31" name="椭圆 130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32" name="流程图: 合并 131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30" name="文本框 129"/>
            <p:cNvSpPr txBox="1"/>
            <p:nvPr userDrawn="1"/>
          </p:nvSpPr>
          <p:spPr>
            <a:xfrm>
              <a:off x="9187495" y="2212485"/>
              <a:ext cx="2018281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文本框 132"/>
          <p:cNvSpPr txBox="1"/>
          <p:nvPr userDrawn="1"/>
        </p:nvSpPr>
        <p:spPr>
          <a:xfrm>
            <a:off x="7519446" y="923566"/>
            <a:ext cx="19800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570290" y="1451188"/>
            <a:ext cx="3752428" cy="3752428"/>
            <a:chOff x="1082462" y="1218028"/>
            <a:chExt cx="3752428" cy="3752428"/>
          </a:xfrm>
        </p:grpSpPr>
        <p:grpSp>
          <p:nvGrpSpPr>
            <p:cNvPr id="46" name="组合 45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51" name="文本框 50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47" name="空心弧 46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同心圆 48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空心弧 49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3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70290" y="1451188"/>
            <a:ext cx="3752428" cy="3752428"/>
            <a:chOff x="1082462" y="1218028"/>
            <a:chExt cx="3752428" cy="3752428"/>
          </a:xfrm>
        </p:grpSpPr>
        <p:grpSp>
          <p:nvGrpSpPr>
            <p:cNvPr id="35" name="组合 34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40" name="文本框 39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6" name="空心弧 35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同心圆 37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/>
          <p:cNvGrpSpPr/>
          <p:nvPr userDrawn="1"/>
        </p:nvGrpSpPr>
        <p:grpSpPr>
          <a:xfrm>
            <a:off x="6265313" y="374319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15" name="组合 114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17" name="椭圆 116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18" name="流程图: 合并 117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16" name="文本框 115"/>
            <p:cNvSpPr txBox="1"/>
            <p:nvPr userDrawn="1"/>
          </p:nvSpPr>
          <p:spPr>
            <a:xfrm>
              <a:off x="9187495" y="2212485"/>
              <a:ext cx="2018281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01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文本框 118"/>
          <p:cNvSpPr txBox="1"/>
          <p:nvPr userDrawn="1"/>
        </p:nvSpPr>
        <p:spPr>
          <a:xfrm>
            <a:off x="7519446" y="923566"/>
            <a:ext cx="19800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 userDrawn="1"/>
        </p:nvGrpSpPr>
        <p:grpSpPr>
          <a:xfrm>
            <a:off x="6265313" y="4703114"/>
            <a:ext cx="1123571" cy="1076869"/>
            <a:chOff x="8723006" y="1647607"/>
            <a:chExt cx="2767954" cy="2652902"/>
          </a:xfrm>
        </p:grpSpPr>
        <p:grpSp>
          <p:nvGrpSpPr>
            <p:cNvPr id="121" name="组合 120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</p:grpSpPr>
          <p:sp>
            <p:nvSpPr>
              <p:cNvPr id="123" name="椭圆 122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roadway" panose="04040905080B02020502" pitchFamily="82" charset="0"/>
                </a:endParaRPr>
              </a:p>
            </p:txBody>
          </p:sp>
          <p:sp>
            <p:nvSpPr>
              <p:cNvPr id="124" name="流程图: 合并 123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22" name="文本框 121"/>
            <p:cNvSpPr txBox="1"/>
            <p:nvPr userDrawn="1"/>
          </p:nvSpPr>
          <p:spPr>
            <a:xfrm>
              <a:off x="9187495" y="2212485"/>
              <a:ext cx="2074989" cy="174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/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04</a:t>
              </a:r>
              <a:endParaRPr lang="zh-CN" altLang="en-US" sz="4000" b="0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文本框 124"/>
          <p:cNvSpPr txBox="1"/>
          <p:nvPr userDrawn="1"/>
        </p:nvSpPr>
        <p:spPr>
          <a:xfrm>
            <a:off x="7519446" y="52567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 userDrawn="1"/>
        </p:nvGrpSpPr>
        <p:grpSpPr>
          <a:xfrm>
            <a:off x="6265313" y="1840335"/>
            <a:ext cx="1123571" cy="1076869"/>
            <a:chOff x="8723006" y="1647607"/>
            <a:chExt cx="2767954" cy="2652902"/>
          </a:xfrm>
          <a:solidFill>
            <a:schemeClr val="bg2"/>
          </a:solidFill>
          <a:effectLst/>
        </p:grpSpPr>
        <p:grpSp>
          <p:nvGrpSpPr>
            <p:cNvPr id="127" name="组合 126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29" name="椭圆 128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30" name="流程图: 合并 129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28" name="文本框 127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02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1" name="文本框 130"/>
          <p:cNvSpPr txBox="1"/>
          <p:nvPr userDrawn="1"/>
        </p:nvSpPr>
        <p:spPr>
          <a:xfrm>
            <a:off x="7519446" y="2393984"/>
            <a:ext cx="162095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现状评述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2" name="组合 131"/>
          <p:cNvGrpSpPr/>
          <p:nvPr userDrawn="1"/>
        </p:nvGrpSpPr>
        <p:grpSpPr>
          <a:xfrm>
            <a:off x="6265313" y="3306351"/>
            <a:ext cx="1123571" cy="1076869"/>
            <a:chOff x="8723006" y="1647607"/>
            <a:chExt cx="2767954" cy="2652902"/>
          </a:xfrm>
          <a:solidFill>
            <a:schemeClr val="bg2"/>
          </a:solidFill>
        </p:grpSpPr>
        <p:grpSp>
          <p:nvGrpSpPr>
            <p:cNvPr id="133" name="组合 132"/>
            <p:cNvGrpSpPr/>
            <p:nvPr userDrawn="1"/>
          </p:nvGrpSpPr>
          <p:grpSpPr>
            <a:xfrm>
              <a:off x="8723006" y="1647607"/>
              <a:ext cx="2767954" cy="2652902"/>
              <a:chOff x="1628775" y="1300163"/>
              <a:chExt cx="1915944" cy="1836306"/>
            </a:xfrm>
            <a:grpFill/>
          </p:grpSpPr>
          <p:sp>
            <p:nvSpPr>
              <p:cNvPr id="135" name="椭圆 134"/>
              <p:cNvSpPr/>
              <p:nvPr userDrawn="1"/>
            </p:nvSpPr>
            <p:spPr>
              <a:xfrm>
                <a:off x="1628775" y="1300163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36" name="流程图: 合并 135"/>
              <p:cNvSpPr/>
              <p:nvPr userDrawn="1"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34" name="文本框 133"/>
            <p:cNvSpPr txBox="1"/>
            <p:nvPr userDrawn="1"/>
          </p:nvSpPr>
          <p:spPr>
            <a:xfrm>
              <a:off x="9187495" y="2212485"/>
              <a:ext cx="2089837" cy="17439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000" b="0" dirty="0" smtClean="0">
                  <a:solidFill>
                    <a:schemeClr val="bg1">
                      <a:lumMod val="75000"/>
                    </a:schemeClr>
                  </a:solidFill>
                  <a:latin typeface="Broadway" panose="04040905080B02020502" pitchFamily="82" charset="0"/>
                  <a:ea typeface="微软雅黑" panose="020B0503020204020204" pitchFamily="34" charset="-122"/>
                </a:rPr>
                <a:t>03</a:t>
              </a:r>
              <a:endParaRPr lang="zh-CN" altLang="en-US" sz="4000" b="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文本框 136"/>
          <p:cNvSpPr txBox="1"/>
          <p:nvPr userDrawn="1"/>
        </p:nvSpPr>
        <p:spPr>
          <a:xfrm>
            <a:off x="7519446" y="3860000"/>
            <a:ext cx="2339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-11710" y="0"/>
            <a:ext cx="505206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558580" y="1451188"/>
            <a:ext cx="3752428" cy="3752428"/>
            <a:chOff x="1082462" y="1218028"/>
            <a:chExt cx="3752428" cy="3752428"/>
          </a:xfrm>
        </p:grpSpPr>
        <p:grpSp>
          <p:nvGrpSpPr>
            <p:cNvPr id="62" name="组合 61"/>
            <p:cNvGrpSpPr/>
            <p:nvPr userDrawn="1"/>
          </p:nvGrpSpPr>
          <p:grpSpPr>
            <a:xfrm>
              <a:off x="2357540" y="2572676"/>
              <a:ext cx="1417376" cy="1204747"/>
              <a:chOff x="2621224" y="2776901"/>
              <a:chExt cx="1417376" cy="1204747"/>
            </a:xfrm>
            <a:noFill/>
          </p:grpSpPr>
          <p:sp>
            <p:nvSpPr>
              <p:cNvPr id="67" name="文本框 66"/>
              <p:cNvSpPr txBox="1"/>
              <p:nvPr userDrawn="1"/>
            </p:nvSpPr>
            <p:spPr>
              <a:xfrm>
                <a:off x="2622828" y="2776901"/>
                <a:ext cx="1415772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00" b="1" dirty="0" smtClean="0">
                    <a:solidFill>
                      <a:schemeClr val="bg1"/>
                    </a:solidFill>
                  </a:rPr>
                  <a:t>目录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 userDrawn="1"/>
            </p:nvSpPr>
            <p:spPr>
              <a:xfrm>
                <a:off x="2621224" y="3519983"/>
                <a:ext cx="141737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63" name="空心弧 62"/>
            <p:cNvSpPr/>
            <p:nvPr userDrawn="1"/>
          </p:nvSpPr>
          <p:spPr>
            <a:xfrm>
              <a:off x="1331528" y="1467094"/>
              <a:ext cx="3415910" cy="3415910"/>
            </a:xfrm>
            <a:prstGeom prst="blockArc">
              <a:avLst>
                <a:gd name="adj1" fmla="val 16203098"/>
                <a:gd name="adj2" fmla="val 2185751"/>
                <a:gd name="adj3" fmla="val 37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/>
            <p:cNvSpPr/>
            <p:nvPr userDrawn="1"/>
          </p:nvSpPr>
          <p:spPr>
            <a:xfrm rot="5400000" flipV="1">
              <a:off x="1480446" y="1589267"/>
              <a:ext cx="3171564" cy="3171564"/>
            </a:xfrm>
            <a:prstGeom prst="blockArc">
              <a:avLst>
                <a:gd name="adj1" fmla="val 16272629"/>
                <a:gd name="adj2" fmla="val 582171"/>
                <a:gd name="adj3" fmla="val 40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同心圆 64"/>
            <p:cNvSpPr/>
            <p:nvPr userDrawn="1"/>
          </p:nvSpPr>
          <p:spPr>
            <a:xfrm>
              <a:off x="1741435" y="1877001"/>
              <a:ext cx="2596097" cy="2596097"/>
            </a:xfrm>
            <a:prstGeom prst="donut">
              <a:avLst>
                <a:gd name="adj" fmla="val 47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空心弧 65"/>
            <p:cNvSpPr/>
            <p:nvPr userDrawn="1"/>
          </p:nvSpPr>
          <p:spPr>
            <a:xfrm rot="5400000" flipV="1">
              <a:off x="1082462" y="1218028"/>
              <a:ext cx="3752428" cy="3752428"/>
            </a:xfrm>
            <a:prstGeom prst="blockArc">
              <a:avLst>
                <a:gd name="adj1" fmla="val 18338353"/>
                <a:gd name="adj2" fmla="val 207581"/>
                <a:gd name="adj3" fmla="val 3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2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1523-4804-45BD-9F6B-362C01C77A8B}" type="datetimeFigureOut">
              <a:rPr lang="zh-CN" altLang="en-US" smtClean="0"/>
              <a:t>2016/5/16/Monday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129D-8271-4CBE-9DFD-2A0543AED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684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7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659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em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6"/>
    </mc:Choice>
    <mc:Fallback xmlns="">
      <p:transition advTm="23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286136" y="2377280"/>
            <a:ext cx="7473436" cy="576248"/>
            <a:chOff x="990631" y="1226798"/>
            <a:chExt cx="7473436" cy="576248"/>
          </a:xfrm>
        </p:grpSpPr>
        <p:grpSp>
          <p:nvGrpSpPr>
            <p:cNvPr id="12" name="组合 11"/>
            <p:cNvGrpSpPr/>
            <p:nvPr/>
          </p:nvGrpSpPr>
          <p:grpSpPr>
            <a:xfrm>
              <a:off x="990631" y="1360488"/>
              <a:ext cx="481042" cy="419776"/>
              <a:chOff x="3887252" y="4110502"/>
              <a:chExt cx="481042" cy="4197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887252" y="4110502"/>
                <a:ext cx="419776" cy="41977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>
                  <a:solidFill>
                    <a:srgbClr val="EE9C60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097139" y="4185786"/>
                <a:ext cx="271155" cy="27115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 dirty="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346520" y="1226798"/>
              <a:ext cx="7117547" cy="5762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/>
                <a:t>基于社交圈的在线社交网络朋友推荐算法</a:t>
              </a:r>
              <a:endParaRPr lang="zh-CN" altLang="en-US" sz="2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642025" y="2988569"/>
            <a:ext cx="731953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文献</a:t>
            </a:r>
            <a:r>
              <a:rPr lang="en-US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[4]</a:t>
            </a:r>
            <a:r>
              <a:rPr lang="zh-CN" altLang="en-US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中，首先根据用户的标签信息进行社交圈划分，在相同的社交圈内，对社交圈内的用户进行相似性的计算。</a:t>
            </a: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kern="1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[4]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王王与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高琳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基于社交圈的在线社交网络朋友推荐算法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2014(4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730829" y="1013413"/>
            <a:ext cx="4784357" cy="571200"/>
            <a:chOff x="480" y="864"/>
            <a:chExt cx="2085" cy="72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1317" y="864"/>
              <a:ext cx="1248" cy="720"/>
            </a:xfrm>
            <a:prstGeom prst="homePlate">
              <a:avLst>
                <a:gd name="adj" fmla="val 4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480" y="864"/>
              <a:ext cx="1125" cy="720"/>
            </a:xfrm>
            <a:prstGeom prst="homePlate">
              <a:avLst>
                <a:gd name="adj" fmla="val 4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22" y="988"/>
              <a:ext cx="797" cy="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好友推荐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661" y="991"/>
              <a:ext cx="636" cy="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存在的问题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10"/>
          <p:cNvSpPr txBox="1">
            <a:spLocks/>
          </p:cNvSpPr>
          <p:nvPr/>
        </p:nvSpPr>
        <p:spPr>
          <a:xfrm>
            <a:off x="1587816" y="1682986"/>
            <a:ext cx="10515600" cy="493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网络中用户的信息分为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可变因素和不可变因素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过往的研究大多是针对用户的不可变因素进行重点研究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用户的特征一般都是通过可变因素来表征的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因为用户的情感和兴趣都会随着各种上下文信息发生改变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，一些标签信息就会变得陈旧，不能及时的更新。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56247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730829" y="1013413"/>
            <a:ext cx="4784357" cy="571200"/>
            <a:chOff x="480" y="864"/>
            <a:chExt cx="2085" cy="720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1317" y="864"/>
              <a:ext cx="1248" cy="720"/>
            </a:xfrm>
            <a:prstGeom prst="homePlate">
              <a:avLst>
                <a:gd name="adj" fmla="val 4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480" y="864"/>
              <a:ext cx="1125" cy="720"/>
            </a:xfrm>
            <a:prstGeom prst="homePlate">
              <a:avLst>
                <a:gd name="adj" fmla="val 4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722" y="988"/>
              <a:ext cx="797" cy="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好友推荐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661" y="991"/>
              <a:ext cx="636" cy="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存在的问题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24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09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0717" y="345547"/>
            <a:ext cx="4224676" cy="482670"/>
          </a:xfrm>
        </p:spPr>
        <p:txBody>
          <a:bodyPr>
            <a:noAutofit/>
          </a:bodyPr>
          <a:lstStyle/>
          <a:p>
            <a:r>
              <a:rPr lang="zh-CN" altLang="en-US" sz="3200" kern="100" dirty="0">
                <a:latin typeface="Times New Roman" panose="02020603050405020304" pitchFamily="18" charset="0"/>
                <a:ea typeface="楷体_GB2312"/>
              </a:rPr>
              <a:t>研究目的</a:t>
            </a:r>
          </a:p>
        </p:txBody>
      </p:sp>
      <p:sp>
        <p:nvSpPr>
          <p:cNvPr id="12" name="矩形 11"/>
          <p:cNvSpPr/>
          <p:nvPr/>
        </p:nvSpPr>
        <p:spPr>
          <a:xfrm>
            <a:off x="4888533" y="2071830"/>
            <a:ext cx="6047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在社交网络中，用户通过文本表达个性化的需求和特征，通过对用户的文本进行提取，通过语义分析等技术，提出和构建用户的个性化标签模型，挖掘出用户列表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推荐的好友更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准确，更具有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个性化。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20408" y="1722647"/>
            <a:ext cx="2735843" cy="2735843"/>
            <a:chOff x="1655665" y="2862183"/>
            <a:chExt cx="2438400" cy="24384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55665" y="2862183"/>
              <a:ext cx="2438400" cy="243840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849931" y="3524043"/>
              <a:ext cx="896095" cy="521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探索</a:t>
              </a:r>
              <a:endParaRPr lang="zh-CN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pic>
        <p:nvPicPr>
          <p:cNvPr id="7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89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5741" y="297781"/>
            <a:ext cx="4224676" cy="482670"/>
          </a:xfrm>
        </p:spPr>
        <p:txBody>
          <a:bodyPr>
            <a:noAutofit/>
          </a:bodyPr>
          <a:lstStyle/>
          <a:p>
            <a:r>
              <a:rPr lang="zh-CN" altLang="en-US" sz="3200" kern="100" dirty="0">
                <a:latin typeface="Times New Roman" panose="02020603050405020304" pitchFamily="18" charset="0"/>
                <a:ea typeface="楷体_GB2312"/>
              </a:rPr>
              <a:t>研究内容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94957" y="1282024"/>
            <a:ext cx="883520" cy="845562"/>
            <a:chOff x="4077942" y="307248"/>
            <a:chExt cx="883520" cy="845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组合 3"/>
            <p:cNvGrpSpPr/>
            <p:nvPr/>
          </p:nvGrpSpPr>
          <p:grpSpPr>
            <a:xfrm>
              <a:off x="4077942" y="307248"/>
              <a:ext cx="883520" cy="845562"/>
              <a:chOff x="1628775" y="1302835"/>
              <a:chExt cx="1915944" cy="1833634"/>
            </a:xfrm>
            <a:solidFill>
              <a:srgbClr val="4C4746"/>
            </a:solidFill>
          </p:grpSpPr>
          <p:sp>
            <p:nvSpPr>
              <p:cNvPr id="6" name="椭圆 5"/>
              <p:cNvSpPr/>
              <p:nvPr userDrawn="1"/>
            </p:nvSpPr>
            <p:spPr>
              <a:xfrm>
                <a:off x="1628775" y="1302835"/>
                <a:ext cx="1828800" cy="1828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Broadway" panose="04040905080B02020502" pitchFamily="82" charset="0"/>
                </a:endParaRPr>
              </a:p>
            </p:txBody>
          </p:sp>
          <p:sp>
            <p:nvSpPr>
              <p:cNvPr id="7" name="流程图: 合并 6"/>
              <p:cNvSpPr/>
              <p:nvPr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5" name="文本框 4"/>
            <p:cNvSpPr txBox="1"/>
            <p:nvPr userDrawn="1"/>
          </p:nvSpPr>
          <p:spPr>
            <a:xfrm>
              <a:off x="4288726" y="412396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94957" y="3790282"/>
            <a:ext cx="883520" cy="845562"/>
            <a:chOff x="4077942" y="307248"/>
            <a:chExt cx="883520" cy="845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4077942" y="307248"/>
              <a:ext cx="883520" cy="845562"/>
              <a:chOff x="1628775" y="1302836"/>
              <a:chExt cx="1915944" cy="1833633"/>
            </a:xfrm>
            <a:solidFill>
              <a:srgbClr val="4C4746"/>
            </a:solidFill>
          </p:grpSpPr>
          <p:sp>
            <p:nvSpPr>
              <p:cNvPr id="11" name="椭圆 10"/>
              <p:cNvSpPr/>
              <p:nvPr userDrawn="1"/>
            </p:nvSpPr>
            <p:spPr>
              <a:xfrm>
                <a:off x="1628775" y="1302836"/>
                <a:ext cx="1828799" cy="1828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Broadway" panose="04040905080B02020502" pitchFamily="82" charset="0"/>
                </a:endParaRPr>
              </a:p>
            </p:txBody>
          </p:sp>
          <p:sp>
            <p:nvSpPr>
              <p:cNvPr id="12" name="流程图: 合并 11"/>
              <p:cNvSpPr/>
              <p:nvPr/>
            </p:nvSpPr>
            <p:spPr>
              <a:xfrm rot="18650490">
                <a:off x="3109386" y="2701135"/>
                <a:ext cx="403376" cy="467291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10" name="文本框 9"/>
            <p:cNvSpPr txBox="1"/>
            <p:nvPr userDrawn="1"/>
          </p:nvSpPr>
          <p:spPr>
            <a:xfrm>
              <a:off x="4288726" y="412396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7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460949" y="1618004"/>
            <a:ext cx="75006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用户的文本内容进行分析，在短文本中如何提取出有效的关键词。作为用户的标签。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1733" y="3899616"/>
            <a:ext cx="72898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文本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中通常会包含用户情感的词汇，并加入时间因素，如何加入相似度算法中。使产生的推荐结果，可能使用户满意，符合用户的兴趣</a:t>
            </a:r>
            <a:endParaRPr lang="zh-CN" altLang="en-US" sz="28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118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94" y="252783"/>
            <a:ext cx="4224676" cy="705159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kern="100" dirty="0">
                <a:latin typeface="Times New Roman" panose="02020603050405020304" pitchFamily="18" charset="0"/>
                <a:ea typeface="楷体_GB2312"/>
              </a:rPr>
              <a:t>拟解决关键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楷体_GB2312"/>
              </a:rPr>
              <a:t>问题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532778" y="1120031"/>
            <a:ext cx="8307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）在用户的文本内容里面，往往含有过多的无用词，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但困难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。其中也包含用户的情感词等，提取比较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）用户的兴趣或者需求波动很多，我们需要对用户的兴趣和爱好进行实时分析，把时间因素添加到相似性计算中。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94" y="372527"/>
            <a:ext cx="4224676" cy="482670"/>
          </a:xfrm>
        </p:spPr>
        <p:txBody>
          <a:bodyPr>
            <a:noAutofit/>
          </a:bodyPr>
          <a:lstStyle/>
          <a:p>
            <a:pPr lvl="0"/>
            <a:r>
              <a:rPr lang="zh-CN" altLang="zh-CN" sz="3200" kern="100" dirty="0">
                <a:latin typeface="Times New Roman" panose="02020603050405020304" pitchFamily="18" charset="0"/>
                <a:ea typeface="楷体_GB2312"/>
              </a:rPr>
              <a:t>采取的研究方法</a:t>
            </a:r>
            <a:endParaRPr lang="zh-CN" altLang="en-US" sz="3200" kern="100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8894" y="1260626"/>
            <a:ext cx="8817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）分析国内外对文本内容的处理和特征提取方法，对特征项进行语义分析，对某些特征项进行替换，作为用户的标签。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）对用户的标签，进行相似度的计算，在计算相似度时，考虑时间因素，对每项分配一定权重，并加入用户的情感信息，来计算相互之间的相似度。</a:t>
            </a:r>
          </a:p>
        </p:txBody>
      </p:sp>
      <p:pic>
        <p:nvPicPr>
          <p:cNvPr id="4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735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3133" y="113974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对用户文本内容的特征提取过程中，引入语义的概念。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计算相似度过程中，加入时间和情感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因素。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大数据下，对用户的内容进行有效的处理和分析。能够做到对用户的实时性推荐。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r="48449"/>
          <a:stretch/>
        </p:blipFill>
        <p:spPr>
          <a:xfrm>
            <a:off x="5310075" y="4912759"/>
            <a:ext cx="421735" cy="98262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44103" y="5808570"/>
            <a:ext cx="11493661" cy="173621"/>
            <a:chOff x="698339" y="6172127"/>
            <a:chExt cx="11493661" cy="17362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98339" y="6258937"/>
              <a:ext cx="11493661" cy="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845847" y="6172127"/>
              <a:ext cx="173621" cy="1736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76299" y="6172127"/>
              <a:ext cx="173621" cy="1736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784422" y="6172127"/>
              <a:ext cx="173621" cy="1736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r="48449"/>
          <a:stretch/>
        </p:blipFill>
        <p:spPr>
          <a:xfrm>
            <a:off x="8429404" y="4912759"/>
            <a:ext cx="421735" cy="9826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r="48449"/>
          <a:stretch/>
        </p:blipFill>
        <p:spPr>
          <a:xfrm>
            <a:off x="1906990" y="4912759"/>
            <a:ext cx="421735" cy="9826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r="48449"/>
          <a:stretch/>
        </p:blipFill>
        <p:spPr>
          <a:xfrm>
            <a:off x="10963906" y="4912758"/>
            <a:ext cx="421735" cy="9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81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6484" y="1567543"/>
            <a:ext cx="7794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针对用户的文本数据进行提取，根据时间，分别提取用户最近一段的文本。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对每天的文本进行提取若干关键词和情感词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把上述提取的词作为用户的标签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权重并计算用户相似度，距离当前时间越近，权重越大。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用户的相似度大于阈值</a:t>
            </a:r>
            <a:r>
              <a:rPr lang="el-GR" altLang="zh-CN" sz="2400" dirty="0" smtClean="0">
                <a:latin typeface="黑体" panose="02010609060101010101" pitchFamily="49" charset="-122"/>
                <a:ea typeface="宋体" panose="02010600030101010101" pitchFamily="2" charset="-122"/>
              </a:rPr>
              <a:t>δ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，则对情感词进行比对。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477887"/>
      </p:ext>
    </p:extLst>
  </p:cSld>
  <p:clrMapOvr>
    <a:masterClrMapping/>
  </p:clrMapOvr>
  <p:transition spd="slow" advTm="21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709388"/>
      </p:ext>
    </p:extLst>
  </p:cSld>
  <p:clrMapOvr>
    <a:masterClrMapping/>
  </p:clrMapOvr>
  <p:transition advTm="3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comp.quanjing.com/monkey006/mya090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91" y="1692959"/>
            <a:ext cx="4819684" cy="39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trend.net.cn/uploads/baodao/588113598918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62" y="16147840"/>
            <a:ext cx="6220799" cy="46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左右箭头 2"/>
          <p:cNvSpPr/>
          <p:nvPr/>
        </p:nvSpPr>
        <p:spPr>
          <a:xfrm>
            <a:off x="6019694" y="3108235"/>
            <a:ext cx="931949" cy="571399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 descr="http://www.hooxiao.com/uploadfile/2012/1127/2012112712023226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 b="10855"/>
          <a:stretch/>
        </p:blipFill>
        <p:spPr bwMode="auto">
          <a:xfrm>
            <a:off x="1454042" y="1526335"/>
            <a:ext cx="4443095" cy="43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22" descr="图片2.e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646859"/>
      </p:ext>
    </p:extLst>
  </p:cSld>
  <p:clrMapOvr>
    <a:masterClrMapping/>
  </p:clrMapOvr>
  <p:transition spd="slow" advTm="17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1" y="1735589"/>
            <a:ext cx="5045335" cy="37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66" y="1735589"/>
            <a:ext cx="5210146" cy="3708000"/>
          </a:xfrm>
          <a:prstGeom prst="rect">
            <a:avLst/>
          </a:prstGeom>
        </p:spPr>
      </p:pic>
      <p:pic>
        <p:nvPicPr>
          <p:cNvPr id="6" name="图片 22" descr="图片2.e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4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"/>
    </mc:Choice>
    <mc:Fallback xmlns="">
      <p:transition spd="slow" advTm="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 descr="图片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30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612">
        <p:fade/>
      </p:transition>
    </mc:Choice>
    <mc:Fallback xmlns="">
      <p:transition spd="med" advTm="6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93" y="360030"/>
            <a:ext cx="6422095" cy="48267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常见的好友推荐算法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86136" y="2342238"/>
            <a:ext cx="7473436" cy="646331"/>
            <a:chOff x="990631" y="1191756"/>
            <a:chExt cx="7473436" cy="646331"/>
          </a:xfrm>
        </p:grpSpPr>
        <p:grpSp>
          <p:nvGrpSpPr>
            <p:cNvPr id="15" name="组合 14"/>
            <p:cNvGrpSpPr/>
            <p:nvPr/>
          </p:nvGrpSpPr>
          <p:grpSpPr>
            <a:xfrm>
              <a:off x="990631" y="1360488"/>
              <a:ext cx="481042" cy="419776"/>
              <a:chOff x="3887252" y="4110502"/>
              <a:chExt cx="481042" cy="41977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887252" y="4110502"/>
                <a:ext cx="419776" cy="41977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>
                  <a:solidFill>
                    <a:srgbClr val="EE9C60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97139" y="4185786"/>
                <a:ext cx="271155" cy="27115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 dirty="0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346520" y="1191756"/>
              <a:ext cx="7117547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/>
                <a:t> </a:t>
              </a:r>
              <a:r>
                <a:rPr lang="zh-CN" altLang="en-US" sz="2400" dirty="0"/>
                <a:t>基于</a:t>
              </a:r>
              <a:r>
                <a:rPr lang="zh-CN" altLang="zh-CN" sz="2400" dirty="0" smtClean="0"/>
                <a:t>关联</a:t>
              </a:r>
              <a:r>
                <a:rPr lang="zh-CN" altLang="zh-CN" sz="2400" dirty="0"/>
                <a:t>规则和标签</a:t>
              </a:r>
              <a:r>
                <a:rPr lang="zh-CN" altLang="zh-CN" sz="2400" dirty="0" smtClean="0"/>
                <a:t>的推荐</a:t>
              </a:r>
              <a:endParaRPr lang="en-US" altLang="zh-CN" sz="2400" dirty="0"/>
            </a:p>
          </p:txBody>
        </p:sp>
      </p:grpSp>
      <p:pic>
        <p:nvPicPr>
          <p:cNvPr id="43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31600" y="3245511"/>
            <a:ext cx="71279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文献</a:t>
            </a:r>
            <a:r>
              <a:rPr lang="en-US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首先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通过用户之间的好友关系推荐出</a:t>
            </a:r>
            <a:r>
              <a:rPr lang="en-US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Top-N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用户，其次，通过目标用户与推荐出的</a:t>
            </a:r>
            <a:r>
              <a:rPr lang="en-US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Top-N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用户进行标签相似性计算，在标签相似度计算时添加权重，这样改善了传统的好友推荐方法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[1] 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胡文江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胡大伟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高永兵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基于关联规则与标签的好友推荐算法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计算机工程与科学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2013, 35(2): 109-113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730829" y="1013413"/>
            <a:ext cx="4784357" cy="571200"/>
            <a:chOff x="480" y="864"/>
            <a:chExt cx="2085" cy="72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1317" y="864"/>
              <a:ext cx="1248" cy="720"/>
            </a:xfrm>
            <a:prstGeom prst="homePlate">
              <a:avLst>
                <a:gd name="adj" fmla="val 4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480" y="864"/>
              <a:ext cx="1125" cy="720"/>
            </a:xfrm>
            <a:prstGeom prst="homePlate">
              <a:avLst>
                <a:gd name="adj" fmla="val 4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22" y="988"/>
              <a:ext cx="797" cy="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好友推荐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661" y="991"/>
              <a:ext cx="636" cy="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存在的问题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03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2286136" y="2342238"/>
            <a:ext cx="7473436" cy="646331"/>
            <a:chOff x="990631" y="1191756"/>
            <a:chExt cx="7473436" cy="646331"/>
          </a:xfrm>
        </p:grpSpPr>
        <p:grpSp>
          <p:nvGrpSpPr>
            <p:cNvPr id="22" name="组合 21"/>
            <p:cNvGrpSpPr/>
            <p:nvPr/>
          </p:nvGrpSpPr>
          <p:grpSpPr>
            <a:xfrm>
              <a:off x="990631" y="1360488"/>
              <a:ext cx="481042" cy="419776"/>
              <a:chOff x="3887252" y="4110502"/>
              <a:chExt cx="481042" cy="41977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887252" y="4110502"/>
                <a:ext cx="419776" cy="41977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>
                  <a:solidFill>
                    <a:srgbClr val="EE9C60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097139" y="4185786"/>
                <a:ext cx="271155" cy="27115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346520" y="1191756"/>
              <a:ext cx="7117547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/>
                <a:t>基于位置的移动社交网络的推荐</a:t>
              </a:r>
              <a:r>
                <a:rPr lang="zh-CN" altLang="zh-CN" sz="2400" dirty="0" smtClean="0"/>
                <a:t>方法</a:t>
              </a:r>
              <a:endParaRPr lang="en-US" altLang="zh-CN" sz="24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631600" y="2988569"/>
            <a:ext cx="73299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在现实生活中，移动设备的应用已经相当普及，而且移动设备自带的都有</a:t>
            </a:r>
            <a:r>
              <a:rPr lang="en-US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GPS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文献</a:t>
            </a:r>
            <a:r>
              <a:rPr lang="en-US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[2]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有效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地利用</a:t>
            </a:r>
            <a:r>
              <a:rPr lang="en-US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GPS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定位系统，给用户进行推荐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[2] 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Qiao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X, Su J, Zhang J, et al. Recommending friends instantly in location-based mobile social networks[J]. Communications, China, 2014, 11(2): 109-127.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kern="1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730829" y="1013413"/>
            <a:ext cx="4784357" cy="571200"/>
            <a:chOff x="480" y="864"/>
            <a:chExt cx="2085" cy="720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1317" y="864"/>
              <a:ext cx="1248" cy="720"/>
            </a:xfrm>
            <a:prstGeom prst="homePlate">
              <a:avLst>
                <a:gd name="adj" fmla="val 4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480" y="864"/>
              <a:ext cx="1125" cy="720"/>
            </a:xfrm>
            <a:prstGeom prst="homePlate">
              <a:avLst>
                <a:gd name="adj" fmla="val 4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722" y="988"/>
              <a:ext cx="797" cy="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好友推荐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1661" y="991"/>
              <a:ext cx="636" cy="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存在的问题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286136" y="2342238"/>
            <a:ext cx="7473436" cy="646331"/>
            <a:chOff x="990631" y="1191756"/>
            <a:chExt cx="7473436" cy="646331"/>
          </a:xfrm>
        </p:grpSpPr>
        <p:grpSp>
          <p:nvGrpSpPr>
            <p:cNvPr id="5" name="组合 4"/>
            <p:cNvGrpSpPr/>
            <p:nvPr/>
          </p:nvGrpSpPr>
          <p:grpSpPr>
            <a:xfrm>
              <a:off x="990631" y="1360488"/>
              <a:ext cx="481042" cy="419776"/>
              <a:chOff x="3887252" y="4110502"/>
              <a:chExt cx="481042" cy="41977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887252" y="4110502"/>
                <a:ext cx="419776" cy="41977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>
                  <a:solidFill>
                    <a:srgbClr val="EE9C60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7139" y="4185786"/>
                <a:ext cx="271155" cy="27115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b="0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346520" y="1191756"/>
              <a:ext cx="7117547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 smtClean="0"/>
                <a:t>基于</a:t>
              </a:r>
              <a:r>
                <a:rPr lang="zh-CN" altLang="en-US" sz="2400" dirty="0" smtClean="0"/>
                <a:t>物理和社交的上下文</a:t>
              </a:r>
              <a:r>
                <a:rPr lang="zh-CN" altLang="zh-CN" sz="2400" dirty="0" smtClean="0"/>
                <a:t>推荐</a:t>
              </a:r>
              <a:r>
                <a:rPr lang="zh-CN" altLang="zh-CN" sz="2400" dirty="0"/>
                <a:t>算法</a:t>
              </a:r>
              <a:endParaRPr lang="en-US" altLang="zh-CN" sz="2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705912" y="2988569"/>
            <a:ext cx="72556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文献</a:t>
            </a:r>
            <a:r>
              <a:rPr lang="en-US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[3]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zh-CN" altLang="zh-CN" sz="2400" kern="100" dirty="0">
                <a:ea typeface="宋体" panose="02010600030101010101" pitchFamily="2" charset="-122"/>
                <a:cs typeface="宋体" panose="02010600030101010101" pitchFamily="2" charset="-122"/>
              </a:rPr>
              <a:t>物理和社会的上下文信息进行推荐，首先物理环境的上下文信息包括时间、位置或者是设备型号等，社交的上下文信息包括一些喜好比如音乐，电影和衣服等</a:t>
            </a:r>
            <a:r>
              <a:rPr lang="zh-CN" altLang="zh-CN" sz="2400" kern="100" dirty="0" smtClean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[3] Kwon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J, Kim S. Friend recommendation method using physical and social context[J]. International Journal of Computer Science and Network Security, 2010, 10(11): 116-120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kern="1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" name="图片 22" descr="图片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3" y="6332538"/>
            <a:ext cx="2230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730829" y="1013413"/>
            <a:ext cx="4784357" cy="571200"/>
            <a:chOff x="480" y="864"/>
            <a:chExt cx="2085" cy="72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1317" y="864"/>
              <a:ext cx="1248" cy="720"/>
            </a:xfrm>
            <a:prstGeom prst="homePlate">
              <a:avLst>
                <a:gd name="adj" fmla="val 4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480" y="864"/>
              <a:ext cx="1125" cy="720"/>
            </a:xfrm>
            <a:prstGeom prst="homePlate">
              <a:avLst>
                <a:gd name="adj" fmla="val 4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22" y="988"/>
              <a:ext cx="797" cy="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好友推荐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661" y="991"/>
              <a:ext cx="636" cy="5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存在的问题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6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822</Words>
  <Application>Microsoft Office PowerPoint</Application>
  <PresentationFormat>宽屏</PresentationFormat>
  <Paragraphs>55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楷体_GB2312</vt:lpstr>
      <vt:lpstr>微软雅黑</vt:lpstr>
      <vt:lpstr>Arial Unicode MS</vt:lpstr>
      <vt:lpstr>宋体</vt:lpstr>
      <vt:lpstr>黑体</vt:lpstr>
      <vt:lpstr>Wingdings</vt:lpstr>
      <vt:lpstr>汉仪菱心体简</vt:lpstr>
      <vt:lpstr>Calibri</vt:lpstr>
      <vt:lpstr>Book Antiqua</vt:lpstr>
      <vt:lpstr>Times New Roman</vt:lpstr>
      <vt:lpstr>Arial</vt:lpstr>
      <vt:lpstr>Broadway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常见的好友推荐算法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研究目的</vt:lpstr>
      <vt:lpstr>研究内容</vt:lpstr>
      <vt:lpstr>拟解决关键问题</vt:lpstr>
      <vt:lpstr>采取的研究方法</vt:lpstr>
      <vt:lpstr>可能的创新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小清新-开题报告模板</dc:title>
  <dc:creator>王宝慧;彗除心尘</dc:creator>
  <cp:lastModifiedBy>boyu sun</cp:lastModifiedBy>
  <cp:revision>295</cp:revision>
  <dcterms:created xsi:type="dcterms:W3CDTF">2014-11-22T22:14:47Z</dcterms:created>
  <dcterms:modified xsi:type="dcterms:W3CDTF">2016-05-16T01:41:37Z</dcterms:modified>
</cp:coreProperties>
</file>