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67" r:id="rId3"/>
    <p:sldId id="264" r:id="rId4"/>
    <p:sldId id="347" r:id="rId5"/>
    <p:sldId id="306" r:id="rId6"/>
    <p:sldId id="339" r:id="rId7"/>
    <p:sldId id="342" r:id="rId8"/>
    <p:sldId id="343" r:id="rId9"/>
    <p:sldId id="344" r:id="rId10"/>
    <p:sldId id="336" r:id="rId11"/>
    <p:sldId id="340" r:id="rId12"/>
    <p:sldId id="337" r:id="rId13"/>
    <p:sldId id="349" r:id="rId14"/>
    <p:sldId id="345" r:id="rId15"/>
    <p:sldId id="341" r:id="rId16"/>
    <p:sldId id="350" r:id="rId17"/>
    <p:sldId id="351" r:id="rId18"/>
    <p:sldId id="352" r:id="rId19"/>
    <p:sldId id="346" r:id="rId20"/>
    <p:sldId id="338" r:id="rId21"/>
    <p:sldId id="307" r:id="rId22"/>
    <p:sldId id="348" r:id="rId23"/>
    <p:sldId id="295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908"/>
    <a:srgbClr val="002060"/>
    <a:srgbClr val="FCF0EA"/>
    <a:srgbClr val="FEFAF8"/>
    <a:srgbClr val="F9FBFD"/>
    <a:srgbClr val="F4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6387" autoAdjust="0"/>
  </p:normalViewPr>
  <p:slideViewPr>
    <p:cSldViewPr snapToGrid="0">
      <p:cViewPr varScale="1">
        <p:scale>
          <a:sx n="113" d="100"/>
          <a:sy n="113" d="100"/>
        </p:scale>
        <p:origin x="35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notesMasters/notesMaster1.xml" Type="http://schemas.openxmlformats.org/officeDocument/2006/relationships/notesMaster"/><Relationship Id="rId26" Target="presProps.xml" Type="http://schemas.openxmlformats.org/officeDocument/2006/relationships/presProps"/><Relationship Id="rId27" Target="viewProps.xml" Type="http://schemas.openxmlformats.org/officeDocument/2006/relationships/viewProps"/><Relationship Id="rId28" Target="theme/theme1.xml" Type="http://schemas.openxmlformats.org/officeDocument/2006/relationships/theme"/><Relationship Id="rId29" Target="tableStyles.xml" Type="http://schemas.openxmlformats.org/officeDocument/2006/relationships/tableStyles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04A2-0E01-40D5-8D66-DCE03EA989C8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DB94-95CA-4682-83E4-A5B5B712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5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DB94-95CA-4682-83E4-A5B5B712B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6D41-2530-42CF-9A51-522DA74EE1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1740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hdphoto1.wdp" Type="http://schemas.microsoft.com/office/2007/relationships/hdphoto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-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"/>
          <p:cNvGraphicFramePr>
            <a:graphicFrameLocks noGrp="1"/>
          </p:cNvGraphicFramePr>
          <p:nvPr userDrawn="1">
            <p:extLst/>
          </p:nvPr>
        </p:nvGraphicFramePr>
        <p:xfrm>
          <a:off x="3908" y="3176"/>
          <a:ext cx="12188093" cy="257472"/>
        </p:xfrm>
        <a:graphic>
          <a:graphicData uri="http://schemas.openxmlformats.org/drawingml/2006/table">
            <a:tbl>
              <a:tblPr/>
              <a:tblGrid>
                <a:gridCol w="1218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72003" marR="72003" marT="18002" marB="180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072331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1"/>
            </a:lvl1pPr>
          </a:lstStyle>
          <a:p>
            <a:r>
              <a:rPr lang="ko-KR" altLang="en-US" dirty="0" smtClean="0"/>
              <a:t>▶ 마스터 제목 스타일 편집</a:t>
            </a:r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-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325499" y="2740361"/>
            <a:ext cx="994696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5499" y="1700808"/>
            <a:ext cx="9662673" cy="895537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25499" y="2939395"/>
            <a:ext cx="9662686" cy="7921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28" y="199148"/>
            <a:ext cx="1376036" cy="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35360" y="3140968"/>
            <a:ext cx="118566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4444" y="2060848"/>
            <a:ext cx="11987555" cy="1055471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005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3698-DFAA-49B1-9D00-C3BDD74E09E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tags/tag15.xml" Type="http://schemas.openxmlformats.org/officeDocument/2006/relationships/tags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2" Target="../tags/tag16.xml" Type="http://schemas.openxmlformats.org/officeDocument/2006/relationships/tags"/><Relationship Id="rId3" Target="../tags/tag17.xml" Type="http://schemas.openxmlformats.org/officeDocument/2006/relationships/tags"/><Relationship Id="rId4" Target="../tags/tag18.xml" Type="http://schemas.openxmlformats.org/officeDocument/2006/relationships/tags"/><Relationship Id="rId5" Target="../tags/tag19.xml" Type="http://schemas.openxmlformats.org/officeDocument/2006/relationships/tags"/><Relationship Id="rId6" Target="../tags/tag20.xml" Type="http://schemas.openxmlformats.org/officeDocument/2006/relationships/tags"/><Relationship Id="rId7" Target="../tags/tag21.xml" Type="http://schemas.openxmlformats.org/officeDocument/2006/relationships/tags"/><Relationship Id="rId8" Target="../tags/tag22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http://m.findjob.co.kr/AdRegistNew/AdInfoNew" TargetMode="External" Type="http://schemas.openxmlformats.org/officeDocument/2006/relationships/hyperlink"/></Relationships>
</file>

<file path=ppt/slides/_rels/slide2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4" Target="../tags/tag4.xml" Type="http://schemas.openxmlformats.org/officeDocument/2006/relationships/tags"/><Relationship Id="rId5" Target="../tags/tag5.xml" Type="http://schemas.openxmlformats.org/officeDocument/2006/relationships/tags"/><Relationship Id="rId6" Target="../tags/tag6.xml" Type="http://schemas.openxmlformats.org/officeDocument/2006/relationships/tags"/><Relationship Id="rId7" Target="../slideLayouts/slideLayout15.xml" Type="http://schemas.openxmlformats.org/officeDocument/2006/relationships/slideLayout"/><Relationship Id="rId8" Target="../media/image3.png" Type="http://schemas.openxmlformats.org/officeDocument/2006/relationships/image"/><Relationship Id="rId9" Target="../media/image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tags/tag7.xml" Type="http://schemas.openxmlformats.org/officeDocument/2006/relationships/tags"/><Relationship Id="rId2" Target="../tags/tag8.xml" Type="http://schemas.openxmlformats.org/officeDocument/2006/relationships/tags"/><Relationship Id="rId3" Target="../tags/tag9.xml" Type="http://schemas.openxmlformats.org/officeDocument/2006/relationships/tags"/><Relationship Id="rId4" Target="../tags/tag10.xml" Type="http://schemas.openxmlformats.org/officeDocument/2006/relationships/tags"/><Relationship Id="rId5" Target="../tags/tag11.xml" Type="http://schemas.openxmlformats.org/officeDocument/2006/relationships/tags"/><Relationship Id="rId6" Target="../tags/tag12.xml" Type="http://schemas.openxmlformats.org/officeDocument/2006/relationships/tags"/><Relationship Id="rId7" Target="../slideLayouts/slideLayout15.xml" Type="http://schemas.openxmlformats.org/officeDocument/2006/relationships/slideLayout"/><Relationship Id="rId8" Target="../media/image3.png" Type="http://schemas.openxmlformats.org/officeDocument/2006/relationships/image"/><Relationship Id="rId9" Target="../media/image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tags/tag13.xml" Type="http://schemas.openxmlformats.org/officeDocument/2006/relationships/tags"/><Relationship Id="rId2" Target="../tags/tag14.xml" Type="http://schemas.openxmlformats.org/officeDocument/2006/relationships/tags"/><Relationship Id="rId3" Target="../slideLayouts/slideLayout15.xml" Type="http://schemas.openxmlformats.org/officeDocument/2006/relationships/slideLayout"/><Relationship Id="rId4" Target="../media/image3.png" Type="http://schemas.openxmlformats.org/officeDocument/2006/relationships/image"/><Relationship Id="rId5" Target="../media/image6.jpe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700808"/>
            <a:ext cx="9662673" cy="8955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 smtClean="0"/>
              <a:t>벼룩시장구인구직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479376" y="2939395"/>
            <a:ext cx="9662686" cy="792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SBD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97947"/>
              </p:ext>
            </p:extLst>
          </p:nvPr>
        </p:nvGraphicFramePr>
        <p:xfrm>
          <a:off x="345315" y="5013176"/>
          <a:ext cx="6446009" cy="7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 0.4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업데이트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2022.10.27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소속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구인구직팀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성소영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화면설계서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구인구직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구인구직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등록대행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공고 등록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8069"/>
              </p:ext>
            </p:extLst>
          </p:nvPr>
        </p:nvGraphicFramePr>
        <p:xfrm>
          <a:off x="9480376" y="550962"/>
          <a:ext cx="2711624" cy="98637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가입여부 조회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여부 추가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가입여부 조회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조회 시 팝업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항목 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여부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5678" y="4997445"/>
            <a:ext cx="9089807" cy="239713"/>
            <a:chOff x="284972" y="6461057"/>
            <a:chExt cx="9089807" cy="239713"/>
          </a:xfrm>
        </p:grpSpPr>
        <p:grpSp>
          <p:nvGrpSpPr>
            <p:cNvPr id="97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2577954" y="5422127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74506" y="21250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52269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2548" y="464539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52269" y="4647498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35799" y="2498104"/>
            <a:ext cx="4844576" cy="255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https://</a:t>
            </a:r>
            <a:r>
              <a:rPr lang="en-US" altLang="ko-KR" sz="800" dirty="0" smtClean="0"/>
              <a:t>test.admin.job.findall.co.kr:444/pop/admag/Pop_JoinSearchList.asp                                 X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620098" y="275818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 결과 총 </a:t>
            </a:r>
            <a:r>
              <a:rPr lang="en-US" altLang="ko-KR" sz="900" b="1" dirty="0" smtClean="0"/>
              <a:t>[3] </a:t>
            </a:r>
            <a:r>
              <a:rPr lang="ko-KR" altLang="en-US" sz="900" b="1" dirty="0" smtClean="0"/>
              <a:t>건</a:t>
            </a:r>
            <a:endParaRPr lang="ko-KR" altLang="en-US" sz="9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3927"/>
              </p:ext>
            </p:extLst>
          </p:nvPr>
        </p:nvGraphicFramePr>
        <p:xfrm>
          <a:off x="4697911" y="3028162"/>
          <a:ext cx="4687575" cy="1053020"/>
        </p:xfrm>
        <a:graphic>
          <a:graphicData uri="http://schemas.openxmlformats.org/drawingml/2006/table">
            <a:tbl>
              <a:tblPr/>
              <a:tblGrid>
                <a:gridCol w="753231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773232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53562808"/>
                    </a:ext>
                  </a:extLst>
                </a:gridCol>
                <a:gridCol w="698686">
                  <a:extLst>
                    <a:ext uri="{9D8B030D-6E8A-4147-A177-3AD203B41FA5}">
                      <a16:colId xmlns:a16="http://schemas.microsoft.com/office/drawing/2014/main" val="3085946781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회원아이디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최종가입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회원상태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테스트물산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206-85-26551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(2022-10-25)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77846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test002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임시회원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기업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117-82-50105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6844181" y="4366545"/>
            <a:ext cx="427811" cy="15223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닫기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5798" y="2498104"/>
            <a:ext cx="4844577" cy="21353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512098" y="24219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00287" y="6199464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86360" y="6199464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/>
              <a:t>공고 등록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12594"/>
              </p:ext>
            </p:extLst>
          </p:nvPr>
        </p:nvGraphicFramePr>
        <p:xfrm>
          <a:off x="9480376" y="550962"/>
          <a:ext cx="2711624" cy="457462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공고 불러오기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확인 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회원가입 매핑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안내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회원 관련 내용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완료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미완료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만료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 여부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일 때는 해당 영역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쿠폰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쿠폰 여부에 따라 안내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있음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없음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별도 진행할 경우 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공고 불러오기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회원가입 매핑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을 통해 기업정보 인증 완료가 확인된 경우에는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 전부터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처리한 경우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83950" y="3329445"/>
            <a:ext cx="6308178" cy="2885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" dirty="0" smtClean="0">
                <a:solidFill>
                  <a:schemeClr val="tx2"/>
                </a:solidFill>
              </a:rPr>
              <a:t>기업정보 인증 완료</a:t>
            </a:r>
            <a:r>
              <a:rPr lang="en-US" altLang="ko-KR" sz="850" dirty="0" smtClean="0">
                <a:solidFill>
                  <a:schemeClr val="tx2"/>
                </a:solidFill>
              </a:rPr>
              <a:t>(2022-10-25)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미완료 </a:t>
            </a:r>
            <a:r>
              <a:rPr lang="en-US" altLang="ko-KR" sz="850" b="1" dirty="0" smtClean="0">
                <a:solidFill>
                  <a:srgbClr val="FF0000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만료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err="1" smtClean="0">
                <a:solidFill>
                  <a:schemeClr val="tx2"/>
                </a:solidFill>
              </a:rPr>
              <a:t>회원상태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smtClean="0">
                <a:solidFill>
                  <a:schemeClr val="tx2"/>
                </a:solidFill>
              </a:rPr>
              <a:t>보유 쿠폰 있음</a:t>
            </a:r>
            <a:r>
              <a:rPr lang="en-US" altLang="ko-KR" sz="850" dirty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 쿠폰 없음</a:t>
            </a:r>
            <a:endParaRPr lang="en-US" altLang="ko-KR" sz="85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13123" y="2371287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444978" y="2863575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6192730" y="23357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118328" y="3140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78581" y="3006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8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3123" y="370019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44978" y="419248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192730" y="36646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95678" y="5571024"/>
            <a:ext cx="9089807" cy="239713"/>
            <a:chOff x="284972" y="6461057"/>
            <a:chExt cx="9089807" cy="239713"/>
          </a:xfrm>
        </p:grpSpPr>
        <p:grpSp>
          <p:nvGrpSpPr>
            <p:cNvPr id="59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0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2577954" y="5912578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46728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548" y="50194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52269" y="502157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506" y="4158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13123" y="457211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44978" y="506440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192730" y="45365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546728" y="446222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재인증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53043" y="4468801"/>
            <a:ext cx="190629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(</a:t>
            </a:r>
            <a:r>
              <a:rPr lang="ko-KR" altLang="en-US" sz="800" dirty="0" err="1" smtClean="0">
                <a:latin typeface="+mn-ea"/>
              </a:rPr>
              <a:t>인증기간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2022-11-25 ~2023-11-24)</a:t>
            </a:r>
            <a:endParaRPr lang="ko-KR" altLang="en-US" sz="800" dirty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67237" y="4392719"/>
            <a:ext cx="2975359" cy="35922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297865" y="4457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300287" y="624979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86360" y="624979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183950" y="62006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52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1328"/>
              </p:ext>
            </p:extLst>
          </p:nvPr>
        </p:nvGraphicFramePr>
        <p:xfrm>
          <a:off x="9480375" y="550962"/>
          <a:ext cx="2711624" cy="323350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 공지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링크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82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 기업정보 인증 완료 상태이며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대상이 아닌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화면 닫기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전부터는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진행이므로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(P16)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[A1]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없이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[A2]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휴면 회원인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[A3]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불량 회원인 경우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[A4]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없는 회원인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[A5]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X)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[A6]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매핑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의 기업정보 노출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 수정 불가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 외 정보는 수정 가능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20976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166255" y="706583"/>
            <a:ext cx="4987919" cy="58438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rcRect l="-55722" t="-22548" r="-54737" b="-27242"/>
          <a:stretch/>
        </p:blipFill>
        <p:spPr>
          <a:xfrm>
            <a:off x="315259" y="4192853"/>
            <a:ext cx="1916966" cy="716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2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21464" y="4668210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54" y="1692981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958" y="4685452"/>
            <a:ext cx="20614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사업자등록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또는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사업자등록증 첨부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06" y="139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2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731590" y="4667136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025934" y="6238079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36234" y="5743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0154" y="4983425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>
                <a:latin typeface="+mn-ea"/>
              </a:rPr>
              <a:t>사업자등록증명원</a:t>
            </a:r>
            <a:r>
              <a:rPr lang="en-US" altLang="ko-KR" sz="800" b="1" dirty="0">
                <a:latin typeface="+mn-ea"/>
              </a:rPr>
              <a:t> </a:t>
            </a:r>
            <a:r>
              <a:rPr lang="ko-KR" altLang="en-US" sz="800" b="1" dirty="0"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ko-KR" altLang="en-US" sz="800" b="1" dirty="0" err="1">
                <a:latin typeface="+mn-ea"/>
              </a:rPr>
              <a:t>인증서류</a:t>
            </a:r>
            <a:r>
              <a:rPr lang="ko-KR" altLang="en-US" sz="800" b="1" dirty="0">
                <a:latin typeface="+mn-ea"/>
              </a:rPr>
              <a:t> 발급일 기준 </a:t>
            </a:r>
            <a:r>
              <a:rPr lang="en-US" altLang="ko-KR" sz="800" b="1" dirty="0">
                <a:latin typeface="+mn-ea"/>
              </a:rPr>
              <a:t>1</a:t>
            </a:r>
            <a:r>
              <a:rPr lang="ko-KR" altLang="en-US" sz="800" b="1" dirty="0">
                <a:latin typeface="+mn-ea"/>
              </a:rPr>
              <a:t>년 경과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인증을 다시 받으셔야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3942" y="239446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업체명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154" y="5977260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6780" y="2061211"/>
            <a:ext cx="4809997" cy="186268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3016" y="19766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12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5138" y="390890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인증서류</a:t>
            </a:r>
            <a:r>
              <a:rPr lang="ko-KR" altLang="en-US" sz="1000" b="1" dirty="0" smtClean="0">
                <a:latin typeface="+mn-ea"/>
              </a:rPr>
              <a:t> 첨부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07113" y="1241340"/>
            <a:ext cx="2881648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확인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인증기간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2022-11-25 ~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2023-11-24)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8967" y="17467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86719" y="12058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26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16539"/>
              </p:ext>
            </p:extLst>
          </p:nvPr>
        </p:nvGraphicFramePr>
        <p:xfrm>
          <a:off x="9480375" y="559275"/>
          <a:ext cx="2711624" cy="550006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인증파일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첨부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: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기업정보와 일치할 경우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로 버튼 변경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비활성화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내 주민등록번호 뒷자리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 되어 있는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[B5]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[B6]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사업자등록번호가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[B7]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[B8]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https://www.hometax.go.kr/websquare/websquare.wq?w2xPath=/ui/pp/index_pp.xml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dirty="0" smtClean="0"/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시 노출 후 팝업 닫힘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확인된 기업정보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회원정보 내 기업정보 업데이트 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회사주소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39858"/>
                  </a:ext>
                </a:extLst>
              </a:tr>
            </a:tbl>
          </a:graphicData>
        </a:graphic>
      </p:graphicFrame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66255" y="706583"/>
            <a:ext cx="4987919" cy="58438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2"/>
          <a:srcRect l="-55722" t="-22548" r="-54737" b="-27242"/>
          <a:stretch/>
        </p:blipFill>
        <p:spPr>
          <a:xfrm>
            <a:off x="315259" y="4192853"/>
            <a:ext cx="1916966" cy="716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4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mwill1234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421464" y="4668210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0154" y="1692981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1958" y="4685452"/>
            <a:ext cx="20614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사업자등록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또는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사업자등록증 첨부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731590" y="4667136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025934" y="6238079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7529" y="39084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911778" y="62194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0154" y="4983425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>
                <a:latin typeface="+mn-ea"/>
              </a:rPr>
              <a:t>사업자등록증명원</a:t>
            </a:r>
            <a:r>
              <a:rPr lang="en-US" altLang="ko-KR" sz="800" b="1" dirty="0">
                <a:latin typeface="+mn-ea"/>
              </a:rPr>
              <a:t> </a:t>
            </a:r>
            <a:r>
              <a:rPr lang="ko-KR" altLang="en-US" sz="800" b="1" dirty="0"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ko-KR" altLang="en-US" sz="800" b="1" dirty="0" err="1">
                <a:latin typeface="+mn-ea"/>
              </a:rPr>
              <a:t>인증서류</a:t>
            </a:r>
            <a:r>
              <a:rPr lang="ko-KR" altLang="en-US" sz="800" b="1" dirty="0">
                <a:latin typeface="+mn-ea"/>
              </a:rPr>
              <a:t> 발급일 기준 </a:t>
            </a:r>
            <a:r>
              <a:rPr lang="en-US" altLang="ko-KR" sz="800" b="1" dirty="0">
                <a:latin typeface="+mn-ea"/>
              </a:rPr>
              <a:t>1</a:t>
            </a:r>
            <a:r>
              <a:rPr lang="ko-KR" altLang="en-US" sz="800" b="1" dirty="0">
                <a:latin typeface="+mn-ea"/>
              </a:rPr>
              <a:t>년 경과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시 기업정보 인증을 다시 받으셔야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53942" y="239446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업체명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90154" y="5977260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9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51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5138" y="390890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인증서류</a:t>
            </a:r>
            <a:r>
              <a:rPr lang="ko-KR" altLang="en-US" sz="1000" b="1" dirty="0" smtClean="0">
                <a:latin typeface="+mn-ea"/>
              </a:rPr>
              <a:t> 첨부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421464" y="4371733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90000"/>
                  </a:schemeClr>
                </a:solidFill>
              </a:rPr>
              <a:t>기업정보 인증 완료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2273229" y="42355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77529" y="526592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901693" y="46644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17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https://admin.job.findall.co.kr:444/onlinemanage/BizMember_RegForm.asp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255" y="557884"/>
            <a:ext cx="6075220" cy="62193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Bar" descr="&lt;Tags&gt;&lt;SMARTRESIZEANCHORS&gt;Absolute,None,Absolute,Absolute&lt;/SMARTRESIZEANCHORS&gt;&lt;/Tags&gt;"/>
          <p:cNvSpPr/>
          <p:nvPr/>
        </p:nvSpPr>
        <p:spPr>
          <a:xfrm>
            <a:off x="166256" y="306776"/>
            <a:ext cx="6075220" cy="248795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6028044" y="38470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525" y="566653"/>
            <a:ext cx="6178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회원가입 대행 </a:t>
            </a:r>
            <a:endParaRPr lang="en-US" altLang="ko-KR" sz="1000" b="1" dirty="0" smtClean="0"/>
          </a:p>
          <a:p>
            <a:endParaRPr lang="en-US" altLang="ko-KR" sz="900" dirty="0" smtClean="0"/>
          </a:p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가입 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안전한 </a:t>
            </a:r>
            <a:r>
              <a:rPr lang="ko-KR" altLang="en-US" sz="800" dirty="0">
                <a:latin typeface="+mn-ea"/>
              </a:rPr>
              <a:t>채용과 기업정보 도용을 막기 위해 </a:t>
            </a:r>
            <a:r>
              <a:rPr lang="ko-KR" altLang="en-US" sz="800" dirty="0" smtClean="0">
                <a:latin typeface="+mn-ea"/>
              </a:rPr>
              <a:t>기업정보 인증을 진행해 주세요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(90</a:t>
            </a:r>
            <a:r>
              <a:rPr lang="ko-KR" altLang="en-US" sz="800" dirty="0" smtClean="0">
                <a:latin typeface="+mn-ea"/>
              </a:rPr>
              <a:t>일 이내 발급된 사업자등록 </a:t>
            </a:r>
            <a:r>
              <a:rPr lang="ko-KR" altLang="en-US" sz="800" dirty="0" err="1" smtClean="0">
                <a:latin typeface="+mn-ea"/>
              </a:rPr>
              <a:t>증명원</a:t>
            </a:r>
            <a:r>
              <a:rPr lang="ko-KR" altLang="en-US" sz="800" dirty="0" smtClean="0">
                <a:latin typeface="+mn-ea"/>
              </a:rPr>
              <a:t> 또는 사업자등록증 첨부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가입완료</a:t>
            </a:r>
            <a:r>
              <a:rPr lang="en-US" altLang="ko-KR" sz="800" dirty="0" smtClean="0">
                <a:latin typeface="+mn-ea"/>
              </a:rPr>
              <a:t>]</a:t>
            </a:r>
            <a:r>
              <a:rPr lang="ko-KR" altLang="en-US" sz="800" dirty="0" smtClean="0">
                <a:latin typeface="+mn-ea"/>
              </a:rPr>
              <a:t>시 해당 회원 비밀번호가 자동 생성되고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입력한 </a:t>
            </a:r>
            <a:r>
              <a:rPr lang="ko-KR" altLang="en-US" sz="800" dirty="0" err="1" smtClean="0">
                <a:latin typeface="+mn-ea"/>
              </a:rPr>
              <a:t>기업채용</a:t>
            </a:r>
            <a:r>
              <a:rPr lang="ko-KR" altLang="en-US" sz="800" dirty="0" smtClean="0">
                <a:latin typeface="+mn-ea"/>
              </a:rPr>
              <a:t> 담당자의 휴대폰 번호로 </a:t>
            </a:r>
            <a:r>
              <a:rPr lang="en-US" altLang="ko-KR" sz="800" dirty="0" smtClean="0">
                <a:latin typeface="+mn-ea"/>
              </a:rPr>
              <a:t>ID/</a:t>
            </a:r>
            <a:r>
              <a:rPr lang="ko-KR" altLang="en-US" sz="800" dirty="0" smtClean="0">
                <a:latin typeface="+mn-ea"/>
              </a:rPr>
              <a:t>비밀번호가 </a:t>
            </a:r>
            <a:r>
              <a:rPr lang="en-US" altLang="ko-KR" sz="800" dirty="0" smtClean="0">
                <a:latin typeface="+mn-ea"/>
              </a:rPr>
              <a:t>SMS</a:t>
            </a:r>
            <a:r>
              <a:rPr lang="ko-KR" altLang="en-US" sz="800" dirty="0" smtClean="0">
                <a:latin typeface="+mn-ea"/>
              </a:rPr>
              <a:t>로 발송 됩니다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발송된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SMS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ID/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비밀번호로 로그인 후 최종 회원가입 단계를 완료해야 정상적으로 공고 등록 가능합니다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r>
              <a:rPr lang="ko-KR" altLang="en-US" sz="800" dirty="0" err="1" smtClean="0">
                <a:latin typeface="+mn-ea"/>
              </a:rPr>
              <a:t>ㆍ사업자등록번호</a:t>
            </a:r>
            <a:r>
              <a:rPr lang="ko-KR" altLang="en-US" sz="800" dirty="0" smtClean="0">
                <a:latin typeface="+mn-ea"/>
              </a:rPr>
              <a:t> 변경은 </a:t>
            </a:r>
            <a:r>
              <a:rPr lang="ko-KR" altLang="en-US" sz="800" dirty="0" err="1" smtClean="0">
                <a:latin typeface="+mn-ea"/>
              </a:rPr>
              <a:t>업무요청</a:t>
            </a:r>
            <a:r>
              <a:rPr lang="ko-KR" altLang="en-US" sz="800" dirty="0" smtClean="0">
                <a:latin typeface="+mn-ea"/>
              </a:rPr>
              <a:t> 게시판을 통해 요청해 주세요</a:t>
            </a:r>
            <a:r>
              <a:rPr lang="en-US" altLang="ko-KR" sz="800" dirty="0" smtClean="0">
                <a:latin typeface="+mn-ea"/>
              </a:rPr>
              <a:t>. </a:t>
            </a:r>
            <a:endParaRPr lang="ko-KR" altLang="en-US" sz="9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92932"/>
              </p:ext>
            </p:extLst>
          </p:nvPr>
        </p:nvGraphicFramePr>
        <p:xfrm>
          <a:off x="263276" y="1862592"/>
          <a:ext cx="5863194" cy="124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82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휴대전화번호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274" y="1585593"/>
            <a:ext cx="709490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/>
              <a:t>담당자 정보</a:t>
            </a:r>
          </a:p>
        </p:txBody>
      </p:sp>
      <p:sp>
        <p:nvSpPr>
          <p:cNvPr id="12" name="Input Field"/>
          <p:cNvSpPr>
            <a:spLocks noChangeArrowheads="1"/>
          </p:cNvSpPr>
          <p:nvPr/>
        </p:nvSpPr>
        <p:spPr bwMode="auto">
          <a:xfrm>
            <a:off x="1844278" y="1895685"/>
            <a:ext cx="1281113" cy="201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put Field"/>
          <p:cNvSpPr>
            <a:spLocks noChangeArrowheads="1"/>
          </p:cNvSpPr>
          <p:nvPr/>
        </p:nvSpPr>
        <p:spPr bwMode="auto">
          <a:xfrm>
            <a:off x="1844277" y="2170240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3172970" y="2186799"/>
            <a:ext cx="51242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88504" y="2884514"/>
            <a:ext cx="823919" cy="183042"/>
            <a:chOff x="766253" y="1549576"/>
            <a:chExt cx="770193" cy="245195"/>
          </a:xfrm>
          <a:solidFill>
            <a:srgbClr val="FFFFFF"/>
          </a:solidFill>
        </p:grpSpPr>
        <p:sp>
          <p:nvSpPr>
            <p:cNvPr id="2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766253" y="1549576"/>
              <a:ext cx="612776" cy="2451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49656" y="2374984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랜덤 아이디 사용</a:t>
            </a:r>
            <a:endParaRPr lang="ko-KR" altLang="en-US" sz="700" dirty="0"/>
          </a:p>
        </p:txBody>
      </p:sp>
      <p:sp>
        <p:nvSpPr>
          <p:cNvPr id="29" name="Input Field"/>
          <p:cNvSpPr>
            <a:spLocks noChangeArrowheads="1"/>
          </p:cNvSpPr>
          <p:nvPr/>
        </p:nvSpPr>
        <p:spPr bwMode="auto">
          <a:xfrm>
            <a:off x="1844277" y="2610352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/>
          <p:nvPr/>
        </p:nvSpPr>
        <p:spPr>
          <a:xfrm>
            <a:off x="3172970" y="2618365"/>
            <a:ext cx="74386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가입여부 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1844278" y="2884772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928390" y="2883210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0378"/>
              </p:ext>
            </p:extLst>
          </p:nvPr>
        </p:nvGraphicFramePr>
        <p:xfrm>
          <a:off x="272267" y="3452468"/>
          <a:ext cx="5863195" cy="295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0601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기업정보 인증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30196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전화번호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3273" y="3176117"/>
            <a:ext cx="91627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200" b="1" dirty="0" smtClean="0"/>
              <a:t>사업자 정보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1845728" y="4858754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/>
          <p:nvPr/>
        </p:nvSpPr>
        <p:spPr>
          <a:xfrm>
            <a:off x="4046141" y="5209743"/>
            <a:ext cx="309027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1845728" y="5195288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849098" y="5499476"/>
            <a:ext cx="814394" cy="241092"/>
            <a:chOff x="775157" y="1551576"/>
            <a:chExt cx="761289" cy="2410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775157" y="1551576"/>
              <a:ext cx="6127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Input Field"/>
          <p:cNvSpPr>
            <a:spLocks noChangeArrowheads="1"/>
          </p:cNvSpPr>
          <p:nvPr/>
        </p:nvSpPr>
        <p:spPr bwMode="auto">
          <a:xfrm>
            <a:off x="2714489" y="5499476"/>
            <a:ext cx="1281113" cy="241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/>
          <p:nvPr/>
        </p:nvSpPr>
        <p:spPr>
          <a:xfrm>
            <a:off x="1845728" y="5854011"/>
            <a:ext cx="817764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/>
          <p:cNvSpPr>
            <a:spLocks noChangeArrowheads="1"/>
          </p:cNvSpPr>
          <p:nvPr/>
        </p:nvSpPr>
        <p:spPr bwMode="auto">
          <a:xfrm>
            <a:off x="2714489" y="5828709"/>
            <a:ext cx="3189136" cy="211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 버튼을 클릭해 주소를 입력해주세요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Input Field"/>
          <p:cNvSpPr>
            <a:spLocks noChangeArrowheads="1"/>
          </p:cNvSpPr>
          <p:nvPr/>
        </p:nvSpPr>
        <p:spPr bwMode="auto">
          <a:xfrm>
            <a:off x="1848069" y="6121749"/>
            <a:ext cx="4055556" cy="215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 주소를 입력해주세요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0"/>
          <a:srcRect l="-55722" t="-22548" r="-54737" b="-27242"/>
          <a:stretch/>
        </p:blipFill>
        <p:spPr>
          <a:xfrm>
            <a:off x="1859131" y="3513284"/>
            <a:ext cx="1816728" cy="4880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5" name="TextBox 64"/>
          <p:cNvSpPr txBox="1"/>
          <p:nvPr/>
        </p:nvSpPr>
        <p:spPr>
          <a:xfrm>
            <a:off x="1747800" y="4006528"/>
            <a:ext cx="45026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700" b="1" dirty="0">
                <a:latin typeface="+mn-ea"/>
              </a:rPr>
              <a:t>사업자등록증명원</a:t>
            </a:r>
            <a:r>
              <a:rPr lang="en-US" altLang="ko-KR" sz="700" b="1" dirty="0">
                <a:latin typeface="+mn-ea"/>
              </a:rPr>
              <a:t> </a:t>
            </a:r>
            <a:r>
              <a:rPr lang="ko-KR" altLang="en-US" sz="700" b="1" dirty="0">
                <a:latin typeface="+mn-ea"/>
              </a:rPr>
              <a:t>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b="1" dirty="0">
                <a:latin typeface="+mn-ea"/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7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7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ko-KR" altLang="en-US" sz="700" b="1" dirty="0" err="1">
                <a:latin typeface="+mn-ea"/>
              </a:rPr>
              <a:t>인증서류</a:t>
            </a:r>
            <a:r>
              <a:rPr lang="ko-KR" altLang="en-US" sz="700" b="1" dirty="0">
                <a:latin typeface="+mn-ea"/>
              </a:rPr>
              <a:t> 발급일 기준 </a:t>
            </a:r>
            <a:r>
              <a:rPr lang="en-US" altLang="ko-KR" sz="700" b="1" dirty="0">
                <a:latin typeface="+mn-ea"/>
              </a:rPr>
              <a:t>1</a:t>
            </a:r>
            <a:r>
              <a:rPr lang="ko-KR" altLang="en-US" sz="700" b="1" dirty="0">
                <a:latin typeface="+mn-ea"/>
              </a:rPr>
              <a:t>년 경과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82186" y="3792122"/>
            <a:ext cx="19287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또는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사업자등록증 첨부</a:t>
            </a:r>
          </a:p>
        </p:txBody>
      </p:sp>
      <p:sp>
        <p:nvSpPr>
          <p:cNvPr id="68" name="Button"/>
          <p:cNvSpPr/>
          <p:nvPr/>
        </p:nvSpPr>
        <p:spPr>
          <a:xfrm>
            <a:off x="3722904" y="3809002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31524" y="381726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71" name="타원 70"/>
          <p:cNvSpPr/>
          <p:nvPr/>
        </p:nvSpPr>
        <p:spPr>
          <a:xfrm>
            <a:off x="45611" y="88474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96765"/>
              </p:ext>
            </p:extLst>
          </p:nvPr>
        </p:nvGraphicFramePr>
        <p:xfrm>
          <a:off x="9480375" y="550962"/>
          <a:ext cx="2711624" cy="437228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회원가입대행 내 기업정보 인증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필수 아님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안내 문구 수정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확인된 기업정보 하단에 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(4)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내 주민등록번호 뒷자리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 되어 있는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 받기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https://www.hometax.go.kr/websquare/websquare.wq?w2xPath=/ui/pp/index_pp.xml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시 해당 정보 반영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회사주소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 수정 불가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5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가입하기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06315"/>
                  </a:ext>
                </a:extLst>
              </a:tr>
            </a:tbl>
          </a:graphicData>
        </a:graphic>
      </p:graphicFrame>
      <p:pic>
        <p:nvPicPr>
          <p:cNvPr id="73" name="그림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1872" y="6472100"/>
            <a:ext cx="943987" cy="379970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153611" y="6286013"/>
            <a:ext cx="6210838" cy="262919"/>
            <a:chOff x="284972" y="6461057"/>
            <a:chExt cx="6210838" cy="262919"/>
          </a:xfrm>
        </p:grpSpPr>
        <p:grpSp>
          <p:nvGrpSpPr>
            <p:cNvPr id="75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Cutout"/>
            <p:cNvGrpSpPr/>
            <p:nvPr/>
          </p:nvGrpSpPr>
          <p:grpSpPr>
            <a:xfrm rot="5400000">
              <a:off x="4767985" y="4996151"/>
              <a:ext cx="262919" cy="3192731"/>
              <a:chOff x="6402388" y="1535497"/>
              <a:chExt cx="262919" cy="982279"/>
            </a:xfrm>
            <a:solidFill>
              <a:srgbClr val="FFFFFF"/>
            </a:solidFill>
          </p:grpSpPr>
          <p:sp>
            <p:nvSpPr>
              <p:cNvPr id="77" name="Fill"/>
              <p:cNvSpPr>
                <a:spLocks/>
              </p:cNvSpPr>
              <p:nvPr/>
            </p:nvSpPr>
            <p:spPr bwMode="auto">
              <a:xfrm>
                <a:off x="6402388" y="1535497"/>
                <a:ext cx="262919" cy="982279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3" name="타원 112"/>
          <p:cNvSpPr/>
          <p:nvPr/>
        </p:nvSpPr>
        <p:spPr>
          <a:xfrm>
            <a:off x="2602507" y="655124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5</a:t>
            </a:r>
            <a:endParaRPr lang="ko-KR" altLang="en-US" sz="1000" b="1" dirty="0"/>
          </a:p>
        </p:txBody>
      </p:sp>
      <p:sp>
        <p:nvSpPr>
          <p:cNvPr id="123" name="Button"/>
          <p:cNvSpPr/>
          <p:nvPr/>
        </p:nvSpPr>
        <p:spPr>
          <a:xfrm>
            <a:off x="4590865" y="3804459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문의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3725782" y="3570689"/>
            <a:ext cx="1015646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 완료</a:t>
            </a:r>
            <a:endParaRPr lang="en-US" sz="800" b="1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680567" y="345887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2-1</a:t>
            </a:r>
            <a:endParaRPr lang="ko-KR" altLang="en-US" sz="1000" b="1" dirty="0"/>
          </a:p>
        </p:txBody>
      </p:sp>
      <p:sp>
        <p:nvSpPr>
          <p:cNvPr id="126" name="타원 125"/>
          <p:cNvSpPr/>
          <p:nvPr/>
        </p:nvSpPr>
        <p:spPr>
          <a:xfrm>
            <a:off x="5365279" y="366820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67" name="직사각형 166"/>
          <p:cNvSpPr/>
          <p:nvPr/>
        </p:nvSpPr>
        <p:spPr>
          <a:xfrm>
            <a:off x="206780" y="4829356"/>
            <a:ext cx="5971923" cy="166433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88969" y="492228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16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회원가입대행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41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ko-KR" altLang="en-US" dirty="0" err="1" smtClean="0"/>
              <a:t>상황별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내용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04803"/>
              </p:ext>
            </p:extLst>
          </p:nvPr>
        </p:nvGraphicFramePr>
        <p:xfrm>
          <a:off x="242508" y="364818"/>
          <a:ext cx="8859928" cy="5754905"/>
        </p:xfrm>
        <a:graphic>
          <a:graphicData uri="http://schemas.openxmlformats.org/drawingml/2006/table">
            <a:tbl>
              <a:tblPr/>
              <a:tblGrid>
                <a:gridCol w="606687">
                  <a:extLst>
                    <a:ext uri="{9D8B030D-6E8A-4147-A177-3AD203B41FA5}">
                      <a16:colId xmlns:a16="http://schemas.microsoft.com/office/drawing/2014/main" val="1178933207"/>
                    </a:ext>
                  </a:extLst>
                </a:gridCol>
                <a:gridCol w="3323793">
                  <a:extLst>
                    <a:ext uri="{9D8B030D-6E8A-4147-A177-3AD203B41FA5}">
                      <a16:colId xmlns:a16="http://schemas.microsoft.com/office/drawing/2014/main" val="3951946172"/>
                    </a:ext>
                  </a:extLst>
                </a:gridCol>
                <a:gridCol w="4929448">
                  <a:extLst>
                    <a:ext uri="{9D8B030D-6E8A-4147-A177-3AD203B41FA5}">
                      <a16:colId xmlns:a16="http://schemas.microsoft.com/office/drawing/2014/main" val="2444979415"/>
                    </a:ext>
                  </a:extLst>
                </a:gridCol>
              </a:tblGrid>
              <a:tr h="2000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38567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‘검색‘ 클릭 시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‘확인’ 클릭 시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6978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휴면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휴면회원 상태로 공고 등록 이용이 제한되어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휴면상태 해제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74720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불량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이용이 제한된 아이디입니다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자세한 사항은 고객센터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(080-269-0011)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문의해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051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탈퇴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회원인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기업회원이 아니거나 가입된 아이디가 없습니다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9108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‘서비스 이용 동의’를 하지 않은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동의‘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25583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 또는 사업자등록증을 첨부하여 기업정보 인증을 진행해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260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첨부된 파일이 없는 경우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위해 사업자등록 증명원 또는 사업자등록증 파일을 첨부해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14241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파일형식이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맞지 않거나 용량이 클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형식 및 용량 확인 후 다시 등록해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(JPEG, JPG, PNG, BMP 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2M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497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파일이 아닌 경우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파일 내 주민등록번호 뒷자리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마스킹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 되어 있는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인증에 적합한 파일이 아닙니다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사업자등록증을 첨부해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주민등록번호 뒷자리는 노출되지 않도록 처리 필수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627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발급일이 확인일 기준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 넘은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지났습니다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 발급한 후 이용해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21755"/>
                  </a:ext>
                </a:extLst>
              </a:tr>
              <a:tr h="422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회사명이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959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사업자등록번호가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사업자등록번호가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파일을 다시 등록하시거나 ‘인증 문의하기’ 를 진행해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1307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B7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대표자명이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338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매핑해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653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영역 내 파일 첨부 후 ‘기업정보 인증’ 진행이 안 된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완료되지 않았습니다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확인해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2434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프로세스 완료 시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 되었습니다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5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err="1" smtClean="0"/>
              <a:t>정액권</a:t>
            </a:r>
            <a:r>
              <a:rPr lang="ko-KR" altLang="en-US" dirty="0" smtClean="0"/>
              <a:t>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4224786" y="381698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10859" y="381698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09386"/>
              </p:ext>
            </p:extLst>
          </p:nvPr>
        </p:nvGraphicFramePr>
        <p:xfrm>
          <a:off x="9480376" y="550962"/>
          <a:ext cx="2711624" cy="225814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구매회원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미완료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1" y="881472"/>
            <a:ext cx="4593698" cy="2783313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562650" y="1481677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1312" y="14562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96416" y="37687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40631" y="13856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85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8" y="872207"/>
            <a:ext cx="8414218" cy="4060520"/>
          </a:xfrm>
          <a:prstGeom prst="rect">
            <a:avLst/>
          </a:prstGeom>
        </p:spPr>
      </p:pic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이력서 열람</a:t>
            </a:r>
            <a:r>
              <a:rPr lang="ko-KR" altLang="en-US" dirty="0" smtClean="0"/>
              <a:t>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3783435" y="5076959"/>
            <a:ext cx="1070497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이력서 열람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12194" y="5076959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47226"/>
              </p:ext>
            </p:extLst>
          </p:nvPr>
        </p:nvGraphicFramePr>
        <p:xfrm>
          <a:off x="9480376" y="550962"/>
          <a:ext cx="2711624" cy="269590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기업회원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이력서 열람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미완료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기업인증처리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항목 삭제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2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3185406" y="1163033"/>
            <a:ext cx="1067533" cy="2300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9018" y="11714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46304" y="50313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01599" y="1147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018" y="4303552"/>
            <a:ext cx="2731742" cy="31039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2146" y="42506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7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https://admin.job.findall.co.kr:444/ReadGoodsManage/ReadGoodsCompanyAuthList.asp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en-US" altLang="ko-KR" dirty="0" err="1" smtClean="0"/>
              <a:t>eComm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이력서 열람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" y="550962"/>
            <a:ext cx="9213664" cy="529520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86549"/>
              </p:ext>
            </p:extLst>
          </p:nvPr>
        </p:nvGraphicFramePr>
        <p:xfrm>
          <a:off x="9480375" y="550962"/>
          <a:ext cx="2711624" cy="110829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관리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프로세스 적용 이후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완료된 건에 한해 이력서 열람 관련 인증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table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에도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값으로 반영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조건 검색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심사현황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default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75499" y="2428142"/>
            <a:ext cx="1154044" cy="22361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0913" y="242814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80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87144"/>
              </p:ext>
            </p:extLst>
          </p:nvPr>
        </p:nvGraphicFramePr>
        <p:xfrm>
          <a:off x="479425" y="692696"/>
          <a:ext cx="112331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2022.10.14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최초 문서 작성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기획 리뷰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0.3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개발 리뷰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반영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인증취소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추가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(P6/9),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(P12), ID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매핑 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(P13)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정액권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이력서 열람 등록 내 기업정보 인증 여부 확인 추가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(P17~18)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보라색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▶ 문서 </a:t>
            </a:r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7888" y="5229200"/>
            <a:ext cx="3813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하단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 및 변경 내용 표시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5598301"/>
            <a:ext cx="1944216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Ex) (</a:t>
            </a:r>
            <a:r>
              <a:rPr lang="en-US" altLang="ko-KR" sz="1000" dirty="0" smtClean="0">
                <a:solidFill>
                  <a:srgbClr val="FF0000"/>
                </a:solidFill>
              </a:rPr>
              <a:t>2019.05.15) </a:t>
            </a:r>
            <a:r>
              <a:rPr lang="ko-KR" altLang="en-US" sz="1000" dirty="0">
                <a:solidFill>
                  <a:srgbClr val="FF0000"/>
                </a:solidFill>
              </a:rPr>
              <a:t>수정 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626" y="5238262"/>
            <a:ext cx="4333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상단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표시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5341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9" name="타원 8"/>
          <p:cNvSpPr/>
          <p:nvPr/>
        </p:nvSpPr>
        <p:spPr>
          <a:xfrm>
            <a:off x="145017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10" name="타원 9"/>
          <p:cNvSpPr/>
          <p:nvPr/>
        </p:nvSpPr>
        <p:spPr>
          <a:xfrm>
            <a:off x="2273597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추가</a:t>
            </a: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9095085" y="5616619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이전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이어서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9095084" y="5846548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다음 페이지에 계속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9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671"/>
              </p:ext>
            </p:extLst>
          </p:nvPr>
        </p:nvGraphicFramePr>
        <p:xfrm>
          <a:off x="9480376" y="550962"/>
          <a:ext cx="2711624" cy="140200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(Front)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7" y="873335"/>
            <a:ext cx="2228576" cy="3225372"/>
            <a:chOff x="7191214" y="4535362"/>
            <a:chExt cx="2738972" cy="3225373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5"/>
              <a:chOff x="7294575" y="4891810"/>
              <a:chExt cx="2635611" cy="286892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368731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</a:t>
                </a:r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4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9" y="873334"/>
            <a:ext cx="2228577" cy="3225373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24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 </a:t>
                </a:r>
                <a:r>
                  <a:rPr lang="ko-KR" altLang="en-US" sz="900" dirty="0" smtClean="0"/>
                  <a:t>기업정보 인증이 </a:t>
                </a:r>
                <a:r>
                  <a:rPr lang="ko-KR" altLang="en-US" sz="900" dirty="0"/>
                  <a:t>지연 </a:t>
                </a:r>
                <a:r>
                  <a:rPr lang="en-US" altLang="ko-KR" sz="900" dirty="0"/>
                  <a:t>[</a:t>
                </a:r>
                <a:r>
                  <a:rPr lang="ko-KR" altLang="en-US" sz="900" dirty="0"/>
                  <a:t>사유</a:t>
                </a:r>
                <a:r>
                  <a:rPr lang="en-US" altLang="ko-KR" sz="900" dirty="0" smtClean="0"/>
                  <a:t>-#{</a:t>
                </a:r>
                <a:r>
                  <a:rPr lang="ko-KR" altLang="en-US" sz="900" dirty="0" smtClean="0"/>
                  <a:t>거절 사유</a:t>
                </a:r>
                <a:r>
                  <a:rPr lang="en-US" altLang="ko-KR" sz="900" dirty="0"/>
                  <a:t>}] </a:t>
                </a:r>
                <a:r>
                  <a:rPr lang="ko-KR" altLang="en-US" sz="900" dirty="0"/>
                  <a:t>되고 있습니다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smtClean="0"/>
                  <a:t>기업정보 인증 신청하기 </a:t>
                </a:r>
                <a:r>
                  <a:rPr lang="en-US" altLang="ko-KR" sz="900" dirty="0" smtClean="0"/>
                  <a:t>: </a:t>
                </a:r>
              </a:p>
              <a:p>
                <a:r>
                  <a:rPr lang="en-US" altLang="ko-KR" sz="900" dirty="0" smtClean="0"/>
                  <a:t> 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 </a:t>
                </a:r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인증 </a:t>
                </a:r>
                <a:r>
                  <a:rPr lang="ko-KR" altLang="en-US" sz="900" dirty="0" smtClean="0"/>
                  <a:t>문의하기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   </a:t>
                </a:r>
                <a:r>
                  <a:rPr lang="en-US" altLang="ko-KR" sz="900" dirty="0" err="1"/>
                  <a:t>url</a:t>
                </a:r>
                <a:r>
                  <a:rPr lang="en-US" altLang="ko-KR" sz="900" dirty="0"/>
                  <a:t> </a:t>
                </a:r>
                <a:r>
                  <a:rPr lang="ko-KR" altLang="en-US" sz="900" dirty="0"/>
                  <a:t>추가 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1" y="873335"/>
            <a:ext cx="2228577" cy="3225372"/>
            <a:chOff x="7191213" y="4535362"/>
            <a:chExt cx="2738973" cy="307386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7"/>
              <a:chOff x="7294575" y="4891810"/>
              <a:chExt cx="2635611" cy="271741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25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/>
                  <a:t>벼룩시장 서비스를 자유롭게 이용할 수 있습니다</a:t>
                </a:r>
                <a:r>
                  <a:rPr lang="en-US" altLang="ko-KR" sz="900" dirty="0"/>
                  <a:t>. </a:t>
                </a:r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일자리 등록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>
                    <a:hlinkClick r:id="rId2"/>
                  </a:rPr>
                  <a:t>http://m.findjob.co.kr/AdRegistNew/AdInfoNew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27" name="그룹 26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48578" y="5033156"/>
                <a:ext cx="2368731" cy="258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 smtClean="0"/>
                  <a:t>회원님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 smtClean="0"/>
                  <a:t>기업정보 인증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endParaRPr lang="en-US" altLang="ko-KR" sz="900" dirty="0" smtClean="0"/>
              </a:p>
              <a:p>
                <a:r>
                  <a:rPr lang="en-US" altLang="ko-KR" sz="900" dirty="0"/>
                  <a:t> </a:t>
                </a:r>
                <a:r>
                  <a:rPr lang="en-US" altLang="ko-KR" sz="900" dirty="0" smtClean="0"/>
                  <a:t>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2008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42066"/>
              </p:ext>
            </p:extLst>
          </p:nvPr>
        </p:nvGraphicFramePr>
        <p:xfrm>
          <a:off x="9480376" y="550962"/>
          <a:ext cx="2711624" cy="152392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(Admin)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담당 영업사원에게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6" y="873334"/>
            <a:ext cx="2228578" cy="3225373"/>
            <a:chOff x="7191213" y="4535362"/>
            <a:chExt cx="2738973" cy="3225374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6"/>
              <a:chOff x="7294575" y="4891810"/>
              <a:chExt cx="2635611" cy="286892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581609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3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8" y="873334"/>
            <a:ext cx="2228578" cy="3225373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140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 </a:t>
                </a:r>
                <a:r>
                  <a:rPr lang="ko-KR" altLang="en-US" sz="900" dirty="0" smtClean="0"/>
                  <a:t>기업정보 인증이 </a:t>
                </a:r>
                <a:r>
                  <a:rPr lang="ko-KR" altLang="en-US" sz="900" dirty="0"/>
                  <a:t>지연 </a:t>
                </a:r>
                <a:r>
                  <a:rPr lang="en-US" altLang="ko-KR" sz="900" dirty="0"/>
                  <a:t>[</a:t>
                </a:r>
                <a:r>
                  <a:rPr lang="ko-KR" altLang="en-US" sz="900" dirty="0"/>
                  <a:t>사유</a:t>
                </a:r>
                <a:r>
                  <a:rPr lang="en-US" altLang="ko-KR" sz="900" dirty="0" smtClean="0"/>
                  <a:t>-#{</a:t>
                </a:r>
                <a:r>
                  <a:rPr lang="ko-KR" altLang="en-US" sz="900" dirty="0" smtClean="0"/>
                  <a:t>거절 사유</a:t>
                </a:r>
                <a:r>
                  <a:rPr lang="en-US" altLang="ko-KR" sz="900" dirty="0"/>
                  <a:t>}] </a:t>
                </a:r>
                <a:r>
                  <a:rPr lang="ko-KR" altLang="en-US" sz="900" dirty="0"/>
                  <a:t>되고 있습니다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smtClean="0"/>
                  <a:t>인증 및 관련 문의는 </a:t>
                </a:r>
                <a:r>
                  <a:rPr lang="en-US" altLang="ko-KR" sz="900" dirty="0" smtClean="0"/>
                  <a:t>‘</a:t>
                </a:r>
                <a:r>
                  <a:rPr lang="ko-KR" altLang="en-US" sz="900" dirty="0" smtClean="0"/>
                  <a:t>공고 등록 </a:t>
                </a:r>
                <a:r>
                  <a:rPr lang="en-US" altLang="ko-KR" sz="900" dirty="0" smtClean="0"/>
                  <a:t>&gt; </a:t>
                </a:r>
                <a:r>
                  <a:rPr lang="ko-KR" altLang="en-US" sz="900" dirty="0" smtClean="0"/>
                  <a:t>기업정보 인증</a:t>
                </a:r>
                <a:r>
                  <a:rPr lang="en-US" altLang="ko-KR" sz="900" dirty="0" smtClean="0"/>
                  <a:t>‘ </a:t>
                </a:r>
                <a:r>
                  <a:rPr lang="ko-KR" altLang="en-US" sz="900" dirty="0" smtClean="0"/>
                  <a:t>메뉴를 통해 진행해 주세요</a:t>
                </a:r>
                <a:r>
                  <a:rPr lang="en-US" altLang="ko-KR" sz="900" dirty="0" smtClean="0"/>
                  <a:t>. </a:t>
                </a:r>
                <a:endParaRPr lang="en-US" altLang="ko-KR" sz="900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0" y="873334"/>
            <a:ext cx="2228578" cy="3225373"/>
            <a:chOff x="7191213" y="4535362"/>
            <a:chExt cx="2738973" cy="3073867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127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 smtClean="0"/>
                  <a:t>공고 등록을 진행해 주세요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*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36" name="그룹 35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48578" y="5033156"/>
                <a:ext cx="2368731" cy="203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err="1" smtClean="0"/>
                  <a:t>재인증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및 관련 문의는 </a:t>
                </a:r>
                <a:r>
                  <a:rPr lang="en-US" altLang="ko-KR" sz="900" dirty="0"/>
                  <a:t>‘</a:t>
                </a:r>
                <a:r>
                  <a:rPr lang="ko-KR" altLang="en-US" sz="900" dirty="0"/>
                  <a:t>공고 등록 </a:t>
                </a:r>
                <a:r>
                  <a:rPr lang="en-US" altLang="ko-KR" sz="900" dirty="0"/>
                  <a:t>&gt; </a:t>
                </a:r>
                <a:r>
                  <a:rPr lang="ko-KR" altLang="en-US" sz="900" dirty="0"/>
                  <a:t>기업정보 인증</a:t>
                </a:r>
                <a:r>
                  <a:rPr lang="en-US" altLang="ko-KR" sz="900" dirty="0"/>
                  <a:t>‘ </a:t>
                </a:r>
                <a:r>
                  <a:rPr lang="ko-KR" altLang="en-US" sz="900" dirty="0"/>
                  <a:t>메뉴를 통해 진행해 주세요</a:t>
                </a:r>
                <a:r>
                  <a:rPr lang="en-US" altLang="ko-KR" sz="900" dirty="0"/>
                  <a:t>. 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097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183201" y="265453"/>
            <a:ext cx="11473030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1. </a:t>
            </a:r>
            <a:r>
              <a:rPr lang="ko-KR" altLang="en-US" sz="1100" b="1" dirty="0">
                <a:latin typeface="+mn-ea"/>
              </a:rPr>
              <a:t>배경												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기업정보를 </a:t>
            </a:r>
            <a:r>
              <a:rPr lang="ko-KR" altLang="en-US" sz="1100" dirty="0">
                <a:latin typeface="+mn-ea"/>
              </a:rPr>
              <a:t>도용하는 보이스피싱범죄 예방을 위해 </a:t>
            </a:r>
            <a:r>
              <a:rPr lang="en-US" altLang="ko-KR" sz="1100" dirty="0">
                <a:latin typeface="+mn-ea"/>
              </a:rPr>
              <a:t>'22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11</a:t>
            </a:r>
            <a:r>
              <a:rPr lang="ko-KR" altLang="en-US" sz="1100" dirty="0">
                <a:latin typeface="+mn-ea"/>
              </a:rPr>
              <a:t>월 중 직업안정법 시행령 개정 예정 </a:t>
            </a:r>
            <a:r>
              <a:rPr lang="en-US" altLang="ko-KR" sz="1100" dirty="0">
                <a:latin typeface="+mn-ea"/>
              </a:rPr>
              <a:t>(8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29</a:t>
            </a:r>
            <a:r>
              <a:rPr lang="ko-KR" altLang="en-US" sz="1100" dirty="0">
                <a:latin typeface="+mn-ea"/>
              </a:rPr>
              <a:t>일 입법 예고</a:t>
            </a:r>
            <a:r>
              <a:rPr lang="en-US" altLang="ko-KR" sz="1100" dirty="0">
                <a:latin typeface="+mn-ea"/>
              </a:rPr>
              <a:t>)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개정 </a:t>
            </a:r>
            <a:r>
              <a:rPr lang="ko-KR" altLang="en-US" sz="1100" dirty="0">
                <a:latin typeface="+mn-ea"/>
              </a:rPr>
              <a:t>내용											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제</a:t>
            </a:r>
            <a:r>
              <a:rPr lang="en-US" altLang="ko-KR" sz="1100" dirty="0">
                <a:latin typeface="+mn-ea"/>
              </a:rPr>
              <a:t>28</a:t>
            </a:r>
            <a:r>
              <a:rPr lang="ko-KR" altLang="en-US" sz="1100" dirty="0">
                <a:latin typeface="+mn-ea"/>
              </a:rPr>
              <a:t>조 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직업정보제공사업자의 준수사항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中 항목 신설		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7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사업자등록증명원 등 기업정보를 확인할 수 있는 서류를 제출하지 않은 </a:t>
            </a:r>
            <a:r>
              <a:rPr lang="ko-KR" altLang="en-US" sz="1100" dirty="0" err="1">
                <a:latin typeface="+mn-ea"/>
              </a:rPr>
              <a:t>구인자의</a:t>
            </a:r>
            <a:r>
              <a:rPr lang="ko-KR" altLang="en-US" sz="1100" dirty="0">
                <a:latin typeface="+mn-ea"/>
              </a:rPr>
              <a:t> 구인광고를 게재하지 아니할 것				</a:t>
            </a:r>
            <a:r>
              <a:rPr lang="ko-KR" altLang="en-US" sz="1100" b="1" dirty="0">
                <a:latin typeface="+mn-ea"/>
              </a:rPr>
              <a:t>												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2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목적												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벼룩시장에 채용공고를 등록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게재하는 광고주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구인자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인증 적용을 통해 법적 리스크 해소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위반 시 행정처분 </a:t>
            </a:r>
            <a:r>
              <a:rPr lang="en-US" altLang="ko-KR" sz="1100" dirty="0">
                <a:latin typeface="+mn-ea"/>
              </a:rPr>
              <a:t>: 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개월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11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주요 정책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	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관리자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&gt;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공고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정액권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이력서 열람 등록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시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기업정보 인증 확인 필수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미인증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 공고 등록 불가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등록대행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eComm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영업관리 공통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기간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서류 발급일로부터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만료일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30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일 전부터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안내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노출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미진행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공고 등록 불가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‘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data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에도 업데이트 반영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완료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data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마이그레이션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4. </a:t>
            </a:r>
            <a:r>
              <a:rPr lang="ko-KR" altLang="en-US" sz="1100" b="1" dirty="0" err="1" smtClean="0">
                <a:latin typeface="+mn-ea"/>
              </a:rPr>
              <a:t>작업범위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(Admin)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회원 관리자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: </a:t>
            </a:r>
            <a:r>
              <a:rPr lang="ko-KR" altLang="en-US" sz="1100" dirty="0" smtClean="0">
                <a:latin typeface="+mn-ea"/>
              </a:rPr>
              <a:t>기업정보 </a:t>
            </a:r>
            <a:r>
              <a:rPr lang="ko-KR" altLang="en-US" sz="1100" dirty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관리 메뉴 추가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인증 리스트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인증 문의 처리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상세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첨부파일 확인 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회원 상세 페이지 내 인증일 및 </a:t>
            </a:r>
            <a:r>
              <a:rPr lang="ko-KR" altLang="en-US" sz="1100" dirty="0" err="1" smtClean="0">
                <a:latin typeface="+mn-ea"/>
              </a:rPr>
              <a:t>히스토리</a:t>
            </a:r>
            <a:r>
              <a:rPr lang="ko-KR" altLang="en-US" sz="1100" dirty="0" smtClean="0">
                <a:latin typeface="+mn-ea"/>
              </a:rPr>
              <a:t> 추가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구인구직 관리자 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등록대행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회원가입대행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기업정보 인증 프로세스 추가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선택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공고 등록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여부 확인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502"/>
            <a:ext cx="9072331" cy="260648"/>
          </a:xfrm>
        </p:spPr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필수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기업정보 인증 프로세스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2950" y="839881"/>
            <a:ext cx="2075063" cy="1200437"/>
            <a:chOff x="5257797" y="1360432"/>
            <a:chExt cx="1676400" cy="1200437"/>
          </a:xfrm>
        </p:grpSpPr>
        <p:sp>
          <p:nvSpPr>
            <p:cNvPr id="5" name="직사각형 4"/>
            <p:cNvSpPr/>
            <p:nvPr/>
          </p:nvSpPr>
          <p:spPr>
            <a:xfrm>
              <a:off x="5257797" y="1360432"/>
              <a:ext cx="1676400" cy="4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Admin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구인구직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57797" y="1779533"/>
              <a:ext cx="1676400" cy="781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공고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정액권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이력서 열람 상품 등록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회원가입대행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순서도: 판단 6"/>
          <p:cNvSpPr/>
          <p:nvPr/>
        </p:nvSpPr>
        <p:spPr>
          <a:xfrm>
            <a:off x="5580069" y="1095802"/>
            <a:ext cx="1476000" cy="31789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기업정보 인증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82175" y="1769060"/>
            <a:ext cx="1477505" cy="1460457"/>
            <a:chOff x="7341861" y="2944146"/>
            <a:chExt cx="1170768" cy="1490269"/>
          </a:xfrm>
        </p:grpSpPr>
        <p:sp>
          <p:nvSpPr>
            <p:cNvPr id="9" name="직사각형 8"/>
            <p:cNvSpPr/>
            <p:nvPr/>
          </p:nvSpPr>
          <p:spPr>
            <a:xfrm>
              <a:off x="7341861" y="2944146"/>
              <a:ext cx="1170768" cy="276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41861" y="3220940"/>
              <a:ext cx="1170768" cy="1213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 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증명원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인증 날짜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문의 안내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순서도: 판단 10"/>
          <p:cNvSpPr/>
          <p:nvPr/>
        </p:nvSpPr>
        <p:spPr>
          <a:xfrm>
            <a:off x="5582927" y="3686027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회사명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사업자등록번호</a:t>
            </a:r>
            <a:r>
              <a:rPr lang="en-US" altLang="ko-KR" sz="8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대표자명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일치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320551" y="3246625"/>
            <a:ext cx="753" cy="4226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1498" y="3766325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17" name="순서도: 판단 16"/>
          <p:cNvSpPr/>
          <p:nvPr/>
        </p:nvSpPr>
        <p:spPr>
          <a:xfrm>
            <a:off x="5582927" y="4874489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재인증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20551" y="4222011"/>
            <a:ext cx="0" cy="6313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91364" y="5685124"/>
            <a:ext cx="1053410" cy="3278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 문의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320927" y="1410869"/>
            <a:ext cx="0" cy="3523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9822" y="1065282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52379" y="1460949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319798" y="4222010"/>
            <a:ext cx="135932" cy="19904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387764" y="5387449"/>
            <a:ext cx="174535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110935" y="5685124"/>
            <a:ext cx="350884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b="1" dirty="0" smtClean="0"/>
              <a:t>승인</a:t>
            </a:r>
          </a:p>
        </p:txBody>
      </p:sp>
      <p:cxnSp>
        <p:nvCxnSpPr>
          <p:cNvPr id="116" name="직선 화살표 연결선 115"/>
          <p:cNvCxnSpPr>
            <a:stCxn id="36" idx="0"/>
            <a:endCxn id="44" idx="2"/>
          </p:cNvCxnSpPr>
          <p:nvPr/>
        </p:nvCxnSpPr>
        <p:spPr>
          <a:xfrm flipH="1" flipV="1">
            <a:off x="9504593" y="1418656"/>
            <a:ext cx="379" cy="334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765841" y="1752914"/>
            <a:ext cx="1477883" cy="1492749"/>
            <a:chOff x="8333578" y="1787128"/>
            <a:chExt cx="1477883" cy="1492749"/>
          </a:xfrm>
        </p:grpSpPr>
        <p:sp>
          <p:nvSpPr>
            <p:cNvPr id="36" name="직사각형 35"/>
            <p:cNvSpPr/>
            <p:nvPr/>
          </p:nvSpPr>
          <p:spPr>
            <a:xfrm>
              <a:off x="8333956" y="1787128"/>
              <a:ext cx="1477505" cy="3278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 완료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33578" y="2090677"/>
              <a:ext cx="1477505" cy="1189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인증 정보 저장 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dirty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서류 발급일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일시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이력서 열람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기업인증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7" idx="3"/>
          </p:cNvCxnSpPr>
          <p:nvPr/>
        </p:nvCxnSpPr>
        <p:spPr>
          <a:xfrm>
            <a:off x="7056069" y="1254751"/>
            <a:ext cx="17097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65840" y="1090843"/>
            <a:ext cx="1477505" cy="327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공고 등록 </a:t>
            </a:r>
            <a:r>
              <a:rPr lang="en-US" altLang="ko-KR" sz="900" dirty="0" smtClean="0">
                <a:solidFill>
                  <a:schemeClr val="tx1"/>
                </a:solidFill>
              </a:rPr>
              <a:t>or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회원가입대행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37" idx="2"/>
          </p:cNvCxnSpPr>
          <p:nvPr/>
        </p:nvCxnSpPr>
        <p:spPr>
          <a:xfrm flipV="1">
            <a:off x="7058927" y="3245663"/>
            <a:ext cx="2445667" cy="7003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1498" y="4970046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cxnSp>
        <p:nvCxnSpPr>
          <p:cNvPr id="39" name="꺾인 연결선 38"/>
          <p:cNvCxnSpPr>
            <a:stCxn id="17" idx="3"/>
          </p:cNvCxnSpPr>
          <p:nvPr/>
        </p:nvCxnSpPr>
        <p:spPr>
          <a:xfrm flipV="1">
            <a:off x="7058927" y="3945992"/>
            <a:ext cx="2445665" cy="1188463"/>
          </a:xfrm>
          <a:prstGeom prst="bentConnector3">
            <a:avLst>
              <a:gd name="adj1" fmla="val 9996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6844774" y="5134454"/>
            <a:ext cx="2659818" cy="714577"/>
          </a:xfrm>
          <a:prstGeom prst="bentConnector3">
            <a:avLst>
              <a:gd name="adj1" fmla="val 1000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2"/>
            <a:endCxn id="20" idx="0"/>
          </p:cNvCxnSpPr>
          <p:nvPr/>
        </p:nvCxnSpPr>
        <p:spPr>
          <a:xfrm rot="5400000">
            <a:off x="6174146" y="5538343"/>
            <a:ext cx="290704" cy="285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792" y="2161013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이용 동의 완료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시점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eComm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영업관리의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경우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회원매핑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기업정보 인증 여부 확인 후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기업정보 인증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안내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화살표 연결선 37"/>
          <p:cNvCxnSpPr>
            <a:endCxn id="7" idx="1"/>
          </p:cNvCxnSpPr>
          <p:nvPr/>
        </p:nvCxnSpPr>
        <p:spPr>
          <a:xfrm>
            <a:off x="2818013" y="1254751"/>
            <a:ext cx="276205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기업정보 인증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 리스트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14080"/>
              </p:ext>
            </p:extLst>
          </p:nvPr>
        </p:nvGraphicFramePr>
        <p:xfrm>
          <a:off x="9480376" y="557538"/>
          <a:ext cx="2711624" cy="635350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취소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관련 정보 업데이트 및 회원 상세 페이지 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저장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48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취소일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취소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 처리만 보기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체크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만 대상으로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일시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완료 일시 반영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업데이트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일시 반영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있는 회사명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 클릭 시 추가 정보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관련 회원상세페이지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띄움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있는 번호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사용된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파일 첨부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통해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처리한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결과에 대해 확인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입력한 내용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endParaRPr kumimoji="0" lang="en-US" altLang="ko-KR" sz="800" b="1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취소 프로세스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[4-1]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[4-2]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[4-3]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[4-4]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 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6" y="451659"/>
            <a:ext cx="8556282" cy="728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인증 리스트 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81388"/>
              </p:ext>
            </p:extLst>
          </p:nvPr>
        </p:nvGraphicFramePr>
        <p:xfrm>
          <a:off x="207386" y="2706934"/>
          <a:ext cx="8556286" cy="2754531"/>
        </p:xfrm>
        <a:graphic>
          <a:graphicData uri="http://schemas.openxmlformats.org/drawingml/2006/table">
            <a:tbl>
              <a:tblPr/>
              <a:tblGrid>
                <a:gridCol w="191573">
                  <a:extLst>
                    <a:ext uri="{9D8B030D-6E8A-4147-A177-3AD203B41FA5}">
                      <a16:colId xmlns:a16="http://schemas.microsoft.com/office/drawing/2014/main" val="2629843360"/>
                    </a:ext>
                  </a:extLst>
                </a:gridCol>
                <a:gridCol w="1782266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77970136"/>
                    </a:ext>
                  </a:extLst>
                </a:gridCol>
                <a:gridCol w="1070052">
                  <a:extLst>
                    <a:ext uri="{9D8B030D-6E8A-4147-A177-3AD203B41FA5}">
                      <a16:colId xmlns:a16="http://schemas.microsoft.com/office/drawing/2014/main" val="1295837298"/>
                    </a:ext>
                  </a:extLst>
                </a:gridCol>
                <a:gridCol w="889703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889703">
                  <a:extLst>
                    <a:ext uri="{9D8B030D-6E8A-4147-A177-3AD203B41FA5}">
                      <a16:colId xmlns:a16="http://schemas.microsoft.com/office/drawing/2014/main" val="4123394686"/>
                    </a:ext>
                  </a:extLst>
                </a:gridCol>
                <a:gridCol w="813982">
                  <a:extLst>
                    <a:ext uri="{9D8B030D-6E8A-4147-A177-3AD203B41FA5}">
                      <a16:colId xmlns:a16="http://schemas.microsoft.com/office/drawing/2014/main" val="1316047300"/>
                    </a:ext>
                  </a:extLst>
                </a:gridCol>
                <a:gridCol w="813982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인증일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발급일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테스트패션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111-11-11111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2022-08-30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PDF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전달받아 확인 처리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23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6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sp>
        <p:nvSpPr>
          <p:cNvPr id="44" name="타원 43"/>
          <p:cNvSpPr/>
          <p:nvPr/>
        </p:nvSpPr>
        <p:spPr>
          <a:xfrm>
            <a:off x="57670" y="2598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59389" y="3612909"/>
            <a:ext cx="2387426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ID : 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+mn-ea"/>
              </a:rPr>
              <a:t>test005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회원가입일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2022-10-20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11:20:30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 경로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구인구직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회원가입대행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485527" y="368304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53259" y="3525784"/>
            <a:ext cx="1584634" cy="2193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7264814" y="3582498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09" y="3726804"/>
            <a:ext cx="1441938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2180069" y="35257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745258" y="35043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522" y="525026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6883" y="197736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□ 자동 처리만 보기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4557194" y="1994327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40" name="Checkmark"/>
          <p:cNvSpPr>
            <a:spLocks noChangeAspect="1"/>
          </p:cNvSpPr>
          <p:nvPr/>
        </p:nvSpPr>
        <p:spPr bwMode="auto">
          <a:xfrm>
            <a:off x="4601272" y="2024788"/>
            <a:ext cx="72000" cy="78587"/>
          </a:xfrm>
          <a:custGeom>
            <a:avLst/>
            <a:gdLst>
              <a:gd name="T0" fmla="*/ 0 w 3583"/>
              <a:gd name="T1" fmla="*/ 1966 h 3910"/>
              <a:gd name="T2" fmla="*/ 471 w 3583"/>
              <a:gd name="T3" fmla="*/ 2645 h 3910"/>
              <a:gd name="T4" fmla="*/ 970 w 3583"/>
              <a:gd name="T5" fmla="*/ 3906 h 3910"/>
              <a:gd name="T6" fmla="*/ 1192 w 3583"/>
              <a:gd name="T7" fmla="*/ 3037 h 3910"/>
              <a:gd name="T8" fmla="*/ 2827 w 3583"/>
              <a:gd name="T9" fmla="*/ 653 h 3910"/>
              <a:gd name="T10" fmla="*/ 3583 w 3583"/>
              <a:gd name="T11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3" h="3910">
                <a:moveTo>
                  <a:pt x="0" y="1966"/>
                </a:moveTo>
                <a:cubicBezTo>
                  <a:pt x="111" y="2072"/>
                  <a:pt x="302" y="2318"/>
                  <a:pt x="471" y="2645"/>
                </a:cubicBezTo>
                <a:cubicBezTo>
                  <a:pt x="738" y="3166"/>
                  <a:pt x="977" y="3822"/>
                  <a:pt x="970" y="3906"/>
                </a:cubicBezTo>
                <a:cubicBezTo>
                  <a:pt x="969" y="3910"/>
                  <a:pt x="1097" y="3247"/>
                  <a:pt x="1192" y="3037"/>
                </a:cubicBezTo>
                <a:cubicBezTo>
                  <a:pt x="1690" y="1936"/>
                  <a:pt x="1889" y="1508"/>
                  <a:pt x="2827" y="653"/>
                </a:cubicBezTo>
                <a:cubicBezTo>
                  <a:pt x="2997" y="555"/>
                  <a:pt x="3286" y="247"/>
                  <a:pt x="3583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3497" y="5458880"/>
            <a:ext cx="539928" cy="145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01867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71066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55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57978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할 대상을 선택해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08833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7585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3691" y="5762734"/>
            <a:ext cx="2138091" cy="11025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39182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513298" y="5728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16587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978" y="53770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29299" y="6200762"/>
            <a:ext cx="1971896" cy="239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66572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17427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846179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99453" y="576526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취소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50308" y="625755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79060" y="57297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-4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47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69901"/>
              </p:ext>
            </p:extLst>
          </p:nvPr>
        </p:nvGraphicFramePr>
        <p:xfrm>
          <a:off x="9480376" y="550962"/>
          <a:ext cx="2711624" cy="47685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문의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관련 문의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 여부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거절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문의자명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및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비식별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앞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자리를 제외한 나머지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상세 페이지로 이동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있을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여부 표기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일시 표기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1900"/>
              </p:ext>
            </p:extLst>
          </p:nvPr>
        </p:nvGraphicFramePr>
        <p:xfrm>
          <a:off x="207386" y="2706934"/>
          <a:ext cx="8556284" cy="2754531"/>
        </p:xfrm>
        <a:graphic>
          <a:graphicData uri="http://schemas.openxmlformats.org/drawingml/2006/table">
            <a:tbl>
              <a:tblPr/>
              <a:tblGrid>
                <a:gridCol w="672797">
                  <a:extLst>
                    <a:ext uri="{9D8B030D-6E8A-4147-A177-3AD203B41FA5}">
                      <a16:colId xmlns:a16="http://schemas.microsoft.com/office/drawing/2014/main" val="976440832"/>
                    </a:ext>
                  </a:extLst>
                </a:gridCol>
                <a:gridCol w="1696762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098988596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3082101087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첨부내용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처리여부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r>
                        <a:rPr lang="en-US" altLang="ko-KR" sz="9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(ab****)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민지영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11:30:11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2022-10-19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20:21:24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리스트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3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접수일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19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2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61" y="2636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2903" y="524588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01867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71066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302320" y="3607709"/>
            <a:ext cx="2210087" cy="30745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334662" y="366442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56" y="3810672"/>
            <a:ext cx="2115414" cy="28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/>
          <p:cNvSpPr/>
          <p:nvPr/>
        </p:nvSpPr>
        <p:spPr>
          <a:xfrm>
            <a:off x="4388883" y="3536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74938" y="21998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19210"/>
              </p:ext>
            </p:extLst>
          </p:nvPr>
        </p:nvGraphicFramePr>
        <p:xfrm>
          <a:off x="9480376" y="550962"/>
          <a:ext cx="2711624" cy="499030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완료된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문의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관련 문의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2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영역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문의하기 접수 시 입력한 내용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휴대폰 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이메일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admin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=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영업담당자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있을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회원 정보 추가 노출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ID(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대표자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임시회원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첨부파일이 있을 경우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해당 내용 볼 수 있게 팝업 </a:t>
                      </a:r>
                      <a:endParaRPr kumimoji="0" lang="en-US" altLang="ko-KR" sz="800" b="0" i="0" u="none" strike="noStrike" baseline="0" dirty="0" smtClean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 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답변 영역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문의를 확인하고 있는 담당자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처리 완료한 일시 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전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페이지 접속한 일시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내용 중 선택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없이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기타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내용 입력 필수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미입력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내용으로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발송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P21~22)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첨부파일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 첨부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추가 확인한 경우 첨부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발급일 설정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건 관련하여 추가 메모가 필요한 경우 작성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완료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해당 내용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알림톡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발송 및 문의 리스트로 이동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리스트로 이동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58" y="1261383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상세 </a:t>
            </a:r>
            <a:endParaRPr lang="ko-KR" altLang="en-US" sz="8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6117"/>
              </p:ext>
            </p:extLst>
          </p:nvPr>
        </p:nvGraphicFramePr>
        <p:xfrm>
          <a:off x="240515" y="1568332"/>
          <a:ext cx="7590073" cy="2003387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800" b="1" i="0" u="none" strike="noStrike" dirty="0" smtClean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 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7689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111-11-00000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25214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휴대폰 번호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abc123@google.com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93854"/>
                  </a:ext>
                </a:extLst>
              </a:tr>
              <a:tr h="2632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42385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사업자등록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인증이 안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어떻게 하면 되는지요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63553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132515" y="15956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7965"/>
              </p:ext>
            </p:extLst>
          </p:nvPr>
        </p:nvGraphicFramePr>
        <p:xfrm>
          <a:off x="240515" y="3613366"/>
          <a:ext cx="7590073" cy="2804056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82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04:10:33</a:t>
                      </a: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600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1432736"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837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인증서류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발급일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689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extLst>
                  <a:ext uri="{0D108BD9-81ED-4DB2-BD59-A6C34878D82A}">
                    <a16:rowId xmlns:a16="http://schemas.microsoft.com/office/drawing/2014/main" val="200045829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1" y="4189607"/>
            <a:ext cx="2834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○  기업정보 인증 승인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○  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미적합</a:t>
            </a:r>
            <a:r>
              <a:rPr lang="ko-KR" altLang="en-US" sz="800" dirty="0" smtClean="0"/>
              <a:t>   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회원정보와 사업자 관련 내용이 일치하지 않음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미전달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기타   </a:t>
            </a:r>
            <a:endParaRPr lang="en-US" altLang="ko-KR" sz="8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20884" y="6481205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처리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43895" y="6481205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80158" y="5235131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2515" y="3646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55213" y="1701253"/>
            <a:ext cx="1403060" cy="17795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9214471" y="1757967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30" y="1885375"/>
            <a:ext cx="1182334" cy="15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/>
          <p:cNvSpPr/>
          <p:nvPr/>
        </p:nvSpPr>
        <p:spPr>
          <a:xfrm>
            <a:off x="7847212" y="16372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740854" y="4166303"/>
            <a:ext cx="2594976" cy="1095060"/>
            <a:chOff x="595686" y="1261242"/>
            <a:chExt cx="3222246" cy="1507358"/>
          </a:xfrm>
        </p:grpSpPr>
        <p:sp>
          <p:nvSpPr>
            <p:cNvPr id="3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 관련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처리할 내용을 선택해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6600151" y="40838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0" name="Input Field"/>
          <p:cNvSpPr>
            <a:spLocks noChangeArrowheads="1"/>
          </p:cNvSpPr>
          <p:nvPr/>
        </p:nvSpPr>
        <p:spPr bwMode="auto">
          <a:xfrm>
            <a:off x="1789251" y="5639570"/>
            <a:ext cx="1916967" cy="18995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56787" y="5639570"/>
            <a:ext cx="563347" cy="18995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파일찾기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81748" y="6179466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752530" y="5431620"/>
            <a:ext cx="2594976" cy="1095060"/>
            <a:chOff x="595686" y="1261242"/>
            <a:chExt cx="3222246" cy="1507358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 시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 내용을 입력해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6581715" y="53411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122" y="5893486"/>
            <a:ext cx="860967" cy="2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회원 상세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ko-KR" dirty="0"/>
              <a:t>https://admin.findall.co.kr:444/member/MemberDetail.asp?UserId=mw******&amp;MagGrp=1&amp;cuid=12076884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52826"/>
              </p:ext>
            </p:extLst>
          </p:nvPr>
        </p:nvGraphicFramePr>
        <p:xfrm>
          <a:off x="9480376" y="550962"/>
          <a:ext cx="2711624" cy="311158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상세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기업인증일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정보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 여부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‘N’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유지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필요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일시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미완료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하기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 후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 노출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(3)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 전부터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 노출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처리 시 노출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2/3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 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자동 저장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[4-1] Front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직접 기업정보 인증 완료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[4-2] Admin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또는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문의하기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를 통해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내용이 있을 경우 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[4-3] Admin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리스트에서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6985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" y="594697"/>
            <a:ext cx="9088777" cy="2553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1424" y="2903146"/>
            <a:ext cx="494046" cy="2000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인증일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15864" y="2893757"/>
            <a:ext cx="1217000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 / 2022-11-25 </a:t>
            </a:r>
            <a:r>
              <a:rPr lang="ko-KR" altLang="en-US" sz="700" dirty="0" smtClean="0">
                <a:latin typeface="+mn-ea"/>
              </a:rPr>
              <a:t>오전 </a:t>
            </a:r>
            <a:r>
              <a:rPr lang="en-US" altLang="ko-KR" sz="700" dirty="0" smtClean="0">
                <a:latin typeface="+mn-ea"/>
              </a:rPr>
              <a:t>10:23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07864" y="27771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02378" y="3275215"/>
            <a:ext cx="864524" cy="2047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</a:rPr>
              <a:t>기업정보 인증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7811" y="3208711"/>
            <a:ext cx="1205345" cy="33173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07864" y="31197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1592" y="3717700"/>
            <a:ext cx="864524" cy="2047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</a:rPr>
              <a:t>기업정보 </a:t>
            </a:r>
            <a:r>
              <a:rPr lang="ko-KR" altLang="en-US" sz="800" dirty="0" err="1" smtClean="0">
                <a:solidFill>
                  <a:srgbClr val="0070C0"/>
                </a:solidFill>
              </a:rPr>
              <a:t>재인증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7812" y="3659509"/>
            <a:ext cx="2128058" cy="33173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07864" y="35705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7911" y="3712358"/>
            <a:ext cx="121700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 / 2022-11-25 </a:t>
            </a:r>
            <a:r>
              <a:rPr lang="ko-KR" altLang="en-US" sz="700" dirty="0" smtClean="0">
                <a:latin typeface="+mn-ea"/>
              </a:rPr>
              <a:t>오전 </a:t>
            </a:r>
            <a:r>
              <a:rPr lang="en-US" altLang="ko-KR" sz="700" dirty="0" smtClean="0">
                <a:latin typeface="+mn-ea"/>
              </a:rPr>
              <a:t>10:23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1" y="4474853"/>
            <a:ext cx="7355552" cy="984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01030" y="4454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194" y="5121567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(mwmobile111)</a:t>
            </a:r>
            <a:r>
              <a:rPr lang="ko-KR" altLang="en-US" sz="800" dirty="0" smtClean="0">
                <a:solidFill>
                  <a:schemeClr val="tx1"/>
                </a:solidFill>
              </a:rPr>
              <a:t>이 </a:t>
            </a:r>
            <a:r>
              <a:rPr lang="en-US" altLang="ko-KR" sz="800" dirty="0" smtClean="0">
                <a:solidFill>
                  <a:schemeClr val="tx1"/>
                </a:solidFill>
              </a:rPr>
              <a:t>PC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완료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4194" y="5496198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검수자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</a:t>
            </a:r>
            <a:r>
              <a:rPr lang="ko-KR" altLang="en-US" sz="800" dirty="0" smtClean="0">
                <a:solidFill>
                  <a:schemeClr val="tx1"/>
                </a:solidFill>
              </a:rPr>
              <a:t>완료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메모 내용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8613" y="51182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9695" y="54961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4113" y="4041484"/>
            <a:ext cx="9089807" cy="239713"/>
            <a:chOff x="284972" y="6461057"/>
            <a:chExt cx="9089807" cy="239713"/>
          </a:xfrm>
        </p:grpSpPr>
        <p:grpSp>
          <p:nvGrpSpPr>
            <p:cNvPr id="24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3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25592" y="5858323"/>
            <a:ext cx="6118169" cy="2262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</a:t>
            </a:r>
            <a:r>
              <a:rPr lang="en-US" altLang="ko-KR" sz="800" dirty="0" smtClean="0">
                <a:solidFill>
                  <a:schemeClr val="tx1"/>
                </a:solidFill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</a:rPr>
              <a:t>처리</a:t>
            </a:r>
            <a:r>
              <a:rPr lang="ko-KR" altLang="en-US" sz="800" dirty="0" smtClean="0">
                <a:solidFill>
                  <a:schemeClr val="tx1"/>
                </a:solidFill>
              </a:rPr>
              <a:t>자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</a:t>
            </a: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사유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1093" y="5858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3931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13980</TotalTime>
  <Words>5499</Words>
  <Application>Microsoft Office PowerPoint</Application>
  <PresentationFormat>와이드스크린</PresentationFormat>
  <Paragraphs>1163</Paragraphs>
  <Slides>23</Slides>
  <Notes>2</Notes>
  <HiddenSlides>0</HiddenSlides>
  <MMClips>0</MMClips>
  <ScaleCrop>false</ScaleCrop>
  <HeadingPairs>
    <vt:vector baseType="variant" size="6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baseType="lpstr" size="29">
      <vt:lpstr>맑은 고딕</vt:lpstr>
      <vt:lpstr>Arial</vt:lpstr>
      <vt:lpstr>Segoe Print</vt:lpstr>
      <vt:lpstr>Segoe UI</vt:lpstr>
      <vt:lpstr>Wingdings</vt:lpstr>
      <vt:lpstr>Office 테마</vt:lpstr>
      <vt:lpstr>벼룩시장구인구직</vt:lpstr>
      <vt:lpstr>▶ 문서 변경 이력</vt:lpstr>
      <vt:lpstr>▶ 기업인증 필수 프로세스</vt:lpstr>
      <vt:lpstr>▶ Admin 기업정보 인증 프로세스 </vt:lpstr>
      <vt:lpstr> Admin 화면설계서 &gt; 기업정보 인증 관리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구인구직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기타</vt:lpstr>
      <vt:lpstr>PowerPoint 프레젠테이션</vt:lpstr>
      <vt:lpstr>PowerPoint 프레젠테이션</vt:lpstr>
      <vt:lpstr>End of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2020-12-09T01:29:45Z</dcterms:created>
  <dc:creator>성소영차장</dc:creator>
  <cp:lastModifiedBy>성소영 파트장 (COO 온라인사업본부 온라인사업실 구인구직팀 백엔드파트)</cp:lastModifiedBy>
  <cp:lastPrinted>2021-05-25T10:27:14Z</cp:lastPrinted>
  <dcterms:modified xsi:type="dcterms:W3CDTF">2022-10-27T04:22:03Z</dcterms:modified>
  <cp:revision>777</cp:revision>
  <dc:title>▶ 등록 프로세스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MzMsICJub2RlMSIgOiB7ImRzZCI6IjAxMDAwMDAwMDAwMDE1NzIiLCJsb2dUaW1lIjoiMjAyMi0xMC0yNVQwOTo0OToxNVoiLCJwSUQiOjEsInRyYWNlSWQiOiJGRDkzRjFBOTNBQUI0MzFEOUI1MzUwNUQ3NTI0MTMxOCIsInVzZXJDb2RlIjoic3N5In0sIm5vZGUyIiA6IHsiZHNkIjoiMDEwMDAwMDAwMDAwMTU3MiIsImxvZ1RpbWUiOiIyMDIyLTEwLTI2VDAwOjUxOjM2WiIsInBJRCI6MSwidHJhY2VJZCI6IkM0N0JGODMzMzAyQTRGNkRCMjE1ODc4QkJDODJDRURBIiwidXNlckNvZGUiOiJzc3kifSwibm9kZTMiIDogeyJkc2QiOiIwMTAwMDAwMDAwMDAxNTcyIiwibG9nVGltZSI6IjIwMjItMTAtMjZUMDg6MDY6MDFaIiwicElEIjoxLCJ0cmFjZUlkIjoiMUIzMzZENUI4RkVFNEUzQ0JCQjlDMjBGMzMxNDZDOTQiLCJ1c2VyQ29kZSI6InNzeSJ9LCJub2RlNCIgOiB7ImRzZCI6IjAxMDAwMDAwMDAwMDE1NzIiLCJsb2dUaW1lIjoiMjAyMi0xMC0yN1QwMDozNjoxMloiLCJwSUQiOjEsInRyYWNlSWQiOiJCRjMwQjI0RTRBRTM0NTAxOEI0OTIxMUM3MTcwNjdFQSIsInVzZXJDb2RlIjoic3N5In0sIm5vZGU1IiA6IHsgInVzZXJDb2RlIiA6ICJzc3kiLCAidHJhY2VJZCIgOiAiQUUzNzY4M0I3RjdFQjVGNjhFNDUzQUQ4Q0QwMEY4RTIiLCAiZHNkIiA6ICIwMDAwMDAwMDAwMDAwMDAwIiwgInBJRCIgOiAiMjA0OCIsICJsb2dUaW1lIiA6ICIyMDIyLTEwLTI3VDA0OjM3OjE3WiIgfX0=</vt:lpwstr>
  </property>
</Properties>
</file>