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282" r:id="rId2"/>
    <p:sldId id="284" r:id="rId3"/>
    <p:sldId id="285" r:id="rId4"/>
    <p:sldId id="296" r:id="rId5"/>
    <p:sldId id="298" r:id="rId6"/>
    <p:sldId id="305" r:id="rId7"/>
    <p:sldId id="319" r:id="rId8"/>
    <p:sldId id="314" r:id="rId9"/>
    <p:sldId id="328" r:id="rId10"/>
    <p:sldId id="299" r:id="rId11"/>
    <p:sldId id="323" r:id="rId12"/>
    <p:sldId id="325" r:id="rId13"/>
    <p:sldId id="326" r:id="rId14"/>
    <p:sldId id="327" r:id="rId15"/>
    <p:sldId id="321" r:id="rId16"/>
    <p:sldId id="322" r:id="rId17"/>
    <p:sldId id="312" r:id="rId18"/>
    <p:sldId id="313" r:id="rId19"/>
    <p:sldId id="311" r:id="rId20"/>
    <p:sldId id="316" r:id="rId21"/>
    <p:sldId id="315" r:id="rId22"/>
    <p:sldId id="320" r:id="rId23"/>
    <p:sldId id="317" r:id="rId24"/>
    <p:sldId id="318" r:id="rId25"/>
    <p:sldId id="330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9"/>
    <a:srgbClr val="0061AE"/>
    <a:srgbClr val="0161B0"/>
    <a:srgbClr val="0070C0"/>
    <a:srgbClr val="F1F5F8"/>
    <a:srgbClr val="DDDDDD"/>
    <a:srgbClr val="FFFFCC"/>
    <a:srgbClr val="C0C0C0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5" autoAdjust="0"/>
    <p:restoredTop sz="94872" autoAdjust="0"/>
  </p:normalViewPr>
  <p:slideViewPr>
    <p:cSldViewPr snapToGrid="0">
      <p:cViewPr varScale="1">
        <p:scale>
          <a:sx n="108" d="100"/>
          <a:sy n="108" d="100"/>
        </p:scale>
        <p:origin x="111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394" y="58"/>
      </p:cViewPr>
      <p:guideLst/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slides/slide20.xml" Type="http://schemas.openxmlformats.org/officeDocument/2006/relationships/slide"/><Relationship Id="rId22" Target="slides/slide21.xml" Type="http://schemas.openxmlformats.org/officeDocument/2006/relationships/slide"/><Relationship Id="rId23" Target="slides/slide22.xml" Type="http://schemas.openxmlformats.org/officeDocument/2006/relationships/slide"/><Relationship Id="rId24" Target="slides/slide23.xml" Type="http://schemas.openxmlformats.org/officeDocument/2006/relationships/slide"/><Relationship Id="rId25" Target="slides/slide24.xml" Type="http://schemas.openxmlformats.org/officeDocument/2006/relationships/slide"/><Relationship Id="rId26" Target="slides/slide25.xml" Type="http://schemas.openxmlformats.org/officeDocument/2006/relationships/slide"/><Relationship Id="rId27" Target="slides/slide26.xml" Type="http://schemas.openxmlformats.org/officeDocument/2006/relationships/slide"/><Relationship Id="rId28" Target="notesMasters/notesMaster1.xml" Type="http://schemas.openxmlformats.org/officeDocument/2006/relationships/notesMaster"/><Relationship Id="rId29" Target="commentAuthors.xml" Type="http://schemas.openxmlformats.org/officeDocument/2006/relationships/commentAuthors"/><Relationship Id="rId3" Target="slides/slide2.xml" Type="http://schemas.openxmlformats.org/officeDocument/2006/relationships/slide"/><Relationship Id="rId30" Target="presProps.xml" Type="http://schemas.openxmlformats.org/officeDocument/2006/relationships/presProps"/><Relationship Id="rId31" Target="viewProps.xml" Type="http://schemas.openxmlformats.org/officeDocument/2006/relationships/viewProps"/><Relationship Id="rId32" Target="theme/theme1.xml" Type="http://schemas.openxmlformats.org/officeDocument/2006/relationships/theme"/><Relationship Id="rId33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17C0A-5F2B-410F-AC27-F7D87C762F2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4671-57DC-47C9-AAF0-2ADA347D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1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1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2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브랜드관</a:t>
            </a:r>
            <a:r>
              <a:rPr lang="ko-KR" altLang="en-US" dirty="0" smtClean="0"/>
              <a:t> 회원의 경우 본사 진행하는 케이스 있음</a:t>
            </a:r>
            <a:endParaRPr lang="en-US" altLang="ko-KR" dirty="0" smtClean="0"/>
          </a:p>
          <a:p>
            <a:r>
              <a:rPr lang="ko-KR" altLang="en-US" dirty="0" smtClean="0"/>
              <a:t>협의 후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42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16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1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1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8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36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55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5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57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75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36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40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8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 기업정보 입력 영역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기업정보 인증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 가입 </a:t>
            </a:r>
            <a:r>
              <a:rPr lang="ko-KR" altLang="en-US" b="1" dirty="0" smtClean="0"/>
              <a:t>후 서비스 이용 미동의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기업 </a:t>
            </a:r>
            <a:r>
              <a:rPr lang="ko-KR" altLang="en-US" b="1" baseline="0" dirty="0" err="1" smtClean="0"/>
              <a:t>미인증</a:t>
            </a:r>
            <a:r>
              <a:rPr lang="ko-KR" altLang="en-US" b="1" baseline="0" dirty="0" smtClean="0"/>
              <a:t> </a:t>
            </a:r>
            <a:r>
              <a:rPr lang="ko-KR" altLang="en-US" baseline="0" dirty="0" smtClean="0"/>
              <a:t>회원 노출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회원 가입 대행 회원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&gt; </a:t>
            </a:r>
            <a:r>
              <a:rPr lang="ko-KR" altLang="en-US" dirty="0" smtClean="0"/>
              <a:t>기업정보 인증 추가</a:t>
            </a:r>
            <a:r>
              <a:rPr lang="en-US" altLang="ko-KR" dirty="0" smtClean="0"/>
              <a:t>(</a:t>
            </a:r>
            <a:r>
              <a:rPr lang="ko-KR" altLang="en-US" b="1" dirty="0" smtClean="0"/>
              <a:t>서비스 이용 미동의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기업 </a:t>
            </a:r>
            <a:r>
              <a:rPr lang="ko-KR" altLang="en-US" b="1" baseline="0" dirty="0" err="1" smtClean="0"/>
              <a:t>미인증</a:t>
            </a:r>
            <a:r>
              <a:rPr lang="ko-KR" altLang="en-US" b="1" baseline="0" dirty="0" smtClean="0"/>
              <a:t> </a:t>
            </a:r>
            <a:r>
              <a:rPr lang="ko-KR" altLang="en-US" baseline="0" dirty="0" smtClean="0"/>
              <a:t>회원 노출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1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기업정보 인증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 가입 </a:t>
            </a:r>
            <a:r>
              <a:rPr lang="ko-KR" altLang="en-US" b="1" dirty="0" smtClean="0"/>
              <a:t>후 서비스 이용 동의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기업 </a:t>
            </a:r>
            <a:r>
              <a:rPr lang="ko-KR" altLang="en-US" b="1" baseline="0" dirty="0" err="1" smtClean="0"/>
              <a:t>미인증</a:t>
            </a:r>
            <a:r>
              <a:rPr lang="ko-KR" altLang="en-US" b="1" baseline="0" dirty="0" smtClean="0"/>
              <a:t> </a:t>
            </a:r>
            <a:r>
              <a:rPr lang="ko-KR" altLang="en-US" baseline="0" dirty="0" smtClean="0"/>
              <a:t>회원 노출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9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기업정보 인증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 가입 </a:t>
            </a:r>
            <a:r>
              <a:rPr lang="ko-KR" altLang="en-US" b="1" dirty="0" smtClean="0"/>
              <a:t>후 서비스 이용 동의</a:t>
            </a:r>
            <a:r>
              <a:rPr lang="en-US" altLang="ko-KR" b="1" dirty="0" smtClean="0"/>
              <a:t>,</a:t>
            </a:r>
            <a:r>
              <a:rPr lang="en-US" altLang="ko-KR" b="1" baseline="0" dirty="0" smtClean="0"/>
              <a:t> </a:t>
            </a:r>
            <a:r>
              <a:rPr lang="ko-KR" altLang="en-US" b="1" baseline="0" dirty="0" smtClean="0"/>
              <a:t>기업 </a:t>
            </a:r>
            <a:r>
              <a:rPr lang="ko-KR" altLang="en-US" b="1" baseline="0" dirty="0" err="1" smtClean="0"/>
              <a:t>미인증</a:t>
            </a:r>
            <a:r>
              <a:rPr lang="ko-KR" altLang="en-US" b="1" baseline="0" dirty="0" smtClean="0"/>
              <a:t> </a:t>
            </a:r>
            <a:r>
              <a:rPr lang="ko-KR" altLang="en-US" baseline="0" dirty="0" smtClean="0"/>
              <a:t>회원 노출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2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71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17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A4671-57DC-47C9-AAF0-2ADA347D9C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423129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Relationship Id="rId3" Target="../media/hdphoto1.wdp" Type="http://schemas.microsoft.com/office/2007/relationships/hdphoto"/></Relationships>
</file>

<file path=ppt/slideLayouts/_rels/slideLayout1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2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5"/>
          <a:ext cx="12190657" cy="257412"/>
        </p:xfrm>
        <a:graphic>
          <a:graphicData uri="http://schemas.openxmlformats.org/drawingml/2006/table">
            <a:tbl>
              <a:tblPr/>
              <a:tblGrid>
                <a:gridCol w="90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120635" y="6595825"/>
            <a:ext cx="1197755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15"/>
          <p:cNvSpPr>
            <a:spLocks noChangeArrowheads="1"/>
          </p:cNvSpPr>
          <p:nvPr userDrawn="1"/>
        </p:nvSpPr>
        <p:spPr bwMode="auto">
          <a:xfrm>
            <a:off x="8904678" y="260588"/>
            <a:ext cx="3288909" cy="292156"/>
          </a:xfrm>
          <a:prstGeom prst="rect">
            <a:avLst/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217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normalizeH="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상세 설명 </a:t>
            </a:r>
            <a:r>
              <a:rPr kumimoji="1" lang="en-US" altLang="ko-KR" sz="900" b="1" i="0" u="none" strike="noStrike" kern="1200" cap="none" normalizeH="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(Description)</a:t>
            </a:r>
            <a:endParaRPr kumimoji="1" lang="en-US" altLang="ko-KR" sz="900" b="1" i="0" u="none" strike="noStrike" kern="1200" cap="none" normalizeH="0" baseline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11543" y="7364"/>
            <a:ext cx="4609111" cy="253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242287" y="9676"/>
            <a:ext cx="5951299" cy="253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ko-KR" altLang="en-US" sz="800" b="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1172003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11666138" y="6615714"/>
            <a:ext cx="432056" cy="19608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8904677" y="260588"/>
            <a:ext cx="0" cy="6335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0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1855364"/>
              </p:ext>
            </p:extLst>
          </p:nvPr>
        </p:nvGraphicFramePr>
        <p:xfrm>
          <a:off x="2929" y="3175"/>
          <a:ext cx="12190657" cy="257412"/>
        </p:xfrm>
        <a:graphic>
          <a:graphicData uri="http://schemas.openxmlformats.org/drawingml/2006/table">
            <a:tbl>
              <a:tblPr/>
              <a:tblGrid>
                <a:gridCol w="90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매뉴얼 번호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kern="1200" cap="none" normalizeH="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120635" y="6595825"/>
            <a:ext cx="1197755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15"/>
          <p:cNvSpPr>
            <a:spLocks noChangeArrowheads="1"/>
          </p:cNvSpPr>
          <p:nvPr userDrawn="1"/>
        </p:nvSpPr>
        <p:spPr bwMode="auto">
          <a:xfrm>
            <a:off x="8904678" y="260588"/>
            <a:ext cx="3288909" cy="292156"/>
          </a:xfrm>
          <a:prstGeom prst="rect">
            <a:avLst/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217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normalizeH="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상세 설명 </a:t>
            </a:r>
            <a:r>
              <a:rPr kumimoji="1" lang="en-US" altLang="ko-KR" sz="900" b="1" i="0" u="none" strike="noStrike" kern="1200" cap="none" normalizeH="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(Description)</a:t>
            </a:r>
            <a:endParaRPr kumimoji="1" lang="en-US" altLang="ko-KR" sz="900" b="1" i="0" u="none" strike="noStrike" kern="1200" cap="none" normalizeH="0" baseline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11543" y="7364"/>
            <a:ext cx="4609111" cy="253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242287" y="9676"/>
            <a:ext cx="5951299" cy="253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ko-KR" altLang="en-US" sz="800" b="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1172003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11666138" y="6615714"/>
            <a:ext cx="432056" cy="19608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8904677" y="260588"/>
            <a:ext cx="0" cy="6335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06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-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 flipV="1">
            <a:off x="325499" y="2740361"/>
            <a:ext cx="994696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25499" y="1700808"/>
            <a:ext cx="9662673" cy="895537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25499" y="2939395"/>
            <a:ext cx="9662686" cy="7921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28" y="199148"/>
            <a:ext cx="1376036" cy="2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57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-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"/>
          <p:cNvGraphicFramePr>
            <a:graphicFrameLocks noGrp="1"/>
          </p:cNvGraphicFramePr>
          <p:nvPr userDrawn="1">
            <p:extLst/>
          </p:nvPr>
        </p:nvGraphicFramePr>
        <p:xfrm>
          <a:off x="3908" y="3176"/>
          <a:ext cx="12188093" cy="257472"/>
        </p:xfrm>
        <a:graphic>
          <a:graphicData uri="http://schemas.openxmlformats.org/drawingml/2006/table">
            <a:tbl>
              <a:tblPr/>
              <a:tblGrid>
                <a:gridCol w="1218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72003" marR="72003" marT="18002" marB="180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072331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1"/>
            </a:lvl1pPr>
          </a:lstStyle>
          <a:p>
            <a:r>
              <a:rPr lang="ko-KR" altLang="en-US" dirty="0"/>
              <a:t>▶ 마스터 제목 스타일 편집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2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35360" y="3140968"/>
            <a:ext cx="118566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4444" y="2060848"/>
            <a:ext cx="11987555" cy="1055471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8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8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8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4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3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1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90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884114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1103-F176-4495-9D85-F9570AE793B7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13958-8511-4BF3-9A37-46E1FFAC5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8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4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16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tags/tag1.xml" Type="http://schemas.openxmlformats.org/officeDocument/2006/relationships/tags"/><Relationship Id="rId2" Target="../tags/tag2.xml" Type="http://schemas.openxmlformats.org/officeDocument/2006/relationships/tags"/><Relationship Id="rId3" Target="../tags/tag3.xml" Type="http://schemas.openxmlformats.org/officeDocument/2006/relationships/tags"/><Relationship Id="rId4" Target="../slideLayouts/slideLayout12.xml" Type="http://schemas.openxmlformats.org/officeDocument/2006/relationships/slideLayout"/><Relationship Id="rId5" Target="../notesSlides/notesSlide7.xml" Type="http://schemas.openxmlformats.org/officeDocument/2006/relationships/notesSlide"/><Relationship Id="rId6" Target="../media/image8.jpe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tags/tag4.xml" Type="http://schemas.openxmlformats.org/officeDocument/2006/relationships/tags"/><Relationship Id="rId10" Target="../media/image8.jpeg" Type="http://schemas.openxmlformats.org/officeDocument/2006/relationships/image"/><Relationship Id="rId11" Target="../media/image9.png" Type="http://schemas.openxmlformats.org/officeDocument/2006/relationships/image"/><Relationship Id="rId2" Target="../tags/tag5.xml" Type="http://schemas.openxmlformats.org/officeDocument/2006/relationships/tags"/><Relationship Id="rId3" Target="../tags/tag6.xml" Type="http://schemas.openxmlformats.org/officeDocument/2006/relationships/tags"/><Relationship Id="rId4" Target="../tags/tag7.xml" Type="http://schemas.openxmlformats.org/officeDocument/2006/relationships/tags"/><Relationship Id="rId5" Target="../tags/tag8.xml" Type="http://schemas.openxmlformats.org/officeDocument/2006/relationships/tags"/><Relationship Id="rId6" Target="../tags/tag9.xml" Type="http://schemas.openxmlformats.org/officeDocument/2006/relationships/tags"/><Relationship Id="rId7" Target="../tags/tag10.xml" Type="http://schemas.openxmlformats.org/officeDocument/2006/relationships/tags"/><Relationship Id="rId8" Target="../slideLayouts/slideLayout12.xml" Type="http://schemas.openxmlformats.org/officeDocument/2006/relationships/slideLayout"/><Relationship Id="rId9" Target="../notesSlides/notesSlide8.xml" Type="http://schemas.openxmlformats.org/officeDocument/2006/relationships/notesSlide"/></Relationships>
</file>

<file path=ppt/slides/_rels/slide13.xml.rels><?xml version="1.0" encoding="UTF-8" standalone="no"?><Relationships xmlns="http://schemas.openxmlformats.org/package/2006/relationships"><Relationship Id="rId1" Target="../tags/tag11.xml" Type="http://schemas.openxmlformats.org/officeDocument/2006/relationships/tags"/><Relationship Id="rId2" Target="../tags/tag12.xml" Type="http://schemas.openxmlformats.org/officeDocument/2006/relationships/tags"/><Relationship Id="rId3" Target="../slideLayouts/slideLayout12.xml" Type="http://schemas.openxmlformats.org/officeDocument/2006/relationships/slideLayout"/><Relationship Id="rId4" Target="../notesSlides/notesSlide9.xml" Type="http://schemas.openxmlformats.org/officeDocument/2006/relationships/notesSlide"/><Relationship Id="rId5" Target="../media/image8.jpe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tags/tag13.xml" Type="http://schemas.openxmlformats.org/officeDocument/2006/relationships/tags"/><Relationship Id="rId2" Target="../tags/tag14.xml" Type="http://schemas.openxmlformats.org/officeDocument/2006/relationships/tags"/><Relationship Id="rId3" Target="../tags/tag15.xml" Type="http://schemas.openxmlformats.org/officeDocument/2006/relationships/tags"/><Relationship Id="rId4" Target="../slideLayouts/slideLayout12.xml" Type="http://schemas.openxmlformats.org/officeDocument/2006/relationships/slideLayout"/><Relationship Id="rId5" Target="../notesSlides/notesSlide10.xml" Type="http://schemas.openxmlformats.org/officeDocument/2006/relationships/notesSlide"/><Relationship Id="rId6" Target="../media/image10.jp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tags/tag16.xml" Type="http://schemas.openxmlformats.org/officeDocument/2006/relationships/tags"/><Relationship Id="rId2" Target="../tags/tag17.xml" Type="http://schemas.openxmlformats.org/officeDocument/2006/relationships/tags"/><Relationship Id="rId3" Target="../slideLayouts/slideLayout12.xml" Type="http://schemas.openxmlformats.org/officeDocument/2006/relationships/slideLayout"/><Relationship Id="rId4" Target="../notesSlides/notesSlide11.xml" Type="http://schemas.openxmlformats.org/officeDocument/2006/relationships/notesSlide"/><Relationship Id="rId5" Target="../media/image6.jpe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tags/tag18.xml" Type="http://schemas.openxmlformats.org/officeDocument/2006/relationships/tags"/><Relationship Id="rId2" Target="../tags/tag19.xml" Type="http://schemas.openxmlformats.org/officeDocument/2006/relationships/tags"/><Relationship Id="rId3" Target="../slideLayouts/slideLayout12.xml" Type="http://schemas.openxmlformats.org/officeDocument/2006/relationships/slideLayout"/><Relationship Id="rId4" Target="../notesSlides/notesSlide12.xml" Type="http://schemas.openxmlformats.org/officeDocument/2006/relationships/notesSlide"/><Relationship Id="rId5" Target="../media/image11.jpeg" Type="http://schemas.openxmlformats.org/officeDocument/2006/relationships/image"/><Relationship Id="rId6" Target="../media/image9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tags/tag20.xml" Type="http://schemas.openxmlformats.org/officeDocument/2006/relationships/tags"/><Relationship Id="rId10" Target="../media/image15.jpeg" Type="http://schemas.openxmlformats.org/officeDocument/2006/relationships/image"/><Relationship Id="rId2" Target="../tags/tag21.xml" Type="http://schemas.openxmlformats.org/officeDocument/2006/relationships/tags"/><Relationship Id="rId3" Target="../slideLayouts/slideLayout12.xml" Type="http://schemas.openxmlformats.org/officeDocument/2006/relationships/slideLayout"/><Relationship Id="rId4" Target="../notesSlides/notesSlide13.xml" Type="http://schemas.openxmlformats.org/officeDocument/2006/relationships/notesSlide"/><Relationship Id="rId5" Target="https://www.findjob.co.kr/advertiser/regist_simple_ad_reception.asp" TargetMode="External" Type="http://schemas.openxmlformats.org/officeDocument/2006/relationships/hyperlink"/><Relationship Id="rId6" Target="../media/image12.JPG" Type="http://schemas.openxmlformats.org/officeDocument/2006/relationships/image"/><Relationship Id="rId7" Target="../media/image13.JPG" Type="http://schemas.openxmlformats.org/officeDocument/2006/relationships/image"/><Relationship Id="rId8" Target="../media/image14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tags/tag22.xml" Type="http://schemas.openxmlformats.org/officeDocument/2006/relationships/tags"/><Relationship Id="rId2" Target="../tags/tag23.xml" Type="http://schemas.openxmlformats.org/officeDocument/2006/relationships/tags"/><Relationship Id="rId3" Target="../tags/tag24.xml" Type="http://schemas.openxmlformats.org/officeDocument/2006/relationships/tags"/><Relationship Id="rId4" Target="../slideLayouts/slideLayout12.xml" Type="http://schemas.openxmlformats.org/officeDocument/2006/relationships/slideLayout"/><Relationship Id="rId5" Target="../notesSlides/notesSlide14.xml" Type="http://schemas.openxmlformats.org/officeDocument/2006/relationships/notesSlide"/><Relationship Id="rId6" Target="../media/image12.JPG" Type="http://schemas.openxmlformats.org/officeDocument/2006/relationships/image"/><Relationship Id="rId7" Target="../media/image13.JPG" Type="http://schemas.openxmlformats.org/officeDocument/2006/relationships/image"/><Relationship Id="rId8" Target="../media/image14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tags/tag25.xml" Type="http://schemas.openxmlformats.org/officeDocument/2006/relationships/tags"/><Relationship Id="rId2" Target="../tags/tag26.xml" Type="http://schemas.openxmlformats.org/officeDocument/2006/relationships/tags"/><Relationship Id="rId3" Target="../slideLayouts/slideLayout12.xml" Type="http://schemas.openxmlformats.org/officeDocument/2006/relationships/slideLayout"/><Relationship Id="rId4" Target="../notesSlides/notesSlide15.xml" Type="http://schemas.openxmlformats.org/officeDocument/2006/relationships/notesSlide"/><Relationship Id="rId5" Target="../media/image16.JPG" Type="http://schemas.openxmlformats.org/officeDocument/2006/relationships/image"/><Relationship Id="rId6" Target="http://www.findjob.co.kr/job/advertiser/MainBiz.asp%20/" TargetMode="External" Type="http://schemas.openxmlformats.org/officeDocument/2006/relationships/hyperlink"/><Relationship Id="rId7" Target="../media/image17.jpeg" Type="http://schemas.openxmlformats.org/officeDocument/2006/relationships/image"/><Relationship Id="rId8" Target="../media/image18.JPG" Type="http://schemas.openxmlformats.org/officeDocument/2006/relationships/image"/><Relationship Id="rId9" Target="../media/image19.jp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0.JP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1.jpeg" Type="http://schemas.openxmlformats.org/officeDocument/2006/relationships/image"/><Relationship Id="rId4" Target="../media/image22.JP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21.jpe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tags/tag27.xml" Type="http://schemas.openxmlformats.org/officeDocument/2006/relationships/tags"/><Relationship Id="rId2" Target="../tags/tag28.xml" Type="http://schemas.openxmlformats.org/officeDocument/2006/relationships/tags"/><Relationship Id="rId3" Target="../slideLayouts/slideLayout17.xml" Type="http://schemas.openxmlformats.org/officeDocument/2006/relationships/slideLayout"/><Relationship Id="rId4" Target="../media/image16.JPG" Type="http://schemas.openxmlformats.org/officeDocument/2006/relationships/image"/><Relationship Id="rId5" Target="http://m.findjob.co.kr/AdRegistNew/AdInfoNew" TargetMode="External" Type="http://schemas.openxmlformats.org/officeDocument/2006/relationships/hyperlink"/></Relationships>
</file>

<file path=ppt/slides/_rels/slide25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6.xml.rels><?xml version="1.0" encoding="UTF-8" standalone="no"?><Relationships xmlns="http://schemas.openxmlformats.org/package/2006/relationships"><Relationship Id="rId1" Target="../slideLayouts/slideLayout16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16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JPG" Type="http://schemas.openxmlformats.org/officeDocument/2006/relationships/image"/><Relationship Id="rId4" Target="../media/image4.JP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jp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JPG" Type="http://schemas.openxmlformats.org/officeDocument/2006/relationships/image"/><Relationship Id="rId4" Target="../media/image4.JP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15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700808"/>
            <a:ext cx="9662673" cy="89553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기업정보 인증 적용</a:t>
            </a:r>
            <a:r>
              <a:rPr lang="en-US" altLang="ko-KR" sz="2800" dirty="0" smtClean="0"/>
              <a:t>_</a:t>
            </a:r>
            <a:r>
              <a:rPr lang="ko-KR" altLang="en-US" sz="2000" dirty="0" smtClean="0"/>
              <a:t>직업안정법 시행령 </a:t>
            </a:r>
            <a:r>
              <a:rPr lang="en-US" altLang="ko-KR" sz="2000" dirty="0" smtClean="0"/>
              <a:t>28</a:t>
            </a:r>
            <a:r>
              <a:rPr lang="ko-KR" altLang="en-US" sz="2000" dirty="0" smtClean="0"/>
              <a:t>조</a:t>
            </a:r>
            <a:endParaRPr lang="ko-KR" altLang="en-US" sz="2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92257"/>
              </p:ext>
            </p:extLst>
          </p:nvPr>
        </p:nvGraphicFramePr>
        <p:xfrm>
          <a:off x="345315" y="5013176"/>
          <a:ext cx="6446009" cy="7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 업데이트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2022.10.26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소속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온라인사업실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구인구직팀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홍세림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4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pc="600" dirty="0" smtClean="0"/>
              <a:t>화면설계</a:t>
            </a:r>
            <a:r>
              <a:rPr lang="en-US" altLang="ko-KR" spc="600" dirty="0" smtClean="0"/>
              <a:t/>
            </a:r>
            <a:br>
              <a:rPr lang="en-US" altLang="ko-KR" spc="600" dirty="0" smtClean="0"/>
            </a:br>
            <a:r>
              <a:rPr lang="ko-KR" altLang="en-US" spc="600" dirty="0" smtClean="0"/>
              <a:t>공통</a:t>
            </a:r>
            <a:r>
              <a:rPr lang="en-US" altLang="ko-KR" spc="600" dirty="0" smtClean="0"/>
              <a:t> &gt; </a:t>
            </a:r>
            <a:r>
              <a:rPr lang="ko-KR" altLang="en-US" spc="600" dirty="0" smtClean="0"/>
              <a:t>비즈니스 회원 </a:t>
            </a:r>
            <a:r>
              <a:rPr lang="en-US" altLang="ko-KR" spc="600" dirty="0" smtClean="0"/>
              <a:t>&gt; </a:t>
            </a:r>
            <a:r>
              <a:rPr lang="ko-KR" altLang="en-US" spc="600" dirty="0" smtClean="0"/>
              <a:t>기업정보 인증 추가</a:t>
            </a:r>
            <a:endParaRPr lang="ko-KR" altLang="en-US" spc="600" dirty="0"/>
          </a:p>
        </p:txBody>
      </p:sp>
    </p:spTree>
    <p:extLst>
      <p:ext uri="{BB962C8B-B14F-4D97-AF65-F5344CB8AC3E}">
        <p14:creationId xmlns:p14="http://schemas.microsoft.com/office/powerpoint/2010/main" val="13183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5" y="260588"/>
            <a:ext cx="3245236" cy="6858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050" dirty="0"/>
              <a:t>https://member.findjob.co.kr/login/login.asp?faflag=001&amp;fahost=www%2Efindjob%2Eco%2Ekr&amp;targetpage=www%2Efindjob%2Eco%2Ekr%2Fmain%2Easp</a:t>
            </a:r>
            <a:endParaRPr lang="ko-KR" altLang="en-US" sz="1050" dirty="0"/>
          </a:p>
          <a:p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이용 동의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추가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0380"/>
              </p:ext>
            </p:extLst>
          </p:nvPr>
        </p:nvGraphicFramePr>
        <p:xfrm>
          <a:off x="8901679" y="553866"/>
          <a:ext cx="3290322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349250" lvl="1" indent="-17145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대상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비즈니스 회원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대행 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미동의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채용공고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재등록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이력서 열람 결제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표시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이용 동의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정보 내 기업 정보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24761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65100" lvl="1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미인증인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 외 모두 수정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65100" lvl="1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인증인 경우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 수정불가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기업정보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대표자명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 주소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기업정보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정책 유지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 전화번호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팩스 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232129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3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고려 필요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설명 및 안내 링크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안전한 채용과 기업정보 도용을 막기 위해 기업정보를 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사업자등록 </a:t>
                      </a:r>
                      <a:r>
                        <a:rPr lang="ko-KR" altLang="en-US" sz="7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증명원</a:t>
                      </a:r>
                      <a:r>
                        <a:rPr lang="ko-KR" altLang="en-US" sz="7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또는 사업자 등록증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확인하고 있습니다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자세히 보기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P.22)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((JPEG, JPG, PNG, BMP,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20M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 프로세스 진행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(OS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따른 파일 등록 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형식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파일명 표시 및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[A-1]</a:t>
                      </a: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06450" marR="0" lvl="4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[A-2]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형식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오류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형식 및 용량 확인 후 다시 등록해 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(JPEG,JPG,PNG,BMP /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20M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90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 내 발급한 </a:t>
                      </a:r>
                      <a:r>
                        <a:rPr lang="ko-KR" altLang="en-US" sz="700" noProof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사업자등록증명원 또는 사업자등록증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을 등록해 주세요</a:t>
                      </a: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단</a:t>
                      </a: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700" noProof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주민등록번호 뒷자리</a:t>
                      </a:r>
                      <a:r>
                        <a:rPr lang="ko-KR" altLang="en-US" sz="700" baseline="0" noProof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는</a:t>
                      </a:r>
                      <a:r>
                        <a:rPr lang="ko-KR" altLang="en-US" sz="700" noProof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마스킹 처리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가 되어 있어야 합니다</a:t>
                      </a: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(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파일 형식 </a:t>
                      </a: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: JPEG,JPG,PNG,BMP / 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용량 </a:t>
                      </a: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20M </a:t>
                      </a:r>
                      <a:r>
                        <a:rPr lang="ko-KR" altLang="en-US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이하</a:t>
                      </a:r>
                      <a:r>
                        <a:rPr lang="en-US" altLang="ko-KR" sz="70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증명원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발급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홈택스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바로가기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등록증 발급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홈택스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바로가기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5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https://www.hometax.go.kr/websquare/websquare.wq?w2xPath=/ui/pp/index_pp.xml</a:t>
                      </a:r>
                    </a:p>
                    <a:p>
                      <a:pPr marL="627063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서류 등록 오류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정보 불일치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등록증 외 서류로 인증을 요청하는 경우 인증 문의 버튼을 눌러 문의를 남겨주세요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 smtClean="0">
                          <a:solidFill>
                            <a:srgbClr val="FF0000"/>
                          </a:solidFill>
                        </a:rPr>
                        <a:t>인증문서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 발급일 기준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년 경과 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 기업정보 인증을 다시 받으셔야 합니다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</a:t>
                      </a:r>
                      <a:endParaRPr lang="en-US" altLang="ko-KR" sz="7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369052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페이지 계속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4876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400" y="3600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회원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미동의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미인증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9035" y="4115954"/>
            <a:ext cx="15089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기업정보 인증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89826" y="4867411"/>
            <a:ext cx="806526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4982" y="5096182"/>
            <a:ext cx="29721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내 발급한 </a:t>
            </a:r>
            <a:r>
              <a:rPr lang="ko-KR" altLang="en-US" sz="700" b="1" dirty="0">
                <a:solidFill>
                  <a:srgbClr val="FF0000"/>
                </a:solidFill>
              </a:rPr>
              <a:t>사업자등록증명원 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rgbClr val="FF0000"/>
                </a:solidFill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700" b="1" dirty="0"/>
              <a:t>사업자 등록 </a:t>
            </a:r>
            <a:r>
              <a:rPr lang="ko-KR" altLang="en-US" sz="700" b="1" dirty="0" err="1"/>
              <a:t>증명원</a:t>
            </a:r>
            <a:r>
              <a:rPr lang="ko-KR" altLang="en-US" sz="700" b="1" dirty="0"/>
              <a:t> 발급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/>
              <a:t>&gt; </a:t>
            </a:r>
            <a:r>
              <a:rPr lang="ko-KR" altLang="en-US" sz="700" b="1" dirty="0"/>
              <a:t>사업자 등록증 발급 </a:t>
            </a:r>
            <a:r>
              <a:rPr lang="en-US" altLang="ko-KR" sz="700" b="1" dirty="0"/>
              <a:t>: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700" b="1" dirty="0"/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등록증 외 서류로 인증을 요청하는 경우 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인증 문의</a:t>
            </a:r>
            <a:r>
              <a:rPr lang="ko-KR" altLang="en-US" sz="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srgbClr val="FF0000"/>
                </a:solidFill>
              </a:rPr>
              <a:t>인증서류</a:t>
            </a:r>
            <a:r>
              <a:rPr lang="ko-KR" altLang="en-US" sz="700" dirty="0">
                <a:solidFill>
                  <a:srgbClr val="FF0000"/>
                </a:solidFill>
              </a:rPr>
              <a:t> 발급일 기준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년 경과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968676" y="4606318"/>
            <a:ext cx="1193983" cy="541122"/>
            <a:chOff x="1055053" y="3689116"/>
            <a:chExt cx="1329749" cy="54112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7"/>
            <a:srcRect l="-55722" t="-22548" r="-54737" b="-27242"/>
            <a:stretch/>
          </p:blipFill>
          <p:spPr>
            <a:xfrm>
              <a:off x="1055053" y="3689116"/>
              <a:ext cx="1303566" cy="48746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3" name="TextBox 112"/>
            <p:cNvSpPr txBox="1"/>
            <p:nvPr/>
          </p:nvSpPr>
          <p:spPr>
            <a:xfrm>
              <a:off x="1112115" y="3953239"/>
              <a:ext cx="127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인증원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또는 사업자 등록증 첨부하기</a:t>
              </a: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3037701" y="4871701"/>
            <a:ext cx="710862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 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5" name="타원 114"/>
          <p:cNvSpPr>
            <a:spLocks noChangeAspect="1"/>
          </p:cNvSpPr>
          <p:nvPr/>
        </p:nvSpPr>
        <p:spPr>
          <a:xfrm>
            <a:off x="1959973" y="3915771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3-A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1003908" y="4602384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7" name="타원 116"/>
          <p:cNvSpPr>
            <a:spLocks noChangeAspect="1"/>
          </p:cNvSpPr>
          <p:nvPr/>
        </p:nvSpPr>
        <p:spPr>
          <a:xfrm>
            <a:off x="609805" y="5098616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3-C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179864" y="4588059"/>
            <a:ext cx="806526" cy="2527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 완료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30224" y="4130889"/>
            <a:ext cx="1796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기업정보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인증 자세히 보기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링크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805" y="4275389"/>
            <a:ext cx="281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안전한 채용과 기업정보 도용을 막기 위해 기업정보를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 또는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 등록증</a:t>
            </a:r>
            <a:r>
              <a:rPr lang="ko-KR" altLang="en-US" sz="700" dirty="0">
                <a:latin typeface="+mn-ea"/>
              </a:rPr>
              <a:t>으로 확인하고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121" name="직사각형 120"/>
          <p:cNvSpPr/>
          <p:nvPr/>
        </p:nvSpPr>
        <p:spPr>
          <a:xfrm>
            <a:off x="1467206" y="2473234"/>
            <a:ext cx="1655301" cy="1182081"/>
          </a:xfrm>
          <a:prstGeom prst="rect">
            <a:avLst/>
          </a:prstGeom>
          <a:solidFill>
            <a:srgbClr val="DDDDD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기업정보 인증 버튼 클릭 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문서 내용 비교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chemeClr val="tx1"/>
                </a:solidFill>
              </a:rPr>
              <a:t>비</a:t>
            </a:r>
            <a:r>
              <a:rPr lang="ko-KR" altLang="en-US" sz="800" dirty="0" smtClean="0">
                <a:solidFill>
                  <a:schemeClr val="tx1"/>
                </a:solidFill>
              </a:rPr>
              <a:t>교 항목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기업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업체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명</a:t>
            </a:r>
            <a:endParaRPr lang="en-US" altLang="ko-KR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사업자 등록 번호</a:t>
            </a:r>
            <a:endParaRPr lang="en-US" altLang="ko-KR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대표자명</a:t>
            </a:r>
            <a:endParaRPr lang="en-US" altLang="ko-KR" sz="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5801" y="3671157"/>
            <a:ext cx="2790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기업정보 수정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기업정보도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변경됩니다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851" y="2509346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9633" y="2836013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4623" y="2655199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X</a:t>
            </a:r>
            <a:endParaRPr lang="en-US" altLang="ko-KR" sz="7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9" name="타원 128"/>
          <p:cNvSpPr>
            <a:spLocks noChangeAspect="1"/>
          </p:cNvSpPr>
          <p:nvPr/>
        </p:nvSpPr>
        <p:spPr>
          <a:xfrm>
            <a:off x="560623" y="766226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>
            <a:spLocks noChangeAspect="1"/>
          </p:cNvSpPr>
          <p:nvPr/>
        </p:nvSpPr>
        <p:spPr>
          <a:xfrm>
            <a:off x="555017" y="2200924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>
            <a:spLocks noChangeAspect="1"/>
          </p:cNvSpPr>
          <p:nvPr/>
        </p:nvSpPr>
        <p:spPr>
          <a:xfrm>
            <a:off x="1489482" y="3850457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2-D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971270" y="389199"/>
            <a:ext cx="2641955" cy="4284408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062953" y="794926"/>
            <a:ext cx="2448033" cy="1340007"/>
            <a:chOff x="595686" y="1261242"/>
            <a:chExt cx="3222246" cy="1507358"/>
          </a:xfrm>
        </p:grpSpPr>
        <p:sp>
          <p:nvSpPr>
            <p:cNvPr id="143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156616" y="1635820"/>
              <a:ext cx="2504901" cy="486146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사업자등록인증원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.jpg</a:t>
              </a:r>
              <a:endPara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2949591" y="2510184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8" name="Text" descr="&lt;Tags&gt;&lt;SMARTRESIZEANCHORS&gt;Absolute,Absolute,Absolute,Absolute&lt;/SMARTRESIZEANCHORS&gt;&lt;/Tags&gt;"/>
          <p:cNvSpPr txBox="1"/>
          <p:nvPr/>
        </p:nvSpPr>
        <p:spPr>
          <a:xfrm>
            <a:off x="5496817" y="1644073"/>
            <a:ext cx="1340249" cy="2103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" descr="&lt;Tags&gt;&lt;SMARTRESIZEANCHORS&gt;Absolute,Absolute,Absolute,Absolute&lt;/SMARTRESIZEANCHORS&gt;&lt;/Tags&gt;"/>
          <p:cNvSpPr txBox="1"/>
          <p:nvPr/>
        </p:nvSpPr>
        <p:spPr>
          <a:xfrm>
            <a:off x="6870646" y="1657942"/>
            <a:ext cx="483738" cy="19652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.jpg, png.</a:t>
            </a:r>
            <a:endParaRPr lang="ko-KR" alt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" descr="&lt;Tags&gt;&lt;SMARTRESIZEANCHORS&gt;Absolute,Absolute,Absolute,Absolute&lt;/SMARTRESIZEANCHORS&gt;&lt;/Tags&gt;"/>
          <p:cNvSpPr txBox="1"/>
          <p:nvPr/>
        </p:nvSpPr>
        <p:spPr>
          <a:xfrm>
            <a:off x="5016504" y="1723026"/>
            <a:ext cx="637675" cy="193607"/>
          </a:xfrm>
          <a:prstGeom prst="rect">
            <a:avLst/>
          </a:prstGeom>
          <a:noFill/>
          <a:ln>
            <a:noFill/>
          </a:ln>
        </p:spPr>
        <p:txBody>
          <a:bodyPr wrap="squar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</a:t>
            </a:r>
            <a:r>
              <a:rPr lang="en-US" altLang="ko-KR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6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ko-KR" altLang="en-US" sz="6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4977072" y="497635"/>
            <a:ext cx="157286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등록 버튼 클릭 시</a:t>
            </a:r>
            <a:endParaRPr lang="ko-KR" altLang="en-US" sz="700" dirty="0"/>
          </a:p>
        </p:txBody>
      </p:sp>
      <p:grpSp>
        <p:nvGrpSpPr>
          <p:cNvPr id="15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062811" y="3595665"/>
            <a:ext cx="2419792" cy="973484"/>
            <a:chOff x="595686" y="1261242"/>
            <a:chExt cx="3222246" cy="1507358"/>
          </a:xfrm>
        </p:grpSpPr>
        <p:sp>
          <p:nvSpPr>
            <p:cNvPr id="15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7"/>
              <a:ext cx="2294511" cy="79025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 형식 및 용량 확인 후 다시 등록해 주세요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(JPEG,JPG,PNG,BMP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용량 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20M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이하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15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45139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직사각형 159"/>
          <p:cNvSpPr/>
          <p:nvPr/>
        </p:nvSpPr>
        <p:spPr>
          <a:xfrm>
            <a:off x="5062811" y="3446659"/>
            <a:ext cx="11135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형식 체크</a:t>
            </a:r>
            <a:endParaRPr lang="ko-KR" altLang="en-US" sz="700" dirty="0"/>
          </a:p>
        </p:txBody>
      </p:sp>
      <p:sp>
        <p:nvSpPr>
          <p:cNvPr id="161" name="타원 160"/>
          <p:cNvSpPr>
            <a:spLocks noChangeAspect="1"/>
          </p:cNvSpPr>
          <p:nvPr/>
        </p:nvSpPr>
        <p:spPr>
          <a:xfrm>
            <a:off x="4895555" y="3448798"/>
            <a:ext cx="28816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6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065818" y="2395888"/>
            <a:ext cx="2445168" cy="973484"/>
            <a:chOff x="595686" y="1261242"/>
            <a:chExt cx="3222246" cy="1507358"/>
          </a:xfrm>
        </p:grpSpPr>
        <p:sp>
          <p:nvSpPr>
            <p:cNvPr id="163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 등록이 완료 되었습니다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 버튼을 눌러 인증을 완료해주세요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65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9" name="직사각형 168"/>
          <p:cNvSpPr/>
          <p:nvPr/>
        </p:nvSpPr>
        <p:spPr>
          <a:xfrm>
            <a:off x="5036218" y="2213886"/>
            <a:ext cx="13664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등록 성공</a:t>
            </a:r>
            <a:endParaRPr lang="ko-KR" altLang="en-US" sz="700" dirty="0"/>
          </a:p>
        </p:txBody>
      </p:sp>
      <p:sp>
        <p:nvSpPr>
          <p:cNvPr id="170" name="타원 169"/>
          <p:cNvSpPr>
            <a:spLocks noChangeAspect="1"/>
          </p:cNvSpPr>
          <p:nvPr/>
        </p:nvSpPr>
        <p:spPr>
          <a:xfrm>
            <a:off x="4897540" y="2500929"/>
            <a:ext cx="288159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1" name="타원 170"/>
          <p:cNvSpPr>
            <a:spLocks noChangeAspect="1"/>
          </p:cNvSpPr>
          <p:nvPr/>
        </p:nvSpPr>
        <p:spPr>
          <a:xfrm>
            <a:off x="4774953" y="473736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16" idx="6"/>
            <a:endCxn id="171" idx="2"/>
          </p:cNvCxnSpPr>
          <p:nvPr/>
        </p:nvCxnSpPr>
        <p:spPr>
          <a:xfrm flipV="1">
            <a:off x="1291908" y="617656"/>
            <a:ext cx="3483045" cy="4128648"/>
          </a:xfrm>
          <a:prstGeom prst="bentConnector3">
            <a:avLst>
              <a:gd name="adj1" fmla="val 918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906652" y="4559634"/>
            <a:ext cx="1682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인증을 완료하지 않은 경우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기업정보 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인증’을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진행해 주세요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584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5" y="260588"/>
            <a:ext cx="3245236" cy="6858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050" dirty="0"/>
              <a:t>https://member.findjob.co.kr/login/login.asp?faflag=001&amp;fahost=www%2Efindjob%2Eco%2Ekr&amp;targetpage=www%2Efindjob%2Eco%2Ekr%2Fmain%2Easp</a:t>
            </a:r>
            <a:endParaRPr lang="ko-KR" altLang="en-US" sz="1050" dirty="0"/>
          </a:p>
          <a:p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이용 동의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추가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00" y="3600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회원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미동의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미인증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9035" y="3960169"/>
            <a:ext cx="15089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기업정보 인증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89826" y="4711626"/>
            <a:ext cx="806526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4982" y="4940397"/>
            <a:ext cx="29721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내 발급한 </a:t>
            </a:r>
            <a:r>
              <a:rPr lang="ko-KR" altLang="en-US" sz="700" b="1" dirty="0">
                <a:solidFill>
                  <a:srgbClr val="FF0000"/>
                </a:solidFill>
              </a:rPr>
              <a:t>사업자등록증명원 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rgbClr val="FF0000"/>
                </a:solidFill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700" b="1" dirty="0"/>
              <a:t>사업자 등록 </a:t>
            </a:r>
            <a:r>
              <a:rPr lang="ko-KR" altLang="en-US" sz="700" b="1" dirty="0" err="1"/>
              <a:t>증명원</a:t>
            </a:r>
            <a:r>
              <a:rPr lang="ko-KR" altLang="en-US" sz="700" b="1" dirty="0"/>
              <a:t> 발급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/>
              <a:t>&gt; </a:t>
            </a:r>
            <a:r>
              <a:rPr lang="ko-KR" altLang="en-US" sz="700" b="1" dirty="0"/>
              <a:t>사업자 등록증 발급 </a:t>
            </a:r>
            <a:r>
              <a:rPr lang="en-US" altLang="ko-KR" sz="700" b="1" dirty="0"/>
              <a:t>: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700" b="1" dirty="0"/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등록증 외 서류로 인증을 요청하는 경우 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인증 문의</a:t>
            </a:r>
            <a:r>
              <a:rPr lang="ko-KR" altLang="en-US" sz="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srgbClr val="FF0000"/>
                </a:solidFill>
              </a:rPr>
              <a:t>인증서류</a:t>
            </a:r>
            <a:r>
              <a:rPr lang="ko-KR" altLang="en-US" sz="700" dirty="0">
                <a:solidFill>
                  <a:srgbClr val="FF0000"/>
                </a:solidFill>
              </a:rPr>
              <a:t> 발급일 기준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년 경과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968676" y="4450533"/>
            <a:ext cx="1193983" cy="541122"/>
            <a:chOff x="1055053" y="3689116"/>
            <a:chExt cx="1329749" cy="54112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11"/>
            <a:srcRect l="-55722" t="-22548" r="-54737" b="-27242"/>
            <a:stretch/>
          </p:blipFill>
          <p:spPr>
            <a:xfrm>
              <a:off x="1055053" y="3689116"/>
              <a:ext cx="1303566" cy="48746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3" name="TextBox 112"/>
            <p:cNvSpPr txBox="1"/>
            <p:nvPr/>
          </p:nvSpPr>
          <p:spPr>
            <a:xfrm>
              <a:off x="1112115" y="3953239"/>
              <a:ext cx="127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인증원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또는 사업자 등록증 첨부하기</a:t>
              </a: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3037701" y="4715916"/>
            <a:ext cx="710862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 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2179864" y="4432274"/>
            <a:ext cx="806526" cy="2527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 완료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30224" y="3975104"/>
            <a:ext cx="1796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기업정보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인증 자세히 보기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링크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805" y="4119604"/>
            <a:ext cx="281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안전한 채용과 기업정보 도용을 막기 위해 기업정보를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 또는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 등록증</a:t>
            </a:r>
            <a:r>
              <a:rPr lang="ko-KR" altLang="en-US" sz="700" dirty="0">
                <a:latin typeface="+mn-ea"/>
              </a:rPr>
              <a:t>으로 확인하고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121" name="직사각형 120"/>
          <p:cNvSpPr/>
          <p:nvPr/>
        </p:nvSpPr>
        <p:spPr>
          <a:xfrm>
            <a:off x="1467206" y="2473234"/>
            <a:ext cx="1655301" cy="1182081"/>
          </a:xfrm>
          <a:prstGeom prst="rect">
            <a:avLst/>
          </a:prstGeom>
          <a:solidFill>
            <a:srgbClr val="DDDDD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기업정보 인증 버튼 클릭 시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문서 내용 비교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800" dirty="0">
                <a:solidFill>
                  <a:schemeClr val="tx1"/>
                </a:solidFill>
              </a:rPr>
              <a:t>비</a:t>
            </a:r>
            <a:r>
              <a:rPr lang="ko-KR" altLang="en-US" sz="800" dirty="0" smtClean="0">
                <a:solidFill>
                  <a:schemeClr val="tx1"/>
                </a:solidFill>
              </a:rPr>
              <a:t>교 항목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기업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업체</a:t>
            </a:r>
            <a:r>
              <a:rPr lang="en-US" altLang="ko-KR" sz="8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명</a:t>
            </a:r>
            <a:endParaRPr lang="en-US" altLang="ko-KR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사업자 등록 번호</a:t>
            </a:r>
            <a:endParaRPr lang="en-US" altLang="ko-KR" sz="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accent1">
                    <a:lumMod val="50000"/>
                  </a:schemeClr>
                </a:solidFill>
              </a:rPr>
              <a:t>대표자명</a:t>
            </a:r>
            <a:endParaRPr lang="en-US" altLang="ko-KR" sz="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5801" y="3671157"/>
            <a:ext cx="2790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기업정보 수정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기업정보도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변경됩니다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851" y="2509346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9633" y="2836013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04623" y="2655199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X</a:t>
            </a:r>
            <a:endParaRPr lang="en-US" altLang="ko-KR" sz="7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30" name="타원 129"/>
          <p:cNvSpPr>
            <a:spLocks noChangeAspect="1"/>
          </p:cNvSpPr>
          <p:nvPr/>
        </p:nvSpPr>
        <p:spPr>
          <a:xfrm>
            <a:off x="555017" y="2200924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02" idx="3"/>
            <a:endCxn id="70" idx="2"/>
          </p:cNvCxnSpPr>
          <p:nvPr/>
        </p:nvCxnSpPr>
        <p:spPr>
          <a:xfrm flipV="1">
            <a:off x="2996352" y="458294"/>
            <a:ext cx="1077636" cy="43796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0979"/>
              </p:ext>
            </p:extLst>
          </p:nvPr>
        </p:nvGraphicFramePr>
        <p:xfrm>
          <a:off x="8901679" y="553866"/>
          <a:ext cx="3290322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0" lvl="0" indent="-279400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페이지 계속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등록한 인증 서류와 기업정보 비교 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시 입력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정보로 비교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 기준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대표자명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06450" lvl="3" indent="-176213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입력된 정보로 비교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2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호출 정보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사업자 등록 번호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대표자명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발급일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결과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비교 결과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값 일치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버튼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완료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변경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06450" marR="0" lvl="3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[A-3]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인증이 완료되었습니다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22300" lvl="2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대표자명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 11, 5-B)</a:t>
                      </a:r>
                    </a:p>
                    <a:p>
                      <a:pPr marL="622300" marR="0" lvl="2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</a:p>
                    <a:p>
                      <a:pPr marL="806450" marR="0" lvl="3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[A-4] </a:t>
                      </a:r>
                      <a:r>
                        <a:rPr lang="ko-KR" altLang="en-US" sz="800" b="0" i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파일 미첨부 </a:t>
                      </a:r>
                      <a:r>
                        <a:rPr lang="en-US" altLang="ko-KR" sz="800" b="0" i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i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기업정보 인증을 위해 사업자등록 증명원 또는 사업자등록증 파일을 첨부해 주세요</a:t>
                      </a:r>
                      <a:r>
                        <a:rPr lang="en-US" altLang="ko-KR" sz="800" b="0" i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806450" marR="0" lvl="3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[A-5]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인증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실패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파일 내용 판독 불가 및 개인정보 포함 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기업정보 인증에 적합한 파일이 아닙니다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사업자등록 증명원 또는 사업자등록증을 첨부해 주세요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주민등록번호 뒷자리는 노출되지 않도록 처리 필수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)) </a:t>
                      </a:r>
                      <a:endParaRPr lang="en-US" altLang="ko-KR" sz="800" b="1" noProof="1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806450" marR="0" lvl="3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[A-6]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인증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실패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서류 발급일 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90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 경과 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: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사업자등록 증명원 또는 사업자 등록증이 발급일로부터 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90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일이 지났습니다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새로 발급한 후 이용해 주세요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806450" marR="0" lvl="3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[A-7]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인증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실패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_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회사명 불일치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회원의 기업정보와 인증서류 내 회사명이 다릅니다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기업정보를 수정한 뒤 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'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기업정보 인증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ko-KR" altLang="en-US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버튼을 선택해 주세요</a:t>
                      </a:r>
                      <a:r>
                        <a:rPr lang="en-US" altLang="ko-KR" sz="800" b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806450" marR="0" lvl="3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[A-8]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사업자등록번호 불일치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회원의 기업정보와 인증서류 내 사업자등록번호가 다릅니다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  <a:b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인증 파일을 다시 등록하시거나 ‘인증 문의하기’ 를 진행해 주세요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 </a:t>
                      </a:r>
                    </a:p>
                    <a:p>
                      <a:pPr marL="806450" marR="0" lvl="4" indent="-1762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[A-9]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대표자명 불일치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회원의 기업정보와 인증서류 내 대표자명이 다릅니다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기업정보를 수정한 뒤 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'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기업정보 인증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' </a:t>
                      </a:r>
                      <a:r>
                        <a:rPr lang="ko-KR" altLang="en-US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버튼을 선택해 주세요</a:t>
                      </a:r>
                      <a:r>
                        <a:rPr lang="en-US" altLang="ko-KR" sz="800" b="0" baseline="0" noProof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문의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 이동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(P.16)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48763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페이지 계속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281579"/>
                  </a:ext>
                </a:extLst>
              </a:tr>
            </a:tbl>
          </a:graphicData>
        </a:graphic>
      </p:graphicFrame>
      <p:sp>
        <p:nvSpPr>
          <p:cNvPr id="60" name="타원 59"/>
          <p:cNvSpPr>
            <a:spLocks noChangeAspect="1"/>
          </p:cNvSpPr>
          <p:nvPr/>
        </p:nvSpPr>
        <p:spPr>
          <a:xfrm>
            <a:off x="2011153" y="4693640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59682" y="260588"/>
            <a:ext cx="4738600" cy="6858000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635796" y="260588"/>
            <a:ext cx="165711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인증 성공</a:t>
            </a:r>
            <a:endParaRPr lang="ko-KR" altLang="en-US" sz="700" dirty="0"/>
          </a:p>
        </p:txBody>
      </p:sp>
      <p:grpSp>
        <p:nvGrpSpPr>
          <p:cNvPr id="6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688268" y="480781"/>
            <a:ext cx="2598264" cy="1015601"/>
            <a:chOff x="595686" y="1261242"/>
            <a:chExt cx="3222246" cy="1507358"/>
          </a:xfrm>
        </p:grpSpPr>
        <p:sp>
          <p:nvSpPr>
            <p:cNvPr id="6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완료되었습니다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6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타원 69"/>
          <p:cNvSpPr>
            <a:spLocks noChangeAspect="1"/>
          </p:cNvSpPr>
          <p:nvPr/>
        </p:nvSpPr>
        <p:spPr>
          <a:xfrm>
            <a:off x="4073988" y="314374"/>
            <a:ext cx="313262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>
            <a:spLocks noChangeAspect="1"/>
          </p:cNvSpPr>
          <p:nvPr/>
        </p:nvSpPr>
        <p:spPr>
          <a:xfrm>
            <a:off x="4504438" y="679597"/>
            <a:ext cx="313262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676684" y="3239480"/>
            <a:ext cx="1861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인증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회사명이 다른 경우</a:t>
            </a:r>
          </a:p>
          <a:p>
            <a:endParaRPr lang="ko-KR" altLang="en-US" sz="700" dirty="0"/>
          </a:p>
        </p:txBody>
      </p:sp>
      <p:grpSp>
        <p:nvGrpSpPr>
          <p:cNvPr id="13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716643" y="3467303"/>
            <a:ext cx="2388732" cy="1015601"/>
            <a:chOff x="595686" y="1261242"/>
            <a:chExt cx="3222246" cy="1507358"/>
          </a:xfrm>
        </p:grpSpPr>
        <p:sp>
          <p:nvSpPr>
            <p:cNvPr id="13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23852" y="1635819"/>
              <a:ext cx="2381620" cy="94530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회원의 기업정보와 인증서류 내 회사명이 다릅니다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b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기업정보를 수정한 뒤 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'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버튼을 선택해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3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6" y="2464249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1" name="타원 150"/>
          <p:cNvSpPr>
            <a:spLocks noChangeAspect="1"/>
          </p:cNvSpPr>
          <p:nvPr/>
        </p:nvSpPr>
        <p:spPr>
          <a:xfrm>
            <a:off x="6558631" y="3608715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5" name="타원 184"/>
          <p:cNvSpPr>
            <a:spLocks noChangeAspect="1"/>
          </p:cNvSpPr>
          <p:nvPr/>
        </p:nvSpPr>
        <p:spPr>
          <a:xfrm>
            <a:off x="466481" y="2768863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6" name="타원 185"/>
          <p:cNvSpPr>
            <a:spLocks noChangeAspect="1"/>
          </p:cNvSpPr>
          <p:nvPr/>
        </p:nvSpPr>
        <p:spPr>
          <a:xfrm>
            <a:off x="3673982" y="4683189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6669048" y="4498599"/>
            <a:ext cx="2030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인증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 등록번호가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다른 경우</a:t>
            </a:r>
          </a:p>
          <a:p>
            <a:endParaRPr lang="ko-KR" altLang="en-US" sz="700" dirty="0"/>
          </a:p>
        </p:txBody>
      </p:sp>
      <p:grpSp>
        <p:nvGrpSpPr>
          <p:cNvPr id="18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6709008" y="4726422"/>
            <a:ext cx="2388732" cy="1015601"/>
            <a:chOff x="595686" y="1261242"/>
            <a:chExt cx="3222246" cy="1507358"/>
          </a:xfrm>
        </p:grpSpPr>
        <p:sp>
          <p:nvSpPr>
            <p:cNvPr id="189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23852" y="1635819"/>
              <a:ext cx="2381620" cy="94530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회원의 기업정보와 인증서류 내 사업자등록번호가 다릅니다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b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파일을 다시 등록하시거나 ‘인증 문의하기’ 를 진행해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9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6" y="2464249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5" name="타원 194"/>
          <p:cNvSpPr>
            <a:spLocks noChangeAspect="1"/>
          </p:cNvSpPr>
          <p:nvPr/>
        </p:nvSpPr>
        <p:spPr>
          <a:xfrm>
            <a:off x="6550996" y="4867834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703685" y="5745505"/>
            <a:ext cx="2030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인증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대표자명이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다른 경우</a:t>
            </a:r>
          </a:p>
          <a:p>
            <a:endParaRPr lang="ko-KR" altLang="en-US" sz="700" dirty="0"/>
          </a:p>
        </p:txBody>
      </p:sp>
      <p:grpSp>
        <p:nvGrpSpPr>
          <p:cNvPr id="19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6743645" y="5973328"/>
            <a:ext cx="2388732" cy="1015601"/>
            <a:chOff x="595686" y="1261242"/>
            <a:chExt cx="3222246" cy="1507358"/>
          </a:xfrm>
        </p:grpSpPr>
        <p:sp>
          <p:nvSpPr>
            <p:cNvPr id="198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23852" y="1635819"/>
              <a:ext cx="2381620" cy="94530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회원의 기업정보와 인증서류 내 대표자명이 다릅니다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기업정보를 수정한 뒤 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'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'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버튼을 선택해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00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2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3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6" y="2464249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" name="타원 203"/>
          <p:cNvSpPr>
            <a:spLocks noChangeAspect="1"/>
          </p:cNvSpPr>
          <p:nvPr/>
        </p:nvSpPr>
        <p:spPr>
          <a:xfrm>
            <a:off x="6585633" y="6114740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096889" y="3151854"/>
            <a:ext cx="245062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인증 실패</a:t>
            </a:r>
            <a:r>
              <a:rPr lang="en-US" altLang="ko-KR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파일 내용 판독 불가 및 개인정보 포함</a:t>
            </a:r>
            <a:endParaRPr lang="ko-KR" altLang="en-US" sz="700" dirty="0"/>
          </a:p>
        </p:txBody>
      </p: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4136848" y="3379677"/>
            <a:ext cx="2388732" cy="1015601"/>
            <a:chOff x="595686" y="1261242"/>
            <a:chExt cx="3222246" cy="1507358"/>
          </a:xfrm>
        </p:grpSpPr>
        <p:sp>
          <p:nvSpPr>
            <p:cNvPr id="20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23852" y="1635819"/>
              <a:ext cx="2381620" cy="94530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인증에 적합한 파일이 아닙니다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사업자등록 증명원 또는 사업자등록증을 첨부해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주민등록번호 뒷자리는 노출되지 않도록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처리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필수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209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0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6" y="24538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4153203" y="2013118"/>
            <a:ext cx="2366134" cy="1011916"/>
            <a:chOff x="595686" y="1261242"/>
            <a:chExt cx="3222246" cy="1507358"/>
          </a:xfrm>
        </p:grpSpPr>
        <p:sp>
          <p:nvSpPr>
            <p:cNvPr id="21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인증을 위해 사업자등록 증명원 또는 사업자등록증 파일을 첨부해 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21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직사각형 219"/>
          <p:cNvSpPr/>
          <p:nvPr/>
        </p:nvSpPr>
        <p:spPr>
          <a:xfrm>
            <a:off x="4085811" y="1802943"/>
            <a:ext cx="1523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</a:t>
            </a:r>
            <a:r>
              <a:rPr lang="ko-KR" altLang="en-US" sz="700" dirty="0" err="1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미첨부</a:t>
            </a:r>
            <a:endParaRPr lang="ko-KR" altLang="en-US" sz="700" dirty="0"/>
          </a:p>
        </p:txBody>
      </p:sp>
      <p:sp>
        <p:nvSpPr>
          <p:cNvPr id="221" name="타원 220"/>
          <p:cNvSpPr>
            <a:spLocks noChangeAspect="1"/>
          </p:cNvSpPr>
          <p:nvPr/>
        </p:nvSpPr>
        <p:spPr>
          <a:xfrm>
            <a:off x="3978836" y="3521089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2" name="타원 221"/>
          <p:cNvSpPr>
            <a:spLocks noChangeAspect="1"/>
          </p:cNvSpPr>
          <p:nvPr/>
        </p:nvSpPr>
        <p:spPr>
          <a:xfrm>
            <a:off x="3970067" y="2198309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2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4182272" y="4619517"/>
            <a:ext cx="2352944" cy="1095060"/>
            <a:chOff x="595686" y="1261242"/>
            <a:chExt cx="3222246" cy="1507358"/>
          </a:xfrm>
        </p:grpSpPr>
        <p:sp>
          <p:nvSpPr>
            <p:cNvPr id="22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사업자등록 증명원 또는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 등록증이 발급일로부터 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90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일이 지났습니다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새로 발급한 후 이용해 주세요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22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479053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0" name="직사각형 229"/>
          <p:cNvSpPr/>
          <p:nvPr/>
        </p:nvSpPr>
        <p:spPr>
          <a:xfrm>
            <a:off x="4087928" y="4425327"/>
            <a:ext cx="217812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인증 실패</a:t>
            </a:r>
            <a:r>
              <a:rPr lang="en-US" altLang="ko-KR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_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서류 발급일 </a:t>
            </a:r>
            <a:r>
              <a:rPr lang="en-US" altLang="ko-KR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90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일 경과</a:t>
            </a:r>
            <a:endParaRPr lang="ko-KR" altLang="en-US" sz="700" dirty="0"/>
          </a:p>
        </p:txBody>
      </p:sp>
      <p:sp>
        <p:nvSpPr>
          <p:cNvPr id="231" name="타원 230"/>
          <p:cNvSpPr>
            <a:spLocks noChangeAspect="1"/>
          </p:cNvSpPr>
          <p:nvPr/>
        </p:nvSpPr>
        <p:spPr>
          <a:xfrm>
            <a:off x="3936559" y="4489185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5" y="260588"/>
            <a:ext cx="3245236" cy="6858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050" dirty="0"/>
              <a:t>https://member.findjob.co.kr/login/login.asp?faflag=001&amp;fahost=www%2Efindjob%2Eco%2Ekr&amp;targetpage=www%2Efindjob%2Eco%2Ekr%2Fmain%2Easp</a:t>
            </a:r>
            <a:endParaRPr lang="ko-KR" altLang="en-US" sz="1050" dirty="0"/>
          </a:p>
          <a:p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이용 동의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추가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400" y="3600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회원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 </a:t>
            </a:r>
            <a:r>
              <a:rPr lang="en-US" altLang="ko-KR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미동의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미인증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9035" y="3960169"/>
            <a:ext cx="15089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기업정보 인증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189826" y="4711626"/>
            <a:ext cx="806526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4982" y="4940397"/>
            <a:ext cx="29721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내 발급한 </a:t>
            </a:r>
            <a:r>
              <a:rPr lang="ko-KR" altLang="en-US" sz="700" b="1" dirty="0">
                <a:solidFill>
                  <a:srgbClr val="FF0000"/>
                </a:solidFill>
              </a:rPr>
              <a:t>사업자등록증명원 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rgbClr val="FF0000"/>
                </a:solidFill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700" b="1" dirty="0"/>
              <a:t>사업자 등록 </a:t>
            </a:r>
            <a:r>
              <a:rPr lang="ko-KR" altLang="en-US" sz="700" b="1" dirty="0" err="1"/>
              <a:t>증명원</a:t>
            </a:r>
            <a:r>
              <a:rPr lang="ko-KR" altLang="en-US" sz="700" b="1" dirty="0"/>
              <a:t> 발급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/>
              <a:t>&gt; </a:t>
            </a:r>
            <a:r>
              <a:rPr lang="ko-KR" altLang="en-US" sz="700" b="1" dirty="0"/>
              <a:t>사업자 등록증 발급 </a:t>
            </a:r>
            <a:r>
              <a:rPr lang="en-US" altLang="ko-KR" sz="700" b="1" dirty="0"/>
              <a:t>: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700" b="1" dirty="0"/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등록증 외 서류로 인증을 요청하는 경우 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인증 문의</a:t>
            </a:r>
            <a:r>
              <a:rPr lang="ko-KR" altLang="en-US" sz="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srgbClr val="FF0000"/>
                </a:solidFill>
              </a:rPr>
              <a:t>인증서류</a:t>
            </a:r>
            <a:r>
              <a:rPr lang="ko-KR" altLang="en-US" sz="700" dirty="0">
                <a:solidFill>
                  <a:srgbClr val="FF0000"/>
                </a:solidFill>
              </a:rPr>
              <a:t> 발급일 기준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년 경과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968676" y="4450533"/>
            <a:ext cx="1193983" cy="541122"/>
            <a:chOff x="1055053" y="3689116"/>
            <a:chExt cx="1329749" cy="541122"/>
          </a:xfrm>
        </p:grpSpPr>
        <p:pic>
          <p:nvPicPr>
            <p:cNvPr id="112" name="그림 111"/>
            <p:cNvPicPr>
              <a:picLocks noChangeAspect="1"/>
            </p:cNvPicPr>
            <p:nvPr/>
          </p:nvPicPr>
          <p:blipFill rotWithShape="1">
            <a:blip r:embed="rId6"/>
            <a:srcRect l="-55722" t="-22548" r="-54737" b="-27242"/>
            <a:stretch/>
          </p:blipFill>
          <p:spPr>
            <a:xfrm>
              <a:off x="1055053" y="3689116"/>
              <a:ext cx="1303566" cy="48746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3" name="TextBox 112"/>
            <p:cNvSpPr txBox="1"/>
            <p:nvPr/>
          </p:nvSpPr>
          <p:spPr>
            <a:xfrm>
              <a:off x="1112115" y="3953239"/>
              <a:ext cx="127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인증원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또는 사업자 등록증 첨부하기</a:t>
              </a: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3037701" y="4715916"/>
            <a:ext cx="710862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 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30224" y="3975104"/>
            <a:ext cx="1796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기업정보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인증 자세히 보기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링크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805" y="4119604"/>
            <a:ext cx="281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안전한 채용과 기업정보 도용을 막기 위해 기업정보를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 또는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 등록증</a:t>
            </a:r>
            <a:r>
              <a:rPr lang="ko-KR" altLang="en-US" sz="700" dirty="0">
                <a:latin typeface="+mn-ea"/>
              </a:rPr>
              <a:t>으로 확인하고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25801" y="3671157"/>
            <a:ext cx="2790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기업정보 수정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기업정보도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변경됩니다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2851" y="2509346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09633" y="2836013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cxnSp>
        <p:nvCxnSpPr>
          <p:cNvPr id="27" name="꺾인 연결선 26"/>
          <p:cNvCxnSpPr>
            <a:stCxn id="95" idx="6"/>
            <a:endCxn id="70" idx="2"/>
          </p:cNvCxnSpPr>
          <p:nvPr/>
        </p:nvCxnSpPr>
        <p:spPr>
          <a:xfrm flipV="1">
            <a:off x="2928578" y="423290"/>
            <a:ext cx="1197881" cy="58698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4640"/>
              </p:ext>
            </p:extLst>
          </p:nvPr>
        </p:nvGraphicFramePr>
        <p:xfrm>
          <a:off x="8901679" y="553866"/>
          <a:ext cx="329032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0" lvl="0" indent="-279400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페이지 계속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페이지 기존 정책에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완료 체크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체크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 완료 여부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 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저장 및 완료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완료 페이지 이동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5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회원이 수정한 기업정보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5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인증 날짜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문서 발급 날짜 포함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5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기업인증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유효기간 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=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발급 날짜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+1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기존 프로세스에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불일치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정보 호출 불가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[A-10]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회원정보와 기업정보 인증 서류 내용이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파일을 다시 등록하시거나 ‘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문의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 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유지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미완료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[A-11]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기업정보 인증이 완료되지 않았습니다</a:t>
                      </a:r>
                      <a: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ko-KR" altLang="en-US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기업정보 인증을 확인해 주세요</a:t>
                      </a:r>
                      <a: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유지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281579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705947" y="2670211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95" name="타원 94"/>
          <p:cNvSpPr>
            <a:spLocks noChangeAspect="1"/>
          </p:cNvSpPr>
          <p:nvPr/>
        </p:nvSpPr>
        <p:spPr>
          <a:xfrm>
            <a:off x="2640578" y="6149186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37546" y="511500"/>
            <a:ext cx="2678544" cy="3241622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393232" y="736334"/>
            <a:ext cx="17285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불일치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/>
          </a:p>
        </p:txBody>
      </p:sp>
      <p:grpSp>
        <p:nvGrpSpPr>
          <p:cNvPr id="9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404938" y="929785"/>
            <a:ext cx="2506391" cy="1084382"/>
            <a:chOff x="595686" y="1261242"/>
            <a:chExt cx="3222246" cy="1507358"/>
          </a:xfrm>
        </p:grpSpPr>
        <p:sp>
          <p:nvSpPr>
            <p:cNvPr id="99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회원정보와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 서류 내용이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일치하지 않습니다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파일을 다시 등록하시거나 ‘</a:t>
              </a:r>
              <a:r>
                <a:rPr lang="ko-KR" altLang="en-US" sz="7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</a:t>
              </a:r>
              <a:r>
                <a:rPr lang="ko-KR" altLang="en-US" sz="700" b="1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를 진행해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</p:txBody>
        </p:sp>
        <p:sp>
          <p:nvSpPr>
            <p:cNvPr id="105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404937" y="2209476"/>
            <a:ext cx="2506391" cy="1011916"/>
            <a:chOff x="595686" y="1261242"/>
            <a:chExt cx="3222246" cy="1507358"/>
          </a:xfrm>
        </p:grpSpPr>
        <p:sp>
          <p:nvSpPr>
            <p:cNvPr id="111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 완료되지 않았습니다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b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인증을 확인해 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1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4337546" y="1999301"/>
            <a:ext cx="161378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기업정보 인증을 하지 않은 경우</a:t>
            </a:r>
            <a:endParaRPr lang="ko-KR" altLang="en-US" sz="7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383007" y="3332572"/>
            <a:ext cx="247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인증을 완료하지 않은 경우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기업정보 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인증’을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진행해 주세요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70" name="타원 69"/>
          <p:cNvSpPr>
            <a:spLocks noChangeAspect="1"/>
          </p:cNvSpPr>
          <p:nvPr/>
        </p:nvSpPr>
        <p:spPr>
          <a:xfrm>
            <a:off x="4126459" y="279370"/>
            <a:ext cx="313262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139149" y="4381213"/>
            <a:ext cx="247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기업정보 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인증’을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진행해 주세요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0" name="타원 149"/>
          <p:cNvSpPr>
            <a:spLocks noChangeAspect="1"/>
          </p:cNvSpPr>
          <p:nvPr/>
        </p:nvSpPr>
        <p:spPr>
          <a:xfrm>
            <a:off x="4063033" y="835301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타원 151"/>
          <p:cNvSpPr>
            <a:spLocks noChangeAspect="1"/>
          </p:cNvSpPr>
          <p:nvPr/>
        </p:nvSpPr>
        <p:spPr>
          <a:xfrm>
            <a:off x="4063033" y="2314463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5"/>
          <a:stretch/>
        </p:blipFill>
        <p:spPr>
          <a:xfrm>
            <a:off x="1007272" y="654564"/>
            <a:ext cx="4043499" cy="620343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050" dirty="0">
                <a:latin typeface="+mn-ea"/>
                <a:ea typeface="+mn-ea"/>
              </a:rPr>
              <a:t>https://member.findjob.co.kr/login/login.asp?faflag=001&amp;fahost=www%2Efindjob%2Eco%2Ekr&amp;targetpage=www%2Efindjob%2Eco%2Ekr%2Fmain%2Easp</a:t>
            </a:r>
            <a:endParaRPr lang="ko-KR" altLang="en-US" sz="1050" dirty="0">
              <a:latin typeface="+mn-ea"/>
              <a:ea typeface="+mn-ea"/>
            </a:endParaRPr>
          </a:p>
          <a:p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공통 </a:t>
            </a:r>
            <a:r>
              <a:rPr lang="en-US" altLang="ko-KR" sz="1000" dirty="0" smtClean="0">
                <a:latin typeface="+mn-ea"/>
                <a:ea typeface="+mn-ea"/>
              </a:rPr>
              <a:t>&gt; </a:t>
            </a:r>
            <a:r>
              <a:rPr lang="ko-KR" altLang="en-US" sz="1000" dirty="0" smtClean="0">
                <a:latin typeface="+mn-ea"/>
                <a:ea typeface="+mn-ea"/>
              </a:rPr>
              <a:t>비즈니스 회원 </a:t>
            </a:r>
            <a:r>
              <a:rPr lang="en-US" altLang="ko-KR" sz="1000" dirty="0" smtClean="0">
                <a:latin typeface="+mn-ea"/>
                <a:ea typeface="+mn-ea"/>
              </a:rPr>
              <a:t>&gt; </a:t>
            </a:r>
            <a:r>
              <a:rPr lang="ko-KR" altLang="en-US" sz="1000" dirty="0" smtClean="0">
                <a:latin typeface="+mn-ea"/>
                <a:ea typeface="+mn-ea"/>
              </a:rPr>
              <a:t>기업정보 인증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새 페이지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모바일 </a:t>
            </a:r>
            <a:r>
              <a:rPr lang="ko-KR" altLang="en-US" sz="1000" dirty="0" err="1">
                <a:latin typeface="+mn-ea"/>
                <a:ea typeface="+mn-ea"/>
              </a:rPr>
              <a:t>반응형</a:t>
            </a:r>
            <a:r>
              <a:rPr lang="ko-KR" altLang="en-US" sz="1000" dirty="0">
                <a:latin typeface="+mn-ea"/>
                <a:ea typeface="+mn-ea"/>
              </a:rPr>
              <a:t> 고려 필요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55679"/>
              </p:ext>
            </p:extLst>
          </p:nvPr>
        </p:nvGraphicFramePr>
        <p:xfrm>
          <a:off x="8901679" y="553866"/>
          <a:ext cx="3290322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349250" lvl="1" indent="-17145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대상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비즈니스 회원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대행 포함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정보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만료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전부터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요청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(*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참고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조건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비즈니스 회원 중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인증 만료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(30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전부터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 위치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 이상 공고 진행 회원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채용공고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재등록</a:t>
                      </a: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</a:t>
                      </a: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이력서 열람 결제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타이틀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4988" lvl="2" indent="-17462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서브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원활한 서비스 이용을 위해 기업정보를 인증해주세요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24761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65100" lvl="1" indent="-260350">
                        <a:buFont typeface="+mj-lt"/>
                        <a:buAutoNum type="arabicPeriod" startAt="2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(P.11, 2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기업정보 출력 및 수정 기능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438443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3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(P.11, 3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고려 필요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안내 및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자세히 보기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(JPEG, JPG, PNG, BMP,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20M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369052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(P.12, 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표시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문의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 이동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(P.16)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27334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필수 사항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 완료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 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시 입력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 정보로 비교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719138" marR="0" lvl="5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저장 및 완료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회원이 수정한 기업정보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인증 날짜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문서 발급 날자 포함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[A-12]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기업정보 인증 및 기업정보 입력이 완료되었습니다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불일치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정보 확인 불가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[A-10]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인증에 실패했습니다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확인 후 다시 등록해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실패 등 문제가 계속되는 경우 </a:t>
                      </a:r>
                      <a:r>
                        <a:rPr lang="ko-KR" altLang="en-US" sz="8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인증 문의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버튼을 눌러 문의를 남겨주세요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유지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[A-11]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‘기업정보 인증이 완료되지 않았습니다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인증을 확인해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..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30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402" y="278296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+mn-ea"/>
              </a:rPr>
              <a:t>비즈니스 회원</a:t>
            </a:r>
            <a:r>
              <a:rPr lang="en-US" altLang="ko-KR" sz="900" b="1" dirty="0" smtClean="0">
                <a:latin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+mn-ea"/>
              </a:rPr>
              <a:t>서비스 이용 </a:t>
            </a:r>
            <a:r>
              <a:rPr lang="en-US" altLang="ko-KR" sz="900" b="1" dirty="0" smtClean="0">
                <a:latin typeface="+mn-ea"/>
              </a:rPr>
              <a:t>:</a:t>
            </a:r>
            <a:r>
              <a:rPr lang="ko-KR" altLang="en-US" sz="900" b="1" dirty="0" smtClean="0">
                <a:latin typeface="+mn-ea"/>
              </a:rPr>
              <a:t> 동의</a:t>
            </a:r>
            <a:r>
              <a:rPr lang="en-US" altLang="ko-KR" sz="900" b="1" dirty="0" smtClean="0">
                <a:latin typeface="+mn-ea"/>
              </a:rPr>
              <a:t>, </a:t>
            </a:r>
            <a:r>
              <a:rPr lang="ko-KR" altLang="en-US" sz="900" b="1" dirty="0" smtClean="0">
                <a:latin typeface="+mn-ea"/>
              </a:rPr>
              <a:t>기업정보 정보 </a:t>
            </a:r>
            <a:r>
              <a:rPr lang="en-US" altLang="ko-KR" sz="900" b="1" dirty="0" smtClean="0">
                <a:latin typeface="+mn-ea"/>
              </a:rPr>
              <a:t>: </a:t>
            </a:r>
            <a:r>
              <a:rPr lang="ko-KR" altLang="en-US" sz="900" b="1" dirty="0" err="1" smtClean="0">
                <a:latin typeface="+mn-ea"/>
              </a:rPr>
              <a:t>미인증</a:t>
            </a:r>
            <a:r>
              <a:rPr lang="en-US" altLang="ko-KR" sz="900" b="1" dirty="0" smtClean="0">
                <a:latin typeface="+mn-ea"/>
              </a:rPr>
              <a:t>, </a:t>
            </a:r>
            <a:r>
              <a:rPr lang="ko-KR" altLang="en-US" sz="900" b="1" dirty="0" smtClean="0">
                <a:latin typeface="+mn-ea"/>
              </a:rPr>
              <a:t>인증 만료</a:t>
            </a:r>
            <a:r>
              <a:rPr lang="en-US" altLang="ko-KR" sz="900" b="1" dirty="0" smtClean="0">
                <a:latin typeface="+mn-ea"/>
              </a:rPr>
              <a:t>(</a:t>
            </a:r>
            <a:r>
              <a:rPr lang="ko-KR" altLang="en-US" sz="900" b="1" dirty="0" smtClean="0">
                <a:latin typeface="+mn-ea"/>
              </a:rPr>
              <a:t>만료 </a:t>
            </a:r>
            <a:r>
              <a:rPr lang="en-US" altLang="ko-KR" sz="900" b="1" dirty="0" smtClean="0">
                <a:latin typeface="+mn-ea"/>
              </a:rPr>
              <a:t>30</a:t>
            </a:r>
            <a:r>
              <a:rPr lang="ko-KR" altLang="en-US" sz="900" b="1" dirty="0" smtClean="0">
                <a:latin typeface="+mn-ea"/>
              </a:rPr>
              <a:t>일 전 회원 포함</a:t>
            </a:r>
            <a:r>
              <a:rPr lang="en-US" altLang="ko-KR" sz="900" b="1" dirty="0" smtClean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87995" y="678730"/>
            <a:ext cx="999792" cy="290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기업정보</a:t>
            </a:r>
            <a:r>
              <a:rPr lang="en-US" altLang="ko-KR" sz="9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  <a:latin typeface="+mn-ea"/>
              </a:rPr>
              <a:t>인증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타원 106"/>
          <p:cNvSpPr>
            <a:spLocks noChangeAspect="1"/>
          </p:cNvSpPr>
          <p:nvPr/>
        </p:nvSpPr>
        <p:spPr>
          <a:xfrm>
            <a:off x="887930" y="653899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1-C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1" name="타원 150"/>
          <p:cNvSpPr>
            <a:spLocks noChangeAspect="1"/>
          </p:cNvSpPr>
          <p:nvPr/>
        </p:nvSpPr>
        <p:spPr>
          <a:xfrm>
            <a:off x="3319559" y="6110284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71" name="꺾인 연결선 170"/>
          <p:cNvCxnSpPr>
            <a:stCxn id="151" idx="6"/>
            <a:endCxn id="106" idx="2"/>
          </p:cNvCxnSpPr>
          <p:nvPr/>
        </p:nvCxnSpPr>
        <p:spPr>
          <a:xfrm flipV="1">
            <a:off x="3602706" y="1165686"/>
            <a:ext cx="1755604" cy="5086093"/>
          </a:xfrm>
          <a:prstGeom prst="bentConnector3">
            <a:avLst>
              <a:gd name="adj1" fmla="val 746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5479776" y="1097005"/>
            <a:ext cx="3017042" cy="3877163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5898072" y="2382400"/>
            <a:ext cx="17285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불일치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/>
          </a:p>
        </p:txBody>
      </p:sp>
      <p:grpSp>
        <p:nvGrpSpPr>
          <p:cNvPr id="17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909778" y="2575851"/>
            <a:ext cx="2506391" cy="1084382"/>
            <a:chOff x="595686" y="1261242"/>
            <a:chExt cx="3222246" cy="1507358"/>
          </a:xfrm>
        </p:grpSpPr>
        <p:sp>
          <p:nvSpPr>
            <p:cNvPr id="175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회원정보와 기업정보 인증 서류 내용이 일치하지 않습니다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파일을 다시 등록하시거나 ‘</a:t>
              </a:r>
              <a:r>
                <a:rPr lang="ko-KR" altLang="en-US" sz="7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문의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를 진행해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..</a:t>
              </a:r>
              <a:endParaRPr lang="en-US" altLang="ko-KR" sz="700" noProof="1">
                <a:latin typeface="Segoe UI" panose="020B0502040204020203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77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9" name="직사각형 188"/>
          <p:cNvSpPr/>
          <p:nvPr/>
        </p:nvSpPr>
        <p:spPr>
          <a:xfrm>
            <a:off x="5842386" y="3645367"/>
            <a:ext cx="161378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기업 인증 미완료</a:t>
            </a:r>
            <a:endParaRPr lang="ko-KR" altLang="en-US" sz="700" dirty="0"/>
          </a:p>
        </p:txBody>
      </p:sp>
      <p:grpSp>
        <p:nvGrpSpPr>
          <p:cNvPr id="19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25545" y="1317301"/>
            <a:ext cx="2506391" cy="1011916"/>
            <a:chOff x="595686" y="1261242"/>
            <a:chExt cx="3222246" cy="1507358"/>
          </a:xfrm>
        </p:grpSpPr>
        <p:sp>
          <p:nvSpPr>
            <p:cNvPr id="19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 및 기업정보 입력이 완료되었습니다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94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9" name="직사각형 198"/>
          <p:cNvSpPr/>
          <p:nvPr/>
        </p:nvSpPr>
        <p:spPr>
          <a:xfrm>
            <a:off x="5855960" y="1107126"/>
            <a:ext cx="161378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완료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1187994" y="2128342"/>
            <a:ext cx="139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기업정보 입력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필수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66613" y="2359174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업체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266613" y="2574618"/>
            <a:ext cx="92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사업자등록번호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266613" y="2783071"/>
            <a:ext cx="92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대표자명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266613" y="3008528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대표전화번호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264455" y="3223972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 주소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1260139" y="3436891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팩스번호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2499361" y="2359174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499361" y="3239447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499361" y="3465899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499361" y="3012994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491167" y="2782376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497174" y="2564648"/>
            <a:ext cx="1686560" cy="20547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220-85-28953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67034" y="3840328"/>
            <a:ext cx="15089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기업정보 인증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17825" y="4612104"/>
            <a:ext cx="806526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76527" y="4996661"/>
            <a:ext cx="3444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내 발급한 </a:t>
            </a:r>
            <a:r>
              <a:rPr lang="ko-KR" altLang="en-US" sz="700" b="1" dirty="0">
                <a:solidFill>
                  <a:srgbClr val="FF0000"/>
                </a:solidFill>
              </a:rPr>
              <a:t>사업자등록증명원 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rgbClr val="FF0000"/>
                </a:solidFill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700" b="1" dirty="0"/>
              <a:t>사업자 등록 </a:t>
            </a:r>
            <a:r>
              <a:rPr lang="ko-KR" altLang="en-US" sz="700" b="1" dirty="0" err="1"/>
              <a:t>증명원</a:t>
            </a:r>
            <a:r>
              <a:rPr lang="ko-KR" altLang="en-US" sz="700" b="1" dirty="0"/>
              <a:t> 발급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/>
              <a:t>&gt; </a:t>
            </a:r>
            <a:r>
              <a:rPr lang="ko-KR" altLang="en-US" sz="700" b="1" dirty="0"/>
              <a:t>사업자 등록증 발급 </a:t>
            </a:r>
            <a:r>
              <a:rPr lang="en-US" altLang="ko-KR" sz="700" b="1" dirty="0"/>
              <a:t>: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700" b="1" dirty="0"/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등록증 외 서류로 인증을 요청하는 경우 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인증 문의</a:t>
            </a:r>
            <a:r>
              <a:rPr lang="ko-KR" altLang="en-US" sz="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srgbClr val="FF0000"/>
                </a:solidFill>
              </a:rPr>
              <a:t>인증서류</a:t>
            </a:r>
            <a:r>
              <a:rPr lang="ko-KR" altLang="en-US" sz="700" dirty="0">
                <a:solidFill>
                  <a:srgbClr val="FF0000"/>
                </a:solidFill>
              </a:rPr>
              <a:t> 발급일 기준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년 경과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496675" y="4351011"/>
            <a:ext cx="1193983" cy="541122"/>
            <a:chOff x="1055053" y="3689116"/>
            <a:chExt cx="1329749" cy="541122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7"/>
            <a:srcRect l="-55722" t="-22548" r="-54737" b="-27242"/>
            <a:stretch/>
          </p:blipFill>
          <p:spPr>
            <a:xfrm>
              <a:off x="1055053" y="3689116"/>
              <a:ext cx="1303566" cy="48746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5" name="TextBox 84"/>
            <p:cNvSpPr txBox="1"/>
            <p:nvPr/>
          </p:nvSpPr>
          <p:spPr>
            <a:xfrm>
              <a:off x="1112115" y="3953239"/>
              <a:ext cx="127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인증원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또는 사업자 등록증 첨부하기</a:t>
              </a:r>
            </a:p>
          </p:txBody>
        </p:sp>
      </p:grpSp>
      <p:sp>
        <p:nvSpPr>
          <p:cNvPr id="90" name="모서리가 둥근 직사각형 89"/>
          <p:cNvSpPr/>
          <p:nvPr/>
        </p:nvSpPr>
        <p:spPr>
          <a:xfrm>
            <a:off x="3565700" y="4616394"/>
            <a:ext cx="710862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 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707863" y="4332752"/>
            <a:ext cx="806526" cy="2527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 완료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558223" y="3855263"/>
            <a:ext cx="1796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기업정보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인증 자세히 보기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링크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81804" y="4020082"/>
            <a:ext cx="281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안전한 채용과 기업정보 도용을 막기 위해 기업정보를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 또는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 등록증</a:t>
            </a:r>
            <a:r>
              <a:rPr lang="ko-KR" altLang="en-US" sz="700" dirty="0">
                <a:latin typeface="+mn-ea"/>
              </a:rPr>
              <a:t>으로 확인하고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1533671" y="1689331"/>
            <a:ext cx="2990699" cy="334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원활한 서비스 이용을 위해 기업정보를 인증해주세요</a:t>
            </a: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1243543" y="1676809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1-C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9" name="타원 98"/>
          <p:cNvSpPr>
            <a:spLocks noChangeAspect="1"/>
          </p:cNvSpPr>
          <p:nvPr/>
        </p:nvSpPr>
        <p:spPr>
          <a:xfrm>
            <a:off x="976992" y="2119070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1080684" y="3883280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타원 100"/>
          <p:cNvSpPr>
            <a:spLocks noChangeAspect="1"/>
          </p:cNvSpPr>
          <p:nvPr/>
        </p:nvSpPr>
        <p:spPr>
          <a:xfrm>
            <a:off x="2503343" y="461651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>
          <a:xfrm>
            <a:off x="4161987" y="4596967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53115" y="2394200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49897" y="2788597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44887" y="2580691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X</a:t>
            </a:r>
            <a:endParaRPr lang="en-US" altLang="ko-KR" sz="7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06" name="타원 105"/>
          <p:cNvSpPr>
            <a:spLocks noChangeAspect="1"/>
          </p:cNvSpPr>
          <p:nvPr/>
        </p:nvSpPr>
        <p:spPr>
          <a:xfrm>
            <a:off x="5358310" y="1024191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260139" y="3679395"/>
            <a:ext cx="2790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기업정보 수정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기업정보도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변경됩니다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5602619" y="1595923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타원 111"/>
          <p:cNvSpPr>
            <a:spLocks noChangeAspect="1"/>
          </p:cNvSpPr>
          <p:nvPr/>
        </p:nvSpPr>
        <p:spPr>
          <a:xfrm>
            <a:off x="5596029" y="2782745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1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918049" y="3907647"/>
            <a:ext cx="2506391" cy="1011916"/>
            <a:chOff x="595686" y="1261242"/>
            <a:chExt cx="3222246" cy="1507358"/>
          </a:xfrm>
        </p:grpSpPr>
        <p:sp>
          <p:nvSpPr>
            <p:cNvPr id="11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 완료되지 않았습니다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b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인증을 확인해 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1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타원 119"/>
          <p:cNvSpPr>
            <a:spLocks noChangeAspect="1"/>
          </p:cNvSpPr>
          <p:nvPr/>
        </p:nvSpPr>
        <p:spPr>
          <a:xfrm>
            <a:off x="5576145" y="4012634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7" y="260588"/>
            <a:ext cx="3884604" cy="6858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200" dirty="0"/>
              <a:t>https://member.findjob.co.kr/join/biz_join_agency.asp</a:t>
            </a:r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대행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회원가입 대행 완료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07132"/>
              </p:ext>
            </p:extLst>
          </p:nvPr>
        </p:nvGraphicFramePr>
        <p:xfrm>
          <a:off x="8901679" y="553866"/>
          <a:ext cx="3290322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349250" lvl="1" indent="-17145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대상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대행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미동의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대행 회원 로그인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표시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미디어윌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통합 이용약관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벼룩시장 구인구직 이용약관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경우만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24761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65100" lvl="1" indent="-260350">
                        <a:buFont typeface="+mj-lt"/>
                        <a:buAutoNum type="arabicPeriod" startAt="2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(P.11, 2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65100" lvl="1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미인증인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 외 모두 수정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65100" lvl="1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인증인 경우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 수정불가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기업정보 출력 및 수정 기능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기업정보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정책 유지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722495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3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(P.11, 3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미인증인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경우만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인증된 경우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미표시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안내 및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자세히 보기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(JPEG, JPG, PNG, BMP,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20M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369052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(P.12, 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표시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문의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 이동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(P.16)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48763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가입하기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사항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동의 항목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 완료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입력 필수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저장 및 가입 완료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인증 날짜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문서 발급일 포함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가입 완료 페이지 이동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https://member.findjob.co.kr/join/biz_join_agency_complete.asp</a:t>
                      </a: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기존 프로세스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불일치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정보 확인 불가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[A-10]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회원정보와 기업정보 인증 서류 내용이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파일을 다시 등록하시거나 ‘인증 문의’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유지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[A-11]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기업정보 인증이 완료되지 않았습니다</a:t>
                      </a:r>
                      <a: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ko-KR" altLang="en-US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기업정보 인증을 확인해 주세요</a:t>
                      </a:r>
                      <a: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3645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400" y="3600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가입 대행 회원 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이용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미동의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미인증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꺾인 연결선 11"/>
          <p:cNvCxnSpPr>
            <a:stCxn id="110" idx="6"/>
          </p:cNvCxnSpPr>
          <p:nvPr/>
        </p:nvCxnSpPr>
        <p:spPr>
          <a:xfrm flipV="1">
            <a:off x="3313573" y="2871559"/>
            <a:ext cx="2151202" cy="34911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288500" y="4505959"/>
            <a:ext cx="2473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인증을 완료하지 않은 경우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기업정보 </a:t>
            </a:r>
            <a:r>
              <a:rPr lang="ko-KR" altLang="en-US" sz="700" dirty="0" err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인증’을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 진행해 주세요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751" y="1219200"/>
            <a:ext cx="1908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본인 인증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73067" y="1465421"/>
            <a:ext cx="2017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벼룩시장 구인구직 이용약관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911258" y="1724587"/>
            <a:ext cx="3427960" cy="693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>
            <a:spLocks noChangeAspect="1"/>
          </p:cNvSpPr>
          <p:nvPr/>
        </p:nvSpPr>
        <p:spPr>
          <a:xfrm>
            <a:off x="3030426" y="6221229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39207" y="2468796"/>
            <a:ext cx="139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기업정보 입력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필수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017826" y="2699628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업체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17826" y="2915072"/>
            <a:ext cx="92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사업자등록번호</a:t>
            </a:r>
            <a:endParaRPr lang="ko-KR" altLang="en-US" sz="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17826" y="3123525"/>
            <a:ext cx="92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대표자명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17826" y="3348982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대표전화번호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015668" y="3564426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 주소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11352" y="3777345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팩스번호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18247" y="4119820"/>
            <a:ext cx="15089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기업정보 인증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2469038" y="4871277"/>
            <a:ext cx="806526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14194" y="5100048"/>
            <a:ext cx="33250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내 발급한 </a:t>
            </a:r>
            <a:r>
              <a:rPr lang="ko-KR" altLang="en-US" sz="700" b="1" dirty="0">
                <a:solidFill>
                  <a:srgbClr val="FF0000"/>
                </a:solidFill>
              </a:rPr>
              <a:t>사업자등록증명원 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rgbClr val="FF0000"/>
                </a:solidFill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700" b="1" dirty="0"/>
              <a:t>사업자 등록 </a:t>
            </a:r>
            <a:r>
              <a:rPr lang="ko-KR" altLang="en-US" sz="700" b="1" dirty="0" err="1"/>
              <a:t>증명원</a:t>
            </a:r>
            <a:r>
              <a:rPr lang="ko-KR" altLang="en-US" sz="700" b="1" dirty="0"/>
              <a:t> 발급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/>
              <a:t>&gt; </a:t>
            </a:r>
            <a:r>
              <a:rPr lang="ko-KR" altLang="en-US" sz="700" b="1" dirty="0"/>
              <a:t>사업자 등록증 발급 </a:t>
            </a:r>
            <a:r>
              <a:rPr lang="en-US" altLang="ko-KR" sz="700" b="1" dirty="0"/>
              <a:t>: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700" b="1" dirty="0"/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등록증 외 서류로 인증을 요청하는 경우 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인증 문의</a:t>
            </a:r>
            <a:r>
              <a:rPr lang="ko-KR" altLang="en-US" sz="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srgbClr val="FF0000"/>
                </a:solidFill>
              </a:rPr>
              <a:t>인증서류</a:t>
            </a:r>
            <a:r>
              <a:rPr lang="ko-KR" altLang="en-US" sz="700" dirty="0">
                <a:solidFill>
                  <a:srgbClr val="FF0000"/>
                </a:solidFill>
              </a:rPr>
              <a:t> 발급일 기준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년 경과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247888" y="4610184"/>
            <a:ext cx="1193983" cy="541122"/>
            <a:chOff x="1055053" y="3689116"/>
            <a:chExt cx="1329749" cy="541122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6"/>
            <a:srcRect l="-55722" t="-22548" r="-54737" b="-27242"/>
            <a:stretch/>
          </p:blipFill>
          <p:spPr>
            <a:xfrm>
              <a:off x="1055053" y="3689116"/>
              <a:ext cx="1303566" cy="48746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48" name="TextBox 147"/>
            <p:cNvSpPr txBox="1"/>
            <p:nvPr/>
          </p:nvSpPr>
          <p:spPr>
            <a:xfrm>
              <a:off x="1112115" y="3953239"/>
              <a:ext cx="127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인증원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또는 사업자 등록증 첨부하기</a:t>
              </a:r>
            </a:p>
          </p:txBody>
        </p:sp>
      </p:grpSp>
      <p:sp>
        <p:nvSpPr>
          <p:cNvPr id="149" name="모서리가 둥근 직사각형 148"/>
          <p:cNvSpPr/>
          <p:nvPr/>
        </p:nvSpPr>
        <p:spPr>
          <a:xfrm>
            <a:off x="3316913" y="4875567"/>
            <a:ext cx="710862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 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2459076" y="4591925"/>
            <a:ext cx="806526" cy="2527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 완료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279962" y="4142247"/>
            <a:ext cx="1796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기업정보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인증 자세히 보기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링크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033017" y="4279255"/>
            <a:ext cx="281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안전한 채용과 기업정보 도용을 막기 위해 기업정보를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 또는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 등록증</a:t>
            </a:r>
            <a:r>
              <a:rPr lang="ko-KR" altLang="en-US" sz="700" dirty="0">
                <a:latin typeface="+mn-ea"/>
              </a:rPr>
              <a:t>으로 확인하고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154" name="타원 153"/>
          <p:cNvSpPr>
            <a:spLocks noChangeAspect="1"/>
          </p:cNvSpPr>
          <p:nvPr/>
        </p:nvSpPr>
        <p:spPr>
          <a:xfrm>
            <a:off x="728205" y="2459524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5" name="타원 154"/>
          <p:cNvSpPr>
            <a:spLocks noChangeAspect="1"/>
          </p:cNvSpPr>
          <p:nvPr/>
        </p:nvSpPr>
        <p:spPr>
          <a:xfrm>
            <a:off x="831897" y="4162772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6" name="타원 155"/>
          <p:cNvSpPr>
            <a:spLocks noChangeAspect="1"/>
          </p:cNvSpPr>
          <p:nvPr/>
        </p:nvSpPr>
        <p:spPr>
          <a:xfrm>
            <a:off x="2254556" y="4875688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타원 156"/>
          <p:cNvSpPr>
            <a:spLocks noChangeAspect="1"/>
          </p:cNvSpPr>
          <p:nvPr/>
        </p:nvSpPr>
        <p:spPr>
          <a:xfrm>
            <a:off x="3913200" y="4856140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904328" y="2734654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01110" y="3129051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6100" y="2921145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X</a:t>
            </a:r>
            <a:endParaRPr lang="en-US" altLang="ko-KR" sz="7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2134390" y="2697947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134390" y="3578220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2134390" y="3804672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134390" y="3351767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2126196" y="3121149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132203" y="2903421"/>
            <a:ext cx="1686560" cy="20547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220-85-28953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73067" y="3971709"/>
            <a:ext cx="2790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기업정보 수정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기업정보도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변경됩니다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479776" y="1097006"/>
            <a:ext cx="3017042" cy="2874704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5898072" y="1304712"/>
            <a:ext cx="17285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불일치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/>
          </a:p>
        </p:txBody>
      </p:sp>
      <p:grpSp>
        <p:nvGrpSpPr>
          <p:cNvPr id="17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909778" y="1498163"/>
            <a:ext cx="2506391" cy="1084382"/>
            <a:chOff x="595686" y="1261242"/>
            <a:chExt cx="3222246" cy="1507358"/>
          </a:xfrm>
        </p:grpSpPr>
        <p:sp>
          <p:nvSpPr>
            <p:cNvPr id="172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회원정보와 기업정보 인증 서류 내용이 일치하지 않습니다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파일을 다시 등록하시거나 ‘</a:t>
              </a:r>
              <a:r>
                <a:rPr lang="ko-KR" altLang="en-US" sz="7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문의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를 진행해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..</a:t>
              </a:r>
              <a:endParaRPr lang="en-US" altLang="ko-KR" sz="700" noProof="1">
                <a:latin typeface="Segoe UI" panose="020B0502040204020203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174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8" name="직사각형 177"/>
          <p:cNvSpPr/>
          <p:nvPr/>
        </p:nvSpPr>
        <p:spPr>
          <a:xfrm>
            <a:off x="5842386" y="2567679"/>
            <a:ext cx="161378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기업 인증 미완료</a:t>
            </a:r>
            <a:endParaRPr lang="ko-KR" altLang="en-US" sz="700" dirty="0"/>
          </a:p>
        </p:txBody>
      </p:sp>
      <p:sp>
        <p:nvSpPr>
          <p:cNvPr id="187" name="타원 186"/>
          <p:cNvSpPr>
            <a:spLocks noChangeAspect="1"/>
          </p:cNvSpPr>
          <p:nvPr/>
        </p:nvSpPr>
        <p:spPr>
          <a:xfrm>
            <a:off x="5358310" y="1024191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9" name="타원 188"/>
          <p:cNvSpPr>
            <a:spLocks noChangeAspect="1"/>
          </p:cNvSpPr>
          <p:nvPr/>
        </p:nvSpPr>
        <p:spPr>
          <a:xfrm>
            <a:off x="5596029" y="1705057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9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918049" y="2829959"/>
            <a:ext cx="2506391" cy="1011916"/>
            <a:chOff x="595686" y="1261242"/>
            <a:chExt cx="3222246" cy="1507358"/>
          </a:xfrm>
        </p:grpSpPr>
        <p:sp>
          <p:nvSpPr>
            <p:cNvPr id="191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 완료되지 않았습니다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b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인증을 확인해 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93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6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7" name="타원 196"/>
          <p:cNvSpPr>
            <a:spLocks noChangeAspect="1"/>
          </p:cNvSpPr>
          <p:nvPr/>
        </p:nvSpPr>
        <p:spPr>
          <a:xfrm>
            <a:off x="5576145" y="2934946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70" y="48492"/>
            <a:ext cx="3833490" cy="6858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720774" y="974828"/>
            <a:ext cx="266836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+mn-ea"/>
              </a:rPr>
              <a:t>미디어윌</a:t>
            </a:r>
            <a:r>
              <a:rPr lang="ko-KR" altLang="en-US" sz="800" dirty="0">
                <a:latin typeface="+mn-ea"/>
              </a:rPr>
              <a:t> 통합 이용약관</a:t>
            </a:r>
            <a:endParaRPr lang="ko-KR" altLang="en-US" sz="8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200" dirty="0"/>
              <a:t>https://member.findjob.co.kr/serviceagree/biz_user_agree.asp</a:t>
            </a:r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브랜드관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비즈니스 회원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브랜드관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지점 코드 인증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92424"/>
              </p:ext>
            </p:extLst>
          </p:nvPr>
        </p:nvGraphicFramePr>
        <p:xfrm>
          <a:off x="8901679" y="553866"/>
          <a:ext cx="3290322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349250" lvl="1" indent="-17145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대상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코드 부여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코드 인증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63550" lvl="1" indent="-285750">
                        <a:buFont typeface="+mj-lt"/>
                        <a:buAutoNum type="roman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 이용 동의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표시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미디어윌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통합 이용약관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여부에 따라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7063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벼룩시장 구인구직 이용약관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여부에 따라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627063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코드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여부에 따라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번호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24761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65100" lvl="1" indent="-260350">
                        <a:buFont typeface="+mj-lt"/>
                        <a:buAutoNum type="arabicPeriod" startAt="2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입력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(P.11, 2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65100" lvl="1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미인증인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 외 모두 수정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65100" lvl="1" indent="-2603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인증인 경우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 수정불가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전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기업정보 출력 및 수정 기능 제공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lvl="2" indent="-2286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비교 상태 표시</a:t>
                      </a:r>
                      <a:endParaRPr lang="en-US" altLang="ko-KR" sz="8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외 기업정보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정책 유지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791694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lvl="0" indent="-228600">
                        <a:buFont typeface="+mj-lt"/>
                        <a:buAutoNum type="arabicPeriod" startAt="3"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(P.11, 3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미인증인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경우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표시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안내 및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자세히 보기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(JPEG, JPG, PNG, BMP,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20M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369052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(P.12, 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5600" lvl="1" indent="-177800">
                        <a:buFont typeface="+mj-lt"/>
                        <a:buAutoNum type="alphaUcPeriod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문의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 이동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(P.16)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48763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가입하기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사항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동의 항목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지점 코드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인증 완료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기업정보 입력 필수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en-US" altLang="ko-KR" sz="800" b="1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인증 날짜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문서 발급일 포함 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및 가입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완료페이지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프로세스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기존 프로세스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불일치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정보 확인 불가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[A-10]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회원정보와 기업정보 인증 서류 내용이 일치하지 않습니다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파일을 다시 등록하시거나 ‘인증 문의’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진행해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액션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유지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7063" marR="0" lvl="3" indent="-2714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9138" marR="0" lvl="4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[A-11]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기업정보 인증이 완료되지 않았습니다</a:t>
                      </a:r>
                      <a: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ko-KR" altLang="en-US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기업정보 인증을 확인해 주세요</a:t>
                      </a:r>
                      <a:r>
                        <a:rPr lang="en-US" altLang="ko-KR" sz="800" noProof="1" smtClean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36455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719138" lvl="3" indent="-184150">
                        <a:buFont typeface="Arial" panose="020B0604020202020204" pitchFamily="34" charset="0"/>
                        <a:buChar char="•"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79655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400" y="3600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브랜드관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회원</a:t>
            </a:r>
            <a:endParaRPr lang="en-US" altLang="ko-KR" sz="9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이용 동의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미동의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지점 코드 인증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미인증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</a:t>
            </a:r>
            <a:r>
              <a:rPr lang="en-US" altLang="ko-KR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9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미인증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0360" y="982684"/>
            <a:ext cx="2645949" cy="1133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820819" y="1147029"/>
            <a:ext cx="2441581" cy="255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>
            <a:spLocks noChangeAspect="1"/>
          </p:cNvSpPr>
          <p:nvPr/>
        </p:nvSpPr>
        <p:spPr>
          <a:xfrm>
            <a:off x="1513160" y="998426"/>
            <a:ext cx="288000" cy="2878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9" idx="6"/>
            <a:endCxn id="86" idx="2"/>
          </p:cNvCxnSpPr>
          <p:nvPr/>
        </p:nvCxnSpPr>
        <p:spPr>
          <a:xfrm flipV="1">
            <a:off x="4112812" y="1894268"/>
            <a:ext cx="1586236" cy="4793568"/>
          </a:xfrm>
          <a:prstGeom prst="bentConnector3">
            <a:avLst>
              <a:gd name="adj1" fmla="val 815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>
            <a:spLocks noChangeAspect="1"/>
          </p:cNvSpPr>
          <p:nvPr/>
        </p:nvSpPr>
        <p:spPr>
          <a:xfrm>
            <a:off x="3829665" y="6546341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38446" y="2272362"/>
            <a:ext cx="139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기업정보 입력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필수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817065" y="2503194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업체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817065" y="2718638"/>
            <a:ext cx="92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사업자등록번호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817065" y="2927091"/>
            <a:ext cx="921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대표자명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817065" y="3152548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대표전화번호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814907" y="3367992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회사 주소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810591" y="3580911"/>
            <a:ext cx="1101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팩스번호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선택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817486" y="4228187"/>
            <a:ext cx="15089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기업정보 인증 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필수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268277" y="4979644"/>
            <a:ext cx="806526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13433" y="5208415"/>
            <a:ext cx="33250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90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일 내 발급한 </a:t>
            </a:r>
            <a:r>
              <a:rPr lang="ko-KR" altLang="en-US" sz="700" b="1" dirty="0">
                <a:solidFill>
                  <a:srgbClr val="FF0000"/>
                </a:solidFill>
              </a:rPr>
              <a:t>사업자등록증명원 또는 사업자등록증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을 등록해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rgbClr val="FF0000"/>
                </a:solidFill>
              </a:rPr>
              <a:t>주민등록번호 뒷자리는 노출되지 않도록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(***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표시 등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 되어 있어야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파일 형식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 JPEG,JPG,PNG,BMP /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용량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20M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이하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700" b="1" dirty="0"/>
              <a:t>사업자 등록 </a:t>
            </a:r>
            <a:r>
              <a:rPr lang="ko-KR" altLang="en-US" sz="700" b="1" dirty="0" err="1"/>
              <a:t>증명원</a:t>
            </a:r>
            <a:r>
              <a:rPr lang="ko-KR" altLang="en-US" sz="700" b="1" dirty="0"/>
              <a:t> 발급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700" b="1" dirty="0"/>
              <a:t>&gt; </a:t>
            </a:r>
            <a:r>
              <a:rPr lang="ko-KR" altLang="en-US" sz="700" b="1" dirty="0"/>
              <a:t>사업자 등록증 발급 </a:t>
            </a:r>
            <a:r>
              <a:rPr lang="en-US" altLang="ko-KR" sz="700" b="1" dirty="0"/>
              <a:t>: 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: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홈택스</a:t>
            </a:r>
            <a:r>
              <a:rPr lang="ko-KR" altLang="en-US" sz="700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b="1" u="sng" dirty="0" err="1">
                <a:solidFill>
                  <a:schemeClr val="accent5">
                    <a:lumMod val="75000"/>
                  </a:schemeClr>
                </a:solidFill>
              </a:rPr>
              <a:t>바로가기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링크</a:t>
            </a:r>
            <a:r>
              <a:rPr lang="en-US" altLang="ko-KR" sz="7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700" b="1" dirty="0"/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서류 등록 오류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인증 정보 불일치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사업자 등록증 외 서류로 인증을 요청하는 경우 </a:t>
            </a:r>
            <a:r>
              <a:rPr lang="ko-KR" altLang="en-US" sz="700" b="1" dirty="0">
                <a:solidFill>
                  <a:schemeClr val="accent5">
                    <a:lumMod val="75000"/>
                  </a:schemeClr>
                </a:solidFill>
              </a:rPr>
              <a:t>인증 문의</a:t>
            </a:r>
            <a:r>
              <a:rPr lang="ko-KR" altLang="en-US" sz="7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버튼을 눌러 문의를 남겨주세요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12713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700" dirty="0" err="1">
                <a:solidFill>
                  <a:srgbClr val="FF0000"/>
                </a:solidFill>
              </a:rPr>
              <a:t>인증서류</a:t>
            </a:r>
            <a:r>
              <a:rPr lang="ko-KR" altLang="en-US" sz="700" dirty="0">
                <a:solidFill>
                  <a:srgbClr val="FF0000"/>
                </a:solidFill>
              </a:rPr>
              <a:t> 발급일 기준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년 경과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 기업정보 인증을 다시 받으셔야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047127" y="4718551"/>
            <a:ext cx="1193983" cy="541122"/>
            <a:chOff x="1055053" y="3689116"/>
            <a:chExt cx="1329749" cy="541122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6"/>
            <a:srcRect l="-55722" t="-22548" r="-54737" b="-27242"/>
            <a:stretch/>
          </p:blipFill>
          <p:spPr>
            <a:xfrm>
              <a:off x="1055053" y="3689116"/>
              <a:ext cx="1303566" cy="48746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1112115" y="3953239"/>
              <a:ext cx="1272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600" dirty="0" err="1">
                  <a:solidFill>
                    <a:schemeClr val="bg1">
                      <a:lumMod val="50000"/>
                    </a:schemeClr>
                  </a:solidFill>
                </a:rPr>
                <a:t>인증원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</a:rPr>
                <a:t> 또는 사업자 등록증 첨부하기</a:t>
              </a: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4116152" y="4983934"/>
            <a:ext cx="710862" cy="25271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인증 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258315" y="4700292"/>
            <a:ext cx="806526" cy="2527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/>
                </a:solidFill>
              </a:rPr>
              <a:t>기업정보 인증 완료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79201" y="4250614"/>
            <a:ext cx="1796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기업정보 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인증 자세히 보기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링크</a:t>
            </a:r>
            <a:r>
              <a:rPr lang="en-US" altLang="ko-KR" sz="8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2256" y="4387622"/>
            <a:ext cx="281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n-ea"/>
              </a:rPr>
              <a:t>안전한 채용과 기업정보 도용을 막기 위해 기업정보를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사업자등록 </a:t>
            </a:r>
            <a:r>
              <a:rPr lang="ko-KR" altLang="en-US" sz="700" b="1" dirty="0" err="1">
                <a:solidFill>
                  <a:srgbClr val="FF0000"/>
                </a:solidFill>
                <a:latin typeface="+mn-ea"/>
              </a:rPr>
              <a:t>증명원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 또는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+mn-ea"/>
              </a:rPr>
              <a:t>사업자 등록증</a:t>
            </a:r>
            <a:r>
              <a:rPr lang="ko-KR" altLang="en-US" sz="700" dirty="0">
                <a:latin typeface="+mn-ea"/>
              </a:rPr>
              <a:t>으로 확인하고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ko-KR" altLang="en-US" sz="700" dirty="0"/>
          </a:p>
        </p:txBody>
      </p:sp>
      <p:sp>
        <p:nvSpPr>
          <p:cNvPr id="60" name="타원 59"/>
          <p:cNvSpPr>
            <a:spLocks noChangeAspect="1"/>
          </p:cNvSpPr>
          <p:nvPr/>
        </p:nvSpPr>
        <p:spPr>
          <a:xfrm>
            <a:off x="1527444" y="2263090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>
            <a:spLocks noChangeAspect="1"/>
          </p:cNvSpPr>
          <p:nvPr/>
        </p:nvSpPr>
        <p:spPr>
          <a:xfrm>
            <a:off x="1631136" y="4271139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3053795" y="498405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4712439" y="4964507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03567" y="2538220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00349" y="2932617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V</a:t>
            </a:r>
            <a:endParaRPr lang="en-US" altLang="ko-KR" sz="700" b="1" dirty="0">
              <a:solidFill>
                <a:schemeClr val="accent5">
                  <a:lumMod val="75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95339" y="2724711"/>
            <a:ext cx="2590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X</a:t>
            </a:r>
            <a:endParaRPr lang="en-US" altLang="ko-KR" sz="700" b="1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33629" y="2501513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933629" y="3381786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933629" y="3608238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933629" y="3155333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5435" y="2924715"/>
            <a:ext cx="1686560" cy="2054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931442" y="2706987"/>
            <a:ext cx="1686560" cy="20547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220-85-28953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2306" y="3802367"/>
            <a:ext cx="27905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기업정보 수정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회원정보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</a:rPr>
              <a:t>기업정보도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변경됩니다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20514" y="1825588"/>
            <a:ext cx="3017042" cy="2874704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38810" y="2033294"/>
            <a:ext cx="17285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불일치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/>
          </a:p>
        </p:txBody>
      </p:sp>
      <p:grpSp>
        <p:nvGrpSpPr>
          <p:cNvPr id="77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250516" y="2226745"/>
            <a:ext cx="2506391" cy="1084382"/>
            <a:chOff x="595686" y="1261242"/>
            <a:chExt cx="3222246" cy="1507358"/>
          </a:xfrm>
        </p:grpSpPr>
        <p:sp>
          <p:nvSpPr>
            <p:cNvPr id="78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회원정보와 기업정보 인증 서류 내용이 일치하지 않습니다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파일을 다시 등록하시거나 ‘</a:t>
              </a:r>
              <a:r>
                <a:rPr lang="ko-KR" altLang="en-US" sz="700" b="1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 문의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’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를 진행해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..</a:t>
              </a:r>
              <a:endParaRPr lang="en-US" altLang="ko-KR" sz="700" noProof="1">
                <a:latin typeface="Segoe UI" panose="020B0502040204020203" pitchFamily="34" charset="0"/>
                <a:ea typeface="나눔고딕" panose="020D0604000000000000" pitchFamily="50" charset="-127"/>
              </a:endParaRPr>
            </a:p>
          </p:txBody>
        </p:sp>
        <p:sp>
          <p:nvSpPr>
            <p:cNvPr id="80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183124" y="3296261"/>
            <a:ext cx="161378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기업 인증 미완료</a:t>
            </a:r>
            <a:endParaRPr lang="ko-KR" altLang="en-US" sz="700" dirty="0"/>
          </a:p>
        </p:txBody>
      </p:sp>
      <p:sp>
        <p:nvSpPr>
          <p:cNvPr id="86" name="타원 85"/>
          <p:cNvSpPr>
            <a:spLocks noChangeAspect="1"/>
          </p:cNvSpPr>
          <p:nvPr/>
        </p:nvSpPr>
        <p:spPr>
          <a:xfrm>
            <a:off x="5699048" y="1752773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5936767" y="2433639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258787" y="3558541"/>
            <a:ext cx="2506391" cy="1011916"/>
            <a:chOff x="595686" y="1261242"/>
            <a:chExt cx="3222246" cy="1507358"/>
          </a:xfrm>
        </p:grpSpPr>
        <p:sp>
          <p:nvSpPr>
            <p:cNvPr id="10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 완료되지 않았습니다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b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인증을 확인해 주세요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타원 109"/>
          <p:cNvSpPr>
            <a:spLocks noChangeAspect="1"/>
          </p:cNvSpPr>
          <p:nvPr/>
        </p:nvSpPr>
        <p:spPr>
          <a:xfrm>
            <a:off x="5916883" y="3663528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27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200" dirty="0" smtClean="0"/>
              <a:t>참고 </a:t>
            </a:r>
            <a:r>
              <a:rPr lang="en-US" altLang="ko-KR" sz="1200" dirty="0" smtClean="0"/>
              <a:t>URL https</a:t>
            </a:r>
            <a:r>
              <a:rPr lang="en-US" altLang="ko-KR" sz="1200" dirty="0"/>
              <a:t>://www.findjob.co.kr/advertiser/regist_simple_ad_reception.asp</a:t>
            </a:r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인증 문의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 페이지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0530"/>
              </p:ext>
            </p:extLst>
          </p:nvPr>
        </p:nvGraphicFramePr>
        <p:xfrm>
          <a:off x="8912887" y="553866"/>
          <a:ext cx="327911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회원 접근 가능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문의 클릭 시 이동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536686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hlinkClick r:id="rId5"/>
                        </a:rPr>
                        <a:t>공고 대행 문의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고려 필요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57188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가이드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이용안내 동의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ko-KR" altLang="en-US" sz="800" b="1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가이드</a:t>
                      </a:r>
                      <a:endParaRPr lang="en-US" altLang="ko-KR" sz="800" b="1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직업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안정법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시행령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항에 따라 기업정보 도용을 막기 위해 기업정보 인증을 해주세요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구인 광고 등록 등 서비스 이용을 위해 기업정보 인증이 완료되어야 합니다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인증은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년간 유효하며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경과 후에는 기업정보 인증을 다시 받으셔야 합니다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.▶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서류 안내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이후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증명원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(90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이내 발급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등록증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(90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이내 발급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 등록 이전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인가증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허가증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신고증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통신 판매업자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신고증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▶ 사업자 등록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증명원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발급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홈택스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바로가기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https://www.hometax.go.kr/websquare/websquare.wq?w2xPath=/ui/pp/index_pp.xml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▶ 사업자 등록증 발급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홈택스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바로가기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https://www.hometax.go.kr/websquare/websquare.wq?w2xPath=/ui/pp/index_pp.xml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</a:rPr>
                        <a:t>주민등록번호 뒷자리는 노출되지 않도록 처리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가 되어 있어야 합니다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내부 기준에 따라 추가 서류를 요청할 수 있습니다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인증 완료 시 제출 서류 내 정보로 기업정보가 반영됩니다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altLang="ko-KR" sz="700" b="0" i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360363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상담시간 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09:00~18:00 (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및 공휴일 휴무</a:t>
                      </a:r>
                      <a:r>
                        <a:rPr lang="en-US" altLang="ko-KR" sz="700" b="0" i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문의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 정보 호출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계정 정보 자동 채움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marR="0" lvl="4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541338" marR="0" lvl="4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541338" marR="0" lvl="4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541338" marR="0" lvl="4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marR="0" lvl="4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서류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marR="0" lvl="4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Placeholder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내용을 입력해주세요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444500" marR="0" lvl="1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 startAt="3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서류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marR="0" lvl="2" indent="-1857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 프로세스 진행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marR="0" lvl="2" indent="-1857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파일 유효성 검사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형식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20M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lvl="2" indent="-1793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등록 파일명 표시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09625" lvl="3" indent="-179388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[A-12]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등록이 완료되었습니다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541338" lvl="2" indent="-1793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06450" marR="0" lvl="4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[A-2]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형식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오류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형식 및 용량 확인 후 다시 등록해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(JPEG,JPG,PNG,BMP 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용량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20M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444500" lvl="1" indent="-260350">
                        <a:buFont typeface="+mj-lt"/>
                        <a:buAutoNum type="alphaUcPeriod" startAt="3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 문구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6575" lvl="2" indent="-1793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파일 형식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JPEG, JPG, PNG, BMP</a:t>
                      </a:r>
                    </a:p>
                    <a:p>
                      <a:pPr marL="536575" lvl="2" indent="-1793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용량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20M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이하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36575" lvl="2" indent="-1793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주민등록번호 뒷자리는 노출되지 않도록 처리 필수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748763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페이지 계속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724245"/>
                  </a:ext>
                </a:extLst>
              </a:tr>
            </a:tbl>
          </a:graphicData>
        </a:graphic>
      </p:graphicFrame>
      <p:grpSp>
        <p:nvGrpSpPr>
          <p:cNvPr id="68" name="그룹 67"/>
          <p:cNvGrpSpPr/>
          <p:nvPr/>
        </p:nvGrpSpPr>
        <p:grpSpPr>
          <a:xfrm>
            <a:off x="484347" y="267112"/>
            <a:ext cx="3910587" cy="7404426"/>
            <a:chOff x="901439" y="267112"/>
            <a:chExt cx="3910587" cy="7404426"/>
          </a:xfrm>
        </p:grpSpPr>
        <p:grpSp>
          <p:nvGrpSpPr>
            <p:cNvPr id="45" name="그룹 44"/>
            <p:cNvGrpSpPr/>
            <p:nvPr/>
          </p:nvGrpSpPr>
          <p:grpSpPr>
            <a:xfrm>
              <a:off x="1149044" y="267112"/>
              <a:ext cx="3662981" cy="7404426"/>
              <a:chOff x="1149044" y="267112"/>
              <a:chExt cx="3662981" cy="7404426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1149044" y="267112"/>
                <a:ext cx="3662981" cy="7404426"/>
                <a:chOff x="1149044" y="267112"/>
                <a:chExt cx="3662981" cy="7404426"/>
              </a:xfrm>
            </p:grpSpPr>
            <p:grpSp>
              <p:nvGrpSpPr>
                <p:cNvPr id="41" name="그룹 40"/>
                <p:cNvGrpSpPr/>
                <p:nvPr/>
              </p:nvGrpSpPr>
              <p:grpSpPr>
                <a:xfrm>
                  <a:off x="1149044" y="267112"/>
                  <a:ext cx="3662981" cy="7404426"/>
                  <a:chOff x="1149044" y="267112"/>
                  <a:chExt cx="3662981" cy="7404426"/>
                </a:xfrm>
              </p:grpSpPr>
              <p:pic>
                <p:nvPicPr>
                  <p:cNvPr id="5" name="그림 4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9044" y="267112"/>
                    <a:ext cx="3662981" cy="6331801"/>
                  </a:xfrm>
                  <a:prstGeom prst="rect">
                    <a:avLst/>
                  </a:prstGeom>
                </p:spPr>
              </p:pic>
              <p:pic>
                <p:nvPicPr>
                  <p:cNvPr id="39" name="그림 38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49044" y="4534878"/>
                    <a:ext cx="3662981" cy="31366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그림 10"/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3013"/>
                <a:stretch/>
              </p:blipFill>
              <p:spPr>
                <a:xfrm>
                  <a:off x="1279791" y="3667804"/>
                  <a:ext cx="2349796" cy="252869"/>
                </a:xfrm>
                <a:prstGeom prst="rect">
                  <a:avLst/>
                </a:prstGeom>
              </p:spPr>
            </p:pic>
            <p:sp>
              <p:nvSpPr>
                <p:cNvPr id="29" name="TextBox 28"/>
                <p:cNvSpPr txBox="1"/>
                <p:nvPr/>
              </p:nvSpPr>
              <p:spPr>
                <a:xfrm>
                  <a:off x="1194934" y="3511140"/>
                  <a:ext cx="11869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이메일</a:t>
                  </a:r>
                  <a:endParaRPr lang="ko-KR" altLang="en-US" sz="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279790" y="4090016"/>
                  <a:ext cx="1291904" cy="400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194934" y="3905627"/>
                  <a:ext cx="1186962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600" b="1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기업정보 인증 서류</a:t>
                  </a:r>
                  <a:endParaRPr lang="ko-KR" altLang="en-US" sz="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3" name="직사각형 42"/>
              <p:cNvSpPr/>
              <p:nvPr/>
            </p:nvSpPr>
            <p:spPr>
              <a:xfrm>
                <a:off x="1194934" y="4694450"/>
                <a:ext cx="3415040" cy="96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문의 내용을 입력해주세요</a:t>
                </a:r>
                <a:r>
                  <a:rPr lang="en-US" altLang="ko-KR" sz="700" dirty="0" smtClean="0">
                    <a:solidFill>
                      <a:schemeClr val="tx1"/>
                    </a:solidFill>
                  </a:rPr>
                  <a:t>.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94934" y="4535620"/>
                <a:ext cx="118696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문의 내용</a:t>
                </a:r>
                <a:endParaRPr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1148688" y="508137"/>
              <a:ext cx="3663338" cy="156156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직업 </a:t>
              </a:r>
              <a:r>
                <a:rPr lang="ko-KR" altLang="en-US" sz="800" b="1" dirty="0" err="1">
                  <a:solidFill>
                    <a:schemeClr val="tx1"/>
                  </a:solidFill>
                </a:rPr>
                <a:t>안정법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 시행령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28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조</a:t>
              </a:r>
              <a:r>
                <a:rPr lang="en-US" altLang="ko-KR" sz="800" b="1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항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따라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기업정보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도용을 막기 위해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기업정보 인증을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해주세요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구인 광고 등록 등 서비스 이용을 위해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기업정보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인증이 완료되어야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인증은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년간 유효하며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  <a:r>
                <a:rPr lang="ko-KR" altLang="en-US" sz="800" dirty="0">
                  <a:solidFill>
                    <a:schemeClr val="tx1"/>
                  </a:solidFill>
                </a:rPr>
                <a:t> 경과 후에는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기업정보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인증을 다시 받으셔야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b="1" dirty="0" smtClean="0">
                  <a:solidFill>
                    <a:schemeClr val="tx1"/>
                  </a:solidFill>
                </a:rPr>
                <a:t>▶ 기업정보 인증 서류 안내</a:t>
              </a:r>
              <a:endParaRPr lang="en-US" altLang="ko-KR" sz="8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사업자 등록 이후</a:t>
              </a:r>
              <a:r>
                <a:rPr lang="en-US" altLang="ko-KR" sz="700" dirty="0">
                  <a:solidFill>
                    <a:schemeClr val="tx1"/>
                  </a:solidFill>
                </a:rPr>
                <a:t>(90</a:t>
              </a:r>
              <a:r>
                <a:rPr lang="ko-KR" altLang="en-US" sz="700" dirty="0">
                  <a:solidFill>
                    <a:schemeClr val="tx1"/>
                  </a:solidFill>
                </a:rPr>
                <a:t>일 이내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발급한 서류만 인정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b="1" dirty="0" smtClean="0">
                  <a:solidFill>
                    <a:schemeClr val="accent5">
                      <a:lumMod val="50000"/>
                    </a:schemeClr>
                  </a:solidFill>
                </a:rPr>
                <a:t>사업자 등록 </a:t>
              </a:r>
              <a:r>
                <a:rPr lang="ko-KR" altLang="en-US" sz="700" b="1" dirty="0" err="1" smtClean="0">
                  <a:solidFill>
                    <a:schemeClr val="accent5">
                      <a:lumMod val="50000"/>
                    </a:schemeClr>
                  </a:solidFill>
                </a:rPr>
                <a:t>증명원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또는 </a:t>
              </a:r>
              <a:r>
                <a:rPr lang="ko-KR" altLang="en-US" sz="700" b="1" dirty="0" smtClean="0">
                  <a:solidFill>
                    <a:schemeClr val="accent5">
                      <a:lumMod val="50000"/>
                    </a:schemeClr>
                  </a:solidFill>
                </a:rPr>
                <a:t>사업자 등록증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사업자 등록 이전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인가증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허가증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신고증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통신 판매업자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신고증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등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▶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사업자 등록 </a:t>
              </a:r>
              <a:r>
                <a:rPr lang="ko-KR" altLang="en-US" sz="800" b="1" dirty="0" err="1" smtClean="0">
                  <a:solidFill>
                    <a:schemeClr val="tx1"/>
                  </a:solidFill>
                </a:rPr>
                <a:t>증명원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발급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:</a:t>
              </a:r>
              <a:r>
                <a:rPr lang="en-US" altLang="ko-KR" sz="800" b="1" dirty="0"/>
                <a:t> </a:t>
              </a:r>
              <a:r>
                <a:rPr lang="ko-KR" altLang="en-US" sz="800" b="1" u="sng" dirty="0" err="1">
                  <a:solidFill>
                    <a:schemeClr val="accent5">
                      <a:lumMod val="50000"/>
                    </a:schemeClr>
                  </a:solidFill>
                </a:rPr>
                <a:t>홈택스</a:t>
              </a:r>
              <a:r>
                <a:rPr lang="ko-KR" altLang="en-US" sz="800" b="1" u="sng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800" b="1" u="sng" dirty="0" err="1">
                  <a:solidFill>
                    <a:schemeClr val="accent5">
                      <a:lumMod val="50000"/>
                    </a:schemeClr>
                  </a:solidFill>
                </a:rPr>
                <a:t>바로가기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ko-KR" altLang="en-US" sz="800" b="1" dirty="0">
                  <a:solidFill>
                    <a:schemeClr val="accent5">
                      <a:lumMod val="50000"/>
                    </a:schemeClr>
                  </a:solidFill>
                </a:rPr>
                <a:t>링크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▶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사업자 </a:t>
              </a:r>
              <a:r>
                <a:rPr lang="ko-KR" altLang="en-US" sz="800" b="1" dirty="0" smtClean="0">
                  <a:solidFill>
                    <a:schemeClr val="tx1"/>
                  </a:solidFill>
                </a:rPr>
                <a:t>등록증 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발급 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:</a:t>
              </a:r>
              <a:r>
                <a:rPr lang="en-US" altLang="ko-KR" sz="800" b="1" dirty="0"/>
                <a:t> </a:t>
              </a:r>
              <a:r>
                <a:rPr lang="ko-KR" altLang="en-US" sz="800" b="1" u="sng" dirty="0" err="1">
                  <a:solidFill>
                    <a:schemeClr val="accent5">
                      <a:lumMod val="50000"/>
                    </a:schemeClr>
                  </a:solidFill>
                </a:rPr>
                <a:t>홈택스</a:t>
              </a:r>
              <a:r>
                <a:rPr lang="ko-KR" altLang="en-US" sz="800" b="1" u="sng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800" b="1" u="sng" dirty="0" err="1">
                  <a:solidFill>
                    <a:schemeClr val="accent5">
                      <a:lumMod val="50000"/>
                    </a:schemeClr>
                  </a:solidFill>
                </a:rPr>
                <a:t>바로가기</a:t>
              </a:r>
              <a:r>
                <a:rPr lang="en-US" altLang="ko-KR" sz="800" b="1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ko-KR" altLang="en-US" sz="800" b="1" dirty="0">
                  <a:solidFill>
                    <a:schemeClr val="accent5">
                      <a:lumMod val="50000"/>
                    </a:schemeClr>
                  </a:solidFill>
                </a:rPr>
                <a:t>링크</a:t>
              </a:r>
              <a:r>
                <a:rPr lang="en-US" altLang="ko-KR" sz="800" b="1" dirty="0" smtClean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rgbClr val="FF0000"/>
                  </a:solidFill>
                </a:rPr>
                <a:t>주민등록번호 </a:t>
              </a:r>
              <a:r>
                <a:rPr lang="ko-KR" altLang="en-US" sz="700" dirty="0">
                  <a:solidFill>
                    <a:srgbClr val="FF0000"/>
                  </a:solidFill>
                </a:rPr>
                <a:t>뒷자리는 노출되지 않도록 처리</a:t>
              </a:r>
              <a:r>
                <a:rPr lang="en-US" altLang="ko-KR" sz="700" dirty="0">
                  <a:solidFill>
                    <a:schemeClr val="tx1"/>
                  </a:solidFill>
                </a:rPr>
                <a:t>(*** </a:t>
              </a:r>
              <a:r>
                <a:rPr lang="ko-KR" altLang="en-US" sz="700" dirty="0">
                  <a:solidFill>
                    <a:schemeClr val="tx1"/>
                  </a:solidFill>
                </a:rPr>
                <a:t>표시 등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>
                  <a:solidFill>
                    <a:schemeClr val="tx1"/>
                  </a:solidFill>
                </a:rPr>
                <a:t>가 되어 있어야 합니다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내부 </a:t>
              </a:r>
              <a:r>
                <a:rPr lang="ko-KR" altLang="en-US" sz="700" dirty="0">
                  <a:solidFill>
                    <a:schemeClr val="tx1"/>
                  </a:solidFill>
                </a:rPr>
                <a:t>기준에 따라 추가 서류를 요청할 수 있습니다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>
                  <a:solidFill>
                    <a:schemeClr val="tx1"/>
                  </a:solidFill>
                </a:rPr>
                <a:t>인증 완료 </a:t>
              </a:r>
              <a:r>
                <a:rPr lang="ko-KR" altLang="en-US" sz="700" dirty="0">
                  <a:solidFill>
                    <a:schemeClr val="tx1"/>
                  </a:solidFill>
                </a:rPr>
                <a:t>시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제출 </a:t>
              </a:r>
              <a:r>
                <a:rPr lang="ko-KR" altLang="en-US" sz="700" dirty="0">
                  <a:solidFill>
                    <a:schemeClr val="tx1"/>
                  </a:solidFill>
                </a:rPr>
                <a:t>서류 내 정보로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기업정보가 </a:t>
              </a:r>
              <a:r>
                <a:rPr lang="ko-KR" altLang="en-US" sz="700" dirty="0">
                  <a:solidFill>
                    <a:schemeClr val="tx1"/>
                  </a:solidFill>
                </a:rPr>
                <a:t>반영됩니다</a:t>
              </a:r>
              <a:r>
                <a:rPr lang="en-US" altLang="ko-KR" sz="700" dirty="0">
                  <a:solidFill>
                    <a:schemeClr val="tx1"/>
                  </a:solidFill>
                </a:rPr>
                <a:t>.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※ </a:t>
              </a:r>
              <a:r>
                <a:rPr lang="ko-KR" altLang="en-US" sz="700" dirty="0">
                  <a:solidFill>
                    <a:schemeClr val="tx1"/>
                  </a:solidFill>
                </a:rPr>
                <a:t>상담시간 </a:t>
              </a:r>
              <a:r>
                <a:rPr lang="en-US" altLang="ko-KR" sz="700" dirty="0">
                  <a:solidFill>
                    <a:schemeClr val="tx1"/>
                  </a:solidFill>
                </a:rPr>
                <a:t>: 09:00~18:00 (</a:t>
              </a:r>
              <a:r>
                <a:rPr lang="ko-KR" altLang="en-US" sz="700" dirty="0">
                  <a:solidFill>
                    <a:schemeClr val="tx1"/>
                  </a:solidFill>
                </a:rPr>
                <a:t>토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일 및 공휴일 휴무</a:t>
              </a:r>
              <a:r>
                <a:rPr lang="en-US" altLang="ko-KR" sz="7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48687" y="2033437"/>
              <a:ext cx="2123658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기업정보 인증 문의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3" name="타원 22"/>
            <p:cNvSpPr>
              <a:spLocks noChangeAspect="1"/>
            </p:cNvSpPr>
            <p:nvPr/>
          </p:nvSpPr>
          <p:spPr>
            <a:xfrm>
              <a:off x="921200" y="268563"/>
              <a:ext cx="283147" cy="28299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1-A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>
              <a:spLocks noChangeAspect="1"/>
            </p:cNvSpPr>
            <p:nvPr/>
          </p:nvSpPr>
          <p:spPr>
            <a:xfrm>
              <a:off x="901439" y="877774"/>
              <a:ext cx="283147" cy="28299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>
              <a:spLocks noChangeAspect="1"/>
            </p:cNvSpPr>
            <p:nvPr/>
          </p:nvSpPr>
          <p:spPr>
            <a:xfrm>
              <a:off x="921200" y="2491770"/>
              <a:ext cx="283147" cy="28299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>
              <a:spLocks noChangeAspect="1"/>
            </p:cNvSpPr>
            <p:nvPr/>
          </p:nvSpPr>
          <p:spPr>
            <a:xfrm>
              <a:off x="1072844" y="3967772"/>
              <a:ext cx="283147" cy="28299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3-C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9790" y="6658044"/>
              <a:ext cx="32940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동의를 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거부할 수 있으나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미동의 시 문의 접수가 불가능합니다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694" y="7054925"/>
              <a:ext cx="70065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000" smtClean="0">
                  <a:solidFill>
                    <a:schemeClr val="bg1"/>
                  </a:solidFill>
                </a:rPr>
                <a:t>문의하기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96592" y="4137553"/>
              <a:ext cx="2210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파일 </a:t>
              </a:r>
              <a:r>
                <a:rPr lang="ko-KR" altLang="en-US" sz="700" dirty="0"/>
                <a:t>형식 </a:t>
              </a:r>
              <a:r>
                <a:rPr lang="en-US" altLang="ko-KR" sz="700" dirty="0"/>
                <a:t>: JPEG,JPG,PNG,BMP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dirty="0" smtClean="0"/>
                <a:t>용량 </a:t>
              </a:r>
              <a:r>
                <a:rPr lang="en-US" altLang="ko-KR" sz="700" dirty="0" smtClean="0"/>
                <a:t>20M </a:t>
              </a:r>
              <a:r>
                <a:rPr lang="ko-KR" altLang="en-US" sz="700" dirty="0" smtClean="0"/>
                <a:t>이하</a:t>
              </a:r>
              <a:endParaRPr lang="en-US" altLang="ko-K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700" b="1" dirty="0">
                  <a:solidFill>
                    <a:srgbClr val="FF0000"/>
                  </a:solidFill>
                </a:rPr>
                <a:t>주민등록번호 뒷자리는 노출되지 않도록 </a:t>
              </a:r>
              <a:r>
                <a:rPr lang="ko-KR" altLang="en-US" sz="700" b="1" dirty="0" smtClean="0">
                  <a:solidFill>
                    <a:srgbClr val="FF0000"/>
                  </a:solidFill>
                </a:rPr>
                <a:t>처리 필수</a:t>
              </a:r>
              <a:endParaRPr lang="en-US" altLang="ko-KR" sz="700" dirty="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4912858" y="3369444"/>
            <a:ext cx="3477497" cy="2917902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648047" y="5054421"/>
            <a:ext cx="2594976" cy="1095060"/>
            <a:chOff x="595686" y="1261242"/>
            <a:chExt cx="3222246" cy="1507358"/>
          </a:xfrm>
        </p:grpSpPr>
        <p:sp>
          <p:nvSpPr>
            <p:cNvPr id="6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 형식 및 용량 확인 후 다시 등록해 주세요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(JPEG,JPG,PNG,BMP /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용량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20M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이하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76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479057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5637514" y="4868036"/>
            <a:ext cx="100438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형식 체크</a:t>
            </a:r>
            <a:endParaRPr lang="ko-KR" altLang="en-US" sz="700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9"/>
          <a:srcRect l="-55722" t="-22548" r="-54737" b="-27242"/>
          <a:stretch/>
        </p:blipFill>
        <p:spPr>
          <a:xfrm>
            <a:off x="862698" y="4089293"/>
            <a:ext cx="1336637" cy="400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3" name="TextBox 92"/>
          <p:cNvSpPr txBox="1"/>
          <p:nvPr/>
        </p:nvSpPr>
        <p:spPr>
          <a:xfrm>
            <a:off x="911544" y="4249231"/>
            <a:ext cx="126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사업자 등록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인증원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또는 사업자 등록증 첨부하기</a:t>
            </a:r>
          </a:p>
        </p:txBody>
      </p:sp>
      <p:cxnSp>
        <p:nvCxnSpPr>
          <p:cNvPr id="6" name="꺾인 연결선 5"/>
          <p:cNvCxnSpPr>
            <a:stCxn id="92" idx="3"/>
            <a:endCxn id="62" idx="1"/>
          </p:cNvCxnSpPr>
          <p:nvPr/>
        </p:nvCxnSpPr>
        <p:spPr>
          <a:xfrm>
            <a:off x="2199335" y="4289741"/>
            <a:ext cx="2713523" cy="538654"/>
          </a:xfrm>
          <a:prstGeom prst="bentConnector3">
            <a:avLst>
              <a:gd name="adj1" fmla="val 859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>
            <a:spLocks noChangeAspect="1"/>
          </p:cNvSpPr>
          <p:nvPr/>
        </p:nvSpPr>
        <p:spPr>
          <a:xfrm>
            <a:off x="488344" y="1987001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40343" y="3656494"/>
            <a:ext cx="2594976" cy="1095060"/>
            <a:chOff x="595686" y="1261242"/>
            <a:chExt cx="3222246" cy="1507358"/>
          </a:xfrm>
        </p:grpSpPr>
        <p:sp>
          <p:nvSpPr>
            <p:cNvPr id="105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5"/>
              <a:ext cx="3222246" cy="126961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파일 등록이 완료되었습니다</a:t>
              </a:r>
              <a:r>
                <a:rPr lang="en-US" altLang="ko-KR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07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75295" y="2340742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>
            <a:off x="5625286" y="3446699"/>
            <a:ext cx="100438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파일 등록 성공</a:t>
            </a:r>
            <a:endParaRPr lang="ko-KR" altLang="en-US" sz="700" dirty="0"/>
          </a:p>
        </p:txBody>
      </p:sp>
      <p:sp>
        <p:nvSpPr>
          <p:cNvPr id="113" name="타원 112"/>
          <p:cNvSpPr>
            <a:spLocks noChangeAspect="1"/>
          </p:cNvSpPr>
          <p:nvPr/>
        </p:nvSpPr>
        <p:spPr>
          <a:xfrm>
            <a:off x="2089228" y="398456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3-D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64" y="1190194"/>
            <a:ext cx="1249680" cy="84429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710940" y="1086007"/>
            <a:ext cx="3055620" cy="1053224"/>
            <a:chOff x="3710940" y="1086007"/>
            <a:chExt cx="3055620" cy="1053224"/>
          </a:xfrm>
        </p:grpSpPr>
        <p:sp>
          <p:nvSpPr>
            <p:cNvPr id="8" name="직사각형 7"/>
            <p:cNvSpPr/>
            <p:nvPr/>
          </p:nvSpPr>
          <p:spPr>
            <a:xfrm>
              <a:off x="3710940" y="1288918"/>
              <a:ext cx="679386" cy="74451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화살표 설명선 8"/>
            <p:cNvSpPr/>
            <p:nvPr/>
          </p:nvSpPr>
          <p:spPr>
            <a:xfrm>
              <a:off x="4401442" y="1086007"/>
              <a:ext cx="2365118" cy="1053224"/>
            </a:xfrm>
            <a:prstGeom prst="leftArrowCallout">
              <a:avLst>
                <a:gd name="adj1" fmla="val 13424"/>
                <a:gd name="adj2" fmla="val 11977"/>
                <a:gd name="adj3" fmla="val 25000"/>
                <a:gd name="adj4" fmla="val 64977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/>
          <p:cNvSpPr/>
          <p:nvPr/>
        </p:nvSpPr>
        <p:spPr>
          <a:xfrm>
            <a:off x="5551134" y="147066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99666" y="1470660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5131186" y="3416768"/>
            <a:ext cx="364174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5131186" y="4930427"/>
            <a:ext cx="364174" cy="351505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05583" y="2697871"/>
            <a:ext cx="2612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이름을 입력해 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92008" y="3082161"/>
            <a:ext cx="2612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휴대폰 번호를 입력해 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57806" y="4541977"/>
            <a:ext cx="2612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문의 내용을 입력 해주세요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71323" y="6398858"/>
            <a:ext cx="2612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개인정보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수집 및 이용안내에 동의해주세요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97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직사각형 138"/>
          <p:cNvSpPr/>
          <p:nvPr/>
        </p:nvSpPr>
        <p:spPr>
          <a:xfrm>
            <a:off x="5194378" y="323773"/>
            <a:ext cx="3010971" cy="6145552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200" dirty="0"/>
              <a:t>참고 </a:t>
            </a:r>
            <a:r>
              <a:rPr lang="en-US" altLang="ko-KR" sz="1200" dirty="0"/>
              <a:t>URL https://www.findjob.co.kr/advertiser/regist_simple_ad_reception.asp</a:t>
            </a:r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 문의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 페이지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04233"/>
              </p:ext>
            </p:extLst>
          </p:nvPr>
        </p:nvGraphicFramePr>
        <p:xfrm>
          <a:off x="8912887" y="553866"/>
          <a:ext cx="327911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0" marR="0" lvl="2" indent="-552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 페이지 연결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044683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4"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 정보 수집 및 이용 안내 동의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6575" marR="0" lvl="4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 목적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접수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 요청 사항 확인 및 처리 결과 회신을 위한 정보 수집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수집 범위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번호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회사명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기업정보 인증 서류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 기간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전자상거래법 등 관련 법령에 따라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년간 보관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6400" marR="0" lvl="3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 체크박스 및 동의 안내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622300" marR="0" lvl="4" indent="-2603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동의를 거부할 수 있으나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미동의 시 문의 접수가 불가능합니다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 startAt="5"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]_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9575" lvl="1" indent="-228600">
                        <a:buFont typeface="+mj-lt"/>
                        <a:buAutoNum type="alphaUcPeriod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명칭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409575" lvl="1" indent="-228600">
                        <a:buFont typeface="+mj-lt"/>
                        <a:buAutoNum type="alphaUcPeriod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41338" lvl="2" indent="-1809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내용 체크 및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531813" lvl="1" indent="-176213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4375" lvl="2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[A-13]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문의가 접수되었습니다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 확인 후 승인 여부 안내해 드리겠습니다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 시간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09:00~18:00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 및 공휴일 휴무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14375" lvl="2" indent="-1778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알림톡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(P. 22, 1)</a:t>
                      </a:r>
                    </a:p>
                    <a:p>
                      <a:pPr marL="531813" lvl="1" indent="-176213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실패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714375" lvl="2" indent="-1778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정보 누락 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93763" lvl="3" indent="-1793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위치 알림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[A-14] {{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누락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}}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입력해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14375" marR="0" lvl="2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 안내 미동의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93763" marR="0" lvl="3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[A-15]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개인정보 수집 및 이용안내에 동의해주세요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 후 문의 접수가 완료됩니다</a:t>
                      </a:r>
                      <a:r>
                        <a:rPr lang="en-US" altLang="ko-KR" sz="8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724245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5593333" y="1945006"/>
            <a:ext cx="16881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 필수 정부 누락</a:t>
            </a:r>
            <a:endParaRPr lang="ko-KR" altLang="en-US" sz="700" dirty="0"/>
          </a:p>
        </p:txBody>
      </p:sp>
      <p:grpSp>
        <p:nvGrpSpPr>
          <p:cNvPr id="4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5605038" y="2162519"/>
            <a:ext cx="2447781" cy="1341856"/>
            <a:chOff x="595686" y="1261242"/>
            <a:chExt cx="3222246" cy="1507358"/>
          </a:xfrm>
        </p:grpSpPr>
        <p:sp>
          <p:nvSpPr>
            <p:cNvPr id="49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{{</a:t>
              </a: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필수 입력 누락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메뉴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}}</a:t>
              </a:r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</a:t>
              </a:r>
              <a:r>
                <a:rPr lang="ko-KR" altLang="en-US" sz="9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입력해 주세요</a:t>
              </a:r>
              <a:r>
                <a:rPr lang="en-US" altLang="ko-KR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603056" y="338190"/>
            <a:ext cx="16881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성공</a:t>
            </a:r>
            <a:endParaRPr lang="ko-KR" altLang="en-US" sz="700" dirty="0"/>
          </a:p>
        </p:txBody>
      </p:sp>
      <p:grpSp>
        <p:nvGrpSpPr>
          <p:cNvPr id="5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603055" y="557640"/>
            <a:ext cx="2447781" cy="1341856"/>
            <a:chOff x="595686" y="1261242"/>
            <a:chExt cx="3222246" cy="1507358"/>
          </a:xfrm>
        </p:grpSpPr>
        <p:sp>
          <p:nvSpPr>
            <p:cNvPr id="5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806307" y="1635819"/>
              <a:ext cx="2899166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문의가 접수되었습니다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 내용 확인 후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승인 여부 안내해 </a:t>
              </a: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드리겠습니다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</a:p>
            <a:p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※ 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 시간  </a:t>
              </a:r>
              <a:r>
                <a:rPr lang="en-US" altLang="ko-KR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09:00~18:00 (</a:t>
              </a:r>
              <a:r>
                <a:rPr lang="ko-KR" altLang="en-US" sz="8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주말 및 공휴일 휴무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altLang="ko-KR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6" y="2453616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4" name="타원 73"/>
          <p:cNvSpPr>
            <a:spLocks noChangeAspect="1"/>
          </p:cNvSpPr>
          <p:nvPr/>
        </p:nvSpPr>
        <p:spPr>
          <a:xfrm>
            <a:off x="5336523" y="2038583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>
            <a:spLocks noChangeAspect="1"/>
          </p:cNvSpPr>
          <p:nvPr/>
        </p:nvSpPr>
        <p:spPr>
          <a:xfrm>
            <a:off x="5336523" y="323773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이중 물결 1"/>
          <p:cNvSpPr/>
          <p:nvPr/>
        </p:nvSpPr>
        <p:spPr>
          <a:xfrm>
            <a:off x="353408" y="2561365"/>
            <a:ext cx="1345351" cy="406424"/>
          </a:xfrm>
          <a:prstGeom prst="doubleWav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578156" y="299615"/>
            <a:ext cx="4021775" cy="6590342"/>
            <a:chOff x="578156" y="249375"/>
            <a:chExt cx="4021775" cy="65903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93" y="249375"/>
              <a:ext cx="3662981" cy="633180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893" y="3703057"/>
              <a:ext cx="3662981" cy="313666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8"/>
            <a:srcRect l="23013"/>
            <a:stretch/>
          </p:blipFill>
          <p:spPr>
            <a:xfrm>
              <a:off x="863640" y="2835983"/>
              <a:ext cx="2349796" cy="252869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78783" y="3513503"/>
              <a:ext cx="11869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이메일 </a:t>
              </a:r>
              <a:r>
                <a:rPr lang="en-US" altLang="ko-KR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8783" y="3043662"/>
              <a:ext cx="1186962" cy="184666"/>
            </a:xfrm>
            <a:prstGeom prst="rect">
              <a:avLst/>
            </a:prstGeom>
            <a:solidFill>
              <a:srgbClr val="F1F5F8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50000"/>
                    </a:schemeClr>
                  </a:solidFill>
                </a:rPr>
                <a:t>기업정보 인증 서류</a:t>
              </a:r>
              <a:endParaRPr lang="ko-KR" altLang="en-US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78783" y="3862629"/>
              <a:ext cx="3415040" cy="967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78783" y="3703799"/>
              <a:ext cx="118696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문의 내용</a:t>
              </a:r>
              <a:endParaRPr lang="ko-KR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2536" y="2035800"/>
              <a:ext cx="2123658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기업정보 인증 문의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74109" y="5826223"/>
              <a:ext cx="3283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동의를 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거부할 수 있으나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미동의 시 문의 접수가 불가능합니다</a:t>
              </a:r>
              <a:r>
                <a:rPr lang="en-US" altLang="ko-KR" sz="8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55543" y="6223104"/>
              <a:ext cx="700651" cy="24622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문의하기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78156" y="2857934"/>
              <a:ext cx="4021775" cy="258550"/>
              <a:chOff x="548139" y="2982497"/>
              <a:chExt cx="4021775" cy="258550"/>
            </a:xfrm>
          </p:grpSpPr>
          <p:sp>
            <p:nvSpPr>
              <p:cNvPr id="105" name="이중 물결 104"/>
              <p:cNvSpPr/>
              <p:nvPr/>
            </p:nvSpPr>
            <p:spPr>
              <a:xfrm>
                <a:off x="548139" y="2990233"/>
                <a:ext cx="1345351" cy="250814"/>
              </a:xfrm>
              <a:prstGeom prst="doubleWav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이중 물결 105"/>
              <p:cNvSpPr/>
              <p:nvPr/>
            </p:nvSpPr>
            <p:spPr>
              <a:xfrm>
                <a:off x="1887149" y="2982497"/>
                <a:ext cx="1345351" cy="250814"/>
              </a:xfrm>
              <a:prstGeom prst="doubleWav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이중 물결 106"/>
              <p:cNvSpPr/>
              <p:nvPr/>
            </p:nvSpPr>
            <p:spPr>
              <a:xfrm>
                <a:off x="3224563" y="2990233"/>
                <a:ext cx="1345351" cy="250814"/>
              </a:xfrm>
              <a:prstGeom prst="doubleWav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2" name="타원 61"/>
          <p:cNvSpPr>
            <a:spLocks noChangeAspect="1"/>
          </p:cNvSpPr>
          <p:nvPr/>
        </p:nvSpPr>
        <p:spPr>
          <a:xfrm>
            <a:off x="628488" y="490423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4-A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>
            <a:spLocks noChangeAspect="1"/>
          </p:cNvSpPr>
          <p:nvPr/>
        </p:nvSpPr>
        <p:spPr>
          <a:xfrm>
            <a:off x="590962" y="5798843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>
            <a:spLocks noChangeAspect="1"/>
          </p:cNvSpPr>
          <p:nvPr/>
        </p:nvSpPr>
        <p:spPr>
          <a:xfrm>
            <a:off x="1415612" y="617923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73" idx="3"/>
            <a:endCxn id="139" idx="1"/>
          </p:cNvCxnSpPr>
          <p:nvPr/>
        </p:nvCxnSpPr>
        <p:spPr>
          <a:xfrm flipV="1">
            <a:off x="2856194" y="3396549"/>
            <a:ext cx="2338184" cy="29999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5580395" y="3793606"/>
            <a:ext cx="2447781" cy="1056091"/>
            <a:chOff x="595686" y="1261242"/>
            <a:chExt cx="3222246" cy="1507358"/>
          </a:xfrm>
        </p:grpSpPr>
        <p:sp>
          <p:nvSpPr>
            <p:cNvPr id="6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6" y="1635819"/>
              <a:ext cx="2294512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개인정보 수집 및 이용안내에 동의해주세요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endParaRPr lang="en-US" altLang="ko-KR" sz="800" dirty="0" smtClean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동의 후 문의 접수가 완료됩니다</a:t>
              </a:r>
              <a:r>
                <a:rPr lang="en-US" altLang="ko-KR" sz="8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8" name="타원 77"/>
          <p:cNvSpPr>
            <a:spLocks noChangeAspect="1"/>
          </p:cNvSpPr>
          <p:nvPr/>
        </p:nvSpPr>
        <p:spPr>
          <a:xfrm>
            <a:off x="5311880" y="3669670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548468" y="3575970"/>
            <a:ext cx="22653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실패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>
                <a:solidFill>
                  <a:srgbClr val="FF0C3C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</a:rPr>
              <a:t>개인정보 수집 및 이용 안내 미동의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5548468" y="5050415"/>
            <a:ext cx="2612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이름을 입력하지 않은 경우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---&gt;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이름을 입력해 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endParaRPr lang="en-US" altLang="ko-KR" sz="7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휴대폰 번호를 입력하지 않은 경우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--&gt;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휴대폰 번호를 입력해 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문의 내용을 입력하지 않은 경우 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</a:rPr>
              <a:t>--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-&gt;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문의 내용을 입력 해주세요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&lt;!--- </a:t>
            </a:r>
            <a:r>
              <a:rPr lang="ko-KR" altLang="en-US" sz="700" dirty="0" smtClean="0">
                <a:solidFill>
                  <a:srgbClr val="FF0000"/>
                </a:solidFill>
                <a:latin typeface="+mn-ea"/>
              </a:rPr>
              <a:t>수집 동의를 하지 </a:t>
            </a: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않은 경우 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--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-&gt;</a:t>
            </a:r>
          </a:p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개인정보 </a:t>
            </a:r>
            <a:r>
              <a:rPr lang="ko-KR" altLang="en-US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수집 및 이용안내에 동의해주세요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31680" y="442025"/>
            <a:ext cx="3663338" cy="16339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직업 </a:t>
            </a:r>
            <a:r>
              <a:rPr lang="ko-KR" altLang="en-US" sz="800" b="1" dirty="0" err="1">
                <a:solidFill>
                  <a:schemeClr val="tx1"/>
                </a:solidFill>
              </a:rPr>
              <a:t>안정법</a:t>
            </a:r>
            <a:r>
              <a:rPr lang="ko-KR" altLang="en-US" sz="800" b="1" dirty="0">
                <a:solidFill>
                  <a:schemeClr val="tx1"/>
                </a:solidFill>
              </a:rPr>
              <a:t> 시행령 </a:t>
            </a:r>
            <a:r>
              <a:rPr lang="en-US" altLang="ko-KR" sz="800" b="1" dirty="0">
                <a:solidFill>
                  <a:schemeClr val="tx1"/>
                </a:solidFill>
              </a:rPr>
              <a:t>28</a:t>
            </a:r>
            <a:r>
              <a:rPr lang="ko-KR" altLang="en-US" sz="800" b="1" dirty="0">
                <a:solidFill>
                  <a:schemeClr val="tx1"/>
                </a:solidFill>
              </a:rPr>
              <a:t>조</a:t>
            </a:r>
            <a:r>
              <a:rPr lang="ko-KR" altLang="en-US" sz="800" dirty="0">
                <a:solidFill>
                  <a:schemeClr val="tx1"/>
                </a:solidFill>
              </a:rPr>
              <a:t>에 따라 기업정보 도용을 막기 위해 기업정보 인증을 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구인 광고 등록 등 서비스 이용을 위해 기업정보 인증이 완료되어야 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인증은 </a:t>
            </a:r>
            <a:r>
              <a:rPr lang="en-US" altLang="ko-KR" sz="800" dirty="0">
                <a:solidFill>
                  <a:schemeClr val="tx1"/>
                </a:solidFill>
              </a:rPr>
              <a:t>1</a:t>
            </a:r>
            <a:r>
              <a:rPr lang="ko-KR" altLang="en-US" sz="800" dirty="0">
                <a:solidFill>
                  <a:schemeClr val="tx1"/>
                </a:solidFill>
              </a:rPr>
              <a:t>년간 유효하며</a:t>
            </a:r>
            <a:r>
              <a:rPr lang="en-US" altLang="ko-KR" sz="800" dirty="0">
                <a:solidFill>
                  <a:schemeClr val="tx1"/>
                </a:solidFill>
              </a:rPr>
              <a:t>,</a:t>
            </a:r>
            <a:r>
              <a:rPr lang="ko-KR" altLang="en-US" sz="800" dirty="0">
                <a:solidFill>
                  <a:schemeClr val="tx1"/>
                </a:solidFill>
              </a:rPr>
              <a:t> 경과 후에는 기업정보 인증을 다시 받으셔야 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▶ 기업정보 인증 서류 안내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사업자 등록 이후</a:t>
            </a:r>
            <a:r>
              <a:rPr lang="en-US" altLang="ko-KR" sz="700" dirty="0">
                <a:solidFill>
                  <a:schemeClr val="tx1"/>
                </a:solidFill>
              </a:rPr>
              <a:t>(90</a:t>
            </a:r>
            <a:r>
              <a:rPr lang="ko-KR" altLang="en-US" sz="700" dirty="0">
                <a:solidFill>
                  <a:schemeClr val="tx1"/>
                </a:solidFill>
              </a:rPr>
              <a:t>일 이내 발급한 서류만 인정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r>
              <a:rPr lang="ko-KR" altLang="en-US" sz="700" dirty="0">
                <a:solidFill>
                  <a:schemeClr val="tx1"/>
                </a:solidFill>
              </a:rPr>
              <a:t> </a:t>
            </a:r>
            <a:r>
              <a:rPr lang="en-US" altLang="ko-KR" sz="700" dirty="0">
                <a:solidFill>
                  <a:schemeClr val="tx1"/>
                </a:solidFill>
              </a:rPr>
              <a:t>: </a:t>
            </a:r>
            <a:r>
              <a:rPr lang="ko-KR" altLang="en-US" sz="700" b="1" dirty="0">
                <a:solidFill>
                  <a:schemeClr val="accent5">
                    <a:lumMod val="50000"/>
                  </a:schemeClr>
                </a:solidFill>
              </a:rPr>
              <a:t>사업자 등록 </a:t>
            </a:r>
            <a:r>
              <a:rPr lang="ko-KR" altLang="en-US" sz="700" b="1" dirty="0" err="1">
                <a:solidFill>
                  <a:schemeClr val="accent5">
                    <a:lumMod val="50000"/>
                  </a:schemeClr>
                </a:solidFill>
              </a:rPr>
              <a:t>증명원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>
                <a:solidFill>
                  <a:schemeClr val="tx1"/>
                </a:solidFill>
              </a:rPr>
              <a:t>또는 </a:t>
            </a:r>
            <a:r>
              <a:rPr lang="ko-KR" altLang="en-US" sz="700" b="1" dirty="0">
                <a:solidFill>
                  <a:schemeClr val="accent5">
                    <a:lumMod val="50000"/>
                  </a:schemeClr>
                </a:solidFill>
              </a:rPr>
              <a:t>사업자 등록증</a:t>
            </a:r>
            <a:endParaRPr lang="en-US" altLang="ko-KR" sz="7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사업자 등록 이전 </a:t>
            </a:r>
            <a:r>
              <a:rPr lang="en-US" altLang="ko-KR" sz="700" dirty="0">
                <a:solidFill>
                  <a:schemeClr val="tx1"/>
                </a:solidFill>
              </a:rPr>
              <a:t>: </a:t>
            </a:r>
            <a:r>
              <a:rPr lang="ko-KR" altLang="en-US" sz="700" dirty="0">
                <a:solidFill>
                  <a:schemeClr val="tx1"/>
                </a:solidFill>
              </a:rPr>
              <a:t>인가증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허가증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 err="1">
                <a:solidFill>
                  <a:schemeClr val="tx1"/>
                </a:solidFill>
              </a:rPr>
              <a:t>신고증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통신 판매업자 </a:t>
            </a:r>
            <a:r>
              <a:rPr lang="ko-KR" altLang="en-US" sz="700" dirty="0" err="1">
                <a:solidFill>
                  <a:schemeClr val="tx1"/>
                </a:solidFill>
              </a:rPr>
              <a:t>신고증</a:t>
            </a:r>
            <a:r>
              <a:rPr lang="ko-KR" altLang="en-US" sz="700" dirty="0">
                <a:solidFill>
                  <a:schemeClr val="tx1"/>
                </a:solidFill>
              </a:rPr>
              <a:t> 등</a:t>
            </a:r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▶ </a:t>
            </a:r>
            <a:r>
              <a:rPr lang="ko-KR" altLang="en-US" sz="800" b="1" dirty="0">
                <a:solidFill>
                  <a:schemeClr val="tx1"/>
                </a:solidFill>
              </a:rPr>
              <a:t>사업자 등록 </a:t>
            </a:r>
            <a:r>
              <a:rPr lang="ko-KR" altLang="en-US" sz="800" b="1" dirty="0" err="1">
                <a:solidFill>
                  <a:schemeClr val="tx1"/>
                </a:solidFill>
              </a:rPr>
              <a:t>증명원</a:t>
            </a:r>
            <a:r>
              <a:rPr lang="ko-KR" altLang="en-US" sz="800" b="1" dirty="0">
                <a:solidFill>
                  <a:schemeClr val="tx1"/>
                </a:solidFill>
              </a:rPr>
              <a:t> 발급 </a:t>
            </a:r>
            <a:r>
              <a:rPr lang="en-US" altLang="ko-KR" sz="800" b="1" dirty="0">
                <a:solidFill>
                  <a:schemeClr val="tx1"/>
                </a:solidFill>
              </a:rPr>
              <a:t>:</a:t>
            </a:r>
            <a:r>
              <a:rPr lang="en-US" altLang="ko-KR" sz="800" b="1" dirty="0"/>
              <a:t> </a:t>
            </a:r>
            <a:r>
              <a:rPr lang="ko-KR" altLang="en-US" sz="800" b="1" u="sng" dirty="0" err="1">
                <a:solidFill>
                  <a:schemeClr val="accent5">
                    <a:lumMod val="50000"/>
                  </a:schemeClr>
                </a:solidFill>
              </a:rPr>
              <a:t>홈택스</a:t>
            </a:r>
            <a:r>
              <a:rPr lang="ko-KR" altLang="en-US" sz="800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800" b="1" u="sng" dirty="0" err="1">
                <a:solidFill>
                  <a:schemeClr val="accent5">
                    <a:lumMod val="50000"/>
                  </a:schemeClr>
                </a:solidFill>
              </a:rPr>
              <a:t>바로가기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</a:rPr>
              <a:t>링크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▶ </a:t>
            </a:r>
            <a:r>
              <a:rPr lang="ko-KR" altLang="en-US" sz="800" b="1" dirty="0">
                <a:solidFill>
                  <a:schemeClr val="tx1"/>
                </a:solidFill>
              </a:rPr>
              <a:t>사업자 등록증 발급 </a:t>
            </a:r>
            <a:r>
              <a:rPr lang="en-US" altLang="ko-KR" sz="800" b="1" dirty="0">
                <a:solidFill>
                  <a:schemeClr val="tx1"/>
                </a:solidFill>
              </a:rPr>
              <a:t>:</a:t>
            </a:r>
            <a:r>
              <a:rPr lang="en-US" altLang="ko-KR" sz="800" b="1" dirty="0"/>
              <a:t> </a:t>
            </a:r>
            <a:r>
              <a:rPr lang="ko-KR" altLang="en-US" sz="800" b="1" u="sng" dirty="0" err="1">
                <a:solidFill>
                  <a:schemeClr val="accent5">
                    <a:lumMod val="50000"/>
                  </a:schemeClr>
                </a:solidFill>
              </a:rPr>
              <a:t>홈택스</a:t>
            </a:r>
            <a:r>
              <a:rPr lang="ko-KR" altLang="en-US" sz="800" b="1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800" b="1" u="sng" dirty="0" err="1">
                <a:solidFill>
                  <a:schemeClr val="accent5">
                    <a:lumMod val="50000"/>
                  </a:schemeClr>
                </a:solidFill>
              </a:rPr>
              <a:t>바로가기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accent5">
                    <a:lumMod val="50000"/>
                  </a:schemeClr>
                </a:solidFill>
              </a:rPr>
              <a:t>링크</a:t>
            </a:r>
            <a:r>
              <a:rPr lang="en-US" altLang="ko-KR" sz="800" b="1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내부 기준에 따라 추가 서류를 요청할 수 있습니다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인증 완료 시 제출 서류 내 정보로 기업정보가 반영됩니다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700" dirty="0">
                <a:solidFill>
                  <a:schemeClr val="tx1"/>
                </a:solidFill>
              </a:rPr>
              <a:t>※ </a:t>
            </a:r>
            <a:r>
              <a:rPr lang="ko-KR" altLang="en-US" sz="700" dirty="0">
                <a:solidFill>
                  <a:schemeClr val="tx1"/>
                </a:solidFill>
              </a:rPr>
              <a:t>상담시간 </a:t>
            </a:r>
            <a:r>
              <a:rPr lang="en-US" altLang="ko-KR" sz="700" dirty="0">
                <a:solidFill>
                  <a:schemeClr val="tx1"/>
                </a:solidFill>
              </a:rPr>
              <a:t>: 09:00~18:00 (</a:t>
            </a:r>
            <a:r>
              <a:rPr lang="ko-KR" altLang="en-US" sz="700" dirty="0">
                <a:solidFill>
                  <a:schemeClr val="tx1"/>
                </a:solidFill>
              </a:rPr>
              <a:t>토</a:t>
            </a:r>
            <a:r>
              <a:rPr lang="en-US" altLang="ko-KR" sz="700" dirty="0">
                <a:solidFill>
                  <a:schemeClr val="tx1"/>
                </a:solidFill>
              </a:rPr>
              <a:t>·</a:t>
            </a:r>
            <a:r>
              <a:rPr lang="ko-KR" altLang="en-US" sz="700" dirty="0">
                <a:solidFill>
                  <a:schemeClr val="tx1"/>
                </a:solidFill>
              </a:rPr>
              <a:t>일 및 공휴일 휴무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6050" y="3216862"/>
            <a:ext cx="1581387" cy="486286"/>
          </a:xfrm>
          <a:prstGeom prst="rect">
            <a:avLst/>
          </a:prstGeom>
          <a:solidFill>
            <a:srgbClr val="F1F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466100" y="3301093"/>
            <a:ext cx="2037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파일 형식 </a:t>
            </a:r>
            <a:r>
              <a:rPr lang="en-US" altLang="ko-KR" sz="700" dirty="0"/>
              <a:t>: JPEG,JPG,PNG,BMP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용량 </a:t>
            </a:r>
            <a:r>
              <a:rPr lang="en-US" altLang="ko-KR" sz="700" dirty="0" smtClean="0"/>
              <a:t>20M </a:t>
            </a:r>
            <a:r>
              <a:rPr lang="ko-KR" altLang="en-US" sz="700" dirty="0"/>
              <a:t>이하</a:t>
            </a:r>
            <a:endParaRPr lang="en-US" altLang="ko-KR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FF0000"/>
                </a:solidFill>
              </a:rPr>
              <a:t>주민등록번호 뒷자리 </a:t>
            </a:r>
            <a:r>
              <a:rPr lang="ko-KR" altLang="en-US" sz="700" b="1" dirty="0" err="1">
                <a:solidFill>
                  <a:srgbClr val="FF0000"/>
                </a:solidFill>
              </a:rPr>
              <a:t>마스킹</a:t>
            </a:r>
            <a:r>
              <a:rPr lang="ko-KR" altLang="en-US" sz="700" b="1" dirty="0">
                <a:solidFill>
                  <a:srgbClr val="FF0000"/>
                </a:solidFill>
              </a:rPr>
              <a:t> 처리 필수</a:t>
            </a:r>
            <a:endParaRPr lang="en-US" altLang="ko-KR" sz="700" dirty="0"/>
          </a:p>
        </p:txBody>
      </p:sp>
      <p:sp>
        <p:nvSpPr>
          <p:cNvPr id="12" name="직사각형 11"/>
          <p:cNvSpPr/>
          <p:nvPr/>
        </p:nvSpPr>
        <p:spPr>
          <a:xfrm>
            <a:off x="816070" y="3297780"/>
            <a:ext cx="1673298" cy="436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 rotWithShape="1">
          <a:blip r:embed="rId9"/>
          <a:srcRect l="-55722" t="-22548" r="-54737" b="-27242"/>
          <a:stretch/>
        </p:blipFill>
        <p:spPr>
          <a:xfrm>
            <a:off x="816069" y="3285105"/>
            <a:ext cx="1683897" cy="4640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3" name="TextBox 132"/>
          <p:cNvSpPr txBox="1"/>
          <p:nvPr/>
        </p:nvSpPr>
        <p:spPr>
          <a:xfrm>
            <a:off x="816069" y="3421094"/>
            <a:ext cx="167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사업자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등록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인증원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또는 </a:t>
            </a:r>
            <a:endParaRPr lang="en-US" altLang="ko-KR" sz="6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</a:rPr>
              <a:t>사업자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등록증 첨부하기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544" y="3763291"/>
            <a:ext cx="1405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문의 내용을 입력 해주세요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46948" y="2751169"/>
            <a:ext cx="2612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이름을 입력해 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  <a:endParaRPr lang="en-US" altLang="ko-KR" sz="7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66773" y="5604779"/>
            <a:ext cx="2612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개인정보 수집 및 이용안내에 동의해주세요</a:t>
            </a:r>
            <a:r>
              <a:rPr lang="en-US" altLang="ko-KR" sz="7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2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6164809" y="326601"/>
            <a:ext cx="2696915" cy="2785379"/>
          </a:xfrm>
          <a:prstGeom prst="rect">
            <a:avLst/>
          </a:prstGeom>
          <a:solidFill>
            <a:srgbClr val="FFFF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>
            <a:grpSpLocks noChangeAspect="1"/>
          </p:cNvGrpSpPr>
          <p:nvPr/>
        </p:nvGrpSpPr>
        <p:grpSpPr>
          <a:xfrm>
            <a:off x="75358" y="355022"/>
            <a:ext cx="6022440" cy="2492857"/>
            <a:chOff x="75358" y="499803"/>
            <a:chExt cx="7303770" cy="302323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8" y="499803"/>
              <a:ext cx="7303770" cy="3023235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5602014" y="1618281"/>
              <a:ext cx="1429407" cy="492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hlinkClick r:id="rId6"/>
              </a:rPr>
              <a:t>http://</a:t>
            </a:r>
            <a:r>
              <a:rPr lang="en-US" altLang="ko-KR" dirty="0" smtClean="0">
                <a:hlinkClick r:id="rId6"/>
              </a:rPr>
              <a:t>www.findjob.co.kr/job/advertiser/MainBiz.asp /</a:t>
            </a:r>
            <a:r>
              <a:rPr lang="en-US" altLang="ko-KR" dirty="0"/>
              <a:t> https://m.findjob.co.kr/Advertiser/Mainbiz_chg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https</a:t>
            </a:r>
            <a:r>
              <a:rPr lang="en-US" altLang="ko-KR" dirty="0"/>
              <a:t>://www.findjob.co.kr/job/advertiser/mainbiz_chg.asp</a:t>
            </a:r>
            <a:endParaRPr lang="ko-KR" altLang="en-US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0721" y="17413"/>
            <a:ext cx="4609111" cy="253224"/>
          </a:xfrm>
        </p:spPr>
        <p:txBody>
          <a:bodyPr>
            <a:no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계정 로그인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서비스 홈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계정 로그인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서비스 홈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관리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3109204" y="4146135"/>
            <a:ext cx="4771363" cy="2643205"/>
            <a:chOff x="2059217" y="2544690"/>
            <a:chExt cx="6699795" cy="353030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733"/>
            <a:stretch/>
          </p:blipFill>
          <p:spPr>
            <a:xfrm>
              <a:off x="2293852" y="2544690"/>
              <a:ext cx="6228927" cy="3216749"/>
            </a:xfrm>
            <a:prstGeom prst="rect">
              <a:avLst/>
            </a:prstGeom>
          </p:spPr>
        </p:pic>
        <p:sp>
          <p:nvSpPr>
            <p:cNvPr id="67" name="이중 물결 66"/>
            <p:cNvSpPr/>
            <p:nvPr/>
          </p:nvSpPr>
          <p:spPr>
            <a:xfrm>
              <a:off x="2059217" y="5623509"/>
              <a:ext cx="1345351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중 물결 67"/>
            <p:cNvSpPr/>
            <p:nvPr/>
          </p:nvSpPr>
          <p:spPr>
            <a:xfrm>
              <a:off x="3398227" y="5615773"/>
              <a:ext cx="1345351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이중 물결 71"/>
            <p:cNvSpPr/>
            <p:nvPr/>
          </p:nvSpPr>
          <p:spPr>
            <a:xfrm>
              <a:off x="4735641" y="5623509"/>
              <a:ext cx="1345351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중 물결 73"/>
            <p:cNvSpPr/>
            <p:nvPr/>
          </p:nvSpPr>
          <p:spPr>
            <a:xfrm>
              <a:off x="6074651" y="5631245"/>
              <a:ext cx="1345351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중 물결 74"/>
            <p:cNvSpPr/>
            <p:nvPr/>
          </p:nvSpPr>
          <p:spPr>
            <a:xfrm>
              <a:off x="7413661" y="5623509"/>
              <a:ext cx="1345351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중 물결 33"/>
            <p:cNvSpPr/>
            <p:nvPr/>
          </p:nvSpPr>
          <p:spPr>
            <a:xfrm>
              <a:off x="6049926" y="5668574"/>
              <a:ext cx="1345352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중 물결 35"/>
            <p:cNvSpPr/>
            <p:nvPr/>
          </p:nvSpPr>
          <p:spPr>
            <a:xfrm>
              <a:off x="7388934" y="5660838"/>
              <a:ext cx="1345352" cy="406424"/>
            </a:xfrm>
            <a:prstGeom prst="doubleWav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타원 22"/>
          <p:cNvSpPr>
            <a:spLocks noChangeAspect="1"/>
          </p:cNvSpPr>
          <p:nvPr/>
        </p:nvSpPr>
        <p:spPr>
          <a:xfrm>
            <a:off x="4047158" y="5374797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3" y="1712366"/>
            <a:ext cx="2212848" cy="5041392"/>
          </a:xfrm>
          <a:prstGeom prst="rect">
            <a:avLst/>
          </a:prstGeom>
        </p:spPr>
      </p:pic>
      <p:sp>
        <p:nvSpPr>
          <p:cNvPr id="32" name="타원 31"/>
          <p:cNvSpPr>
            <a:spLocks noChangeAspect="1"/>
          </p:cNvSpPr>
          <p:nvPr/>
        </p:nvSpPr>
        <p:spPr>
          <a:xfrm>
            <a:off x="1628097" y="2303510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3331" y="2586500"/>
            <a:ext cx="799866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! </a:t>
            </a:r>
            <a:r>
              <a:rPr lang="ko-KR" altLang="en-US" sz="700" b="1" dirty="0" smtClean="0">
                <a:latin typeface="+mn-ea"/>
              </a:rPr>
              <a:t>인증 만료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65"/>
          <a:stretch/>
        </p:blipFill>
        <p:spPr>
          <a:xfrm>
            <a:off x="6818494" y="3987432"/>
            <a:ext cx="2101596" cy="286374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184562" y="4484451"/>
            <a:ext cx="735503" cy="200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!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 만료</a:t>
            </a:r>
            <a:endParaRPr lang="ko-KR" altLang="en-US" sz="700" dirty="0">
              <a:latin typeface="+mn-ea"/>
            </a:endParaRPr>
          </a:p>
        </p:txBody>
      </p:sp>
      <p:sp>
        <p:nvSpPr>
          <p:cNvPr id="53" name="타원 52"/>
          <p:cNvSpPr>
            <a:spLocks noChangeAspect="1"/>
          </p:cNvSpPr>
          <p:nvPr/>
        </p:nvSpPr>
        <p:spPr>
          <a:xfrm>
            <a:off x="3332122" y="1054381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97436" y="1282305"/>
            <a:ext cx="70278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61AE"/>
                </a:solidFill>
                <a:latin typeface="+mn-ea"/>
              </a:rPr>
              <a:t>V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</a:t>
            </a:r>
            <a:endParaRPr lang="en-US" altLang="ko-KR" sz="700" b="1" dirty="0" smtClean="0">
              <a:latin typeface="+mn-ea"/>
            </a:endParaRPr>
          </a:p>
          <a:p>
            <a:r>
              <a:rPr lang="en-US" altLang="ko-KR" sz="700" b="1" dirty="0" smtClean="0">
                <a:latin typeface="+mn-ea"/>
              </a:rPr>
              <a:t>2022.10.31</a:t>
            </a:r>
            <a:endParaRPr lang="ko-KR" altLang="en-US" sz="700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16458" y="1271341"/>
            <a:ext cx="683768" cy="29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614316" y="2153205"/>
            <a:ext cx="685909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!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 만료</a:t>
            </a:r>
            <a:endParaRPr lang="ko-KR" altLang="en-US" sz="700" dirty="0"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16458" y="1924823"/>
            <a:ext cx="683767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!</a:t>
            </a:r>
            <a:r>
              <a:rPr lang="ko-KR" altLang="en-US" sz="700" b="1" dirty="0">
                <a:latin typeface="+mn-ea"/>
              </a:rPr>
              <a:t> </a:t>
            </a:r>
            <a:r>
              <a:rPr lang="ko-KR" altLang="en-US" sz="700" b="1" dirty="0" err="1" smtClean="0">
                <a:latin typeface="+mn-ea"/>
              </a:rPr>
              <a:t>미인증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75749"/>
              </p:ext>
            </p:extLst>
          </p:nvPr>
        </p:nvGraphicFramePr>
        <p:xfrm>
          <a:off x="8912887" y="553866"/>
          <a:ext cx="3279111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상태 표시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만료일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문서 발급일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+ 1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endParaRPr lang="ko-KR" altLang="en-US" sz="8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409575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서비스 홈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관리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409575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상태에 따라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완료 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미완료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19138" marR="0" lvl="3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페이지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04888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동의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(P.14)</a:t>
                      </a:r>
                    </a:p>
                    <a:p>
                      <a:pPr marL="1004888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미동의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이용 동의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(P.11)</a:t>
                      </a: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기간 만료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만료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19138" marR="0" lvl="3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페이지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04888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동의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(P.14)</a:t>
                      </a: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만료 예정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만료 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-30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~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만료일까지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만료 예정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표시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719138" marR="0" lvl="3" indent="-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페이지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04888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동의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(P.14)</a:t>
                      </a: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대기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문의 접수 상태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17550" marR="0" lvl="3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</a:p>
                    <a:p>
                      <a:pPr marL="717550" marR="0" lvl="3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[A-16]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 중입니다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 내용 확인 후 승인 여부 안내해 드리겠습니다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확인시간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09:00~18:00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주말 및 공휴일 휴무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거절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거절 상태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23900" marR="0" lvl="3" indent="-1920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[A017]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회원님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인증이 지연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[#{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거절 사유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되고 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723900" marR="0" lvl="3" indent="-1920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등록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증명원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또는 사업자 등록증을 이용해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기업인증을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진행해 주세요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723900" marR="0" lvl="3" indent="-1920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인증하기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문의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(P.17)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3614316" y="1588141"/>
            <a:ext cx="99983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61AE"/>
                </a:solidFill>
                <a:latin typeface="+mn-ea"/>
              </a:rPr>
              <a:t>V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 만료 예정</a:t>
            </a:r>
            <a:endParaRPr lang="en-US" altLang="ko-KR" sz="700" b="1" dirty="0" smtClean="0">
              <a:latin typeface="+mn-ea"/>
            </a:endParaRPr>
          </a:p>
          <a:p>
            <a:r>
              <a:rPr lang="en-US" altLang="ko-KR" sz="700" b="1" dirty="0" smtClean="0">
                <a:latin typeface="+mn-ea"/>
              </a:rPr>
              <a:t>2022.10.31</a:t>
            </a:r>
            <a:endParaRPr lang="ko-KR" altLang="en-US" sz="700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91147" y="5614143"/>
            <a:ext cx="702789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61AE"/>
                </a:solidFill>
                <a:latin typeface="+mn-ea"/>
              </a:rPr>
              <a:t>V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</a:t>
            </a:r>
            <a:endParaRPr lang="en-US" altLang="ko-KR" sz="700" b="1" dirty="0" smtClean="0">
              <a:latin typeface="+mn-ea"/>
            </a:endParaRPr>
          </a:p>
          <a:p>
            <a:r>
              <a:rPr lang="en-US" altLang="ko-KR" sz="700" b="1" dirty="0" smtClean="0">
                <a:latin typeface="+mn-ea"/>
              </a:rPr>
              <a:t>2022.10.31</a:t>
            </a:r>
            <a:endParaRPr lang="ko-KR" altLang="en-US" sz="700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310169" y="5603179"/>
            <a:ext cx="683768" cy="29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308027" y="6485043"/>
            <a:ext cx="685909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!</a:t>
            </a:r>
            <a:r>
              <a:rPr lang="en-US" altLang="ko-KR" sz="7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 만료</a:t>
            </a:r>
            <a:endParaRPr lang="ko-KR" altLang="en-US" sz="700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10169" y="6256661"/>
            <a:ext cx="683767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!</a:t>
            </a:r>
            <a:r>
              <a:rPr lang="ko-KR" altLang="en-US" sz="700" b="1" dirty="0">
                <a:latin typeface="+mn-ea"/>
              </a:rPr>
              <a:t> </a:t>
            </a:r>
            <a:r>
              <a:rPr lang="ko-KR" altLang="en-US" sz="700" b="1" dirty="0" err="1" smtClean="0">
                <a:latin typeface="+mn-ea"/>
              </a:rPr>
              <a:t>미인증</a:t>
            </a:r>
            <a:endParaRPr lang="ko-KR" altLang="en-US" sz="7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308027" y="5913206"/>
            <a:ext cx="99983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0061AE"/>
                </a:solidFill>
                <a:latin typeface="+mn-ea"/>
              </a:rPr>
              <a:t>V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 만료 예정</a:t>
            </a:r>
            <a:endParaRPr lang="en-US" altLang="ko-KR" sz="700" b="1" dirty="0" smtClean="0">
              <a:latin typeface="+mn-ea"/>
            </a:endParaRPr>
          </a:p>
          <a:p>
            <a:r>
              <a:rPr lang="en-US" altLang="ko-KR" sz="700" b="1" dirty="0" smtClean="0">
                <a:latin typeface="+mn-ea"/>
              </a:rPr>
              <a:t>2022.10.31</a:t>
            </a:r>
            <a:endParaRPr lang="ko-KR" altLang="en-US" sz="7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14316" y="2377527"/>
            <a:ext cx="685909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C000"/>
                </a:solidFill>
                <a:latin typeface="+mn-ea"/>
              </a:rPr>
              <a:t>&gt;</a:t>
            </a:r>
            <a:r>
              <a:rPr lang="en-US" altLang="ko-KR" sz="700" b="1" dirty="0" smtClean="0">
                <a:latin typeface="+mn-ea"/>
              </a:rPr>
              <a:t> </a:t>
            </a:r>
            <a:r>
              <a:rPr lang="ko-KR" altLang="en-US" sz="700" b="1" dirty="0" smtClean="0">
                <a:latin typeface="+mn-ea"/>
              </a:rPr>
              <a:t>인증 대기</a:t>
            </a:r>
            <a:endParaRPr lang="ko-KR" altLang="en-US" sz="70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97436" y="2599044"/>
            <a:ext cx="1035014" cy="20005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 smtClean="0">
                <a:solidFill>
                  <a:srgbClr val="FF0000"/>
                </a:solidFill>
                <a:latin typeface="+mn-ea"/>
              </a:rPr>
              <a:t>X </a:t>
            </a:r>
            <a:r>
              <a:rPr lang="ko-KR" altLang="en-US" sz="700" b="1" dirty="0" smtClean="0">
                <a:latin typeface="+mn-ea"/>
              </a:rPr>
              <a:t>인증 거절 </a:t>
            </a:r>
            <a:endParaRPr lang="en-US" altLang="ko-KR" sz="700" b="1" dirty="0">
              <a:latin typeface="+mn-ea"/>
            </a:endParaRPr>
          </a:p>
        </p:txBody>
      </p:sp>
      <p:grpSp>
        <p:nvGrpSpPr>
          <p:cNvPr id="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6352944" y="569883"/>
            <a:ext cx="2447781" cy="1056091"/>
            <a:chOff x="595686" y="1261242"/>
            <a:chExt cx="3222246" cy="1507358"/>
          </a:xfrm>
        </p:grpSpPr>
        <p:sp>
          <p:nvSpPr>
            <p:cNvPr id="40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6" y="1635819"/>
              <a:ext cx="2294512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기업인증이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진행 중입니다</a:t>
              </a:r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문의 내용 확인 후 승인 여부 안내해 드리겠습니다</a:t>
              </a:r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b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※ </a:t>
              </a:r>
              <a:r>
                <a:rPr lang="ko-KR" altLang="en-US" sz="7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확인시간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09:00~18:00 (</a:t>
              </a:r>
              <a:r>
                <a:rPr lang="ko-KR" altLang="en-US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주말 및 공휴일 휴무</a:t>
              </a:r>
              <a:r>
                <a:rPr lang="en-US" altLang="ko-KR" sz="7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</a:p>
          </p:txBody>
        </p:sp>
        <p:sp>
          <p:nvSpPr>
            <p:cNvPr id="42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818687" y="234074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타원 45"/>
          <p:cNvSpPr>
            <a:spLocks noChangeAspect="1"/>
          </p:cNvSpPr>
          <p:nvPr/>
        </p:nvSpPr>
        <p:spPr>
          <a:xfrm>
            <a:off x="6084429" y="445947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A-16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21017" y="297655"/>
            <a:ext cx="22653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</a:t>
            </a:r>
            <a:r>
              <a:rPr lang="ko-KR" altLang="en-US" sz="700" dirty="0" err="1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이증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대기</a:t>
            </a:r>
            <a:endParaRPr lang="ko-KR" altLang="en-US" sz="700" dirty="0"/>
          </a:p>
        </p:txBody>
      </p:sp>
      <p:sp>
        <p:nvSpPr>
          <p:cNvPr id="62" name="직사각형 61"/>
          <p:cNvSpPr/>
          <p:nvPr/>
        </p:nvSpPr>
        <p:spPr>
          <a:xfrm>
            <a:off x="6392689" y="1636836"/>
            <a:ext cx="226532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</a:t>
            </a:r>
            <a:r>
              <a:rPr lang="ko-KR" altLang="en-US" sz="700" dirty="0" err="1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이증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거절</a:t>
            </a:r>
            <a:endParaRPr lang="ko-KR" altLang="en-US" sz="700" dirty="0"/>
          </a:p>
        </p:txBody>
      </p:sp>
      <p:grpSp>
        <p:nvGrpSpPr>
          <p:cNvPr id="6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344593" y="1815531"/>
            <a:ext cx="2456131" cy="1076581"/>
            <a:chOff x="595686" y="1261242"/>
            <a:chExt cx="3222246" cy="1507358"/>
          </a:xfrm>
        </p:grpSpPr>
        <p:sp>
          <p:nvSpPr>
            <p:cNvPr id="64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451064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회원님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인증이 지연 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[#{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거절 사유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}] </a:t>
              </a:r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되고 있습니다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사업자 등록 증명원  또는 사업자 등록증을 이용해 기업인증을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진행해 주세요</a:t>
              </a:r>
              <a:r>
                <a:rPr lang="en-US" altLang="ko-KR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endParaRPr lang="en-US" altLang="ko-KR" sz="70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7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335557" y="2340740"/>
              <a:ext cx="871251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인증하기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타원 60"/>
          <p:cNvSpPr>
            <a:spLocks noChangeAspect="1"/>
          </p:cNvSpPr>
          <p:nvPr/>
        </p:nvSpPr>
        <p:spPr>
          <a:xfrm>
            <a:off x="6100349" y="1567341"/>
            <a:ext cx="3602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A-17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Button 1" descr="&lt;Tags&gt;&lt;SMARTRESIZEANCHORS&gt;None,Absolute,None,Absolute&lt;/SMARTRESIZEANCHORS&gt;&lt;/Tags&gt;"/>
          <p:cNvSpPr>
            <a:spLocks/>
          </p:cNvSpPr>
          <p:nvPr/>
        </p:nvSpPr>
        <p:spPr bwMode="auto">
          <a:xfrm>
            <a:off x="7644980" y="2597019"/>
            <a:ext cx="607182" cy="169217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꺾인 연결선 8"/>
          <p:cNvCxnSpPr>
            <a:stCxn id="37" idx="3"/>
            <a:endCxn id="46" idx="2"/>
          </p:cNvCxnSpPr>
          <p:nvPr/>
        </p:nvCxnSpPr>
        <p:spPr>
          <a:xfrm flipV="1">
            <a:off x="4300225" y="625947"/>
            <a:ext cx="1784204" cy="1851608"/>
          </a:xfrm>
          <a:prstGeom prst="bentConnector3">
            <a:avLst>
              <a:gd name="adj1" fmla="val 913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8" idx="3"/>
            <a:endCxn id="61" idx="2"/>
          </p:cNvCxnSpPr>
          <p:nvPr/>
        </p:nvCxnSpPr>
        <p:spPr>
          <a:xfrm flipV="1">
            <a:off x="4632450" y="1747341"/>
            <a:ext cx="1467899" cy="951731"/>
          </a:xfrm>
          <a:prstGeom prst="bentConnector3">
            <a:avLst>
              <a:gd name="adj1" fmla="val 927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4076"/>
            <a:ext cx="9072331" cy="260648"/>
          </a:xfrm>
        </p:spPr>
        <p:txBody>
          <a:bodyPr/>
          <a:lstStyle/>
          <a:p>
            <a:r>
              <a:rPr lang="ko-KR" altLang="en-US" dirty="0"/>
              <a:t>▶ 개요</a:t>
            </a:r>
            <a:endParaRPr lang="ko-KR" altLang="en-US" dirty="0">
              <a:latin typeface="+mn-ea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9425" y="412719"/>
            <a:ext cx="2051050" cy="3952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600" dirty="0" smtClean="0">
                <a:solidFill>
                  <a:schemeClr val="tx1"/>
                </a:solidFill>
              </a:rPr>
              <a:t>배경</a:t>
            </a:r>
            <a:endParaRPr lang="ko-KR" altLang="en-US" sz="1400" b="1" spc="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8949" y="365094"/>
            <a:ext cx="8917288" cy="5518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직업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안정법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시행령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28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조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항 개정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25" y="1136854"/>
            <a:ext cx="2051050" cy="3952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600" dirty="0" smtClean="0">
                <a:solidFill>
                  <a:schemeClr val="tx1"/>
                </a:solidFill>
              </a:rPr>
              <a:t>주요 정책</a:t>
            </a:r>
            <a:endParaRPr lang="ko-KR" altLang="en-US" sz="1400" b="1" spc="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48949" y="1041605"/>
            <a:ext cx="8917288" cy="16298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[PC/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모바일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신규 및 기존 비즈니스 회원의 기업정보 인증 적용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기업정보 인증 유효 기간 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인증문서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발급일 기준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년 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인증 만료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30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일 전부터 ‘</a:t>
            </a:r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재인증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’ 안내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및 </a:t>
            </a:r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재신청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기업정보 홈 내 기업정보 인증 상태 표시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9425" y="2741723"/>
            <a:ext cx="2051050" cy="3952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600" dirty="0" smtClean="0">
                <a:solidFill>
                  <a:schemeClr val="tx1"/>
                </a:solidFill>
              </a:rPr>
              <a:t>작업 내용</a:t>
            </a:r>
            <a:endParaRPr lang="ko-KR" altLang="en-US" sz="1400" b="1" spc="6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48949" y="2741722"/>
            <a:ext cx="8917288" cy="38453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기업 회원의 서비스 이용 동의 화면 개선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가입 대행 회원 포함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기업정보 인증 추가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개정법 시행 이전 가입 기업 회원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기업정보 인증 추가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기업정보 인증 문의 추가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기업 서비스 홈 수정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기업정보 인증 상태 추가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기업정보 인증 문의 추가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이력서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열람 신청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내역 화면 수정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신청 링크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안내 수정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이력서 상품 안내 화면 수정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기업정보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인증 안내 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화면 추가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회원 알림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10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http://www.findjob.co.kr/job/new_job/advertiser/goodsGuide.asp</a:t>
            </a:r>
            <a:endParaRPr lang="ko-KR" altLang="en-US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0721" y="17413"/>
            <a:ext cx="4609111" cy="253224"/>
          </a:xfrm>
        </p:spPr>
        <p:txBody>
          <a:bodyPr>
            <a:no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로그인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일자리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일자리등록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상품안내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이력서 열람권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9897"/>
              </p:ext>
            </p:extLst>
          </p:nvPr>
        </p:nvGraphicFramePr>
        <p:xfrm>
          <a:off x="8912887" y="553866"/>
          <a:ext cx="327911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이내 발급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  <a:r>
                        <a:rPr lang="en-US" altLang="ko-KR" sz="900" b="0" i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r>
                        <a:rPr lang="ko-KR" altLang="en-US" sz="900" b="0" i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이내 발급</a:t>
                      </a:r>
                      <a:endParaRPr lang="en-US" altLang="ko-KR" sz="900" b="0" i="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28587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신청하기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]_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완료 회원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42987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상품 결제 페이지 이동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미완료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대기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42987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신청 내역 페이지 이동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프로세스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89248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 b="32825"/>
          <a:stretch/>
        </p:blipFill>
        <p:spPr>
          <a:xfrm>
            <a:off x="880721" y="270637"/>
            <a:ext cx="7332345" cy="6031439"/>
          </a:xfrm>
          <a:prstGeom prst="rect">
            <a:avLst/>
          </a:prstGeom>
        </p:spPr>
      </p:pic>
      <p:sp>
        <p:nvSpPr>
          <p:cNvPr id="43" name="타원 42"/>
          <p:cNvSpPr>
            <a:spLocks noChangeAspect="1"/>
          </p:cNvSpPr>
          <p:nvPr/>
        </p:nvSpPr>
        <p:spPr>
          <a:xfrm>
            <a:off x="5959140" y="4797969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42287" y="5080959"/>
            <a:ext cx="563955" cy="155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808287" y="5718119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>
            <a:grpSpLocks noChangeAspect="1"/>
          </p:cNvGrpSpPr>
          <p:nvPr/>
        </p:nvGrpSpPr>
        <p:grpSpPr>
          <a:xfrm>
            <a:off x="28573" y="217969"/>
            <a:ext cx="7602820" cy="6589423"/>
            <a:chOff x="1028699" y="494194"/>
            <a:chExt cx="7191375" cy="623282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848"/>
            <a:stretch/>
          </p:blipFill>
          <p:spPr>
            <a:xfrm>
              <a:off x="1199815" y="494194"/>
              <a:ext cx="6790251" cy="4095750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468"/>
            <a:stretch/>
          </p:blipFill>
          <p:spPr>
            <a:xfrm>
              <a:off x="1199815" y="4567805"/>
              <a:ext cx="6790251" cy="2159209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1028699" y="4508194"/>
              <a:ext cx="7191375" cy="330755"/>
              <a:chOff x="31329" y="4767863"/>
              <a:chExt cx="8734299" cy="330755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31329" y="4767863"/>
                <a:ext cx="4369738" cy="315881"/>
                <a:chOff x="136431" y="4021630"/>
                <a:chExt cx="7241831" cy="315881"/>
              </a:xfrm>
            </p:grpSpPr>
            <p:sp>
              <p:nvSpPr>
                <p:cNvPr id="67" name="이중 물결 66"/>
                <p:cNvSpPr/>
                <p:nvPr/>
              </p:nvSpPr>
              <p:spPr>
                <a:xfrm>
                  <a:off x="136431" y="4027422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이중 물결 67"/>
                <p:cNvSpPr/>
                <p:nvPr/>
              </p:nvSpPr>
              <p:spPr>
                <a:xfrm>
                  <a:off x="1583772" y="4021630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이중 물결 71"/>
                <p:cNvSpPr/>
                <p:nvPr/>
              </p:nvSpPr>
              <p:spPr>
                <a:xfrm>
                  <a:off x="3029387" y="4027422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이중 물결 73"/>
                <p:cNvSpPr/>
                <p:nvPr/>
              </p:nvSpPr>
              <p:spPr>
                <a:xfrm>
                  <a:off x="4476728" y="4033214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이중 물결 74"/>
                <p:cNvSpPr/>
                <p:nvPr/>
              </p:nvSpPr>
              <p:spPr>
                <a:xfrm>
                  <a:off x="5924067" y="4027422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4395890" y="4782737"/>
                <a:ext cx="4369738" cy="315881"/>
                <a:chOff x="136431" y="4021630"/>
                <a:chExt cx="7241831" cy="315881"/>
              </a:xfrm>
            </p:grpSpPr>
            <p:sp>
              <p:nvSpPr>
                <p:cNvPr id="37" name="이중 물결 36"/>
                <p:cNvSpPr/>
                <p:nvPr/>
              </p:nvSpPr>
              <p:spPr>
                <a:xfrm>
                  <a:off x="136431" y="4027422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중 물결 37"/>
                <p:cNvSpPr/>
                <p:nvPr/>
              </p:nvSpPr>
              <p:spPr>
                <a:xfrm>
                  <a:off x="1583771" y="4021630"/>
                  <a:ext cx="1454196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중 물결 38"/>
                <p:cNvSpPr/>
                <p:nvPr/>
              </p:nvSpPr>
              <p:spPr>
                <a:xfrm>
                  <a:off x="3029387" y="4027422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중 물결 39"/>
                <p:cNvSpPr/>
                <p:nvPr/>
              </p:nvSpPr>
              <p:spPr>
                <a:xfrm>
                  <a:off x="4476728" y="4033214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이중 물결 40"/>
                <p:cNvSpPr/>
                <p:nvPr/>
              </p:nvSpPr>
              <p:spPr>
                <a:xfrm>
                  <a:off x="5924067" y="4027422"/>
                  <a:ext cx="1454195" cy="304297"/>
                </a:xfrm>
                <a:prstGeom prst="doubleWav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www.findjob.co.kr/job/ReadGoods/RG_Manage.asp</a:t>
            </a:r>
          </a:p>
          <a:p>
            <a:endParaRPr lang="ko-KR" altLang="en-US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0721" y="17413"/>
            <a:ext cx="4609111" cy="253224"/>
          </a:xfrm>
        </p:spPr>
        <p:txBody>
          <a:bodyPr>
            <a:no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로그인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정액권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이력서관리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이력서 열람 신청 내역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30090"/>
              </p:ext>
            </p:extLst>
          </p:nvPr>
        </p:nvGraphicFramePr>
        <p:xfrm>
          <a:off x="8912887" y="553866"/>
          <a:ext cx="327911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신청 내역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상태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미완료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후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초과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866962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신청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409575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신청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페이지 이동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변경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동의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(P.14)</a:t>
                      </a:r>
                    </a:p>
                    <a:p>
                      <a:pPr marL="1004888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동의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(P.14)</a:t>
                      </a:r>
                    </a:p>
                    <a:p>
                      <a:pPr marL="1004888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미동의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이용 동의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(P.11)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endParaRPr lang="en-US" altLang="ko-KR" sz="900" b="1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이내에 발급된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이내에 발급된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357187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9376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64111" y="1560280"/>
            <a:ext cx="588665" cy="183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99389" y="3356652"/>
            <a:ext cx="611904" cy="17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>
            <a:spLocks noChangeAspect="1"/>
          </p:cNvSpPr>
          <p:nvPr/>
        </p:nvSpPr>
        <p:spPr>
          <a:xfrm>
            <a:off x="2230362" y="1323156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3493996" y="3215000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87924" y="2062254"/>
            <a:ext cx="1593801" cy="933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525985" y="5656030"/>
            <a:ext cx="483661" cy="18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2192262" y="5418906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" b="8200"/>
          <a:stretch/>
        </p:blipFill>
        <p:spPr>
          <a:xfrm>
            <a:off x="6181725" y="715145"/>
            <a:ext cx="2594607" cy="2949158"/>
          </a:xfrm>
          <a:prstGeom prst="rect">
            <a:avLst/>
          </a:prstGeom>
        </p:spPr>
      </p:pic>
      <p:cxnSp>
        <p:nvCxnSpPr>
          <p:cNvPr id="58" name="꺾인 연결선 57"/>
          <p:cNvCxnSpPr>
            <a:stCxn id="16" idx="3"/>
            <a:endCxn id="53" idx="1"/>
          </p:cNvCxnSpPr>
          <p:nvPr/>
        </p:nvCxnSpPr>
        <p:spPr>
          <a:xfrm flipV="1">
            <a:off x="4311293" y="2189724"/>
            <a:ext cx="1870432" cy="125549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275432" y="1316473"/>
            <a:ext cx="2414963" cy="2090057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기업정보 인증 신청 페이지 변경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1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http://</a:t>
            </a:r>
            <a:r>
              <a:rPr lang="en-US" altLang="ko-KR" dirty="0" smtClean="0"/>
              <a:t>www.findjob.co.kr/job/ReadGoods/RG_Manage.asp</a:t>
            </a:r>
          </a:p>
          <a:p>
            <a:endParaRPr lang="ko-KR" altLang="en-US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0721" y="17413"/>
            <a:ext cx="4609111" cy="253224"/>
          </a:xfrm>
        </p:spPr>
        <p:txBody>
          <a:bodyPr>
            <a:no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비즈니스 로그인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정액권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9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이력서관리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이력서 열람 신청 내역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43483"/>
              </p:ext>
            </p:extLst>
          </p:nvPr>
        </p:nvGraphicFramePr>
        <p:xfrm>
          <a:off x="8912887" y="553866"/>
          <a:ext cx="327911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신청 내역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상태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2" indent="-379412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기업인증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완료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05595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</a:t>
                      </a:r>
                      <a:r>
                        <a:rPr lang="ko-KR" altLang="en-US" sz="900" b="1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신청내역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409575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상품 신청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2" indent="-1746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기업정보 인증 상태 확인 후 페이지 이동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4" indent="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완료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163638" marR="0" lvl="5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이력서 열람 상품 신청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4988" marR="0" lvl="4" indent="1841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만료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163638" marR="0" lvl="5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534988" algn="l"/>
                        </a:tabLst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정보 동의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(P.14)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937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66106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816066" y="262900"/>
            <a:ext cx="7602820" cy="6589423"/>
            <a:chOff x="28573" y="217969"/>
            <a:chExt cx="7602820" cy="6589423"/>
          </a:xfrm>
        </p:grpSpPr>
        <p:grpSp>
          <p:nvGrpSpPr>
            <p:cNvPr id="49" name="그룹 48"/>
            <p:cNvGrpSpPr>
              <a:grpSpLocks noChangeAspect="1"/>
            </p:cNvGrpSpPr>
            <p:nvPr/>
          </p:nvGrpSpPr>
          <p:grpSpPr>
            <a:xfrm>
              <a:off x="28573" y="217969"/>
              <a:ext cx="7602820" cy="6589423"/>
              <a:chOff x="1028699" y="494194"/>
              <a:chExt cx="7191375" cy="6232820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4848"/>
              <a:stretch/>
            </p:blipFill>
            <p:spPr>
              <a:xfrm>
                <a:off x="1199815" y="494194"/>
                <a:ext cx="6790251" cy="4095750"/>
              </a:xfrm>
              <a:prstGeom prst="rect">
                <a:avLst/>
              </a:prstGeom>
            </p:spPr>
          </p:pic>
          <p:pic>
            <p:nvPicPr>
              <p:cNvPr id="57" name="그림 5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468"/>
              <a:stretch/>
            </p:blipFill>
            <p:spPr>
              <a:xfrm>
                <a:off x="1199815" y="4567805"/>
                <a:ext cx="6790251" cy="2159209"/>
              </a:xfrm>
              <a:prstGeom prst="rect">
                <a:avLst/>
              </a:prstGeom>
            </p:spPr>
          </p:pic>
          <p:grpSp>
            <p:nvGrpSpPr>
              <p:cNvPr id="19" name="그룹 18"/>
              <p:cNvGrpSpPr/>
              <p:nvPr/>
            </p:nvGrpSpPr>
            <p:grpSpPr>
              <a:xfrm>
                <a:off x="1028699" y="4426594"/>
                <a:ext cx="7191375" cy="330765"/>
                <a:chOff x="31329" y="4686263"/>
                <a:chExt cx="8734299" cy="330765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31329" y="4686263"/>
                  <a:ext cx="4369738" cy="315883"/>
                  <a:chOff x="136431" y="3940030"/>
                  <a:chExt cx="7241831" cy="315883"/>
                </a:xfrm>
              </p:grpSpPr>
              <p:sp>
                <p:nvSpPr>
                  <p:cNvPr id="67" name="이중 물결 66"/>
                  <p:cNvSpPr/>
                  <p:nvPr/>
                </p:nvSpPr>
                <p:spPr>
                  <a:xfrm>
                    <a:off x="136431" y="3945824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이중 물결 67"/>
                  <p:cNvSpPr/>
                  <p:nvPr/>
                </p:nvSpPr>
                <p:spPr>
                  <a:xfrm>
                    <a:off x="1583772" y="3940030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2" name="이중 물결 71"/>
                  <p:cNvSpPr/>
                  <p:nvPr/>
                </p:nvSpPr>
                <p:spPr>
                  <a:xfrm>
                    <a:off x="3029388" y="3945831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4" name="이중 물결 73"/>
                  <p:cNvSpPr/>
                  <p:nvPr/>
                </p:nvSpPr>
                <p:spPr>
                  <a:xfrm>
                    <a:off x="4476728" y="3951616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5" name="이중 물결 74"/>
                  <p:cNvSpPr/>
                  <p:nvPr/>
                </p:nvSpPr>
                <p:spPr>
                  <a:xfrm>
                    <a:off x="5924067" y="3945822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6" name="그룹 35"/>
                <p:cNvGrpSpPr/>
                <p:nvPr/>
              </p:nvGrpSpPr>
              <p:grpSpPr>
                <a:xfrm>
                  <a:off x="4395890" y="4701137"/>
                  <a:ext cx="4369738" cy="315891"/>
                  <a:chOff x="136431" y="3940030"/>
                  <a:chExt cx="7241831" cy="315891"/>
                </a:xfrm>
              </p:grpSpPr>
              <p:sp>
                <p:nvSpPr>
                  <p:cNvPr id="37" name="이중 물결 36"/>
                  <p:cNvSpPr/>
                  <p:nvPr/>
                </p:nvSpPr>
                <p:spPr>
                  <a:xfrm>
                    <a:off x="136431" y="3945824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이중 물결 37"/>
                  <p:cNvSpPr/>
                  <p:nvPr/>
                </p:nvSpPr>
                <p:spPr>
                  <a:xfrm>
                    <a:off x="1583772" y="3940030"/>
                    <a:ext cx="1454197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이중 물결 38"/>
                  <p:cNvSpPr/>
                  <p:nvPr/>
                </p:nvSpPr>
                <p:spPr>
                  <a:xfrm>
                    <a:off x="3029388" y="3945822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0" name="이중 물결 39"/>
                  <p:cNvSpPr/>
                  <p:nvPr/>
                </p:nvSpPr>
                <p:spPr>
                  <a:xfrm>
                    <a:off x="4476728" y="3951624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이중 물결 40"/>
                  <p:cNvSpPr/>
                  <p:nvPr/>
                </p:nvSpPr>
                <p:spPr>
                  <a:xfrm>
                    <a:off x="5924067" y="3945831"/>
                    <a:ext cx="1454195" cy="304297"/>
                  </a:xfrm>
                  <a:prstGeom prst="doubleWav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7" name="직사각형 6"/>
            <p:cNvSpPr/>
            <p:nvPr/>
          </p:nvSpPr>
          <p:spPr>
            <a:xfrm>
              <a:off x="3678113" y="6029119"/>
              <a:ext cx="1371600" cy="310550"/>
            </a:xfrm>
            <a:prstGeom prst="rect">
              <a:avLst/>
            </a:prstGeom>
            <a:solidFill>
              <a:srgbClr val="016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이력서 열람 상품 신청</a:t>
              </a:r>
              <a:endParaRPr lang="ko-KR" altLang="en-US" sz="9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742536" y="2225615"/>
              <a:ext cx="5262113" cy="2096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5605" y="2238329"/>
              <a:ext cx="5173868" cy="1716021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4401672" y="5943600"/>
            <a:ext cx="1524000" cy="53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4196345" y="5735322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endParaRPr lang="ko-KR" altLang="en-US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880721" y="17413"/>
            <a:ext cx="4609111" cy="253224"/>
          </a:xfrm>
        </p:spPr>
        <p:txBody>
          <a:bodyPr>
            <a:noAutofit/>
          </a:bodyPr>
          <a:lstStyle/>
          <a:p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공통 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인증 안내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신규 페이지</a:t>
            </a:r>
            <a:r>
              <a:rPr lang="en-US" altLang="ko-KR" sz="9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22451"/>
              </p:ext>
            </p:extLst>
          </p:nvPr>
        </p:nvGraphicFramePr>
        <p:xfrm>
          <a:off x="8912887" y="553866"/>
          <a:ext cx="3279111" cy="653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862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안내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타이틀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기업정보를 인증해주세요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536575" marR="0" lvl="1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다이틀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사업체의 정보 도용을 막고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정확한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기업정보로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구인 공고를 할 수 있어요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!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69968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28587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필수 안내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문구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23900" marR="0" lvl="2" indent="-190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부터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1" i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완료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기업 회원에 한해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서비스를 이용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 수 있습니다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안정법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시행령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호에 의해 사업자 등록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증명원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등록증으로 기업정보 인증을 완료하지 않으면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이용이 제한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됩니다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23900" marR="0" lvl="2" indent="-190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723900" marR="0" lvl="2" indent="-190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페이지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901700" marR="0" lvl="3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상태에 따라 분기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79500" marR="0" lvl="4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미로그인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 회원 로그인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079500" marR="0" lvl="4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기업 회원 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466850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이용 미동의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미인증</a:t>
                      </a: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466850" marR="0" lvl="4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 동의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미인증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경과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892486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28587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</a:t>
                      </a: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Q.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인증은 왜 하나요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안정법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시행령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호에 의해 기업정보를 확인할 수 있는 서류를 확인한 회원에 한해 구인 공고를 게재할 수 있습니다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Q.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 기업 회원입니다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인증이 필요한가요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직업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안정법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시행령 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호에 의해 이미 벼룩시장의 공고를 개제하셨던 기업 회원도 기업정보 인증이 필요합니다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Q.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 인증 후 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년이 지나지 않았는데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다시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인증을 요구합니다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기업정보는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문서 발급일 기준 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년마다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재인증이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필요합니다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유효 기간이 경과하였다면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재인증이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필요합니다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585787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lphaUcPeriod"/>
                        <a:tabLst/>
                        <a:defRPr/>
                      </a:pP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Q.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인증을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받을 수 있는 서류는 무엇인가요</a:t>
                      </a:r>
                      <a: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br>
                        <a:rPr lang="en-US" altLang="ko-KR" sz="900" b="1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등록 </a:t>
                      </a:r>
                      <a:r>
                        <a:rPr lang="ko-KR" altLang="en-US" sz="900" b="0" i="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인증원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(90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이내에 발급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사업자 등록증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(90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 이내에 발급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서류로 인증이 가능합니다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서류로 인증을 원하실 경우 기업정보 </a:t>
                      </a:r>
                      <a:r>
                        <a:rPr lang="ko-KR" altLang="en-US" sz="900" b="1" i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문의하기</a:t>
                      </a:r>
                      <a:r>
                        <a:rPr lang="en-US" altLang="ko-KR" sz="900" b="1" i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1" i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</a:t>
                      </a:r>
                      <a:r>
                        <a:rPr lang="en-US" altLang="ko-KR" sz="900" b="0" i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 14</a:t>
                      </a:r>
                      <a:r>
                        <a:rPr lang="en-US" altLang="ko-KR" sz="900" b="1" i="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눌러 문의를 남겨주세요</a:t>
                      </a:r>
                      <a:r>
                        <a:rPr lang="en-US" altLang="ko-KR" sz="900" b="0" i="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37626"/>
                  </a:ext>
                </a:extLst>
              </a:tr>
              <a:tr h="143862">
                <a:tc>
                  <a:txBody>
                    <a:bodyPr/>
                    <a:lstStyle/>
                    <a:p>
                      <a:pPr marL="128587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900" b="0" i="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76273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38300" y="406402"/>
            <a:ext cx="5029200" cy="6410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38300" y="475486"/>
            <a:ext cx="5029200" cy="111837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74647" y="994664"/>
            <a:ext cx="3193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사업체의 정보 도용을 막고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,</a:t>
            </a:r>
          </a:p>
          <a:p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정확한 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</a:rPr>
              <a:t>기업정보로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 구인 공고를 할 수 있어요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8555" y="625742"/>
            <a:ext cx="367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기업정보를 인증해 주세요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</a:rPr>
              <a:t>!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2876" y="4271666"/>
            <a:ext cx="4714124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기업정보 </a:t>
            </a:r>
            <a:r>
              <a:rPr lang="ko-KR" altLang="en-US" sz="12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 </a:t>
            </a:r>
            <a:r>
              <a:rPr lang="en-US" altLang="ko-KR" sz="1200" b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FAQ</a:t>
            </a:r>
            <a:endParaRPr lang="en-US" altLang="ko-KR" sz="1200" b="1" dirty="0" smtClean="0">
              <a:solidFill>
                <a:srgbClr val="0070C0"/>
              </a:solidFill>
            </a:endParaRPr>
          </a:p>
          <a:p>
            <a:r>
              <a:rPr lang="en-US" altLang="ko-KR" sz="1000" b="1" dirty="0" smtClean="0"/>
              <a:t>Q. </a:t>
            </a:r>
            <a:r>
              <a:rPr lang="ko-KR" altLang="en-US" sz="1000" b="1" dirty="0" smtClean="0"/>
              <a:t>기업정보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인증은 왜 하나요</a:t>
            </a:r>
            <a:r>
              <a:rPr lang="en-US" altLang="ko-KR" sz="1000" b="1" dirty="0" smtClean="0"/>
              <a:t>?</a:t>
            </a:r>
          </a:p>
          <a:p>
            <a:pPr marL="228600" indent="-228600">
              <a:buAutoNum type="alphaUcPeriod"/>
            </a:pPr>
            <a:r>
              <a:rPr lang="ko-KR" altLang="en-US" sz="1000" dirty="0" smtClean="0"/>
              <a:t>직업</a:t>
            </a:r>
            <a:r>
              <a:rPr lang="en-US" altLang="ko-KR" sz="1000" dirty="0" smtClean="0"/>
              <a:t> </a:t>
            </a:r>
            <a:r>
              <a:rPr lang="ko-KR" altLang="en-US" sz="1000" dirty="0" err="1" smtClean="0"/>
              <a:t>안정법</a:t>
            </a:r>
            <a:r>
              <a:rPr lang="ko-KR" altLang="en-US" sz="1000" dirty="0" smtClean="0"/>
              <a:t> 시행령 </a:t>
            </a:r>
            <a:r>
              <a:rPr lang="en-US" altLang="ko-KR" sz="1000" dirty="0" smtClean="0"/>
              <a:t>28</a:t>
            </a:r>
            <a:r>
              <a:rPr lang="ko-KR" altLang="en-US" sz="1000" dirty="0" smtClean="0"/>
              <a:t>조 </a:t>
            </a:r>
            <a:r>
              <a:rPr lang="en-US" altLang="ko-KR" sz="1000" dirty="0" smtClean="0"/>
              <a:t>7</a:t>
            </a:r>
            <a:r>
              <a:rPr lang="ko-KR" altLang="en-US" sz="1000" dirty="0" smtClean="0"/>
              <a:t>호에 의해 기업정보를 확인할 수 있는 서류를 확인한 회원에 한해 구인 공고를 게재할 수 있습니다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buAutoNum type="alphaUcPeriod"/>
            </a:pPr>
            <a:endParaRPr lang="en-US" altLang="ko-KR" sz="1000" dirty="0"/>
          </a:p>
          <a:p>
            <a:r>
              <a:rPr lang="en-US" altLang="ko-KR" sz="1000" b="1" dirty="0"/>
              <a:t>Q. ~</a:t>
            </a:r>
          </a:p>
          <a:p>
            <a:pPr marL="228600" indent="-228600">
              <a:buAutoNum type="alphaUcPeriod"/>
            </a:pPr>
            <a:r>
              <a:rPr lang="en-US" altLang="ko-KR" sz="1000" dirty="0"/>
              <a:t>~</a:t>
            </a:r>
            <a:endParaRPr lang="ko-KR" altLang="en-US" sz="1000" dirty="0"/>
          </a:p>
          <a:p>
            <a:endParaRPr lang="en-US" altLang="ko-KR" sz="1200" dirty="0" smtClean="0"/>
          </a:p>
          <a:p>
            <a:endParaRPr lang="en-US" altLang="ko-KR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16100" y="1754756"/>
            <a:ext cx="4660900" cy="22632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33322" y="1908927"/>
            <a:ext cx="420896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2022</a:t>
            </a:r>
            <a:r>
              <a:rPr lang="ko-KR" altLang="en-US" sz="1100" dirty="0" smtClean="0">
                <a:latin typeface="+mn-ea"/>
              </a:rPr>
              <a:t>년 </a:t>
            </a:r>
            <a:r>
              <a:rPr lang="en-US" altLang="ko-KR" sz="1100" dirty="0" smtClean="0">
                <a:latin typeface="+mn-ea"/>
              </a:rPr>
              <a:t>12</a:t>
            </a:r>
            <a:r>
              <a:rPr lang="ko-KR" altLang="en-US" sz="1100" dirty="0" smtClean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 smtClean="0">
                <a:latin typeface="+mn-ea"/>
              </a:rPr>
              <a:t>일 부터</a:t>
            </a:r>
            <a:r>
              <a:rPr lang="en-US" altLang="ko-KR" sz="1100" dirty="0" smtClean="0">
                <a:latin typeface="+mn-ea"/>
              </a:rPr>
              <a:t>, </a:t>
            </a:r>
          </a:p>
          <a:p>
            <a:pPr algn="ctr"/>
            <a:r>
              <a:rPr lang="ko-KR" altLang="en-US" sz="1300" b="1" dirty="0" smtClean="0">
                <a:latin typeface="+mn-ea"/>
              </a:rPr>
              <a:t>기업 회원</a:t>
            </a:r>
            <a:r>
              <a:rPr lang="ko-KR" altLang="en-US" sz="1300" dirty="0" smtClean="0">
                <a:latin typeface="+mn-ea"/>
              </a:rPr>
              <a:t>은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기업정보 인증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b="1" dirty="0" smtClean="0">
                <a:solidFill>
                  <a:srgbClr val="FF0000"/>
                </a:solidFill>
                <a:latin typeface="+mn-ea"/>
              </a:rPr>
              <a:t>완료</a:t>
            </a:r>
            <a:r>
              <a:rPr lang="ko-KR" altLang="en-US" sz="1300" dirty="0" smtClean="0">
                <a:latin typeface="+mn-ea"/>
              </a:rPr>
              <a:t> 후</a:t>
            </a:r>
            <a:endParaRPr lang="en-US" altLang="ko-KR" sz="1300" dirty="0" smtClean="0">
              <a:latin typeface="+mn-ea"/>
            </a:endParaRPr>
          </a:p>
          <a:p>
            <a:pPr algn="ctr"/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b="1" dirty="0" smtClean="0">
                <a:latin typeface="+mn-ea"/>
              </a:rPr>
              <a:t>서비스를 이용</a:t>
            </a:r>
            <a:r>
              <a:rPr lang="ko-KR" altLang="en-US" sz="1300" dirty="0" smtClean="0">
                <a:latin typeface="+mn-ea"/>
              </a:rPr>
              <a:t>할 수 있어요</a:t>
            </a:r>
            <a:r>
              <a:rPr lang="en-US" altLang="ko-KR" sz="1300" dirty="0">
                <a:latin typeface="+mn-ea"/>
              </a:rPr>
              <a:t>!</a:t>
            </a:r>
            <a:endParaRPr lang="en-US" altLang="ko-KR" sz="13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pPr algn="ctr"/>
            <a:r>
              <a:rPr lang="ko-KR" altLang="en-US" sz="1100" dirty="0" smtClean="0">
                <a:latin typeface="+mn-ea"/>
              </a:rPr>
              <a:t>직업 </a:t>
            </a:r>
            <a:r>
              <a:rPr lang="ko-KR" altLang="en-US" sz="1100" dirty="0" err="1" smtClean="0">
                <a:latin typeface="+mn-ea"/>
              </a:rPr>
              <a:t>안정법</a:t>
            </a:r>
            <a:r>
              <a:rPr lang="ko-KR" altLang="en-US" sz="1100" dirty="0" smtClean="0">
                <a:latin typeface="+mn-ea"/>
              </a:rPr>
              <a:t> 시행령 </a:t>
            </a:r>
            <a:r>
              <a:rPr lang="en-US" altLang="ko-KR" sz="1100" dirty="0" smtClean="0">
                <a:latin typeface="+mn-ea"/>
              </a:rPr>
              <a:t>28</a:t>
            </a:r>
            <a:r>
              <a:rPr lang="ko-KR" altLang="en-US" sz="1100" dirty="0" smtClean="0">
                <a:latin typeface="+mn-ea"/>
              </a:rPr>
              <a:t>조</a:t>
            </a:r>
            <a:r>
              <a:rPr lang="en-US" altLang="ko-KR" sz="1100" dirty="0" smtClean="0">
                <a:latin typeface="+mn-ea"/>
              </a:rPr>
              <a:t>7</a:t>
            </a:r>
            <a:r>
              <a:rPr lang="ko-KR" altLang="en-US" sz="1100" dirty="0" smtClean="0">
                <a:latin typeface="+mn-ea"/>
              </a:rPr>
              <a:t>호에 의해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ko-KR" altLang="en-US" sz="1100" dirty="0" smtClean="0">
                <a:latin typeface="+mn-ea"/>
              </a:rPr>
              <a:t>사업자 등록 </a:t>
            </a:r>
            <a:r>
              <a:rPr lang="ko-KR" altLang="en-US" sz="1100" dirty="0" err="1" smtClean="0">
                <a:latin typeface="+mn-ea"/>
              </a:rPr>
              <a:t>증명원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사업자 등록증으로 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ko-KR" altLang="en-US" sz="1100" b="1" dirty="0" smtClean="0">
                <a:latin typeface="+mn-ea"/>
              </a:rPr>
              <a:t>기업정보 인증</a:t>
            </a:r>
            <a:r>
              <a:rPr lang="ko-KR" altLang="en-US" sz="1100" dirty="0" smtClean="0">
                <a:latin typeface="+mn-ea"/>
              </a:rPr>
              <a:t>을 완료하지 않으면 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ko-KR" altLang="en-US" sz="1100" b="1" dirty="0" smtClean="0">
                <a:latin typeface="+mn-ea"/>
              </a:rPr>
              <a:t>서비스 이용이 제한</a:t>
            </a:r>
            <a:r>
              <a:rPr lang="ko-KR" altLang="en-US" sz="1100" dirty="0" smtClean="0">
                <a:latin typeface="+mn-ea"/>
              </a:rPr>
              <a:t>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95600" y="3590309"/>
            <a:ext cx="2349500" cy="27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기업정보 인증하기</a:t>
            </a:r>
            <a:endPara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95600" y="6443697"/>
            <a:ext cx="2349500" cy="27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기업정보 인증하기</a:t>
            </a:r>
            <a:endPara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572376" y="4173862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1572375" y="1749727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1572374" y="244369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2754026" y="3434444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2754026" y="629102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2-B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62876" y="5989212"/>
            <a:ext cx="47141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벼룩시장은 언제나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법을 준수하며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좋은 서비스를 제공하기 위해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노력하겠습니다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10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텍스트 개체 틀 7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기업인증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알림톡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인증 기간 만료 </a:t>
            </a:r>
            <a:r>
              <a:rPr lang="ko-KR" altLang="en-US" dirty="0" err="1" smtClean="0"/>
              <a:t>알럿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신규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8576" y="485771"/>
            <a:ext cx="1374207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000" b="1" dirty="0">
                <a:solidFill>
                  <a:srgbClr val="0066FF"/>
                </a:solidFill>
              </a:rPr>
              <a:t>※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기업인증</a:t>
            </a:r>
            <a:r>
              <a:rPr lang="ko-KR" altLang="en-US" sz="10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1000" b="1" dirty="0" err="1" smtClean="0">
                <a:solidFill>
                  <a:srgbClr val="0066FF"/>
                </a:solidFill>
              </a:rPr>
              <a:t>알림톡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(LMS)</a:t>
            </a:r>
            <a:endParaRPr lang="ko-KR" altLang="en-US" sz="1000" b="1" dirty="0">
              <a:solidFill>
                <a:srgbClr val="0066FF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51407"/>
              </p:ext>
            </p:extLst>
          </p:nvPr>
        </p:nvGraphicFramePr>
        <p:xfrm>
          <a:off x="9480375" y="550962"/>
          <a:ext cx="2711623" cy="6275732"/>
        </p:xfrm>
        <a:graphic>
          <a:graphicData uri="http://schemas.openxmlformats.org/drawingml/2006/table">
            <a:tbl>
              <a:tblPr/>
              <a:tblGrid>
                <a:gridCol w="2711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관련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알림톡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- 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문의를 진행한 경우 발송 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접수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발송 시점 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접수가 정상적으로 저장되었을 때</a:t>
                      </a:r>
                      <a:r>
                        <a:rPr kumimoji="0"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(P. 14, 5-B</a:t>
                      </a:r>
                      <a:r>
                        <a:rPr kumimoji="0"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0" lang="en-US" altLang="ko-KR" sz="800" b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결과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_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거절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심사 결과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거절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22300" marR="0" lvl="2" indent="-1698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서류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미적합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22300" marR="0" lvl="2" indent="-1698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 정보화 사업자 관련 내용이 일치하지 않음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22300" marR="0" lvl="2" indent="-1698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서류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미전달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22300" marR="0" lvl="2" indent="-1698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기타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발송 시점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접수 처리 상태 변경 즉시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521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결과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_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승인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심사 결과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승인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발송 시점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문의 접수 처리 상태 변경 즉시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19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4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14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1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전 안내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대상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완료 회원 중 </a:t>
                      </a:r>
                      <a:r>
                        <a:rPr kumimoji="0" lang="ko-KR" altLang="en-US" sz="800" b="0" baseline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인증문서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발급일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+350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355600" marR="0" lvl="1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발송 시점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오전 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 일괄 발송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233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기간 만료 안내 팝업</a:t>
                      </a:r>
                      <a:endParaRPr kumimoji="0" lang="en-US" altLang="ko-KR" sz="8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466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대상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 회원 중 </a:t>
                      </a:r>
                      <a:r>
                        <a:rPr kumimoji="0" lang="ko-KR" altLang="en-US" sz="800" b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만료일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0" lang="ko-KR" altLang="en-US" sz="800" b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문서 발급일 기준</a:t>
                      </a:r>
                      <a:r>
                        <a:rPr kumimoji="0" lang="en-US" altLang="ko-KR" sz="800" b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+1</a:t>
                      </a:r>
                      <a:r>
                        <a:rPr kumimoji="0" lang="ko-KR" altLang="en-US" sz="800" b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년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부터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30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전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~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만료 회원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447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시점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회원 로그인 시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67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kumimoji="0" lang="ko-KR" altLang="en-US" sz="800" b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모달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[A-18]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전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문구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{{D-day}}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일 후 만료됩니다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 만료 후에는 서비스 이용이 제한됩니다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b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</a:b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 등록 </a:t>
                      </a:r>
                      <a:r>
                        <a:rPr kumimoji="0" lang="ko-KR" altLang="en-US" sz="800" b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또는 사업자 등록증을 이용해 </a:t>
                      </a:r>
                      <a:r>
                        <a:rPr kumimoji="0" lang="ko-KR" altLang="en-US" sz="800" b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기업인증을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진행해주세요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143000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인증하기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홈 이동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143000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닫기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팝업 닫기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[A-19]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 만료 후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문구 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만료되었습니다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기업정보 인증이 만료되어 일부 서비스 이용이 제한됩니다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사업자 등록 </a:t>
                      </a:r>
                      <a:r>
                        <a:rPr kumimoji="0" lang="ko-KR" altLang="en-US" sz="800" b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증명원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또는 사업자 등록증을 이용해 </a:t>
                      </a:r>
                      <a:r>
                        <a:rPr kumimoji="0" lang="ko-KR" altLang="en-US" sz="800" b="0" dirty="0" err="1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기업인증을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진행해주세요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클릭 시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143000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인증하기</a:t>
                      </a:r>
                      <a:r>
                        <a:rPr kumimoji="0" lang="en-US" altLang="ko-KR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0" lang="ko-KR" altLang="en-US" sz="800" b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기업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서비스 홈 이동</a:t>
                      </a:r>
                      <a:endParaRPr kumimoji="0" lang="en-US" altLang="ko-KR" sz="800" b="0" baseline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1143000" marR="0" lvl="2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[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닫기</a:t>
                      </a:r>
                      <a:r>
                        <a:rPr kumimoji="0" lang="en-US" altLang="ko-KR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] </a:t>
                      </a:r>
                      <a:r>
                        <a:rPr kumimoji="0" lang="ko-KR" altLang="en-US" sz="800" b="0" baseline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팝업 닫기</a:t>
                      </a:r>
                      <a:endParaRPr kumimoji="0" lang="en-US" altLang="ko-KR" sz="800" b="0" dirty="0" smtClean="0">
                        <a:solidFill>
                          <a:prstClr val="black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99" marR="35999" marT="35999" marB="3599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46710"/>
                  </a:ext>
                </a:extLst>
              </a:tr>
            </a:tbl>
          </a:graphicData>
        </a:graphic>
      </p:graphicFrame>
      <p:grpSp>
        <p:nvGrpSpPr>
          <p:cNvPr id="2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423824" y="4803084"/>
            <a:ext cx="2950837" cy="1593504"/>
            <a:chOff x="595686" y="1261242"/>
            <a:chExt cx="3222246" cy="1507358"/>
          </a:xfrm>
        </p:grpSpPr>
        <p:sp>
          <p:nvSpPr>
            <p:cNvPr id="27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인증이 만료되었습니다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기업정보 인증이 만료되어 일부 서비스 이용이 제한됩니다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사업자 등록 증명원  또는 사업자 등록증을 이용해 기업인증을 진행해주세요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29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335557" y="2340740"/>
              <a:ext cx="871251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인증하기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4" name="Button 1" descr="&lt;Tags&gt;&lt;SMARTRESIZEANCHORS&gt;None,Absolute,None,Absolute&lt;/SMARTRESIZEANCHORS&gt;&lt;/Tags&gt;"/>
          <p:cNvSpPr>
            <a:spLocks/>
          </p:cNvSpPr>
          <p:nvPr/>
        </p:nvSpPr>
        <p:spPr bwMode="auto">
          <a:xfrm>
            <a:off x="2004087" y="5780848"/>
            <a:ext cx="607182" cy="25412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6461" y="5692140"/>
            <a:ext cx="9525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8"/>
          <a:stretch/>
        </p:blipFill>
        <p:spPr>
          <a:xfrm>
            <a:off x="6457438" y="4921117"/>
            <a:ext cx="3414450" cy="189628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9069489" y="5623822"/>
            <a:ext cx="695428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500" b="1" dirty="0" smtClean="0">
                <a:solidFill>
                  <a:srgbClr val="0061AE"/>
                </a:solidFill>
                <a:latin typeface="+mn-ea"/>
              </a:rPr>
              <a:t>V</a:t>
            </a:r>
            <a:r>
              <a:rPr lang="en-US" altLang="ko-KR" sz="500" b="1" dirty="0" smtClean="0">
                <a:latin typeface="+mn-ea"/>
              </a:rPr>
              <a:t> </a:t>
            </a:r>
            <a:r>
              <a:rPr lang="ko-KR" altLang="en-US" sz="500" b="1" dirty="0" smtClean="0">
                <a:latin typeface="+mn-ea"/>
              </a:rPr>
              <a:t>인증 만료 예정</a:t>
            </a:r>
            <a:endParaRPr lang="en-US" altLang="ko-KR" sz="500" b="1" dirty="0" smtClean="0">
              <a:latin typeface="+mn-ea"/>
            </a:endParaRPr>
          </a:p>
          <a:p>
            <a:r>
              <a:rPr lang="en-US" altLang="ko-KR" sz="500" b="1" dirty="0" smtClean="0">
                <a:latin typeface="+mn-ea"/>
              </a:rPr>
              <a:t>2022.10.31</a:t>
            </a:r>
            <a:endParaRPr lang="ko-KR" altLang="en-US" sz="50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2960" y="4598605"/>
            <a:ext cx="17285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인증 기간 만료 안내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만료 전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/>
          </a:p>
        </p:txBody>
      </p:sp>
      <p:grpSp>
        <p:nvGrpSpPr>
          <p:cNvPr id="39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424666" y="4792056"/>
            <a:ext cx="2950837" cy="1593504"/>
            <a:chOff x="595686" y="1261242"/>
            <a:chExt cx="3222246" cy="1507358"/>
          </a:xfrm>
        </p:grpSpPr>
        <p:sp>
          <p:nvSpPr>
            <p:cNvPr id="40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" descr="&lt;Tags&gt;&lt;SMARTRESIZEANCHORS&gt;Absolute,Absolute,Absolute,Absolute&lt;/SMARTRESIZEANCHORS&gt;&lt;/Tags&gt;"/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기업정보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인증이 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{{D-day}}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 만료됩니다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기업정보 인증 만료 후에는 서비스 이용이 제한됩니다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.</a:t>
              </a:r>
            </a:p>
            <a:p>
              <a:r>
                <a:rPr lang="ko-KR" altLang="en-US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사업자 등록 증명원  또는 사업자 등록증을 이용해 기업인증을 진행해 주세요</a:t>
              </a:r>
              <a:r>
                <a:rPr lang="en-US" altLang="ko-KR" sz="700" noProof="1" smtClean="0">
                  <a:solidFill>
                    <a:srgbClr val="5F5F5F"/>
                  </a:solidFill>
                  <a:latin typeface="Segoe UI" panose="020B0502040204020203" pitchFamily="34" charset="0"/>
                  <a:ea typeface="나눔고딕" panose="020D0604000000000000" pitchFamily="50" charset="-127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42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Info Ic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1335557" y="2340740"/>
              <a:ext cx="871251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인증하기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 1" descr="&lt;Tags&gt;&lt;SMARTRESIZEANCHORS&gt;None,Absolute,None,Absolute&lt;/SMARTRESIZEANCHORS&gt;&lt;/Tags&gt;"/>
          <p:cNvSpPr>
            <a:spLocks/>
          </p:cNvSpPr>
          <p:nvPr/>
        </p:nvSpPr>
        <p:spPr bwMode="auto">
          <a:xfrm>
            <a:off x="2156487" y="5933248"/>
            <a:ext cx="607182" cy="25412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38861" y="5844540"/>
            <a:ext cx="9525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Button 1" descr="&lt;Tags&gt;&lt;SMARTRESIZEANCHORS&gt;None,Absolute,None,Absolute&lt;/SMARTRESIZEANCHORS&gt;&lt;/Tags&gt;"/>
          <p:cNvSpPr>
            <a:spLocks/>
          </p:cNvSpPr>
          <p:nvPr/>
        </p:nvSpPr>
        <p:spPr bwMode="auto">
          <a:xfrm>
            <a:off x="4969612" y="5949828"/>
            <a:ext cx="607182" cy="254122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닫기</a:t>
            </a:r>
            <a:endParaRPr lang="en-US" sz="9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89698" y="5875559"/>
            <a:ext cx="9525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9" idx="3"/>
            <a:endCxn id="8" idx="1"/>
          </p:cNvCxnSpPr>
          <p:nvPr/>
        </p:nvCxnSpPr>
        <p:spPr>
          <a:xfrm flipV="1">
            <a:off x="1991361" y="5869258"/>
            <a:ext cx="4466077" cy="1886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99861" y="873335"/>
            <a:ext cx="2228576" cy="3225372"/>
            <a:chOff x="7191214" y="4535362"/>
            <a:chExt cx="2738972" cy="3225373"/>
          </a:xfrm>
        </p:grpSpPr>
        <p:grpSp>
          <p:nvGrpSpPr>
            <p:cNvPr id="79" name="그룹 78"/>
            <p:cNvGrpSpPr/>
            <p:nvPr/>
          </p:nvGrpSpPr>
          <p:grpSpPr>
            <a:xfrm>
              <a:off x="7294575" y="4891810"/>
              <a:ext cx="2635611" cy="2868925"/>
              <a:chOff x="7294575" y="4891810"/>
              <a:chExt cx="2635611" cy="2868925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7294575" y="4891810"/>
                <a:ext cx="2635611" cy="286892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348577" y="5033156"/>
                <a:ext cx="2368731" cy="24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기업정보 인증 문의가 접수 </a:t>
                </a:r>
                <a:r>
                  <a:rPr lang="ko-KR" altLang="en-US" sz="900" dirty="0"/>
                  <a:t>되었습니다</a:t>
                </a:r>
                <a:r>
                  <a:rPr lang="en-US" altLang="ko-KR" sz="900" dirty="0"/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* </a:t>
                </a:r>
                <a:r>
                  <a:rPr lang="ko-KR" altLang="en-US" sz="900" dirty="0"/>
                  <a:t>회원 </a:t>
                </a:r>
                <a:r>
                  <a:rPr lang="en-US" altLang="ko-KR" sz="900" dirty="0"/>
                  <a:t>: #{ID(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)}</a:t>
                </a:r>
              </a:p>
              <a:p>
                <a:r>
                  <a:rPr lang="en-US" altLang="ko-KR" sz="900" dirty="0" smtClean="0"/>
                  <a:t>* </a:t>
                </a:r>
                <a:r>
                  <a:rPr lang="ko-KR" altLang="en-US" sz="900" dirty="0" err="1" smtClean="0"/>
                  <a:t>사업자번호</a:t>
                </a:r>
                <a:r>
                  <a:rPr lang="ko-KR" altLang="en-US" sz="900" dirty="0" smtClean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err="1" smtClean="0"/>
                  <a:t>사업자번호</a:t>
                </a:r>
                <a:r>
                  <a:rPr lang="en-US" altLang="ko-KR" sz="900" dirty="0" smtClean="0"/>
                  <a:t>}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ko-KR" altLang="en-US" sz="900" dirty="0" smtClean="0"/>
                  <a:t>문의 내용 확인 후 승인 여부 안내해 드리겠습니다</a:t>
                </a:r>
                <a:r>
                  <a:rPr lang="en-US" altLang="ko-KR" sz="900" dirty="0" smtClean="0"/>
                  <a:t>. 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err="1" smtClean="0"/>
                  <a:t>확인시간</a:t>
                </a:r>
                <a:r>
                  <a:rPr lang="ko-KR" altLang="en-US" sz="900" dirty="0" smtClean="0"/>
                  <a:t>  </a:t>
                </a:r>
                <a:r>
                  <a:rPr lang="en-US" altLang="ko-KR" sz="900" dirty="0" smtClean="0"/>
                  <a:t>09:00~18:00 (</a:t>
                </a:r>
                <a:r>
                  <a:rPr lang="ko-KR" altLang="en-US" sz="900" dirty="0" smtClean="0"/>
                  <a:t>주말 및 공휴일 휴무</a:t>
                </a:r>
                <a:r>
                  <a:rPr lang="en-US" altLang="ko-KR" sz="900" dirty="0" smtClean="0"/>
                  <a:t>)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91214" y="4535362"/>
              <a:ext cx="1678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문의 접수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432093" y="873334"/>
            <a:ext cx="2228577" cy="3225373"/>
            <a:chOff x="7191213" y="4535362"/>
            <a:chExt cx="2738973" cy="3073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294575" y="4891810"/>
              <a:ext cx="2635611" cy="2717419"/>
              <a:chOff x="7294575" y="4891810"/>
              <a:chExt cx="2635611" cy="2717419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7294575" y="4891810"/>
                <a:ext cx="2635611" cy="271741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348577" y="5013351"/>
                <a:ext cx="2581609" cy="246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 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 </a:t>
                </a:r>
                <a:r>
                  <a:rPr lang="ko-KR" altLang="en-US" sz="900" dirty="0" smtClean="0"/>
                  <a:t>기업정보 인증이 </a:t>
                </a:r>
                <a:r>
                  <a:rPr lang="ko-KR" altLang="en-US" sz="900" dirty="0"/>
                  <a:t>지연 </a:t>
                </a:r>
                <a:r>
                  <a:rPr lang="en-US" altLang="ko-KR" sz="900" dirty="0"/>
                  <a:t>[</a:t>
                </a:r>
                <a:r>
                  <a:rPr lang="ko-KR" altLang="en-US" sz="900" dirty="0"/>
                  <a:t>사유</a:t>
                </a:r>
                <a:r>
                  <a:rPr lang="en-US" altLang="ko-KR" sz="900" dirty="0" smtClean="0"/>
                  <a:t>-#{</a:t>
                </a:r>
                <a:r>
                  <a:rPr lang="ko-KR" altLang="en-US" sz="900" dirty="0" smtClean="0"/>
                  <a:t>거절 사유</a:t>
                </a:r>
                <a:r>
                  <a:rPr lang="en-US" altLang="ko-KR" sz="900" dirty="0"/>
                  <a:t>}] </a:t>
                </a:r>
                <a:r>
                  <a:rPr lang="ko-KR" altLang="en-US" sz="900" dirty="0"/>
                  <a:t>되고 있습니다</a:t>
                </a:r>
                <a:r>
                  <a:rPr lang="en-US" altLang="ko-KR" sz="900" dirty="0"/>
                  <a:t>. </a:t>
                </a:r>
              </a:p>
              <a:p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 smtClean="0"/>
              </a:p>
              <a:p>
                <a:r>
                  <a:rPr lang="en-US" altLang="ko-KR" sz="900" dirty="0" smtClean="0"/>
                  <a:t>※ </a:t>
                </a:r>
                <a:r>
                  <a:rPr lang="ko-KR" altLang="en-US" sz="900" dirty="0" smtClean="0"/>
                  <a:t>기업정보 인증 신청하기 </a:t>
                </a:r>
                <a:r>
                  <a:rPr lang="en-US" altLang="ko-KR" sz="900" dirty="0" smtClean="0"/>
                  <a:t>: </a:t>
                </a:r>
              </a:p>
              <a:p>
                <a:r>
                  <a:rPr lang="en-US" altLang="ko-KR" sz="900" dirty="0" smtClean="0"/>
                  <a:t> 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 </a:t>
                </a:r>
                <a:endParaRPr lang="en-US" altLang="ko-KR" sz="900" dirty="0" smtClean="0"/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기업정보 인증 </a:t>
                </a:r>
                <a:r>
                  <a:rPr lang="ko-KR" altLang="en-US" sz="900" dirty="0" smtClean="0"/>
                  <a:t>문의하기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   </a:t>
                </a:r>
                <a:r>
                  <a:rPr lang="en-US" altLang="ko-KR" sz="900" dirty="0" err="1"/>
                  <a:t>url</a:t>
                </a:r>
                <a:r>
                  <a:rPr lang="en-US" altLang="ko-KR" sz="900" dirty="0"/>
                  <a:t> </a:t>
                </a:r>
                <a:r>
                  <a:rPr lang="ko-KR" altLang="en-US" sz="900" dirty="0"/>
                  <a:t>추가 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</a:p>
              <a:p>
                <a:r>
                  <a:rPr lang="en-US" altLang="ko-KR" sz="900" dirty="0"/>
                  <a:t>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거절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4764325" y="873335"/>
            <a:ext cx="2228577" cy="3225372"/>
            <a:chOff x="7191213" y="4535362"/>
            <a:chExt cx="2738973" cy="3073865"/>
          </a:xfrm>
        </p:grpSpPr>
        <p:grpSp>
          <p:nvGrpSpPr>
            <p:cNvPr id="93" name="그룹 92"/>
            <p:cNvGrpSpPr/>
            <p:nvPr/>
          </p:nvGrpSpPr>
          <p:grpSpPr>
            <a:xfrm>
              <a:off x="7294575" y="4891810"/>
              <a:ext cx="2635611" cy="2717417"/>
              <a:chOff x="7294575" y="4891810"/>
              <a:chExt cx="2635611" cy="2717417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7294575" y="4891810"/>
                <a:ext cx="2635611" cy="271741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348577" y="5013351"/>
                <a:ext cx="2581609" cy="259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/>
                  <a:t>회원님</a:t>
                </a:r>
                <a:r>
                  <a:rPr lang="en-US" altLang="ko-KR" sz="900" dirty="0"/>
                  <a:t>,</a:t>
                </a:r>
              </a:p>
              <a:p>
                <a:r>
                  <a:rPr lang="ko-KR" altLang="en-US" sz="900" dirty="0" smtClean="0"/>
                  <a:t>기업정보 </a:t>
                </a:r>
                <a:r>
                  <a:rPr lang="ko-KR" altLang="en-US" sz="900" dirty="0"/>
                  <a:t>인증이 완료되었습니다</a:t>
                </a:r>
                <a:r>
                  <a:rPr lang="en-US" altLang="ko-KR" sz="900" dirty="0"/>
                  <a:t>. </a:t>
                </a:r>
              </a:p>
              <a:p>
                <a:r>
                  <a:rPr lang="ko-KR" altLang="en-US" sz="900" dirty="0"/>
                  <a:t>벼룩시장 서비스를 자유롭게 이용할 수 있습니다</a:t>
                </a:r>
                <a:r>
                  <a:rPr lang="en-US" altLang="ko-KR" sz="900" dirty="0"/>
                  <a:t>. </a:t>
                </a:r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일자리 등록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r>
                  <a:rPr lang="en-US" altLang="ko-KR" sz="900" dirty="0">
                    <a:hlinkClick r:id="rId5"/>
                  </a:rPr>
                  <a:t>http://m.findjob.co.kr/AdRegistNew/AdInfoNew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7191213" y="4535362"/>
              <a:ext cx="1678665" cy="234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승인 안내</a:t>
              </a:r>
              <a:r>
                <a:rPr lang="en-US" altLang="ko-KR" sz="1000" dirty="0" smtClean="0"/>
                <a:t>]</a:t>
              </a:r>
              <a:endParaRPr lang="ko-KR" altLang="en-US" sz="1000" dirty="0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7096556" y="889960"/>
            <a:ext cx="2228577" cy="3208747"/>
            <a:chOff x="7191213" y="4535362"/>
            <a:chExt cx="2738973" cy="3208748"/>
          </a:xfrm>
        </p:grpSpPr>
        <p:grpSp>
          <p:nvGrpSpPr>
            <p:cNvPr id="98" name="그룹 97"/>
            <p:cNvGrpSpPr/>
            <p:nvPr/>
          </p:nvGrpSpPr>
          <p:grpSpPr>
            <a:xfrm>
              <a:off x="7294575" y="4891810"/>
              <a:ext cx="2635611" cy="2852300"/>
              <a:chOff x="7294575" y="4891810"/>
              <a:chExt cx="2635611" cy="2852300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7294575" y="4891810"/>
                <a:ext cx="2635611" cy="28523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348578" y="5033156"/>
                <a:ext cx="2368731" cy="2585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[</a:t>
                </a:r>
                <a:r>
                  <a:rPr lang="ko-KR" altLang="en-US" sz="900" dirty="0"/>
                  <a:t>벼룩시장</a:t>
                </a:r>
                <a:r>
                  <a:rPr lang="en-US" altLang="ko-KR" sz="900" dirty="0"/>
                  <a:t>]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[#{</a:t>
                </a:r>
                <a:r>
                  <a:rPr lang="ko-KR" altLang="en-US" sz="900" dirty="0"/>
                  <a:t>회사명</a:t>
                </a:r>
                <a:r>
                  <a:rPr lang="en-US" altLang="ko-KR" sz="900" dirty="0"/>
                  <a:t>}]</a:t>
                </a:r>
                <a:r>
                  <a:rPr lang="ko-KR" altLang="en-US" sz="900" dirty="0" smtClean="0"/>
                  <a:t>회원님</a:t>
                </a:r>
                <a:r>
                  <a:rPr lang="en-US" altLang="ko-KR" sz="900" dirty="0" smtClean="0"/>
                  <a:t>,</a:t>
                </a:r>
                <a:r>
                  <a:rPr lang="ko-KR" altLang="en-US" sz="900" dirty="0" smtClean="0"/>
                  <a:t> </a:t>
                </a:r>
                <a:endParaRPr lang="en-US" altLang="ko-KR" sz="900" dirty="0" smtClean="0"/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>
                    <a:latin typeface="+mn-ea"/>
                  </a:rPr>
                  <a:t>인증 만료 </a:t>
                </a:r>
                <a:r>
                  <a:rPr lang="en-US" altLang="ko-KR" sz="900" dirty="0" smtClean="0"/>
                  <a:t>#{</a:t>
                </a:r>
                <a:r>
                  <a:rPr lang="ko-KR" altLang="en-US" sz="900" dirty="0" smtClean="0"/>
                  <a:t>남은 기간</a:t>
                </a:r>
                <a:r>
                  <a:rPr lang="en-US" altLang="ko-KR" sz="900" dirty="0" smtClean="0"/>
                  <a:t>}</a:t>
                </a:r>
                <a:r>
                  <a:rPr lang="ko-KR" altLang="en-US" sz="900" dirty="0" smtClean="0">
                    <a:latin typeface="+mn-ea"/>
                  </a:rPr>
                  <a:t>일 </a:t>
                </a:r>
                <a:r>
                  <a:rPr lang="ko-KR" altLang="en-US" sz="900" dirty="0">
                    <a:latin typeface="+mn-ea"/>
                  </a:rPr>
                  <a:t>전입니다</a:t>
                </a:r>
                <a:r>
                  <a:rPr lang="en-US" altLang="ko-KR" sz="900" dirty="0">
                    <a:latin typeface="+mn-ea"/>
                  </a:rPr>
                  <a:t>. </a:t>
                </a:r>
              </a:p>
              <a:p>
                <a:r>
                  <a:rPr lang="ko-KR" altLang="en-US" sz="900" dirty="0" smtClean="0">
                    <a:latin typeface="+mn-ea"/>
                  </a:rPr>
                  <a:t>기업정보 </a:t>
                </a:r>
                <a:r>
                  <a:rPr lang="ko-KR" altLang="en-US" sz="900" dirty="0" err="1">
                    <a:latin typeface="+mn-ea"/>
                  </a:rPr>
                  <a:t>재인증을</a:t>
                </a:r>
                <a:r>
                  <a:rPr lang="ko-KR" altLang="en-US" sz="900" dirty="0">
                    <a:latin typeface="+mn-ea"/>
                  </a:rPr>
                  <a:t> 진행해 주세요</a:t>
                </a:r>
                <a:r>
                  <a:rPr lang="en-US" altLang="ko-KR" sz="900" dirty="0">
                    <a:latin typeface="+mn-ea"/>
                  </a:rPr>
                  <a:t>.</a:t>
                </a:r>
              </a:p>
              <a:p>
                <a:endParaRPr lang="en-US" altLang="ko-KR" sz="900" dirty="0"/>
              </a:p>
              <a:p>
                <a:r>
                  <a:rPr lang="ko-KR" altLang="en-US" sz="900" dirty="0"/>
                  <a:t>* 인증 기간 </a:t>
                </a:r>
                <a:r>
                  <a:rPr lang="en-US" altLang="ko-KR" sz="900" dirty="0"/>
                  <a:t>: #{YYYY-MM-DD ~ YYYY-MM-DD}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  <a:p>
                <a:endParaRPr lang="en-US" altLang="ko-KR" sz="900" dirty="0" smtClean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고객센터 </a:t>
                </a:r>
                <a:r>
                  <a:rPr lang="en-US" altLang="ko-KR" sz="900" dirty="0"/>
                  <a:t>080-269-0011</a:t>
                </a:r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 smtClean="0"/>
                  <a:t>기업정보 인증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</a:t>
                </a:r>
                <a:endParaRPr lang="en-US" altLang="ko-KR" sz="900" dirty="0" smtClean="0"/>
              </a:p>
              <a:p>
                <a:r>
                  <a:rPr lang="en-US" altLang="ko-KR" sz="900" dirty="0"/>
                  <a:t> </a:t>
                </a:r>
                <a:r>
                  <a:rPr lang="en-US" altLang="ko-KR" sz="900" dirty="0" smtClean="0"/>
                  <a:t>  </a:t>
                </a:r>
                <a:r>
                  <a:rPr lang="en-US" altLang="ko-KR" sz="900" dirty="0" err="1" smtClean="0"/>
                  <a:t>url</a:t>
                </a:r>
                <a:r>
                  <a:rPr lang="en-US" altLang="ko-KR" sz="900" dirty="0" smtClean="0"/>
                  <a:t> </a:t>
                </a:r>
                <a:r>
                  <a:rPr lang="ko-KR" altLang="en-US" sz="900" dirty="0" smtClean="0"/>
                  <a:t>추가</a:t>
                </a:r>
                <a:endParaRPr lang="en-US" altLang="ko-KR" sz="900" dirty="0"/>
              </a:p>
              <a:p>
                <a:endParaRPr lang="en-US" altLang="ko-KR" sz="900" dirty="0"/>
              </a:p>
              <a:p>
                <a:r>
                  <a:rPr lang="en-US" altLang="ko-KR" sz="900" dirty="0"/>
                  <a:t>※ </a:t>
                </a:r>
                <a:r>
                  <a:rPr lang="ko-KR" altLang="en-US" sz="900" dirty="0"/>
                  <a:t>벼룩시장 </a:t>
                </a:r>
                <a:r>
                  <a:rPr lang="ko-KR" altLang="en-US" sz="900" dirty="0" err="1"/>
                  <a:t>바로가기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: https://cqc39.app.goo.gl/qNpA</a:t>
                </a:r>
                <a:endParaRPr lang="en-US" altLang="ko-KR" sz="9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7191213" y="4535362"/>
              <a:ext cx="24384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[</a:t>
              </a:r>
              <a:r>
                <a:rPr lang="ko-KR" altLang="en-US" sz="1000" dirty="0" smtClean="0"/>
                <a:t>기업정보 인증 만료 </a:t>
              </a:r>
              <a:r>
                <a:rPr lang="en-US" altLang="ko-KR" sz="1000" dirty="0" smtClean="0"/>
                <a:t>14</a:t>
              </a:r>
              <a:r>
                <a:rPr lang="ko-KR" altLang="en-US" sz="1000" dirty="0" smtClean="0"/>
                <a:t>일</a:t>
              </a:r>
              <a:r>
                <a:rPr lang="en-US" altLang="ko-KR" sz="1000" dirty="0" smtClean="0"/>
                <a:t>, 1</a:t>
              </a:r>
              <a:r>
                <a:rPr lang="ko-KR" altLang="en-US" sz="1000" dirty="0" smtClean="0"/>
                <a:t>일 전 안내</a:t>
              </a:r>
              <a:r>
                <a:rPr lang="en-US" altLang="ko-KR" sz="1000" dirty="0" smtClean="0"/>
                <a:t>]</a:t>
              </a:r>
              <a:endParaRPr lang="ko-KR" altLang="en-US" sz="1000" dirty="0" smtClean="0"/>
            </a:p>
          </p:txBody>
        </p:sp>
      </p:grpSp>
      <p:sp>
        <p:nvSpPr>
          <p:cNvPr id="102" name="타원 101"/>
          <p:cNvSpPr>
            <a:spLocks noChangeAspect="1"/>
          </p:cNvSpPr>
          <p:nvPr/>
        </p:nvSpPr>
        <p:spPr>
          <a:xfrm>
            <a:off x="-141574" y="750185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타원 102"/>
          <p:cNvSpPr>
            <a:spLocks noChangeAspect="1"/>
          </p:cNvSpPr>
          <p:nvPr/>
        </p:nvSpPr>
        <p:spPr>
          <a:xfrm>
            <a:off x="2275369" y="700687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4" name="타원 103"/>
          <p:cNvSpPr>
            <a:spLocks noChangeAspect="1"/>
          </p:cNvSpPr>
          <p:nvPr/>
        </p:nvSpPr>
        <p:spPr>
          <a:xfrm>
            <a:off x="4649833" y="713901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5" name="타원 104"/>
          <p:cNvSpPr>
            <a:spLocks noChangeAspect="1"/>
          </p:cNvSpPr>
          <p:nvPr/>
        </p:nvSpPr>
        <p:spPr>
          <a:xfrm>
            <a:off x="6954982" y="744386"/>
            <a:ext cx="283147" cy="28299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3401937" y="4715648"/>
            <a:ext cx="375580" cy="375371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A-19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85685" y="4573133"/>
            <a:ext cx="172856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 인증 기간 만료 안내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만료 후</a:t>
            </a:r>
            <a:r>
              <a:rPr lang="en-US" altLang="ko-KR" sz="700" dirty="0" smtClean="0">
                <a:solidFill>
                  <a:srgbClr val="FF0C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/>
          </a:p>
        </p:txBody>
      </p:sp>
      <p:sp>
        <p:nvSpPr>
          <p:cNvPr id="33" name="타원 32"/>
          <p:cNvSpPr>
            <a:spLocks noChangeAspect="1"/>
          </p:cNvSpPr>
          <p:nvPr/>
        </p:nvSpPr>
        <p:spPr>
          <a:xfrm>
            <a:off x="221905" y="4730035"/>
            <a:ext cx="375580" cy="375371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A-18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0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알럿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9601"/>
              </p:ext>
            </p:extLst>
          </p:nvPr>
        </p:nvGraphicFramePr>
        <p:xfrm>
          <a:off x="81888" y="272957"/>
          <a:ext cx="11955436" cy="6614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431">
                  <a:extLst>
                    <a:ext uri="{9D8B030D-6E8A-4147-A177-3AD203B41FA5}">
                      <a16:colId xmlns:a16="http://schemas.microsoft.com/office/drawing/2014/main" val="1141290815"/>
                    </a:ext>
                  </a:extLst>
                </a:gridCol>
                <a:gridCol w="2906974">
                  <a:extLst>
                    <a:ext uri="{9D8B030D-6E8A-4147-A177-3AD203B41FA5}">
                      <a16:colId xmlns:a16="http://schemas.microsoft.com/office/drawing/2014/main" val="3993731268"/>
                    </a:ext>
                  </a:extLst>
                </a:gridCol>
                <a:gridCol w="5008728">
                  <a:extLst>
                    <a:ext uri="{9D8B030D-6E8A-4147-A177-3AD203B41FA5}">
                      <a16:colId xmlns:a16="http://schemas.microsoft.com/office/drawing/2014/main" val="3351341981"/>
                    </a:ext>
                  </a:extLst>
                </a:gridCol>
                <a:gridCol w="1419182">
                  <a:extLst>
                    <a:ext uri="{9D8B030D-6E8A-4147-A177-3AD203B41FA5}">
                      <a16:colId xmlns:a16="http://schemas.microsoft.com/office/drawing/2014/main" val="2424196855"/>
                    </a:ext>
                  </a:extLst>
                </a:gridCol>
                <a:gridCol w="2211121">
                  <a:extLst>
                    <a:ext uri="{9D8B030D-6E8A-4147-A177-3AD203B41FA5}">
                      <a16:colId xmlns:a16="http://schemas.microsoft.com/office/drawing/2014/main" val="3550323619"/>
                    </a:ext>
                  </a:extLst>
                </a:gridCol>
              </a:tblGrid>
              <a:tr h="1246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케이스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내용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비고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56698"/>
                  </a:ext>
                </a:extLst>
              </a:tr>
              <a:tr h="24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 첨부가 정상적으로 완료된 경우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 등록이 완료 되었습니다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기업정보 인증 버튼을 눌러 인증을 완료해주세요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21935"/>
                  </a:ext>
                </a:extLst>
              </a:tr>
              <a:tr h="24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등록 파일 체크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형식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용량 초과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 형식 및 용량 확인 후 다시 등록해 주세요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(JPEG,JPG,PNG,BMP / </a:t>
                      </a:r>
                      <a:r>
                        <a:rPr lang="ko-KR" altLang="en-US" sz="800" u="none" strike="noStrike">
                          <a:effectLst/>
                        </a:rPr>
                        <a:t>용량 </a:t>
                      </a:r>
                      <a:r>
                        <a:rPr lang="en-US" altLang="ko-KR" sz="800" u="none" strike="noStrike">
                          <a:effectLst/>
                        </a:rPr>
                        <a:t>: 20M </a:t>
                      </a:r>
                      <a:r>
                        <a:rPr lang="ko-KR" altLang="en-US" sz="800" u="none" strike="noStrike">
                          <a:effectLst/>
                        </a:rPr>
                        <a:t>이하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69140"/>
                  </a:ext>
                </a:extLst>
              </a:tr>
              <a:tr h="124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인증이 완료된 경우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인증이 완료되었습니다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62841"/>
                  </a:ext>
                </a:extLst>
              </a:tr>
              <a:tr h="235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파일을 첨부하지 않은 상태로 </a:t>
                      </a:r>
                      <a:r>
                        <a:rPr lang="en-US" altLang="ko-KR" sz="800" u="none" strike="noStrike">
                          <a:effectLst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</a:t>
                      </a:r>
                      <a:r>
                        <a:rPr lang="en-US" altLang="ko-KR" sz="800" u="none" strike="noStrike">
                          <a:effectLst/>
                        </a:rPr>
                        <a:t>] </a:t>
                      </a:r>
                      <a:r>
                        <a:rPr lang="ko-KR" altLang="en-US" sz="800" u="none" strike="noStrike">
                          <a:effectLst/>
                        </a:rPr>
                        <a:t>클릭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인증을 위해 사업자등록 증명원 또는 사업자등록증 파일을 첨부해 주세요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98319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등록 파일 체크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사업자 등록 증명원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사업자 등록증 이외의 서류거나 개인정보를 포함한 경우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인증에 적합한 파일이 아닙니다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사업자등록 증명원 또는 사업자등록증을 첨부해 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주민등록번호 뒷자리는 노출되지 않도록 처리 필수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49764"/>
                  </a:ext>
                </a:extLst>
              </a:tr>
              <a:tr h="2466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등록 서류의 발급일이 </a:t>
                      </a:r>
                      <a:r>
                        <a:rPr lang="en-US" altLang="ko-KR" sz="800" u="none" strike="noStrike">
                          <a:effectLst/>
                        </a:rPr>
                        <a:t>90</a:t>
                      </a:r>
                      <a:r>
                        <a:rPr lang="ko-KR" altLang="en-US" sz="800" u="none" strike="noStrike">
                          <a:effectLst/>
                        </a:rPr>
                        <a:t>일이 경과한 경우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사업자등록 증명원 또는 사업자 등록증이 발급일로부터 </a:t>
                      </a:r>
                      <a:r>
                        <a:rPr lang="en-US" altLang="ko-KR" sz="800" u="none" strike="noStrike">
                          <a:effectLst/>
                        </a:rPr>
                        <a:t>90</a:t>
                      </a:r>
                      <a:r>
                        <a:rPr lang="ko-KR" altLang="en-US" sz="800" u="none" strike="noStrike">
                          <a:effectLst/>
                        </a:rPr>
                        <a:t>일이 지났습니다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새로 발급한 후 이용해 주세요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32971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</a:t>
                      </a:r>
                      <a:r>
                        <a:rPr lang="en-US" altLang="ko-KR" sz="800" u="none" strike="noStrike">
                          <a:effectLst/>
                        </a:rPr>
                        <a:t>]</a:t>
                      </a:r>
                      <a:r>
                        <a:rPr lang="ko-KR" altLang="en-US" sz="800" u="none" strike="noStrike">
                          <a:effectLst/>
                        </a:rPr>
                        <a:t>클릭 시 기업정보와 등록 서류내 정보가 불일치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회사명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회원의 기업정보와 인증서류 내 회사명이 다릅니다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기업정보를 수정한 뒤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</a:t>
                      </a:r>
                      <a:r>
                        <a:rPr lang="en-US" altLang="ko-KR" sz="800" u="none" strike="noStrike">
                          <a:effectLst/>
                        </a:rPr>
                        <a:t>' </a:t>
                      </a:r>
                      <a:r>
                        <a:rPr lang="ko-KR" altLang="en-US" sz="800" u="none" strike="noStrike">
                          <a:effectLst/>
                        </a:rPr>
                        <a:t>버튼을 선택해 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440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</a:t>
                      </a:r>
                      <a:r>
                        <a:rPr lang="en-US" altLang="ko-KR" sz="800" u="none" strike="noStrike">
                          <a:effectLst/>
                        </a:rPr>
                        <a:t>]</a:t>
                      </a:r>
                      <a:r>
                        <a:rPr lang="ko-KR" altLang="en-US" sz="800" u="none" strike="noStrike">
                          <a:effectLst/>
                        </a:rPr>
                        <a:t>클릭 시 기업정보와 등록 서류내 정보가 불일치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사업자등록번호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회원의 기업정보와 인증서류 내 사업자등록번호가 다릅니다</a:t>
                      </a:r>
                      <a:r>
                        <a:rPr lang="en-US" altLang="ko-KR" sz="800" u="none" strike="noStrike">
                          <a:effectLst/>
                        </a:rPr>
                        <a:t>.  </a:t>
                      </a:r>
                      <a:r>
                        <a:rPr lang="ko-KR" altLang="en-US" sz="800" u="none" strike="noStrike">
                          <a:effectLst/>
                        </a:rPr>
                        <a:t>인증 파일을 다시 등록하시거나 ‘인증 문의하기’ 를 진행해 주세요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27748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</a:t>
                      </a:r>
                      <a:r>
                        <a:rPr lang="en-US" altLang="ko-KR" sz="800" u="none" strike="noStrike">
                          <a:effectLst/>
                        </a:rPr>
                        <a:t>]</a:t>
                      </a:r>
                      <a:r>
                        <a:rPr lang="ko-KR" altLang="en-US" sz="800" u="none" strike="noStrike">
                          <a:effectLst/>
                        </a:rPr>
                        <a:t>클릭 시 기업정보와 등록 서류내 정보가 불일치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대표자명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회원의 기업정보와 인증서류 내 대표자명이 다릅니다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기업정보를 수정한 뒤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</a:t>
                      </a:r>
                      <a:r>
                        <a:rPr lang="en-US" altLang="ko-KR" sz="800" u="none" strike="noStrike">
                          <a:effectLst/>
                        </a:rPr>
                        <a:t>' </a:t>
                      </a:r>
                      <a:r>
                        <a:rPr lang="ko-KR" altLang="en-US" sz="800" u="none" strike="noStrike">
                          <a:effectLst/>
                        </a:rPr>
                        <a:t>버튼을 선택해 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3047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인증을 시도했으나 인증 실패한 경우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미완료 상태로 다음 단계 진행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회원정보와 기업정보 인증 서류 내용이 일치하지 않습니다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인증 파일을 다시 등록하시거나 ‘인증 문의’ 를 진행해 주세요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26519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진행이 안 된 경우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미완료 상태로 다음 단계 진행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인증이 완료되지 않았습니다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기업정보 인증을 확인해 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32519"/>
                  </a:ext>
                </a:extLst>
              </a:tr>
              <a:tr h="1246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문의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파일 등록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파일 등록이 완료되었습니다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65824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문의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접수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문의가 접수되었습니다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문의 내용 확인 후 승인 여부 안내해 드리겠습니다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※ </a:t>
                      </a:r>
                      <a:r>
                        <a:rPr lang="ko-KR" altLang="en-US" sz="800" u="none" strike="noStrike">
                          <a:effectLst/>
                        </a:rPr>
                        <a:t>확인 시간  </a:t>
                      </a:r>
                      <a:r>
                        <a:rPr lang="en-US" altLang="ko-KR" sz="800" u="none" strike="noStrike">
                          <a:effectLst/>
                        </a:rPr>
                        <a:t>09:00~18:00 (</a:t>
                      </a:r>
                      <a:r>
                        <a:rPr lang="ko-KR" altLang="en-US" sz="800" u="none" strike="noStrike">
                          <a:effectLst/>
                        </a:rPr>
                        <a:t>주말 및 공휴일 휴무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0646"/>
                  </a:ext>
                </a:extLst>
              </a:tr>
              <a:tr h="9699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기업정보 인증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_</a:t>
                      </a:r>
                      <a:r>
                        <a:rPr lang="ko-KR" altLang="en-US" sz="800" u="none" strike="noStrike" dirty="0">
                          <a:effectLst/>
                        </a:rPr>
                        <a:t>필수 정보 누락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{{</a:t>
                      </a:r>
                      <a:r>
                        <a:rPr lang="ko-KR" altLang="en-US" sz="800" u="none" strike="noStrike" dirty="0">
                          <a:effectLst/>
                        </a:rPr>
                        <a:t>필수 입력 누락 메뉴</a:t>
                      </a:r>
                      <a:r>
                        <a:rPr lang="en-US" altLang="ko-KR" sz="800" u="none" strike="noStrike" dirty="0">
                          <a:effectLst/>
                        </a:rPr>
                        <a:t>}}</a:t>
                      </a:r>
                      <a:r>
                        <a:rPr lang="ko-KR" altLang="en-US" sz="800" u="none" strike="noStrike" dirty="0">
                          <a:effectLst/>
                        </a:rPr>
                        <a:t>을 입력해 주세요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&lt;!-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이름을 입력하지 않은 경우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이름을 입력해 주세요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&lt;!-</a:t>
                      </a:r>
                      <a:r>
                        <a:rPr lang="ko-KR" altLang="en-US" sz="800" u="none" strike="noStrike" dirty="0">
                          <a:effectLst/>
                        </a:rPr>
                        <a:t>휴대폰 번호를 입력하지 않은 경우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휴대폰 번호를 입력해 주세요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&lt;!- 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 내용을 입력하지 않은 경우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내용을 입력 해주세요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&lt;!- </a:t>
                      </a:r>
                      <a:r>
                        <a:rPr lang="ko-KR" altLang="en-US" sz="800" u="none" strike="noStrike" dirty="0">
                          <a:effectLst/>
                        </a:rPr>
                        <a:t>수집 동의를 하지 않은 경우 </a:t>
                      </a:r>
                      <a:r>
                        <a:rPr lang="en-US" altLang="ko-KR" sz="800" u="none" strike="noStrike" dirty="0">
                          <a:effectLst/>
                        </a:rPr>
                        <a:t>-&gt;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개인정보 수집 및 이용안내에 동의해주세요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70427"/>
                  </a:ext>
                </a:extLst>
              </a:tr>
              <a:tr h="2453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문의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개인정보 수집 미동의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개인정보 수집 및 이용안내에 동의해주세요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동의 후 문의 접수가 완료됩니다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7277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문의 후 인증 대기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인증이 진행 중입니다</a:t>
                      </a:r>
                      <a:r>
                        <a:rPr lang="en-US" altLang="ko-KR" sz="800" u="none" strike="noStrike">
                          <a:effectLst/>
                        </a:rPr>
                        <a:t>. </a:t>
                      </a:r>
                      <a:r>
                        <a:rPr lang="ko-KR" altLang="en-US" sz="800" u="none" strike="noStrike">
                          <a:effectLst/>
                        </a:rPr>
                        <a:t>문의 내용 확인 후 승인 여부 안내해 드리겠습니다</a:t>
                      </a:r>
                      <a:r>
                        <a:rPr lang="en-US" altLang="ko-KR" sz="800" u="none" strike="noStrike">
                          <a:effectLst/>
                        </a:rPr>
                        <a:t>. 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※ </a:t>
                      </a:r>
                      <a:r>
                        <a:rPr lang="ko-KR" altLang="en-US" sz="800" u="none" strike="noStrike">
                          <a:effectLst/>
                        </a:rPr>
                        <a:t>확인시간  </a:t>
                      </a:r>
                      <a:r>
                        <a:rPr lang="en-US" altLang="ko-KR" sz="800" u="none" strike="noStrike">
                          <a:effectLst/>
                        </a:rPr>
                        <a:t>09:00~18:00 (</a:t>
                      </a:r>
                      <a:r>
                        <a:rPr lang="ko-KR" altLang="en-US" sz="800" u="none" strike="noStrike">
                          <a:effectLst/>
                        </a:rPr>
                        <a:t>주말 및 공휴일 휴무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89823"/>
                  </a:ext>
                </a:extLst>
              </a:tr>
              <a:tr h="329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문의 후 인증 거절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회원님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기업정보 인증이 지연 </a:t>
                      </a:r>
                      <a:r>
                        <a:rPr lang="en-US" altLang="ko-KR" sz="800" u="none" strike="noStrike">
                          <a:effectLst/>
                        </a:rPr>
                        <a:t>[#{</a:t>
                      </a:r>
                      <a:r>
                        <a:rPr lang="ko-KR" altLang="en-US" sz="800" u="none" strike="noStrike">
                          <a:effectLst/>
                        </a:rPr>
                        <a:t>거절 사유</a:t>
                      </a:r>
                      <a:r>
                        <a:rPr lang="en-US" altLang="ko-KR" sz="800" u="none" strike="noStrike">
                          <a:effectLst/>
                        </a:rPr>
                        <a:t>}] </a:t>
                      </a:r>
                      <a:r>
                        <a:rPr lang="ko-KR" altLang="en-US" sz="800" u="none" strike="noStrike">
                          <a:effectLst/>
                        </a:rPr>
                        <a:t>되고 있습니다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사업자 등록 증명원  또는 사업자 등록증을 이용해 기업정보 인증을 진행해 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모달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인증하기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클릭 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기업정보 인증 문의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52644"/>
                  </a:ext>
                </a:extLst>
              </a:tr>
              <a:tr h="575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인증기간 만료 안내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인증 만료 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인증이 </a:t>
                      </a:r>
                      <a:r>
                        <a:rPr lang="en-US" altLang="ko-KR" sz="800" u="none" strike="noStrike">
                          <a:effectLst/>
                        </a:rPr>
                        <a:t>{{D-day}} </a:t>
                      </a:r>
                      <a:r>
                        <a:rPr lang="ko-KR" altLang="en-US" sz="800" u="none" strike="noStrike">
                          <a:effectLst/>
                        </a:rPr>
                        <a:t>일 후 만료됩니다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기업정보 인증 만료 후에는 서비스 이용이 제한됩니다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사업자 등록 증명원  또는 사업자 등록증을 이용해 기업정보 인증을 진행해 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모달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인증하기</a:t>
                      </a:r>
                      <a:r>
                        <a:rPr lang="en-US" altLang="ko-KR" sz="800" u="none" strike="noStrike">
                          <a:effectLst/>
                        </a:rPr>
                        <a:t>_</a:t>
                      </a:r>
                      <a:r>
                        <a:rPr lang="ko-KR" altLang="en-US" sz="800" u="none" strike="noStrike">
                          <a:effectLst/>
                        </a:rPr>
                        <a:t>클릭 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 서비스 홈 이동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1607"/>
                  </a:ext>
                </a:extLst>
              </a:tr>
              <a:tr h="575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A-19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 인증기간 만료 안내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인증 만료 후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기업정보 인증이 만료되었습니다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기업정보 인증이 만료되어 일부 서비스 이용이 제한됩니다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사업자 등록 증명원  또는 사업자 등록증을 이용해 기업정보 인증을 진행해주세요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모달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인증하기</a:t>
                      </a:r>
                      <a:r>
                        <a:rPr lang="en-US" altLang="ko-KR" sz="800" u="none" strike="noStrike" dirty="0">
                          <a:effectLst/>
                        </a:rPr>
                        <a:t>_</a:t>
                      </a:r>
                      <a:r>
                        <a:rPr lang="ko-KR" altLang="en-US" sz="800" u="none" strike="noStrike" dirty="0">
                          <a:effectLst/>
                        </a:rPr>
                        <a:t>클릭 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기업 서비스 홈 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93" marR="3893" marT="3893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823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smtClean="0"/>
              <a:t>변경 내용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3636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-3294"/>
            <a:ext cx="9072331" cy="260648"/>
          </a:xfrm>
        </p:spPr>
        <p:txBody>
          <a:bodyPr/>
          <a:lstStyle/>
          <a:p>
            <a:r>
              <a:rPr lang="ko-KR" altLang="en-US" dirty="0"/>
              <a:t>▶ </a:t>
            </a:r>
            <a:r>
              <a:rPr lang="ko-KR" altLang="en-US" dirty="0" smtClean="0"/>
              <a:t>통합회원 가입 후 서비스이용동의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76931"/>
              </p:ext>
            </p:extLst>
          </p:nvPr>
        </p:nvGraphicFramePr>
        <p:xfrm>
          <a:off x="257453" y="321310"/>
          <a:ext cx="11727402" cy="620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999">
                  <a:extLst>
                    <a:ext uri="{9D8B030D-6E8A-4147-A177-3AD203B41FA5}">
                      <a16:colId xmlns:a16="http://schemas.microsoft.com/office/drawing/2014/main" val="1713329304"/>
                    </a:ext>
                  </a:extLst>
                </a:gridCol>
                <a:gridCol w="8983403">
                  <a:extLst>
                    <a:ext uri="{9D8B030D-6E8A-4147-A177-3AD203B41FA5}">
                      <a16:colId xmlns:a16="http://schemas.microsoft.com/office/drawing/2014/main" val="641873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추가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</a:rPr>
                        <a:t>정보입력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서비스 이용 동의 및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기업정보 인증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906751"/>
                  </a:ext>
                </a:extLst>
              </a:tr>
              <a:tr h="583247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00763"/>
                  </a:ext>
                </a:extLst>
              </a:tr>
            </a:tbl>
          </a:graphicData>
        </a:graphic>
      </p:graphicFrame>
      <p:grpSp>
        <p:nvGrpSpPr>
          <p:cNvPr id="89" name="그룹 88"/>
          <p:cNvGrpSpPr/>
          <p:nvPr/>
        </p:nvGrpSpPr>
        <p:grpSpPr>
          <a:xfrm>
            <a:off x="911517" y="2006027"/>
            <a:ext cx="1676400" cy="2128016"/>
            <a:chOff x="2447778" y="1006654"/>
            <a:chExt cx="1676400" cy="2128016"/>
          </a:xfrm>
        </p:grpSpPr>
        <p:sp>
          <p:nvSpPr>
            <p:cNvPr id="90" name="직사각형 89"/>
            <p:cNvSpPr/>
            <p:nvPr/>
          </p:nvSpPr>
          <p:spPr>
            <a:xfrm>
              <a:off x="2447778" y="1006654"/>
              <a:ext cx="1676400" cy="41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미디어윌 통합회원가입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447778" y="1421493"/>
              <a:ext cx="1676400" cy="17131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회원 구분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ko-KR" altLang="en-US" sz="900" dirty="0" smtClean="0">
                  <a:solidFill>
                    <a:schemeClr val="tx1"/>
                  </a:solidFill>
                </a:rPr>
                <a:t>비즈니스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이용약관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개인정보취급방침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900" dirty="0" smtClean="0">
                  <a:solidFill>
                    <a:schemeClr val="tx1"/>
                  </a:solidFill>
                </a:rPr>
              </a:br>
              <a:r>
                <a:rPr lang="ko-KR" altLang="en-US" sz="900" dirty="0" smtClean="0">
                  <a:solidFill>
                    <a:schemeClr val="tx1"/>
                  </a:solidFill>
                </a:rPr>
                <a:t>구인구직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유입 도메인으로 구분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)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endParaRPr lang="en-US" altLang="ko-KR" sz="900" dirty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마케팅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900" b="1" dirty="0" smtClean="0">
                  <a:solidFill>
                    <a:schemeClr val="tx1"/>
                  </a:solidFill>
                </a:rPr>
                <a:t>이벤트 수신동의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/>
              </a:r>
              <a:br>
                <a:rPr lang="en-US" altLang="ko-KR" sz="900" b="1" dirty="0">
                  <a:solidFill>
                    <a:schemeClr val="tx1"/>
                  </a:solidFill>
                </a:rPr>
              </a:br>
              <a:r>
                <a:rPr lang="ko-KR" altLang="en-US" sz="900" dirty="0" smtClean="0">
                  <a:solidFill>
                    <a:schemeClr val="tx1"/>
                  </a:solidFill>
                </a:rPr>
                <a:t>선택 항목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endParaRPr lang="en-US" altLang="ko-KR" sz="900" b="1" dirty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b="1" dirty="0" smtClean="0">
                  <a:solidFill>
                    <a:schemeClr val="tx1"/>
                  </a:solidFill>
                </a:rPr>
                <a:t>정보입력</a:t>
              </a:r>
              <a:r>
                <a:rPr lang="en-US" altLang="ko-KR" sz="9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900" b="1" dirty="0" smtClean="0">
                  <a:solidFill>
                    <a:schemeClr val="tx1"/>
                  </a:solidFill>
                </a:rPr>
              </a:br>
              <a:r>
                <a:rPr lang="ko-KR" altLang="en-US" sz="900" dirty="0" smtClean="0">
                  <a:solidFill>
                    <a:schemeClr val="tx1"/>
                  </a:solidFill>
                </a:rPr>
                <a:t>최소 정보 입력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913553" y="1995753"/>
            <a:ext cx="1676400" cy="2139980"/>
            <a:chOff x="5257797" y="1360432"/>
            <a:chExt cx="1676400" cy="2139980"/>
          </a:xfrm>
        </p:grpSpPr>
        <p:sp>
          <p:nvSpPr>
            <p:cNvPr id="49" name="직사각형 48"/>
            <p:cNvSpPr/>
            <p:nvPr/>
          </p:nvSpPr>
          <p:spPr>
            <a:xfrm>
              <a:off x="5257797" y="1360432"/>
              <a:ext cx="1676400" cy="419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벼룩시장 구인구직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57797" y="1779532"/>
              <a:ext cx="1676400" cy="17208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>
                  <a:solidFill>
                    <a:schemeClr val="tx1"/>
                  </a:solidFill>
                </a:rPr>
                <a:t>로그인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구인 일자리 등록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수정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재등록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구인 인재열람 결제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구인 </a:t>
              </a:r>
              <a:r>
                <a:rPr lang="ko-KR" altLang="en-US" sz="900" dirty="0" err="1" smtClean="0">
                  <a:solidFill>
                    <a:schemeClr val="tx1"/>
                  </a:solidFill>
                </a:rPr>
                <a:t>정액권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결제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인재 정보 열람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smtClean="0">
                  <a:solidFill>
                    <a:schemeClr val="tx1"/>
                  </a:solidFill>
                </a:rPr>
                <a:t>회원 가입 대행</a:t>
              </a:r>
            </a:p>
            <a:p>
              <a:pPr marL="72000" indent="-72000">
                <a:buFont typeface="Arial" panose="020B0604020202020204" pitchFamily="34" charset="0"/>
                <a:buChar char="•"/>
              </a:pPr>
              <a:r>
                <a:rPr lang="ko-KR" altLang="en-US" sz="900" dirty="0" err="1" smtClean="0">
                  <a:solidFill>
                    <a:schemeClr val="tx1"/>
                  </a:solidFill>
                </a:rPr>
                <a:t>브랜드관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회원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686858" y="3003318"/>
            <a:ext cx="1477505" cy="1460457"/>
            <a:chOff x="7341861" y="2944146"/>
            <a:chExt cx="1170768" cy="1490269"/>
          </a:xfrm>
        </p:grpSpPr>
        <p:sp>
          <p:nvSpPr>
            <p:cNvPr id="81" name="직사각형 80"/>
            <p:cNvSpPr/>
            <p:nvPr/>
          </p:nvSpPr>
          <p:spPr>
            <a:xfrm>
              <a:off x="7341861" y="2944146"/>
              <a:ext cx="1170768" cy="2767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기업정보 인증</a:t>
              </a:r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341861" y="3220940"/>
              <a:ext cx="1170768" cy="12134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0" bIns="36000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사업자등록 </a:t>
              </a:r>
              <a:r>
                <a:rPr lang="ko-KR" altLang="en-US" sz="800" dirty="0" err="1" smtClean="0">
                  <a:solidFill>
                    <a:srgbClr val="FF0000"/>
                  </a:solidFill>
                </a:rPr>
                <a:t>증명원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 또는 사업자 등록증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회사명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사업자등록번호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대표자명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(CEO)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회사위치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인증 날짜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발급</a:t>
              </a:r>
              <a:r>
                <a:rPr lang="en-US" altLang="ko-KR" sz="800" dirty="0">
                  <a:solidFill>
                    <a:srgbClr val="FF0000"/>
                  </a:solidFill>
                </a:rPr>
                <a:t> </a:t>
              </a:r>
              <a:r>
                <a:rPr lang="ko-KR" altLang="en-US" sz="800" dirty="0" smtClean="0">
                  <a:solidFill>
                    <a:srgbClr val="FF0000"/>
                  </a:solidFill>
                </a:rPr>
                <a:t>날짜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800" dirty="0" smtClean="0">
                  <a:solidFill>
                    <a:srgbClr val="FF0000"/>
                  </a:solidFill>
                </a:rPr>
                <a:t>문의 안내</a:t>
              </a:r>
              <a:endParaRPr lang="en-US" altLang="ko-KR" sz="8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7686858" y="1856273"/>
            <a:ext cx="1477505" cy="3178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서비스이용 동의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3" idx="2"/>
            <a:endCxn id="81" idx="0"/>
          </p:cNvCxnSpPr>
          <p:nvPr/>
        </p:nvCxnSpPr>
        <p:spPr>
          <a:xfrm>
            <a:off x="8425611" y="2174170"/>
            <a:ext cx="0" cy="829147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자기 디스크 85"/>
          <p:cNvSpPr/>
          <p:nvPr/>
        </p:nvSpPr>
        <p:spPr>
          <a:xfrm>
            <a:off x="10521758" y="1554557"/>
            <a:ext cx="1477505" cy="92132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서비스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사업자 등록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증명원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smtClean="0">
                <a:solidFill>
                  <a:srgbClr val="FF0000"/>
                </a:solidFill>
              </a:rPr>
              <a:t>또는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사업자 등록증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발급 날짜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인증 날짜 저장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87" name="꺾인 연결선 86"/>
          <p:cNvCxnSpPr>
            <a:stCxn id="83" idx="3"/>
            <a:endCxn id="86" idx="2"/>
          </p:cNvCxnSpPr>
          <p:nvPr/>
        </p:nvCxnSpPr>
        <p:spPr>
          <a:xfrm flipV="1">
            <a:off x="9164363" y="2015221"/>
            <a:ext cx="1357395" cy="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판단 87"/>
          <p:cNvSpPr/>
          <p:nvPr/>
        </p:nvSpPr>
        <p:spPr>
          <a:xfrm>
            <a:off x="7686857" y="1222256"/>
            <a:ext cx="1476000" cy="317897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이용 서비스 동의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/>
          <p:cNvCxnSpPr>
            <a:stCxn id="88" idx="2"/>
            <a:endCxn id="83" idx="0"/>
          </p:cNvCxnSpPr>
          <p:nvPr/>
        </p:nvCxnSpPr>
        <p:spPr>
          <a:xfrm>
            <a:off x="8424857" y="1540153"/>
            <a:ext cx="754" cy="31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8" idx="1"/>
          </p:cNvCxnSpPr>
          <p:nvPr/>
        </p:nvCxnSpPr>
        <p:spPr>
          <a:xfrm rot="10800000" flipH="1" flipV="1">
            <a:off x="7686857" y="1381204"/>
            <a:ext cx="744300" cy="869047"/>
          </a:xfrm>
          <a:prstGeom prst="bentConnector4">
            <a:avLst>
              <a:gd name="adj1" fmla="val -30713"/>
              <a:gd name="adj2" fmla="val 100770"/>
            </a:avLst>
          </a:prstGeom>
          <a:ln w="31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593673" y="1163331"/>
            <a:ext cx="135221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8241952" y="1539504"/>
            <a:ext cx="154457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96" name="순서도: 판단 95"/>
          <p:cNvSpPr/>
          <p:nvPr/>
        </p:nvSpPr>
        <p:spPr>
          <a:xfrm>
            <a:off x="7686854" y="2364754"/>
            <a:ext cx="1476000" cy="458275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기업정보 인증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40085" y="2802957"/>
            <a:ext cx="154457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9182251" y="2356292"/>
            <a:ext cx="135221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7692403" y="5676852"/>
            <a:ext cx="1477505" cy="1969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이전 페이지 이동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/>
          <p:cNvCxnSpPr>
            <a:stCxn id="82" idx="2"/>
            <a:endCxn id="101" idx="0"/>
          </p:cNvCxnSpPr>
          <p:nvPr/>
        </p:nvCxnSpPr>
        <p:spPr>
          <a:xfrm>
            <a:off x="8425611" y="4463775"/>
            <a:ext cx="5545" cy="1213077"/>
          </a:xfrm>
          <a:prstGeom prst="straightConnector1">
            <a:avLst/>
          </a:prstGeom>
          <a:ln w="31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판단 102"/>
          <p:cNvSpPr/>
          <p:nvPr/>
        </p:nvSpPr>
        <p:spPr>
          <a:xfrm>
            <a:off x="7693908" y="4768026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상호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사업자등록번호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대표자명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일치 시 완료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50668" y="5443574"/>
            <a:ext cx="135221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cxnSp>
        <p:nvCxnSpPr>
          <p:cNvPr id="109" name="꺾인 연결선 108"/>
          <p:cNvCxnSpPr>
            <a:stCxn id="103" idx="1"/>
            <a:endCxn id="53" idx="3"/>
          </p:cNvCxnSpPr>
          <p:nvPr/>
        </p:nvCxnSpPr>
        <p:spPr>
          <a:xfrm rot="10800000">
            <a:off x="7402170" y="5026440"/>
            <a:ext cx="291739" cy="15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384512" y="4798550"/>
            <a:ext cx="98459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cxnSp>
        <p:nvCxnSpPr>
          <p:cNvPr id="5" name="직선 화살표 연결선 4"/>
          <p:cNvCxnSpPr>
            <a:stCxn id="91" idx="3"/>
            <a:endCxn id="50" idx="1"/>
          </p:cNvCxnSpPr>
          <p:nvPr/>
        </p:nvCxnSpPr>
        <p:spPr>
          <a:xfrm flipV="1">
            <a:off x="2587917" y="3275293"/>
            <a:ext cx="1325636" cy="21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50" idx="3"/>
            <a:endCxn id="88" idx="0"/>
          </p:cNvCxnSpPr>
          <p:nvPr/>
        </p:nvCxnSpPr>
        <p:spPr>
          <a:xfrm flipV="1">
            <a:off x="5589953" y="1222256"/>
            <a:ext cx="2834904" cy="2053037"/>
          </a:xfrm>
          <a:prstGeom prst="bentConnector4">
            <a:avLst>
              <a:gd name="adj1" fmla="val 26337"/>
              <a:gd name="adj2" fmla="val 1111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6414" y="5823985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회원 추가정보는 최초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회만 입력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기존 회원의 경우도 사업자 등록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증명원</a:t>
            </a:r>
            <a:r>
              <a:rPr lang="ko-KR" altLang="en-US" sz="1000" dirty="0" smtClean="0">
                <a:solidFill>
                  <a:srgbClr val="FF0000"/>
                </a:solidFill>
              </a:rPr>
              <a:t> 또는 사업자 등록증 인증 필수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인증  </a:t>
            </a:r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년 경과 시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재인증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서비스 이용동의는 동의하지 않은 서비스를 이용할 때 각각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회씩 받음</a:t>
            </a:r>
          </a:p>
        </p:txBody>
      </p:sp>
      <p:sp>
        <p:nvSpPr>
          <p:cNvPr id="53" name="순서도: 판단 52"/>
          <p:cNvSpPr/>
          <p:nvPr/>
        </p:nvSpPr>
        <p:spPr>
          <a:xfrm>
            <a:off x="5926169" y="4766474"/>
            <a:ext cx="1476000" cy="519931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재인증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cxnSp>
        <p:nvCxnSpPr>
          <p:cNvPr id="57" name="꺾인 연결선 56"/>
          <p:cNvCxnSpPr>
            <a:stCxn id="53" idx="0"/>
            <a:endCxn id="96" idx="1"/>
          </p:cNvCxnSpPr>
          <p:nvPr/>
        </p:nvCxnSpPr>
        <p:spPr>
          <a:xfrm rot="5400000" flipH="1" flipV="1">
            <a:off x="6089220" y="3168841"/>
            <a:ext cx="2172582" cy="1022685"/>
          </a:xfrm>
          <a:prstGeom prst="bentConnector2">
            <a:avLst/>
          </a:prstGeom>
          <a:ln w="31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8" idx="3"/>
            <a:endCxn id="86" idx="3"/>
          </p:cNvCxnSpPr>
          <p:nvPr/>
        </p:nvCxnSpPr>
        <p:spPr>
          <a:xfrm flipV="1">
            <a:off x="8585889" y="2475884"/>
            <a:ext cx="2674622" cy="30655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3" idx="2"/>
            <a:endCxn id="71" idx="0"/>
          </p:cNvCxnSpPr>
          <p:nvPr/>
        </p:nvCxnSpPr>
        <p:spPr>
          <a:xfrm>
            <a:off x="6664169" y="5286405"/>
            <a:ext cx="664" cy="37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926080" y="5664185"/>
            <a:ext cx="1477505" cy="19694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문의 페이지 이동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739309" y="5276253"/>
            <a:ext cx="98459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6693613" y="4564319"/>
            <a:ext cx="103351" cy="194829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cxnSp>
        <p:nvCxnSpPr>
          <p:cNvPr id="46" name="꺾인 연결선 45"/>
          <p:cNvCxnSpPr>
            <a:stCxn id="96" idx="3"/>
            <a:endCxn id="51" idx="0"/>
          </p:cNvCxnSpPr>
          <p:nvPr/>
        </p:nvCxnSpPr>
        <p:spPr>
          <a:xfrm>
            <a:off x="9162854" y="2593892"/>
            <a:ext cx="1289740" cy="8170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9714594" y="3410900"/>
            <a:ext cx="1476000" cy="458275"/>
          </a:xfrm>
          <a:prstGeom prst="flowChartDecision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인증 만료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</a:rPr>
              <a:t>첨부 파일 발급일 기준</a:t>
            </a:r>
            <a:r>
              <a:rPr lang="en-US" altLang="ko-KR" sz="8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7" name="꺾인 연결선 16"/>
          <p:cNvCxnSpPr>
            <a:stCxn id="51" idx="1"/>
            <a:endCxn id="81" idx="3"/>
          </p:cNvCxnSpPr>
          <p:nvPr/>
        </p:nvCxnSpPr>
        <p:spPr>
          <a:xfrm rot="10800000">
            <a:off x="9164364" y="3138948"/>
            <a:ext cx="550231" cy="5010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1" idx="2"/>
            <a:endCxn id="101" idx="3"/>
          </p:cNvCxnSpPr>
          <p:nvPr/>
        </p:nvCxnSpPr>
        <p:spPr>
          <a:xfrm rot="5400000">
            <a:off x="8858178" y="4180905"/>
            <a:ext cx="1906147" cy="12826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550309" y="3431714"/>
            <a:ext cx="135221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Y</a:t>
            </a:r>
            <a:endParaRPr lang="ko-KR" altLang="en-US" sz="800" b="1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10284866" y="3902495"/>
            <a:ext cx="154457" cy="195814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800" b="1" dirty="0" smtClean="0"/>
              <a:t>N</a:t>
            </a:r>
            <a:endParaRPr lang="ko-KR" alt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16155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▶ 회원가입 시 입력 항목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62757"/>
              </p:ext>
            </p:extLst>
          </p:nvPr>
        </p:nvGraphicFramePr>
        <p:xfrm>
          <a:off x="2864781" y="521154"/>
          <a:ext cx="8919233" cy="3464208"/>
        </p:xfrm>
        <a:graphic>
          <a:graphicData uri="http://schemas.openxmlformats.org/drawingml/2006/table">
            <a:tbl>
              <a:tblPr/>
              <a:tblGrid>
                <a:gridCol w="196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5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5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24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일반사업자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중개업소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딜러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이용약관동의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 이용 동의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15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세 이상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15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세 이상임을 확인합니다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909934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인증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SNS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 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본인인증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 가입 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중개업소명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상사명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 가입 시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 가입 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수신동의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벼룩시장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SMS, e-paper,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4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부동산써브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42404"/>
              </p:ext>
            </p:extLst>
          </p:nvPr>
        </p:nvGraphicFramePr>
        <p:xfrm>
          <a:off x="2864781" y="4199632"/>
          <a:ext cx="8919233" cy="2328725"/>
        </p:xfrm>
        <a:graphic>
          <a:graphicData uri="http://schemas.openxmlformats.org/drawingml/2006/table">
            <a:tbl>
              <a:tblPr/>
              <a:tblGrid>
                <a:gridCol w="1972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2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14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일반사업자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중개업소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딜러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기업회원 전환 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개인회원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기업회원 전환 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625384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(CEO)/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딜러명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 인증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기업 회원 포함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 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증명원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사업자 등록증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25009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개설 등록번호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공인중개사 회원인 경우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대표전화번호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딜러 사원증 번호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자동차 딜러 회원인 경우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회사위치</a:t>
                      </a: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14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추천인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부동산써브 매물 등록 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9566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06855" y="512763"/>
            <a:ext cx="2272310" cy="3952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90000" tIns="90000" rIns="90000" bIns="90000" rtlCol="0" anchor="ctr">
            <a:noAutofit/>
          </a:bodyPr>
          <a:lstStyle/>
          <a:p>
            <a:pPr lvl="0" algn="ctr" latinLnBrk="0">
              <a:defRPr/>
            </a:pPr>
            <a:r>
              <a:rPr lang="ko-KR" altLang="en-US" sz="1200" b="1" kern="0" spc="300" noProof="0" dirty="0" smtClean="0">
                <a:solidFill>
                  <a:prstClr val="white"/>
                </a:solidFill>
                <a:latin typeface="맑은 고딕"/>
                <a:ea typeface="맑은 고딕"/>
              </a:rPr>
              <a:t>회원가입 시 입력 항목</a:t>
            </a:r>
            <a:endParaRPr kumimoji="0" lang="ko-KR" altLang="en-US" sz="1200" b="1" i="0" u="none" strike="noStrike" kern="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855" y="4199629"/>
            <a:ext cx="2272310" cy="615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90000" tIns="90000" rIns="90000" bIns="90000" rtlCol="0" anchor="ctr">
            <a:noAutofit/>
          </a:bodyPr>
          <a:lstStyle/>
          <a:p>
            <a:pPr lvl="0" algn="ctr" latinLnBrk="0">
              <a:defRPr/>
            </a:pPr>
            <a:r>
              <a:rPr lang="ko-KR" altLang="en-US" sz="1200" b="1" kern="0" spc="300" noProof="0" dirty="0" smtClean="0">
                <a:solidFill>
                  <a:prstClr val="white"/>
                </a:solidFill>
                <a:latin typeface="맑은 고딕"/>
                <a:ea typeface="맑은 고딕"/>
              </a:rPr>
              <a:t>서비스 이용 시 </a:t>
            </a:r>
            <a:endParaRPr lang="en-US" altLang="ko-KR" sz="1200" b="1" kern="0" spc="300" noProof="0" dirty="0" smtClean="0">
              <a:solidFill>
                <a:prstClr val="white"/>
              </a:solidFill>
              <a:latin typeface="맑은 고딕"/>
              <a:ea typeface="맑은 고딕"/>
            </a:endParaRPr>
          </a:p>
          <a:p>
            <a:pPr lvl="0" algn="ctr" latinLnBrk="0">
              <a:defRPr/>
            </a:pPr>
            <a:r>
              <a:rPr lang="ko-KR" altLang="en-US" sz="1200" b="1" kern="0" spc="300" noProof="0" dirty="0" smtClean="0">
                <a:solidFill>
                  <a:prstClr val="white"/>
                </a:solidFill>
                <a:latin typeface="맑은 고딕"/>
                <a:ea typeface="맑은 고딕"/>
              </a:rPr>
              <a:t>추가 입력 항목</a:t>
            </a:r>
            <a:endParaRPr kumimoji="0" lang="ko-KR" altLang="en-US" sz="1200" b="1" i="0" u="none" strike="noStrike" kern="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77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9306775" y="313635"/>
            <a:ext cx="1468053" cy="6858000"/>
            <a:chOff x="9306775" y="313635"/>
            <a:chExt cx="1468053" cy="6858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23" y="313635"/>
              <a:ext cx="1463905" cy="6858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92" b="12060"/>
            <a:stretch/>
          </p:blipFill>
          <p:spPr>
            <a:xfrm>
              <a:off x="9306775" y="3499152"/>
              <a:ext cx="1463905" cy="281512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591955" y="1448785"/>
            <a:ext cx="3171622" cy="5189732"/>
            <a:chOff x="1591955" y="1448785"/>
            <a:chExt cx="3171622" cy="518973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89"/>
            <a:stretch/>
          </p:blipFill>
          <p:spPr>
            <a:xfrm>
              <a:off x="1592494" y="1448785"/>
              <a:ext cx="3171083" cy="27327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93"/>
            <a:stretch/>
          </p:blipFill>
          <p:spPr>
            <a:xfrm>
              <a:off x="1591955" y="3701086"/>
              <a:ext cx="3171622" cy="293743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공통영역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5705" y="512763"/>
            <a:ext cx="3941325" cy="3952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180000" tIns="90000" rIns="180000" bIns="90000" rtlCol="0" anchor="ctr">
            <a:noAutofit/>
          </a:bodyPr>
          <a:lstStyle/>
          <a:p>
            <a:pPr lvl="0" latinLnBrk="0">
              <a:defRPr/>
            </a:pPr>
            <a:r>
              <a:rPr kumimoji="0" lang="en-US" altLang="ko-KR" sz="1200" b="1" i="0" u="none" strike="noStrike" kern="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Layout</a:t>
            </a:r>
            <a:r>
              <a:rPr kumimoji="0" lang="en-US" altLang="ko-KR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&gt; </a:t>
            </a:r>
            <a:r>
              <a:rPr kumimoji="0" lang="ko-KR" altLang="en-US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작업영역 </a:t>
            </a:r>
            <a:r>
              <a:rPr kumimoji="0" lang="en-US" altLang="ko-KR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서비스 이용 동의</a:t>
            </a:r>
            <a:endParaRPr kumimoji="0" lang="ko-KR" altLang="en-US" sz="1200" b="1" i="0" u="none" strike="noStrike" kern="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8591" y="1061139"/>
            <a:ext cx="999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약관동의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이용약관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개인정보 수집 및 이용 동의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로그인 되어있는 회원이 비즈니스 회원인 경우 </a:t>
            </a:r>
            <a:r>
              <a:rPr lang="ko-KR" altLang="en-US" sz="1200" b="1" dirty="0" smtClean="0"/>
              <a:t>기업정보 인증</a:t>
            </a:r>
            <a:r>
              <a:rPr lang="en-US" altLang="ko-KR" sz="1200" b="1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추가 기업정보 입력</a:t>
            </a:r>
            <a:r>
              <a:rPr lang="ko-KR" altLang="en-US" sz="1200" dirty="0" smtClean="0"/>
              <a:t> 영역 출력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5677461" y="2458055"/>
            <a:ext cx="31774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b="1" dirty="0" smtClean="0"/>
              <a:t>약관동의 영역</a:t>
            </a:r>
            <a:endParaRPr lang="en-US" altLang="ko-KR" sz="950" b="1" dirty="0" smtClean="0"/>
          </a:p>
          <a:p>
            <a:pPr algn="ctr"/>
            <a:r>
              <a:rPr lang="ko-KR" altLang="en-US" sz="950" dirty="0" smtClean="0"/>
              <a:t>개인회원 </a:t>
            </a:r>
            <a:r>
              <a:rPr lang="en-US" altLang="ko-KR" sz="950" dirty="0" smtClean="0"/>
              <a:t>&amp; </a:t>
            </a:r>
            <a:r>
              <a:rPr lang="ko-KR" altLang="en-US" sz="950" dirty="0" smtClean="0"/>
              <a:t>비즈니스회원 공통 출력</a:t>
            </a:r>
            <a:endParaRPr lang="en-US" altLang="ko-KR" sz="950" dirty="0" smtClean="0"/>
          </a:p>
          <a:p>
            <a:pPr algn="ctr"/>
            <a:r>
              <a:rPr lang="ko-KR" altLang="en-US" sz="950" dirty="0" smtClean="0"/>
              <a:t>단</a:t>
            </a:r>
            <a:r>
              <a:rPr lang="en-US" altLang="ko-KR" sz="950" dirty="0" smtClean="0"/>
              <a:t>, </a:t>
            </a:r>
            <a:r>
              <a:rPr lang="ko-KR" altLang="en-US" sz="950" dirty="0" smtClean="0"/>
              <a:t>접속 서비스 별로 출력 내용 상이함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55563" y="3824194"/>
            <a:ext cx="31774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b="1" dirty="0" smtClean="0"/>
              <a:t>추가 기업정보 입력 영역</a:t>
            </a:r>
            <a:endParaRPr lang="en-US" altLang="ko-KR" sz="950" b="1" dirty="0" smtClean="0"/>
          </a:p>
          <a:p>
            <a:pPr algn="ctr"/>
            <a:r>
              <a:rPr lang="ko-KR" altLang="en-US" sz="950" dirty="0" smtClean="0">
                <a:solidFill>
                  <a:srgbClr val="FF0000"/>
                </a:solidFill>
              </a:rPr>
              <a:t>기업정보 인증 후 인증 값 표시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9310384" y="1327007"/>
            <a:ext cx="1446659" cy="211331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0" name="꺾인 연결선 109"/>
          <p:cNvCxnSpPr>
            <a:stCxn id="109" idx="1"/>
            <a:endCxn id="58" idx="3"/>
          </p:cNvCxnSpPr>
          <p:nvPr/>
        </p:nvCxnSpPr>
        <p:spPr>
          <a:xfrm rot="10800000" flipV="1">
            <a:off x="8854934" y="2383661"/>
            <a:ext cx="455450" cy="33985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9320414" y="3431995"/>
            <a:ext cx="1436629" cy="251504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2" name="꺾인 연결선 111"/>
          <p:cNvCxnSpPr>
            <a:stCxn id="111" idx="1"/>
            <a:endCxn id="63" idx="3"/>
          </p:cNvCxnSpPr>
          <p:nvPr/>
        </p:nvCxnSpPr>
        <p:spPr>
          <a:xfrm rot="10800000">
            <a:off x="8833036" y="4016555"/>
            <a:ext cx="487378" cy="67296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818527" y="2699155"/>
            <a:ext cx="2760762" cy="102492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59" idx="3"/>
            <a:endCxn id="58" idx="1"/>
          </p:cNvCxnSpPr>
          <p:nvPr/>
        </p:nvCxnSpPr>
        <p:spPr>
          <a:xfrm flipV="1">
            <a:off x="4579289" y="2723513"/>
            <a:ext cx="1098172" cy="48810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4" idx="3"/>
            <a:endCxn id="63" idx="1"/>
          </p:cNvCxnSpPr>
          <p:nvPr/>
        </p:nvCxnSpPr>
        <p:spPr>
          <a:xfrm flipV="1">
            <a:off x="4582184" y="4016555"/>
            <a:ext cx="1073379" cy="62091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818527" y="5539829"/>
            <a:ext cx="2760762" cy="50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2">
                    <a:lumMod val="50000"/>
                  </a:schemeClr>
                </a:solidFill>
              </a:rPr>
              <a:t>기업정보 인증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344221" y="5969884"/>
            <a:ext cx="1371829" cy="261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기업정보 인증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15632" y="3742635"/>
            <a:ext cx="2766552" cy="178967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677461" y="5185093"/>
            <a:ext cx="31774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rgbClr val="FF0000"/>
                </a:solidFill>
              </a:rPr>
              <a:t>기업정보 인증</a:t>
            </a:r>
            <a:r>
              <a:rPr lang="en-US" altLang="ko-KR" sz="950" dirty="0" smtClean="0">
                <a:solidFill>
                  <a:srgbClr val="FF0000"/>
                </a:solidFill>
              </a:rPr>
              <a:t>(</a:t>
            </a:r>
            <a:r>
              <a:rPr lang="ko-KR" altLang="en-US" sz="950" dirty="0" smtClean="0">
                <a:solidFill>
                  <a:srgbClr val="FF0000"/>
                </a:solidFill>
              </a:rPr>
              <a:t>필수</a:t>
            </a:r>
            <a:r>
              <a:rPr lang="en-US" altLang="ko-KR" sz="950" dirty="0" smtClean="0">
                <a:solidFill>
                  <a:srgbClr val="FF0000"/>
                </a:solidFill>
              </a:rPr>
              <a:t>)</a:t>
            </a:r>
            <a:r>
              <a:rPr lang="ko-KR" altLang="en-US" sz="950" dirty="0" smtClean="0">
                <a:solidFill>
                  <a:srgbClr val="FF0000"/>
                </a:solidFill>
              </a:rPr>
              <a:t> 추가</a:t>
            </a:r>
            <a:endParaRPr lang="en-US" altLang="ko-KR" sz="95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50" dirty="0" smtClean="0"/>
              <a:t>기업정보 인증하지 않은 경우에 출력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310384" y="5957877"/>
            <a:ext cx="1468592" cy="25511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2" idx="1"/>
            <a:endCxn id="41" idx="3"/>
          </p:cNvCxnSpPr>
          <p:nvPr/>
        </p:nvCxnSpPr>
        <p:spPr>
          <a:xfrm rot="10800000">
            <a:off x="8854934" y="5377454"/>
            <a:ext cx="455450" cy="70798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3" idx="3"/>
            <a:endCxn id="41" idx="1"/>
          </p:cNvCxnSpPr>
          <p:nvPr/>
        </p:nvCxnSpPr>
        <p:spPr>
          <a:xfrm flipV="1">
            <a:off x="4579289" y="5377454"/>
            <a:ext cx="1098172" cy="412074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806923" y="5535677"/>
            <a:ext cx="2772366" cy="50770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376367" y="4481465"/>
            <a:ext cx="466421" cy="353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58013" y="6097377"/>
            <a:ext cx="1070186" cy="182535"/>
          </a:xfrm>
          <a:prstGeom prst="rect">
            <a:avLst/>
          </a:prstGeom>
          <a:solidFill>
            <a:srgbClr val="006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가입하기</a:t>
            </a:r>
            <a:endParaRPr lang="ko-KR" altLang="en-US" sz="800" b="1" dirty="0"/>
          </a:p>
        </p:txBody>
      </p:sp>
      <p:sp>
        <p:nvSpPr>
          <p:cNvPr id="48" name="직사각형 47"/>
          <p:cNvSpPr/>
          <p:nvPr/>
        </p:nvSpPr>
        <p:spPr>
          <a:xfrm>
            <a:off x="9907145" y="6230952"/>
            <a:ext cx="836219" cy="150477"/>
          </a:xfrm>
          <a:prstGeom prst="rect">
            <a:avLst/>
          </a:prstGeom>
          <a:solidFill>
            <a:srgbClr val="006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가입하기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1839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0"/>
          <a:stretch/>
        </p:blipFill>
        <p:spPr>
          <a:xfrm>
            <a:off x="8649744" y="368065"/>
            <a:ext cx="2366659" cy="64081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6"/>
          <a:stretch/>
        </p:blipFill>
        <p:spPr>
          <a:xfrm>
            <a:off x="1271808" y="966794"/>
            <a:ext cx="2506717" cy="56067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공통영역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5705" y="512763"/>
            <a:ext cx="5415975" cy="3952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180000" tIns="90000" rIns="180000" bIns="90000" rtlCol="0" anchor="ctr">
            <a:noAutofit/>
          </a:bodyPr>
          <a:lstStyle/>
          <a:p>
            <a:pPr lvl="0" latinLnBrk="0">
              <a:defRPr/>
            </a:pPr>
            <a:r>
              <a:rPr kumimoji="0" lang="en-US" altLang="ko-KR" sz="1200" b="1" i="0" u="none" strike="noStrike" kern="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Layout</a:t>
            </a:r>
            <a:r>
              <a:rPr kumimoji="0" lang="en-US" altLang="ko-KR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&gt; </a:t>
            </a:r>
            <a:r>
              <a:rPr kumimoji="0" lang="ko-KR" altLang="en-US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작업영역 </a:t>
            </a:r>
            <a:r>
              <a:rPr kumimoji="0" lang="en-US" altLang="ko-KR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&gt; </a:t>
            </a:r>
            <a:r>
              <a:rPr kumimoji="0" lang="ko-KR" altLang="en-US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서비스 이용 동의</a:t>
            </a:r>
            <a:r>
              <a:rPr kumimoji="0" lang="en-US" altLang="ko-KR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(</a:t>
            </a:r>
            <a:r>
              <a:rPr kumimoji="0" lang="ko-KR" altLang="en-US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회원 가입 대행</a:t>
            </a:r>
            <a:r>
              <a:rPr kumimoji="0" lang="en-US" altLang="ko-KR" sz="1200" b="1" i="0" u="none" strike="noStrike" kern="0" cap="none" spc="30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</a:t>
            </a:r>
            <a:endParaRPr kumimoji="0" lang="ko-KR" altLang="en-US" sz="1200" b="1" i="0" u="none" strike="noStrike" kern="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8591" y="1061139"/>
            <a:ext cx="8090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가입 대행 회원인 경우 </a:t>
            </a:r>
            <a:r>
              <a:rPr lang="ko-KR" altLang="en-US" sz="1200" b="1" dirty="0" smtClean="0"/>
              <a:t>기업정보 인증</a:t>
            </a:r>
            <a:r>
              <a:rPr lang="en-US" altLang="ko-KR" sz="1200" b="1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b="1" dirty="0" smtClean="0"/>
              <a:t>추가 기업정보 입력</a:t>
            </a:r>
            <a:r>
              <a:rPr lang="ko-KR" altLang="en-US" sz="1200" dirty="0" smtClean="0"/>
              <a:t> 영역 출력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가입 대행 시 인증한 경우 </a:t>
            </a:r>
            <a:r>
              <a:rPr lang="ko-KR" altLang="en-US" sz="1200" dirty="0" err="1" smtClean="0"/>
              <a:t>미노출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661461" y="2774921"/>
            <a:ext cx="3177473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b="1" dirty="0" smtClean="0"/>
              <a:t>약관동의 영역</a:t>
            </a:r>
            <a:endParaRPr lang="en-US" altLang="ko-KR" sz="95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735504" y="3877088"/>
            <a:ext cx="31774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b="1" dirty="0" smtClean="0">
                <a:solidFill>
                  <a:srgbClr val="FF0000"/>
                </a:solidFill>
              </a:rPr>
              <a:t>추가 기업정보 입력 영역</a:t>
            </a:r>
            <a:endParaRPr lang="en-US" altLang="ko-KR" sz="95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50" dirty="0" smtClean="0"/>
              <a:t>기업정보 인증 후 인증 값 표시</a:t>
            </a:r>
            <a:endParaRPr lang="en-US" altLang="ko-KR" sz="950" dirty="0" smtClean="0"/>
          </a:p>
          <a:p>
            <a:pPr algn="ctr"/>
            <a:r>
              <a:rPr lang="ko-KR" altLang="en-US" sz="950" dirty="0"/>
              <a:t>가입 대행 시 인증한 경우 </a:t>
            </a:r>
            <a:r>
              <a:rPr lang="ko-KR" altLang="en-US" sz="950" dirty="0" err="1" smtClean="0"/>
              <a:t>미노출</a:t>
            </a:r>
            <a:endParaRPr lang="ko-KR" altLang="en-US" sz="950" dirty="0"/>
          </a:p>
        </p:txBody>
      </p:sp>
      <p:sp>
        <p:nvSpPr>
          <p:cNvPr id="109" name="직사각형 108"/>
          <p:cNvSpPr/>
          <p:nvPr/>
        </p:nvSpPr>
        <p:spPr>
          <a:xfrm>
            <a:off x="8668534" y="1722941"/>
            <a:ext cx="2333921" cy="22734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0" name="꺾인 연결선 109"/>
          <p:cNvCxnSpPr>
            <a:stCxn id="70" idx="1"/>
            <a:endCxn id="58" idx="3"/>
          </p:cNvCxnSpPr>
          <p:nvPr/>
        </p:nvCxnSpPr>
        <p:spPr>
          <a:xfrm rot="10800000" flipV="1">
            <a:off x="7838934" y="2583355"/>
            <a:ext cx="829600" cy="31082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664141" y="4012184"/>
            <a:ext cx="2338314" cy="123353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2" name="꺾인 연결선 111"/>
          <p:cNvCxnSpPr>
            <a:stCxn id="111" idx="1"/>
            <a:endCxn id="63" idx="3"/>
          </p:cNvCxnSpPr>
          <p:nvPr/>
        </p:nvCxnSpPr>
        <p:spPr>
          <a:xfrm rot="10800000">
            <a:off x="7912977" y="4142546"/>
            <a:ext cx="751164" cy="48640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267364" y="1907068"/>
            <a:ext cx="2511161" cy="2089293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60" name="꺾인 연결선 59"/>
          <p:cNvCxnSpPr>
            <a:stCxn id="59" idx="3"/>
            <a:endCxn id="58" idx="1"/>
          </p:cNvCxnSpPr>
          <p:nvPr/>
        </p:nvCxnSpPr>
        <p:spPr>
          <a:xfrm flipV="1">
            <a:off x="3778525" y="2894185"/>
            <a:ext cx="882936" cy="5753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4" idx="3"/>
            <a:endCxn id="63" idx="1"/>
          </p:cNvCxnSpPr>
          <p:nvPr/>
        </p:nvCxnSpPr>
        <p:spPr>
          <a:xfrm flipV="1">
            <a:off x="3778525" y="4142546"/>
            <a:ext cx="956979" cy="59415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68534" y="5287060"/>
            <a:ext cx="2342228" cy="7049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기업정보 인증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35503" y="5328117"/>
            <a:ext cx="317747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rgbClr val="FF0000"/>
                </a:solidFill>
              </a:rPr>
              <a:t>기업정보 인증</a:t>
            </a:r>
            <a:r>
              <a:rPr lang="en-US" altLang="ko-KR" sz="950" dirty="0" smtClean="0">
                <a:solidFill>
                  <a:srgbClr val="FF0000"/>
                </a:solidFill>
              </a:rPr>
              <a:t>(</a:t>
            </a:r>
            <a:r>
              <a:rPr lang="ko-KR" altLang="en-US" sz="950" dirty="0" smtClean="0">
                <a:solidFill>
                  <a:srgbClr val="FF0000"/>
                </a:solidFill>
              </a:rPr>
              <a:t>필수</a:t>
            </a:r>
            <a:r>
              <a:rPr lang="en-US" altLang="ko-KR" sz="950" dirty="0" smtClean="0">
                <a:solidFill>
                  <a:srgbClr val="FF0000"/>
                </a:solidFill>
              </a:rPr>
              <a:t>)</a:t>
            </a:r>
            <a:r>
              <a:rPr lang="ko-KR" altLang="en-US" sz="950" dirty="0" smtClean="0">
                <a:solidFill>
                  <a:srgbClr val="FF0000"/>
                </a:solidFill>
              </a:rPr>
              <a:t> 추가</a:t>
            </a:r>
            <a:endParaRPr lang="en-US" altLang="ko-KR" sz="95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50" dirty="0" smtClean="0"/>
              <a:t>기업정보 인증하지 않은 경우에 출력</a:t>
            </a:r>
            <a:endParaRPr lang="en-US" altLang="ko-KR" sz="950" dirty="0" smtClean="0"/>
          </a:p>
          <a:p>
            <a:pPr algn="ctr"/>
            <a:r>
              <a:rPr lang="ko-KR" altLang="en-US" sz="950" dirty="0" smtClean="0"/>
              <a:t>가입 대행 시 인증한 경우 </a:t>
            </a:r>
            <a:r>
              <a:rPr lang="ko-KR" altLang="en-US" sz="950" dirty="0" err="1" smtClean="0"/>
              <a:t>미노출</a:t>
            </a:r>
            <a:endParaRPr lang="ko-KR" altLang="en-US" sz="95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8664141" y="5255020"/>
            <a:ext cx="2338314" cy="74525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2" idx="1"/>
            <a:endCxn id="41" idx="3"/>
          </p:cNvCxnSpPr>
          <p:nvPr/>
        </p:nvCxnSpPr>
        <p:spPr>
          <a:xfrm rot="10800000">
            <a:off x="7912977" y="5593575"/>
            <a:ext cx="751165" cy="3407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41" idx="1"/>
          </p:cNvCxnSpPr>
          <p:nvPr/>
        </p:nvCxnSpPr>
        <p:spPr>
          <a:xfrm flipV="1">
            <a:off x="3786548" y="5593575"/>
            <a:ext cx="948955" cy="27765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3"/>
          <a:stretch/>
        </p:blipFill>
        <p:spPr>
          <a:xfrm>
            <a:off x="1255843" y="4047128"/>
            <a:ext cx="2508284" cy="236486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271807" y="5473090"/>
            <a:ext cx="2506718" cy="50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2">
                    <a:lumMod val="50000"/>
                  </a:schemeClr>
                </a:solidFill>
              </a:rPr>
              <a:t>기업정보 인증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270240" y="4019151"/>
            <a:ext cx="2508285" cy="1435095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270240" y="5472947"/>
            <a:ext cx="2516308" cy="484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45852" y="1960987"/>
            <a:ext cx="1432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본인인증</a:t>
            </a:r>
            <a:endParaRPr lang="ko-KR" alt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345852" y="3413996"/>
            <a:ext cx="234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벼룩시장 구인구직 이용약관</a:t>
            </a:r>
            <a:endParaRPr lang="en-US" altLang="ko-KR" sz="800" b="1" dirty="0" smtClean="0"/>
          </a:p>
          <a:p>
            <a:pPr indent="92075"/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개인정보 수집 이용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endParaRPr lang="ko-KR" altLang="en-US" sz="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354053" y="2152239"/>
            <a:ext cx="234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미디어윌</a:t>
            </a:r>
            <a:r>
              <a:rPr lang="ko-KR" altLang="en-US" sz="800" b="1" dirty="0" smtClean="0"/>
              <a:t> 통합 이용약관</a:t>
            </a:r>
            <a:endParaRPr lang="en-US" altLang="ko-KR" sz="800" b="1" dirty="0" smtClean="0"/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이용약관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만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세 이상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개인정보 수집 이용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마케팅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이벤트 정보 수신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668534" y="1983191"/>
            <a:ext cx="234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미디어윌</a:t>
            </a:r>
            <a:r>
              <a:rPr lang="ko-KR" altLang="en-US" sz="800" b="1" dirty="0" smtClean="0"/>
              <a:t> 통합 이용약관</a:t>
            </a:r>
            <a:endParaRPr lang="en-US" altLang="ko-KR" sz="800" b="1" dirty="0" smtClean="0"/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이용약관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만</a:t>
            </a:r>
            <a:r>
              <a:rPr lang="en-US" altLang="ko-KR" sz="800" dirty="0" smtClean="0"/>
              <a:t>15</a:t>
            </a:r>
            <a:r>
              <a:rPr lang="ko-KR" altLang="en-US" sz="800" dirty="0" smtClean="0"/>
              <a:t>세 이상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개인정보 수집 이용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pPr lvl="1" indent="-365125"/>
            <a:endParaRPr lang="en-US" altLang="ko-KR" sz="800" dirty="0" smtClean="0"/>
          </a:p>
          <a:p>
            <a:pPr lvl="1" indent="-365125"/>
            <a:r>
              <a:rPr lang="ko-KR" altLang="en-US" sz="800" dirty="0" smtClean="0"/>
              <a:t>마케팅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이벤트 정보 수신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68534" y="1722942"/>
            <a:ext cx="143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본인인증</a:t>
            </a:r>
            <a:endParaRPr lang="en-US" altLang="ko-KR" sz="800" b="1" dirty="0" smtClean="0"/>
          </a:p>
          <a:p>
            <a:endParaRPr lang="ko-KR" altLang="en-US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668534" y="3271940"/>
            <a:ext cx="234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벼룩시장 구인구직 이용약관</a:t>
            </a:r>
            <a:endParaRPr lang="en-US" altLang="ko-KR" sz="800" b="1" dirty="0" smtClean="0"/>
          </a:p>
          <a:p>
            <a:pPr indent="92075"/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개인정보 수집 이용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필수</a:t>
            </a:r>
            <a:r>
              <a:rPr lang="en-US" altLang="ko-KR" sz="800" dirty="0" smtClean="0"/>
              <a:t>)</a:t>
            </a:r>
          </a:p>
          <a:p>
            <a:endParaRPr lang="ko-KR" altLang="en-US" sz="8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688572" y="4151893"/>
            <a:ext cx="234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기업정보 입력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필수</a:t>
            </a:r>
            <a:r>
              <a:rPr lang="en-US" altLang="ko-KR" sz="800" b="1" dirty="0" smtClean="0"/>
              <a:t>)</a:t>
            </a:r>
            <a:endParaRPr lang="en-US" altLang="ko-KR" sz="800" dirty="0" smtClean="0"/>
          </a:p>
          <a:p>
            <a:pPr indent="92075"/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기업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업체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명</a:t>
            </a:r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사업자 등록번호</a:t>
            </a:r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대표자명</a:t>
            </a:r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대표 전화번호</a:t>
            </a:r>
            <a:endParaRPr lang="en-US" altLang="ko-KR" sz="800" dirty="0" smtClean="0"/>
          </a:p>
          <a:p>
            <a:pPr indent="92075"/>
            <a:r>
              <a:rPr lang="ko-KR" altLang="en-US" sz="800" dirty="0" err="1" smtClean="0"/>
              <a:t>회사주소</a:t>
            </a:r>
            <a:endParaRPr lang="en-US" altLang="ko-KR" sz="800" dirty="0" smtClean="0"/>
          </a:p>
          <a:p>
            <a:pPr indent="92075"/>
            <a:r>
              <a:rPr lang="ko-KR" altLang="en-US" sz="800" dirty="0" smtClean="0"/>
              <a:t>팩스 번호</a:t>
            </a:r>
            <a:endParaRPr lang="en-US" altLang="ko-KR" sz="800" dirty="0" smtClean="0"/>
          </a:p>
          <a:p>
            <a:pPr indent="92075"/>
            <a:endParaRPr lang="ko-KR" altLang="en-US" sz="800" b="1" dirty="0"/>
          </a:p>
        </p:txBody>
      </p:sp>
      <p:sp>
        <p:nvSpPr>
          <p:cNvPr id="3" name="직사각형 2"/>
          <p:cNvSpPr/>
          <p:nvPr/>
        </p:nvSpPr>
        <p:spPr>
          <a:xfrm>
            <a:off x="1964267" y="6035385"/>
            <a:ext cx="1070186" cy="182535"/>
          </a:xfrm>
          <a:prstGeom prst="rect">
            <a:avLst/>
          </a:prstGeom>
          <a:solidFill>
            <a:srgbClr val="006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가입하기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406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9130179" y="1612121"/>
            <a:ext cx="1482012" cy="4700396"/>
            <a:chOff x="9275031" y="1612121"/>
            <a:chExt cx="1482012" cy="4700396"/>
          </a:xfrm>
        </p:grpSpPr>
        <p:grpSp>
          <p:nvGrpSpPr>
            <p:cNvPr id="15" name="그룹 14"/>
            <p:cNvGrpSpPr/>
            <p:nvPr/>
          </p:nvGrpSpPr>
          <p:grpSpPr>
            <a:xfrm>
              <a:off x="9275031" y="1612121"/>
              <a:ext cx="1482012" cy="4700396"/>
              <a:chOff x="9275031" y="1612121"/>
              <a:chExt cx="1482012" cy="4700396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8243"/>
              <a:stretch/>
            </p:blipFill>
            <p:spPr>
              <a:xfrm>
                <a:off x="9293138" y="1612121"/>
                <a:ext cx="1463905" cy="1492159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6890" b="-58"/>
              <a:stretch/>
            </p:blipFill>
            <p:spPr>
              <a:xfrm>
                <a:off x="9275031" y="2666217"/>
                <a:ext cx="1463905" cy="3646300"/>
              </a:xfrm>
              <a:prstGeom prst="rect">
                <a:avLst/>
              </a:prstGeom>
            </p:spPr>
          </p:pic>
        </p:grpSp>
        <p:sp>
          <p:nvSpPr>
            <p:cNvPr id="67" name="직사각형 66"/>
            <p:cNvSpPr/>
            <p:nvPr/>
          </p:nvSpPr>
          <p:spPr>
            <a:xfrm>
              <a:off x="9376016" y="3400282"/>
              <a:ext cx="383221" cy="166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9384645" y="3691877"/>
              <a:ext cx="383221" cy="166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47642" y="1448785"/>
            <a:ext cx="3171622" cy="4105722"/>
            <a:chOff x="1592494" y="1448785"/>
            <a:chExt cx="3171622" cy="41057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89"/>
            <a:stretch/>
          </p:blipFill>
          <p:spPr>
            <a:xfrm>
              <a:off x="1592494" y="1448785"/>
              <a:ext cx="3171083" cy="2732797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393"/>
            <a:stretch/>
          </p:blipFill>
          <p:spPr>
            <a:xfrm>
              <a:off x="1592494" y="2617076"/>
              <a:ext cx="3171622" cy="293743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▶ </a:t>
            </a:r>
            <a:r>
              <a:rPr lang="ko-KR" altLang="en-US" dirty="0" err="1" smtClean="0"/>
              <a:t>공통영역</a:t>
            </a:r>
            <a:r>
              <a:rPr lang="ko-KR" altLang="en-US" dirty="0" smtClean="0"/>
              <a:t> 정의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5705" y="512763"/>
            <a:ext cx="3941325" cy="3952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wrap="none" lIns="180000" tIns="90000" rIns="180000" bIns="90000" rtlCol="0" anchor="ctr">
            <a:noAutofit/>
          </a:bodyPr>
          <a:lstStyle/>
          <a:p>
            <a:pPr lvl="0" latinLnBrk="0">
              <a:defRPr/>
            </a:pPr>
            <a:r>
              <a:rPr lang="en-US" altLang="ko-KR" sz="1200" b="1" kern="0" spc="300" dirty="0">
                <a:solidFill>
                  <a:prstClr val="white"/>
                </a:solidFill>
                <a:ea typeface="맑은 고딕"/>
              </a:rPr>
              <a:t>Layout &gt; </a:t>
            </a:r>
            <a:r>
              <a:rPr lang="ko-KR" altLang="en-US" sz="1200" b="1" kern="0" spc="300" dirty="0" err="1">
                <a:solidFill>
                  <a:prstClr val="white"/>
                </a:solidFill>
                <a:ea typeface="맑은 고딕"/>
              </a:rPr>
              <a:t>작업영역</a:t>
            </a:r>
            <a:r>
              <a:rPr lang="ko-KR" altLang="en-US" sz="1200" b="1" kern="0" spc="300" dirty="0">
                <a:solidFill>
                  <a:prstClr val="white"/>
                </a:solidFill>
                <a:ea typeface="맑은 고딕"/>
              </a:rPr>
              <a:t> </a:t>
            </a:r>
            <a:r>
              <a:rPr lang="en-US" altLang="ko-KR" sz="1200" b="1" kern="0" spc="300" dirty="0">
                <a:solidFill>
                  <a:prstClr val="white"/>
                </a:solidFill>
                <a:ea typeface="맑은 고딕"/>
              </a:rPr>
              <a:t>&gt; </a:t>
            </a:r>
            <a:r>
              <a:rPr lang="ko-KR" altLang="en-US" sz="1200" b="1" kern="0" spc="300" dirty="0" smtClean="0">
                <a:solidFill>
                  <a:prstClr val="white"/>
                </a:solidFill>
                <a:ea typeface="맑은 고딕"/>
              </a:rPr>
              <a:t>기업정보 인증</a:t>
            </a:r>
            <a:endParaRPr lang="ko-KR" altLang="en-US" sz="1200" b="1" kern="0" spc="300" dirty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8591" y="1061139"/>
            <a:ext cx="818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약관동의</a:t>
            </a:r>
            <a:r>
              <a:rPr lang="en-US" altLang="ko-KR" sz="1200" dirty="0"/>
              <a:t>(</a:t>
            </a:r>
            <a:r>
              <a:rPr lang="ko-KR" altLang="en-US" sz="1200" dirty="0"/>
              <a:t>이용약관</a:t>
            </a:r>
            <a:r>
              <a:rPr lang="en-US" altLang="ko-KR" sz="1200" dirty="0"/>
              <a:t>, </a:t>
            </a:r>
            <a:r>
              <a:rPr lang="ko-KR" altLang="en-US" sz="1200" dirty="0"/>
              <a:t>개인정보 수집 및 이용 동의</a:t>
            </a:r>
            <a:r>
              <a:rPr lang="en-US" altLang="ko-KR" sz="1200" dirty="0"/>
              <a:t>), </a:t>
            </a:r>
            <a:r>
              <a:rPr lang="ko-KR" altLang="en-US" sz="1200" dirty="0"/>
              <a:t>로그인 되어있는 회원이 비즈니스 회원인 경우 </a:t>
            </a:r>
            <a:r>
              <a:rPr lang="ko-KR" altLang="en-US" sz="1200" b="1" dirty="0" smtClean="0"/>
              <a:t>기업정보 </a:t>
            </a:r>
            <a:r>
              <a:rPr lang="ko-KR" altLang="en-US" sz="1200" b="1" dirty="0"/>
              <a:t>인증</a:t>
            </a:r>
            <a:r>
              <a:rPr lang="ko-KR" altLang="en-US" sz="1200" dirty="0"/>
              <a:t> 출력</a:t>
            </a:r>
            <a:endParaRPr lang="en-US" altLang="ko-KR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506381" y="3147563"/>
            <a:ext cx="31774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b="1" dirty="0" smtClean="0"/>
              <a:t>추가 기업정보 입력 영역</a:t>
            </a:r>
            <a:endParaRPr lang="en-US" altLang="ko-KR" sz="950" b="1" dirty="0" smtClean="0"/>
          </a:p>
          <a:p>
            <a:pPr algn="ctr"/>
            <a:r>
              <a:rPr lang="ko-KR" altLang="en-US" sz="950" dirty="0" smtClean="0">
                <a:solidFill>
                  <a:srgbClr val="FF0000"/>
                </a:solidFill>
              </a:rPr>
              <a:t>기업정보 인증 후 인증 값 표시</a:t>
            </a:r>
            <a:r>
              <a:rPr lang="en-US" altLang="ko-KR" sz="950" dirty="0" smtClean="0">
                <a:solidFill>
                  <a:srgbClr val="FF0000"/>
                </a:solidFill>
              </a:rPr>
              <a:t>*</a:t>
            </a:r>
            <a:endParaRPr lang="ko-KR" altLang="en-US" sz="950" dirty="0" smtClean="0">
              <a:solidFill>
                <a:srgbClr val="FF000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9148286" y="2595518"/>
            <a:ext cx="1463905" cy="2536029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2" name="꺾인 연결선 111"/>
          <p:cNvCxnSpPr>
            <a:stCxn id="111" idx="1"/>
            <a:endCxn id="63" idx="3"/>
          </p:cNvCxnSpPr>
          <p:nvPr/>
        </p:nvCxnSpPr>
        <p:spPr>
          <a:xfrm rot="10800000">
            <a:off x="8683854" y="3339925"/>
            <a:ext cx="464432" cy="52360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64" idx="3"/>
            <a:endCxn id="63" idx="1"/>
          </p:cNvCxnSpPr>
          <p:nvPr/>
        </p:nvCxnSpPr>
        <p:spPr>
          <a:xfrm flipV="1">
            <a:off x="4442457" y="3339924"/>
            <a:ext cx="1063924" cy="23633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687425" y="4473461"/>
            <a:ext cx="2760762" cy="503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2">
                    <a:lumMod val="50000"/>
                  </a:schemeClr>
                </a:solidFill>
              </a:rPr>
              <a:t>기업정보 인증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68187" y="5144795"/>
            <a:ext cx="1425894" cy="482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50000"/>
                  </a:schemeClr>
                </a:solidFill>
              </a:rPr>
              <a:t>기업정보 인증</a:t>
            </a:r>
            <a:endParaRPr lang="ko-KR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75905" y="2681421"/>
            <a:ext cx="2766552" cy="178967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27975" y="4599187"/>
            <a:ext cx="31774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dirty="0" smtClean="0">
                <a:solidFill>
                  <a:srgbClr val="FF0000"/>
                </a:solidFill>
              </a:rPr>
              <a:t>기업정보 인증</a:t>
            </a:r>
            <a:r>
              <a:rPr lang="en-US" altLang="ko-KR" sz="950" dirty="0" smtClean="0">
                <a:solidFill>
                  <a:srgbClr val="FF0000"/>
                </a:solidFill>
              </a:rPr>
              <a:t>(</a:t>
            </a:r>
            <a:r>
              <a:rPr lang="ko-KR" altLang="en-US" sz="950" dirty="0" smtClean="0">
                <a:solidFill>
                  <a:srgbClr val="FF0000"/>
                </a:solidFill>
              </a:rPr>
              <a:t>필수</a:t>
            </a:r>
            <a:r>
              <a:rPr lang="en-US" altLang="ko-KR" sz="950" dirty="0" smtClean="0">
                <a:solidFill>
                  <a:srgbClr val="FF0000"/>
                </a:solidFill>
              </a:rPr>
              <a:t>)</a:t>
            </a:r>
            <a:r>
              <a:rPr lang="ko-KR" altLang="en-US" sz="950" dirty="0" smtClean="0">
                <a:solidFill>
                  <a:srgbClr val="FF0000"/>
                </a:solidFill>
              </a:rPr>
              <a:t> 추가</a:t>
            </a:r>
            <a:endParaRPr lang="en-US" altLang="ko-KR" sz="95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50" dirty="0" smtClean="0"/>
              <a:t>기업정보 인증하지 않은 경우에 출력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154577" y="5132641"/>
            <a:ext cx="1439505" cy="49433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2" idx="1"/>
            <a:endCxn id="41" idx="3"/>
          </p:cNvCxnSpPr>
          <p:nvPr/>
        </p:nvCxnSpPr>
        <p:spPr>
          <a:xfrm rot="10800000">
            <a:off x="8605449" y="4791548"/>
            <a:ext cx="549129" cy="58826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3" idx="3"/>
            <a:endCxn id="41" idx="1"/>
          </p:cNvCxnSpPr>
          <p:nvPr/>
        </p:nvCxnSpPr>
        <p:spPr>
          <a:xfrm>
            <a:off x="4456207" y="4706904"/>
            <a:ext cx="971768" cy="84644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687425" y="4464408"/>
            <a:ext cx="2768782" cy="484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506381" y="1815202"/>
            <a:ext cx="32037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50" b="1" dirty="0" smtClean="0">
                <a:solidFill>
                  <a:srgbClr val="FF0000"/>
                </a:solidFill>
              </a:rPr>
              <a:t>기업정보 인증</a:t>
            </a:r>
            <a:r>
              <a:rPr lang="en-US" altLang="ko-KR" sz="950" b="1" dirty="0">
                <a:solidFill>
                  <a:srgbClr val="FF0000"/>
                </a:solidFill>
              </a:rPr>
              <a:t>*</a:t>
            </a:r>
            <a:endParaRPr lang="en-US" altLang="ko-KR" sz="95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50" dirty="0" smtClean="0"/>
              <a:t>원활한 서비스 이용을 위해 기업정보 인증을 진행해주세요</a:t>
            </a:r>
            <a:r>
              <a:rPr lang="en-US" altLang="ko-KR" sz="950" dirty="0" smtClean="0"/>
              <a:t>.</a:t>
            </a:r>
            <a:endParaRPr lang="ko-KR" altLang="en-US" sz="95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9645862" y="1612121"/>
            <a:ext cx="496028" cy="17409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2" idx="1"/>
            <a:endCxn id="31" idx="3"/>
          </p:cNvCxnSpPr>
          <p:nvPr/>
        </p:nvCxnSpPr>
        <p:spPr>
          <a:xfrm rot="10800000" flipV="1">
            <a:off x="8710082" y="1699166"/>
            <a:ext cx="935781" cy="3814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645009" y="1538806"/>
            <a:ext cx="577453" cy="10028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4" idx="3"/>
            <a:endCxn id="31" idx="1"/>
          </p:cNvCxnSpPr>
          <p:nvPr/>
        </p:nvCxnSpPr>
        <p:spPr>
          <a:xfrm>
            <a:off x="2222462" y="1588948"/>
            <a:ext cx="3283919" cy="49171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9154580" y="2197678"/>
            <a:ext cx="1439504" cy="26648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6" name="꺾인 연결선 45"/>
          <p:cNvCxnSpPr>
            <a:stCxn id="45" idx="1"/>
            <a:endCxn id="31" idx="3"/>
          </p:cNvCxnSpPr>
          <p:nvPr/>
        </p:nvCxnSpPr>
        <p:spPr>
          <a:xfrm rot="10800000">
            <a:off x="8710082" y="2080661"/>
            <a:ext cx="444499" cy="25025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376367" y="5044871"/>
            <a:ext cx="1070186" cy="182535"/>
          </a:xfrm>
          <a:prstGeom prst="rect">
            <a:avLst/>
          </a:prstGeom>
          <a:solidFill>
            <a:srgbClr val="006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확인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10030899" y="5660798"/>
            <a:ext cx="535681" cy="168236"/>
          </a:xfrm>
          <a:prstGeom prst="rect">
            <a:avLst/>
          </a:prstGeom>
          <a:solidFill>
            <a:srgbClr val="006F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확인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7526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▶ </a:t>
            </a:r>
            <a:r>
              <a:rPr lang="ko-KR" altLang="en-US" dirty="0"/>
              <a:t>비즈니스 회원 </a:t>
            </a:r>
            <a:r>
              <a:rPr lang="ko-KR" altLang="en-US" dirty="0" err="1"/>
              <a:t>케이스별</a:t>
            </a:r>
            <a:r>
              <a:rPr lang="ko-KR" altLang="en-US" dirty="0"/>
              <a:t> 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79442"/>
              </p:ext>
            </p:extLst>
          </p:nvPr>
        </p:nvGraphicFramePr>
        <p:xfrm>
          <a:off x="263287" y="552712"/>
          <a:ext cx="11678503" cy="414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1576">
                  <a:extLst>
                    <a:ext uri="{9D8B030D-6E8A-4147-A177-3AD203B41FA5}">
                      <a16:colId xmlns:a16="http://schemas.microsoft.com/office/drawing/2014/main" val="1842751090"/>
                    </a:ext>
                  </a:extLst>
                </a:gridCol>
                <a:gridCol w="1645751">
                  <a:extLst>
                    <a:ext uri="{9D8B030D-6E8A-4147-A177-3AD203B41FA5}">
                      <a16:colId xmlns:a16="http://schemas.microsoft.com/office/drawing/2014/main" val="1537822400"/>
                    </a:ext>
                  </a:extLst>
                </a:gridCol>
                <a:gridCol w="1645751">
                  <a:extLst>
                    <a:ext uri="{9D8B030D-6E8A-4147-A177-3AD203B41FA5}">
                      <a16:colId xmlns:a16="http://schemas.microsoft.com/office/drawing/2014/main" val="1016740234"/>
                    </a:ext>
                  </a:extLst>
                </a:gridCol>
                <a:gridCol w="1645751">
                  <a:extLst>
                    <a:ext uri="{9D8B030D-6E8A-4147-A177-3AD203B41FA5}">
                      <a16:colId xmlns:a16="http://schemas.microsoft.com/office/drawing/2014/main" val="2007287780"/>
                    </a:ext>
                  </a:extLst>
                </a:gridCol>
                <a:gridCol w="4272623">
                  <a:extLst>
                    <a:ext uri="{9D8B030D-6E8A-4147-A177-3AD203B41FA5}">
                      <a16:colId xmlns:a16="http://schemas.microsoft.com/office/drawing/2014/main" val="3482849810"/>
                    </a:ext>
                  </a:extLst>
                </a:gridCol>
                <a:gridCol w="807051">
                  <a:extLst>
                    <a:ext uri="{9D8B030D-6E8A-4147-A177-3AD203B41FA5}">
                      <a16:colId xmlns:a16="http://schemas.microsoft.com/office/drawing/2014/main" val="2294601763"/>
                    </a:ext>
                  </a:extLst>
                </a:gridCol>
              </a:tblGrid>
              <a:tr h="517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가입경로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서비스 이용 동의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지점코드</a:t>
                      </a:r>
                      <a:r>
                        <a:rPr lang="ko-KR" altLang="en-US" sz="1100" u="none" strike="noStrike" dirty="0">
                          <a:effectLst/>
                        </a:rPr>
                        <a:t> 인증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기업정보 인증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노출 화면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참고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131063"/>
                  </a:ext>
                </a:extLst>
              </a:tr>
              <a:tr h="51776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 smtClean="0">
                          <a:effectLst/>
                        </a:rPr>
                        <a:t>PC/Mobile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이용 동의 화면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기업정보 인증 포함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P11~12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21767"/>
                  </a:ext>
                </a:extLst>
              </a:tr>
              <a:tr h="51776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기업정보 인증 화면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165441"/>
                  </a:ext>
                </a:extLst>
              </a:tr>
              <a:tr h="51776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 smtClean="0">
                          <a:effectLst/>
                        </a:rPr>
                        <a:t>회원가입대행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서비스 이용 동의 화면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기업정보 인증 포함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03754"/>
                  </a:ext>
                </a:extLst>
              </a:tr>
              <a:tr h="51776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기업정보 인증 화면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612752"/>
                  </a:ext>
                </a:extLst>
              </a:tr>
              <a:tr h="51776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 err="1">
                          <a:effectLst/>
                        </a:rPr>
                        <a:t>브랜드관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일괄 등록</a:t>
                      </a:r>
                      <a:r>
                        <a:rPr lang="en-US" altLang="ko-KR" sz="1100" b="1" u="none" strike="noStrike" dirty="0" smtClean="0">
                          <a:effectLst/>
                        </a:rPr>
                        <a:t>/ </a:t>
                      </a:r>
                    </a:p>
                    <a:p>
                      <a:pPr algn="l" fontAlgn="ctr"/>
                      <a:r>
                        <a:rPr lang="ko-KR" altLang="en-US" sz="1100" b="1" u="none" strike="noStrike" dirty="0" smtClean="0">
                          <a:effectLst/>
                        </a:rPr>
                        <a:t>지점 코드 매핑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서비스 이용 동의 화면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지점코드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기업정보 인증 포함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P16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196"/>
                  </a:ext>
                </a:extLst>
              </a:tr>
              <a:tr h="51776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지점코드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기업정보 인증 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38611"/>
                  </a:ext>
                </a:extLst>
              </a:tr>
              <a:tr h="51776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기업정보 인증 화면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P14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7873</Words>
  <Application>Microsoft Office PowerPoint</Application>
  <PresentationFormat>와이드스크린</PresentationFormat>
  <Paragraphs>1414</Paragraphs>
  <Slides>26</Slides>
  <Notes>20</Notes>
  <HiddenSlides>0</HiddenSlides>
  <MMClips>0</MMClips>
  <ScaleCrop>false</ScaleCrop>
  <HeadingPairs>
    <vt:vector baseType="variant" size="6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baseType="lpstr" size="32">
      <vt:lpstr>나눔고딕</vt:lpstr>
      <vt:lpstr>맑은 고딕</vt:lpstr>
      <vt:lpstr>Arial</vt:lpstr>
      <vt:lpstr>Segoe UI</vt:lpstr>
      <vt:lpstr>Wingdings</vt:lpstr>
      <vt:lpstr>Office 테마</vt:lpstr>
      <vt:lpstr>기업정보 인증 적용_직업안정법 시행령 28조</vt:lpstr>
      <vt:lpstr>▶ 개요</vt:lpstr>
      <vt:lpstr>변경 내용</vt:lpstr>
      <vt:lpstr>▶ 통합회원 가입 후 서비스이용동의</vt:lpstr>
      <vt:lpstr>▶ 회원가입 시 입력 항목</vt:lpstr>
      <vt:lpstr>▶ 공통영역 정의(참고)</vt:lpstr>
      <vt:lpstr>▶ 공통영역 정의(참고)</vt:lpstr>
      <vt:lpstr>▶ 공통영역 정의(참고)</vt:lpstr>
      <vt:lpstr>▶ 비즈니스 회원 케이스별 화면 (참고)</vt:lpstr>
      <vt:lpstr>화면설계 공통 &gt; 비즈니스 회원 &gt; 기업정보 인증 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▶ 알럿(참고)</vt:lpstr>
      <vt:lpstr>End of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2022-10-12T01:16:56Z</dcterms:created>
  <dcterms:modified xsi:type="dcterms:W3CDTF">2022-10-27T04:22:48Z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Fasoo_Trace_ID">
    <vt:lpwstr>eyAibm9kZUNvdW50IjogNDgsICJub2RlMSIgOiB7ImRzZCI6IjAxMDAwMDAwMDAwMDE1NzIiLCJsb2dUaW1lIjoiMjAyMi0xMC0yNVQwNToxMjoxNVoiLCJwSUQiOjEsInRyYWNlSWQiOiI3RTMwQTQ2NDM4MEQ0OTMyQURENDcwMDZDM0Q4OUQxRSIsInVzZXJDb2RlIjoic2xob25nIn0sIm5vZGUyIiA6IHsiZHNkIjoiMDEwMDAwMDAwMDAwMTU3MiIsImxvZ1RpbWUiOiIyMDIyLTEwLTI2VDA3OjU5OjMzWiIsInBJRCI6MSwidHJhY2VJZCI6IjQ1QTAwRkY1MzE4MTQwNzdCQ0IyQUEzMzgxQkZDOEJGIiwidXNlckNvZGUiOiJzbGhvbmcifSwibm9kZTMiIDogeyJkc2QiOiIwMTAwMDAwMDAwMDAxNTcyIiwibG9nVGltZSI6IjIwMjItMTAtMjZUMDk6NTU6MzdaIiwicElEIjoxLCJ0cmFjZUlkIjoiRDJFMzA0OTc0OEFFNEQ4MTkxNjZCQUUzRTBFMkM2NTEiLCJ1c2VyQ29kZSI6InNsaG9uZyJ9LCJub2RlNCIgOiB7ImRzZCI6IjAxMDAwMDAwMDAwMDE1NzIiLCJsb2dUaW1lIjoiMjAyMi0xMC0yN1QwMTozNjoxMFoiLCJwSUQiOjEsInRyYWNlSWQiOiJGQThGQzk4NzI4ODc0NzBEOEQzMDU0NjAxQUNDNThBMCIsInVzZXJDb2RlIjoic3N5In0sIm5vZGU1IiA6IHsgInVzZXJDb2RlIiA6ICJzc3kiLCAidHJhY2VJZCIgOiAiRDE5QzM2NDk4RURGQjRCRjJGMTYyQUFBNURGMzAxNkEiLCAiZHNkIiA6ICIwMDAwMDAwMDAwMDAwMDAwIiwgInBJRCIgOiAiMjA0OCIsICJsb2dUaW1lIiA6ICIyMDIyLTEwLTI3VDA0OjM3OjE3WiIgfX0=</vt:lpwstr>
  </property>
</Properties>
</file>