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D81BEC-58C8-47F1-8E2C-D13EC8566A50}">
  <a:tblStyle styleId="{39D81BEC-58C8-47F1-8E2C-D13EC8566A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a341095a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a341095a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a341095a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a341095a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a341095a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a341095a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a341095a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a341095a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a341095a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a341095a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a341095a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a341095a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48925" y="1080775"/>
            <a:ext cx="78144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100">
                <a:latin typeface="Malgun Gothic"/>
                <a:ea typeface="Malgun Gothic"/>
                <a:cs typeface="Malgun Gothic"/>
                <a:sym typeface="Malgun Gothic"/>
              </a:rPr>
              <a:t>신규 개발자 OJT 교육</a:t>
            </a:r>
            <a:endParaRPr sz="6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952500" y="34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{39D81BEC-58C8-47F1-8E2C-D13EC8566A50}</a:tableStyleId>
              </a:tblPr>
              <a:tblGrid>
                <a:gridCol w="962725"/>
                <a:gridCol w="2656775"/>
                <a:gridCol w="969600"/>
                <a:gridCol w="264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버전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업데이트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2020.01.08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소속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개발 구인구직 파트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이근우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구인구직 파트(내부 7명, 외주3명)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벼룩시장 구인, 자동차, 상품서비스 섹션 개발/운영 담당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구인 브랜드관, 제휴 지원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기간계시스템 연계 지원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미디어윌 사이트 운영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부동산 파트(직원 3명)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벼룩시장 부동산 개발/운영 담당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DB/인프라 파트(DBA 2명, 인프라 2명)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DBA - 벼룩시장/부동산써브 DB 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앱개발 파트(1명)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벼룩시장, 벼룩시장 구인구직, 벼룩시장 부동산, 부동산써브 등 개발/운영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퍼블리셔(2명)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벼룩시장, 부동산써브, 미디어윌 사이트 담당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36825" y="207200"/>
            <a:ext cx="4884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개발 조직 구성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기업회원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공고 등록/수정/관리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지원자 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개인회원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이력서 등록/수정/관리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입사지원 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자동차, 상품서비스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공고 등록/수정/관리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브랜드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유료브랜드관 공고 등록/수정/관리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무료브랜드관 API 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89225" y="359600"/>
            <a:ext cx="4884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 구인구직 파트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제휴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알바천국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구글잡스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서민금융지원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백오피스(관리자)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구인구직 관리자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벼룩시장 관리자(자동차, 상품서비스)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정산, 세금계산서, 파인드올 공통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회원 관리, 관리작 계정 관리자 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기간계시스템 연계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등록대행 공고 등록/수정/관리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신문공고(줄/박스) 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영업권 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89225" y="359600"/>
            <a:ext cx="4884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구인구직 파트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641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Application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결제 시스템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벼룩시장 API, 제휴 API, SMS/PUSH 발송 서비스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○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코난검색엔진을 이용한 서비스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■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스케쥴/config 관리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■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통합검색, 추천일자리 등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89225" y="359600"/>
            <a:ext cx="4884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구인구직 파트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36825" y="207200"/>
            <a:ext cx="4884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시스템 구성도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1829800" y="2866505"/>
            <a:ext cx="694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ko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공통 DB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5022350" y="1369513"/>
            <a:ext cx="10197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lang="ko" sz="1000">
                <a:latin typeface="Tahoma"/>
                <a:ea typeface="Tahoma"/>
                <a:cs typeface="Tahoma"/>
                <a:sym typeface="Tahoma"/>
              </a:rPr>
              <a:t>구인구직 API</a:t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1829800" y="3863004"/>
            <a:ext cx="928500" cy="947421"/>
            <a:chOff x="1829800" y="3863004"/>
            <a:chExt cx="928500" cy="947421"/>
          </a:xfrm>
        </p:grpSpPr>
        <p:pic>
          <p:nvPicPr>
            <p:cNvPr id="88" name="Google Shape;88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07619" y="3863004"/>
              <a:ext cx="454354" cy="505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8"/>
            <p:cNvSpPr txBox="1"/>
            <p:nvPr/>
          </p:nvSpPr>
          <p:spPr>
            <a:xfrm>
              <a:off x="1829800" y="4433025"/>
              <a:ext cx="9285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ahoma"/>
                <a:buNone/>
              </a:pPr>
              <a:r>
                <a:rPr b="0" i="0" lang="ko" sz="1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XML/결제/</a:t>
              </a:r>
              <a:r>
                <a:rPr lang="ko" sz="1000">
                  <a:latin typeface="Tahoma"/>
                  <a:ea typeface="Tahoma"/>
                  <a:cs typeface="Tahoma"/>
                  <a:sym typeface="Tahoma"/>
                </a:rPr>
                <a:t>API</a:t>
              </a:r>
              <a:endParaRPr/>
            </a:p>
          </p:txBody>
        </p:sp>
      </p:grpSp>
      <p:grpSp>
        <p:nvGrpSpPr>
          <p:cNvPr id="90" name="Google Shape;90;p18"/>
          <p:cNvGrpSpPr/>
          <p:nvPr/>
        </p:nvGrpSpPr>
        <p:grpSpPr>
          <a:xfrm>
            <a:off x="3018963" y="3857761"/>
            <a:ext cx="694500" cy="957914"/>
            <a:chOff x="2757263" y="3857761"/>
            <a:chExt cx="694500" cy="957914"/>
          </a:xfrm>
        </p:grpSpPr>
        <p:pic>
          <p:nvPicPr>
            <p:cNvPr id="91" name="Google Shape;91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05011" y="3857761"/>
              <a:ext cx="432792" cy="4410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8"/>
            <p:cNvSpPr txBox="1"/>
            <p:nvPr/>
          </p:nvSpPr>
          <p:spPr>
            <a:xfrm>
              <a:off x="2757263" y="4428675"/>
              <a:ext cx="6945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ahoma"/>
                <a:buNone/>
              </a:pPr>
              <a:r>
                <a:rPr b="0" i="0" lang="ko" sz="1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벼룩시장 이미지</a:t>
              </a:r>
              <a:endParaRPr/>
            </a:p>
          </p:txBody>
        </p:sp>
      </p:grpSp>
      <p:sp>
        <p:nvSpPr>
          <p:cNvPr id="93" name="Google Shape;93;p18"/>
          <p:cNvSpPr txBox="1"/>
          <p:nvPr/>
        </p:nvSpPr>
        <p:spPr>
          <a:xfrm>
            <a:off x="1785147" y="1406605"/>
            <a:ext cx="729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ko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벼룩시장</a:t>
            </a:r>
            <a:endParaRPr/>
          </a:p>
        </p:txBody>
      </p:sp>
      <p:pic>
        <p:nvPicPr>
          <p:cNvPr descr="D:\Documents\Desktop\그림13.png" id="94" name="Google Shape;9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8969" y="897244"/>
            <a:ext cx="374826" cy="401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ocuments\Desktop\그림13.png" id="95" name="Google Shape;9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7966" y="897244"/>
            <a:ext cx="374826" cy="401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ocuments\Desktop\그림13.png" id="96" name="Google Shape;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3758" y="897246"/>
            <a:ext cx="374826" cy="40198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851573" y="1366924"/>
            <a:ext cx="877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ko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모바일 서버</a:t>
            </a:r>
            <a:endParaRPr/>
          </a:p>
        </p:txBody>
      </p:sp>
      <p:pic>
        <p:nvPicPr>
          <p:cNvPr descr="D:\Documents\Desktop\그림13.png" id="98" name="Google Shape;9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6256" y="897217"/>
            <a:ext cx="374826" cy="402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ocuments\Desktop\그림13.png"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3479" y="897217"/>
            <a:ext cx="374826" cy="402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ocuments\Desktop\그림13.png" id="100" name="Google Shape;1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270" y="897219"/>
            <a:ext cx="374826" cy="402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36800" y="3566225"/>
            <a:ext cx="13260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None/>
            </a:pPr>
            <a:r>
              <a:rPr b="1" i="0" lang="ko" sz="15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Application</a:t>
            </a:r>
            <a:br>
              <a:rPr b="1" i="0" lang="ko" sz="15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ko" sz="15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36800" y="2042575"/>
            <a:ext cx="1326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1" i="0" lang="ko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Database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1" i="0" lang="ko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36800" y="662975"/>
            <a:ext cx="12930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1" i="0" lang="ko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Web</a:t>
            </a:r>
            <a:br>
              <a:rPr b="1" i="0" lang="ko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ko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cxnSp>
        <p:nvCxnSpPr>
          <p:cNvPr id="104" name="Google Shape;104;p18"/>
          <p:cNvCxnSpPr/>
          <p:nvPr/>
        </p:nvCxnSpPr>
        <p:spPr>
          <a:xfrm>
            <a:off x="236811" y="662963"/>
            <a:ext cx="8687305" cy="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236811" y="2042571"/>
            <a:ext cx="868730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236811" y="3566223"/>
            <a:ext cx="868730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236811" y="5007627"/>
            <a:ext cx="8687400" cy="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236811" y="662963"/>
            <a:ext cx="0" cy="432128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1562889" y="662963"/>
            <a:ext cx="0" cy="4321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" name="Google Shape;110;p18"/>
          <p:cNvCxnSpPr/>
          <p:nvPr/>
        </p:nvCxnSpPr>
        <p:spPr>
          <a:xfrm>
            <a:off x="8919289" y="662963"/>
            <a:ext cx="0" cy="4321280"/>
          </a:xfrm>
          <a:prstGeom prst="straightConnector1">
            <a:avLst/>
          </a:prstGeom>
          <a:noFill/>
          <a:ln cap="sq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2828109" y="1366930"/>
            <a:ext cx="729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b="0" i="0" lang="ko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벼룩시장 </a:t>
            </a:r>
            <a:r>
              <a:rPr lang="ko" sz="1000">
                <a:latin typeface="Tahoma"/>
                <a:ea typeface="Tahoma"/>
                <a:cs typeface="Tahoma"/>
                <a:sym typeface="Tahoma"/>
              </a:rPr>
              <a:t>관리자</a:t>
            </a:r>
            <a:endParaRPr/>
          </a:p>
        </p:txBody>
      </p:sp>
      <p:pic>
        <p:nvPicPr>
          <p:cNvPr descr="D:\Documents\Desktop\그림13.png" id="112" name="Google Shape;11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9791" y="918131"/>
            <a:ext cx="374826" cy="401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ocuments\Desktop\그림13.png" id="113" name="Google Shape;11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5583" y="918134"/>
            <a:ext cx="374826" cy="40198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6330300" y="1391900"/>
            <a:ext cx="1173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lang="ko" sz="1000">
                <a:latin typeface="Tahoma"/>
                <a:ea typeface="Tahoma"/>
                <a:cs typeface="Tahoma"/>
                <a:sym typeface="Tahoma"/>
              </a:rPr>
              <a:t>회원/</a:t>
            </a:r>
            <a:r>
              <a:rPr b="0" i="0" lang="ko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고객센터/기타</a:t>
            </a:r>
            <a:endParaRPr/>
          </a:p>
        </p:txBody>
      </p:sp>
      <p:pic>
        <p:nvPicPr>
          <p:cNvPr descr="D:\Documents\Desktop\그림13.png"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5916" y="919619"/>
            <a:ext cx="374826" cy="4019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ocuments\Desktop\그림13.png" id="116" name="Google Shape;11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1708" y="919621"/>
            <a:ext cx="374826" cy="40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1707" y="2408542"/>
            <a:ext cx="409235" cy="40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4870" y="2408554"/>
            <a:ext cx="409235" cy="40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3018975" y="2852242"/>
            <a:ext cx="965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lang="ko" sz="1000">
                <a:latin typeface="Tahoma"/>
                <a:ea typeface="Tahoma"/>
                <a:cs typeface="Tahoma"/>
                <a:sym typeface="Tahoma"/>
              </a:rPr>
              <a:t>벼룩시장</a:t>
            </a:r>
            <a:r>
              <a:rPr b="0" i="0" lang="ko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DB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70882" y="2394267"/>
            <a:ext cx="409235" cy="40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14045" y="2394279"/>
            <a:ext cx="409235" cy="40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4551300" y="2852230"/>
            <a:ext cx="6945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lang="ko" sz="1000">
                <a:latin typeface="Tahoma"/>
                <a:ea typeface="Tahoma"/>
                <a:cs typeface="Tahoma"/>
                <a:sym typeface="Tahoma"/>
              </a:rPr>
              <a:t>회원</a:t>
            </a:r>
            <a:r>
              <a:rPr b="0" i="0" lang="ko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DB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3207" y="2394267"/>
            <a:ext cx="409235" cy="40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6370" y="2394279"/>
            <a:ext cx="409235" cy="409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8"/>
          <p:cNvGrpSpPr/>
          <p:nvPr/>
        </p:nvGrpSpPr>
        <p:grpSpPr>
          <a:xfrm>
            <a:off x="4092638" y="3857736"/>
            <a:ext cx="694500" cy="957914"/>
            <a:chOff x="2757263" y="3857761"/>
            <a:chExt cx="694500" cy="957914"/>
          </a:xfrm>
        </p:grpSpPr>
        <p:pic>
          <p:nvPicPr>
            <p:cNvPr id="126" name="Google Shape;126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05011" y="3857761"/>
              <a:ext cx="432792" cy="4410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8"/>
            <p:cNvSpPr txBox="1"/>
            <p:nvPr/>
          </p:nvSpPr>
          <p:spPr>
            <a:xfrm>
              <a:off x="2757263" y="4428675"/>
              <a:ext cx="6945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ahoma"/>
                <a:buNone/>
              </a:pPr>
              <a:r>
                <a:rPr lang="ko" sz="1000">
                  <a:latin typeface="Tahoma"/>
                  <a:ea typeface="Tahoma"/>
                  <a:cs typeface="Tahoma"/>
                  <a:sym typeface="Tahoma"/>
                </a:rPr>
                <a:t>박스공고</a:t>
              </a:r>
              <a:r>
                <a:rPr b="0" i="0" lang="ko" sz="1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이미지</a:t>
              </a:r>
              <a:endParaRPr/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5166313" y="3857761"/>
            <a:ext cx="694500" cy="957914"/>
            <a:chOff x="2757263" y="3857761"/>
            <a:chExt cx="694500" cy="957914"/>
          </a:xfrm>
        </p:grpSpPr>
        <p:pic>
          <p:nvPicPr>
            <p:cNvPr id="129" name="Google Shape;12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05011" y="3857761"/>
              <a:ext cx="432792" cy="4410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8"/>
            <p:cNvSpPr txBox="1"/>
            <p:nvPr/>
          </p:nvSpPr>
          <p:spPr>
            <a:xfrm>
              <a:off x="2757263" y="4428675"/>
              <a:ext cx="694500" cy="3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Tahoma"/>
                <a:buNone/>
              </a:pPr>
              <a:r>
                <a:rPr lang="ko" sz="1000">
                  <a:latin typeface="Tahoma"/>
                  <a:ea typeface="Tahoma"/>
                  <a:cs typeface="Tahoma"/>
                  <a:sym typeface="Tahoma"/>
                </a:rPr>
                <a:t>코난검색</a:t>
              </a:r>
              <a:r>
                <a:rPr b="0" i="0" lang="ko" sz="1000" u="non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ko" sz="1000">
                  <a:latin typeface="Tahoma"/>
                  <a:ea typeface="Tahoma"/>
                  <a:cs typeface="Tahoma"/>
                  <a:sym typeface="Tahoma"/>
                </a:rPr>
                <a:t>INDEX</a:t>
              </a:r>
              <a:endParaRPr/>
            </a:p>
          </p:txBody>
        </p:sp>
      </p:grpSp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7736" y="3857736"/>
            <a:ext cx="432792" cy="4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6464978" y="4428650"/>
            <a:ext cx="6945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None/>
            </a:pPr>
            <a:r>
              <a:rPr lang="ko" sz="1000">
                <a:latin typeface="Tahoma"/>
                <a:ea typeface="Tahoma"/>
                <a:cs typeface="Tahoma"/>
                <a:sym typeface="Tahoma"/>
              </a:rPr>
              <a:t>코난검색</a:t>
            </a:r>
            <a:r>
              <a:rPr b="0" i="0" lang="ko" sz="10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ko" sz="1000">
                <a:latin typeface="Tahoma"/>
                <a:ea typeface="Tahoma"/>
                <a:cs typeface="Tahoma"/>
                <a:sym typeface="Tahoma"/>
              </a:rPr>
              <a:t>SEARCH</a:t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6038" y="3863011"/>
            <a:ext cx="432792" cy="441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/>
        </p:nvSpPr>
        <p:spPr>
          <a:xfrm>
            <a:off x="787025" y="225750"/>
            <a:ext cx="48846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공고 데이터 흐름</a:t>
            </a:r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7000"/>
            <a:ext cx="8839200" cy="4213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