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tags+xml" PartName="/ppt/tags/tag18.xml"/>
  <Override ContentType="application/vnd.openxmlformats-officedocument.presentationml.tags+xml" PartName="/ppt/tags/tag19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tags+xml" PartName="/ppt/tags/tag22.xml"/>
  <Override ContentType="application/vnd.openxmlformats-officedocument.presentationml.tags+xml" PartName="/ppt/tags/tag2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267" r:id="rId3"/>
    <p:sldId id="264" r:id="rId4"/>
    <p:sldId id="347" r:id="rId5"/>
    <p:sldId id="306" r:id="rId6"/>
    <p:sldId id="339" r:id="rId7"/>
    <p:sldId id="342" r:id="rId8"/>
    <p:sldId id="343" r:id="rId9"/>
    <p:sldId id="344" r:id="rId10"/>
    <p:sldId id="336" r:id="rId11"/>
    <p:sldId id="340" r:id="rId12"/>
    <p:sldId id="337" r:id="rId13"/>
    <p:sldId id="349" r:id="rId14"/>
    <p:sldId id="345" r:id="rId15"/>
    <p:sldId id="341" r:id="rId16"/>
    <p:sldId id="350" r:id="rId17"/>
    <p:sldId id="351" r:id="rId18"/>
    <p:sldId id="352" r:id="rId19"/>
    <p:sldId id="346" r:id="rId20"/>
    <p:sldId id="353" r:id="rId21"/>
    <p:sldId id="338" r:id="rId22"/>
    <p:sldId id="307" r:id="rId23"/>
    <p:sldId id="348" r:id="rId24"/>
    <p:sldId id="295" r:id="rId2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29908"/>
    <a:srgbClr val="002060"/>
    <a:srgbClr val="FCF0EA"/>
    <a:srgbClr val="FEFAF8"/>
    <a:srgbClr val="F9FBFD"/>
    <a:srgbClr val="F4F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6387" autoAdjust="0"/>
  </p:normalViewPr>
  <p:slideViewPr>
    <p:cSldViewPr snapToGrid="0">
      <p:cViewPr varScale="1">
        <p:scale>
          <a:sx n="114" d="100"/>
          <a:sy n="114" d="100"/>
        </p:scale>
        <p:origin x="102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9.xml" Type="http://schemas.openxmlformats.org/officeDocument/2006/relationships/slide"/><Relationship Id="rId11" Target="slides/slide10.xml" Type="http://schemas.openxmlformats.org/officeDocument/2006/relationships/slide"/><Relationship Id="rId12" Target="slides/slide11.xml" Type="http://schemas.openxmlformats.org/officeDocument/2006/relationships/slide"/><Relationship Id="rId13" Target="slides/slide12.xml" Type="http://schemas.openxmlformats.org/officeDocument/2006/relationships/slide"/><Relationship Id="rId14" Target="slides/slide13.xml" Type="http://schemas.openxmlformats.org/officeDocument/2006/relationships/slide"/><Relationship Id="rId15" Target="slides/slide14.xml" Type="http://schemas.openxmlformats.org/officeDocument/2006/relationships/slide"/><Relationship Id="rId16" Target="slides/slide15.xml" Type="http://schemas.openxmlformats.org/officeDocument/2006/relationships/slide"/><Relationship Id="rId17" Target="slides/slide16.xml" Type="http://schemas.openxmlformats.org/officeDocument/2006/relationships/slide"/><Relationship Id="rId18" Target="slides/slide17.xml" Type="http://schemas.openxmlformats.org/officeDocument/2006/relationships/slide"/><Relationship Id="rId19" Target="slides/slide18.xml" Type="http://schemas.openxmlformats.org/officeDocument/2006/relationships/slide"/><Relationship Id="rId2" Target="slides/slide1.xml" Type="http://schemas.openxmlformats.org/officeDocument/2006/relationships/slide"/><Relationship Id="rId20" Target="slides/slide19.xml" Type="http://schemas.openxmlformats.org/officeDocument/2006/relationships/slide"/><Relationship Id="rId21" Target="slides/slide20.xml" Type="http://schemas.openxmlformats.org/officeDocument/2006/relationships/slide"/><Relationship Id="rId22" Target="slides/slide21.xml" Type="http://schemas.openxmlformats.org/officeDocument/2006/relationships/slide"/><Relationship Id="rId23" Target="slides/slide22.xml" Type="http://schemas.openxmlformats.org/officeDocument/2006/relationships/slide"/><Relationship Id="rId24" Target="slides/slide23.xml" Type="http://schemas.openxmlformats.org/officeDocument/2006/relationships/slide"/><Relationship Id="rId25" Target="slides/slide24.xml" Type="http://schemas.openxmlformats.org/officeDocument/2006/relationships/slide"/><Relationship Id="rId26" Target="notesMasters/notesMaster1.xml" Type="http://schemas.openxmlformats.org/officeDocument/2006/relationships/notesMaster"/><Relationship Id="rId27" Target="presProps.xml" Type="http://schemas.openxmlformats.org/officeDocument/2006/relationships/presProps"/><Relationship Id="rId28" Target="viewProps.xml" Type="http://schemas.openxmlformats.org/officeDocument/2006/relationships/viewProps"/><Relationship Id="rId29" Target="theme/theme1.xml" Type="http://schemas.openxmlformats.org/officeDocument/2006/relationships/theme"/><Relationship Id="rId3" Target="slides/slide2.xml" Type="http://schemas.openxmlformats.org/officeDocument/2006/relationships/slide"/><Relationship Id="rId30" Target="tableStyles.xml" Type="http://schemas.openxmlformats.org/officeDocument/2006/relationships/tableStyles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F04A2-0E01-40D5-8D66-DCE03EA989C8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DB94-95CA-4682-83E4-A5B5B712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5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DB94-95CA-4682-83E4-A5B5B712BE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7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36D41-2530-42CF-9A51-522DA74EE12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91740"/>
      </p:ext>
    </p:extLst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media/hdphoto1.wdp" Type="http://schemas.microsoft.com/office/2007/relationships/hdphoto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-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"/>
          <p:cNvGraphicFramePr>
            <a:graphicFrameLocks noGrp="1"/>
          </p:cNvGraphicFramePr>
          <p:nvPr userDrawn="1">
            <p:extLst/>
          </p:nvPr>
        </p:nvGraphicFramePr>
        <p:xfrm>
          <a:off x="3908" y="3176"/>
          <a:ext cx="12188093" cy="257472"/>
        </p:xfrm>
        <a:graphic>
          <a:graphicData uri="http://schemas.openxmlformats.org/drawingml/2006/table">
            <a:tbl>
              <a:tblPr/>
              <a:tblGrid>
                <a:gridCol w="12188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화면설계서</a:t>
                      </a:r>
                    </a:p>
                  </a:txBody>
                  <a:tcPr marL="72003" marR="72003" marT="18002" marB="180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0" y="1"/>
            <a:ext cx="9072331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1"/>
            </a:lvl1pPr>
          </a:lstStyle>
          <a:p>
            <a:r>
              <a:rPr lang="ko-KR" altLang="en-US" dirty="0" smtClean="0"/>
              <a:t>▶ 마스터 제목 스타일 편집</a:t>
            </a:r>
            <a:endParaRPr lang="ko-KR" altLang="en-US" dirty="0"/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9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-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325499" y="2740361"/>
            <a:ext cx="994696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5499" y="1700808"/>
            <a:ext cx="9662673" cy="895537"/>
          </a:xfrm>
          <a:prstGeom prst="rect">
            <a:avLst/>
          </a:prstGeom>
        </p:spPr>
        <p:txBody>
          <a:bodyPr anchor="b"/>
          <a:lstStyle>
            <a:lvl1pPr algn="l"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25499" y="2939395"/>
            <a:ext cx="9662686" cy="7921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0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28" y="199148"/>
            <a:ext cx="1376036" cy="2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34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-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35360" y="3140968"/>
            <a:ext cx="118566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04444" y="2060848"/>
            <a:ext cx="11987555" cy="1055471"/>
          </a:xfrm>
          <a:prstGeom prst="rect">
            <a:avLst/>
          </a:prstGeom>
        </p:spPr>
        <p:txBody>
          <a:bodyPr anchor="b"/>
          <a:lstStyle>
            <a:lvl1pPr algn="l"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59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3-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8"/>
          <p:cNvGraphicFramePr>
            <a:graphicFrameLocks noGrp="1"/>
          </p:cNvGraphicFramePr>
          <p:nvPr userDrawn="1">
            <p:extLst/>
          </p:nvPr>
        </p:nvGraphicFramePr>
        <p:xfrm>
          <a:off x="2929" y="3176"/>
          <a:ext cx="12189070" cy="257472"/>
        </p:xfrm>
        <a:graphic>
          <a:graphicData uri="http://schemas.openxmlformats.org/drawingml/2006/table">
            <a:tbl>
              <a:tblPr/>
              <a:tblGrid>
                <a:gridCol w="9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9480376" y="548680"/>
            <a:ext cx="0" cy="6048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15"/>
          <p:cNvSpPr>
            <a:spLocks noChangeArrowheads="1"/>
          </p:cNvSpPr>
          <p:nvPr userDrawn="1"/>
        </p:nvSpPr>
        <p:spPr bwMode="auto">
          <a:xfrm>
            <a:off x="9480376" y="260648"/>
            <a:ext cx="2711623" cy="292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상세 설명 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(Description)</a:t>
            </a:r>
            <a:endParaRPr kumimoji="0"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3" name="그림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6695788"/>
            <a:ext cx="5353654" cy="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8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9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2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9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0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10050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3698-DFAA-49B1-9D00-C3BDD74E09E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5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tags/tag16.xml" Type="http://schemas.openxmlformats.org/officeDocument/2006/relationships/tags"/><Relationship Id="rId10" Target="../media/image10.png" Type="http://schemas.openxmlformats.org/officeDocument/2006/relationships/image"/><Relationship Id="rId2" Target="../tags/tag17.xml" Type="http://schemas.openxmlformats.org/officeDocument/2006/relationships/tags"/><Relationship Id="rId3" Target="../tags/tag18.xml" Type="http://schemas.openxmlformats.org/officeDocument/2006/relationships/tags"/><Relationship Id="rId4" Target="../tags/tag19.xml" Type="http://schemas.openxmlformats.org/officeDocument/2006/relationships/tags"/><Relationship Id="rId5" Target="../tags/tag20.xml" Type="http://schemas.openxmlformats.org/officeDocument/2006/relationships/tags"/><Relationship Id="rId6" Target="../tags/tag21.xml" Type="http://schemas.openxmlformats.org/officeDocument/2006/relationships/tags"/><Relationship Id="rId7" Target="../tags/tag22.xml" Type="http://schemas.openxmlformats.org/officeDocument/2006/relationships/tags"/><Relationship Id="rId8" Target="../tags/tag23.xml" Type="http://schemas.openxmlformats.org/officeDocument/2006/relationships/tags"/><Relationship Id="rId9" Target="../slideLayouts/slideLayout15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http://m.findjob.co.kr/AdRegistNew/AdInfoNew" TargetMode="External" Type="http://schemas.openxmlformats.org/officeDocument/2006/relationships/hyperlink"/></Relationships>
</file>

<file path=ppt/slides/_rels/slide23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tags/tag1.xml" Type="http://schemas.openxmlformats.org/officeDocument/2006/relationships/tags"/><Relationship Id="rId2" Target="../tags/tag2.xml" Type="http://schemas.openxmlformats.org/officeDocument/2006/relationships/tags"/><Relationship Id="rId3" Target="../tags/tag3.xml" Type="http://schemas.openxmlformats.org/officeDocument/2006/relationships/tags"/><Relationship Id="rId4" Target="../tags/tag4.xml" Type="http://schemas.openxmlformats.org/officeDocument/2006/relationships/tags"/><Relationship Id="rId5" Target="../tags/tag5.xml" Type="http://schemas.openxmlformats.org/officeDocument/2006/relationships/tags"/><Relationship Id="rId6" Target="../tags/tag6.xml" Type="http://schemas.openxmlformats.org/officeDocument/2006/relationships/tags"/><Relationship Id="rId7" Target="../slideLayouts/slideLayout15.xml" Type="http://schemas.openxmlformats.org/officeDocument/2006/relationships/slideLayout"/><Relationship Id="rId8" Target="../media/image3.png" Type="http://schemas.openxmlformats.org/officeDocument/2006/relationships/image"/><Relationship Id="rId9" Target="../media/image4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tags/tag7.xml" Type="http://schemas.openxmlformats.org/officeDocument/2006/relationships/tags"/><Relationship Id="rId2" Target="../tags/tag8.xml" Type="http://schemas.openxmlformats.org/officeDocument/2006/relationships/tags"/><Relationship Id="rId3" Target="../tags/tag9.xml" Type="http://schemas.openxmlformats.org/officeDocument/2006/relationships/tags"/><Relationship Id="rId4" Target="../tags/tag10.xml" Type="http://schemas.openxmlformats.org/officeDocument/2006/relationships/tags"/><Relationship Id="rId5" Target="../tags/tag11.xml" Type="http://schemas.openxmlformats.org/officeDocument/2006/relationships/tags"/><Relationship Id="rId6" Target="../tags/tag12.xml" Type="http://schemas.openxmlformats.org/officeDocument/2006/relationships/tags"/><Relationship Id="rId7" Target="../slideLayouts/slideLayout15.xml" Type="http://schemas.openxmlformats.org/officeDocument/2006/relationships/slideLayout"/><Relationship Id="rId8" Target="../media/image3.png" Type="http://schemas.openxmlformats.org/officeDocument/2006/relationships/image"/><Relationship Id="rId9" Target="../media/image5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tags/tag13.xml" Type="http://schemas.openxmlformats.org/officeDocument/2006/relationships/tags"/><Relationship Id="rId2" Target="../tags/tag14.xml" Type="http://schemas.openxmlformats.org/officeDocument/2006/relationships/tags"/><Relationship Id="rId3" Target="../tags/tag15.xml" Type="http://schemas.openxmlformats.org/officeDocument/2006/relationships/tags"/><Relationship Id="rId4" Target="../slideLayouts/slideLayout15.xml" Type="http://schemas.openxmlformats.org/officeDocument/2006/relationships/slideLayout"/><Relationship Id="rId5" Target="../media/image3.png" Type="http://schemas.openxmlformats.org/officeDocument/2006/relationships/image"/><Relationship Id="rId6" Target="../media/image6.jpeg" Type="http://schemas.openxmlformats.org/officeDocument/2006/relationships/image"/><Relationship Id="rId7" Target="../media/image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376" y="1700808"/>
            <a:ext cx="9662673" cy="8955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 smtClean="0"/>
              <a:t>벼룩시장구인구직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479376" y="2939395"/>
            <a:ext cx="9662686" cy="7921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ADMIN </a:t>
            </a:r>
            <a:r>
              <a:rPr lang="ko-KR" altLang="en-US" dirty="0" smtClean="0"/>
              <a:t>기업정보 인증 </a:t>
            </a:r>
            <a:r>
              <a:rPr lang="en-US" altLang="ko-KR" dirty="0" smtClean="0"/>
              <a:t>SBD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46547"/>
              </p:ext>
            </p:extLst>
          </p:nvPr>
        </p:nvGraphicFramePr>
        <p:xfrm>
          <a:off x="345315" y="5013176"/>
          <a:ext cx="6446009" cy="72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 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최종 업데이트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2022.11.02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소속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구인구직팀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성소영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7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Admin </a:t>
            </a:r>
            <a:r>
              <a:rPr lang="ko-KR" altLang="en-US" dirty="0" smtClean="0"/>
              <a:t>화면설계서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구인구직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1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구인구직</a:t>
            </a:r>
            <a:r>
              <a:rPr lang="en-US" altLang="ko-KR" dirty="0" smtClean="0"/>
              <a:t>] </a:t>
            </a:r>
            <a:r>
              <a:rPr lang="ko-KR" altLang="en-US" dirty="0" smtClean="0"/>
              <a:t>등록대행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공고 등록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88069"/>
              </p:ext>
            </p:extLst>
          </p:nvPr>
        </p:nvGraphicFramePr>
        <p:xfrm>
          <a:off x="9480376" y="550962"/>
          <a:ext cx="2711624" cy="986374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등록대행 공고 등록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가입여부 조회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여부 추가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가입여부 조회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정보 조회 시 팝업 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항목 내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여부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회원상태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4211" y="1340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https://admin.job.findall.co.kr:444/onlinemanage/Agency_RegForm.asp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2548" y="875589"/>
            <a:ext cx="2777977" cy="25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지점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smtClean="0">
                <a:latin typeface="+mn-ea"/>
              </a:rPr>
              <a:t>공고 담당자      </a:t>
            </a:r>
            <a:r>
              <a:rPr lang="ko-KR" altLang="en-US" sz="1000" b="1" dirty="0" err="1" smtClean="0">
                <a:latin typeface="+mn-ea"/>
              </a:rPr>
              <a:t>미디어윌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본사</a:t>
            </a:r>
            <a:r>
              <a:rPr lang="en-US" altLang="ko-KR" sz="1000" b="1" dirty="0" smtClean="0">
                <a:latin typeface="+mn-ea"/>
              </a:rPr>
              <a:t>)</a:t>
            </a:r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/                          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" name="Input Field"/>
          <p:cNvSpPr>
            <a:spLocks noChangeArrowheads="1"/>
          </p:cNvSpPr>
          <p:nvPr/>
        </p:nvSpPr>
        <p:spPr bwMode="auto">
          <a:xfrm>
            <a:off x="2619802" y="886189"/>
            <a:ext cx="1125428" cy="223947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담당자명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57484" y="30065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557484" y="1311775"/>
            <a:ext cx="900000" cy="25200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490733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공고번호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21533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474451" y="1311775"/>
            <a:ext cx="973686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424495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355770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W.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Input Field"/>
          <p:cNvSpPr>
            <a:spLocks noChangeArrowheads="1"/>
          </p:cNvSpPr>
          <p:nvPr/>
        </p:nvSpPr>
        <p:spPr bwMode="auto">
          <a:xfrm>
            <a:off x="1557484" y="1647436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22399" y="1656292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95678" y="4997445"/>
            <a:ext cx="9089807" cy="239713"/>
            <a:chOff x="284972" y="6461057"/>
            <a:chExt cx="9089807" cy="239713"/>
          </a:xfrm>
        </p:grpSpPr>
        <p:grpSp>
          <p:nvGrpSpPr>
            <p:cNvPr id="97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04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8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02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9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00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2577954" y="5422127"/>
            <a:ext cx="4948598" cy="2334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공고 내용 입력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74506" y="21250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48" y="395319"/>
            <a:ext cx="264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일자리 등록 전 확인 및 입력하세요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07570" y="697257"/>
            <a:ext cx="89947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2548" y="1315435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공고 불러오기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548" y="2125066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가입여부 조회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548" y="2998422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 매핑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57484" y="2162443"/>
            <a:ext cx="900000" cy="25200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493504" y="2162443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공고번호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2524304" y="2162443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477222" y="2162443"/>
            <a:ext cx="973686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Input Field"/>
          <p:cNvSpPr>
            <a:spLocks noChangeArrowheads="1"/>
          </p:cNvSpPr>
          <p:nvPr/>
        </p:nvSpPr>
        <p:spPr bwMode="auto">
          <a:xfrm>
            <a:off x="1557484" y="2498104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525170" y="2506960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0" name="Input Field"/>
          <p:cNvSpPr>
            <a:spLocks noChangeArrowheads="1"/>
          </p:cNvSpPr>
          <p:nvPr/>
        </p:nvSpPr>
        <p:spPr bwMode="auto">
          <a:xfrm>
            <a:off x="1552269" y="3340393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519955" y="3349249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472778" y="3622404"/>
            <a:ext cx="357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* ID </a:t>
            </a:r>
            <a:r>
              <a:rPr lang="ko-KR" altLang="en-US" sz="800" dirty="0" smtClean="0">
                <a:solidFill>
                  <a:schemeClr val="tx2"/>
                </a:solidFill>
              </a:rPr>
              <a:t>변경 시 반드시 검색 버튼을 눌러야 회원 매핑이 완료됩니다</a:t>
            </a:r>
            <a:r>
              <a:rPr lang="en-US" altLang="ko-KR" sz="8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800" dirty="0" smtClean="0">
                <a:solidFill>
                  <a:schemeClr val="tx2"/>
                </a:solidFill>
              </a:rPr>
              <a:t>* </a:t>
            </a:r>
            <a:r>
              <a:rPr lang="ko-KR" altLang="en-US" sz="800" dirty="0" smtClean="0">
                <a:solidFill>
                  <a:schemeClr val="tx2"/>
                </a:solidFill>
              </a:rPr>
              <a:t>공고 등록 시</a:t>
            </a:r>
            <a:r>
              <a:rPr lang="en-US" altLang="ko-KR" sz="800" dirty="0" smtClean="0">
                <a:solidFill>
                  <a:schemeClr val="tx2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2"/>
                </a:solidFill>
              </a:rPr>
              <a:t>기업인증은</a:t>
            </a:r>
            <a:r>
              <a:rPr lang="ko-KR" altLang="en-US" sz="800" dirty="0" smtClean="0">
                <a:solidFill>
                  <a:schemeClr val="tx2"/>
                </a:solidFill>
              </a:rPr>
              <a:t> 반드시 완료되어야 합니다</a:t>
            </a:r>
            <a:r>
              <a:rPr lang="en-US" altLang="ko-KR" sz="800" dirty="0" smtClean="0">
                <a:solidFill>
                  <a:schemeClr val="tx2"/>
                </a:solidFill>
              </a:rPr>
              <a:t>. 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12548" y="41438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기업정보 인증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552269" y="4145966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2548" y="4645391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회원가입대행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52269" y="4647498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회원가입대행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635799" y="2498104"/>
            <a:ext cx="4844576" cy="2557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https://</a:t>
            </a:r>
            <a:r>
              <a:rPr lang="en-US" altLang="ko-KR" sz="800" dirty="0" smtClean="0"/>
              <a:t>test.admin.job.findall.co.kr:444/pop/admag/Pop_JoinSearchList.asp                                 X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620098" y="2758183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가입 결과 총 </a:t>
            </a:r>
            <a:r>
              <a:rPr lang="en-US" altLang="ko-KR" sz="900" b="1" dirty="0" smtClean="0"/>
              <a:t>[3] </a:t>
            </a:r>
            <a:r>
              <a:rPr lang="ko-KR" altLang="en-US" sz="900" b="1" dirty="0" smtClean="0"/>
              <a:t>건</a:t>
            </a:r>
            <a:endParaRPr lang="ko-KR" altLang="en-US" sz="90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73927"/>
              </p:ext>
            </p:extLst>
          </p:nvPr>
        </p:nvGraphicFramePr>
        <p:xfrm>
          <a:off x="4697911" y="3028162"/>
          <a:ext cx="4687575" cy="1053020"/>
        </p:xfrm>
        <a:graphic>
          <a:graphicData uri="http://schemas.openxmlformats.org/drawingml/2006/table">
            <a:tbl>
              <a:tblPr/>
              <a:tblGrid>
                <a:gridCol w="753231">
                  <a:extLst>
                    <a:ext uri="{9D8B030D-6E8A-4147-A177-3AD203B41FA5}">
                      <a16:colId xmlns:a16="http://schemas.microsoft.com/office/drawing/2014/main" val="1931656107"/>
                    </a:ext>
                  </a:extLst>
                </a:gridCol>
                <a:gridCol w="753231">
                  <a:extLst>
                    <a:ext uri="{9D8B030D-6E8A-4147-A177-3AD203B41FA5}">
                      <a16:colId xmlns:a16="http://schemas.microsoft.com/office/drawing/2014/main" val="2000693045"/>
                    </a:ext>
                  </a:extLst>
                </a:gridCol>
                <a:gridCol w="753231">
                  <a:extLst>
                    <a:ext uri="{9D8B030D-6E8A-4147-A177-3AD203B41FA5}">
                      <a16:colId xmlns:a16="http://schemas.microsoft.com/office/drawing/2014/main" val="248825761"/>
                    </a:ext>
                  </a:extLst>
                </a:gridCol>
                <a:gridCol w="773232">
                  <a:extLst>
                    <a:ext uri="{9D8B030D-6E8A-4147-A177-3AD203B41FA5}">
                      <a16:colId xmlns:a16="http://schemas.microsoft.com/office/drawing/2014/main" val="298569770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53562808"/>
                    </a:ext>
                  </a:extLst>
                </a:gridCol>
                <a:gridCol w="698686">
                  <a:extLst>
                    <a:ext uri="{9D8B030D-6E8A-4147-A177-3AD203B41FA5}">
                      <a16:colId xmlns:a16="http://schemas.microsoft.com/office/drawing/2014/main" val="3085946781"/>
                    </a:ext>
                  </a:extLst>
                </a:gridCol>
              </a:tblGrid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회원아이디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상호명</a:t>
                      </a:r>
                      <a:r>
                        <a:rPr lang="en-US" altLang="ko-KR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  <a:r>
                        <a:rPr lang="en-US" altLang="ko-KR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사업자번호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최종가입</a:t>
                      </a:r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 </a:t>
                      </a:r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회원상태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11279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test001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테스트물산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206-85-26551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(2022-10-25)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177846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test002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㈜테스트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220-85-28953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임시회원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5721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test003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기업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117-82-50105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314111"/>
                  </a:ext>
                </a:extLst>
              </a:tr>
            </a:tbl>
          </a:graphicData>
        </a:graphic>
      </p:graphicFrame>
      <p:sp>
        <p:nvSpPr>
          <p:cNvPr id="63" name="모서리가 둥근 직사각형 62"/>
          <p:cNvSpPr/>
          <p:nvPr/>
        </p:nvSpPr>
        <p:spPr>
          <a:xfrm>
            <a:off x="6844181" y="4366545"/>
            <a:ext cx="427811" cy="15223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닫기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35798" y="2498104"/>
            <a:ext cx="4844577" cy="213531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512098" y="24219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300287" y="6199464"/>
            <a:ext cx="427811" cy="2253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86360" y="6199464"/>
            <a:ext cx="427811" cy="2253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 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2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/>
              <a:t>공고 등록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12594"/>
              </p:ext>
            </p:extLst>
          </p:nvPr>
        </p:nvGraphicFramePr>
        <p:xfrm>
          <a:off x="9480376" y="550962"/>
          <a:ext cx="2711624" cy="4574622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등록대행 공고 등록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공고 불러오기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or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회원가입 매핑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여부 확인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회원가입 매핑 확인 영역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eComm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영업관리 동일 반영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회원가입 매핑 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미완료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안내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 전부터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후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미진행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(1-3)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매핑된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회원 관련 내용 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(1-4)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여부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완료 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완료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미완료 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미완료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만료 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회원상태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휴면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불량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탈퇴 여부 노출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 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정상회원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일 때는 해당 영역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미노출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쿠폰 여부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쿠폰 여부에 따라 안내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 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보유 쿠폰 있음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or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보유 쿠폰 없음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별도 진행할 경우 이용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공고 불러오기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회원가입 매핑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을 통해 기업정보 인증 완료가 확인된 경우에는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미노출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만료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일 전부터 만료 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미진행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불량회원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정상회원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처리한 경우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(2-1)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endParaRPr kumimoji="0" lang="en-US" altLang="ko-KR" sz="800" b="1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최종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시도 시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여부 확인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상태에 따른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[1-1] [1-2] [1-3]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81353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4211" y="1340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https://admin.job.findall.co.kr:444/onlinemanage/Agency_RegForm.asp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2548" y="875589"/>
            <a:ext cx="2777977" cy="25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지점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smtClean="0">
                <a:latin typeface="+mn-ea"/>
              </a:rPr>
              <a:t>공고 담당자      </a:t>
            </a:r>
            <a:r>
              <a:rPr lang="ko-KR" altLang="en-US" sz="1000" b="1" dirty="0" err="1" smtClean="0">
                <a:latin typeface="+mn-ea"/>
              </a:rPr>
              <a:t>미디어윌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본사</a:t>
            </a:r>
            <a:r>
              <a:rPr lang="en-US" altLang="ko-KR" sz="1000" b="1" dirty="0" smtClean="0">
                <a:latin typeface="+mn-ea"/>
              </a:rPr>
              <a:t>)</a:t>
            </a:r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/                          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" name="Input Field"/>
          <p:cNvSpPr>
            <a:spLocks noChangeArrowheads="1"/>
          </p:cNvSpPr>
          <p:nvPr/>
        </p:nvSpPr>
        <p:spPr bwMode="auto">
          <a:xfrm>
            <a:off x="2619802" y="886189"/>
            <a:ext cx="1125428" cy="223947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담당자명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557484" y="1311775"/>
            <a:ext cx="900000" cy="25200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490733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공고번호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21533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474451" y="1311775"/>
            <a:ext cx="973686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424495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355770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W.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Input Field"/>
          <p:cNvSpPr>
            <a:spLocks noChangeArrowheads="1"/>
          </p:cNvSpPr>
          <p:nvPr/>
        </p:nvSpPr>
        <p:spPr bwMode="auto">
          <a:xfrm>
            <a:off x="1557484" y="1647436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22399" y="1656292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183950" y="3329445"/>
            <a:ext cx="6308178" cy="2885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50" dirty="0" smtClean="0">
                <a:solidFill>
                  <a:schemeClr val="tx2"/>
                </a:solidFill>
              </a:rPr>
              <a:t>기업정보 인증 완료</a:t>
            </a:r>
            <a:r>
              <a:rPr lang="en-US" altLang="ko-KR" sz="850" dirty="0" smtClean="0">
                <a:solidFill>
                  <a:schemeClr val="tx2"/>
                </a:solidFill>
              </a:rPr>
              <a:t>(2022-10-25)</a:t>
            </a:r>
            <a:r>
              <a:rPr lang="ko-KR" altLang="en-US" sz="850" dirty="0" smtClean="0">
                <a:solidFill>
                  <a:schemeClr val="tx2"/>
                </a:solidFill>
              </a:rPr>
              <a:t> </a:t>
            </a:r>
            <a:r>
              <a:rPr lang="en-US" altLang="ko-KR" sz="850" dirty="0" smtClean="0">
                <a:solidFill>
                  <a:schemeClr val="tx2"/>
                </a:solidFill>
              </a:rPr>
              <a:t>or </a:t>
            </a:r>
            <a:r>
              <a:rPr lang="ko-KR" altLang="en-US" sz="850" b="1" dirty="0" smtClean="0">
                <a:solidFill>
                  <a:srgbClr val="FF0000"/>
                </a:solidFill>
              </a:rPr>
              <a:t>기업정보 인증 미완료 </a:t>
            </a:r>
            <a:r>
              <a:rPr lang="en-US" altLang="ko-KR" sz="850" b="1" dirty="0" smtClean="0">
                <a:solidFill>
                  <a:srgbClr val="FF0000"/>
                </a:solidFill>
              </a:rPr>
              <a:t>or </a:t>
            </a:r>
            <a:r>
              <a:rPr lang="ko-KR" altLang="en-US" sz="850" b="1" dirty="0" smtClean="0">
                <a:solidFill>
                  <a:srgbClr val="FF0000"/>
                </a:solidFill>
              </a:rPr>
              <a:t>기업정보 인증 만료</a:t>
            </a:r>
            <a:r>
              <a:rPr lang="ko-KR" altLang="en-US" sz="850" dirty="0" smtClean="0">
                <a:solidFill>
                  <a:schemeClr val="tx2"/>
                </a:solidFill>
              </a:rPr>
              <a:t> </a:t>
            </a:r>
            <a:r>
              <a:rPr lang="en-US" altLang="ko-KR" sz="850" dirty="0" smtClean="0">
                <a:solidFill>
                  <a:schemeClr val="tx2"/>
                </a:solidFill>
              </a:rPr>
              <a:t>| </a:t>
            </a:r>
            <a:r>
              <a:rPr lang="ko-KR" altLang="en-US" sz="850" dirty="0" err="1" smtClean="0">
                <a:solidFill>
                  <a:schemeClr val="tx2"/>
                </a:solidFill>
              </a:rPr>
              <a:t>회원상태</a:t>
            </a:r>
            <a:r>
              <a:rPr lang="ko-KR" altLang="en-US" sz="850" dirty="0" smtClean="0">
                <a:solidFill>
                  <a:schemeClr val="tx2"/>
                </a:solidFill>
              </a:rPr>
              <a:t> </a:t>
            </a:r>
            <a:r>
              <a:rPr lang="en-US" altLang="ko-KR" sz="850" dirty="0" smtClean="0">
                <a:solidFill>
                  <a:schemeClr val="tx2"/>
                </a:solidFill>
              </a:rPr>
              <a:t>| </a:t>
            </a:r>
            <a:r>
              <a:rPr lang="ko-KR" altLang="en-US" sz="850" dirty="0" smtClean="0">
                <a:solidFill>
                  <a:schemeClr val="tx2"/>
                </a:solidFill>
              </a:rPr>
              <a:t>보유 쿠폰 있음</a:t>
            </a:r>
            <a:r>
              <a:rPr lang="en-US" altLang="ko-KR" sz="850" dirty="0">
                <a:solidFill>
                  <a:schemeClr val="tx2"/>
                </a:solidFill>
              </a:rPr>
              <a:t> </a:t>
            </a:r>
            <a:r>
              <a:rPr lang="en-US" altLang="ko-KR" sz="850" dirty="0" smtClean="0">
                <a:solidFill>
                  <a:schemeClr val="tx2"/>
                </a:solidFill>
              </a:rPr>
              <a:t>or </a:t>
            </a:r>
            <a:r>
              <a:rPr lang="ko-KR" altLang="en-US" sz="8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 쿠폰 없음</a:t>
            </a:r>
            <a:endParaRPr lang="en-US" altLang="ko-KR" sz="85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48" y="395319"/>
            <a:ext cx="264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일자리 등록 전 확인 및 입력하세요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07570" y="697257"/>
            <a:ext cx="89947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2548" y="1315435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공고 불러오기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313123" y="2371287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미완료 상태로 공고 등록 이용이 제한되어 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완료 후 이용 부탁 드립니다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7444978" y="2863575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6192730" y="23357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118328" y="31404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557484" y="30065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78581" y="30065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12548" y="2125066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가입여부 조회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12548" y="2998422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 매핑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1557484" y="2162443"/>
            <a:ext cx="900000" cy="25200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4493504" y="2162443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공고번호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524304" y="2162443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477222" y="2162443"/>
            <a:ext cx="973686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6" name="Input Field"/>
          <p:cNvSpPr>
            <a:spLocks noChangeArrowheads="1"/>
          </p:cNvSpPr>
          <p:nvPr/>
        </p:nvSpPr>
        <p:spPr bwMode="auto">
          <a:xfrm>
            <a:off x="1557484" y="2498104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525170" y="2506960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8" name="Input Field"/>
          <p:cNvSpPr>
            <a:spLocks noChangeArrowheads="1"/>
          </p:cNvSpPr>
          <p:nvPr/>
        </p:nvSpPr>
        <p:spPr bwMode="auto">
          <a:xfrm>
            <a:off x="1552269" y="3340393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3519955" y="3349249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72778" y="3622404"/>
            <a:ext cx="357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* ID </a:t>
            </a:r>
            <a:r>
              <a:rPr lang="ko-KR" altLang="en-US" sz="800" dirty="0" smtClean="0">
                <a:solidFill>
                  <a:schemeClr val="tx2"/>
                </a:solidFill>
              </a:rPr>
              <a:t>변경 시 반드시 검색 버튼을 눌러야 회원 매핑이 완료됩니다</a:t>
            </a:r>
            <a:r>
              <a:rPr lang="en-US" altLang="ko-KR" sz="8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800" dirty="0" smtClean="0">
                <a:solidFill>
                  <a:schemeClr val="tx2"/>
                </a:solidFill>
              </a:rPr>
              <a:t>* </a:t>
            </a:r>
            <a:r>
              <a:rPr lang="ko-KR" altLang="en-US" sz="800" dirty="0" smtClean="0">
                <a:solidFill>
                  <a:schemeClr val="tx2"/>
                </a:solidFill>
              </a:rPr>
              <a:t>공고 등록 시</a:t>
            </a:r>
            <a:r>
              <a:rPr lang="en-US" altLang="ko-KR" sz="800" dirty="0" smtClean="0">
                <a:solidFill>
                  <a:schemeClr val="tx2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2"/>
                </a:solidFill>
              </a:rPr>
              <a:t>기업인증은</a:t>
            </a:r>
            <a:r>
              <a:rPr lang="ko-KR" altLang="en-US" sz="800" dirty="0" smtClean="0">
                <a:solidFill>
                  <a:schemeClr val="tx2"/>
                </a:solidFill>
              </a:rPr>
              <a:t> 반드시 완료되어야 합니다</a:t>
            </a:r>
            <a:r>
              <a:rPr lang="en-US" altLang="ko-KR" sz="800" dirty="0" smtClean="0">
                <a:solidFill>
                  <a:schemeClr val="tx2"/>
                </a:solidFill>
              </a:rPr>
              <a:t>. 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13123" y="3700193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만료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 전입니다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44978" y="4192481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192730" y="36646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1-2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95678" y="5571024"/>
            <a:ext cx="9089807" cy="239713"/>
            <a:chOff x="284972" y="6461057"/>
            <a:chExt cx="9089807" cy="239713"/>
          </a:xfrm>
        </p:grpSpPr>
        <p:grpSp>
          <p:nvGrpSpPr>
            <p:cNvPr id="59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7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0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64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1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62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3" name="직사각형 72"/>
          <p:cNvSpPr/>
          <p:nvPr/>
        </p:nvSpPr>
        <p:spPr>
          <a:xfrm>
            <a:off x="2577954" y="5912578"/>
            <a:ext cx="4948598" cy="2334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공고 내용 입력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212548" y="41438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기업정보 인증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546728" y="4145966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12548" y="5019465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회원가입대행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52269" y="5021572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회원가입대행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506" y="41589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13123" y="4572113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만료되었습니다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444978" y="5064401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192730" y="45365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546728" y="4462222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재인증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53043" y="4468801"/>
            <a:ext cx="1906291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</a:rPr>
              <a:t> (</a:t>
            </a:r>
            <a:r>
              <a:rPr lang="ko-KR" altLang="en-US" sz="800" dirty="0" err="1" smtClean="0">
                <a:latin typeface="+mn-ea"/>
              </a:rPr>
              <a:t>인증기간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2022-11-25 ~2023-11-24)</a:t>
            </a:r>
            <a:endParaRPr lang="ko-KR" altLang="en-US" sz="800" dirty="0"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467237" y="4392719"/>
            <a:ext cx="2975359" cy="35922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297865" y="445718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300287" y="6249798"/>
            <a:ext cx="427811" cy="2253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786360" y="6249798"/>
            <a:ext cx="427811" cy="2253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 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183950" y="62006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252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66255" y="706583"/>
            <a:ext cx="4987919" cy="58438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40613"/>
              </p:ext>
            </p:extLst>
          </p:nvPr>
        </p:nvGraphicFramePr>
        <p:xfrm>
          <a:off x="9480375" y="550962"/>
          <a:ext cx="2711624" cy="3599262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기업정보 인증 팝업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회원 인증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포함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모든 항목은 필수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안내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클릭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안내 공지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링크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82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ID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 시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이미 기업정보 인증 완료 상태이며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대상이 아닌 경우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alert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후 화면 닫기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(2-1)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만료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 전부터는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진행이므로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미노출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(P16)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[A1] ID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입력 없이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클릭 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[A2]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휴면 회원인 경우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[A3]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불량 회원인 경우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[A4]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탈퇴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없는 회원인 경우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[A5]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정상 회원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서비스 이용 동의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X)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 경우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[A6]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정상 회원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서비스 이용 동의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O)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 경우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매핑 시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의 기업정보 노출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 수정 불가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그 외 정보는 수정 가능 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</a:t>
                      </a:r>
                      <a:endParaRPr kumimoji="0" lang="en-US" altLang="ko-KR" sz="800" b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 캘린더에서 선택하여 반영 가능</a:t>
                      </a:r>
                      <a:endParaRPr kumimoji="0" lang="en-US" altLang="ko-KR" sz="800" b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첨부 후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진행 시 확인되는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발급일로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업데이트 </a:t>
                      </a:r>
                      <a:endParaRPr kumimoji="0" lang="en-US" altLang="ko-KR" sz="800" b="0" baseline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020976"/>
                  </a:ext>
                </a:extLst>
              </a:tr>
            </a:tbl>
          </a:graphicData>
        </a:graphic>
      </p:graphicFrame>
      <p:sp>
        <p:nvSpPr>
          <p:cNvPr id="59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smtClean="0"/>
              <a:t>기업정보 인증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942" y="728116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기업정보 인증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필수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82" name="Input Field"/>
          <p:cNvSpPr>
            <a:spLocks noChangeArrowheads="1"/>
          </p:cNvSpPr>
          <p:nvPr/>
        </p:nvSpPr>
        <p:spPr bwMode="auto">
          <a:xfrm>
            <a:off x="1200707" y="1388213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168243" y="1397327"/>
            <a:ext cx="563347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5138" y="1394962"/>
            <a:ext cx="6222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회원</a:t>
            </a:r>
            <a:r>
              <a:rPr lang="en-US" altLang="ko-KR" sz="1000" b="1" dirty="0" smtClean="0">
                <a:latin typeface="+mn-ea"/>
              </a:rPr>
              <a:t>ID 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01149" y="4895636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154" y="1692981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ㆍ기업정보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인증을 진행할 회원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를 입력해 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ㆍ반드시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검색 버튼을 눌러야 회원 매핑이 완료됩니다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8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8306" y="139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2" name="Title Bar" descr="&lt;Tags&gt;&lt;SMARTRESIZEANCHORS&gt;Absolute,None,Absolute,Absolute&lt;/SMARTRESIZEANCHORS&gt;&lt;/Tags&gt;"/>
          <p:cNvSpPr/>
          <p:nvPr/>
        </p:nvSpPr>
        <p:spPr>
          <a:xfrm>
            <a:off x="166255" y="448093"/>
            <a:ext cx="4987919" cy="256998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4942727" y="526022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35370" y="4895636"/>
            <a:ext cx="1268561" cy="2414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인증 문의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1961" y="758893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smtClean="0">
                <a:solidFill>
                  <a:srgbClr val="0070C0"/>
                </a:solidFill>
              </a:rPr>
              <a:t>기업정보 인증 안내</a:t>
            </a:r>
            <a:endParaRPr lang="ko-KR" altLang="en-US" sz="800" b="1" u="sng" dirty="0">
              <a:solidFill>
                <a:srgbClr val="0070C0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736234" y="5743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0154" y="5177412"/>
            <a:ext cx="4976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90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내 발급한 </a:t>
            </a:r>
            <a:r>
              <a:rPr lang="ko-KR" altLang="en-US" sz="800" b="1" dirty="0" smtClean="0">
                <a:solidFill>
                  <a:srgbClr val="0070C0"/>
                </a:solidFill>
                <a:latin typeface="+mn-ea"/>
              </a:rPr>
              <a:t>사업자등록 </a:t>
            </a:r>
            <a:r>
              <a:rPr lang="ko-KR" altLang="en-US" sz="800" b="1" dirty="0" err="1" smtClean="0">
                <a:solidFill>
                  <a:srgbClr val="0070C0"/>
                </a:solidFill>
                <a:latin typeface="+mn-ea"/>
              </a:rPr>
              <a:t>증명원</a:t>
            </a:r>
            <a:r>
              <a:rPr lang="en-US" altLang="ko-KR" sz="8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또는 사업자등록증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등록해 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주민등록번호 뒷자리는 노출되지 않도록 처리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(***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표시 등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되어 있어야 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파일 형식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JPEG,JPG,PNG,BMP /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용량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20M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ㆍ사업자등록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증명원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8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ㆍ사업자등록증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8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ㆍ인증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서류 등록 오류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인증 정보 불일치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증명원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사업자등록증 외 서류로 인증을 요청하는 경우 </a:t>
            </a:r>
            <a:r>
              <a:rPr lang="ko-KR" altLang="en-US" sz="800" b="1" dirty="0">
                <a:latin typeface="+mn-ea"/>
              </a:rPr>
              <a:t>인증 문의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눌러 문의를 남겨주세요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53942" y="2394463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업체명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56713" y="2676356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사업자등록번호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32672" y="2676356"/>
            <a:ext cx="9541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111-11-00000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51170" y="2958249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대표자명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6255" y="32657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회사주소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154" y="6063186"/>
            <a:ext cx="36760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70C0"/>
                </a:solidFill>
              </a:rPr>
              <a:t>ㆍ정보</a:t>
            </a:r>
            <a:r>
              <a:rPr lang="ko-KR" altLang="en-US" sz="800" dirty="0" smtClean="0">
                <a:solidFill>
                  <a:srgbClr val="0070C0"/>
                </a:solidFill>
              </a:rPr>
              <a:t> 확인 시</a:t>
            </a:r>
            <a:r>
              <a:rPr lang="en-US" altLang="ko-KR" sz="800" dirty="0" smtClean="0">
                <a:solidFill>
                  <a:srgbClr val="0070C0"/>
                </a:solidFill>
              </a:rPr>
              <a:t>, </a:t>
            </a:r>
            <a:r>
              <a:rPr lang="ko-KR" altLang="en-US" sz="800" dirty="0" smtClean="0">
                <a:solidFill>
                  <a:srgbClr val="0070C0"/>
                </a:solidFill>
              </a:rPr>
              <a:t>위 기업정보 내용으로 회원정보 내 기업정보가 반영됩니다</a:t>
            </a:r>
            <a:r>
              <a:rPr lang="en-US" altLang="ko-KR" sz="800" dirty="0" smtClean="0">
                <a:solidFill>
                  <a:srgbClr val="0070C0"/>
                </a:solidFill>
              </a:rPr>
              <a:t>. </a:t>
            </a:r>
            <a:endParaRPr lang="en-US" altLang="ko-KR" sz="800" b="1" dirty="0" smtClean="0">
              <a:solidFill>
                <a:srgbClr val="0070C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06780" y="2061210"/>
            <a:ext cx="4809997" cy="219919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93016" y="19766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7" name="Input Field"/>
          <p:cNvSpPr>
            <a:spLocks noChangeArrowheads="1"/>
          </p:cNvSpPr>
          <p:nvPr/>
        </p:nvSpPr>
        <p:spPr bwMode="auto">
          <a:xfrm>
            <a:off x="1479181" y="2921533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김이박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Input Field"/>
          <p:cNvSpPr>
            <a:spLocks noChangeArrowheads="1"/>
          </p:cNvSpPr>
          <p:nvPr/>
        </p:nvSpPr>
        <p:spPr bwMode="auto">
          <a:xfrm>
            <a:off x="1479181" y="3240141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서울시 서대문구 충정로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29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477854" y="3238505"/>
            <a:ext cx="861390" cy="283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주소검색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0" name="Input Field"/>
          <p:cNvSpPr>
            <a:spLocks noChangeArrowheads="1"/>
          </p:cNvSpPr>
          <p:nvPr/>
        </p:nvSpPr>
        <p:spPr bwMode="auto">
          <a:xfrm>
            <a:off x="1479181" y="3607626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층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154" y="980904"/>
            <a:ext cx="4973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안전한 채용과 기업정보 도용을 막기 위해 기업정보를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사업자등록 </a:t>
            </a:r>
            <a:r>
              <a:rPr lang="ko-KR" altLang="en-US" sz="800" b="1" dirty="0" err="1">
                <a:solidFill>
                  <a:srgbClr val="FF0000"/>
                </a:solidFill>
                <a:latin typeface="+mn-ea"/>
              </a:rPr>
              <a:t>증명원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또는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사업자등록증</a:t>
            </a:r>
            <a:r>
              <a:rPr lang="ko-KR" altLang="en-US" sz="800" dirty="0" smtClean="0">
                <a:latin typeface="+mn-ea"/>
              </a:rPr>
              <a:t>으로 확인하고 있습니다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/>
          </a:p>
        </p:txBody>
      </p:sp>
      <p:sp>
        <p:nvSpPr>
          <p:cNvPr id="112" name="Input Field"/>
          <p:cNvSpPr>
            <a:spLocks noChangeArrowheads="1"/>
          </p:cNvSpPr>
          <p:nvPr/>
        </p:nvSpPr>
        <p:spPr bwMode="auto">
          <a:xfrm>
            <a:off x="1476433" y="2374500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㈜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나나실업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15138" y="4265267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인증 서류 첨부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15138" y="209446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기업정보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07113" y="1241340"/>
            <a:ext cx="2881648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확인 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인증기간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2022-11-25 ~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2023-11-24)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8967" y="174678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86719" y="12058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41" y="3952321"/>
            <a:ext cx="1050636" cy="308081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2025934" y="6289355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확인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8" name="Input Field"/>
          <p:cNvSpPr>
            <a:spLocks noChangeArrowheads="1"/>
          </p:cNvSpPr>
          <p:nvPr/>
        </p:nvSpPr>
        <p:spPr bwMode="auto">
          <a:xfrm>
            <a:off x="206781" y="4544529"/>
            <a:ext cx="4809996" cy="286192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인증 서류 첨부하기 </a:t>
            </a:r>
            <a:r>
              <a:rPr lang="en-US" altLang="ko-KR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0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6255" y="399094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인증 서류 발급일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226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50420"/>
              </p:ext>
            </p:extLst>
          </p:nvPr>
        </p:nvGraphicFramePr>
        <p:xfrm>
          <a:off x="9480375" y="559275"/>
          <a:ext cx="2711624" cy="586582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팝업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 인증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포함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모든 항목은 필수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인증파일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첨부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첨부하기 선택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파일찾기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프로세스 진행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확인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발급일자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체크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: ‘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회원정보 내 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기업정보와 일치할 경우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‘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로 버튼 변경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및 비활성화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(1-1)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첨부된 파일이 없는 경우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[B2]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파일형식이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맞지 않거나 용량이 클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[B3]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등록증 파일이 아닌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 내 주민등록번호 뒷자리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마스킹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안 되어 있는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[B4]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발급일이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확인일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기준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90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일이 넘은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[B5]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회원정보 내 기업정보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vs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비교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회사명이 다른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[B6]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회원정보 내 기업정보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vs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비교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사업자등록번호가 다른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[B7]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회원정보 내 기업정보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vs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비교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대표자명이 다른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[B8]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매핑 없이 기업정보 인증 진행한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사업자등록증 발급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링크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 https://www.hometax.go.kr/websquare/websquare.wq?w2xPath=/ui/pp/index_pp.xml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링크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Front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페이지 공통 사용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문의한 영업담당자 정보까지 저장 필요 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 개발 완료 전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요청 시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안내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(3-1)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2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[C1]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영역 내 파일 첨부 후 ‘기업정보 인증’ 진행이 안 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[C2]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 값이 없을 경우 </a:t>
                      </a:r>
                      <a:endParaRPr kumimoji="0" lang="en-US" altLang="ko-KR" sz="800" b="0" baseline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[C3]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 시 노출 후 팝업 닫힘 </a:t>
                      </a:r>
                      <a:endParaRPr kumimoji="0" lang="en-US" altLang="ko-KR" sz="800" b="0" baseline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최종 확인된 기업정보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회원정보 내 기업정보 업데이트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및 회원 상세페이지 내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히스토리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저장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(P9)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</a:t>
                      </a:r>
                      <a:r>
                        <a:rPr kumimoji="0"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회사주소</a:t>
                      </a:r>
                      <a:r>
                        <a:rPr kumimoji="0"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 </a:t>
                      </a: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39858"/>
                  </a:ext>
                </a:extLst>
              </a:tr>
            </a:tbl>
          </a:graphicData>
        </a:graphic>
      </p:graphicFrame>
      <p:sp>
        <p:nvSpPr>
          <p:cNvPr id="59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smtClean="0"/>
              <a:t>기업정보 인증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66255" y="706583"/>
            <a:ext cx="4987919" cy="58438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53942" y="728116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기업정보 인증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필수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114" name="Input Field"/>
          <p:cNvSpPr>
            <a:spLocks noChangeArrowheads="1"/>
          </p:cNvSpPr>
          <p:nvPr/>
        </p:nvSpPr>
        <p:spPr bwMode="auto">
          <a:xfrm>
            <a:off x="1200707" y="1388213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mwill1234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168243" y="1397327"/>
            <a:ext cx="563347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15138" y="1394962"/>
            <a:ext cx="6222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회원</a:t>
            </a:r>
            <a:r>
              <a:rPr lang="en-US" altLang="ko-KR" sz="1000" b="1" dirty="0" smtClean="0">
                <a:latin typeface="+mn-ea"/>
              </a:rPr>
              <a:t>ID 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0154" y="1692981"/>
            <a:ext cx="268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ㆍ기업정보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인증을 진행할 회원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를 입력해 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ㆍ반드시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검색 버튼을 눌러야 회원 매핑이 완료됩니다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8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9" name="Title Bar" descr="&lt;Tags&gt;&lt;SMARTRESIZEANCHORS&gt;Absolute,None,Absolute,Absolute&lt;/SMARTRESIZEANCHORS&gt;&lt;/Tags&gt;"/>
          <p:cNvSpPr/>
          <p:nvPr/>
        </p:nvSpPr>
        <p:spPr>
          <a:xfrm>
            <a:off x="166255" y="448093"/>
            <a:ext cx="4987919" cy="256998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4942727" y="526022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81961" y="758893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smtClean="0">
                <a:solidFill>
                  <a:srgbClr val="0070C0"/>
                </a:solidFill>
              </a:rPr>
              <a:t>기업정보 인증 안내</a:t>
            </a:r>
            <a:endParaRPr lang="ko-KR" altLang="en-US" sz="800" b="1" u="sng" dirty="0">
              <a:solidFill>
                <a:srgbClr val="0070C0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44657" y="42727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15138" y="209446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기업정보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53942" y="2394463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업체명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56713" y="2676356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사업자등록번호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432672" y="2676356"/>
            <a:ext cx="9541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111-11-00000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51170" y="2958249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대표자명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66255" y="32657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회사주소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6" name="Input Field"/>
          <p:cNvSpPr>
            <a:spLocks noChangeArrowheads="1"/>
          </p:cNvSpPr>
          <p:nvPr/>
        </p:nvSpPr>
        <p:spPr bwMode="auto">
          <a:xfrm>
            <a:off x="1479181" y="2921533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김이박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Input Field"/>
          <p:cNvSpPr>
            <a:spLocks noChangeArrowheads="1"/>
          </p:cNvSpPr>
          <p:nvPr/>
        </p:nvSpPr>
        <p:spPr bwMode="auto">
          <a:xfrm>
            <a:off x="1479181" y="3240141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서울시 서대문구 충정로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29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477854" y="3238505"/>
            <a:ext cx="861390" cy="283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주소검색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9" name="Input Field"/>
          <p:cNvSpPr>
            <a:spLocks noChangeArrowheads="1"/>
          </p:cNvSpPr>
          <p:nvPr/>
        </p:nvSpPr>
        <p:spPr bwMode="auto">
          <a:xfrm>
            <a:off x="1479181" y="3607626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층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90154" y="980904"/>
            <a:ext cx="4973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안전한 채용과 기업정보 도용을 막기 위해 기업정보를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사업자등록 </a:t>
            </a:r>
            <a:r>
              <a:rPr lang="ko-KR" altLang="en-US" sz="800" b="1" dirty="0" err="1">
                <a:solidFill>
                  <a:srgbClr val="FF0000"/>
                </a:solidFill>
                <a:latin typeface="+mn-ea"/>
              </a:rPr>
              <a:t>증명원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또는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사업자등록증</a:t>
            </a:r>
            <a:r>
              <a:rPr lang="ko-KR" altLang="en-US" sz="800" dirty="0" smtClean="0">
                <a:latin typeface="+mn-ea"/>
              </a:rPr>
              <a:t>으로 확인하고 있습니다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/>
          </a:p>
        </p:txBody>
      </p:sp>
      <p:sp>
        <p:nvSpPr>
          <p:cNvPr id="151" name="Input Field"/>
          <p:cNvSpPr>
            <a:spLocks noChangeArrowheads="1"/>
          </p:cNvSpPr>
          <p:nvPr/>
        </p:nvSpPr>
        <p:spPr bwMode="auto">
          <a:xfrm>
            <a:off x="1476433" y="2374500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㈜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나나실업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5235463" y="4879002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90000"/>
                  </a:schemeClr>
                </a:solidFill>
              </a:rPr>
              <a:t>기업정보 인증 완료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5147571" y="47702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1</a:t>
            </a:r>
            <a:r>
              <a:rPr lang="en-US" altLang="ko-KR" sz="800" b="1" dirty="0" smtClean="0">
                <a:latin typeface="+mn-ea"/>
              </a:rPr>
              <a:t>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82154" y="54836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301149" y="4895636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35370" y="4895636"/>
            <a:ext cx="1268561" cy="2414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인증 문의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0154" y="5177412"/>
            <a:ext cx="4976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90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내 발급한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사업자등록 </a:t>
            </a:r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증명원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또는 사업자등록증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등록해 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주민등록번호 뒷자리는 노출되지 않도록 처리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(***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표시 등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되어 있어야 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파일 형식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JPEG,JPG,PNG,BMP /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용량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20M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ㆍ사업자등록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증명원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8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ㆍ사업자등록증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8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ㆍ인증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서류 등록 오류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인증 정보 불일치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증명원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사업자등록증 외 서류로 인증을 요청하는 경우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인증 문의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눌러 문의를 남겨주세요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154" y="6063186"/>
            <a:ext cx="36760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70C0"/>
                </a:solidFill>
              </a:rPr>
              <a:t>ㆍ정보</a:t>
            </a:r>
            <a:r>
              <a:rPr lang="ko-KR" altLang="en-US" sz="800" dirty="0" smtClean="0">
                <a:solidFill>
                  <a:srgbClr val="0070C0"/>
                </a:solidFill>
              </a:rPr>
              <a:t> 확인 시</a:t>
            </a:r>
            <a:r>
              <a:rPr lang="en-US" altLang="ko-KR" sz="800" dirty="0" smtClean="0">
                <a:solidFill>
                  <a:srgbClr val="0070C0"/>
                </a:solidFill>
              </a:rPr>
              <a:t>, </a:t>
            </a:r>
            <a:r>
              <a:rPr lang="ko-KR" altLang="en-US" sz="800" dirty="0" smtClean="0">
                <a:solidFill>
                  <a:srgbClr val="0070C0"/>
                </a:solidFill>
              </a:rPr>
              <a:t>위 기업정보 내용으로 회원정보 내 기업정보가 반영됩니다</a:t>
            </a:r>
            <a:r>
              <a:rPr lang="en-US" altLang="ko-KR" sz="800" dirty="0" smtClean="0">
                <a:solidFill>
                  <a:srgbClr val="0070C0"/>
                </a:solidFill>
              </a:rPr>
              <a:t>. </a:t>
            </a:r>
            <a:endParaRPr lang="en-US" altLang="ko-KR" sz="800" b="1" dirty="0" smtClean="0">
              <a:solidFill>
                <a:srgbClr val="0070C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5138" y="4265267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인증 서류 첨부</a:t>
            </a:r>
            <a:endParaRPr lang="en-US" altLang="ko-KR" sz="1000" b="1" dirty="0">
              <a:latin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41" y="3952321"/>
            <a:ext cx="1050636" cy="308081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2025934" y="6289355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확인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Input Field"/>
          <p:cNvSpPr>
            <a:spLocks noChangeArrowheads="1"/>
          </p:cNvSpPr>
          <p:nvPr/>
        </p:nvSpPr>
        <p:spPr bwMode="auto">
          <a:xfrm>
            <a:off x="206781" y="4544529"/>
            <a:ext cx="4809996" cy="286192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인증 서류 첨부하기 </a:t>
            </a:r>
            <a:r>
              <a:rPr lang="en-US" altLang="ko-KR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0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6255" y="399094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인증 서류 발급일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844145" y="48988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924437" y="62755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40328" y="5302165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문의는 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요청게시판을 통해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72183" y="5794453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519935" y="52666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3-1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317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https://admin.job.findall.co.kr:444/onlinemanage/BizMember_RegForm.asp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6255" y="557884"/>
            <a:ext cx="6075220" cy="62193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Bar" descr="&lt;Tags&gt;&lt;SMARTRESIZEANCHORS&gt;Absolute,None,Absolute,Absolute&lt;/SMARTRESIZEANCHORS&gt;&lt;/Tags&gt;"/>
          <p:cNvSpPr/>
          <p:nvPr/>
        </p:nvSpPr>
        <p:spPr>
          <a:xfrm>
            <a:off x="166256" y="306776"/>
            <a:ext cx="6075220" cy="248795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6028044" y="38470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525" y="566653"/>
            <a:ext cx="617860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회원가입 대행 </a:t>
            </a:r>
            <a:endParaRPr lang="en-US" altLang="ko-KR" sz="1000" b="1" dirty="0" smtClean="0"/>
          </a:p>
          <a:p>
            <a:endParaRPr lang="en-US" altLang="ko-KR" sz="900" dirty="0" smtClean="0"/>
          </a:p>
          <a:p>
            <a:r>
              <a:rPr lang="ko-KR" altLang="en-US" sz="800" dirty="0" err="1">
                <a:latin typeface="+mn-ea"/>
              </a:rPr>
              <a:t>ㆍ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가입 시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안전한 </a:t>
            </a:r>
            <a:r>
              <a:rPr lang="ko-KR" altLang="en-US" sz="800" dirty="0">
                <a:latin typeface="+mn-ea"/>
              </a:rPr>
              <a:t>채용과 기업정보 도용을 막기 위해 </a:t>
            </a:r>
            <a:r>
              <a:rPr lang="ko-KR" altLang="en-US" sz="800" dirty="0" smtClean="0">
                <a:latin typeface="+mn-ea"/>
              </a:rPr>
              <a:t>기업정보 인증을 진행해 주세요</a:t>
            </a:r>
            <a:r>
              <a:rPr lang="en-US" altLang="ko-KR" sz="800" dirty="0" smtClean="0">
                <a:latin typeface="+mn-ea"/>
              </a:rPr>
              <a:t>. </a:t>
            </a:r>
          </a:p>
          <a:p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(90</a:t>
            </a:r>
            <a:r>
              <a:rPr lang="ko-KR" altLang="en-US" sz="800" dirty="0" smtClean="0">
                <a:latin typeface="+mn-ea"/>
              </a:rPr>
              <a:t>일 이내 발급된 사업자등록 </a:t>
            </a:r>
            <a:r>
              <a:rPr lang="ko-KR" altLang="en-US" sz="800" dirty="0" err="1" smtClean="0">
                <a:latin typeface="+mn-ea"/>
              </a:rPr>
              <a:t>증명원</a:t>
            </a:r>
            <a:r>
              <a:rPr lang="ko-KR" altLang="en-US" sz="800" dirty="0" smtClean="0">
                <a:latin typeface="+mn-ea"/>
              </a:rPr>
              <a:t> 또는 사업자등록증 첨부</a:t>
            </a:r>
            <a:r>
              <a:rPr lang="en-US" altLang="ko-KR" sz="800" dirty="0" smtClean="0">
                <a:latin typeface="+mn-ea"/>
              </a:rPr>
              <a:t>)</a:t>
            </a:r>
          </a:p>
          <a:p>
            <a:r>
              <a:rPr lang="ko-KR" altLang="en-US" sz="800" dirty="0" err="1" smtClean="0">
                <a:latin typeface="+mn-ea"/>
              </a:rPr>
              <a:t>ㆍ</a:t>
            </a:r>
            <a:r>
              <a:rPr lang="en-US" altLang="ko-KR" sz="800" dirty="0" smtClean="0">
                <a:latin typeface="+mn-ea"/>
              </a:rPr>
              <a:t>[</a:t>
            </a:r>
            <a:r>
              <a:rPr lang="ko-KR" altLang="en-US" sz="800" dirty="0" smtClean="0">
                <a:latin typeface="+mn-ea"/>
              </a:rPr>
              <a:t>가입완료</a:t>
            </a:r>
            <a:r>
              <a:rPr lang="en-US" altLang="ko-KR" sz="800" dirty="0" smtClean="0">
                <a:latin typeface="+mn-ea"/>
              </a:rPr>
              <a:t>]</a:t>
            </a:r>
            <a:r>
              <a:rPr lang="ko-KR" altLang="en-US" sz="800" dirty="0" smtClean="0">
                <a:latin typeface="+mn-ea"/>
              </a:rPr>
              <a:t>시 해당 회원 비밀번호가 자동 생성되고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입력한 </a:t>
            </a:r>
            <a:r>
              <a:rPr lang="ko-KR" altLang="en-US" sz="800" dirty="0" err="1" smtClean="0">
                <a:latin typeface="+mn-ea"/>
              </a:rPr>
              <a:t>기업채용</a:t>
            </a:r>
            <a:r>
              <a:rPr lang="ko-KR" altLang="en-US" sz="800" dirty="0" smtClean="0">
                <a:latin typeface="+mn-ea"/>
              </a:rPr>
              <a:t> 담당자의 휴대폰 번호로 </a:t>
            </a:r>
            <a:r>
              <a:rPr lang="en-US" altLang="ko-KR" sz="800" dirty="0" smtClean="0">
                <a:latin typeface="+mn-ea"/>
              </a:rPr>
              <a:t>ID/</a:t>
            </a:r>
            <a:r>
              <a:rPr lang="ko-KR" altLang="en-US" sz="800" dirty="0" smtClean="0">
                <a:latin typeface="+mn-ea"/>
              </a:rPr>
              <a:t>비밀번호가 </a:t>
            </a:r>
            <a:r>
              <a:rPr lang="en-US" altLang="ko-KR" sz="800" dirty="0" smtClean="0">
                <a:latin typeface="+mn-ea"/>
              </a:rPr>
              <a:t>SMS</a:t>
            </a:r>
            <a:r>
              <a:rPr lang="ko-KR" altLang="en-US" sz="800" dirty="0" smtClean="0">
                <a:latin typeface="+mn-ea"/>
              </a:rPr>
              <a:t>로 발송 됩니다</a:t>
            </a:r>
            <a:r>
              <a:rPr lang="en-US" altLang="ko-KR" sz="800" dirty="0" smtClean="0">
                <a:latin typeface="+mn-ea"/>
              </a:rPr>
              <a:t>. </a:t>
            </a:r>
          </a:p>
          <a:p>
            <a:r>
              <a:rPr lang="ko-KR" altLang="en-US" sz="800" dirty="0" err="1" smtClean="0">
                <a:latin typeface="+mn-ea"/>
              </a:rPr>
              <a:t>ㆍ</a:t>
            </a:r>
            <a:r>
              <a:rPr lang="ko-KR" altLang="en-US" sz="800" b="1" dirty="0" err="1" smtClean="0">
                <a:solidFill>
                  <a:srgbClr val="FF0000"/>
                </a:solidFill>
                <a:latin typeface="+mn-ea"/>
              </a:rPr>
              <a:t>발송된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SMS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내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ID/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비밀번호로 로그인 후 최종 회원가입 단계를 완료해야 정상적으로 공고 등록 가능합니다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r>
              <a:rPr lang="ko-KR" altLang="en-US" sz="800" dirty="0" err="1" smtClean="0">
                <a:latin typeface="+mn-ea"/>
              </a:rPr>
              <a:t>ㆍ사업자등록번호</a:t>
            </a:r>
            <a:r>
              <a:rPr lang="ko-KR" altLang="en-US" sz="800" dirty="0" smtClean="0">
                <a:latin typeface="+mn-ea"/>
              </a:rPr>
              <a:t> 변경은 </a:t>
            </a:r>
            <a:r>
              <a:rPr lang="ko-KR" altLang="en-US" sz="800" dirty="0" err="1" smtClean="0">
                <a:latin typeface="+mn-ea"/>
              </a:rPr>
              <a:t>업무요청</a:t>
            </a:r>
            <a:r>
              <a:rPr lang="ko-KR" altLang="en-US" sz="800" dirty="0" smtClean="0">
                <a:latin typeface="+mn-ea"/>
              </a:rPr>
              <a:t> 게시판을 통해 요청해 주세요</a:t>
            </a:r>
            <a:r>
              <a:rPr lang="en-US" altLang="ko-KR" sz="800" dirty="0" smtClean="0">
                <a:latin typeface="+mn-ea"/>
              </a:rPr>
              <a:t>. </a:t>
            </a:r>
            <a:endParaRPr lang="ko-KR" altLang="en-US" sz="9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92932"/>
              </p:ext>
            </p:extLst>
          </p:nvPr>
        </p:nvGraphicFramePr>
        <p:xfrm>
          <a:off x="263276" y="1862592"/>
          <a:ext cx="5863194" cy="1247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617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이름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82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휴대전화번호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                     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3274" y="1585593"/>
            <a:ext cx="709490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b="1" dirty="0" smtClean="0"/>
              <a:t>담당자 정보</a:t>
            </a:r>
          </a:p>
        </p:txBody>
      </p:sp>
      <p:sp>
        <p:nvSpPr>
          <p:cNvPr id="12" name="Input Field"/>
          <p:cNvSpPr>
            <a:spLocks noChangeArrowheads="1"/>
          </p:cNvSpPr>
          <p:nvPr/>
        </p:nvSpPr>
        <p:spPr bwMode="auto">
          <a:xfrm>
            <a:off x="1844278" y="1895685"/>
            <a:ext cx="1281113" cy="201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Input Field"/>
          <p:cNvSpPr>
            <a:spLocks noChangeArrowheads="1"/>
          </p:cNvSpPr>
          <p:nvPr/>
        </p:nvSpPr>
        <p:spPr bwMode="auto">
          <a:xfrm>
            <a:off x="1844277" y="2170240"/>
            <a:ext cx="1281113" cy="20715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/>
          <p:cNvSpPr/>
          <p:nvPr/>
        </p:nvSpPr>
        <p:spPr>
          <a:xfrm>
            <a:off x="3172970" y="2186799"/>
            <a:ext cx="512425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888504" y="2884514"/>
            <a:ext cx="823919" cy="183042"/>
            <a:chOff x="766253" y="1549576"/>
            <a:chExt cx="770193" cy="245195"/>
          </a:xfrm>
          <a:solidFill>
            <a:srgbClr val="FFFFFF"/>
          </a:solidFill>
        </p:grpSpPr>
        <p:sp>
          <p:nvSpPr>
            <p:cNvPr id="2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766253" y="1549576"/>
              <a:ext cx="612776" cy="24519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직접입력</a:t>
              </a:r>
              <a:endPara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381280" y="1551576"/>
              <a:ext cx="15516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428951" y="1654034"/>
              <a:ext cx="59834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749656" y="2374984"/>
            <a:ext cx="9989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□ 랜덤 아이디 사용</a:t>
            </a:r>
            <a:endParaRPr lang="ko-KR" altLang="en-US" sz="700" dirty="0"/>
          </a:p>
        </p:txBody>
      </p:sp>
      <p:sp>
        <p:nvSpPr>
          <p:cNvPr id="29" name="Input Field"/>
          <p:cNvSpPr>
            <a:spLocks noChangeArrowheads="1"/>
          </p:cNvSpPr>
          <p:nvPr/>
        </p:nvSpPr>
        <p:spPr bwMode="auto">
          <a:xfrm>
            <a:off x="1844277" y="2610352"/>
            <a:ext cx="1281113" cy="20715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/>
          <p:cNvSpPr/>
          <p:nvPr/>
        </p:nvSpPr>
        <p:spPr>
          <a:xfrm>
            <a:off x="3172970" y="2618365"/>
            <a:ext cx="743865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가입여부 확인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Input Field"/>
          <p:cNvSpPr>
            <a:spLocks noChangeArrowheads="1"/>
          </p:cNvSpPr>
          <p:nvPr/>
        </p:nvSpPr>
        <p:spPr bwMode="auto">
          <a:xfrm>
            <a:off x="1844278" y="2884772"/>
            <a:ext cx="904370" cy="182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Input Field"/>
          <p:cNvSpPr>
            <a:spLocks noChangeArrowheads="1"/>
          </p:cNvSpPr>
          <p:nvPr/>
        </p:nvSpPr>
        <p:spPr bwMode="auto">
          <a:xfrm>
            <a:off x="2928390" y="2883210"/>
            <a:ext cx="904370" cy="182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0378"/>
              </p:ext>
            </p:extLst>
          </p:nvPr>
        </p:nvGraphicFramePr>
        <p:xfrm>
          <a:off x="272267" y="3452468"/>
          <a:ext cx="5863195" cy="295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0601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기업정보 인증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430196"/>
                  </a:ext>
                </a:extLst>
              </a:tr>
              <a:tr h="349135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회사명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대표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전화번호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회사주소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63273" y="3176117"/>
            <a:ext cx="916276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200" b="1" dirty="0" smtClean="0"/>
              <a:t>사업자 정보</a:t>
            </a:r>
          </a:p>
        </p:txBody>
      </p:sp>
      <p:sp>
        <p:nvSpPr>
          <p:cNvPr id="35" name="Input Field"/>
          <p:cNvSpPr>
            <a:spLocks noChangeArrowheads="1"/>
          </p:cNvSpPr>
          <p:nvPr/>
        </p:nvSpPr>
        <p:spPr bwMode="auto">
          <a:xfrm>
            <a:off x="1845728" y="4858754"/>
            <a:ext cx="2155904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/>
          <p:cNvSpPr/>
          <p:nvPr/>
        </p:nvSpPr>
        <p:spPr>
          <a:xfrm>
            <a:off x="4046141" y="5209743"/>
            <a:ext cx="309027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Input Field"/>
          <p:cNvSpPr>
            <a:spLocks noChangeArrowheads="1"/>
          </p:cNvSpPr>
          <p:nvPr/>
        </p:nvSpPr>
        <p:spPr bwMode="auto">
          <a:xfrm>
            <a:off x="1845728" y="5195288"/>
            <a:ext cx="2155904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849098" y="5499476"/>
            <a:ext cx="814394" cy="241092"/>
            <a:chOff x="775157" y="1551576"/>
            <a:chExt cx="761289" cy="24109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775157" y="1551576"/>
              <a:ext cx="6127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1381280" y="1551576"/>
              <a:ext cx="15516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428951" y="1654034"/>
              <a:ext cx="59834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Input Field"/>
          <p:cNvSpPr>
            <a:spLocks noChangeArrowheads="1"/>
          </p:cNvSpPr>
          <p:nvPr/>
        </p:nvSpPr>
        <p:spPr bwMode="auto">
          <a:xfrm>
            <a:off x="2714489" y="5499476"/>
            <a:ext cx="1281113" cy="241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/>
          <p:cNvSpPr/>
          <p:nvPr/>
        </p:nvSpPr>
        <p:spPr>
          <a:xfrm>
            <a:off x="1845728" y="5854011"/>
            <a:ext cx="817764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주소검색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Input Field"/>
          <p:cNvSpPr>
            <a:spLocks noChangeArrowheads="1"/>
          </p:cNvSpPr>
          <p:nvPr/>
        </p:nvSpPr>
        <p:spPr bwMode="auto">
          <a:xfrm>
            <a:off x="2714489" y="5828709"/>
            <a:ext cx="3189136" cy="211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주소검색 버튼을 클릭해 주소를 입력해주세요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Input Field"/>
          <p:cNvSpPr>
            <a:spLocks noChangeArrowheads="1"/>
          </p:cNvSpPr>
          <p:nvPr/>
        </p:nvSpPr>
        <p:spPr bwMode="auto">
          <a:xfrm>
            <a:off x="1848069" y="6121749"/>
            <a:ext cx="4055556" cy="215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 주소를 입력해주세요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7800" y="4014841"/>
            <a:ext cx="450267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90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내 발급한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사업자등록 </a:t>
            </a:r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증명원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또는 사업자등록증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등록해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주민등록번호 뒷자리는 노출되지 않도록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(***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표시 등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되어 있어야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파일 형식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JPEG,JPG,PNG,BMP /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용량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20M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ㆍ사업자등록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증명원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7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7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7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ㆍ사업자등록증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7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7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7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ㆍ인증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서류 등록 오류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인증 정보 불일치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증명원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사업자등록증 외 서류로 인증을 요청하는 경우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인증 문의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눌러 문의를 남겨주세요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8" name="Button"/>
          <p:cNvSpPr/>
          <p:nvPr/>
        </p:nvSpPr>
        <p:spPr>
          <a:xfrm>
            <a:off x="4429485" y="3809002"/>
            <a:ext cx="821122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기업정보 인증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31524" y="381726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71" name="타원 70"/>
          <p:cNvSpPr/>
          <p:nvPr/>
        </p:nvSpPr>
        <p:spPr>
          <a:xfrm>
            <a:off x="45611" y="88474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8829"/>
              </p:ext>
            </p:extLst>
          </p:nvPr>
        </p:nvGraphicFramePr>
        <p:xfrm>
          <a:off x="9480375" y="550962"/>
          <a:ext cx="2711624" cy="4859968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회원가입대행 내 기업정보 인증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필수 아님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안내 문구 수정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15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첨부하기 선택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파일찾기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프로세스 진행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확인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발급일자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체크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확인된 기업정보 하단에 노출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(4)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첨부된 파일이 없는 경우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[B2]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파일형식이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맞지 않거나 용량이 클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[B3]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등록증 파일이 아닌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 내 주민등록번호 뒷자리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마스킹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안 되어 있는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[B4]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발급일이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확인일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기준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90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일이 넘은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사업자등록증 발급 받기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링크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 https://www.hometax.go.kr/websquare/websquare.wq?w2xPath=/ui/pp/index_pp.xml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링크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Front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페이지 공통 사용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단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문의한 영업담당자 정보까지 저장 필요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 개발 완료 전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요청 시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안내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(3-1)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 시 해당 정보 반영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회사주소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 수정 불가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2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5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가입하기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[C1]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영역 내 파일 첨부 후 ‘기업정보 인증’ 진행이 안 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완료와 함께 가입 완료 시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상세페이지 내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저장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(P9)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206315"/>
                  </a:ext>
                </a:extLst>
              </a:tr>
            </a:tbl>
          </a:graphicData>
        </a:graphic>
      </p:graphicFrame>
      <p:pic>
        <p:nvPicPr>
          <p:cNvPr id="73" name="그림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1872" y="6472100"/>
            <a:ext cx="943987" cy="379970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153611" y="6286013"/>
            <a:ext cx="6210838" cy="262919"/>
            <a:chOff x="284972" y="6461057"/>
            <a:chExt cx="6210838" cy="262919"/>
          </a:xfrm>
        </p:grpSpPr>
        <p:grpSp>
          <p:nvGrpSpPr>
            <p:cNvPr id="75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79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6" name="Cutout"/>
            <p:cNvGrpSpPr/>
            <p:nvPr/>
          </p:nvGrpSpPr>
          <p:grpSpPr>
            <a:xfrm rot="5400000">
              <a:off x="4767985" y="4996151"/>
              <a:ext cx="262919" cy="3192731"/>
              <a:chOff x="6402388" y="1535497"/>
              <a:chExt cx="262919" cy="982279"/>
            </a:xfrm>
            <a:solidFill>
              <a:srgbClr val="FFFFFF"/>
            </a:solidFill>
          </p:grpSpPr>
          <p:sp>
            <p:nvSpPr>
              <p:cNvPr id="77" name="Fill"/>
              <p:cNvSpPr>
                <a:spLocks/>
              </p:cNvSpPr>
              <p:nvPr/>
            </p:nvSpPr>
            <p:spPr bwMode="auto">
              <a:xfrm>
                <a:off x="6402388" y="1535497"/>
                <a:ext cx="262919" cy="982279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3" name="타원 112"/>
          <p:cNvSpPr/>
          <p:nvPr/>
        </p:nvSpPr>
        <p:spPr>
          <a:xfrm>
            <a:off x="2602507" y="655124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123" name="Button"/>
          <p:cNvSpPr/>
          <p:nvPr/>
        </p:nvSpPr>
        <p:spPr>
          <a:xfrm>
            <a:off x="5297446" y="3804459"/>
            <a:ext cx="821122" cy="190595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인증 문의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Button"/>
          <p:cNvSpPr/>
          <p:nvPr/>
        </p:nvSpPr>
        <p:spPr>
          <a:xfrm>
            <a:off x="4432363" y="3570689"/>
            <a:ext cx="1015646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기업정보 인증 완료</a:t>
            </a:r>
            <a:endParaRPr lang="en-US" sz="800" b="1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5387148" y="345887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2-1</a:t>
            </a:r>
            <a:endParaRPr lang="ko-KR" altLang="en-US" sz="1000" b="1" dirty="0"/>
          </a:p>
        </p:txBody>
      </p:sp>
      <p:sp>
        <p:nvSpPr>
          <p:cNvPr id="126" name="타원 125"/>
          <p:cNvSpPr/>
          <p:nvPr/>
        </p:nvSpPr>
        <p:spPr>
          <a:xfrm>
            <a:off x="6071860" y="366820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167" name="직사각형 166"/>
          <p:cNvSpPr/>
          <p:nvPr/>
        </p:nvSpPr>
        <p:spPr>
          <a:xfrm>
            <a:off x="206780" y="4829356"/>
            <a:ext cx="5971923" cy="1664335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88969" y="492228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169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회원가입대행</a:t>
            </a:r>
            <a:endParaRPr lang="ko-KR" altLang="en-US" dirty="0"/>
          </a:p>
        </p:txBody>
      </p:sp>
      <p:sp>
        <p:nvSpPr>
          <p:cNvPr id="59" name="Input Field"/>
          <p:cNvSpPr>
            <a:spLocks noChangeArrowheads="1"/>
          </p:cNvSpPr>
          <p:nvPr/>
        </p:nvSpPr>
        <p:spPr bwMode="auto">
          <a:xfrm>
            <a:off x="1844277" y="3570689"/>
            <a:ext cx="2524551" cy="424330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인증 서류 첨부하기 </a:t>
            </a:r>
            <a:r>
              <a:rPr lang="en-US" altLang="ko-KR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0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38349" y="3922249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문의는 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요청게시판을 통해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570204" y="4414537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317956" y="38867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3-1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841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5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ko-KR" altLang="en-US" dirty="0" err="1" smtClean="0"/>
              <a:t>상황별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내용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86291"/>
              </p:ext>
            </p:extLst>
          </p:nvPr>
        </p:nvGraphicFramePr>
        <p:xfrm>
          <a:off x="242508" y="364818"/>
          <a:ext cx="8859928" cy="6092721"/>
        </p:xfrm>
        <a:graphic>
          <a:graphicData uri="http://schemas.openxmlformats.org/drawingml/2006/table">
            <a:tbl>
              <a:tblPr/>
              <a:tblGrid>
                <a:gridCol w="606687">
                  <a:extLst>
                    <a:ext uri="{9D8B030D-6E8A-4147-A177-3AD203B41FA5}">
                      <a16:colId xmlns:a16="http://schemas.microsoft.com/office/drawing/2014/main" val="1178933207"/>
                    </a:ext>
                  </a:extLst>
                </a:gridCol>
                <a:gridCol w="3323793">
                  <a:extLst>
                    <a:ext uri="{9D8B030D-6E8A-4147-A177-3AD203B41FA5}">
                      <a16:colId xmlns:a16="http://schemas.microsoft.com/office/drawing/2014/main" val="3951946172"/>
                    </a:ext>
                  </a:extLst>
                </a:gridCol>
                <a:gridCol w="4929448">
                  <a:extLst>
                    <a:ext uri="{9D8B030D-6E8A-4147-A177-3AD203B41FA5}">
                      <a16:colId xmlns:a16="http://schemas.microsoft.com/office/drawing/2014/main" val="2444979415"/>
                    </a:ext>
                  </a:extLst>
                </a:gridCol>
              </a:tblGrid>
              <a:tr h="2000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538567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없이 ‘검색‘ 클릭 시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없이 ‘확인’ 클릭 시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인증을 진행할 회원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69782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휴면 회원인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휴면회원 상태로 공고 등록 이용이 제한되어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휴면상태 해제 후 이용 부탁 드립니다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74720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불량 회원인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이용이 제한된 아이디입니다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자세한 사항은 고객센터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(080-269-0011)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문의해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0516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탈퇴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없는 회원인 경우 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기업회원이 아니거나 가입된 아이디가 없습니다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9108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A5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정상 회원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동의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X)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 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‘서비스 이용 동의’를 하지 않은 회원입니다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동의‘ 후 이용 부탁 드립니다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625583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A6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정상 회원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동의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O)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 회원입니다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 증명원 또는 사업자등록증을 첨부하여 기업정보 인증을 진행해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4260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첨부된 파일이 없는 경우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인증을 위해 사업자등록 증명원 또는 사업자등록증 파일을 첨부해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14241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파일형식이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맞지 않거나 용량이 클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형식 및 용량 확인 후 다시 등록해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(JPEG, JPG, PNG, BMP /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용량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2M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4974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B3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등록증 파일이 아닌 경우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파일 내 주민등록번호 뒷자리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마스킹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안 되어 있는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인증에 적합한 파일이 아닙니다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사업자등록증을 첨부해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주민등록번호 뒷자리는 노출되지 않도록 처리 필수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6276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B4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 증명원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등록증 발급일이 확인일 기준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일이 넘은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사업자등록증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발급일이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지났습니다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 발급한 후 이용해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21755"/>
                  </a:ext>
                </a:extLst>
              </a:tr>
              <a:tr h="422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B5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내 기업정보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 비교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회사명이 다른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기업정보와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회사명이 다릅니다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기업정보를 수정한 뒤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선택해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99599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B6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내 기업정보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 비교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사업자등록번호가 다른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기업정보와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사업자등록번호가 다릅니다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파일을 다시 등록하시거나 ‘인증 문의하기’ 를 진행해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1307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B7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내 기업정보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 비교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대표자명이 다른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기업정보와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대표자명이 다릅니다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기업정보를 수정한 뒤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선택해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3384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매핑 없이 기업정보 인증 진행한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인증을 진행할 회원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매핑해 주세요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86539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 영역 내 파일 첨부 후 ‘기업정보 인증’ 진행이 안 된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인증이 완료되지 않았습니다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인증을 확인해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24342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en-US" sz="800" b="0" i="0" u="none" strike="noStrike" dirty="0">
                        <a:solidFill>
                          <a:srgbClr val="008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 값이 없을 경우 </a:t>
                      </a:r>
                      <a:endParaRPr kumimoji="0" lang="en-US" altLang="ko-KR" sz="800" b="0" baseline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서류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발급일을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 주세요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800" b="0" i="0" u="none" strike="noStrike" dirty="0">
                        <a:solidFill>
                          <a:srgbClr val="008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51902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프로세스 완료 시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인증이 완료 되었습니다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55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6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err="1" smtClean="0"/>
              <a:t>정액권</a:t>
            </a:r>
            <a:r>
              <a:rPr lang="ko-KR" altLang="en-US" dirty="0" smtClean="0"/>
              <a:t> 등록 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https://admin.job.findall.co.kr:444/FATManage/FATRegister.asp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95678" y="579569"/>
            <a:ext cx="9089807" cy="239713"/>
            <a:chOff x="284972" y="6461057"/>
            <a:chExt cx="9089807" cy="239713"/>
          </a:xfrm>
        </p:grpSpPr>
        <p:grpSp>
          <p:nvGrpSpPr>
            <p:cNvPr id="8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5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3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모서리가 둥근 직사각형 16"/>
          <p:cNvSpPr/>
          <p:nvPr/>
        </p:nvSpPr>
        <p:spPr>
          <a:xfrm>
            <a:off x="4224786" y="3816988"/>
            <a:ext cx="427811" cy="2253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10859" y="3816988"/>
            <a:ext cx="427811" cy="2253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 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19935" y="1171423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미완료 상태로 공고 등록 이용이 제한되어 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완료 후 이용 부탁 드립니다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51790" y="1663711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99542" y="11358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19935" y="2064101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만료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 전입니다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51790" y="255638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9542" y="20285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19935" y="2936021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만료되었습니다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1790" y="342830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99542" y="29004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1-3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09386"/>
              </p:ext>
            </p:extLst>
          </p:nvPr>
        </p:nvGraphicFramePr>
        <p:xfrm>
          <a:off x="9480376" y="550962"/>
          <a:ext cx="2711624" cy="2258142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정액권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등록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매핑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여부 확인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eComm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영업관리 동일 반영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구매회원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입력 후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상태인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정액권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등록 진행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인증이 필요한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후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미완료 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[1-2]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 전부터 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[1-3]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미진행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팝업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(P13~14)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최종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시도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여부 확인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상태에 따른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[1-1] [1-2] [1-3]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813533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1" y="881472"/>
            <a:ext cx="4593698" cy="2783313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3562650" y="1481677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1312" y="14562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096416" y="37687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40631" y="13856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385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8" y="872207"/>
            <a:ext cx="8414218" cy="4060520"/>
          </a:xfrm>
          <a:prstGeom prst="rect">
            <a:avLst/>
          </a:prstGeom>
        </p:spPr>
      </p:pic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smtClean="0"/>
              <a:t>이력서 열람 등록 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https://admin.job.findall.co.kr:444/FATManage/FATRegister.asp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95678" y="579569"/>
            <a:ext cx="9089807" cy="239713"/>
            <a:chOff x="284972" y="6461057"/>
            <a:chExt cx="9089807" cy="239713"/>
          </a:xfrm>
        </p:grpSpPr>
        <p:grpSp>
          <p:nvGrpSpPr>
            <p:cNvPr id="8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5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3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모서리가 둥근 직사각형 16"/>
          <p:cNvSpPr/>
          <p:nvPr/>
        </p:nvSpPr>
        <p:spPr>
          <a:xfrm>
            <a:off x="3783435" y="5076959"/>
            <a:ext cx="1070497" cy="2253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이력서 열람 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12194" y="5076959"/>
            <a:ext cx="427811" cy="2253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 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19935" y="1171423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미완료 상태로 공고 등록 이용이 제한되어 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완료 후 이용 부탁 드립니다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51790" y="1663711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99542" y="11358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19935" y="2064101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만료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 전입니다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51790" y="255638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9542" y="20285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19935" y="2936021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만료되었습니다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1790" y="342830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99542" y="29004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1-3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47226"/>
              </p:ext>
            </p:extLst>
          </p:nvPr>
        </p:nvGraphicFramePr>
        <p:xfrm>
          <a:off x="9480376" y="550962"/>
          <a:ext cx="2711624" cy="269590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이력서 열람 등록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매핑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여부 확인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eComm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영업관리 동일 반영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기업회원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입력 후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상태인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이력서 열람 등록 진행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인증이 필요한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후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미완료 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[1-2]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 전부터 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[1-3]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미진행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팝업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(P13~14)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기업인증처리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항목 삭제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526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최종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시도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여부 확인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상태에 따른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[1-1] [1-2] [1-3]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813533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3185406" y="1163033"/>
            <a:ext cx="1067533" cy="2300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9018" y="11714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46304" y="50313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01599" y="11475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018" y="4303552"/>
            <a:ext cx="2731742" cy="31039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22146" y="42506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472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https://admin.job.findall.co.kr:444/ReadGoodsManage/ReadGoodsCompanyAuthList.asp</a:t>
            </a:r>
            <a:endParaRPr lang="ko-KR" altLang="en-US" dirty="0"/>
          </a:p>
        </p:txBody>
      </p:sp>
      <p:sp>
        <p:nvSpPr>
          <p:cNvPr id="5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en-US" altLang="ko-KR" dirty="0" err="1" smtClean="0"/>
              <a:t>eComm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이력서 열람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기업인증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4" y="550962"/>
            <a:ext cx="9213664" cy="5295209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86549"/>
              </p:ext>
            </p:extLst>
          </p:nvPr>
        </p:nvGraphicFramePr>
        <p:xfrm>
          <a:off x="9480375" y="550962"/>
          <a:ext cx="2711624" cy="1108294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이력서 열람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관리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프로세스 적용 이후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완료된 건에 한해 이력서 열람 관련 인증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table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에도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심사완료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값으로 반영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조건 검색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심사현황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심사완료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default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적용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15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75499" y="2428142"/>
            <a:ext cx="1154044" cy="22361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0913" y="242814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3807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34651"/>
              </p:ext>
            </p:extLst>
          </p:nvPr>
        </p:nvGraphicFramePr>
        <p:xfrm>
          <a:off x="479425" y="692696"/>
          <a:ext cx="1123315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0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.1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2022.10.14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최초 문서 작성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 0.2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2022.10.24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기획 리뷰 의견 반영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0.3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2022.10.25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컨펌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의견 반영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 0.4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2022.10.27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개발 리뷰 반영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인증취소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추가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(P6/9),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등록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시 기업정보 인증 여부 확인 추가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(P12), ID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매핑 시 기업정보 인증 여부 확인 추가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(P13)</a:t>
                      </a:r>
                    </a:p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-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정액권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이력서 열람 등록 내 기업정보 인증 여부 확인 추가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(P17~18)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보라색 표기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 0.5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2022.11.02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기업정보 인증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수기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프로세스 적용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(P5~7, 13~16, 20)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인증 문의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–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문의 처리 전 인증 완료 시의 경우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보완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(P8)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초록색 표기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arenR"/>
                      </a:pPr>
                      <a:endParaRPr lang="en-US" altLang="ko-KR" sz="8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arenR"/>
                      </a:pPr>
                      <a:endParaRPr lang="en-US" altLang="ko-KR" sz="8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▶ 문서 </a:t>
            </a:r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87888" y="5229200"/>
            <a:ext cx="38138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해당 페이지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우측 하단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수정 및 변경 내용 표시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5303912" y="5598301"/>
            <a:ext cx="1944216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Ex) (</a:t>
            </a:r>
            <a:r>
              <a:rPr lang="en-US" altLang="ko-KR" sz="1000" dirty="0" smtClean="0">
                <a:solidFill>
                  <a:srgbClr val="FF0000"/>
                </a:solidFill>
              </a:rPr>
              <a:t>2019.05.15) </a:t>
            </a:r>
            <a:r>
              <a:rPr lang="ko-KR" altLang="en-US" sz="1000" dirty="0">
                <a:solidFill>
                  <a:srgbClr val="FF0000"/>
                </a:solidFill>
              </a:rPr>
              <a:t>수정 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8626" y="5238262"/>
            <a:ext cx="43332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해당 페이지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우측 상단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 영역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수정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 표시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653418" y="5598301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9" name="타원 8"/>
          <p:cNvSpPr/>
          <p:nvPr/>
        </p:nvSpPr>
        <p:spPr>
          <a:xfrm>
            <a:off x="1450178" y="5598301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/>
              <a:t>삭제</a:t>
            </a:r>
          </a:p>
        </p:txBody>
      </p:sp>
      <p:sp>
        <p:nvSpPr>
          <p:cNvPr id="10" name="타원 9"/>
          <p:cNvSpPr/>
          <p:nvPr/>
        </p:nvSpPr>
        <p:spPr>
          <a:xfrm>
            <a:off x="2273597" y="5598301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/>
              <a:t>추가</a:t>
            </a:r>
          </a:p>
        </p:txBody>
      </p:sp>
      <p:sp>
        <p:nvSpPr>
          <p:cNvPr id="11" name="TextBox 36"/>
          <p:cNvSpPr txBox="1">
            <a:spLocks noChangeArrowheads="1"/>
          </p:cNvSpPr>
          <p:nvPr/>
        </p:nvSpPr>
        <p:spPr bwMode="auto">
          <a:xfrm>
            <a:off x="9095085" y="5616619"/>
            <a:ext cx="2339975" cy="17938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 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이전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 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페이지에 이어서 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</a:t>
            </a:r>
            <a:endParaRPr lang="ko-KR" altLang="en-US" sz="800" b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9095084" y="5846548"/>
            <a:ext cx="2339975" cy="17938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 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다음 페이지에 계속 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</a:t>
            </a:r>
            <a:endParaRPr lang="ko-KR" altLang="en-US" sz="800" b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5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en-US" altLang="ko-KR" dirty="0" err="1" smtClean="0"/>
              <a:t>eComm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기업정보 수기 인증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3" y="376885"/>
            <a:ext cx="9109208" cy="10991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5983454" y="1263535"/>
            <a:ext cx="1107302" cy="170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기업정보 인증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수기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6391"/>
              </p:ext>
            </p:extLst>
          </p:nvPr>
        </p:nvGraphicFramePr>
        <p:xfrm>
          <a:off x="9480375" y="550962"/>
          <a:ext cx="2711624" cy="1230214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eComm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수기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)’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메뉴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선택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수기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)’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팝업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수기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팝업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(P13~14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참고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수기 인증의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OCR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프로세스 제외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버튼 삭제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15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타원 73"/>
          <p:cNvSpPr/>
          <p:nvPr/>
        </p:nvSpPr>
        <p:spPr>
          <a:xfrm>
            <a:off x="5875454" y="115705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481" y="1627008"/>
            <a:ext cx="3786111" cy="4609578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2679481" y="1519008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8239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Admin </a:t>
            </a:r>
            <a:r>
              <a:rPr lang="ko-KR" altLang="en-US" dirty="0" err="1" smtClean="0"/>
              <a:t>화면설계서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9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텍스트 개체 틀 76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] </a:t>
            </a:r>
            <a:r>
              <a:rPr lang="ko-KR" altLang="en-US" dirty="0" smtClean="0"/>
              <a:t>기업정보 인증 </a:t>
            </a:r>
            <a:r>
              <a:rPr lang="ko-KR" altLang="en-US" dirty="0" err="1" smtClean="0"/>
              <a:t>알림톡</a:t>
            </a:r>
            <a:r>
              <a:rPr lang="ko-KR" altLang="en-US" dirty="0" smtClean="0"/>
              <a:t> </a:t>
            </a:r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576" y="485771"/>
            <a:ext cx="1838004" cy="2462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1000" b="1" dirty="0">
                <a:solidFill>
                  <a:srgbClr val="0066FF"/>
                </a:solidFill>
              </a:rPr>
              <a:t>※ </a:t>
            </a:r>
            <a:r>
              <a:rPr lang="ko-KR" altLang="en-US" sz="1000" b="1" dirty="0" smtClean="0">
                <a:solidFill>
                  <a:srgbClr val="0066FF"/>
                </a:solidFill>
              </a:rPr>
              <a:t>기업정보 인증 </a:t>
            </a:r>
            <a:r>
              <a:rPr lang="ko-KR" altLang="en-US" sz="1000" b="1" dirty="0" err="1" smtClean="0">
                <a:solidFill>
                  <a:srgbClr val="0066FF"/>
                </a:solidFill>
              </a:rPr>
              <a:t>알림톡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(LMS)</a:t>
            </a:r>
            <a:endParaRPr lang="ko-KR" altLang="en-US" sz="1000" b="1" dirty="0">
              <a:solidFill>
                <a:srgbClr val="0066FF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4671"/>
              </p:ext>
            </p:extLst>
          </p:nvPr>
        </p:nvGraphicFramePr>
        <p:xfrm>
          <a:off x="9480376" y="550962"/>
          <a:ext cx="2711624" cy="1402008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관련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알림톡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(Front)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문의를 진행한 경우 발송 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191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47511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86007" y="873335"/>
            <a:ext cx="2228576" cy="3225372"/>
            <a:chOff x="7191214" y="4535362"/>
            <a:chExt cx="2738972" cy="3225373"/>
          </a:xfrm>
        </p:grpSpPr>
        <p:grpSp>
          <p:nvGrpSpPr>
            <p:cNvPr id="58" name="그룹 57"/>
            <p:cNvGrpSpPr/>
            <p:nvPr/>
          </p:nvGrpSpPr>
          <p:grpSpPr>
            <a:xfrm>
              <a:off x="7294575" y="4891810"/>
              <a:ext cx="2635611" cy="2868925"/>
              <a:chOff x="7294575" y="4891810"/>
              <a:chExt cx="2635611" cy="286892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7294575" y="4891810"/>
                <a:ext cx="2635611" cy="2868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348577" y="5033156"/>
                <a:ext cx="2368731" cy="244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기업정보 인증 문의가 접수 </a:t>
                </a:r>
                <a:r>
                  <a:rPr lang="ko-KR" altLang="en-US" sz="900" dirty="0"/>
                  <a:t>되었습니다</a:t>
                </a:r>
                <a:r>
                  <a:rPr lang="en-US" altLang="ko-KR" sz="900" dirty="0"/>
                  <a:t>.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* </a:t>
                </a:r>
                <a:r>
                  <a:rPr lang="ko-KR" altLang="en-US" sz="900" dirty="0"/>
                  <a:t>회원 </a:t>
                </a:r>
                <a:r>
                  <a:rPr lang="en-US" altLang="ko-KR" sz="900" dirty="0"/>
                  <a:t>: #{ID(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)}</a:t>
                </a:r>
              </a:p>
              <a:p>
                <a:r>
                  <a:rPr lang="en-US" altLang="ko-KR" sz="900" dirty="0" smtClean="0"/>
                  <a:t>* </a:t>
                </a:r>
                <a:r>
                  <a:rPr lang="ko-KR" altLang="en-US" sz="900" dirty="0" err="1" smtClean="0"/>
                  <a:t>사업자번호</a:t>
                </a:r>
                <a:r>
                  <a:rPr lang="ko-KR" altLang="en-US" sz="900" dirty="0" smtClean="0"/>
                  <a:t> </a:t>
                </a:r>
                <a:r>
                  <a:rPr lang="en-US" altLang="ko-KR" sz="900" dirty="0"/>
                  <a:t>: </a:t>
                </a:r>
                <a:r>
                  <a:rPr lang="en-US" altLang="ko-KR" sz="900" dirty="0" smtClean="0"/>
                  <a:t>#{</a:t>
                </a:r>
                <a:r>
                  <a:rPr lang="ko-KR" altLang="en-US" sz="900" dirty="0" err="1" smtClean="0"/>
                  <a:t>사업자번호</a:t>
                </a:r>
                <a:r>
                  <a:rPr lang="en-US" altLang="ko-KR" sz="900" dirty="0" smtClean="0"/>
                  <a:t>}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문의 내용 확인 후 승인 여부 안내해 드리겠습니다</a:t>
                </a:r>
                <a:r>
                  <a:rPr lang="en-US" altLang="ko-KR" sz="900" dirty="0" smtClean="0"/>
                  <a:t>. 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 err="1" smtClean="0"/>
                  <a:t>확인시간</a:t>
                </a:r>
                <a:r>
                  <a:rPr lang="ko-KR" altLang="en-US" sz="900" dirty="0" smtClean="0"/>
                  <a:t>  </a:t>
                </a:r>
                <a:r>
                  <a:rPr lang="en-US" altLang="ko-KR" sz="900" dirty="0" smtClean="0"/>
                  <a:t>09:00~18:00 (</a:t>
                </a:r>
                <a:r>
                  <a:rPr lang="ko-KR" altLang="en-US" sz="900" dirty="0" smtClean="0"/>
                  <a:t>주말 및 공휴일 휴무</a:t>
                </a:r>
                <a:r>
                  <a:rPr lang="en-US" altLang="ko-KR" sz="900" dirty="0" smtClean="0"/>
                  <a:t>)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191214" y="4535362"/>
              <a:ext cx="1678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문의 접수</a:t>
              </a:r>
              <a:r>
                <a:rPr lang="en-US" altLang="ko-KR" sz="1000" dirty="0" smtClean="0"/>
                <a:t>]</a:t>
              </a:r>
              <a:endParaRPr lang="ko-KR" altLang="en-US" sz="1000" dirty="0" smtClean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418239" y="873334"/>
            <a:ext cx="2228577" cy="3225373"/>
            <a:chOff x="7191213" y="4535362"/>
            <a:chExt cx="2738973" cy="3073867"/>
          </a:xfrm>
        </p:grpSpPr>
        <p:grpSp>
          <p:nvGrpSpPr>
            <p:cNvPr id="74" name="그룹 73"/>
            <p:cNvGrpSpPr/>
            <p:nvPr/>
          </p:nvGrpSpPr>
          <p:grpSpPr>
            <a:xfrm>
              <a:off x="7294575" y="4891810"/>
              <a:ext cx="2635611" cy="2717419"/>
              <a:chOff x="7294575" y="4891810"/>
              <a:chExt cx="2635611" cy="271741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7294575" y="4891810"/>
                <a:ext cx="2635611" cy="27174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348577" y="5013351"/>
                <a:ext cx="2581609" cy="246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 </a:t>
                </a:r>
              </a:p>
              <a:p>
                <a:endParaRPr lang="en-US" altLang="ko-KR" sz="900" dirty="0" smtClean="0"/>
              </a:p>
              <a:p>
                <a:r>
                  <a:rPr lang="en-US" altLang="ko-KR" sz="900" dirty="0" smtClean="0"/>
                  <a:t>[#{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}]</a:t>
                </a:r>
                <a:r>
                  <a:rPr lang="ko-KR" altLang="en-US" sz="900" dirty="0"/>
                  <a:t>회원님</a:t>
                </a:r>
                <a:r>
                  <a:rPr lang="en-US" altLang="ko-KR" sz="900" dirty="0"/>
                  <a:t>, </a:t>
                </a:r>
                <a:r>
                  <a:rPr lang="ko-KR" altLang="en-US" sz="900" dirty="0" smtClean="0"/>
                  <a:t>기업정보 인증이 </a:t>
                </a:r>
                <a:r>
                  <a:rPr lang="ko-KR" altLang="en-US" sz="900" dirty="0"/>
                  <a:t>지연 </a:t>
                </a:r>
                <a:r>
                  <a:rPr lang="en-US" altLang="ko-KR" sz="900" dirty="0"/>
                  <a:t>[</a:t>
                </a:r>
                <a:r>
                  <a:rPr lang="ko-KR" altLang="en-US" sz="900" dirty="0"/>
                  <a:t>사유</a:t>
                </a:r>
                <a:r>
                  <a:rPr lang="en-US" altLang="ko-KR" sz="900" dirty="0" smtClean="0"/>
                  <a:t>-#{</a:t>
                </a:r>
                <a:r>
                  <a:rPr lang="ko-KR" altLang="en-US" sz="900" dirty="0" smtClean="0"/>
                  <a:t>거절 사유</a:t>
                </a:r>
                <a:r>
                  <a:rPr lang="en-US" altLang="ko-KR" sz="900" dirty="0"/>
                  <a:t>}] </a:t>
                </a:r>
                <a:r>
                  <a:rPr lang="ko-KR" altLang="en-US" sz="900" dirty="0"/>
                  <a:t>되고 있습니다</a:t>
                </a:r>
                <a:r>
                  <a:rPr lang="en-US" altLang="ko-KR" sz="900" dirty="0"/>
                  <a:t>. </a:t>
                </a:r>
              </a:p>
              <a:p>
                <a:endParaRPr lang="en-US" altLang="ko-KR" sz="900" dirty="0" smtClean="0"/>
              </a:p>
              <a:p>
                <a:endParaRPr lang="en-US" altLang="ko-KR" sz="900" dirty="0" smtClean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/>
                  <a:t>고객센터 </a:t>
                </a:r>
                <a:r>
                  <a:rPr lang="en-US" altLang="ko-KR" sz="900" dirty="0"/>
                  <a:t>080-269-0011</a:t>
                </a:r>
              </a:p>
              <a:p>
                <a:endParaRPr lang="en-US" altLang="ko-KR" sz="900" dirty="0" smtClean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 smtClean="0"/>
                  <a:t>기업정보 인증 신청하기 </a:t>
                </a:r>
                <a:r>
                  <a:rPr lang="en-US" altLang="ko-KR" sz="900" dirty="0" smtClean="0"/>
                  <a:t>: </a:t>
                </a:r>
              </a:p>
              <a:p>
                <a:r>
                  <a:rPr lang="en-US" altLang="ko-KR" sz="900" dirty="0" smtClean="0"/>
                  <a:t>   </a:t>
                </a:r>
                <a:r>
                  <a:rPr lang="en-US" altLang="ko-KR" sz="900" dirty="0" err="1" smtClean="0"/>
                  <a:t>url</a:t>
                </a:r>
                <a:r>
                  <a:rPr lang="en-US" altLang="ko-KR" sz="900" dirty="0" smtClean="0"/>
                  <a:t> </a:t>
                </a:r>
                <a:r>
                  <a:rPr lang="ko-KR" altLang="en-US" sz="900" dirty="0" smtClean="0"/>
                  <a:t>추가 </a:t>
                </a:r>
                <a:endParaRPr lang="en-US" altLang="ko-KR" sz="900" dirty="0" smtClean="0"/>
              </a:p>
              <a:p>
                <a:endParaRPr lang="en-US" altLang="ko-KR" sz="900" dirty="0" smtClean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기업정보 인증 </a:t>
                </a:r>
                <a:r>
                  <a:rPr lang="ko-KR" altLang="en-US" sz="900" dirty="0" smtClean="0"/>
                  <a:t>문의하기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   </a:t>
                </a:r>
                <a:r>
                  <a:rPr lang="en-US" altLang="ko-KR" sz="900" dirty="0" err="1"/>
                  <a:t>url</a:t>
                </a:r>
                <a:r>
                  <a:rPr lang="en-US" altLang="ko-KR" sz="900" dirty="0"/>
                  <a:t> </a:t>
                </a:r>
                <a:r>
                  <a:rPr lang="ko-KR" altLang="en-US" sz="900" dirty="0"/>
                  <a:t>추가 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91213" y="4535362"/>
              <a:ext cx="1678665" cy="23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거절 안내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50471" y="873335"/>
            <a:ext cx="2228577" cy="3225372"/>
            <a:chOff x="7191213" y="4535362"/>
            <a:chExt cx="2738973" cy="3073865"/>
          </a:xfrm>
        </p:grpSpPr>
        <p:grpSp>
          <p:nvGrpSpPr>
            <p:cNvPr id="20" name="그룹 19"/>
            <p:cNvGrpSpPr/>
            <p:nvPr/>
          </p:nvGrpSpPr>
          <p:grpSpPr>
            <a:xfrm>
              <a:off x="7294575" y="4891810"/>
              <a:ext cx="2635611" cy="2717417"/>
              <a:chOff x="7294575" y="4891810"/>
              <a:chExt cx="2635611" cy="2717417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7294575" y="4891810"/>
                <a:ext cx="2635611" cy="271741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348577" y="5013351"/>
                <a:ext cx="2581609" cy="2595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[#{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}]</a:t>
                </a:r>
                <a:r>
                  <a:rPr lang="ko-KR" altLang="en-US" sz="900" dirty="0"/>
                  <a:t>회원님</a:t>
                </a:r>
                <a:r>
                  <a:rPr lang="en-US" altLang="ko-KR" sz="900" dirty="0"/>
                  <a:t>,</a:t>
                </a:r>
              </a:p>
              <a:p>
                <a:r>
                  <a:rPr lang="ko-KR" altLang="en-US" sz="900" dirty="0" smtClean="0"/>
                  <a:t>기업정보 </a:t>
                </a:r>
                <a:r>
                  <a:rPr lang="ko-KR" altLang="en-US" sz="900" dirty="0"/>
                  <a:t>인증이 완료되었습니다</a:t>
                </a:r>
                <a:r>
                  <a:rPr lang="en-US" altLang="ko-KR" sz="900" dirty="0"/>
                  <a:t>. </a:t>
                </a:r>
              </a:p>
              <a:p>
                <a:r>
                  <a:rPr lang="ko-KR" altLang="en-US" sz="900" dirty="0"/>
                  <a:t>벼룩시장 서비스를 자유롭게 이용할 수 있습니다</a:t>
                </a:r>
                <a:r>
                  <a:rPr lang="en-US" altLang="ko-KR" sz="900" dirty="0"/>
                  <a:t>. </a:t>
                </a:r>
                <a:endParaRPr lang="en-US" altLang="ko-KR" sz="900" dirty="0" smtClean="0"/>
              </a:p>
              <a:p>
                <a:endParaRPr lang="en-US" altLang="ko-KR" sz="900" dirty="0"/>
              </a:p>
              <a:p>
                <a:r>
                  <a:rPr lang="ko-KR" altLang="en-US" sz="900" dirty="0"/>
                  <a:t>* 인증 기간 </a:t>
                </a:r>
                <a:r>
                  <a:rPr lang="en-US" altLang="ko-KR" sz="900" dirty="0"/>
                  <a:t>: #{YYYY-MM-DD ~ YYYY-MM-DD}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  <a:p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고객센터 </a:t>
                </a:r>
                <a:r>
                  <a:rPr lang="en-US" altLang="ko-KR" sz="900" dirty="0"/>
                  <a:t>080-269-0011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일자리 등록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  <a:r>
                  <a:rPr lang="en-US" altLang="ko-KR" sz="900" dirty="0">
                    <a:hlinkClick r:id="rId2"/>
                  </a:rPr>
                  <a:t>http://m.findjob.co.kr/AdRegistNew/AdInfoNew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191213" y="4535362"/>
              <a:ext cx="1678665" cy="23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승인 안내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082702" y="889960"/>
            <a:ext cx="2228577" cy="3208747"/>
            <a:chOff x="7191213" y="4535362"/>
            <a:chExt cx="2738973" cy="3208748"/>
          </a:xfrm>
        </p:grpSpPr>
        <p:grpSp>
          <p:nvGrpSpPr>
            <p:cNvPr id="27" name="그룹 26"/>
            <p:cNvGrpSpPr/>
            <p:nvPr/>
          </p:nvGrpSpPr>
          <p:grpSpPr>
            <a:xfrm>
              <a:off x="7294575" y="4891810"/>
              <a:ext cx="2635611" cy="2852300"/>
              <a:chOff x="7294575" y="4891810"/>
              <a:chExt cx="2635611" cy="28523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7294575" y="4891810"/>
                <a:ext cx="2635611" cy="2852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48578" y="5033156"/>
                <a:ext cx="2368731" cy="2585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[#{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}]</a:t>
                </a:r>
                <a:r>
                  <a:rPr lang="ko-KR" altLang="en-US" sz="900" dirty="0" smtClean="0"/>
                  <a:t>회원님</a:t>
                </a:r>
                <a:r>
                  <a:rPr lang="en-US" altLang="ko-KR" sz="900" dirty="0" smtClean="0"/>
                  <a:t>,</a:t>
                </a:r>
                <a:r>
                  <a:rPr lang="ko-KR" altLang="en-US" sz="900" dirty="0" smtClean="0"/>
                  <a:t> </a:t>
                </a:r>
                <a:endParaRPr lang="en-US" altLang="ko-KR" sz="900" dirty="0" smtClean="0"/>
              </a:p>
              <a:p>
                <a:r>
                  <a:rPr lang="ko-KR" altLang="en-US" sz="900" dirty="0" smtClean="0">
                    <a:latin typeface="+mn-ea"/>
                  </a:rPr>
                  <a:t>기업정보 </a:t>
                </a:r>
                <a:r>
                  <a:rPr lang="ko-KR" altLang="en-US" sz="900" dirty="0">
                    <a:latin typeface="+mn-ea"/>
                  </a:rPr>
                  <a:t>인증 만료 </a:t>
                </a:r>
                <a:r>
                  <a:rPr lang="en-US" altLang="ko-KR" sz="900" dirty="0" smtClean="0"/>
                  <a:t>#{</a:t>
                </a:r>
                <a:r>
                  <a:rPr lang="ko-KR" altLang="en-US" sz="900" dirty="0" smtClean="0"/>
                  <a:t>남은 기간</a:t>
                </a:r>
                <a:r>
                  <a:rPr lang="en-US" altLang="ko-KR" sz="900" dirty="0" smtClean="0"/>
                  <a:t>}</a:t>
                </a:r>
                <a:r>
                  <a:rPr lang="ko-KR" altLang="en-US" sz="900" dirty="0" smtClean="0">
                    <a:latin typeface="+mn-ea"/>
                  </a:rPr>
                  <a:t>일 </a:t>
                </a:r>
                <a:r>
                  <a:rPr lang="ko-KR" altLang="en-US" sz="900" dirty="0">
                    <a:latin typeface="+mn-ea"/>
                  </a:rPr>
                  <a:t>전입니다</a:t>
                </a:r>
                <a:r>
                  <a:rPr lang="en-US" altLang="ko-KR" sz="900" dirty="0">
                    <a:latin typeface="+mn-ea"/>
                  </a:rPr>
                  <a:t>. </a:t>
                </a:r>
              </a:p>
              <a:p>
                <a:r>
                  <a:rPr lang="ko-KR" altLang="en-US" sz="900" dirty="0" smtClean="0">
                    <a:latin typeface="+mn-ea"/>
                  </a:rPr>
                  <a:t>기업정보 </a:t>
                </a:r>
                <a:r>
                  <a:rPr lang="ko-KR" altLang="en-US" sz="900" dirty="0" err="1">
                    <a:latin typeface="+mn-ea"/>
                  </a:rPr>
                  <a:t>재인증을</a:t>
                </a:r>
                <a:r>
                  <a:rPr lang="ko-KR" altLang="en-US" sz="900" dirty="0">
                    <a:latin typeface="+mn-ea"/>
                  </a:rPr>
                  <a:t> 진행해 주세요</a:t>
                </a:r>
                <a:r>
                  <a:rPr lang="en-US" altLang="ko-KR" sz="900" dirty="0">
                    <a:latin typeface="+mn-ea"/>
                  </a:rPr>
                  <a:t>.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/>
                  <a:t>* 인증 기간 </a:t>
                </a:r>
                <a:r>
                  <a:rPr lang="en-US" altLang="ko-KR" sz="900" dirty="0"/>
                  <a:t>: #{YYYY-MM-DD ~ YYYY-MM-DD}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  <a:p>
                <a:endParaRPr lang="en-US" altLang="ko-KR" sz="900" dirty="0" smtClean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고객센터 </a:t>
                </a:r>
                <a:r>
                  <a:rPr lang="en-US" altLang="ko-KR" sz="900" dirty="0"/>
                  <a:t>080-269-0011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 smtClean="0"/>
                  <a:t>기업정보 인증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  <a:endParaRPr lang="en-US" altLang="ko-KR" sz="900" dirty="0" smtClean="0"/>
              </a:p>
              <a:p>
                <a:r>
                  <a:rPr lang="en-US" altLang="ko-KR" sz="900" dirty="0"/>
                  <a:t> </a:t>
                </a:r>
                <a:r>
                  <a:rPr lang="en-US" altLang="ko-KR" sz="900" dirty="0" smtClean="0"/>
                  <a:t>  </a:t>
                </a:r>
                <a:r>
                  <a:rPr lang="en-US" altLang="ko-KR" sz="900" dirty="0" err="1" smtClean="0"/>
                  <a:t>url</a:t>
                </a:r>
                <a:r>
                  <a:rPr lang="en-US" altLang="ko-KR" sz="900" dirty="0" smtClean="0"/>
                  <a:t> </a:t>
                </a:r>
                <a:r>
                  <a:rPr lang="ko-KR" altLang="en-US" sz="900" dirty="0" smtClean="0"/>
                  <a:t>추가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191213" y="4535362"/>
              <a:ext cx="2438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만료 </a:t>
              </a:r>
              <a:r>
                <a:rPr lang="en-US" altLang="ko-KR" sz="1000" dirty="0" smtClean="0"/>
                <a:t>14</a:t>
              </a:r>
              <a:r>
                <a:rPr lang="ko-KR" altLang="en-US" sz="1000" dirty="0" smtClean="0"/>
                <a:t>일</a:t>
              </a:r>
              <a:r>
                <a:rPr lang="en-US" altLang="ko-KR" sz="1000" dirty="0" smtClean="0"/>
                <a:t>, 1</a:t>
              </a:r>
              <a:r>
                <a:rPr lang="ko-KR" altLang="en-US" sz="1000" dirty="0" smtClean="0"/>
                <a:t>일 전 안내</a:t>
              </a:r>
              <a:r>
                <a:rPr lang="en-US" altLang="ko-KR" sz="1000" dirty="0" smtClean="0"/>
                <a:t>]</a:t>
              </a:r>
              <a:endParaRPr lang="ko-KR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20089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텍스트 개체 틀 76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] </a:t>
            </a:r>
            <a:r>
              <a:rPr lang="ko-KR" altLang="en-US" dirty="0" smtClean="0"/>
              <a:t>기업정보 인증 </a:t>
            </a:r>
            <a:r>
              <a:rPr lang="ko-KR" altLang="en-US" dirty="0" err="1" smtClean="0"/>
              <a:t>알림톡</a:t>
            </a:r>
            <a:r>
              <a:rPr lang="ko-KR" altLang="en-US" dirty="0" smtClean="0"/>
              <a:t> </a:t>
            </a: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576" y="485771"/>
            <a:ext cx="1838004" cy="2462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1000" b="1" dirty="0">
                <a:solidFill>
                  <a:srgbClr val="0066FF"/>
                </a:solidFill>
              </a:rPr>
              <a:t>※ </a:t>
            </a:r>
            <a:r>
              <a:rPr lang="ko-KR" altLang="en-US" sz="1000" b="1" dirty="0" smtClean="0">
                <a:solidFill>
                  <a:srgbClr val="0066FF"/>
                </a:solidFill>
              </a:rPr>
              <a:t>기업정보 인증 </a:t>
            </a:r>
            <a:r>
              <a:rPr lang="ko-KR" altLang="en-US" sz="1000" b="1" dirty="0" err="1" smtClean="0">
                <a:solidFill>
                  <a:srgbClr val="0066FF"/>
                </a:solidFill>
              </a:rPr>
              <a:t>알림톡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(LMS)</a:t>
            </a:r>
            <a:endParaRPr lang="ko-KR" altLang="en-US" sz="1000" b="1" dirty="0">
              <a:solidFill>
                <a:srgbClr val="0066FF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42066"/>
              </p:ext>
            </p:extLst>
          </p:nvPr>
        </p:nvGraphicFramePr>
        <p:xfrm>
          <a:off x="9480376" y="550962"/>
          <a:ext cx="2711624" cy="1523928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관련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알림톡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(Admin)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문의를 진행한 경우 발송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등록대행의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경우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담당 영업사원에게 발송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191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47511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86006" y="873334"/>
            <a:ext cx="2228578" cy="3225373"/>
            <a:chOff x="7191213" y="4535362"/>
            <a:chExt cx="2738973" cy="3225374"/>
          </a:xfrm>
        </p:grpSpPr>
        <p:grpSp>
          <p:nvGrpSpPr>
            <p:cNvPr id="58" name="그룹 57"/>
            <p:cNvGrpSpPr/>
            <p:nvPr/>
          </p:nvGrpSpPr>
          <p:grpSpPr>
            <a:xfrm>
              <a:off x="7294575" y="4891810"/>
              <a:ext cx="2635611" cy="2868926"/>
              <a:chOff x="7294575" y="4891810"/>
              <a:chExt cx="2635611" cy="2868926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7294575" y="4891810"/>
                <a:ext cx="2635611" cy="286892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348577" y="5033156"/>
                <a:ext cx="2581609" cy="244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기업정보 인증 문의가 접수 </a:t>
                </a:r>
                <a:r>
                  <a:rPr lang="ko-KR" altLang="en-US" sz="900" dirty="0"/>
                  <a:t>되었습니다</a:t>
                </a:r>
                <a:r>
                  <a:rPr lang="en-US" altLang="ko-KR" sz="900" dirty="0"/>
                  <a:t>.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* </a:t>
                </a:r>
                <a:r>
                  <a:rPr lang="ko-KR" altLang="en-US" sz="900" dirty="0" smtClean="0"/>
                  <a:t>회원 </a:t>
                </a:r>
                <a:r>
                  <a:rPr lang="en-US" altLang="ko-KR" sz="900" dirty="0"/>
                  <a:t>: #{ID(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)} </a:t>
                </a:r>
                <a:endParaRPr lang="en-US" altLang="ko-KR" sz="900" dirty="0" smtClean="0"/>
              </a:p>
              <a:p>
                <a:r>
                  <a:rPr lang="en-US" altLang="ko-KR" sz="900" dirty="0" smtClean="0"/>
                  <a:t>* </a:t>
                </a:r>
                <a:r>
                  <a:rPr lang="ko-KR" altLang="en-US" sz="900" dirty="0" err="1" smtClean="0"/>
                  <a:t>사업자번호</a:t>
                </a:r>
                <a:r>
                  <a:rPr lang="ko-KR" altLang="en-US" sz="900" dirty="0" smtClean="0"/>
                  <a:t> </a:t>
                </a:r>
                <a:r>
                  <a:rPr lang="en-US" altLang="ko-KR" sz="900" dirty="0"/>
                  <a:t>: </a:t>
                </a:r>
                <a:r>
                  <a:rPr lang="en-US" altLang="ko-KR" sz="900" dirty="0" smtClean="0"/>
                  <a:t>#{</a:t>
                </a:r>
                <a:r>
                  <a:rPr lang="ko-KR" altLang="en-US" sz="900" dirty="0" err="1" smtClean="0"/>
                  <a:t>사업자번호</a:t>
                </a:r>
                <a:r>
                  <a:rPr lang="en-US" altLang="ko-KR" sz="900" dirty="0" smtClean="0"/>
                  <a:t>}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문의 내용 확인 후 승인 여부 안내해 드리겠습니다</a:t>
                </a:r>
                <a:r>
                  <a:rPr lang="en-US" altLang="ko-KR" sz="900" dirty="0" smtClean="0"/>
                  <a:t>. 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 err="1" smtClean="0"/>
                  <a:t>확인시간</a:t>
                </a:r>
                <a:r>
                  <a:rPr lang="ko-KR" altLang="en-US" sz="900" dirty="0" smtClean="0"/>
                  <a:t>  </a:t>
                </a:r>
                <a:r>
                  <a:rPr lang="en-US" altLang="ko-KR" sz="900" dirty="0" smtClean="0"/>
                  <a:t>09:00~18:00 (</a:t>
                </a:r>
                <a:r>
                  <a:rPr lang="ko-KR" altLang="en-US" sz="900" dirty="0" smtClean="0"/>
                  <a:t>주말 및 공휴일 휴무</a:t>
                </a:r>
                <a:r>
                  <a:rPr lang="en-US" altLang="ko-KR" sz="900" dirty="0" smtClean="0"/>
                  <a:t>)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191213" y="4535362"/>
              <a:ext cx="1678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문의 접수</a:t>
              </a:r>
              <a:r>
                <a:rPr lang="en-US" altLang="ko-KR" sz="1000" dirty="0" smtClean="0"/>
                <a:t>]</a:t>
              </a:r>
              <a:endParaRPr lang="ko-KR" altLang="en-US" sz="1000" dirty="0" smtClean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418238" y="873334"/>
            <a:ext cx="2228578" cy="3225373"/>
            <a:chOff x="7191213" y="4535362"/>
            <a:chExt cx="2738973" cy="3073867"/>
          </a:xfrm>
        </p:grpSpPr>
        <p:grpSp>
          <p:nvGrpSpPr>
            <p:cNvPr id="74" name="그룹 73"/>
            <p:cNvGrpSpPr/>
            <p:nvPr/>
          </p:nvGrpSpPr>
          <p:grpSpPr>
            <a:xfrm>
              <a:off x="7294575" y="4891810"/>
              <a:ext cx="2635611" cy="2717419"/>
              <a:chOff x="7294575" y="4891810"/>
              <a:chExt cx="2635611" cy="271741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7294575" y="4891810"/>
                <a:ext cx="2635611" cy="27174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348577" y="5013351"/>
                <a:ext cx="2581609" cy="140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 </a:t>
                </a:r>
              </a:p>
              <a:p>
                <a:endParaRPr lang="en-US" altLang="ko-KR" sz="900" dirty="0" smtClean="0"/>
              </a:p>
              <a:p>
                <a:r>
                  <a:rPr lang="en-US" altLang="ko-KR" sz="900" dirty="0" smtClean="0"/>
                  <a:t>[#{</a:t>
                </a:r>
                <a:r>
                  <a:rPr lang="ko-KR" altLang="en-US" sz="900" dirty="0"/>
                  <a:t>관리자 영업 </a:t>
                </a:r>
                <a:r>
                  <a:rPr lang="ko-KR" altLang="en-US" sz="900" dirty="0" err="1"/>
                  <a:t>계정명</a:t>
                </a:r>
                <a:r>
                  <a:rPr lang="en-US" altLang="ko-KR" sz="900" dirty="0" smtClean="0"/>
                  <a:t>}]</a:t>
                </a:r>
                <a:r>
                  <a:rPr lang="ko-KR" altLang="en-US" sz="900" dirty="0" smtClean="0"/>
                  <a:t>님</a:t>
                </a:r>
                <a:r>
                  <a:rPr lang="en-US" altLang="ko-KR" sz="900" dirty="0"/>
                  <a:t>, </a:t>
                </a:r>
                <a:r>
                  <a:rPr lang="ko-KR" altLang="en-US" sz="900" dirty="0" smtClean="0"/>
                  <a:t>기업정보 인증이 </a:t>
                </a:r>
                <a:r>
                  <a:rPr lang="ko-KR" altLang="en-US" sz="900" dirty="0"/>
                  <a:t>지연 </a:t>
                </a:r>
                <a:r>
                  <a:rPr lang="en-US" altLang="ko-KR" sz="900" dirty="0"/>
                  <a:t>[</a:t>
                </a:r>
                <a:r>
                  <a:rPr lang="ko-KR" altLang="en-US" sz="900" dirty="0"/>
                  <a:t>사유</a:t>
                </a:r>
                <a:r>
                  <a:rPr lang="en-US" altLang="ko-KR" sz="900" dirty="0" smtClean="0"/>
                  <a:t>-#{</a:t>
                </a:r>
                <a:r>
                  <a:rPr lang="ko-KR" altLang="en-US" sz="900" dirty="0" smtClean="0"/>
                  <a:t>거절 사유</a:t>
                </a:r>
                <a:r>
                  <a:rPr lang="en-US" altLang="ko-KR" sz="900" dirty="0"/>
                  <a:t>}] </a:t>
                </a:r>
                <a:r>
                  <a:rPr lang="ko-KR" altLang="en-US" sz="900" dirty="0"/>
                  <a:t>되고 있습니다</a:t>
                </a:r>
                <a:r>
                  <a:rPr lang="en-US" altLang="ko-KR" sz="900" dirty="0"/>
                  <a:t>. </a:t>
                </a:r>
              </a:p>
              <a:p>
                <a:endParaRPr lang="en-US" altLang="ko-KR" sz="900" dirty="0" smtClean="0"/>
              </a:p>
              <a:p>
                <a:endParaRPr lang="en-US" altLang="ko-KR" sz="900" dirty="0" smtClean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기업정보 </a:t>
                </a:r>
                <a:r>
                  <a:rPr lang="ko-KR" altLang="en-US" sz="900" dirty="0" smtClean="0"/>
                  <a:t>인증 및 관련 문의는 </a:t>
                </a:r>
                <a:r>
                  <a:rPr lang="en-US" altLang="ko-KR" sz="900" dirty="0" smtClean="0"/>
                  <a:t>‘</a:t>
                </a:r>
                <a:r>
                  <a:rPr lang="ko-KR" altLang="en-US" sz="900" dirty="0" smtClean="0"/>
                  <a:t>공고 등록 </a:t>
                </a:r>
                <a:r>
                  <a:rPr lang="en-US" altLang="ko-KR" sz="900" dirty="0" smtClean="0"/>
                  <a:t>&gt; </a:t>
                </a:r>
                <a:r>
                  <a:rPr lang="ko-KR" altLang="en-US" sz="900" dirty="0" smtClean="0"/>
                  <a:t>기업정보 인증</a:t>
                </a:r>
                <a:r>
                  <a:rPr lang="en-US" altLang="ko-KR" sz="900" dirty="0" smtClean="0"/>
                  <a:t>‘ </a:t>
                </a:r>
                <a:r>
                  <a:rPr lang="ko-KR" altLang="en-US" sz="900" dirty="0" smtClean="0"/>
                  <a:t>메뉴를 통해 진행해 주세요</a:t>
                </a:r>
                <a:r>
                  <a:rPr lang="en-US" altLang="ko-KR" sz="900" dirty="0" smtClean="0"/>
                  <a:t>. </a:t>
                </a:r>
                <a:endParaRPr lang="en-US" altLang="ko-KR" sz="900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91213" y="4535362"/>
              <a:ext cx="1678665" cy="23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거절 안내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50470" y="873334"/>
            <a:ext cx="2228578" cy="3225373"/>
            <a:chOff x="7191213" y="4535362"/>
            <a:chExt cx="2738973" cy="3073867"/>
          </a:xfrm>
        </p:grpSpPr>
        <p:grpSp>
          <p:nvGrpSpPr>
            <p:cNvPr id="20" name="그룹 19"/>
            <p:cNvGrpSpPr/>
            <p:nvPr/>
          </p:nvGrpSpPr>
          <p:grpSpPr>
            <a:xfrm>
              <a:off x="7294575" y="4891810"/>
              <a:ext cx="2635611" cy="2717419"/>
              <a:chOff x="7294575" y="4891810"/>
              <a:chExt cx="2635611" cy="2717419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7294575" y="4891810"/>
                <a:ext cx="2635611" cy="27174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348577" y="5013351"/>
                <a:ext cx="2581609" cy="127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[#{</a:t>
                </a:r>
                <a:r>
                  <a:rPr lang="ko-KR" altLang="en-US" sz="900" dirty="0"/>
                  <a:t>관리자 영업 </a:t>
                </a:r>
                <a:r>
                  <a:rPr lang="ko-KR" altLang="en-US" sz="900" dirty="0" err="1"/>
                  <a:t>계정명</a:t>
                </a:r>
                <a:r>
                  <a:rPr lang="en-US" altLang="ko-KR" sz="900" dirty="0" smtClean="0"/>
                  <a:t>}]</a:t>
                </a:r>
                <a:r>
                  <a:rPr lang="ko-KR" altLang="en-US" sz="900" dirty="0" smtClean="0"/>
                  <a:t>님</a:t>
                </a:r>
                <a:r>
                  <a:rPr lang="en-US" altLang="ko-KR" sz="900" dirty="0"/>
                  <a:t>,</a:t>
                </a:r>
              </a:p>
              <a:p>
                <a:r>
                  <a:rPr lang="ko-KR" altLang="en-US" sz="900" dirty="0" smtClean="0"/>
                  <a:t>기업정보 </a:t>
                </a:r>
                <a:r>
                  <a:rPr lang="ko-KR" altLang="en-US" sz="900" dirty="0"/>
                  <a:t>인증이 완료되었습니다</a:t>
                </a:r>
                <a:r>
                  <a:rPr lang="en-US" altLang="ko-KR" sz="900" dirty="0"/>
                  <a:t>. </a:t>
                </a:r>
              </a:p>
              <a:p>
                <a:r>
                  <a:rPr lang="ko-KR" altLang="en-US" sz="900" dirty="0" smtClean="0"/>
                  <a:t>공고 등록을 진행해 주세요</a:t>
                </a:r>
                <a:r>
                  <a:rPr lang="en-US" altLang="ko-KR" sz="900" dirty="0" smtClean="0"/>
                  <a:t>. 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*</a:t>
                </a:r>
                <a:r>
                  <a:rPr lang="ko-KR" altLang="en-US" sz="900" dirty="0"/>
                  <a:t>회원 </a:t>
                </a:r>
                <a:r>
                  <a:rPr lang="en-US" altLang="ko-KR" sz="900" dirty="0"/>
                  <a:t>: #{ID(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)} </a:t>
                </a:r>
              </a:p>
              <a:p>
                <a:r>
                  <a:rPr lang="ko-KR" altLang="en-US" sz="900" dirty="0"/>
                  <a:t>* 인증 기간 </a:t>
                </a:r>
                <a:r>
                  <a:rPr lang="en-US" altLang="ko-KR" sz="900" dirty="0"/>
                  <a:t>: #{YYYY-MM-DD ~ YYYY-MM-DD}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191213" y="4535362"/>
              <a:ext cx="1678665" cy="23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승인 안내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082702" y="889960"/>
            <a:ext cx="2228577" cy="3208747"/>
            <a:chOff x="7191213" y="4535362"/>
            <a:chExt cx="2738973" cy="3208748"/>
          </a:xfrm>
        </p:grpSpPr>
        <p:grpSp>
          <p:nvGrpSpPr>
            <p:cNvPr id="36" name="그룹 35"/>
            <p:cNvGrpSpPr/>
            <p:nvPr/>
          </p:nvGrpSpPr>
          <p:grpSpPr>
            <a:xfrm>
              <a:off x="7294575" y="4891810"/>
              <a:ext cx="2635611" cy="2852300"/>
              <a:chOff x="7294575" y="4891810"/>
              <a:chExt cx="2635611" cy="28523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294575" y="4891810"/>
                <a:ext cx="2635611" cy="2852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348578" y="5033156"/>
                <a:ext cx="2368731" cy="203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[#{</a:t>
                </a:r>
                <a:r>
                  <a:rPr lang="ko-KR" altLang="en-US" sz="900" dirty="0"/>
                  <a:t>관리자 영업 </a:t>
                </a:r>
                <a:r>
                  <a:rPr lang="ko-KR" altLang="en-US" sz="900" dirty="0" err="1"/>
                  <a:t>계정명</a:t>
                </a:r>
                <a:r>
                  <a:rPr lang="en-US" altLang="ko-KR" sz="900" dirty="0" smtClean="0"/>
                  <a:t>}]</a:t>
                </a:r>
                <a:r>
                  <a:rPr lang="ko-KR" altLang="en-US" sz="900" dirty="0" smtClean="0"/>
                  <a:t>님</a:t>
                </a:r>
                <a:r>
                  <a:rPr lang="en-US" altLang="ko-KR" sz="900" dirty="0" smtClean="0"/>
                  <a:t>,</a:t>
                </a:r>
                <a:r>
                  <a:rPr lang="ko-KR" altLang="en-US" sz="900" dirty="0" smtClean="0"/>
                  <a:t> </a:t>
                </a:r>
                <a:endParaRPr lang="en-US" altLang="ko-KR" sz="900" dirty="0" smtClean="0"/>
              </a:p>
              <a:p>
                <a:r>
                  <a:rPr lang="ko-KR" altLang="en-US" sz="900" dirty="0" smtClean="0">
                    <a:latin typeface="+mn-ea"/>
                  </a:rPr>
                  <a:t>기업정보 </a:t>
                </a:r>
                <a:r>
                  <a:rPr lang="ko-KR" altLang="en-US" sz="900" dirty="0">
                    <a:latin typeface="+mn-ea"/>
                  </a:rPr>
                  <a:t>인증 만료 </a:t>
                </a:r>
                <a:r>
                  <a:rPr lang="en-US" altLang="ko-KR" sz="900" dirty="0" smtClean="0"/>
                  <a:t>#{</a:t>
                </a:r>
                <a:r>
                  <a:rPr lang="ko-KR" altLang="en-US" sz="900" dirty="0" smtClean="0"/>
                  <a:t>남은 기간</a:t>
                </a:r>
                <a:r>
                  <a:rPr lang="en-US" altLang="ko-KR" sz="900" dirty="0" smtClean="0"/>
                  <a:t>}</a:t>
                </a:r>
                <a:r>
                  <a:rPr lang="ko-KR" altLang="en-US" sz="900" dirty="0" smtClean="0">
                    <a:latin typeface="+mn-ea"/>
                  </a:rPr>
                  <a:t>일 </a:t>
                </a:r>
                <a:r>
                  <a:rPr lang="ko-KR" altLang="en-US" sz="900" dirty="0">
                    <a:latin typeface="+mn-ea"/>
                  </a:rPr>
                  <a:t>전입니다</a:t>
                </a:r>
                <a:r>
                  <a:rPr lang="en-US" altLang="ko-KR" sz="900" dirty="0">
                    <a:latin typeface="+mn-ea"/>
                  </a:rPr>
                  <a:t>. </a:t>
                </a:r>
              </a:p>
              <a:p>
                <a:r>
                  <a:rPr lang="ko-KR" altLang="en-US" sz="900" dirty="0" smtClean="0">
                    <a:latin typeface="+mn-ea"/>
                  </a:rPr>
                  <a:t>기업정보 </a:t>
                </a:r>
                <a:r>
                  <a:rPr lang="ko-KR" altLang="en-US" sz="900" dirty="0" err="1">
                    <a:latin typeface="+mn-ea"/>
                  </a:rPr>
                  <a:t>재인증을</a:t>
                </a:r>
                <a:r>
                  <a:rPr lang="ko-KR" altLang="en-US" sz="900" dirty="0">
                    <a:latin typeface="+mn-ea"/>
                  </a:rPr>
                  <a:t> 진행해 주세요</a:t>
                </a:r>
                <a:r>
                  <a:rPr lang="en-US" altLang="ko-KR" sz="900" dirty="0">
                    <a:latin typeface="+mn-ea"/>
                  </a:rPr>
                  <a:t>.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*</a:t>
                </a:r>
                <a:r>
                  <a:rPr lang="ko-KR" altLang="en-US" sz="900" dirty="0" smtClean="0"/>
                  <a:t>회원 </a:t>
                </a:r>
                <a:r>
                  <a:rPr lang="en-US" altLang="ko-KR" sz="900" dirty="0"/>
                  <a:t>: #{ID(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)} 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* </a:t>
                </a:r>
                <a:r>
                  <a:rPr lang="ko-KR" altLang="en-US" sz="900" dirty="0"/>
                  <a:t>인증 기간 </a:t>
                </a:r>
                <a:r>
                  <a:rPr lang="en-US" altLang="ko-KR" sz="900" dirty="0"/>
                  <a:t>: #{YYYY-MM-DD ~ YYYY-MM-DD}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  <a:p>
                <a:endParaRPr lang="en-US" altLang="ko-KR" sz="900" dirty="0" smtClean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기업정보 </a:t>
                </a:r>
                <a:r>
                  <a:rPr lang="ko-KR" altLang="en-US" sz="900" dirty="0" err="1" smtClean="0"/>
                  <a:t>재인증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/>
                  <a:t>및 관련 문의는 </a:t>
                </a:r>
                <a:r>
                  <a:rPr lang="en-US" altLang="ko-KR" sz="900" dirty="0"/>
                  <a:t>‘</a:t>
                </a:r>
                <a:r>
                  <a:rPr lang="ko-KR" altLang="en-US" sz="900" dirty="0"/>
                  <a:t>공고 등록 </a:t>
                </a:r>
                <a:r>
                  <a:rPr lang="en-US" altLang="ko-KR" sz="900" dirty="0"/>
                  <a:t>&gt; </a:t>
                </a:r>
                <a:r>
                  <a:rPr lang="ko-KR" altLang="en-US" sz="900" dirty="0"/>
                  <a:t>기업정보 인증</a:t>
                </a:r>
                <a:r>
                  <a:rPr lang="en-US" altLang="ko-KR" sz="900" dirty="0"/>
                  <a:t>‘ </a:t>
                </a:r>
                <a:r>
                  <a:rPr lang="ko-KR" altLang="en-US" sz="900" dirty="0"/>
                  <a:t>메뉴를 통해 진행해 주세요</a:t>
                </a:r>
                <a:r>
                  <a:rPr lang="en-US" altLang="ko-KR" sz="900" dirty="0"/>
                  <a:t>. 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191213" y="4535362"/>
              <a:ext cx="2438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만료 </a:t>
              </a:r>
              <a:r>
                <a:rPr lang="en-US" altLang="ko-KR" sz="1000" dirty="0" smtClean="0"/>
                <a:t>14</a:t>
              </a:r>
              <a:r>
                <a:rPr lang="ko-KR" altLang="en-US" sz="1000" dirty="0" smtClean="0"/>
                <a:t>일</a:t>
              </a:r>
              <a:r>
                <a:rPr lang="en-US" altLang="ko-KR" sz="1000" dirty="0" smtClean="0"/>
                <a:t>, 1</a:t>
              </a:r>
              <a:r>
                <a:rPr lang="ko-KR" altLang="en-US" sz="1000" dirty="0" smtClean="0"/>
                <a:t>일 전 안내</a:t>
              </a:r>
              <a:r>
                <a:rPr lang="en-US" altLang="ko-KR" sz="1000" dirty="0" smtClean="0"/>
                <a:t>]</a:t>
              </a:r>
              <a:endParaRPr lang="ko-KR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80978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End of Document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8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183201" y="265453"/>
            <a:ext cx="11473030" cy="644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1. </a:t>
            </a:r>
            <a:r>
              <a:rPr lang="ko-KR" altLang="en-US" sz="1100" b="1" dirty="0">
                <a:latin typeface="+mn-ea"/>
              </a:rPr>
              <a:t>배경												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기업정보를 </a:t>
            </a:r>
            <a:r>
              <a:rPr lang="ko-KR" altLang="en-US" sz="1100" dirty="0">
                <a:latin typeface="+mn-ea"/>
              </a:rPr>
              <a:t>도용하는 보이스피싱범죄 예방을 위해 </a:t>
            </a:r>
            <a:r>
              <a:rPr lang="en-US" altLang="ko-KR" sz="1100" dirty="0">
                <a:latin typeface="+mn-ea"/>
              </a:rPr>
              <a:t>'22</a:t>
            </a:r>
            <a:r>
              <a:rPr lang="ko-KR" altLang="en-US" sz="1100" dirty="0">
                <a:latin typeface="+mn-ea"/>
              </a:rPr>
              <a:t>년 </a:t>
            </a:r>
            <a:r>
              <a:rPr lang="en-US" altLang="ko-KR" sz="1100" dirty="0">
                <a:latin typeface="+mn-ea"/>
              </a:rPr>
              <a:t>11</a:t>
            </a:r>
            <a:r>
              <a:rPr lang="ko-KR" altLang="en-US" sz="1100" dirty="0">
                <a:latin typeface="+mn-ea"/>
              </a:rPr>
              <a:t>월 중 직업안정법 시행령 개정 예정 </a:t>
            </a:r>
            <a:r>
              <a:rPr lang="en-US" altLang="ko-KR" sz="1100" dirty="0">
                <a:latin typeface="+mn-ea"/>
              </a:rPr>
              <a:t>(8</a:t>
            </a:r>
            <a:r>
              <a:rPr lang="ko-KR" altLang="en-US" sz="1100" dirty="0">
                <a:latin typeface="+mn-ea"/>
              </a:rPr>
              <a:t>월 </a:t>
            </a:r>
            <a:r>
              <a:rPr lang="en-US" altLang="ko-KR" sz="1100" dirty="0">
                <a:latin typeface="+mn-ea"/>
              </a:rPr>
              <a:t>29</a:t>
            </a:r>
            <a:r>
              <a:rPr lang="ko-KR" altLang="en-US" sz="1100" dirty="0">
                <a:latin typeface="+mn-ea"/>
              </a:rPr>
              <a:t>일 입법 예고</a:t>
            </a:r>
            <a:r>
              <a:rPr lang="en-US" altLang="ko-KR" sz="1100" dirty="0">
                <a:latin typeface="+mn-ea"/>
              </a:rPr>
              <a:t>)				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개정 </a:t>
            </a:r>
            <a:r>
              <a:rPr lang="ko-KR" altLang="en-US" sz="1100" dirty="0">
                <a:latin typeface="+mn-ea"/>
              </a:rPr>
              <a:t>내용											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 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제</a:t>
            </a:r>
            <a:r>
              <a:rPr lang="en-US" altLang="ko-KR" sz="1100" dirty="0">
                <a:latin typeface="+mn-ea"/>
              </a:rPr>
              <a:t>28</a:t>
            </a:r>
            <a:r>
              <a:rPr lang="ko-KR" altLang="en-US" sz="1100" dirty="0">
                <a:latin typeface="+mn-ea"/>
              </a:rPr>
              <a:t>조 </a:t>
            </a:r>
            <a:r>
              <a:rPr lang="en-US" altLang="ko-KR" sz="1100" dirty="0">
                <a:latin typeface="+mn-ea"/>
              </a:rPr>
              <a:t>'</a:t>
            </a:r>
            <a:r>
              <a:rPr lang="ko-KR" altLang="en-US" sz="1100" dirty="0">
                <a:latin typeface="+mn-ea"/>
              </a:rPr>
              <a:t>직업정보제공사업자의 준수사항</a:t>
            </a:r>
            <a:r>
              <a:rPr lang="en-US" altLang="ko-KR" sz="1100" dirty="0">
                <a:latin typeface="+mn-ea"/>
              </a:rPr>
              <a:t>' </a:t>
            </a:r>
            <a:r>
              <a:rPr lang="ko-KR" altLang="en-US" sz="1100" dirty="0">
                <a:latin typeface="+mn-ea"/>
              </a:rPr>
              <a:t>中 항목 신설								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7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사업자등록증명원 등 기업정보를 확인할 수 있는 서류를 제출하지 않은 </a:t>
            </a:r>
            <a:r>
              <a:rPr lang="ko-KR" altLang="en-US" sz="1100" dirty="0" err="1">
                <a:latin typeface="+mn-ea"/>
              </a:rPr>
              <a:t>구인자의</a:t>
            </a:r>
            <a:r>
              <a:rPr lang="ko-KR" altLang="en-US" sz="1100" dirty="0">
                <a:latin typeface="+mn-ea"/>
              </a:rPr>
              <a:t> 구인광고를 게재하지 아니할 것				</a:t>
            </a:r>
            <a:r>
              <a:rPr lang="ko-KR" altLang="en-US" sz="1100" b="1" dirty="0">
                <a:latin typeface="+mn-ea"/>
              </a:rPr>
              <a:t>												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2</a:t>
            </a:r>
            <a:r>
              <a:rPr lang="en-US" altLang="ko-KR" sz="1100" b="1" dirty="0">
                <a:latin typeface="+mn-ea"/>
              </a:rPr>
              <a:t>. </a:t>
            </a:r>
            <a:r>
              <a:rPr lang="ko-KR" altLang="en-US" sz="1100" b="1" dirty="0">
                <a:latin typeface="+mn-ea"/>
              </a:rPr>
              <a:t>목적												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벼룩시장에 채용공고를 등록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게재하는 광고주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구인자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인증 적용을 통해 법적 리스크 해소						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위반 시 행정처분 </a:t>
            </a:r>
            <a:r>
              <a:rPr lang="en-US" altLang="ko-KR" sz="1100" dirty="0">
                <a:latin typeface="+mn-ea"/>
              </a:rPr>
              <a:t>: 1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사업정지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개월 </a:t>
            </a:r>
            <a:r>
              <a:rPr lang="en-US" altLang="ko-KR" sz="1100" dirty="0">
                <a:latin typeface="+mn-ea"/>
              </a:rPr>
              <a:t>/ 2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사업정지 </a:t>
            </a: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개월 </a:t>
            </a:r>
            <a:r>
              <a:rPr lang="en-US" altLang="ko-KR" sz="1100" dirty="0">
                <a:latin typeface="+mn-ea"/>
              </a:rPr>
              <a:t>/ 3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사업정지 </a:t>
            </a:r>
            <a:r>
              <a:rPr lang="en-US" altLang="ko-KR" sz="1100" dirty="0">
                <a:latin typeface="+mn-ea"/>
              </a:rPr>
              <a:t>3</a:t>
            </a:r>
            <a:r>
              <a:rPr lang="ko-KR" altLang="en-US" sz="1100" dirty="0">
                <a:latin typeface="+mn-ea"/>
              </a:rPr>
              <a:t>개월	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3. </a:t>
            </a:r>
            <a:r>
              <a:rPr lang="ko-KR" altLang="en-US" sz="11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주요 정책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	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-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관리자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&gt;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공고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정액권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이력서 열람 등록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시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기업정보 인증 확인 필수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100" dirty="0" err="1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미인증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시 공고 등록 불가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등록대행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/</a:t>
            </a:r>
            <a:r>
              <a:rPr lang="en-US" altLang="ko-KR" sz="1100" dirty="0" err="1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eComm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영업관리 공통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기업정보 인증 기간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: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인증 서류 발급일로부터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년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en-US" altLang="ko-KR" sz="1100" dirty="0" smtClean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: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인증 만료일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30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일 전부터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‘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재인증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’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안내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노출 </a:t>
            </a:r>
            <a:endParaRPr lang="en-US" altLang="ko-KR" sz="1100" dirty="0" smtClean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: 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재인증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미진행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시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공고 등록 불가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-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기업정보 인증 시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, ‘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이력서 열람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&gt;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기업인증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’ data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에도 업데이트 반영 </a:t>
            </a:r>
            <a:endParaRPr lang="en-US" altLang="ko-KR" sz="1100" dirty="0" smtClean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기존 </a:t>
            </a:r>
            <a:r>
              <a:rPr lang="en-US" altLang="ko-KR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‘</a:t>
            </a:r>
            <a:r>
              <a:rPr lang="ko-KR" altLang="en-US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이력서 열람</a:t>
            </a:r>
            <a:r>
              <a:rPr lang="en-US" altLang="ko-KR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&gt;</a:t>
            </a:r>
            <a:r>
              <a:rPr lang="ko-KR" altLang="en-US" sz="1100" strike="sngStrike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기업인증</a:t>
            </a:r>
            <a:r>
              <a:rPr lang="en-US" altLang="ko-KR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’ </a:t>
            </a:r>
            <a:r>
              <a:rPr lang="ko-KR" altLang="en-US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완료 </a:t>
            </a:r>
            <a:r>
              <a:rPr lang="en-US" altLang="ko-KR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data </a:t>
            </a:r>
            <a:r>
              <a:rPr lang="ko-KR" altLang="en-US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마이그레이션 </a:t>
            </a:r>
            <a:endParaRPr lang="en-US" altLang="ko-KR" sz="1100" strike="sngStrike" dirty="0" smtClean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4. </a:t>
            </a:r>
            <a:r>
              <a:rPr lang="ko-KR" altLang="en-US" sz="1100" b="1" dirty="0" err="1" smtClean="0">
                <a:latin typeface="+mn-ea"/>
              </a:rPr>
              <a:t>작업범위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(Admin)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회원 관리자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: </a:t>
            </a:r>
            <a:r>
              <a:rPr lang="ko-KR" altLang="en-US" sz="1100" dirty="0" smtClean="0">
                <a:latin typeface="+mn-ea"/>
              </a:rPr>
              <a:t>기업정보 </a:t>
            </a:r>
            <a:r>
              <a:rPr lang="ko-KR" altLang="en-US" sz="1100" dirty="0">
                <a:latin typeface="+mn-ea"/>
              </a:rPr>
              <a:t>인증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관리 메뉴 추가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인증 리스트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인증 문의 처리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기업정보 인증 상세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첨부파일 확인 등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회원 상세 페이지 내 인증일 및 </a:t>
            </a:r>
            <a:r>
              <a:rPr lang="ko-KR" altLang="en-US" sz="1100" dirty="0" err="1" smtClean="0">
                <a:latin typeface="+mn-ea"/>
              </a:rPr>
              <a:t>히스토리</a:t>
            </a:r>
            <a:r>
              <a:rPr lang="ko-KR" altLang="en-US" sz="1100" dirty="0" smtClean="0">
                <a:latin typeface="+mn-ea"/>
              </a:rPr>
              <a:t> 추가 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구인구직 관리자  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등록대행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회원가입대행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기업정보 인증 프로세스 추가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선택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공고 등록 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기업정보 인증 여부 확인 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502"/>
            <a:ext cx="9072331" cy="260648"/>
          </a:xfrm>
        </p:spPr>
        <p:txBody>
          <a:bodyPr/>
          <a:lstStyle/>
          <a:p>
            <a:r>
              <a:rPr lang="ko-KR" altLang="en-US" dirty="0"/>
              <a:t>▶ </a:t>
            </a:r>
            <a:r>
              <a:rPr lang="ko-KR" altLang="en-US" dirty="0" err="1" smtClean="0"/>
              <a:t>기업인증</a:t>
            </a:r>
            <a:r>
              <a:rPr lang="ko-KR" altLang="en-US" dirty="0" smtClean="0"/>
              <a:t> 필수 프로세스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▶ </a:t>
            </a:r>
            <a:r>
              <a:rPr lang="en-US" altLang="ko-KR" dirty="0" smtClean="0"/>
              <a:t>Admin </a:t>
            </a:r>
            <a:r>
              <a:rPr lang="ko-KR" altLang="en-US" dirty="0" smtClean="0"/>
              <a:t>기업정보 인증 프로세스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2950" y="839881"/>
            <a:ext cx="2075063" cy="1200437"/>
            <a:chOff x="5257797" y="1360432"/>
            <a:chExt cx="1676400" cy="1200437"/>
          </a:xfrm>
        </p:grpSpPr>
        <p:sp>
          <p:nvSpPr>
            <p:cNvPr id="5" name="직사각형 4"/>
            <p:cNvSpPr/>
            <p:nvPr/>
          </p:nvSpPr>
          <p:spPr>
            <a:xfrm>
              <a:off x="5257797" y="1360432"/>
              <a:ext cx="1676400" cy="41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Admin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구인구직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57797" y="1779533"/>
              <a:ext cx="1676400" cy="7813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ctr"/>
            <a:lstStyle/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등록대행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&gt;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공고 등록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등록대행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&gt;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정액권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등록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등록대행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&gt;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이력서 열람 상품 등록 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회원가입대행 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" name="순서도: 판단 6"/>
          <p:cNvSpPr/>
          <p:nvPr/>
        </p:nvSpPr>
        <p:spPr>
          <a:xfrm>
            <a:off x="5580069" y="1095802"/>
            <a:ext cx="1476000" cy="31789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기업정보 인증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82175" y="1769060"/>
            <a:ext cx="1477505" cy="1460457"/>
            <a:chOff x="7341861" y="2944146"/>
            <a:chExt cx="1170768" cy="1490269"/>
          </a:xfrm>
        </p:grpSpPr>
        <p:sp>
          <p:nvSpPr>
            <p:cNvPr id="9" name="직사각형 8"/>
            <p:cNvSpPr/>
            <p:nvPr/>
          </p:nvSpPr>
          <p:spPr>
            <a:xfrm>
              <a:off x="7341861" y="2944146"/>
              <a:ext cx="1170768" cy="2767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기업정보 인증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41861" y="3220940"/>
              <a:ext cx="1170768" cy="12134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FF0000"/>
                  </a:solidFill>
                </a:rPr>
                <a:t>사업자등록 </a:t>
              </a:r>
              <a:r>
                <a:rPr lang="ko-KR" altLang="en-US" sz="800" dirty="0" err="1" smtClean="0">
                  <a:solidFill>
                    <a:srgbClr val="FF0000"/>
                  </a:solidFill>
                </a:rPr>
                <a:t>증명원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/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사업자등록증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회사명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사업자등록번호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대표자명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(CEO)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err="1" smtClean="0">
                  <a:solidFill>
                    <a:schemeClr val="tx1"/>
                  </a:solidFill>
                </a:rPr>
                <a:t>회사위치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FF0000"/>
                  </a:solidFill>
                </a:rPr>
                <a:t>인증 날짜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FF0000"/>
                  </a:solidFill>
                </a:rPr>
                <a:t>문의 안내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순서도: 판단 10"/>
          <p:cNvSpPr/>
          <p:nvPr/>
        </p:nvSpPr>
        <p:spPr>
          <a:xfrm>
            <a:off x="5582927" y="3686027"/>
            <a:ext cx="1476000" cy="519931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회사명</a:t>
            </a:r>
            <a:r>
              <a:rPr lang="en-US" altLang="ko-KR" sz="800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사업자등록번호</a:t>
            </a:r>
            <a:r>
              <a:rPr lang="en-US" altLang="ko-KR" sz="800" dirty="0" smtClean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대표자명 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일치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320551" y="3246625"/>
            <a:ext cx="753" cy="4226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1498" y="3766325"/>
            <a:ext cx="71708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 smtClean="0"/>
          </a:p>
        </p:txBody>
      </p:sp>
      <p:sp>
        <p:nvSpPr>
          <p:cNvPr id="17" name="순서도: 판단 16"/>
          <p:cNvSpPr/>
          <p:nvPr/>
        </p:nvSpPr>
        <p:spPr>
          <a:xfrm>
            <a:off x="5582927" y="4874489"/>
            <a:ext cx="1476000" cy="519931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재인증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320551" y="4222011"/>
            <a:ext cx="0" cy="6313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91364" y="5685124"/>
            <a:ext cx="1053410" cy="32781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인증 문의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320927" y="1410869"/>
            <a:ext cx="0" cy="35237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09822" y="1065282"/>
            <a:ext cx="103351" cy="19482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352379" y="1460949"/>
            <a:ext cx="103351" cy="19482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6319798" y="4222010"/>
            <a:ext cx="135932" cy="19904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387764" y="5387449"/>
            <a:ext cx="174535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7110935" y="5685124"/>
            <a:ext cx="350884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b="1" dirty="0" smtClean="0"/>
              <a:t>승인</a:t>
            </a:r>
          </a:p>
        </p:txBody>
      </p:sp>
      <p:cxnSp>
        <p:nvCxnSpPr>
          <p:cNvPr id="116" name="직선 화살표 연결선 115"/>
          <p:cNvCxnSpPr>
            <a:stCxn id="36" idx="0"/>
            <a:endCxn id="44" idx="2"/>
          </p:cNvCxnSpPr>
          <p:nvPr/>
        </p:nvCxnSpPr>
        <p:spPr>
          <a:xfrm flipH="1" flipV="1">
            <a:off x="9504593" y="1418656"/>
            <a:ext cx="379" cy="3342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765841" y="1752914"/>
            <a:ext cx="1477883" cy="1492749"/>
            <a:chOff x="8333578" y="1787128"/>
            <a:chExt cx="1477883" cy="1492749"/>
          </a:xfrm>
        </p:grpSpPr>
        <p:sp>
          <p:nvSpPr>
            <p:cNvPr id="36" name="직사각형 35"/>
            <p:cNvSpPr/>
            <p:nvPr/>
          </p:nvSpPr>
          <p:spPr>
            <a:xfrm>
              <a:off x="8333956" y="1787128"/>
              <a:ext cx="1477505" cy="3278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기업정보 인증 완료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333578" y="2090677"/>
              <a:ext cx="1477505" cy="1189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b="1" dirty="0" smtClean="0">
                  <a:solidFill>
                    <a:srgbClr val="FF0000"/>
                  </a:solidFill>
                </a:rPr>
                <a:t>인증 정보 저장 </a:t>
              </a:r>
              <a:endParaRPr lang="en-US" altLang="ko-KR" sz="8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800" dirty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인증 서류 발급일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회사명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사업자등록번호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대표자명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(CEO)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회사위치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인증 일시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이력서 열람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&gt;</a:t>
              </a:r>
              <a:r>
                <a:rPr lang="ko-KR" altLang="en-US" sz="800" dirty="0" err="1" smtClean="0">
                  <a:solidFill>
                    <a:srgbClr val="FF0000"/>
                  </a:solidFill>
                </a:rPr>
                <a:t>기업인증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직선 화살표 연결선 20"/>
          <p:cNvCxnSpPr>
            <a:stCxn id="7" idx="3"/>
          </p:cNvCxnSpPr>
          <p:nvPr/>
        </p:nvCxnSpPr>
        <p:spPr>
          <a:xfrm>
            <a:off x="7056069" y="1254751"/>
            <a:ext cx="170977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765840" y="1090843"/>
            <a:ext cx="1477505" cy="327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공고 등록 </a:t>
            </a:r>
            <a:r>
              <a:rPr lang="en-US" altLang="ko-KR" sz="900" dirty="0" smtClean="0">
                <a:solidFill>
                  <a:schemeClr val="tx1"/>
                </a:solidFill>
              </a:rPr>
              <a:t>or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회원가입대행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1" idx="3"/>
            <a:endCxn id="37" idx="2"/>
          </p:cNvCxnSpPr>
          <p:nvPr/>
        </p:nvCxnSpPr>
        <p:spPr>
          <a:xfrm flipV="1">
            <a:off x="7058927" y="3245663"/>
            <a:ext cx="2445667" cy="70033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61498" y="4970046"/>
            <a:ext cx="71708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 smtClean="0"/>
          </a:p>
        </p:txBody>
      </p:sp>
      <p:cxnSp>
        <p:nvCxnSpPr>
          <p:cNvPr id="39" name="꺾인 연결선 38"/>
          <p:cNvCxnSpPr>
            <a:stCxn id="17" idx="3"/>
          </p:cNvCxnSpPr>
          <p:nvPr/>
        </p:nvCxnSpPr>
        <p:spPr>
          <a:xfrm flipV="1">
            <a:off x="7058927" y="3945992"/>
            <a:ext cx="2445665" cy="1188463"/>
          </a:xfrm>
          <a:prstGeom prst="bentConnector3">
            <a:avLst>
              <a:gd name="adj1" fmla="val 9996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flipV="1">
            <a:off x="6844774" y="5134454"/>
            <a:ext cx="2659818" cy="714577"/>
          </a:xfrm>
          <a:prstGeom prst="bentConnector3">
            <a:avLst>
              <a:gd name="adj1" fmla="val 10000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7" idx="2"/>
            <a:endCxn id="20" idx="0"/>
          </p:cNvCxnSpPr>
          <p:nvPr/>
        </p:nvCxnSpPr>
        <p:spPr>
          <a:xfrm rot="5400000">
            <a:off x="6174146" y="5538343"/>
            <a:ext cx="290704" cy="285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1792" y="2161013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 이용 동의 완료 시점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※ </a:t>
            </a:r>
            <a:r>
              <a:rPr lang="en-US" altLang="ko-KR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eComm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영업관리의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경우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회원매핑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시 기업정보 인증 여부 확인 후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기업정보 인증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Front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안내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담당자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직선 화살표 연결선 37"/>
          <p:cNvCxnSpPr>
            <a:endCxn id="7" idx="1"/>
          </p:cNvCxnSpPr>
          <p:nvPr/>
        </p:nvCxnSpPr>
        <p:spPr>
          <a:xfrm>
            <a:off x="2818013" y="1254751"/>
            <a:ext cx="276205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Admin </a:t>
            </a:r>
            <a:r>
              <a:rPr lang="ko-KR" altLang="en-US" dirty="0" err="1" smtClean="0"/>
              <a:t>화면설계서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기업정보 인증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3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기업인증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인증 리스트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 개발 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78256"/>
              </p:ext>
            </p:extLst>
          </p:nvPr>
        </p:nvGraphicFramePr>
        <p:xfrm>
          <a:off x="9480376" y="557538"/>
          <a:ext cx="2711624" cy="6791258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관리 메뉴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 리스트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취소 리스트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*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재인증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인증취소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관련 정보 업데이트 및 회원 상세 페이지 내 인증 관련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저장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48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조건 검색 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날짜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선택값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인증일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(default),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취소일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최근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주일 반영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처리여부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전체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완료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취소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키워드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선택값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ID,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처리자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자동 처리만 보기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체크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처리자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자동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만 대상으로 노출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리스트 구성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인증일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 일시 반영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완료 일시 반영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업데이트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인증취소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취소 일시 반영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있는 회사명 반영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 클릭 시 추가 정보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(2-1)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클릭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관련 회원상세페이지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띄움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상태노출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휴면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불량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정상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탈퇴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있는 번호 반영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발급일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발급일 반영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사용된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발급일 반영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파일 첨부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클릭 시 별도 창으로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(2-2)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리스트를 통해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완료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처리한 경우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 결과에 대해 확인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입력한 내용 노출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취소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한 경우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사유 노출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리스트를  통해 처리한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 이름 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** 20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 노출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.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이후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페이징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처리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엑셀로 받기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리스트 형태 그대로 다운로드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추가 정보 제외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인증취소</a:t>
                      </a:r>
                      <a:endParaRPr kumimoji="0" lang="en-US" altLang="ko-KR" sz="800" b="1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취소 프로세스 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[4-1]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대상 선택 없이 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인증취소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버튼 클릭 시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[4-2]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대상 선택 후 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인증취소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버튼 클릭 시 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[4-3]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취소 사유 입력 없이 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 시 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[4-4]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취소 사유 입력 후 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 시  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</a:t>
                      </a: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취소 시</a:t>
                      </a: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상세페이지 내 </a:t>
                      </a:r>
                      <a:r>
                        <a:rPr kumimoji="0" lang="ko-KR" altLang="en-US" sz="800" b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저장</a:t>
                      </a: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(P9)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62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5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endParaRPr kumimoji="0" lang="en-US" altLang="ko-KR" sz="800" b="1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 시</a:t>
                      </a: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팝업 노출 </a:t>
                      </a: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(P20)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3109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386" y="451659"/>
            <a:ext cx="8556282" cy="7287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40974" y="872836"/>
            <a:ext cx="1163781" cy="2568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기업정보 인증 관리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0358" y="1261383"/>
            <a:ext cx="2610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페이지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기업정보 인증 관리 </a:t>
            </a:r>
            <a:r>
              <a:rPr lang="en-US" altLang="ko-KR" sz="800" dirty="0" smtClean="0"/>
              <a:t>&gt; </a:t>
            </a:r>
            <a:r>
              <a:rPr lang="ko-KR" altLang="en-US" sz="800" b="1" dirty="0" smtClean="0"/>
              <a:t>인증 리스트 </a:t>
            </a:r>
            <a:endParaRPr lang="ko-KR" altLang="en-US" sz="8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81388"/>
              </p:ext>
            </p:extLst>
          </p:nvPr>
        </p:nvGraphicFramePr>
        <p:xfrm>
          <a:off x="207386" y="2706934"/>
          <a:ext cx="8556286" cy="2754531"/>
        </p:xfrm>
        <a:graphic>
          <a:graphicData uri="http://schemas.openxmlformats.org/drawingml/2006/table">
            <a:tbl>
              <a:tblPr/>
              <a:tblGrid>
                <a:gridCol w="191573">
                  <a:extLst>
                    <a:ext uri="{9D8B030D-6E8A-4147-A177-3AD203B41FA5}">
                      <a16:colId xmlns:a16="http://schemas.microsoft.com/office/drawing/2014/main" val="2629843360"/>
                    </a:ext>
                  </a:extLst>
                </a:gridCol>
                <a:gridCol w="1782266">
                  <a:extLst>
                    <a:ext uri="{9D8B030D-6E8A-4147-A177-3AD203B41FA5}">
                      <a16:colId xmlns:a16="http://schemas.microsoft.com/office/drawing/2014/main" val="3074110969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29380153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77970136"/>
                    </a:ext>
                  </a:extLst>
                </a:gridCol>
                <a:gridCol w="1070052">
                  <a:extLst>
                    <a:ext uri="{9D8B030D-6E8A-4147-A177-3AD203B41FA5}">
                      <a16:colId xmlns:a16="http://schemas.microsoft.com/office/drawing/2014/main" val="1295837298"/>
                    </a:ext>
                  </a:extLst>
                </a:gridCol>
                <a:gridCol w="889703">
                  <a:extLst>
                    <a:ext uri="{9D8B030D-6E8A-4147-A177-3AD203B41FA5}">
                      <a16:colId xmlns:a16="http://schemas.microsoft.com/office/drawing/2014/main" val="2344273827"/>
                    </a:ext>
                  </a:extLst>
                </a:gridCol>
                <a:gridCol w="889703">
                  <a:extLst>
                    <a:ext uri="{9D8B030D-6E8A-4147-A177-3AD203B41FA5}">
                      <a16:colId xmlns:a16="http://schemas.microsoft.com/office/drawing/2014/main" val="4123394686"/>
                    </a:ext>
                  </a:extLst>
                </a:gridCol>
                <a:gridCol w="813982">
                  <a:extLst>
                    <a:ext uri="{9D8B030D-6E8A-4147-A177-3AD203B41FA5}">
                      <a16:colId xmlns:a16="http://schemas.microsoft.com/office/drawing/2014/main" val="1316047300"/>
                    </a:ext>
                  </a:extLst>
                </a:gridCol>
                <a:gridCol w="813982">
                  <a:extLst>
                    <a:ext uri="{9D8B030D-6E8A-4147-A177-3AD203B41FA5}">
                      <a16:colId xmlns:a16="http://schemas.microsoft.com/office/drawing/2014/main" val="2666063852"/>
                    </a:ext>
                  </a:extLst>
                </a:gridCol>
              </a:tblGrid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9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인증일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발급일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60109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04:02:25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㈜테스트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220-85-28953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2022-09-10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완료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802322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11:23:25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9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테스트패션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111-11-11111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2022-08-30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PDF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전달받아 확인 처리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취소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054944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3183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94902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55751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37878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2450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24364"/>
                  </a:ext>
                </a:extLst>
              </a:tr>
              <a:tr h="18625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7341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07386" y="1566116"/>
            <a:ext cx="8556282" cy="7043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7978" y="1639801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날짜 검색 </a:t>
            </a:r>
          </a:p>
        </p:txBody>
      </p:sp>
      <p:grpSp>
        <p:nvGrpSpPr>
          <p:cNvPr id="17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18874" y="1634671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18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인증일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1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 Box"/>
          <p:cNvSpPr/>
          <p:nvPr/>
        </p:nvSpPr>
        <p:spPr>
          <a:xfrm>
            <a:off x="1809266" y="1634671"/>
            <a:ext cx="7464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alendar"/>
          <p:cNvSpPr>
            <a:spLocks noChangeAspect="1" noEditPoints="1"/>
          </p:cNvSpPr>
          <p:nvPr/>
        </p:nvSpPr>
        <p:spPr bwMode="auto">
          <a:xfrm>
            <a:off x="2600384" y="1674254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6261" y="162441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 smtClean="0"/>
          </a:p>
        </p:txBody>
      </p:sp>
      <p:sp>
        <p:nvSpPr>
          <p:cNvPr id="23" name="Text Box"/>
          <p:cNvSpPr/>
          <p:nvPr/>
        </p:nvSpPr>
        <p:spPr>
          <a:xfrm>
            <a:off x="2976774" y="1634325"/>
            <a:ext cx="7464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lendar"/>
          <p:cNvSpPr>
            <a:spLocks noChangeAspect="1" noEditPoints="1"/>
          </p:cNvSpPr>
          <p:nvPr/>
        </p:nvSpPr>
        <p:spPr bwMode="auto">
          <a:xfrm>
            <a:off x="3767892" y="167390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9026" y="1969670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키워드</a:t>
            </a:r>
            <a:r>
              <a:rPr lang="en-US" altLang="ko-KR" sz="900" dirty="0" smtClean="0"/>
              <a:t> </a:t>
            </a:r>
            <a:endParaRPr lang="ko-KR" altLang="en-US" sz="900" dirty="0" smtClean="0"/>
          </a:p>
        </p:txBody>
      </p:sp>
      <p:sp>
        <p:nvSpPr>
          <p:cNvPr id="26" name="Text Box"/>
          <p:cNvSpPr/>
          <p:nvPr/>
        </p:nvSpPr>
        <p:spPr>
          <a:xfrm>
            <a:off x="1808401" y="1964540"/>
            <a:ext cx="212211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18225" y="1964540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28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2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타원 29"/>
          <p:cNvSpPr/>
          <p:nvPr/>
        </p:nvSpPr>
        <p:spPr>
          <a:xfrm>
            <a:off x="77061" y="15154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69926" y="1964540"/>
            <a:ext cx="526957" cy="2410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 색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885600" y="2345190"/>
            <a:ext cx="878068" cy="21848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엑셀로 받기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69926" y="5461465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  </a:t>
            </a:r>
            <a:r>
              <a:rPr lang="en-US" altLang="ko-KR" sz="900" b="1" dirty="0" smtClean="0">
                <a:solidFill>
                  <a:schemeClr val="accent1"/>
                </a:solidFill>
              </a:rPr>
              <a:t>1</a:t>
            </a:r>
            <a:r>
              <a:rPr lang="en-US" altLang="ko-KR" sz="900" dirty="0" smtClean="0"/>
              <a:t>  2  3  4  5  &gt;</a:t>
            </a:r>
            <a:endParaRPr lang="ko-KR" altLang="en-US" sz="900" dirty="0" smtClean="0"/>
          </a:p>
        </p:txBody>
      </p:sp>
      <p:sp>
        <p:nvSpPr>
          <p:cNvPr id="44" name="타원 43"/>
          <p:cNvSpPr/>
          <p:nvPr/>
        </p:nvSpPr>
        <p:spPr>
          <a:xfrm>
            <a:off x="57670" y="25989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655668" y="22324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59389" y="3612909"/>
            <a:ext cx="2387426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ID : </a:t>
            </a:r>
            <a:r>
              <a:rPr lang="en-US" altLang="ko-KR" sz="900" b="1" u="sng" dirty="0" smtClean="0">
                <a:solidFill>
                  <a:schemeClr val="tx1"/>
                </a:solidFill>
                <a:latin typeface="+mn-ea"/>
              </a:rPr>
              <a:t>test005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(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정상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회원가입일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2022-10-20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오전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11:20:30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회원가입 경로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구인구직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회원가입대행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4485527" y="3683043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853259" y="3525784"/>
            <a:ext cx="1584634" cy="21930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7264814" y="3582498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admin.job.findall.co.kr:444/UploadFiles/ReadGoodsBiz/KYEPG10C8XX3PIING9EV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09" y="3726804"/>
            <a:ext cx="1441938" cy="192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2180069" y="35257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745258" y="35043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7522" y="5250264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496883" y="1977364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□ 자동 처리만 보기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4557194" y="1994327"/>
            <a:ext cx="144000" cy="144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ㅋ</a:t>
            </a:r>
            <a:endParaRPr lang="ko-KR" altLang="en-US" dirty="0"/>
          </a:p>
        </p:txBody>
      </p:sp>
      <p:sp>
        <p:nvSpPr>
          <p:cNvPr id="40" name="Checkmark"/>
          <p:cNvSpPr>
            <a:spLocks noChangeAspect="1"/>
          </p:cNvSpPr>
          <p:nvPr/>
        </p:nvSpPr>
        <p:spPr bwMode="auto">
          <a:xfrm>
            <a:off x="4601272" y="2024788"/>
            <a:ext cx="72000" cy="78587"/>
          </a:xfrm>
          <a:custGeom>
            <a:avLst/>
            <a:gdLst>
              <a:gd name="T0" fmla="*/ 0 w 3583"/>
              <a:gd name="T1" fmla="*/ 1966 h 3910"/>
              <a:gd name="T2" fmla="*/ 471 w 3583"/>
              <a:gd name="T3" fmla="*/ 2645 h 3910"/>
              <a:gd name="T4" fmla="*/ 970 w 3583"/>
              <a:gd name="T5" fmla="*/ 3906 h 3910"/>
              <a:gd name="T6" fmla="*/ 1192 w 3583"/>
              <a:gd name="T7" fmla="*/ 3037 h 3910"/>
              <a:gd name="T8" fmla="*/ 2827 w 3583"/>
              <a:gd name="T9" fmla="*/ 653 h 3910"/>
              <a:gd name="T10" fmla="*/ 3583 w 3583"/>
              <a:gd name="T11" fmla="*/ 0 h 3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83" h="3910">
                <a:moveTo>
                  <a:pt x="0" y="1966"/>
                </a:moveTo>
                <a:cubicBezTo>
                  <a:pt x="111" y="2072"/>
                  <a:pt x="302" y="2318"/>
                  <a:pt x="471" y="2645"/>
                </a:cubicBezTo>
                <a:cubicBezTo>
                  <a:pt x="738" y="3166"/>
                  <a:pt x="977" y="3822"/>
                  <a:pt x="970" y="3906"/>
                </a:cubicBezTo>
                <a:cubicBezTo>
                  <a:pt x="969" y="3910"/>
                  <a:pt x="1097" y="3247"/>
                  <a:pt x="1192" y="3037"/>
                </a:cubicBezTo>
                <a:cubicBezTo>
                  <a:pt x="1690" y="1936"/>
                  <a:pt x="1889" y="1508"/>
                  <a:pt x="2827" y="653"/>
                </a:cubicBezTo>
                <a:cubicBezTo>
                  <a:pt x="2997" y="555"/>
                  <a:pt x="3286" y="247"/>
                  <a:pt x="3583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670" y="2448412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 </a:t>
            </a:r>
            <a:r>
              <a:rPr lang="en-US" altLang="ko-KR" sz="900" b="1" dirty="0" smtClean="0"/>
              <a:t>0,000</a:t>
            </a:r>
            <a:r>
              <a:rPr lang="ko-KR" altLang="en-US" sz="900" dirty="0" smtClean="0"/>
              <a:t>건</a:t>
            </a:r>
            <a:endParaRPr lang="ko-KR" altLang="en-US" sz="9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3497" y="5458880"/>
            <a:ext cx="539928" cy="145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인증취소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01867" y="163980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처리여부</a:t>
            </a:r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671066" y="1634671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55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5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257978" y="5762734"/>
            <a:ext cx="2138091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인증취소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할 대상을 선택해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08833" y="6255022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37585" y="57272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4</a:t>
            </a:r>
            <a:r>
              <a:rPr lang="en-US" altLang="ko-KR" sz="800" b="1" dirty="0" smtClean="0">
                <a:latin typeface="+mn-ea"/>
              </a:rPr>
              <a:t>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33691" y="5762734"/>
            <a:ext cx="2138091" cy="11025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인증취소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사유를 입력해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39182" y="6565923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513298" y="57282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16587" y="6565923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취소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1978" y="53770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29299" y="6200762"/>
            <a:ext cx="1971896" cy="23933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966572" y="5762734"/>
            <a:ext cx="2138091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사유를 입력해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717427" y="6255022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846179" y="57272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4-3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299453" y="5765264"/>
            <a:ext cx="2138091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취소 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050308" y="6257552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7179060" y="572973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4-4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882938" y="2345190"/>
            <a:ext cx="948662" cy="21848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기업정보 인증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37212" y="22264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477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969926" y="5461465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  </a:t>
            </a:r>
            <a:r>
              <a:rPr lang="en-US" altLang="ko-KR" sz="900" b="1" dirty="0" smtClean="0">
                <a:solidFill>
                  <a:schemeClr val="accent1"/>
                </a:solidFill>
              </a:rPr>
              <a:t>1</a:t>
            </a:r>
            <a:r>
              <a:rPr lang="en-US" altLang="ko-KR" sz="900" dirty="0" smtClean="0"/>
              <a:t>  2  3  4  5  &gt;</a:t>
            </a:r>
            <a:endParaRPr lang="ko-KR" altLang="en-US" sz="9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00982"/>
              </p:ext>
            </p:extLst>
          </p:nvPr>
        </p:nvGraphicFramePr>
        <p:xfrm>
          <a:off x="9480376" y="550962"/>
          <a:ext cx="2711624" cy="476854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기업정보 인증 관리 메뉴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문의 리스트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기업정보 인증 관련 문의 리스트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조건 검색 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날짜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선택값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접수일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(default),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처리일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최근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주일 반영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 여부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전체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대기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승인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거절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키워드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선택값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문의자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ID,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처리자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리스트 구성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접수일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접수일시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반영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문의자명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및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비식별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처리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앞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자리를 제외한 나머지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마스킹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처리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클릭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상세 페이지로 이동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첨부내용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첨부된 파일이 있을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클릭 시 별도 창으로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(2-1)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리스트를  통해 처리한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 이름 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처리여부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처리 여부 표기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.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승인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거절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처리일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승인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거절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 일시 표기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** 20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 노출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.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이후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페이징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처리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 시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팝업 노출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P20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엑셀로 받기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리스트 형태 그대로 다운로드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추가 정보 제외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2505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71900"/>
              </p:ext>
            </p:extLst>
          </p:nvPr>
        </p:nvGraphicFramePr>
        <p:xfrm>
          <a:off x="207386" y="2706934"/>
          <a:ext cx="8556284" cy="2754531"/>
        </p:xfrm>
        <a:graphic>
          <a:graphicData uri="http://schemas.openxmlformats.org/drawingml/2006/table">
            <a:tbl>
              <a:tblPr/>
              <a:tblGrid>
                <a:gridCol w="672797">
                  <a:extLst>
                    <a:ext uri="{9D8B030D-6E8A-4147-A177-3AD203B41FA5}">
                      <a16:colId xmlns:a16="http://schemas.microsoft.com/office/drawing/2014/main" val="976440832"/>
                    </a:ext>
                  </a:extLst>
                </a:gridCol>
                <a:gridCol w="1696762">
                  <a:extLst>
                    <a:ext uri="{9D8B030D-6E8A-4147-A177-3AD203B41FA5}">
                      <a16:colId xmlns:a16="http://schemas.microsoft.com/office/drawing/2014/main" val="3074110969"/>
                    </a:ext>
                  </a:extLst>
                </a:gridCol>
                <a:gridCol w="1454728">
                  <a:extLst>
                    <a:ext uri="{9D8B030D-6E8A-4147-A177-3AD203B41FA5}">
                      <a16:colId xmlns:a16="http://schemas.microsoft.com/office/drawing/2014/main" val="4293801536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val="2344273827"/>
                    </a:ext>
                  </a:extLst>
                </a:gridCol>
                <a:gridCol w="889462">
                  <a:extLst>
                    <a:ext uri="{9D8B030D-6E8A-4147-A177-3AD203B41FA5}">
                      <a16:colId xmlns:a16="http://schemas.microsoft.com/office/drawing/2014/main" val="2666063852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2098988596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3082101087"/>
                    </a:ext>
                  </a:extLst>
                </a:gridCol>
              </a:tblGrid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접수번호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접수일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문의자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첨부내용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처리여부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60109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오후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04:02:25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김이박</a:t>
                      </a:r>
                      <a:r>
                        <a:rPr lang="en-US" altLang="ko-KR" sz="9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(ab****)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2022-10-20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오후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04:10:11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802322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오전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11:23:25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민지영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2022-10-20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오전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11:30:11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054944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2022-10-19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20:21:24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3183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94902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55751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37878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2450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24364"/>
                  </a:ext>
                </a:extLst>
              </a:tr>
              <a:tr h="18625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73412"/>
                  </a:ext>
                </a:extLst>
              </a:tr>
            </a:tbl>
          </a:graphicData>
        </a:graphic>
      </p:graphicFrame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기업인증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리스트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 개발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386" y="443346"/>
            <a:ext cx="8556282" cy="7287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358" y="1261383"/>
            <a:ext cx="2610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페이지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기업정보 인증 관리 </a:t>
            </a:r>
            <a:r>
              <a:rPr lang="en-US" altLang="ko-KR" sz="800" dirty="0" smtClean="0"/>
              <a:t>&gt; </a:t>
            </a:r>
            <a:r>
              <a:rPr lang="ko-KR" altLang="en-US" sz="800" b="1" dirty="0" smtClean="0"/>
              <a:t>문의 리스트 </a:t>
            </a:r>
            <a:endParaRPr lang="ko-KR" altLang="en-US" sz="800" b="1" dirty="0"/>
          </a:p>
        </p:txBody>
      </p:sp>
      <p:sp>
        <p:nvSpPr>
          <p:cNvPr id="11" name="직사각형 10"/>
          <p:cNvSpPr/>
          <p:nvPr/>
        </p:nvSpPr>
        <p:spPr>
          <a:xfrm>
            <a:off x="207386" y="1566116"/>
            <a:ext cx="8556282" cy="7043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7978" y="1639801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날짜 검색 </a:t>
            </a:r>
          </a:p>
        </p:txBody>
      </p:sp>
      <p:grpSp>
        <p:nvGrpSpPr>
          <p:cNvPr id="13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18874" y="1634671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14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접수일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1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 Box"/>
          <p:cNvSpPr/>
          <p:nvPr/>
        </p:nvSpPr>
        <p:spPr>
          <a:xfrm>
            <a:off x="1809266" y="1634671"/>
            <a:ext cx="7464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lendar"/>
          <p:cNvSpPr>
            <a:spLocks noChangeAspect="1" noEditPoints="1"/>
          </p:cNvSpPr>
          <p:nvPr/>
        </p:nvSpPr>
        <p:spPr bwMode="auto">
          <a:xfrm>
            <a:off x="2600384" y="1674254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6261" y="162441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 smtClean="0"/>
          </a:p>
        </p:txBody>
      </p:sp>
      <p:sp>
        <p:nvSpPr>
          <p:cNvPr id="19" name="Text Box"/>
          <p:cNvSpPr/>
          <p:nvPr/>
        </p:nvSpPr>
        <p:spPr>
          <a:xfrm>
            <a:off x="2976774" y="1634325"/>
            <a:ext cx="7464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alendar"/>
          <p:cNvSpPr>
            <a:spLocks noChangeAspect="1" noEditPoints="1"/>
          </p:cNvSpPr>
          <p:nvPr/>
        </p:nvSpPr>
        <p:spPr bwMode="auto">
          <a:xfrm>
            <a:off x="3767892" y="167390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9026" y="1969670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키워드</a:t>
            </a:r>
            <a:r>
              <a:rPr lang="en-US" altLang="ko-KR" sz="900" dirty="0" smtClean="0"/>
              <a:t> </a:t>
            </a:r>
            <a:endParaRPr lang="ko-KR" altLang="en-US" sz="900" dirty="0" smtClean="0"/>
          </a:p>
        </p:txBody>
      </p:sp>
      <p:sp>
        <p:nvSpPr>
          <p:cNvPr id="22" name="Text Box"/>
          <p:cNvSpPr/>
          <p:nvPr/>
        </p:nvSpPr>
        <p:spPr>
          <a:xfrm>
            <a:off x="1808401" y="1964540"/>
            <a:ext cx="212211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18225" y="1964540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24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2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타원 25"/>
          <p:cNvSpPr/>
          <p:nvPr/>
        </p:nvSpPr>
        <p:spPr>
          <a:xfrm>
            <a:off x="77061" y="15154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69926" y="1964540"/>
            <a:ext cx="526957" cy="2410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 색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5600" y="2345190"/>
            <a:ext cx="878068" cy="21848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엑셀로 받기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7061" y="2636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55668" y="22324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02903" y="5245888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901867" y="163980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처리여부</a:t>
            </a:r>
          </a:p>
        </p:txBody>
      </p:sp>
      <p:grpSp>
        <p:nvGrpSpPr>
          <p:cNvPr id="40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671066" y="1634671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41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4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2302320" y="3607709"/>
            <a:ext cx="2210087" cy="307452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4334662" y="3664423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5" name="Picture 4" descr="https://admin.job.findall.co.kr:444/UploadFiles/ReadGoodsBiz/KYEPG10C8XX3PIING9EV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656" y="3810672"/>
            <a:ext cx="2115414" cy="28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타원 45"/>
          <p:cNvSpPr/>
          <p:nvPr/>
        </p:nvSpPr>
        <p:spPr>
          <a:xfrm>
            <a:off x="4388883" y="35364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40974" y="872836"/>
            <a:ext cx="1163781" cy="2568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기업정보 인증 관리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65670" y="2448412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 </a:t>
            </a:r>
            <a:r>
              <a:rPr lang="en-US" altLang="ko-KR" sz="900" b="1" dirty="0" smtClean="0"/>
              <a:t>0,000</a:t>
            </a:r>
            <a:r>
              <a:rPr lang="ko-KR" altLang="en-US" sz="900" dirty="0" smtClean="0"/>
              <a:t>건</a:t>
            </a:r>
            <a:endParaRPr lang="ko-KR" altLang="en-US" sz="9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882938" y="2345190"/>
            <a:ext cx="948662" cy="21848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기업정보 인증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774938" y="21998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426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46513"/>
              </p:ext>
            </p:extLst>
          </p:nvPr>
        </p:nvGraphicFramePr>
        <p:xfrm>
          <a:off x="9480376" y="550962"/>
          <a:ext cx="2711624" cy="598774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관리 메뉴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 리스트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완료된 리스트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문의 리스트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관련 문의 리스트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22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 영역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문의하기 접수 시 입력한 내용 노출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문의자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접수일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휴대폰 번호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이메일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 admin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문의자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=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영업담당자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ID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정보 있을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해당 회원 정보 추가 노출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ID(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회원상태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),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대표자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회원상태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정상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휴면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불량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탈퇴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임시회원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처리자는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첨부파일 내용 참고하여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수정하여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승인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 가능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첨부파일이 있을 경우</a:t>
                      </a:r>
                      <a:r>
                        <a:rPr kumimoji="0" lang="en-US" altLang="ko-KR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해당 내용 볼 수 있게 팝업 </a:t>
                      </a:r>
                      <a:endParaRPr kumimoji="0" lang="en-US" altLang="ko-KR" sz="800" b="0" i="0" u="none" strike="noStrike" baseline="0" dirty="0" smtClean="0">
                        <a:solidFill>
                          <a:prstClr val="black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처리 </a:t>
                      </a:r>
                      <a:r>
                        <a:rPr kumimoji="0"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(1-1)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답변 영역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문의를 확인하고 있는 담당자 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처리일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문의 처리 완료한 일시 적용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 전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페이지 접속한 일시 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 내용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내용 중 선택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 없이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시도 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(2-1)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기타 선택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추가 내용 입력 필수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미입력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(2-2)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내용으로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알림톡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발송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(P22~23)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첨부파일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 첨부 프로세스 진행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추가 확인한 경우 첨부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발급일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발급일 설정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문의 건 관련하여 추가 메모가 필요한 경우 작성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처리 전 인증이 완료된 경우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승인 시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처리한 내용으로 업데이트 </a:t>
                      </a:r>
                      <a:endParaRPr kumimoji="0" lang="en-US" altLang="ko-KR" sz="800" b="0" baseline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회원정보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),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첨부파일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인증일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</a:t>
                      </a:r>
                      <a:endParaRPr kumimoji="0" lang="en-US" altLang="ko-KR" sz="800" b="0" baseline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거절 시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거절 시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alert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(3-1)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승인 처리 </a:t>
                      </a:r>
                      <a:endParaRPr kumimoji="0" lang="en-US" altLang="ko-KR" sz="800" b="0" baseline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처리 완료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해당 내용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알림톡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발송 및 문의 리스트로 이동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: ‘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승인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’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회원 상세페이지 내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히스토리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저장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(P9)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642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취소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리스트로 이동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788303"/>
                  </a:ext>
                </a:extLst>
              </a:tr>
            </a:tbl>
          </a:graphicData>
        </a:graphic>
      </p:graphicFrame>
      <p:sp>
        <p:nvSpPr>
          <p:cNvPr id="11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기업인증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리스트</a:t>
            </a:r>
            <a:r>
              <a:rPr lang="en-US" altLang="ko-KR" dirty="0" smtClean="0"/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86" y="443346"/>
            <a:ext cx="8556282" cy="7287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358" y="1261383"/>
            <a:ext cx="2507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페이지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기업정보 인증 관리 </a:t>
            </a:r>
            <a:r>
              <a:rPr lang="en-US" altLang="ko-KR" sz="800" dirty="0" smtClean="0"/>
              <a:t>&gt; </a:t>
            </a:r>
            <a:r>
              <a:rPr lang="ko-KR" altLang="en-US" sz="800" b="1" dirty="0" smtClean="0"/>
              <a:t>문의 상세 </a:t>
            </a:r>
            <a:endParaRPr lang="ko-KR" altLang="en-US" sz="8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70675"/>
              </p:ext>
            </p:extLst>
          </p:nvPr>
        </p:nvGraphicFramePr>
        <p:xfrm>
          <a:off x="240515" y="1568332"/>
          <a:ext cx="7590073" cy="2003387"/>
        </p:xfrm>
        <a:graphic>
          <a:graphicData uri="http://schemas.openxmlformats.org/drawingml/2006/table">
            <a:tbl>
              <a:tblPr/>
              <a:tblGrid>
                <a:gridCol w="1501829">
                  <a:extLst>
                    <a:ext uri="{9D8B030D-6E8A-4147-A177-3AD203B41FA5}">
                      <a16:colId xmlns:a16="http://schemas.microsoft.com/office/drawing/2014/main" val="1931656107"/>
                    </a:ext>
                  </a:extLst>
                </a:gridCol>
                <a:gridCol w="2335134">
                  <a:extLst>
                    <a:ext uri="{9D8B030D-6E8A-4147-A177-3AD203B41FA5}">
                      <a16:colId xmlns:a16="http://schemas.microsoft.com/office/drawing/2014/main" val="2000693045"/>
                    </a:ext>
                  </a:extLst>
                </a:gridCol>
                <a:gridCol w="1422076">
                  <a:extLst>
                    <a:ext uri="{9D8B030D-6E8A-4147-A177-3AD203B41FA5}">
                      <a16:colId xmlns:a16="http://schemas.microsoft.com/office/drawing/2014/main" val="248825761"/>
                    </a:ext>
                  </a:extLst>
                </a:gridCol>
                <a:gridCol w="2331034">
                  <a:extLst>
                    <a:ext uri="{9D8B030D-6E8A-4147-A177-3AD203B41FA5}">
                      <a16:colId xmlns:a16="http://schemas.microsoft.com/office/drawing/2014/main" val="2985697707"/>
                    </a:ext>
                  </a:extLst>
                </a:gridCol>
              </a:tblGrid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문의자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김이박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접수일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2022-10-20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04:02:25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11279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</a:t>
                      </a:r>
                      <a:endParaRPr lang="ko-KR" altLang="en-US" sz="800" b="1" i="0" u="none" strike="noStrike" dirty="0" smtClean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 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회사명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미디어윌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076891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111-11-00000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대표자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김이박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425214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휴대폰 번호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abc123@google.com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593854"/>
                  </a:ext>
                </a:extLst>
              </a:tr>
              <a:tr h="26325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 내용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5721"/>
                  </a:ext>
                </a:extLst>
              </a:tr>
              <a:tr h="423857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사업자등록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증명원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인증이 안 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어떻게 하면 되는지요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314111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첨부 파일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663553"/>
                  </a:ext>
                </a:extLst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132515" y="15956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7965"/>
              </p:ext>
            </p:extLst>
          </p:nvPr>
        </p:nvGraphicFramePr>
        <p:xfrm>
          <a:off x="240515" y="3613366"/>
          <a:ext cx="7590073" cy="2804056"/>
        </p:xfrm>
        <a:graphic>
          <a:graphicData uri="http://schemas.openxmlformats.org/drawingml/2006/table">
            <a:tbl>
              <a:tblPr/>
              <a:tblGrid>
                <a:gridCol w="1501829">
                  <a:extLst>
                    <a:ext uri="{9D8B030D-6E8A-4147-A177-3AD203B41FA5}">
                      <a16:colId xmlns:a16="http://schemas.microsoft.com/office/drawing/2014/main" val="1931656107"/>
                    </a:ext>
                  </a:extLst>
                </a:gridCol>
                <a:gridCol w="2335134">
                  <a:extLst>
                    <a:ext uri="{9D8B030D-6E8A-4147-A177-3AD203B41FA5}">
                      <a16:colId xmlns:a16="http://schemas.microsoft.com/office/drawing/2014/main" val="2000693045"/>
                    </a:ext>
                  </a:extLst>
                </a:gridCol>
                <a:gridCol w="1422076">
                  <a:extLst>
                    <a:ext uri="{9D8B030D-6E8A-4147-A177-3AD203B41FA5}">
                      <a16:colId xmlns:a16="http://schemas.microsoft.com/office/drawing/2014/main" val="248825761"/>
                    </a:ext>
                  </a:extLst>
                </a:gridCol>
                <a:gridCol w="2331034">
                  <a:extLst>
                    <a:ext uri="{9D8B030D-6E8A-4147-A177-3AD203B41FA5}">
                      <a16:colId xmlns:a16="http://schemas.microsoft.com/office/drawing/2014/main" val="2985697707"/>
                    </a:ext>
                  </a:extLst>
                </a:gridCol>
              </a:tblGrid>
              <a:tr h="282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검수자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2022-10-20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04:10:33</a:t>
                      </a: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11279"/>
                  </a:ext>
                </a:extLst>
              </a:tr>
              <a:tr h="266007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처리 내용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5721"/>
                  </a:ext>
                </a:extLst>
              </a:tr>
              <a:tr h="1432736">
                <a:tc gridSpan="4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3141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첨부파일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837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인증서류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발급일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689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/>
                </a:tc>
                <a:extLst>
                  <a:ext uri="{0D108BD9-81ED-4DB2-BD59-A6C34878D82A}">
                    <a16:rowId xmlns:a16="http://schemas.microsoft.com/office/drawing/2014/main" val="2000458298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1" y="4189607"/>
            <a:ext cx="2834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 smtClean="0"/>
              <a:t>○  기업정보 인증 승인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○  거절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인증서류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미적합</a:t>
            </a:r>
            <a:r>
              <a:rPr lang="ko-KR" altLang="en-US" sz="800" dirty="0" smtClean="0"/>
              <a:t>    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dirty="0"/>
              <a:t>○</a:t>
            </a:r>
            <a:r>
              <a:rPr lang="en-US" altLang="ko-KR" sz="800" dirty="0" smtClean="0"/>
              <a:t>  </a:t>
            </a:r>
            <a:r>
              <a:rPr lang="ko-KR" altLang="en-US" sz="800" dirty="0" smtClean="0"/>
              <a:t>거절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회원정보와 사업자 관련 내용이 일치하지 않음 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dirty="0"/>
              <a:t>○  </a:t>
            </a:r>
            <a:r>
              <a:rPr lang="ko-KR" altLang="en-US" sz="800" dirty="0" smtClean="0"/>
              <a:t>거절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인증서류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미전달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800" dirty="0"/>
              <a:t>○  </a:t>
            </a:r>
            <a:r>
              <a:rPr lang="ko-KR" altLang="en-US" sz="800" dirty="0" smtClean="0"/>
              <a:t>거절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기타   </a:t>
            </a:r>
            <a:endParaRPr lang="en-US" altLang="ko-KR" sz="8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20884" y="6481205"/>
            <a:ext cx="427811" cy="2251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처리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43895" y="6481205"/>
            <a:ext cx="427811" cy="2251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80158" y="5235131"/>
            <a:ext cx="2917917" cy="2161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32515" y="364659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55213" y="1701253"/>
            <a:ext cx="1403060" cy="177958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9214471" y="1757967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4" descr="https://admin.job.findall.co.kr:444/UploadFiles/ReadGoodsBiz/KYEPG10C8XX3PIING9EV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30" y="1885375"/>
            <a:ext cx="1182334" cy="15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타원 29"/>
          <p:cNvSpPr/>
          <p:nvPr/>
        </p:nvSpPr>
        <p:spPr>
          <a:xfrm>
            <a:off x="7847212" y="163721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3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897490" y="4265009"/>
            <a:ext cx="2594976" cy="905300"/>
            <a:chOff x="595686" y="1261242"/>
            <a:chExt cx="3222246" cy="1246152"/>
          </a:xfrm>
        </p:grpSpPr>
        <p:sp>
          <p:nvSpPr>
            <p:cNvPr id="32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0084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 관련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처리할 내용을 선택해 주세요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endPara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146212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3756787" y="41825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40974" y="872836"/>
            <a:ext cx="1163781" cy="2568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기업정보 인증 관리</a:t>
            </a:r>
            <a:endParaRPr lang="ko-KR" altLang="en-US" sz="800" b="1" dirty="0"/>
          </a:p>
        </p:txBody>
      </p:sp>
      <p:sp>
        <p:nvSpPr>
          <p:cNvPr id="40" name="Input Field"/>
          <p:cNvSpPr>
            <a:spLocks noChangeArrowheads="1"/>
          </p:cNvSpPr>
          <p:nvPr/>
        </p:nvSpPr>
        <p:spPr bwMode="auto">
          <a:xfrm>
            <a:off x="1789251" y="5639570"/>
            <a:ext cx="1916967" cy="18995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56787" y="5639570"/>
            <a:ext cx="563347" cy="18995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파일찾기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81748" y="6179466"/>
            <a:ext cx="2917917" cy="2161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717920" y="4265009"/>
            <a:ext cx="2594976" cy="905300"/>
            <a:chOff x="595686" y="1261242"/>
            <a:chExt cx="3222246" cy="1246152"/>
          </a:xfrm>
        </p:grpSpPr>
        <p:sp>
          <p:nvSpPr>
            <p:cNvPr id="47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0084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기타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’ 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처리 시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추가 내용을 입력해 주세요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endPara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146212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6547105" y="41745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2-2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122" y="5893486"/>
            <a:ext cx="860967" cy="252464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3379692" y="64359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528671" y="644750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6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713570" y="5598420"/>
            <a:ext cx="2594976" cy="1095060"/>
            <a:chOff x="595686" y="1261242"/>
            <a:chExt cx="3222246" cy="1507358"/>
          </a:xfrm>
        </p:grpSpPr>
        <p:sp>
          <p:nvSpPr>
            <p:cNvPr id="62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2696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5" y="1635819"/>
              <a:ext cx="2482375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인증이 완료된 상태입니다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처리 내용을 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 승인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’ 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으로 진행해 주세요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endPara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37506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6542755" y="55079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51977" y="1853210"/>
            <a:ext cx="2192101" cy="20834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551976" y="2120849"/>
            <a:ext cx="2192101" cy="20834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0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회원 상세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altLang="ko-KR" dirty="0"/>
              <a:t>https://admin.findall.co.kr:444/member/MemberDetail.asp?UserId=mw******&amp;MagGrp=1&amp;cuid=12076884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52826"/>
              </p:ext>
            </p:extLst>
          </p:nvPr>
        </p:nvGraphicFramePr>
        <p:xfrm>
          <a:off x="9480376" y="550962"/>
          <a:ext cx="2711624" cy="3111582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 상세 페이지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기업정보 내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기업인증일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정보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불량회원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처리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인증 여부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‘N’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처리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인증일은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유지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b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불량회원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정상회원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처리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, ‘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재인증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필요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인증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인증일 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완료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해당 일시 노출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미완료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하기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 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(2)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완료 후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 노출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(3)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만료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일 전부터 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불량회원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정상회원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처리 시 노출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인증 취소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처리 시 노출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2/3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버튼 클릭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팝업 노출  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관리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관리 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자동 저장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[4-1] Front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직접 기업정보 인증 완료 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[4-2] Admin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프로세스 또는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문의하기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를 통해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승인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 내용이 있을 경우 노출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[4-3] Admin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리스트에서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취소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사유 노출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46985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0" y="594697"/>
            <a:ext cx="9088777" cy="25535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1424" y="2903146"/>
            <a:ext cx="494046" cy="20005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/</a:t>
            </a:r>
            <a:r>
              <a:rPr lang="ko-KR" altLang="en-US" sz="700" b="1" dirty="0" smtClean="0"/>
              <a:t>인증일</a:t>
            </a:r>
            <a:endParaRPr lang="ko-KR" altLang="en-US" sz="7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15864" y="2893757"/>
            <a:ext cx="1217000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+mn-ea"/>
              </a:rPr>
              <a:t> / 2022-11-25 </a:t>
            </a:r>
            <a:r>
              <a:rPr lang="ko-KR" altLang="en-US" sz="700" dirty="0" smtClean="0">
                <a:latin typeface="+mn-ea"/>
              </a:rPr>
              <a:t>오전 </a:t>
            </a:r>
            <a:r>
              <a:rPr lang="en-US" altLang="ko-KR" sz="700" dirty="0" smtClean="0">
                <a:latin typeface="+mn-ea"/>
              </a:rPr>
              <a:t>10:23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107864" y="27771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2378" y="3275215"/>
            <a:ext cx="864524" cy="20473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rgbClr val="0070C0"/>
                </a:solidFill>
              </a:rPr>
              <a:t>기업정보 인증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27811" y="3208711"/>
            <a:ext cx="1205345" cy="33173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07864" y="31197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91592" y="3717700"/>
            <a:ext cx="864524" cy="20473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rgbClr val="0070C0"/>
                </a:solidFill>
              </a:rPr>
              <a:t>기업정보 </a:t>
            </a:r>
            <a:r>
              <a:rPr lang="ko-KR" altLang="en-US" sz="800" dirty="0" err="1" smtClean="0">
                <a:solidFill>
                  <a:srgbClr val="0070C0"/>
                </a:solidFill>
              </a:rPr>
              <a:t>재인증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27812" y="3659509"/>
            <a:ext cx="2128058" cy="33173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107864" y="357053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7911" y="3712358"/>
            <a:ext cx="1217000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+mn-ea"/>
              </a:rPr>
              <a:t> / 2022-11-25 </a:t>
            </a:r>
            <a:r>
              <a:rPr lang="ko-KR" altLang="en-US" sz="700" dirty="0" smtClean="0">
                <a:latin typeface="+mn-ea"/>
              </a:rPr>
              <a:t>오전 </a:t>
            </a:r>
            <a:r>
              <a:rPr lang="en-US" altLang="ko-KR" sz="700" dirty="0" smtClean="0">
                <a:latin typeface="+mn-ea"/>
              </a:rPr>
              <a:t>10:23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1" y="4474853"/>
            <a:ext cx="7355552" cy="984149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01030" y="44549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4194" y="5121567"/>
            <a:ext cx="6118169" cy="2262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 2022-11-25 </a:t>
            </a:r>
            <a:r>
              <a:rPr lang="ko-KR" altLang="en-US" sz="800" dirty="0" smtClean="0">
                <a:solidFill>
                  <a:schemeClr val="tx1"/>
                </a:solidFill>
              </a:rPr>
              <a:t>오전</a:t>
            </a:r>
            <a:r>
              <a:rPr lang="en-US" altLang="ko-KR" sz="800" dirty="0" smtClean="0">
                <a:solidFill>
                  <a:schemeClr val="tx1"/>
                </a:solidFill>
              </a:rPr>
              <a:t> 10:23 [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미디어윌</a:t>
            </a:r>
            <a:r>
              <a:rPr lang="en-US" altLang="ko-KR" sz="800" dirty="0" smtClean="0">
                <a:solidFill>
                  <a:schemeClr val="tx1"/>
                </a:solidFill>
              </a:rPr>
              <a:t>]                            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(mwmobile111)</a:t>
            </a:r>
            <a:r>
              <a:rPr lang="ko-KR" altLang="en-US" sz="800" dirty="0" smtClean="0">
                <a:solidFill>
                  <a:schemeClr val="tx1"/>
                </a:solidFill>
              </a:rPr>
              <a:t>이 </a:t>
            </a:r>
            <a:r>
              <a:rPr lang="en-US" altLang="ko-KR" sz="800" dirty="0" smtClean="0">
                <a:solidFill>
                  <a:schemeClr val="tx1"/>
                </a:solidFill>
              </a:rPr>
              <a:t>PC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기업정보 인증 완료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4194" y="5496198"/>
            <a:ext cx="6118169" cy="2262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 2022-11-25 </a:t>
            </a:r>
            <a:r>
              <a:rPr lang="ko-KR" altLang="en-US" sz="800" dirty="0" smtClean="0">
                <a:solidFill>
                  <a:schemeClr val="tx1"/>
                </a:solidFill>
              </a:rPr>
              <a:t>오전</a:t>
            </a:r>
            <a:r>
              <a:rPr lang="en-US" altLang="ko-KR" sz="800" dirty="0" smtClean="0">
                <a:solidFill>
                  <a:schemeClr val="tx1"/>
                </a:solidFill>
              </a:rPr>
              <a:t> 10:23 [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검수자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미디어윌</a:t>
            </a:r>
            <a:r>
              <a:rPr lang="en-US" altLang="ko-KR" sz="800" dirty="0" smtClean="0">
                <a:solidFill>
                  <a:schemeClr val="tx1"/>
                </a:solidFill>
              </a:rPr>
              <a:t>]                        Admin 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기업정보 인증 완료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메모 내용 노출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58613" y="51182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59695" y="54961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4-2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54113" y="4041484"/>
            <a:ext cx="9089807" cy="239713"/>
            <a:chOff x="284972" y="6461057"/>
            <a:chExt cx="9089807" cy="239713"/>
          </a:xfrm>
        </p:grpSpPr>
        <p:grpSp>
          <p:nvGrpSpPr>
            <p:cNvPr id="24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3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29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27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25592" y="5858323"/>
            <a:ext cx="6118169" cy="2262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 2022-11-25 </a:t>
            </a:r>
            <a:r>
              <a:rPr lang="ko-KR" altLang="en-US" sz="800" dirty="0" smtClean="0">
                <a:solidFill>
                  <a:schemeClr val="tx1"/>
                </a:solidFill>
              </a:rPr>
              <a:t>오전</a:t>
            </a:r>
            <a:r>
              <a:rPr lang="en-US" altLang="ko-KR" sz="800" dirty="0" smtClean="0">
                <a:solidFill>
                  <a:schemeClr val="tx1"/>
                </a:solidFill>
              </a:rPr>
              <a:t> 10:23 [</a:t>
            </a:r>
            <a:r>
              <a:rPr lang="ko-KR" altLang="en-US" sz="800" dirty="0" smtClean="0">
                <a:solidFill>
                  <a:schemeClr val="tx1"/>
                </a:solidFill>
              </a:rPr>
              <a:t>처리자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미디어윌</a:t>
            </a:r>
            <a:r>
              <a:rPr lang="en-US" altLang="ko-KR" sz="800" dirty="0" smtClean="0">
                <a:solidFill>
                  <a:schemeClr val="tx1"/>
                </a:solidFill>
              </a:rPr>
              <a:t>]                        Admin 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기업정보 취소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사유 노출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61093" y="58583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4-3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3931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14232</TotalTime>
  <Words>5874</Words>
  <Application>Microsoft Office PowerPoint</Application>
  <PresentationFormat>와이드스크린</PresentationFormat>
  <Paragraphs>1223</Paragraphs>
  <Slides>24</Slides>
  <Notes>2</Notes>
  <HiddenSlides>0</HiddenSlides>
  <MMClips>0</MMClips>
  <ScaleCrop>false</ScaleCrop>
  <HeadingPairs>
    <vt:vector baseType="variant" size="6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baseType="lpstr" size="30">
      <vt:lpstr>맑은 고딕</vt:lpstr>
      <vt:lpstr>Arial</vt:lpstr>
      <vt:lpstr>Segoe Print</vt:lpstr>
      <vt:lpstr>Segoe UI</vt:lpstr>
      <vt:lpstr>Wingdings</vt:lpstr>
      <vt:lpstr>Office 테마</vt:lpstr>
      <vt:lpstr>벼룩시장구인구직</vt:lpstr>
      <vt:lpstr>▶ 문서 변경 이력</vt:lpstr>
      <vt:lpstr>▶ 기업인증 필수 프로세스</vt:lpstr>
      <vt:lpstr>▶ Admin 기업정보 인증 프로세스 </vt:lpstr>
      <vt:lpstr> Admin 화면설계서 &gt; 기업정보 인증 관리</vt:lpstr>
      <vt:lpstr>PowerPoint 프레젠테이션</vt:lpstr>
      <vt:lpstr>PowerPoint 프레젠테이션</vt:lpstr>
      <vt:lpstr>PowerPoint 프레젠테이션</vt:lpstr>
      <vt:lpstr>PowerPoint 프레젠테이션</vt:lpstr>
      <vt:lpstr> Admin 화면설계서 &gt; 구인구직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Admin 화면설계서 &gt; 기타</vt:lpstr>
      <vt:lpstr>PowerPoint 프레젠테이션</vt:lpstr>
      <vt:lpstr>PowerPoint 프레젠테이션</vt:lpstr>
      <vt:lpstr>End of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2020-12-09T01:29:45Z</dcterms:created>
  <dc:creator>성소영차장</dc:creator>
  <cp:lastModifiedBy>성소영 파트장 (COO 온라인사업본부 온라인사업실 구인구직팀 백엔드파트)</cp:lastModifiedBy>
  <cp:lastPrinted>2021-05-25T10:27:14Z</cp:lastPrinted>
  <dcterms:modified xsi:type="dcterms:W3CDTF">2022-11-03T00:51:15Z</dcterms:modified>
  <cp:revision>816</cp:revision>
  <dc:title>▶ 등록 프로세스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pid="2" fmtid="{D5CDD505-2E9C-101B-9397-08002B2CF9AE}" name="Fasoo_Trace_ID">
    <vt:lpwstr>eyAibm9kZUNvdW50IjogMywgIm5vZGUxIiA6IHsiZHNkIjoiMDEwMDAwMDAwMDAwMTU3MiIsImxvZ1RpbWUiOiIyMDIyLTExLTAyVDA2OjA3OjMxWiIsInBJRCI6MSwidHJhY2VJZCI6IjA1QUZBNDhDMUI0ODQ4NUQ5RjZDNUUyNTVFQ0YzM0ZCIiwidXNlckNvZGUiOiJzc3kifSwibm9kZTIiIDogeyJkc2QiOiIwMTAwMDAwMDAwMDAxNTcyIiwibG9nVGltZSI6IjIwMjItMTEtMDJUMDY6MDc6MzFaIiwicElEIjoxLCJ0cmFjZUlkIjoiMDVBRkE0OEMxQjQ4NDg1RDlGNkM1RTI1NUVDRjMzRkIiLCJ1c2VyQ29kZSI6InNzeSJ9LCJub2RlMyIgOiB7ImRzZCI6IjAxMDAwMDAwMDAwMDE1NzIiLCJsb2dUaW1lIjoiMjAyMi0xMS0wMlQwNjowNzozMVoiLCJwSUQiOjEsInRyYWNlSWQiOiIwNUFGQTQ4QzFCNDg0ODVEOUY2QzVFMjU1RUNGMzNGQiIsInVzZXJDb2RlIjoic3N5In0sIm5vZGU0IiA6IHsiZHNkIjoiMDEwMDAwMDAwMDAwMTU3MiIsImxvZ1RpbWUiOiIyMDIyLTExLTAzVDAwOjMyOjUzWiIsInBJRCI6MSwidHJhY2VJZCI6IjI2N0FBMDYyMTVFQzRENzZBQkRDQUEzNEMxODc1MTA2IiwidXNlckNvZGUiOiJzc3kifSwibm9kZTUiIDogeyAidXNlckNvZGUiIDogInNzeSIsICJ0cmFjZUlkIiA6ICIwOEY1MEZDRTEzNTJGQjIyQzFGNkJDNjE3M0Q1NjY4NSIsICJkc2QiIDogIjAwMDAwMDAwMDAwMDAwMDAiLCAicElEIiA6ICIyMDQ4IiwgImxvZ1RpbWUiIDogIjIwMjItMTEtMDNUMDE6MTM6MjVaIiB9fQ==</vt:lpwstr>
  </property>
</Properties>
</file>