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78404-2D7E-B44D-9B9B-FD8AA87C7BF5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739044A9-DB97-8847-B73A-9B8246D7D1F2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End </a:t>
          </a:r>
        </a:p>
        <a:p>
          <a:r>
            <a:rPr lang="en-US" dirty="0" smtClean="0"/>
            <a:t>user Web </a:t>
          </a:r>
        </a:p>
        <a:p>
          <a:r>
            <a:rPr lang="en-US" dirty="0" smtClean="0"/>
            <a:t>Interface</a:t>
          </a:r>
          <a:endParaRPr lang="en-US" dirty="0"/>
        </a:p>
      </dgm:t>
    </dgm:pt>
    <dgm:pt modelId="{5D15CD67-4B56-EC4A-977B-BE2683DB9F8C}" type="parTrans" cxnId="{D6B69D4C-902C-4A46-A0F4-3E9608C8074B}">
      <dgm:prSet/>
      <dgm:spPr/>
      <dgm:t>
        <a:bodyPr/>
        <a:lstStyle/>
        <a:p>
          <a:endParaRPr lang="en-US"/>
        </a:p>
      </dgm:t>
    </dgm:pt>
    <dgm:pt modelId="{B179B82F-8D51-F840-9E67-C3AD5F9F094D}" type="sibTrans" cxnId="{D6B69D4C-902C-4A46-A0F4-3E9608C8074B}">
      <dgm:prSet/>
      <dgm:spPr/>
      <dgm:t>
        <a:bodyPr/>
        <a:lstStyle/>
        <a:p>
          <a:endParaRPr lang="en-US"/>
        </a:p>
      </dgm:t>
    </dgm:pt>
    <dgm:pt modelId="{52FD431D-5F11-8A46-99E6-D60AE1F1AD8C}">
      <dgm:prSet phldrT="[Text]"/>
      <dgm:spPr/>
      <dgm:t>
        <a:bodyPr/>
        <a:lstStyle/>
        <a:p>
          <a:r>
            <a:rPr lang="en-US" dirty="0" smtClean="0"/>
            <a:t>Peer to peer network(Bluetooth Stack)</a:t>
          </a:r>
          <a:endParaRPr lang="en-US" dirty="0"/>
        </a:p>
      </dgm:t>
    </dgm:pt>
    <dgm:pt modelId="{5A8B95EB-B56F-994A-B0B1-FBFD78D08021}" type="parTrans" cxnId="{157E1AB9-E820-3F4F-8FFC-B1E56971E10D}">
      <dgm:prSet/>
      <dgm:spPr/>
      <dgm:t>
        <a:bodyPr/>
        <a:lstStyle/>
        <a:p>
          <a:endParaRPr lang="en-US"/>
        </a:p>
      </dgm:t>
    </dgm:pt>
    <dgm:pt modelId="{C395E229-B648-4641-ADD6-0DCAC2EA5C4F}" type="sibTrans" cxnId="{157E1AB9-E820-3F4F-8FFC-B1E56971E10D}">
      <dgm:prSet/>
      <dgm:spPr/>
      <dgm:t>
        <a:bodyPr/>
        <a:lstStyle/>
        <a:p>
          <a:endParaRPr lang="en-US"/>
        </a:p>
      </dgm:t>
    </dgm:pt>
    <dgm:pt modelId="{0C21609D-AF64-E047-A7EB-78C2CDA4D4C8}">
      <dgm:prSet phldrT="[Text]"/>
      <dgm:spPr/>
      <dgm:t>
        <a:bodyPr/>
        <a:lstStyle/>
        <a:p>
          <a:r>
            <a:rPr lang="en-US" dirty="0" smtClean="0"/>
            <a:t>Hardware- Pumps</a:t>
          </a:r>
          <a:endParaRPr lang="en-US" dirty="0"/>
        </a:p>
      </dgm:t>
    </dgm:pt>
    <dgm:pt modelId="{AF844EB1-0DA3-FD45-A559-D1058E2E4E56}" type="parTrans" cxnId="{D71B2057-4A90-8840-949A-16774DD99FCA}">
      <dgm:prSet/>
      <dgm:spPr/>
      <dgm:t>
        <a:bodyPr/>
        <a:lstStyle/>
        <a:p>
          <a:endParaRPr lang="en-US"/>
        </a:p>
      </dgm:t>
    </dgm:pt>
    <dgm:pt modelId="{2E8273FE-F2FC-574B-B396-9CB79C5F359E}" type="sibTrans" cxnId="{D71B2057-4A90-8840-949A-16774DD99FCA}">
      <dgm:prSet/>
      <dgm:spPr/>
      <dgm:t>
        <a:bodyPr/>
        <a:lstStyle/>
        <a:p>
          <a:endParaRPr lang="en-US"/>
        </a:p>
      </dgm:t>
    </dgm:pt>
    <dgm:pt modelId="{8B691909-D024-A54D-BD67-2287BDFBB794}">
      <dgm:prSet/>
      <dgm:spPr/>
      <dgm:t>
        <a:bodyPr/>
        <a:lstStyle/>
        <a:p>
          <a:r>
            <a:rPr lang="en-US" dirty="0" smtClean="0"/>
            <a:t>Smart contracts created using solidity</a:t>
          </a:r>
          <a:endParaRPr lang="en-US" dirty="0"/>
        </a:p>
      </dgm:t>
    </dgm:pt>
    <dgm:pt modelId="{0E922813-4511-564B-9515-F0C1C52838C9}" type="parTrans" cxnId="{8A2CDD91-9637-A049-9E72-617473B8963B}">
      <dgm:prSet/>
      <dgm:spPr/>
      <dgm:t>
        <a:bodyPr/>
        <a:lstStyle/>
        <a:p>
          <a:endParaRPr lang="en-US"/>
        </a:p>
      </dgm:t>
    </dgm:pt>
    <dgm:pt modelId="{48202AC9-A7CE-8E42-AD66-C028DC130C60}" type="sibTrans" cxnId="{8A2CDD91-9637-A049-9E72-617473B8963B}">
      <dgm:prSet/>
      <dgm:spPr/>
      <dgm:t>
        <a:bodyPr/>
        <a:lstStyle/>
        <a:p>
          <a:endParaRPr lang="en-US"/>
        </a:p>
      </dgm:t>
    </dgm:pt>
    <dgm:pt modelId="{659870B2-7FDA-0F4B-A951-5AD5A96A2AF0}">
      <dgm:prSet/>
      <dgm:spPr/>
      <dgm:t>
        <a:bodyPr/>
        <a:lstStyle/>
        <a:p>
          <a:r>
            <a:rPr lang="en-US" dirty="0" smtClean="0"/>
            <a:t>Blockchain VM- truffle IDE</a:t>
          </a:r>
          <a:endParaRPr lang="en-US" dirty="0"/>
        </a:p>
      </dgm:t>
    </dgm:pt>
    <dgm:pt modelId="{EA7725CD-A34F-0C46-BBF0-6C231AEA773B}" type="parTrans" cxnId="{2598291D-9AEB-E143-984B-7EBD9014959E}">
      <dgm:prSet/>
      <dgm:spPr/>
      <dgm:t>
        <a:bodyPr/>
        <a:lstStyle/>
        <a:p>
          <a:endParaRPr lang="en-US"/>
        </a:p>
      </dgm:t>
    </dgm:pt>
    <dgm:pt modelId="{993C8C40-3AA5-9345-BF22-2B1FF9647B6F}" type="sibTrans" cxnId="{2598291D-9AEB-E143-984B-7EBD9014959E}">
      <dgm:prSet/>
      <dgm:spPr/>
      <dgm:t>
        <a:bodyPr/>
        <a:lstStyle/>
        <a:p>
          <a:endParaRPr lang="en-US"/>
        </a:p>
      </dgm:t>
    </dgm:pt>
    <dgm:pt modelId="{9448C2BB-72AE-564B-AC57-BEEED743395D}" type="pres">
      <dgm:prSet presAssocID="{2B878404-2D7E-B44D-9B9B-FD8AA87C7BF5}" presName="Name0" presStyleCnt="0">
        <dgm:presLayoutVars>
          <dgm:dir/>
          <dgm:animLvl val="lvl"/>
          <dgm:resizeHandles val="exact"/>
        </dgm:presLayoutVars>
      </dgm:prSet>
      <dgm:spPr/>
    </dgm:pt>
    <dgm:pt modelId="{2934E440-F4AA-F84F-B1C1-D0BE4DD74C5D}" type="pres">
      <dgm:prSet presAssocID="{739044A9-DB97-8847-B73A-9B8246D7D1F2}" presName="Name8" presStyleCnt="0"/>
      <dgm:spPr/>
    </dgm:pt>
    <dgm:pt modelId="{16541DFB-38DA-C240-A31B-1DA0C6A4E574}" type="pres">
      <dgm:prSet presAssocID="{739044A9-DB97-8847-B73A-9B8246D7D1F2}" presName="level" presStyleLbl="node1" presStyleIdx="0" presStyleCnt="5" custScaleY="1756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90BB2-6274-DE4D-BD7C-DA835F088A34}" type="pres">
      <dgm:prSet presAssocID="{739044A9-DB97-8847-B73A-9B8246D7D1F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02D22-202B-E744-9535-EDCFB7C2C8ED}" type="pres">
      <dgm:prSet presAssocID="{8B691909-D024-A54D-BD67-2287BDFBB794}" presName="Name8" presStyleCnt="0"/>
      <dgm:spPr/>
    </dgm:pt>
    <dgm:pt modelId="{32E45735-DE3B-B44A-9108-95F70FDE753B}" type="pres">
      <dgm:prSet presAssocID="{8B691909-D024-A54D-BD67-2287BDFBB794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A6E9A-23A2-694F-8618-739D23EC29D3}" type="pres">
      <dgm:prSet presAssocID="{8B691909-D024-A54D-BD67-2287BDFBB79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C274-AFA6-6041-B959-39A1080AFE7F}" type="pres">
      <dgm:prSet presAssocID="{659870B2-7FDA-0F4B-A951-5AD5A96A2AF0}" presName="Name8" presStyleCnt="0"/>
      <dgm:spPr/>
    </dgm:pt>
    <dgm:pt modelId="{04884DDC-B1B8-1D41-B3C8-8701AD226514}" type="pres">
      <dgm:prSet presAssocID="{659870B2-7FDA-0F4B-A951-5AD5A96A2AF0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08759-9BDC-B640-9EEF-F3094782A648}" type="pres">
      <dgm:prSet presAssocID="{659870B2-7FDA-0F4B-A951-5AD5A96A2A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E4388-A157-674D-9D85-BF6332C65288}" type="pres">
      <dgm:prSet presAssocID="{52FD431D-5F11-8A46-99E6-D60AE1F1AD8C}" presName="Name8" presStyleCnt="0"/>
      <dgm:spPr/>
    </dgm:pt>
    <dgm:pt modelId="{7DE97630-28E6-974F-BAAA-8AA824D54B98}" type="pres">
      <dgm:prSet presAssocID="{52FD431D-5F11-8A46-99E6-D60AE1F1AD8C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4D1F5-A7ED-044A-8BA4-B497C73AC61C}" type="pres">
      <dgm:prSet presAssocID="{52FD431D-5F11-8A46-99E6-D60AE1F1AD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3EA8C-C154-1E45-B3C5-6D0E41B12376}" type="pres">
      <dgm:prSet presAssocID="{0C21609D-AF64-E047-A7EB-78C2CDA4D4C8}" presName="Name8" presStyleCnt="0"/>
      <dgm:spPr/>
    </dgm:pt>
    <dgm:pt modelId="{ED8668AB-4F77-4440-8898-3911B3D247B6}" type="pres">
      <dgm:prSet presAssocID="{0C21609D-AF64-E047-A7EB-78C2CDA4D4C8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CD9CD-4677-AF4E-A629-9D7B0A3D9B25}" type="pres">
      <dgm:prSet presAssocID="{0C21609D-AF64-E047-A7EB-78C2CDA4D4C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7705CF-4BDF-5242-ADE4-8A15818004E4}" type="presOf" srcId="{8B691909-D024-A54D-BD67-2287BDFBB794}" destId="{C82A6E9A-23A2-694F-8618-739D23EC29D3}" srcOrd="1" destOrd="0" presId="urn:microsoft.com/office/officeart/2005/8/layout/pyramid1"/>
    <dgm:cxn modelId="{2598291D-9AEB-E143-984B-7EBD9014959E}" srcId="{2B878404-2D7E-B44D-9B9B-FD8AA87C7BF5}" destId="{659870B2-7FDA-0F4B-A951-5AD5A96A2AF0}" srcOrd="2" destOrd="0" parTransId="{EA7725CD-A34F-0C46-BBF0-6C231AEA773B}" sibTransId="{993C8C40-3AA5-9345-BF22-2B1FF9647B6F}"/>
    <dgm:cxn modelId="{D71B2057-4A90-8840-949A-16774DD99FCA}" srcId="{2B878404-2D7E-B44D-9B9B-FD8AA87C7BF5}" destId="{0C21609D-AF64-E047-A7EB-78C2CDA4D4C8}" srcOrd="4" destOrd="0" parTransId="{AF844EB1-0DA3-FD45-A559-D1058E2E4E56}" sibTransId="{2E8273FE-F2FC-574B-B396-9CB79C5F359E}"/>
    <dgm:cxn modelId="{CFC75705-DD7F-0F4B-8751-43D92EE83BC7}" type="presOf" srcId="{52FD431D-5F11-8A46-99E6-D60AE1F1AD8C}" destId="{7DE97630-28E6-974F-BAAA-8AA824D54B98}" srcOrd="0" destOrd="0" presId="urn:microsoft.com/office/officeart/2005/8/layout/pyramid1"/>
    <dgm:cxn modelId="{CC3D4645-7859-804B-903A-E2F87A78947D}" type="presOf" srcId="{52FD431D-5F11-8A46-99E6-D60AE1F1AD8C}" destId="{BE34D1F5-A7ED-044A-8BA4-B497C73AC61C}" srcOrd="1" destOrd="0" presId="urn:microsoft.com/office/officeart/2005/8/layout/pyramid1"/>
    <dgm:cxn modelId="{4CCEBE2F-A1A0-1845-8B72-E3CC27A48F37}" type="presOf" srcId="{659870B2-7FDA-0F4B-A951-5AD5A96A2AF0}" destId="{01908759-9BDC-B640-9EEF-F3094782A648}" srcOrd="1" destOrd="0" presId="urn:microsoft.com/office/officeart/2005/8/layout/pyramid1"/>
    <dgm:cxn modelId="{91A40811-3785-3342-BE29-FF7A4ED58F02}" type="presOf" srcId="{0C21609D-AF64-E047-A7EB-78C2CDA4D4C8}" destId="{ED8668AB-4F77-4440-8898-3911B3D247B6}" srcOrd="0" destOrd="0" presId="urn:microsoft.com/office/officeart/2005/8/layout/pyramid1"/>
    <dgm:cxn modelId="{EBEF5A5D-8E05-6C48-A1A3-FDB511A4D84D}" type="presOf" srcId="{0C21609D-AF64-E047-A7EB-78C2CDA4D4C8}" destId="{85DCD9CD-4677-AF4E-A629-9D7B0A3D9B25}" srcOrd="1" destOrd="0" presId="urn:microsoft.com/office/officeart/2005/8/layout/pyramid1"/>
    <dgm:cxn modelId="{8A2CDD91-9637-A049-9E72-617473B8963B}" srcId="{2B878404-2D7E-B44D-9B9B-FD8AA87C7BF5}" destId="{8B691909-D024-A54D-BD67-2287BDFBB794}" srcOrd="1" destOrd="0" parTransId="{0E922813-4511-564B-9515-F0C1C52838C9}" sibTransId="{48202AC9-A7CE-8E42-AD66-C028DC130C60}"/>
    <dgm:cxn modelId="{D6B69D4C-902C-4A46-A0F4-3E9608C8074B}" srcId="{2B878404-2D7E-B44D-9B9B-FD8AA87C7BF5}" destId="{739044A9-DB97-8847-B73A-9B8246D7D1F2}" srcOrd="0" destOrd="0" parTransId="{5D15CD67-4B56-EC4A-977B-BE2683DB9F8C}" sibTransId="{B179B82F-8D51-F840-9E67-C3AD5F9F094D}"/>
    <dgm:cxn modelId="{BD87474B-B058-BC47-84F8-755576EEBD4C}" type="presOf" srcId="{739044A9-DB97-8847-B73A-9B8246D7D1F2}" destId="{16541DFB-38DA-C240-A31B-1DA0C6A4E574}" srcOrd="0" destOrd="0" presId="urn:microsoft.com/office/officeart/2005/8/layout/pyramid1"/>
    <dgm:cxn modelId="{99AB3729-58CA-7742-A9E8-D1A1295EDB79}" type="presOf" srcId="{8B691909-D024-A54D-BD67-2287BDFBB794}" destId="{32E45735-DE3B-B44A-9108-95F70FDE753B}" srcOrd="0" destOrd="0" presId="urn:microsoft.com/office/officeart/2005/8/layout/pyramid1"/>
    <dgm:cxn modelId="{157E1AB9-E820-3F4F-8FFC-B1E56971E10D}" srcId="{2B878404-2D7E-B44D-9B9B-FD8AA87C7BF5}" destId="{52FD431D-5F11-8A46-99E6-D60AE1F1AD8C}" srcOrd="3" destOrd="0" parTransId="{5A8B95EB-B56F-994A-B0B1-FBFD78D08021}" sibTransId="{C395E229-B648-4641-ADD6-0DCAC2EA5C4F}"/>
    <dgm:cxn modelId="{ABF53CF6-9984-3442-8580-356E8E58FD37}" type="presOf" srcId="{659870B2-7FDA-0F4B-A951-5AD5A96A2AF0}" destId="{04884DDC-B1B8-1D41-B3C8-8701AD226514}" srcOrd="0" destOrd="0" presId="urn:microsoft.com/office/officeart/2005/8/layout/pyramid1"/>
    <dgm:cxn modelId="{3BC78011-B81F-A74F-9313-3F8E3624E14C}" type="presOf" srcId="{2B878404-2D7E-B44D-9B9B-FD8AA87C7BF5}" destId="{9448C2BB-72AE-564B-AC57-BEEED743395D}" srcOrd="0" destOrd="0" presId="urn:microsoft.com/office/officeart/2005/8/layout/pyramid1"/>
    <dgm:cxn modelId="{57054E8F-9DC0-AD48-9C47-6F405CDB0017}" type="presOf" srcId="{739044A9-DB97-8847-B73A-9B8246D7D1F2}" destId="{DFE90BB2-6274-DE4D-BD7C-DA835F088A34}" srcOrd="1" destOrd="0" presId="urn:microsoft.com/office/officeart/2005/8/layout/pyramid1"/>
    <dgm:cxn modelId="{A798FAB9-8C3A-BF45-A027-319CFBAF4C20}" type="presParOf" srcId="{9448C2BB-72AE-564B-AC57-BEEED743395D}" destId="{2934E440-F4AA-F84F-B1C1-D0BE4DD74C5D}" srcOrd="0" destOrd="0" presId="urn:microsoft.com/office/officeart/2005/8/layout/pyramid1"/>
    <dgm:cxn modelId="{11CB7718-4C22-9C4C-9C91-EE17D10B5F00}" type="presParOf" srcId="{2934E440-F4AA-F84F-B1C1-D0BE4DD74C5D}" destId="{16541DFB-38DA-C240-A31B-1DA0C6A4E574}" srcOrd="0" destOrd="0" presId="urn:microsoft.com/office/officeart/2005/8/layout/pyramid1"/>
    <dgm:cxn modelId="{8529E07B-13DF-434D-95FC-AF7FA95AE265}" type="presParOf" srcId="{2934E440-F4AA-F84F-B1C1-D0BE4DD74C5D}" destId="{DFE90BB2-6274-DE4D-BD7C-DA835F088A34}" srcOrd="1" destOrd="0" presId="urn:microsoft.com/office/officeart/2005/8/layout/pyramid1"/>
    <dgm:cxn modelId="{607B0FF3-CA48-D94B-8141-36B0F6234288}" type="presParOf" srcId="{9448C2BB-72AE-564B-AC57-BEEED743395D}" destId="{AD702D22-202B-E744-9535-EDCFB7C2C8ED}" srcOrd="1" destOrd="0" presId="urn:microsoft.com/office/officeart/2005/8/layout/pyramid1"/>
    <dgm:cxn modelId="{AA9131C3-3B8F-C348-86D3-F788DDDD8B96}" type="presParOf" srcId="{AD702D22-202B-E744-9535-EDCFB7C2C8ED}" destId="{32E45735-DE3B-B44A-9108-95F70FDE753B}" srcOrd="0" destOrd="0" presId="urn:microsoft.com/office/officeart/2005/8/layout/pyramid1"/>
    <dgm:cxn modelId="{82BCB10D-8311-F545-B003-02166E240B90}" type="presParOf" srcId="{AD702D22-202B-E744-9535-EDCFB7C2C8ED}" destId="{C82A6E9A-23A2-694F-8618-739D23EC29D3}" srcOrd="1" destOrd="0" presId="urn:microsoft.com/office/officeart/2005/8/layout/pyramid1"/>
    <dgm:cxn modelId="{804C1E6B-84AE-5044-B557-0A3DF121373C}" type="presParOf" srcId="{9448C2BB-72AE-564B-AC57-BEEED743395D}" destId="{321DC274-AFA6-6041-B959-39A1080AFE7F}" srcOrd="2" destOrd="0" presId="urn:microsoft.com/office/officeart/2005/8/layout/pyramid1"/>
    <dgm:cxn modelId="{15664427-955D-A34A-B7FC-8E5C67E4400C}" type="presParOf" srcId="{321DC274-AFA6-6041-B959-39A1080AFE7F}" destId="{04884DDC-B1B8-1D41-B3C8-8701AD226514}" srcOrd="0" destOrd="0" presId="urn:microsoft.com/office/officeart/2005/8/layout/pyramid1"/>
    <dgm:cxn modelId="{4D925176-5280-9240-BEB0-5B29DB3A9B81}" type="presParOf" srcId="{321DC274-AFA6-6041-B959-39A1080AFE7F}" destId="{01908759-9BDC-B640-9EEF-F3094782A648}" srcOrd="1" destOrd="0" presId="urn:microsoft.com/office/officeart/2005/8/layout/pyramid1"/>
    <dgm:cxn modelId="{62519653-0D6A-FD44-ABDA-7DD41E837F9E}" type="presParOf" srcId="{9448C2BB-72AE-564B-AC57-BEEED743395D}" destId="{692E4388-A157-674D-9D85-BF6332C65288}" srcOrd="3" destOrd="0" presId="urn:microsoft.com/office/officeart/2005/8/layout/pyramid1"/>
    <dgm:cxn modelId="{CB4CAC95-C095-B545-97C4-876AC687D0C1}" type="presParOf" srcId="{692E4388-A157-674D-9D85-BF6332C65288}" destId="{7DE97630-28E6-974F-BAAA-8AA824D54B98}" srcOrd="0" destOrd="0" presId="urn:microsoft.com/office/officeart/2005/8/layout/pyramid1"/>
    <dgm:cxn modelId="{0190A220-995C-914D-B95D-F7E235BB1D91}" type="presParOf" srcId="{692E4388-A157-674D-9D85-BF6332C65288}" destId="{BE34D1F5-A7ED-044A-8BA4-B497C73AC61C}" srcOrd="1" destOrd="0" presId="urn:microsoft.com/office/officeart/2005/8/layout/pyramid1"/>
    <dgm:cxn modelId="{BEAEE519-B56A-834B-BB98-0194B5A9CABF}" type="presParOf" srcId="{9448C2BB-72AE-564B-AC57-BEEED743395D}" destId="{A153EA8C-C154-1E45-B3C5-6D0E41B12376}" srcOrd="4" destOrd="0" presId="urn:microsoft.com/office/officeart/2005/8/layout/pyramid1"/>
    <dgm:cxn modelId="{4DAC64F2-895B-B34A-A8E6-E11414430897}" type="presParOf" srcId="{A153EA8C-C154-1E45-B3C5-6D0E41B12376}" destId="{ED8668AB-4F77-4440-8898-3911B3D247B6}" srcOrd="0" destOrd="0" presId="urn:microsoft.com/office/officeart/2005/8/layout/pyramid1"/>
    <dgm:cxn modelId="{FC34F2F6-3B9E-A34D-9BA9-63F1AF2E9760}" type="presParOf" srcId="{A153EA8C-C154-1E45-B3C5-6D0E41B12376}" destId="{85DCD9CD-4677-AF4E-A629-9D7B0A3D9B2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41DFB-38DA-C240-A31B-1DA0C6A4E574}">
      <dsp:nvSpPr>
        <dsp:cNvPr id="0" name=""/>
        <dsp:cNvSpPr/>
      </dsp:nvSpPr>
      <dsp:spPr>
        <a:xfrm>
          <a:off x="3433172" y="0"/>
          <a:ext cx="3015784" cy="1342589"/>
        </a:xfrm>
        <a:prstGeom prst="trapezoid">
          <a:avLst>
            <a:gd name="adj" fmla="val 11231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End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Web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Interface</a:t>
          </a:r>
          <a:endParaRPr lang="en-US" sz="1700" kern="1200" dirty="0"/>
        </a:p>
      </dsp:txBody>
      <dsp:txXfrm>
        <a:off x="3433172" y="0"/>
        <a:ext cx="3015784" cy="1342589"/>
      </dsp:txXfrm>
    </dsp:sp>
    <dsp:sp modelId="{32E45735-DE3B-B44A-9108-95F70FDE753B}">
      <dsp:nvSpPr>
        <dsp:cNvPr id="0" name=""/>
        <dsp:cNvSpPr/>
      </dsp:nvSpPr>
      <dsp:spPr>
        <a:xfrm>
          <a:off x="2574879" y="1342589"/>
          <a:ext cx="4732371" cy="764202"/>
        </a:xfrm>
        <a:prstGeom prst="trapezoid">
          <a:avLst>
            <a:gd name="adj" fmla="val 11231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Smart contracts created using solidity</a:t>
          </a:r>
          <a:endParaRPr lang="en-US" sz="1700" kern="1200" dirty="0"/>
        </a:p>
      </dsp:txBody>
      <dsp:txXfrm>
        <a:off x="3403044" y="1342589"/>
        <a:ext cx="3076041" cy="764202"/>
      </dsp:txXfrm>
    </dsp:sp>
    <dsp:sp modelId="{04884DDC-B1B8-1D41-B3C8-8701AD226514}">
      <dsp:nvSpPr>
        <dsp:cNvPr id="0" name=""/>
        <dsp:cNvSpPr/>
      </dsp:nvSpPr>
      <dsp:spPr>
        <a:xfrm>
          <a:off x="1716586" y="2106792"/>
          <a:ext cx="6448957" cy="764202"/>
        </a:xfrm>
        <a:prstGeom prst="trapezoid">
          <a:avLst>
            <a:gd name="adj" fmla="val 11231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Blockchain VM- truffle IDE</a:t>
          </a:r>
          <a:endParaRPr lang="en-US" sz="1700" kern="1200" dirty="0"/>
        </a:p>
      </dsp:txBody>
      <dsp:txXfrm>
        <a:off x="2845153" y="2106792"/>
        <a:ext cx="4191822" cy="764202"/>
      </dsp:txXfrm>
    </dsp:sp>
    <dsp:sp modelId="{7DE97630-28E6-974F-BAAA-8AA824D54B98}">
      <dsp:nvSpPr>
        <dsp:cNvPr id="0" name=""/>
        <dsp:cNvSpPr/>
      </dsp:nvSpPr>
      <dsp:spPr>
        <a:xfrm>
          <a:off x="858293" y="2870995"/>
          <a:ext cx="8165543" cy="764202"/>
        </a:xfrm>
        <a:prstGeom prst="trapezoid">
          <a:avLst>
            <a:gd name="adj" fmla="val 11231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Peer to peer network(Bluetooth Stack)</a:t>
          </a:r>
          <a:endParaRPr lang="en-US" sz="1700" kern="1200" dirty="0"/>
        </a:p>
      </dsp:txBody>
      <dsp:txXfrm>
        <a:off x="2287263" y="2870995"/>
        <a:ext cx="5307603" cy="764202"/>
      </dsp:txXfrm>
    </dsp:sp>
    <dsp:sp modelId="{ED8668AB-4F77-4440-8898-3911B3D247B6}">
      <dsp:nvSpPr>
        <dsp:cNvPr id="0" name=""/>
        <dsp:cNvSpPr/>
      </dsp:nvSpPr>
      <dsp:spPr>
        <a:xfrm>
          <a:off x="0" y="3635198"/>
          <a:ext cx="9882130" cy="764202"/>
        </a:xfrm>
        <a:prstGeom prst="trapezoid">
          <a:avLst>
            <a:gd name="adj" fmla="val 11231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Hardware- Pumps</a:t>
          </a:r>
          <a:endParaRPr lang="en-US" sz="1700" kern="1200" dirty="0"/>
        </a:p>
      </dsp:txBody>
      <dsp:txXfrm>
        <a:off x="1729372" y="3635198"/>
        <a:ext cx="6423384" cy="76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99745"/>
            <a:ext cx="8915399" cy="2852928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Blockchain Solution for MOOG</a:t>
            </a:r>
            <a:endParaRPr lang="en-US" sz="6000" b="1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50269"/>
          </a:xfrm>
        </p:spPr>
        <p:txBody>
          <a:bodyPr>
            <a:normAutofit/>
          </a:bodyPr>
          <a:lstStyle/>
          <a:p>
            <a:pPr lvl="8" algn="l"/>
            <a:r>
              <a:rPr lang="en-US" i="1" dirty="0" smtClean="0"/>
              <a:t>							</a:t>
            </a:r>
            <a:r>
              <a:rPr lang="en-US" sz="17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By: </a:t>
            </a:r>
          </a:p>
          <a:p>
            <a:pPr lvl="8" algn="l"/>
            <a:r>
              <a:rPr lang="en-US" sz="17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						E-Numismatists</a:t>
            </a:r>
          </a:p>
          <a:p>
            <a:pPr lvl="8" algn="l"/>
            <a:r>
              <a:rPr lang="en-US" sz="17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						Bhumika Khatwani</a:t>
            </a:r>
          </a:p>
          <a:p>
            <a:pPr lvl="8" algn="l"/>
            <a:r>
              <a:rPr lang="en-US" sz="17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						Sunita Pattanayak</a:t>
            </a:r>
            <a:endParaRPr lang="en-US" sz="17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The Use Case( Maintaining Moog’s Medical Enteral Feeding Protocol)</a:t>
            </a:r>
            <a:endParaRPr lang="en-US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908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Moog’s medical enteral feeding pump records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patient’s feeding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history, talks securely to Bluetooth enabled weight scale to record patient weight over time to verify effectiveness of treatment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Data records tracked as part of secure Blockchain based medical records where patient ‘owns’ and controls access to her secure medical records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Patient grants granular access to data based on need to know. 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Treating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doctor receives patient records and compliance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history. 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Home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health care provider receives records of consumed product and replenishes when needed.  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Pump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and scale manufacturer receive data on the reliability and compliance of their products</a:t>
            </a:r>
          </a:p>
        </p:txBody>
      </p:sp>
    </p:spTree>
    <p:extLst>
      <p:ext uri="{BB962C8B-B14F-4D97-AF65-F5344CB8AC3E}">
        <p14:creationId xmlns:p14="http://schemas.microsoft.com/office/powerpoint/2010/main" val="2648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Why Blockchain?</a:t>
            </a:r>
            <a:endParaRPr lang="en-US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28675"/>
            <a:ext cx="8915400" cy="585856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Here are the reasons we think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can solve this scenario: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There are three types of peer to peer transactions with no intermediaries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Patient and Doctor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Patient and Health care provider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Patient and Pump and scale manufacturer</a:t>
            </a:r>
          </a:p>
          <a:p>
            <a:pPr marL="342900" lvl="1" indent="-342900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Here,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transactions can be the following :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Weight Change Update from patient to doctor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Information about replenishment of consumed product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Feedback for effectiveness of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pump</a:t>
            </a:r>
          </a:p>
          <a:p>
            <a:pPr marL="342900" lvl="1" indent="-342900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Blockchain can take care of all the above requirements by a decentralized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infrastructure. </a:t>
            </a:r>
          </a:p>
          <a:p>
            <a:pPr marL="342900" lvl="1" indent="-342900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All transactions will be recorded in a distributed ledger of blocks.</a:t>
            </a:r>
          </a:p>
          <a:p>
            <a:pPr marL="342900" lvl="1" indent="-342900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A consensus protocol will take care of agreement on validity of blocks.</a:t>
            </a:r>
          </a:p>
          <a:p>
            <a:pPr marL="342900" lvl="1" indent="-342900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The chain of blocks created will be immutable or tamper free due to the chain links. </a:t>
            </a:r>
          </a:p>
          <a:p>
            <a:pPr marL="342900" lvl="1" indent="-342900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Thus,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can provide trust and security through the consensus and non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tamperable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recording.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lang="en-US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18" y="1759026"/>
            <a:ext cx="3555618" cy="2625687"/>
          </a:xfrm>
        </p:spPr>
      </p:pic>
      <p:sp>
        <p:nvSpPr>
          <p:cNvPr id="5" name="TextBox 4"/>
          <p:cNvSpPr txBox="1"/>
          <p:nvPr/>
        </p:nvSpPr>
        <p:spPr>
          <a:xfrm>
            <a:off x="2258458" y="4715219"/>
            <a:ext cx="226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Patient with the pump</a:t>
            </a:r>
            <a:endParaRPr lang="en-US"/>
          </a:p>
        </p:txBody>
      </p:sp>
      <p:sp>
        <p:nvSpPr>
          <p:cNvPr id="6" name="Left-Right Arrow 5"/>
          <p:cNvSpPr/>
          <p:nvPr/>
        </p:nvSpPr>
        <p:spPr>
          <a:xfrm rot="20248252">
            <a:off x="5025936" y="1911058"/>
            <a:ext cx="2976121" cy="572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 rot="501573">
            <a:off x="5212376" y="3263417"/>
            <a:ext cx="2785870" cy="638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 rot="894652">
            <a:off x="5189538" y="4858805"/>
            <a:ext cx="3018213" cy="6389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97" y="483825"/>
            <a:ext cx="1688149" cy="1688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72819" y="2252644"/>
            <a:ext cx="1454227" cy="36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0361747">
            <a:off x="5643740" y="1188441"/>
            <a:ext cx="148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Send Patient Information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97" y="3042388"/>
            <a:ext cx="1550431" cy="15504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72819" y="4370083"/>
            <a:ext cx="18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Formulary info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75" y="5053256"/>
            <a:ext cx="1290853" cy="12908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86800" y="6557963"/>
            <a:ext cx="18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Manufacturer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66437">
            <a:off x="5878575" y="2814376"/>
            <a:ext cx="204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smtClean="0"/>
              <a:t>Dosage information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879661">
            <a:off x="6105257" y="4335150"/>
            <a:ext cx="142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Feedback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20668828">
            <a:off x="5635616" y="2242050"/>
            <a:ext cx="32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patient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Remix-solidity program</a:t>
            </a:r>
            <a:endParaRPr lang="en-US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85863"/>
            <a:ext cx="8915400" cy="567213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individuals involved in the transactions :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Patient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Doctor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Formulary 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Functions created :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Create Patient info : patient id, weight and dosage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Create Doctor info : id should be less than 10000, patient id, weight and dosage initialized to 0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Create Formulary info : id should be more than 10000, patient id, dosage initialized to 0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Send Require info : Patient to doctor, update about weight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Send latest info and check patient weight : This function will compare previous weight stored with doctor with latest patient weight and show alert if patient weight decreased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Send dosage info : Update the formulary if there is an increase or decrease in dosage of the patient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55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1523"/>
            <a:ext cx="8911687" cy="1563477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Dapp</a:t>
            </a:r>
            <a:r>
              <a:rPr lang="en-US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 using smart contracts, truffle VM</a:t>
            </a:r>
            <a:endParaRPr lang="en-US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5075"/>
            <a:ext cx="8915400" cy="4556147"/>
          </a:xfrm>
        </p:spPr>
        <p:txBody>
          <a:bodyPr/>
          <a:lstStyle/>
          <a:p>
            <a:r>
              <a:rPr lang="en-US" dirty="0" smtClean="0"/>
              <a:t>We use truffle to code </a:t>
            </a:r>
            <a:r>
              <a:rPr lang="en-US" dirty="0" err="1" smtClean="0"/>
              <a:t>Dapp</a:t>
            </a:r>
            <a:r>
              <a:rPr lang="en-US" dirty="0" smtClean="0"/>
              <a:t>, test it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Dapp</a:t>
            </a:r>
            <a:r>
              <a:rPr lang="en-US" dirty="0" smtClean="0"/>
              <a:t> ( </a:t>
            </a:r>
            <a:r>
              <a:rPr lang="en-US" dirty="0" err="1" smtClean="0"/>
              <a:t>Decentralised</a:t>
            </a:r>
            <a:r>
              <a:rPr lang="en-US" dirty="0" smtClean="0"/>
              <a:t> Application Stack) :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4588108"/>
              </p:ext>
            </p:extLst>
          </p:nvPr>
        </p:nvGraphicFramePr>
        <p:xfrm>
          <a:off x="2148290" y="2133600"/>
          <a:ext cx="9882130" cy="439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5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charset="0"/>
                <a:ea typeface="Times New Roman" charset="0"/>
                <a:cs typeface="Times New Roman" charset="0"/>
              </a:rPr>
              <a:t>Dapp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development using truffle VM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6429"/>
            <a:ext cx="8915400" cy="48143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Use basic truffle IDE given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Folder structure 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Enteral : Main folder containing: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Contracts : Contains all smart contracts created using solidity.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Migrations : Created automatically when we do truffle migrate </a:t>
            </a:r>
            <a:r>
              <a:rPr lang="mr-IN" sz="20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reset.</a:t>
            </a:r>
          </a:p>
          <a:p>
            <a:pPr lvl="1">
              <a:buFont typeface="Wingdings" charset="2"/>
              <a:buChar char="Ø"/>
            </a:pP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Node_modules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: Created automatically using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npm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init.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Char char="Ø"/>
            </a:pP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: Contains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index.html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css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files for creating web interface.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Test : Contains files to test the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app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Char char="Ø"/>
            </a:pP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Bs-config.json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: Contains info for using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npm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run dev.</a:t>
            </a:r>
          </a:p>
          <a:p>
            <a:pPr lvl="1">
              <a:buFont typeface="Wingdings" charset="2"/>
              <a:buChar char="Ø"/>
            </a:pP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Package.json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: Contains folder structure to be accessed for development of the app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i.e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folder.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en-US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756" y="1542360"/>
            <a:ext cx="8915400" cy="521097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Factors considered in the created project:</a:t>
            </a:r>
          </a:p>
          <a:p>
            <a:pPr lvl="1">
              <a:buFont typeface="Wingdings" charset="2"/>
              <a:buChar char="§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Patient decides the info to be shared with doctor and health care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proivder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Weight update to the doctor</a:t>
            </a:r>
          </a:p>
          <a:p>
            <a:pPr lvl="2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Dosage update to the doctor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Char char="§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Only the doctor can create his own info, access info shared by the patient and share previous weight to compare with latest weight to create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alert.</a:t>
            </a:r>
          </a:p>
          <a:p>
            <a:pPr lvl="1">
              <a:buFont typeface="Wingdings" charset="2"/>
              <a:buChar char="§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Only the formulary can create its own info, access dosage info shared by the patient and change the nutrient supply accordingly.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Feasible enhancement of the project :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An anonymous feedback loop for the Manufacturer to monitor its pumps effectiveness 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Checking doctor’s prescription if its in accordance with FDA, HIPPA compliance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Keeping track of the nutrients dosage and insurance information.</a:t>
            </a:r>
          </a:p>
          <a:p>
            <a:pPr>
              <a:buFont typeface="Wingdings" charset="2"/>
              <a:buChar char="Ø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32" y="1685581"/>
            <a:ext cx="5369566" cy="3833870"/>
          </a:xfrm>
        </p:spPr>
      </p:pic>
    </p:spTree>
    <p:extLst>
      <p:ext uri="{BB962C8B-B14F-4D97-AF65-F5344CB8AC3E}">
        <p14:creationId xmlns:p14="http://schemas.microsoft.com/office/powerpoint/2010/main" val="8023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</TotalTime>
  <Words>652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Times New Roman</vt:lpstr>
      <vt:lpstr>Wingdings</vt:lpstr>
      <vt:lpstr>Wingdings 3</vt:lpstr>
      <vt:lpstr>Arial</vt:lpstr>
      <vt:lpstr>Wisp</vt:lpstr>
      <vt:lpstr>Blockchain Solution for MOOG</vt:lpstr>
      <vt:lpstr>The Use Case( Maintaining Moog’s Medical Enteral Feeding Protocol)</vt:lpstr>
      <vt:lpstr>Why Blockchain?</vt:lpstr>
      <vt:lpstr>Model</vt:lpstr>
      <vt:lpstr>Remix-solidity program</vt:lpstr>
      <vt:lpstr>Dapp using smart contracts, truffle VM</vt:lpstr>
      <vt:lpstr>Dapp development using truffle VM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Solution for MOOG</dc:title>
  <dc:creator>Microsoft Office User</dc:creator>
  <cp:lastModifiedBy>Microsoft Office User</cp:lastModifiedBy>
  <cp:revision>19</cp:revision>
  <dcterms:created xsi:type="dcterms:W3CDTF">2018-04-15T05:11:10Z</dcterms:created>
  <dcterms:modified xsi:type="dcterms:W3CDTF">2018-04-15T14:23:09Z</dcterms:modified>
</cp:coreProperties>
</file>