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62" r:id="rId4"/>
    <p:sldId id="268" r:id="rId5"/>
    <p:sldId id="269" r:id="rId6"/>
    <p:sldId id="271" r:id="rId7"/>
    <p:sldId id="272" r:id="rId8"/>
    <p:sldId id="273" r:id="rId9"/>
    <p:sldId id="274" r:id="rId10"/>
    <p:sldId id="276" r:id="rId11"/>
    <p:sldId id="277" r:id="rId12"/>
    <p:sldId id="27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9B9A-B33E-4B74-A142-09EF399DAE64}" type="datetimeFigureOut">
              <a:rPr lang="ko-KR" altLang="en-US" smtClean="0"/>
              <a:pPr/>
              <a:t>2021-02-13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moon.com/entry/%ED%8C%8C%EC%9D%B4%EC%8D%AC%EC%97%90%EC%84%9C-%EB%94%95%EC%85%94%EB%84%88%EB%A6%AC-%ED%82%A4-%EA%B0%92-%EC%B2%B4%ED%81%AC%ED%95%98%EA%B8%B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5013176"/>
            <a:ext cx="4788024" cy="2616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ImageMaking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이미지화 프로그램 개발 중 </a:t>
            </a:r>
            <a:r>
              <a:rPr lang="en-US" altLang="ko-KR" sz="1100" dirty="0" err="1">
                <a:solidFill>
                  <a:srgbClr val="00B050"/>
                </a:solidFill>
              </a:rPr>
              <a:t>QnA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문서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011566-0234-4D55-B3D2-425FDE81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06862"/>
            <a:ext cx="2858996" cy="530120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C415EC5-B1BB-4183-8E3B-B048704574FC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46BF282-9635-4ECB-8786-DEEB67B6DE99}"/>
              </a:ext>
            </a:extLst>
          </p:cNvPr>
          <p:cNvSpPr/>
          <p:nvPr/>
        </p:nvSpPr>
        <p:spPr>
          <a:xfrm>
            <a:off x="2843808" y="1844824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0421EE9-25E7-4738-AFF6-D53FA5B0E41F}"/>
              </a:ext>
            </a:extLst>
          </p:cNvPr>
          <p:cNvSpPr/>
          <p:nvPr/>
        </p:nvSpPr>
        <p:spPr>
          <a:xfrm>
            <a:off x="2843808" y="3140968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783EF-CD26-437A-81A0-B213E3D9A2DB}"/>
              </a:ext>
            </a:extLst>
          </p:cNvPr>
          <p:cNvSpPr txBox="1"/>
          <p:nvPr/>
        </p:nvSpPr>
        <p:spPr>
          <a:xfrm>
            <a:off x="3707904" y="1006862"/>
            <a:ext cx="5184576" cy="830997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dirty="0">
                <a:solidFill>
                  <a:schemeClr val="accent1"/>
                </a:solidFill>
              </a:rPr>
              <a:t>정보고시 파일 오픈 </a:t>
            </a:r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엑셀</a:t>
            </a:r>
            <a:r>
              <a:rPr lang="en-US" altLang="ko-KR" sz="1600" dirty="0">
                <a:solidFill>
                  <a:schemeClr val="accent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600" dirty="0">
                <a:solidFill>
                  <a:schemeClr val="accent1"/>
                </a:solidFill>
              </a:rPr>
              <a:t>이미지화 수행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solidFill>
                  <a:schemeClr val="accent1"/>
                </a:solidFill>
              </a:rPr>
              <a:t>이미지화 수행 결과</a:t>
            </a:r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</a:rPr>
              <a:t>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CF4C6E-ED88-4A23-90EB-8D74DFCE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156" y="3429000"/>
            <a:ext cx="1616287" cy="2996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56F09E-04EC-41E4-BD0D-10D8EEA8D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12" y="3429000"/>
            <a:ext cx="500071" cy="321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911F38-A91F-4CED-A79A-CD1842807EBC}"/>
              </a:ext>
            </a:extLst>
          </p:cNvPr>
          <p:cNvSpPr txBox="1"/>
          <p:nvPr/>
        </p:nvSpPr>
        <p:spPr>
          <a:xfrm>
            <a:off x="6050156" y="295630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결과 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FD6B1B1-3EDA-4DFD-A21C-2C882661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9" y="14146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User manual – quick base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199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C415EC5-B1BB-4183-8E3B-B048704574FC}"/>
              </a:ext>
            </a:extLst>
          </p:cNvPr>
          <p:cNvSpPr/>
          <p:nvPr/>
        </p:nvSpPr>
        <p:spPr>
          <a:xfrm>
            <a:off x="899592" y="3469622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46BF282-9635-4ECB-8786-DEEB67B6DE99}"/>
              </a:ext>
            </a:extLst>
          </p:cNvPr>
          <p:cNvSpPr/>
          <p:nvPr/>
        </p:nvSpPr>
        <p:spPr>
          <a:xfrm>
            <a:off x="3347864" y="3469622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FD6B1B1-3EDA-4DFD-A21C-2C882661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9" y="14146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User manual – advanced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BEAB6-2A4C-4792-8ACD-998FEBE24F87}"/>
              </a:ext>
            </a:extLst>
          </p:cNvPr>
          <p:cNvSpPr txBox="1"/>
          <p:nvPr/>
        </p:nvSpPr>
        <p:spPr>
          <a:xfrm>
            <a:off x="261890" y="796062"/>
            <a:ext cx="74045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badi" panose="020B0604020202020204" pitchFamily="34" charset="0"/>
              </a:rPr>
              <a:t>Setting </a:t>
            </a:r>
            <a:r>
              <a:rPr lang="ko-KR" altLang="en-US" sz="1400" dirty="0">
                <a:latin typeface="Abadi" panose="020B0604020202020204" pitchFamily="34" charset="0"/>
              </a:rPr>
              <a:t>파일 적용</a:t>
            </a:r>
            <a:endParaRPr lang="en-US" altLang="ko-KR" sz="1400" dirty="0">
              <a:latin typeface="Abadi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badi" panose="020B0604020202020204" pitchFamily="34" charset="0"/>
              </a:rPr>
              <a:t>1</a:t>
            </a:r>
            <a:r>
              <a:rPr lang="ko-KR" altLang="en-US" sz="1400" dirty="0">
                <a:latin typeface="Abadi" panose="020B0604020202020204" pitchFamily="34" charset="0"/>
              </a:rPr>
              <a:t>차 </a:t>
            </a:r>
            <a:r>
              <a:rPr lang="ko-KR" altLang="en-US" sz="1400" dirty="0" err="1">
                <a:latin typeface="Abadi" panose="020B0604020202020204" pitchFamily="34" charset="0"/>
              </a:rPr>
              <a:t>릴리즈시</a:t>
            </a:r>
            <a:r>
              <a:rPr lang="ko-KR" altLang="en-US" sz="1400" dirty="0">
                <a:latin typeface="Abadi" panose="020B0604020202020204" pitchFamily="34" charset="0"/>
              </a:rPr>
              <a:t> 품번 폴더내 이미지 부재 시 발생하는 오류에 대응하기 위해 적용할 이미지의 파일명</a:t>
            </a:r>
            <a:r>
              <a:rPr lang="en-US" altLang="ko-KR" sz="1400" dirty="0">
                <a:latin typeface="Abadi" panose="020B0604020202020204" pitchFamily="34" charset="0"/>
              </a:rPr>
              <a:t>(postfix)</a:t>
            </a:r>
            <a:r>
              <a:rPr lang="ko-KR" altLang="en-US" sz="1400" dirty="0">
                <a:latin typeface="Abadi" panose="020B0604020202020204" pitchFamily="34" charset="0"/>
              </a:rPr>
              <a:t>를 수정하도록 기능 추가</a:t>
            </a:r>
            <a:r>
              <a:rPr lang="en-US" altLang="ko-KR" sz="1400" dirty="0">
                <a:latin typeface="Abadi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badi" panose="020B0604020202020204" pitchFamily="34" charset="0"/>
              </a:rPr>
              <a:t>기능 설명</a:t>
            </a:r>
            <a:endParaRPr lang="en-US" altLang="ko-KR" sz="1400" dirty="0">
              <a:latin typeface="Abadi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badi" panose="020B0604020202020204" pitchFamily="34" charset="0"/>
              </a:rPr>
              <a:t>제공되는 이미지 파일명은</a:t>
            </a:r>
            <a:r>
              <a:rPr lang="en-US" altLang="ko-KR" sz="1400" dirty="0">
                <a:latin typeface="Abadi" panose="020B0604020202020204" pitchFamily="34" charset="0"/>
              </a:rPr>
              <a:t> _1~_5 </a:t>
            </a:r>
            <a:r>
              <a:rPr lang="ko-KR" altLang="en-US" sz="1400" dirty="0">
                <a:latin typeface="Abadi" panose="020B0604020202020204" pitchFamily="34" charset="0"/>
              </a:rPr>
              <a:t>와 같은</a:t>
            </a:r>
            <a:r>
              <a:rPr lang="en-US" altLang="ko-KR" sz="1400" dirty="0">
                <a:latin typeface="Abadi" panose="020B0604020202020204" pitchFamily="34" charset="0"/>
              </a:rPr>
              <a:t> </a:t>
            </a:r>
            <a:r>
              <a:rPr lang="ko-KR" altLang="en-US" sz="1400" dirty="0">
                <a:latin typeface="Abadi" panose="020B0604020202020204" pitchFamily="34" charset="0"/>
              </a:rPr>
              <a:t>접미사</a:t>
            </a:r>
            <a:r>
              <a:rPr lang="en-US" altLang="ko-KR" sz="1400" dirty="0">
                <a:latin typeface="Abadi" panose="020B0604020202020204" pitchFamily="34" charset="0"/>
              </a:rPr>
              <a:t>(postfix)</a:t>
            </a:r>
            <a:r>
              <a:rPr lang="ko-KR" altLang="en-US" sz="1400" dirty="0">
                <a:latin typeface="Abadi" panose="020B0604020202020204" pitchFamily="34" charset="0"/>
              </a:rPr>
              <a:t>로 되어 있음</a:t>
            </a:r>
            <a:endParaRPr lang="en-US" altLang="ko-KR" sz="1400" dirty="0">
              <a:latin typeface="Abadi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badi" panose="020B0604020202020204" pitchFamily="34" charset="0"/>
              </a:rPr>
              <a:t>일부 품번 이미지는 </a:t>
            </a:r>
            <a:r>
              <a:rPr lang="en-US" altLang="ko-KR" sz="1400" dirty="0">
                <a:latin typeface="Abadi" panose="020B0604020202020204" pitchFamily="34" charset="0"/>
              </a:rPr>
              <a:t>(_1 </a:t>
            </a:r>
            <a:r>
              <a:rPr lang="en-US" altLang="ko-KR" sz="1400" dirty="0">
                <a:latin typeface="Abadi" panose="020B0604020202020204" pitchFamily="34" charset="0"/>
                <a:sym typeface="Wingdings" panose="05000000000000000000" pitchFamily="2" charset="2"/>
              </a:rPr>
              <a:t> _B) </a:t>
            </a: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와 같이 변경되는 경우가 있음</a:t>
            </a:r>
            <a:endParaRPr lang="en-US" altLang="ko-KR" sz="1400" dirty="0">
              <a:latin typeface="Abadi" panose="020B0604020202020204" pitchFamily="34" charset="0"/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이에 </a:t>
            </a:r>
            <a:r>
              <a:rPr lang="en-US" altLang="ko-KR" sz="1400" dirty="0">
                <a:latin typeface="Abadi" panose="020B0604020202020204" pitchFamily="34" charset="0"/>
                <a:sym typeface="Wingdings" panose="05000000000000000000" pitchFamily="2" charset="2"/>
              </a:rPr>
              <a:t>Setting.ini </a:t>
            </a: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파일을 수정하여 위와 같은 예외사항 기능 추가</a:t>
            </a:r>
            <a:endParaRPr lang="en-US" altLang="ko-KR" sz="1400" dirty="0">
              <a:latin typeface="Abadi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사용법</a:t>
            </a:r>
            <a:endParaRPr lang="en-US" altLang="ko-KR" sz="1400" dirty="0">
              <a:latin typeface="Abadi" panose="020B0604020202020204" pitchFamily="34" charset="0"/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폴더 </a:t>
            </a:r>
            <a:r>
              <a:rPr lang="en-US" altLang="ko-KR" sz="1400" dirty="0">
                <a:latin typeface="Abadi" panose="020B0604020202020204" pitchFamily="34" charset="0"/>
                <a:sym typeface="Wingdings" panose="05000000000000000000" pitchFamily="2" charset="2"/>
              </a:rPr>
              <a:t>03_resource</a:t>
            </a: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 내의 </a:t>
            </a:r>
            <a:r>
              <a:rPr lang="en-US" altLang="ko-KR" sz="1400" dirty="0">
                <a:latin typeface="Abadi" panose="020B0604020202020204" pitchFamily="34" charset="0"/>
                <a:sym typeface="Wingdings" panose="05000000000000000000" pitchFamily="2" charset="2"/>
              </a:rPr>
              <a:t>setting.ini </a:t>
            </a: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파일을 노트패드</a:t>
            </a:r>
            <a:r>
              <a:rPr lang="en-US" altLang="ko-KR" sz="1400" dirty="0">
                <a:latin typeface="Abadi" panose="020B0604020202020204" pitchFamily="34" charset="0"/>
                <a:sym typeface="Wingdings" panose="05000000000000000000" pitchFamily="2" charset="2"/>
              </a:rPr>
              <a:t>(or </a:t>
            </a: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메모장</a:t>
            </a:r>
            <a:r>
              <a:rPr lang="en-US" altLang="ko-KR" sz="1400" dirty="0">
                <a:latin typeface="Abadi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으로</a:t>
            </a:r>
            <a:r>
              <a:rPr lang="en-US" altLang="ko-KR" sz="1400" dirty="0">
                <a:latin typeface="Abadi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열기</a:t>
            </a:r>
            <a:endParaRPr lang="en-US" altLang="ko-KR" sz="1400" dirty="0">
              <a:latin typeface="Abadi" panose="020B0604020202020204" pitchFamily="34" charset="0"/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적용할 이미지 순서대로 접미사 수정 </a:t>
            </a:r>
            <a:r>
              <a:rPr lang="en-US" altLang="ko-KR" sz="1400" dirty="0">
                <a:latin typeface="Abadi" panose="020B0604020202020204" pitchFamily="34" charset="0"/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latin typeface="Abadi" panose="020B0604020202020204" pitchFamily="34" charset="0"/>
                <a:sym typeface="Wingdings" panose="05000000000000000000" pitchFamily="2" charset="2"/>
              </a:rPr>
              <a:t>저장 후 닫기</a:t>
            </a:r>
            <a:endParaRPr lang="en-US" altLang="ko-KR" sz="1400" dirty="0">
              <a:latin typeface="Abadi" panose="020B0604020202020204" pitchFamily="34" charset="0"/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badi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727483-6F64-4217-A1A2-9C95164D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40" y="3467967"/>
            <a:ext cx="1533525" cy="971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F1D182-2E00-4DE8-9077-8981A8530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1" y="3464759"/>
            <a:ext cx="1190625" cy="1200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5973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B6B8F-A859-4AF0-A901-0DA91654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9" y="1844824"/>
            <a:ext cx="7529661" cy="42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err="1"/>
              <a:t>QnA</a:t>
            </a:r>
            <a:r>
              <a:rPr lang="en-US" altLang="ko-KR" sz="2400" dirty="0"/>
              <a:t> 0106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TIP </a:t>
            </a:r>
            <a:r>
              <a:rPr lang="ko-KR" altLang="en-US" sz="1400" dirty="0"/>
              <a:t>문구는 항상 똑같이</a:t>
            </a:r>
            <a:r>
              <a:rPr lang="en-US" altLang="ko-KR" sz="14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3140968"/>
            <a:ext cx="4536504" cy="2616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작성중</a:t>
            </a:r>
            <a:endParaRPr lang="en-US" altLang="ko-K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아래 문자형식 포맷이 </a:t>
            </a:r>
            <a:r>
              <a:rPr lang="ko-KR" altLang="en-US" sz="1400" dirty="0" err="1"/>
              <a:t>입력값인지요</a:t>
            </a:r>
            <a:r>
              <a:rPr lang="en-US" altLang="ko-KR" sz="14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1412776"/>
            <a:ext cx="4536504" cy="430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/>
              <a:t>위 그림과 같이 형식 포맷인 경우 각 문자의 범위 정보 필요</a:t>
            </a:r>
            <a:endParaRPr lang="en-US" altLang="ko-KR" sz="1100" dirty="0"/>
          </a:p>
          <a:p>
            <a:r>
              <a:rPr lang="en-US" altLang="ko-KR" sz="1100" dirty="0"/>
              <a:t>  - </a:t>
            </a:r>
            <a:r>
              <a:rPr lang="ko-KR" altLang="en-US" sz="1100" dirty="0"/>
              <a:t>예</a:t>
            </a:r>
            <a:r>
              <a:rPr lang="en-US" altLang="ko-KR" sz="1100" dirty="0"/>
              <a:t>&gt; </a:t>
            </a:r>
            <a:r>
              <a:rPr lang="ko-KR" altLang="en-US" sz="1100" dirty="0" err="1"/>
              <a:t>첫번째</a:t>
            </a:r>
            <a:r>
              <a:rPr lang="ko-KR" altLang="en-US" sz="1100" dirty="0"/>
              <a:t> 문자 </a:t>
            </a:r>
            <a:r>
              <a:rPr lang="en-US" altLang="ko-KR" sz="1100" dirty="0"/>
              <a:t>F</a:t>
            </a:r>
            <a:r>
              <a:rPr lang="ko-KR" altLang="en-US" sz="1100" dirty="0"/>
              <a:t>는 브랜드를 의미하는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브랜드의 범위 </a:t>
            </a:r>
            <a:r>
              <a:rPr lang="en-US" altLang="ko-KR" sz="1100" dirty="0"/>
              <a:t> 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3312368" cy="1133964"/>
          </a:xfrm>
          <a:prstGeom prst="rect">
            <a:avLst/>
          </a:prstGeom>
          <a:noFill/>
          <a:ln w="1">
            <a:solidFill>
              <a:schemeClr val="accent1"/>
            </a:solidFill>
            <a:miter lim="800000"/>
            <a:headEnd/>
            <a:tailEnd type="none" w="med" len="med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9552" y="3861048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폴더 내의 엑셀 파일이 </a:t>
            </a:r>
            <a:r>
              <a:rPr lang="ko-KR" altLang="en-US" sz="1400" dirty="0" err="1"/>
              <a:t>입력값인지요</a:t>
            </a:r>
            <a:r>
              <a:rPr lang="en-US" altLang="ko-KR" sz="1400" dirty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/>
              <a:t> 폴더 구조를 </a:t>
            </a:r>
            <a:r>
              <a:rPr lang="ko-KR" altLang="en-US" sz="1400" dirty="0" err="1"/>
              <a:t>볼때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품번이</a:t>
            </a:r>
            <a:r>
              <a:rPr lang="ko-KR" altLang="en-US" sz="1400" dirty="0"/>
              <a:t> 위 그림의 </a:t>
            </a:r>
            <a:r>
              <a:rPr lang="en-US" altLang="ko-KR" sz="1400" dirty="0"/>
              <a:t>‘</a:t>
            </a:r>
            <a:r>
              <a:rPr lang="ko-KR" altLang="en-US" sz="1400" dirty="0"/>
              <a:t>복종</a:t>
            </a:r>
            <a:r>
              <a:rPr lang="en-US" altLang="ko-KR" sz="1400" dirty="0"/>
              <a:t>+</a:t>
            </a:r>
            <a:r>
              <a:rPr lang="ko-KR" altLang="en-US" sz="1400" dirty="0"/>
              <a:t>상품번호</a:t>
            </a:r>
            <a:r>
              <a:rPr lang="en-US" altLang="ko-KR" sz="1400" dirty="0"/>
              <a:t>’</a:t>
            </a:r>
            <a:r>
              <a:rPr lang="ko-KR" altLang="en-US" sz="1400" dirty="0"/>
              <a:t>로 보여집니다</a:t>
            </a:r>
            <a:r>
              <a:rPr lang="en-US" altLang="ko-KR" sz="1400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725144"/>
            <a:ext cx="4536504" cy="150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085184"/>
            <a:ext cx="2057400" cy="409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직선 화살표 연결선 10"/>
          <p:cNvCxnSpPr>
            <a:stCxn id="3" idx="3"/>
            <a:endCxn id="1026" idx="1"/>
          </p:cNvCxnSpPr>
          <p:nvPr/>
        </p:nvCxnSpPr>
        <p:spPr>
          <a:xfrm>
            <a:off x="2812976" y="5289972"/>
            <a:ext cx="1110952" cy="1852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최종 </a:t>
            </a:r>
            <a:r>
              <a:rPr lang="en-US" altLang="ko-KR" sz="1400" dirty="0"/>
              <a:t>Output </a:t>
            </a:r>
            <a:r>
              <a:rPr lang="ko-KR" altLang="en-US" sz="1400" dirty="0"/>
              <a:t>그림은 아래와 맞는지요</a:t>
            </a:r>
            <a:r>
              <a:rPr lang="en-US" altLang="ko-KR" sz="1400" dirty="0"/>
              <a:t>? (</a:t>
            </a:r>
            <a:r>
              <a:rPr lang="ko-KR" altLang="en-US" sz="1400" dirty="0"/>
              <a:t>파일명은 </a:t>
            </a:r>
            <a:r>
              <a:rPr lang="en-US" altLang="ko-KR" sz="1400" dirty="0"/>
              <a:t>####_01.jpg</a:t>
            </a:r>
            <a:r>
              <a:rPr lang="ko-KR" altLang="en-US" sz="1400" dirty="0"/>
              <a:t>와 같이 </a:t>
            </a:r>
            <a:r>
              <a:rPr lang="en-US" altLang="ko-KR" sz="1400" dirty="0"/>
              <a:t>01</a:t>
            </a:r>
            <a:r>
              <a:rPr lang="ko-KR" altLang="en-US" sz="1400" dirty="0"/>
              <a:t>로 끝나면 되나요</a:t>
            </a:r>
            <a:r>
              <a:rPr lang="en-US" altLang="ko-KR" sz="1400" dirty="0"/>
              <a:t>?)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14954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268761"/>
            <a:ext cx="4628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99592" y="4365104"/>
            <a:ext cx="6408712" cy="2616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100" dirty="0"/>
              <a:t> ####_01.jpg </a:t>
            </a:r>
            <a:r>
              <a:rPr lang="ko-KR" altLang="en-US" sz="1100" dirty="0"/>
              <a:t>파일 이외의 그림 파일은 입력이미지로서 웨이브스튜디오에서 제공해 주는 것인지요</a:t>
            </a:r>
            <a:r>
              <a:rPr lang="en-US" altLang="ko-KR" sz="1100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Layout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프로그램의 </a:t>
            </a:r>
            <a:r>
              <a:rPr lang="en-US" altLang="ko-KR" sz="1400" dirty="0"/>
              <a:t>Layout </a:t>
            </a:r>
            <a:r>
              <a:rPr lang="ko-KR" altLang="en-US" sz="1400" dirty="0"/>
              <a:t>은 아래와 같이 구성됨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722456"/>
            <a:ext cx="1872208" cy="2616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작성중</a:t>
            </a:r>
            <a:endParaRPr lang="en-US" altLang="ko-KR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A6344-2220-403C-A5AC-3AC615F42DE3}"/>
              </a:ext>
            </a:extLst>
          </p:cNvPr>
          <p:cNvSpPr/>
          <p:nvPr/>
        </p:nvSpPr>
        <p:spPr>
          <a:xfrm>
            <a:off x="899592" y="2394676"/>
            <a:ext cx="208823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품번입력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905067-BCE5-4FE8-A809-6F0E26A3BE4C}"/>
              </a:ext>
            </a:extLst>
          </p:cNvPr>
          <p:cNvSpPr/>
          <p:nvPr/>
        </p:nvSpPr>
        <p:spPr>
          <a:xfrm>
            <a:off x="899592" y="2867121"/>
            <a:ext cx="208823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47406-3976-4BE5-961A-3B57298CC45E}"/>
              </a:ext>
            </a:extLst>
          </p:cNvPr>
          <p:cNvSpPr/>
          <p:nvPr/>
        </p:nvSpPr>
        <p:spPr>
          <a:xfrm>
            <a:off x="899592" y="3418412"/>
            <a:ext cx="2088232" cy="23868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파싱된</a:t>
            </a:r>
            <a:r>
              <a:rPr lang="ko-KR" altLang="en-US" dirty="0"/>
              <a:t> 정보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대표이미지</a:t>
            </a:r>
            <a:r>
              <a:rPr lang="ko-KR" altLang="en-US" dirty="0"/>
              <a:t>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91494-00F9-4615-85F3-BD5A1D0E2444}"/>
              </a:ext>
            </a:extLst>
          </p:cNvPr>
          <p:cNvSpPr/>
          <p:nvPr/>
        </p:nvSpPr>
        <p:spPr>
          <a:xfrm>
            <a:off x="3635896" y="1916832"/>
            <a:ext cx="2016224" cy="3888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전체이미지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DC2F1-F1FB-4250-B9AD-B06A82ABE5DE}"/>
              </a:ext>
            </a:extLst>
          </p:cNvPr>
          <p:cNvSpPr/>
          <p:nvPr/>
        </p:nvSpPr>
        <p:spPr>
          <a:xfrm>
            <a:off x="6062472" y="1916603"/>
            <a:ext cx="2016224" cy="3888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9A5286-6DDB-485C-96C2-F7AC782C7485}"/>
              </a:ext>
            </a:extLst>
          </p:cNvPr>
          <p:cNvSpPr/>
          <p:nvPr/>
        </p:nvSpPr>
        <p:spPr>
          <a:xfrm>
            <a:off x="888733" y="1929775"/>
            <a:ext cx="208823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엑셀파일명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신원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세부 </a:t>
            </a:r>
            <a:r>
              <a:rPr lang="en-US" altLang="ko-KR" sz="1400" dirty="0"/>
              <a:t>Data</a:t>
            </a:r>
            <a:r>
              <a:rPr lang="ko-KR" altLang="en-US" sz="1400" dirty="0"/>
              <a:t>의 표현은 </a:t>
            </a:r>
            <a:r>
              <a:rPr lang="en-US" altLang="ko-KR" sz="1400" dirty="0"/>
              <a:t>set / </a:t>
            </a:r>
            <a:r>
              <a:rPr lang="en-US" altLang="ko-KR" sz="1400" dirty="0" err="1"/>
              <a:t>frozenset</a:t>
            </a:r>
            <a:r>
              <a:rPr lang="en-US" altLang="ko-KR" sz="1400" dirty="0"/>
              <a:t> </a:t>
            </a:r>
            <a:r>
              <a:rPr lang="ko-KR" altLang="en-US" sz="1400" dirty="0"/>
              <a:t>타입 사용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Dictionary </a:t>
            </a:r>
            <a:r>
              <a:rPr lang="ko-KR" altLang="en-US" sz="1400" dirty="0">
                <a:sym typeface="Wingdings" panose="05000000000000000000" pitchFamily="2" charset="2"/>
              </a:rPr>
              <a:t>가 더 </a:t>
            </a:r>
            <a:r>
              <a:rPr lang="ko-KR" altLang="en-US" sz="1400" dirty="0" err="1">
                <a:sym typeface="Wingdings" panose="05000000000000000000" pitchFamily="2" charset="2"/>
              </a:rPr>
              <a:t>편할거같음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셋팅이 필요한 것들은 </a:t>
            </a:r>
            <a:r>
              <a:rPr lang="en-US" altLang="ko-KR" sz="1400" dirty="0"/>
              <a:t>config.ini</a:t>
            </a:r>
            <a:r>
              <a:rPr lang="ko-KR" altLang="en-US" sz="1400" dirty="0"/>
              <a:t> 파일 사용하여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입력하도록 한다</a:t>
            </a:r>
            <a:r>
              <a:rPr lang="en-US" altLang="ko-KR" sz="1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 err="1"/>
              <a:t>셋트</a:t>
            </a:r>
            <a:r>
              <a:rPr lang="en-US" altLang="ko-KR" sz="1400" dirty="0"/>
              <a:t>(2</a:t>
            </a:r>
            <a:r>
              <a:rPr lang="ko-KR" altLang="en-US" sz="1400" dirty="0"/>
              <a:t>개 합치는</a:t>
            </a:r>
            <a:r>
              <a:rPr lang="en-US" altLang="ko-KR" sz="1400" dirty="0"/>
              <a:t>) </a:t>
            </a:r>
            <a:r>
              <a:rPr lang="ko-KR" altLang="en-US" sz="1400" dirty="0"/>
              <a:t>코드가 있다</a:t>
            </a:r>
            <a:r>
              <a:rPr lang="en-US" altLang="ko-KR" sz="1400" dirty="0"/>
              <a:t>.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고려해야함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딕셔너리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키값</a:t>
            </a:r>
            <a:r>
              <a:rPr lang="ko-KR" altLang="en-US" sz="1400" dirty="0">
                <a:sym typeface="Wingdings" panose="05000000000000000000" pitchFamily="2" charset="2"/>
              </a:rPr>
              <a:t> 찾기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000" dirty="0"/>
              <a:t>menu = {"ham" : 1, "cucumber" : -12, "egg" : 100}</a:t>
            </a:r>
          </a:p>
          <a:p>
            <a:r>
              <a:rPr lang="en-US" altLang="ko-KR" sz="1000" b="1" dirty="0"/>
              <a:t>if</a:t>
            </a:r>
            <a:r>
              <a:rPr lang="en-US" altLang="ko-KR" sz="1000" dirty="0"/>
              <a:t> </a:t>
            </a:r>
            <a:r>
              <a:rPr lang="en-US" altLang="ko-KR" sz="1000" dirty="0" err="1"/>
              <a:t>menu.has_key</a:t>
            </a:r>
            <a:r>
              <a:rPr lang="en-US" altLang="ko-KR" sz="1000" dirty="0"/>
              <a:t>("ham"):</a:t>
            </a:r>
          </a:p>
          <a:p>
            <a:r>
              <a:rPr lang="en-US" altLang="ko-KR" sz="1000" dirty="0"/>
              <a:t>   print "</a:t>
            </a:r>
            <a:r>
              <a:rPr lang="ko-KR" altLang="en-US" sz="1000" dirty="0"/>
              <a:t>네</a:t>
            </a:r>
            <a:r>
              <a:rPr lang="en-US" altLang="ko-KR" sz="1000" dirty="0"/>
              <a:t>, </a:t>
            </a:r>
            <a:r>
              <a:rPr lang="ko-KR" altLang="en-US" sz="1000" dirty="0"/>
              <a:t>찾는 것이 있네요</a:t>
            </a:r>
            <a:r>
              <a:rPr lang="en-US" altLang="ko-KR" sz="1000" dirty="0"/>
              <a:t>"</a:t>
            </a:r>
            <a:endParaRPr lang="ko-KR" altLang="en-US" sz="1000" dirty="0"/>
          </a:p>
          <a:p>
            <a:r>
              <a:rPr lang="en-US" altLang="ko-KR" sz="1000" b="1" dirty="0"/>
              <a:t>else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print "</a:t>
            </a:r>
            <a:r>
              <a:rPr lang="ko-KR" altLang="en-US" sz="1000" dirty="0"/>
              <a:t>그런 메뉴는 없습니다</a:t>
            </a:r>
            <a:r>
              <a:rPr lang="en-US" altLang="ko-KR" sz="1000" dirty="0"/>
              <a:t>."</a:t>
            </a:r>
            <a:endParaRPr lang="ko-KR" altLang="en-US" sz="1000" dirty="0"/>
          </a:p>
          <a:p>
            <a:br>
              <a:rPr lang="ko-KR" altLang="en-US" sz="1000" dirty="0"/>
            </a:br>
            <a:br>
              <a:rPr lang="ko-KR" altLang="en-US" sz="1000" dirty="0"/>
            </a:br>
            <a:r>
              <a:rPr lang="ko-KR" altLang="en-US" sz="1000" dirty="0"/>
              <a:t>출처</a:t>
            </a:r>
            <a:r>
              <a:rPr lang="en-US" altLang="ko-KR" sz="1000" dirty="0"/>
              <a:t>: </a:t>
            </a:r>
            <a:r>
              <a:rPr lang="en-US" altLang="ko-KR" sz="1000" dirty="0">
                <a:hlinkClick r:id="rId2"/>
              </a:rPr>
              <a:t>https://www.pymoon.com/entry/</a:t>
            </a:r>
            <a:r>
              <a:rPr lang="ko-KR" altLang="en-US" sz="1000" dirty="0" err="1">
                <a:hlinkClick r:id="rId2"/>
              </a:rPr>
              <a:t>파이썬에서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 err="1">
                <a:hlinkClick r:id="rId2"/>
              </a:rPr>
              <a:t>딕셔너리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키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값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체크하기</a:t>
            </a:r>
            <a:r>
              <a:rPr lang="ko-KR" altLang="en-US" sz="1000" dirty="0"/>
              <a:t> </a:t>
            </a:r>
            <a:r>
              <a:rPr lang="en-US" altLang="ko-KR" sz="1000" dirty="0"/>
              <a:t>[</a:t>
            </a:r>
            <a:r>
              <a:rPr lang="ko-KR" altLang="en-US" sz="1000" dirty="0" err="1"/>
              <a:t>파이문</a:t>
            </a:r>
            <a:r>
              <a:rPr lang="en-US" altLang="ko-KR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167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신원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598" y="4509120"/>
            <a:ext cx="8429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브랜드 </a:t>
            </a:r>
            <a:r>
              <a:rPr lang="en-US" altLang="ko-KR" sz="1400" dirty="0"/>
              <a:t>: </a:t>
            </a:r>
            <a:r>
              <a:rPr lang="ko-KR" altLang="en-US" sz="1400" dirty="0"/>
              <a:t>브랜드 구분하면</a:t>
            </a:r>
            <a:r>
              <a:rPr lang="en-US" altLang="ko-KR" sz="1400" dirty="0"/>
              <a:t>, </a:t>
            </a:r>
            <a:r>
              <a:rPr lang="ko-KR" altLang="en-US" sz="1400" dirty="0"/>
              <a:t>남성</a:t>
            </a:r>
            <a:r>
              <a:rPr lang="en-US" altLang="ko-KR" sz="1400" dirty="0"/>
              <a:t>/</a:t>
            </a:r>
            <a:r>
              <a:rPr lang="ko-KR" altLang="en-US" sz="1400" dirty="0"/>
              <a:t>여성 구분</a:t>
            </a:r>
            <a:r>
              <a:rPr lang="en-US" altLang="ko-KR" sz="1400" dirty="0"/>
              <a:t>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복종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대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남성 </a:t>
            </a:r>
            <a:r>
              <a:rPr lang="en-US" altLang="ko-KR" sz="1400" dirty="0"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sym typeface="Wingdings" panose="05000000000000000000" pitchFamily="2" charset="2"/>
              </a:rPr>
              <a:t>여성 복종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대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로 분기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A</a:t>
            </a:r>
            <a:r>
              <a:rPr lang="ko-KR" altLang="en-US" sz="1400" dirty="0">
                <a:sym typeface="Wingdings" panose="05000000000000000000" pitchFamily="2" charset="2"/>
              </a:rPr>
              <a:t>인 경우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 err="1">
                <a:sym typeface="Wingdings" panose="05000000000000000000" pitchFamily="2" charset="2"/>
              </a:rPr>
              <a:t>액서서리로서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sym typeface="Wingdings" panose="05000000000000000000" pitchFamily="2" charset="2"/>
              </a:rPr>
              <a:t> 다음 글자까지 구분</a:t>
            </a:r>
            <a:r>
              <a:rPr lang="en-US" altLang="ko-KR" sz="1400" dirty="0">
                <a:sym typeface="Wingdings" panose="05000000000000000000" pitchFamily="2" charset="2"/>
              </a:rPr>
              <a:t>. (</a:t>
            </a:r>
            <a:r>
              <a:rPr lang="ko-KR" altLang="en-US" sz="1400" dirty="0">
                <a:sym typeface="Wingdings" panose="05000000000000000000" pitchFamily="2" charset="2"/>
              </a:rPr>
              <a:t>예</a:t>
            </a:r>
            <a:r>
              <a:rPr lang="en-US" altLang="ko-KR" sz="1400" dirty="0">
                <a:sym typeface="Wingdings" panose="05000000000000000000" pitchFamily="2" charset="2"/>
              </a:rPr>
              <a:t>, AT, AG </a:t>
            </a:r>
            <a:r>
              <a:rPr lang="ko-KR" altLang="en-US" sz="1400" dirty="0">
                <a:sym typeface="Wingdings" panose="05000000000000000000" pitchFamily="2" charset="2"/>
              </a:rPr>
              <a:t>등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A</a:t>
            </a:r>
            <a:r>
              <a:rPr lang="ko-KR" altLang="en-US" sz="1400" dirty="0">
                <a:sym typeface="Wingdings" panose="05000000000000000000" pitchFamily="2" charset="2"/>
              </a:rPr>
              <a:t>가 아닌 경우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해당 문자만 구분하며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이후 문자 복종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소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무시 가능 </a:t>
            </a:r>
            <a:r>
              <a:rPr lang="en-US" altLang="ko-KR" sz="1400" dirty="0">
                <a:sym typeface="Wingdings" panose="05000000000000000000" pitchFamily="2" charset="2"/>
              </a:rPr>
              <a:t>(C </a:t>
            </a:r>
            <a:r>
              <a:rPr lang="ko-KR" altLang="en-US" sz="1400" dirty="0">
                <a:sym typeface="Wingdings" panose="05000000000000000000" pitchFamily="2" charset="2"/>
              </a:rPr>
              <a:t>가디건</a:t>
            </a:r>
            <a:r>
              <a:rPr lang="en-US" altLang="ko-KR" sz="1400" dirty="0">
                <a:sym typeface="Wingdings" panose="05000000000000000000" pitchFamily="2" charset="2"/>
              </a:rPr>
              <a:t>, M </a:t>
            </a:r>
            <a:r>
              <a:rPr lang="ko-KR" altLang="en-US" sz="1400" dirty="0">
                <a:sym typeface="Wingdings" panose="05000000000000000000" pitchFamily="2" charset="2"/>
              </a:rPr>
              <a:t>점퍼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23919-5F35-4D89-BB1F-7875F1A8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5076056" cy="3196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457B0-421D-49E0-8E44-1112D1CF64C9}"/>
              </a:ext>
            </a:extLst>
          </p:cNvPr>
          <p:cNvSpPr txBox="1"/>
          <p:nvPr/>
        </p:nvSpPr>
        <p:spPr>
          <a:xfrm>
            <a:off x="251520" y="1700808"/>
            <a:ext cx="49244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/>
              <a:t>브랜드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E027A-B2D5-4D4E-8B40-BB0C84E0E5BF}"/>
              </a:ext>
            </a:extLst>
          </p:cNvPr>
          <p:cNvSpPr txBox="1"/>
          <p:nvPr/>
        </p:nvSpPr>
        <p:spPr>
          <a:xfrm>
            <a:off x="899592" y="1700808"/>
            <a:ext cx="389850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7E234-9021-44E5-94F4-FD10F5114C54}"/>
              </a:ext>
            </a:extLst>
          </p:cNvPr>
          <p:cNvSpPr txBox="1"/>
          <p:nvPr/>
        </p:nvSpPr>
        <p:spPr>
          <a:xfrm>
            <a:off x="1691680" y="1071607"/>
            <a:ext cx="55656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복종</a:t>
            </a:r>
            <a:r>
              <a:rPr lang="en-US" altLang="ko-KR" sz="800" dirty="0"/>
              <a:t>(</a:t>
            </a:r>
            <a:r>
              <a:rPr lang="ko-KR" altLang="en-US" sz="800" dirty="0"/>
              <a:t>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47B2B-0861-4125-9254-4871411CBE66}"/>
              </a:ext>
            </a:extLst>
          </p:cNvPr>
          <p:cNvSpPr txBox="1"/>
          <p:nvPr/>
        </p:nvSpPr>
        <p:spPr>
          <a:xfrm>
            <a:off x="2343458" y="1071607"/>
            <a:ext cx="55656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복종</a:t>
            </a:r>
            <a:r>
              <a:rPr lang="en-US" altLang="ko-KR" sz="800" dirty="0"/>
              <a:t>(</a:t>
            </a:r>
            <a:r>
              <a:rPr lang="ko-KR" altLang="en-US" sz="800" dirty="0"/>
              <a:t>소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D3131-ABEB-4699-8828-642E886EDCD2}"/>
              </a:ext>
            </a:extLst>
          </p:cNvPr>
          <p:cNvSpPr txBox="1"/>
          <p:nvPr/>
        </p:nvSpPr>
        <p:spPr>
          <a:xfrm>
            <a:off x="3552275" y="1060768"/>
            <a:ext cx="287258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B63C-2522-4539-AD26-9A2D4B1BFFF3}"/>
              </a:ext>
            </a:extLst>
          </p:cNvPr>
          <p:cNvSpPr txBox="1"/>
          <p:nvPr/>
        </p:nvSpPr>
        <p:spPr>
          <a:xfrm>
            <a:off x="4279039" y="1060768"/>
            <a:ext cx="389850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숫자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20999-E2C5-4D13-A56F-318CF4C164D5}"/>
              </a:ext>
            </a:extLst>
          </p:cNvPr>
          <p:cNvSpPr txBox="1"/>
          <p:nvPr/>
        </p:nvSpPr>
        <p:spPr>
          <a:xfrm>
            <a:off x="4940446" y="1060557"/>
            <a:ext cx="389850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오더</a:t>
            </a:r>
          </a:p>
        </p:txBody>
      </p:sp>
    </p:spTree>
    <p:extLst>
      <p:ext uri="{BB962C8B-B14F-4D97-AF65-F5344CB8AC3E}">
        <p14:creationId xmlns:p14="http://schemas.microsoft.com/office/powerpoint/2010/main" val="100633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Release_20210204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2137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산출물 구성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3FB43-12CC-49C3-8FBA-CD4FB657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22068"/>
            <a:ext cx="1905000" cy="1533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6C810-CCB3-4519-95AD-780CE095538A}"/>
              </a:ext>
            </a:extLst>
          </p:cNvPr>
          <p:cNvSpPr txBox="1"/>
          <p:nvPr/>
        </p:nvSpPr>
        <p:spPr>
          <a:xfrm>
            <a:off x="3247013" y="1772816"/>
            <a:ext cx="748923" cy="26161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/>
              <a:t>실행파일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807C75-61F5-402D-A453-DD37FC154D86}"/>
              </a:ext>
            </a:extLst>
          </p:cNvPr>
          <p:cNvCxnSpPr>
            <a:cxnSpLocks/>
          </p:cNvCxnSpPr>
          <p:nvPr/>
        </p:nvCxnSpPr>
        <p:spPr>
          <a:xfrm flipV="1">
            <a:off x="1907704" y="1903621"/>
            <a:ext cx="1224136" cy="1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0E1ECE-15A7-42DA-82A7-881CBEABB010}"/>
              </a:ext>
            </a:extLst>
          </p:cNvPr>
          <p:cNvSpPr/>
          <p:nvPr/>
        </p:nvSpPr>
        <p:spPr>
          <a:xfrm>
            <a:off x="827584" y="2034426"/>
            <a:ext cx="1224136" cy="67448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7A7214-0C83-4086-91CA-B1B2D44155C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51720" y="237166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0847B9-3DCA-4964-BE3B-7A663065C365}"/>
              </a:ext>
            </a:extLst>
          </p:cNvPr>
          <p:cNvSpPr txBox="1"/>
          <p:nvPr/>
        </p:nvSpPr>
        <p:spPr>
          <a:xfrm>
            <a:off x="3247013" y="2240862"/>
            <a:ext cx="723275" cy="2539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 dirty="0"/>
              <a:t>결과파일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72951-762B-466C-9880-4C3F8A03B2AC}"/>
              </a:ext>
            </a:extLst>
          </p:cNvPr>
          <p:cNvSpPr txBox="1"/>
          <p:nvPr/>
        </p:nvSpPr>
        <p:spPr>
          <a:xfrm>
            <a:off x="462137" y="3748519"/>
            <a:ext cx="792088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요청 및 특이사항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endParaRPr lang="en-US" altLang="ko-KR" sz="1400" dirty="0"/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 </a:t>
            </a:r>
            <a:r>
              <a:rPr lang="ko-KR" altLang="en-US" sz="1300" dirty="0">
                <a:sym typeface="Wingdings" panose="05000000000000000000" pitchFamily="2" charset="2"/>
              </a:rPr>
              <a:t>신원 제품에 대한 프로그램입니다</a:t>
            </a:r>
            <a:r>
              <a:rPr lang="en-US" altLang="ko-KR" sz="1300" dirty="0">
                <a:sym typeface="Wingdings" panose="05000000000000000000" pitchFamily="2" charset="2"/>
              </a:rPr>
              <a:t>. </a:t>
            </a:r>
            <a:br>
              <a:rPr lang="en-US" altLang="ko-KR" sz="1300" dirty="0">
                <a:sym typeface="Wingdings" panose="05000000000000000000" pitchFamily="2" charset="2"/>
              </a:rPr>
            </a:br>
            <a:r>
              <a:rPr lang="en-US" altLang="ko-KR" sz="1300" dirty="0">
                <a:sym typeface="Wingdings" panose="05000000000000000000" pitchFamily="2" charset="2"/>
              </a:rPr>
              <a:t>  (</a:t>
            </a:r>
            <a:r>
              <a:rPr lang="ko-KR" altLang="en-US" sz="1300" dirty="0">
                <a:sym typeface="Wingdings" panose="05000000000000000000" pitchFamily="2" charset="2"/>
              </a:rPr>
              <a:t>회사별로 프로그램을 개발이 필요할 것으로 예상됩니다</a:t>
            </a:r>
            <a:r>
              <a:rPr lang="en-US" altLang="ko-KR" sz="1300" dirty="0">
                <a:sym typeface="Wingdings" panose="05000000000000000000" pitchFamily="2" charset="2"/>
              </a:rPr>
              <a:t>)</a:t>
            </a:r>
            <a:br>
              <a:rPr lang="en-US" altLang="ko-KR" sz="1300" dirty="0">
                <a:sym typeface="Wingdings" panose="05000000000000000000" pitchFamily="2" charset="2"/>
              </a:rPr>
            </a:br>
            <a:endParaRPr lang="en-US" altLang="ko-KR" sz="1300" dirty="0">
              <a:sym typeface="Wingdings" panose="05000000000000000000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ym typeface="Wingdings" panose="05000000000000000000" pitchFamily="2" charset="2"/>
              </a:rPr>
              <a:t>다양한 품번 케이스에 대한 실험은 부족하며</a:t>
            </a:r>
            <a:r>
              <a:rPr lang="en-US" altLang="ko-KR" sz="1300" dirty="0"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sym typeface="Wingdings" panose="05000000000000000000" pitchFamily="2" charset="2"/>
              </a:rPr>
              <a:t>테스트 및 검토 요청합니다</a:t>
            </a:r>
            <a:endParaRPr lang="en-US" altLang="ko-KR" sz="1300" dirty="0">
              <a:sym typeface="Wingdings" panose="05000000000000000000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 </a:t>
            </a:r>
            <a:r>
              <a:rPr lang="ko-KR" altLang="en-US" sz="1300" dirty="0">
                <a:sym typeface="Wingdings" panose="05000000000000000000" pitchFamily="2" charset="2"/>
              </a:rPr>
              <a:t>오류 발생시 오류 발생 경로를 피드백 바랍니다</a:t>
            </a:r>
            <a:r>
              <a:rPr lang="en-US" altLang="ko-KR" sz="1300" dirty="0">
                <a:sym typeface="Wingdings" panose="05000000000000000000" pitchFamily="2" charset="2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 UI</a:t>
            </a:r>
            <a:r>
              <a:rPr lang="ko-KR" altLang="en-US" sz="1300" dirty="0">
                <a:sym typeface="Wingdings" panose="05000000000000000000" pitchFamily="2" charset="2"/>
              </a:rPr>
              <a:t> 디자인은 초안이므로</a:t>
            </a:r>
            <a:r>
              <a:rPr lang="en-US" altLang="ko-KR" sz="1300" dirty="0"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ym typeface="Wingdings" panose="05000000000000000000" pitchFamily="2" charset="2"/>
              </a:rPr>
              <a:t>의견 요청 드립니다</a:t>
            </a:r>
            <a:br>
              <a:rPr lang="en-US" altLang="ko-KR" sz="1300" dirty="0">
                <a:sym typeface="Wingdings" panose="05000000000000000000" pitchFamily="2" charset="2"/>
              </a:rPr>
            </a:br>
            <a:endParaRPr lang="en-US" altLang="ko-KR" sz="1300" dirty="0">
              <a:sym typeface="Wingdings" panose="05000000000000000000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300" dirty="0">
                <a:sym typeface="Wingdings" panose="05000000000000000000" pitchFamily="2" charset="2"/>
              </a:rPr>
              <a:t>  </a:t>
            </a:r>
            <a:r>
              <a:rPr lang="ko-KR" altLang="en-US" sz="1300" dirty="0">
                <a:sym typeface="Wingdings" panose="05000000000000000000" pitchFamily="2" charset="2"/>
              </a:rPr>
              <a:t>신원 프로그램 종료일은 </a:t>
            </a:r>
            <a:r>
              <a:rPr lang="en-US" altLang="ko-KR" sz="1300" dirty="0">
                <a:sym typeface="Wingdings" panose="05000000000000000000" pitchFamily="2" charset="2"/>
              </a:rPr>
              <a:t>2/26 </a:t>
            </a:r>
            <a:r>
              <a:rPr lang="ko-KR" altLang="en-US" sz="1300" dirty="0"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sym typeface="Wingdings" panose="05000000000000000000" pitchFamily="2" charset="2"/>
              </a:rPr>
              <a:t>.</a:t>
            </a:r>
            <a:br>
              <a:rPr lang="en-US" altLang="ko-KR" sz="1300" dirty="0">
                <a:sym typeface="Wingdings" panose="05000000000000000000" pitchFamily="2" charset="2"/>
              </a:rPr>
            </a:br>
            <a:r>
              <a:rPr lang="en-US" altLang="ko-KR" sz="1300" dirty="0">
                <a:sym typeface="Wingdings" panose="05000000000000000000" pitchFamily="2" charset="2"/>
              </a:rPr>
              <a:t>   (</a:t>
            </a:r>
            <a:r>
              <a:rPr lang="ko-KR" altLang="en-US" sz="1300" dirty="0">
                <a:sym typeface="Wingdings" panose="05000000000000000000" pitchFamily="2" charset="2"/>
              </a:rPr>
              <a:t>이후 </a:t>
            </a:r>
            <a:r>
              <a:rPr lang="ko-KR" altLang="en-US" sz="1300" dirty="0" err="1">
                <a:sym typeface="Wingdings" panose="05000000000000000000" pitchFamily="2" charset="2"/>
              </a:rPr>
              <a:t>주단위</a:t>
            </a:r>
            <a:r>
              <a:rPr lang="ko-KR" altLang="en-US" sz="1300" dirty="0">
                <a:sym typeface="Wingdings" panose="05000000000000000000" pitchFamily="2" charset="2"/>
              </a:rPr>
              <a:t> 릴리즈 예정</a:t>
            </a:r>
            <a:r>
              <a:rPr lang="en-US" altLang="ko-KR" sz="13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91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E6FF11-CF1F-4A5D-A4EA-B49E1CB9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6159219" cy="5803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32410FB-F793-4F06-8067-385FDA9C3CD2}"/>
              </a:ext>
            </a:extLst>
          </p:cNvPr>
          <p:cNvSpPr/>
          <p:nvPr/>
        </p:nvSpPr>
        <p:spPr>
          <a:xfrm>
            <a:off x="1619672" y="1484784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5D133C-201D-472D-80C8-0A4D894E0D05}"/>
              </a:ext>
            </a:extLst>
          </p:cNvPr>
          <p:cNvSpPr/>
          <p:nvPr/>
        </p:nvSpPr>
        <p:spPr>
          <a:xfrm>
            <a:off x="1635446" y="2852936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C64B52-B3A7-4C33-AE2B-EB25C936E275}"/>
              </a:ext>
            </a:extLst>
          </p:cNvPr>
          <p:cNvSpPr/>
          <p:nvPr/>
        </p:nvSpPr>
        <p:spPr>
          <a:xfrm>
            <a:off x="2123728" y="3435164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DFBB52-63F5-4A87-8771-10A3F6285F8B}"/>
              </a:ext>
            </a:extLst>
          </p:cNvPr>
          <p:cNvSpPr/>
          <p:nvPr/>
        </p:nvSpPr>
        <p:spPr>
          <a:xfrm>
            <a:off x="1619672" y="2348880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30EAE-5912-4B58-92E7-DB95876EBA82}"/>
              </a:ext>
            </a:extLst>
          </p:cNvPr>
          <p:cNvSpPr txBox="1"/>
          <p:nvPr/>
        </p:nvSpPr>
        <p:spPr>
          <a:xfrm>
            <a:off x="2627784" y="1497995"/>
            <a:ext cx="1944216" cy="26161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</a:rPr>
              <a:t>정보고시 파일을 오픈합니다</a:t>
            </a:r>
            <a:r>
              <a:rPr lang="en-US" altLang="ko-KR" sz="1050" dirty="0">
                <a:solidFill>
                  <a:schemeClr val="accent1"/>
                </a:solidFill>
              </a:rPr>
              <a:t>.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4E93B-806D-4D02-8708-66C9585D326B}"/>
              </a:ext>
            </a:extLst>
          </p:cNvPr>
          <p:cNvSpPr txBox="1"/>
          <p:nvPr/>
        </p:nvSpPr>
        <p:spPr>
          <a:xfrm>
            <a:off x="2627784" y="2852936"/>
            <a:ext cx="1368152" cy="26161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</a:rPr>
              <a:t>품번을 입력합니다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640C6-C1BF-496E-8B81-BF21B00692D7}"/>
              </a:ext>
            </a:extLst>
          </p:cNvPr>
          <p:cNvSpPr txBox="1"/>
          <p:nvPr/>
        </p:nvSpPr>
        <p:spPr>
          <a:xfrm>
            <a:off x="2915816" y="3355818"/>
            <a:ext cx="2736304" cy="25391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</a:rPr>
              <a:t>입력된 품번을 기준으로 </a:t>
            </a:r>
            <a:r>
              <a:rPr lang="ko-KR" altLang="en-US" sz="1050" dirty="0" err="1">
                <a:solidFill>
                  <a:schemeClr val="accent1"/>
                </a:solidFill>
              </a:rPr>
              <a:t>파싱된</a:t>
            </a:r>
            <a:r>
              <a:rPr lang="ko-KR" altLang="en-US" sz="1050" dirty="0">
                <a:solidFill>
                  <a:schemeClr val="accent1"/>
                </a:solidFill>
              </a:rPr>
              <a:t> 정보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7E633-92F9-4F9E-928D-0F8760FC2CD3}"/>
              </a:ext>
            </a:extLst>
          </p:cNvPr>
          <p:cNvSpPr txBox="1"/>
          <p:nvPr/>
        </p:nvSpPr>
        <p:spPr>
          <a:xfrm>
            <a:off x="2627784" y="2339553"/>
            <a:ext cx="1368152" cy="25391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</a:rPr>
              <a:t>이미지 만듭니다</a:t>
            </a:r>
            <a:r>
              <a:rPr lang="en-US" altLang="ko-KR" sz="1050" dirty="0">
                <a:solidFill>
                  <a:schemeClr val="accent1"/>
                </a:solidFill>
              </a:rPr>
              <a:t>.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0B68D6-5816-4B9D-92DC-D4D62C1A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723" y="998358"/>
            <a:ext cx="646887" cy="293630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D06CC2-BE25-43C1-AF9B-A40372E444A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51920" y="2466511"/>
            <a:ext cx="34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B1312D-0F40-4097-889A-490E6182252D}"/>
              </a:ext>
            </a:extLst>
          </p:cNvPr>
          <p:cNvSpPr txBox="1"/>
          <p:nvPr/>
        </p:nvSpPr>
        <p:spPr>
          <a:xfrm>
            <a:off x="6933090" y="680963"/>
            <a:ext cx="1368152" cy="25391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accent1"/>
                </a:solidFill>
              </a:rPr>
              <a:t>결과이미지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3B29B90-316B-4F90-9D18-5E7C755B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9" y="14146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User manual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267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557</Words>
  <Application>Microsoft Office PowerPoint</Application>
  <PresentationFormat>화면 슬라이드 쇼(4:3)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Abadi</vt:lpstr>
      <vt:lpstr>Arial</vt:lpstr>
      <vt:lpstr>Office 테마</vt:lpstr>
      <vt:lpstr>PowerPoint 프레젠테이션</vt:lpstr>
      <vt:lpstr>QnA 0106</vt:lpstr>
      <vt:lpstr>Input</vt:lpstr>
      <vt:lpstr>Output</vt:lpstr>
      <vt:lpstr>Layout</vt:lpstr>
      <vt:lpstr>신원</vt:lpstr>
      <vt:lpstr>신원</vt:lpstr>
      <vt:lpstr>Release_20210204</vt:lpstr>
      <vt:lpstr>User manual</vt:lpstr>
      <vt:lpstr>User manual – quick base</vt:lpstr>
      <vt:lpstr>User manual – advanced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jedi</dc:creator>
  <cp:lastModifiedBy>박 성희</cp:lastModifiedBy>
  <cp:revision>96</cp:revision>
  <dcterms:created xsi:type="dcterms:W3CDTF">2020-07-28T14:09:04Z</dcterms:created>
  <dcterms:modified xsi:type="dcterms:W3CDTF">2021-02-13T03:08:18Z</dcterms:modified>
</cp:coreProperties>
</file>