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78" r:id="rId5"/>
    <p:sldId id="279" r:id="rId6"/>
    <p:sldId id="280" r:id="rId7"/>
    <p:sldId id="281" r:id="rId8"/>
    <p:sldId id="287" r:id="rId9"/>
    <p:sldId id="288" r:id="rId10"/>
    <p:sldId id="289" r:id="rId11"/>
    <p:sldId id="282" r:id="rId12"/>
    <p:sldId id="283" r:id="rId13"/>
    <p:sldId id="284" r:id="rId14"/>
    <p:sldId id="285" r:id="rId15"/>
    <p:sldId id="290" r:id="rId16"/>
    <p:sldId id="291" r:id="rId17"/>
    <p:sldId id="286" r:id="rId18"/>
    <p:sldId id="2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77" d="100"/>
          <a:sy n="77" d="100"/>
        </p:scale>
        <p:origin x="10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7308" y="1673524"/>
            <a:ext cx="4188644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Capestone Project – WestFloridaahec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By,</a:t>
            </a:r>
          </a:p>
          <a:p>
            <a:pPr algn="l"/>
            <a:r>
              <a:rPr lang="en-US" sz="2300" dirty="0"/>
              <a:t>Kond</a:t>
            </a:r>
            <a:r>
              <a:rPr lang="en-US" dirty="0"/>
              <a:t>apalli Vyshnavi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FE94-C3C2-E8FE-BAE5-9C4B7E8E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68471"/>
          </a:xfrm>
        </p:spPr>
        <p:txBody>
          <a:bodyPr/>
          <a:lstStyle/>
          <a:p>
            <a:r>
              <a:rPr lang="en-US" dirty="0"/>
              <a:t>Testing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9904A-8E07-411E-13B0-E4A24690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666" y="1578280"/>
            <a:ext cx="10465891" cy="4670120"/>
          </a:xfrm>
        </p:spPr>
        <p:txBody>
          <a:bodyPr/>
          <a:lstStyle/>
          <a:p>
            <a:r>
              <a:rPr lang="en-IN" dirty="0">
                <a:effectLst/>
              </a:rPr>
              <a:t>Requirement analysis of healthcare workflows.</a:t>
            </a:r>
          </a:p>
          <a:p>
            <a:r>
              <a:rPr lang="en-IN" dirty="0">
                <a:effectLst/>
              </a:rPr>
              <a:t>Test case design (manual → automation).</a:t>
            </a:r>
          </a:p>
          <a:p>
            <a:r>
              <a:rPr lang="en-IN" dirty="0">
                <a:effectLst/>
              </a:rPr>
              <a:t>Framework development (Page Object Model with TestNG).</a:t>
            </a:r>
          </a:p>
          <a:p>
            <a:r>
              <a:rPr lang="en-IN" dirty="0">
                <a:effectLst/>
              </a:rPr>
              <a:t>Execution of test suites.</a:t>
            </a:r>
          </a:p>
          <a:p>
            <a:r>
              <a:rPr lang="en-IN" dirty="0">
                <a:effectLst/>
              </a:rPr>
              <a:t>Report generation and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098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BCE99-7769-7C2A-88BA-4977498A3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43627"/>
          </a:xfrm>
        </p:spPr>
        <p:txBody>
          <a:bodyPr/>
          <a:lstStyle/>
          <a:p>
            <a:r>
              <a:rPr lang="en-US" dirty="0"/>
              <a:t>Frameworks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97B81-4B7F-E6B8-F3C2-C4F46D555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92" y="1753644"/>
            <a:ext cx="10453365" cy="4321479"/>
          </a:xfrm>
        </p:spPr>
        <p:txBody>
          <a:bodyPr/>
          <a:lstStyle/>
          <a:p>
            <a:r>
              <a:rPr lang="en-IN" b="1" dirty="0">
                <a:effectLst/>
              </a:rPr>
              <a:t>Technology Stack</a:t>
            </a:r>
            <a:r>
              <a:rPr lang="en-IN" dirty="0">
                <a:effectLst/>
              </a:rPr>
              <a:t>: Selenium WebDriver, TestNG, Java, Maven, GitHub, Jenkins, Jira</a:t>
            </a:r>
          </a:p>
          <a:p>
            <a:r>
              <a:rPr lang="en-IN" b="1" dirty="0">
                <a:effectLst/>
              </a:rPr>
              <a:t>Design Pattern</a:t>
            </a:r>
            <a:r>
              <a:rPr lang="en-IN" dirty="0">
                <a:effectLst/>
              </a:rPr>
              <a:t>: Page Object Model (POM) and Regular TestNg pattern.</a:t>
            </a:r>
          </a:p>
          <a:p>
            <a:r>
              <a:rPr lang="en-IN" b="1" dirty="0">
                <a:effectLst/>
              </a:rPr>
              <a:t>Reports</a:t>
            </a:r>
            <a:r>
              <a:rPr lang="en-IN" dirty="0">
                <a:effectLst/>
              </a:rPr>
              <a:t>: Jira Reports, TestNG emailable reports, Html reports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7749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20CEC4-8626-271F-5732-4864724A7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979" y="425450"/>
            <a:ext cx="10778067" cy="606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48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D4A623-A544-4FF4-31CF-10BE5D630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758" y="388938"/>
            <a:ext cx="10797822" cy="607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92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90F0-82D4-D837-B0F8-706955597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56153"/>
          </a:xfrm>
        </p:spPr>
        <p:txBody>
          <a:bodyPr/>
          <a:lstStyle/>
          <a:p>
            <a:r>
              <a:rPr lang="en-US" dirty="0"/>
              <a:t>Challenges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F91B5-4B5A-EB44-7A2C-7457668D2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92" y="1565754"/>
            <a:ext cx="10453365" cy="4822520"/>
          </a:xfrm>
        </p:spPr>
        <p:txBody>
          <a:bodyPr/>
          <a:lstStyle/>
          <a:p>
            <a:r>
              <a:rPr lang="en-IN" b="1" dirty="0">
                <a:effectLst/>
              </a:rPr>
              <a:t>Challenge</a:t>
            </a:r>
            <a:r>
              <a:rPr lang="en-IN" dirty="0">
                <a:effectLst/>
              </a:rPr>
              <a:t>: Dynamic elements &amp; iframes in forms.</a:t>
            </a:r>
          </a:p>
          <a:p>
            <a:r>
              <a:rPr lang="en-IN" b="1" dirty="0">
                <a:effectLst/>
              </a:rPr>
              <a:t>Challenge</a:t>
            </a:r>
            <a:r>
              <a:rPr lang="en-IN" dirty="0">
                <a:effectLst/>
              </a:rPr>
              <a:t>: Maintaining test scripts.</a:t>
            </a:r>
            <a:br>
              <a:rPr lang="en-IN" dirty="0">
                <a:effectLst/>
              </a:rPr>
            </a:br>
            <a:r>
              <a:rPr lang="en-IN" b="1" dirty="0">
                <a:effectLst/>
              </a:rPr>
              <a:t>Solution</a:t>
            </a:r>
            <a:r>
              <a:rPr lang="en-IN" dirty="0">
                <a:effectLst/>
              </a:rPr>
              <a:t>: POM structure for reusability.</a:t>
            </a:r>
          </a:p>
          <a:p>
            <a:r>
              <a:rPr lang="en-IN" dirty="0">
                <a:effectLst/>
              </a:rPr>
              <a:t>Syntaxes and annotations used.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5289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A5AA5-F1BF-5683-C61D-DE4853627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92" y="2442575"/>
            <a:ext cx="10453365" cy="3348624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6000" dirty="0"/>
              <a:t>THANK YOU.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402907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A277-0091-84E7-8A0C-84C68EEC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88" y="212943"/>
            <a:ext cx="11260899" cy="801666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82174-275E-B16A-A3B2-E0C9565B1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88" y="1014609"/>
            <a:ext cx="11260899" cy="56304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Combination Of Manual and Automation testing.</a:t>
            </a:r>
          </a:p>
          <a:p>
            <a:r>
              <a:rPr lang="en-US" dirty="0"/>
              <a:t>Manual Testing:</a:t>
            </a:r>
            <a:endParaRPr lang="en-IN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Excel documentation of test cases 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Test Management Tool – Jira.</a:t>
            </a:r>
            <a:endParaRPr lang="en-US" dirty="0"/>
          </a:p>
          <a:p>
            <a:r>
              <a:rPr lang="en-US" dirty="0"/>
              <a:t>Automation Testing: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Selenium Web Driver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TestNg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BDD Cucumber</a:t>
            </a:r>
          </a:p>
          <a:p>
            <a:r>
              <a:rPr lang="en-US" dirty="0"/>
              <a:t>CI/CD: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Jenkins</a:t>
            </a:r>
          </a:p>
          <a:p>
            <a:r>
              <a:rPr lang="en-US" dirty="0"/>
              <a:t>Version Control: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Git/GitHub</a:t>
            </a:r>
          </a:p>
        </p:txBody>
      </p:sp>
    </p:spTree>
    <p:extLst>
      <p:ext uri="{BB962C8B-B14F-4D97-AF65-F5344CB8AC3E}">
        <p14:creationId xmlns:p14="http://schemas.microsoft.com/office/powerpoint/2010/main" val="154769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8231BBF-0B5B-90AA-DCC0-606923A40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476250"/>
            <a:ext cx="10591800" cy="5314950"/>
          </a:xfrm>
        </p:spPr>
        <p:txBody>
          <a:bodyPr/>
          <a:lstStyle/>
          <a:p>
            <a:pPr lvl="0"/>
            <a:r>
              <a:rPr lang="en-IN" b="1" dirty="0">
                <a:effectLst/>
              </a:rPr>
              <a:t>Application Under Test:</a:t>
            </a:r>
            <a:r>
              <a:rPr lang="en-IN" dirty="0">
                <a:effectLst/>
              </a:rPr>
              <a:t> West Florida AHEC Website (https://westfloridaahec.org/)</a:t>
            </a:r>
          </a:p>
          <a:p>
            <a:pPr lvl="0"/>
            <a:r>
              <a:rPr lang="en-IN" b="1" dirty="0">
                <a:effectLst/>
              </a:rPr>
              <a:t>Purpose:</a:t>
            </a:r>
            <a:r>
              <a:rPr lang="en-IN" dirty="0">
                <a:effectLst/>
              </a:rPr>
              <a:t> The website serves as the primary online platform for the organization, providing information on health programs, events, and contact details. It is a critical tool for community outreach and engagement.</a:t>
            </a:r>
          </a:p>
          <a:p>
            <a:r>
              <a:rPr lang="en-IN" dirty="0"/>
              <a:t>Key sections:</a:t>
            </a:r>
          </a:p>
          <a:p>
            <a:pPr lvl="1"/>
            <a:r>
              <a:rPr lang="en-IN" b="1" dirty="0"/>
              <a:t>Programs</a:t>
            </a:r>
            <a:r>
              <a:rPr lang="en-IN" dirty="0"/>
              <a:t>: AHEC Scholars, Tobacco Free Florida, Healthy Aging, etc.</a:t>
            </a:r>
          </a:p>
          <a:p>
            <a:pPr lvl="1"/>
            <a:r>
              <a:rPr lang="en-IN" b="1" dirty="0"/>
              <a:t>Forms</a:t>
            </a:r>
            <a:r>
              <a:rPr lang="en-IN" dirty="0"/>
              <a:t>: Enrolment forms, resource requests, applications.</a:t>
            </a:r>
          </a:p>
          <a:p>
            <a:pPr lvl="1"/>
            <a:r>
              <a:rPr lang="en-IN" b="1" dirty="0"/>
              <a:t>Navigation</a:t>
            </a:r>
            <a:r>
              <a:rPr lang="en-IN" dirty="0"/>
              <a:t>: Multi-page dynamic website with user-interactive elements.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79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544C-3D9F-2661-59A0-3617CC9F2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55945"/>
          </a:xfrm>
        </p:spPr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D26AB-253A-C840-1829-BFFBDF09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53228"/>
            <a:ext cx="10353762" cy="4237972"/>
          </a:xfrm>
        </p:spPr>
        <p:txBody>
          <a:bodyPr/>
          <a:lstStyle/>
          <a:p>
            <a:pPr lvl="0"/>
            <a:r>
              <a:rPr lang="en-IN" dirty="0">
                <a:effectLst/>
              </a:rPr>
              <a:t>Automate testing of critical workflows.</a:t>
            </a:r>
          </a:p>
          <a:p>
            <a:pPr lvl="0"/>
            <a:r>
              <a:rPr lang="en-IN" dirty="0">
                <a:effectLst/>
              </a:rPr>
              <a:t>Validate forms (e.g., scholar applications, navigator requests).</a:t>
            </a:r>
          </a:p>
          <a:p>
            <a:pPr lvl="0"/>
            <a:r>
              <a:rPr lang="en-IN" dirty="0">
                <a:effectLst/>
              </a:rPr>
              <a:t>Generate automated reports (TestNG + Cucumber reports).</a:t>
            </a:r>
          </a:p>
          <a:p>
            <a:pPr lvl="0"/>
            <a:r>
              <a:rPr lang="en-IN" dirty="0">
                <a:effectLst/>
              </a:rPr>
              <a:t>Jira reports.</a:t>
            </a:r>
          </a:p>
          <a:p>
            <a:pPr lvl="0"/>
            <a:r>
              <a:rPr lang="en-IN" dirty="0">
                <a:effectLst/>
              </a:rPr>
              <a:t>Jenkins builds.</a:t>
            </a: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852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C686-97D4-AAFC-7738-D9AFF2FA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68471"/>
          </a:xfrm>
        </p:spPr>
        <p:txBody>
          <a:bodyPr/>
          <a:lstStyle/>
          <a:p>
            <a:r>
              <a:rPr lang="en-US" dirty="0"/>
              <a:t>Manual Testing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A2721B-AB74-A257-F2B0-95075C9B9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884" y="1478071"/>
            <a:ext cx="10661802" cy="489767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831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D3D7FD-AFAA-8B02-C4DE-943393861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75" y="576263"/>
            <a:ext cx="10821988" cy="568642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235B3F-718E-9714-CD87-35EB5169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39" y="502678"/>
            <a:ext cx="10509337" cy="591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03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A740A5-AD03-2A31-30EC-63C9413DE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761" y="441763"/>
            <a:ext cx="8306477" cy="597447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5203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62EC-9853-9B2B-A557-07E9D1B6C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93523"/>
          </a:xfrm>
        </p:spPr>
        <p:txBody>
          <a:bodyPr/>
          <a:lstStyle/>
          <a:p>
            <a:r>
              <a:rPr lang="en-US" dirty="0"/>
              <a:t>In -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51E3D-EC4E-EA0F-CF9C-CE4E547AC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03124"/>
            <a:ext cx="10353762" cy="4745276"/>
          </a:xfrm>
        </p:spPr>
        <p:txBody>
          <a:bodyPr/>
          <a:lstStyle/>
          <a:p>
            <a:r>
              <a:rPr lang="en-IN" dirty="0">
                <a:effectLst/>
              </a:rPr>
              <a:t>Functional testing of links, windows and forms.</a:t>
            </a:r>
          </a:p>
          <a:p>
            <a:r>
              <a:rPr lang="en-IN" dirty="0">
                <a:effectLst/>
              </a:rPr>
              <a:t>Manual Test Cases documentation.</a:t>
            </a:r>
          </a:p>
          <a:p>
            <a:r>
              <a:rPr lang="en-IN" dirty="0">
                <a:effectLst/>
              </a:rPr>
              <a:t>Test execution via TestNG &amp; Selenium WebDriver.</a:t>
            </a:r>
          </a:p>
          <a:p>
            <a:r>
              <a:rPr lang="en-IN" dirty="0">
                <a:effectLst/>
              </a:rPr>
              <a:t>Test execution via cucumber BDD</a:t>
            </a:r>
          </a:p>
          <a:p>
            <a:r>
              <a:rPr lang="en-IN" dirty="0">
                <a:effectLst/>
              </a:rPr>
              <a:t> Automated reporting (Extent/Emailable report).</a:t>
            </a:r>
          </a:p>
          <a:p>
            <a:r>
              <a:rPr lang="en-IN" dirty="0">
                <a:effectLst/>
              </a:rPr>
              <a:t>Features Automated 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effectLst/>
              </a:rPr>
              <a:t>User login and Register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effectLst/>
              </a:rPr>
              <a:t>Home page and search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>
                <a:effectLst/>
              </a:rPr>
              <a:t>Health Programs</a:t>
            </a:r>
          </a:p>
        </p:txBody>
      </p:sp>
    </p:spTree>
    <p:extLst>
      <p:ext uri="{BB962C8B-B14F-4D97-AF65-F5344CB8AC3E}">
        <p14:creationId xmlns:p14="http://schemas.microsoft.com/office/powerpoint/2010/main" val="1718948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AB676-9ED8-35EF-6DDA-31E02BEC6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56153"/>
          </a:xfrm>
        </p:spPr>
        <p:txBody>
          <a:bodyPr/>
          <a:lstStyle/>
          <a:p>
            <a:r>
              <a:rPr lang="en-US" dirty="0"/>
              <a:t>Out Of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9EBB4-39CA-A934-4613-7F44598D4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78488"/>
            <a:ext cx="10353762" cy="4569912"/>
          </a:xfrm>
        </p:spPr>
        <p:txBody>
          <a:bodyPr/>
          <a:lstStyle/>
          <a:p>
            <a:r>
              <a:rPr lang="en-IN" dirty="0">
                <a:effectLst/>
              </a:rPr>
              <a:t>Backend database testing.</a:t>
            </a:r>
          </a:p>
          <a:p>
            <a:r>
              <a:rPr lang="en-IN" dirty="0">
                <a:effectLst/>
              </a:rPr>
              <a:t>API testing.</a:t>
            </a:r>
          </a:p>
          <a:p>
            <a:r>
              <a:rPr lang="en-IN" dirty="0">
                <a:effectLst/>
              </a:rPr>
              <a:t>Security and performance testing.</a:t>
            </a:r>
          </a:p>
          <a:p>
            <a:r>
              <a:rPr lang="en-IN" dirty="0">
                <a:effectLst/>
              </a:rPr>
              <a:t>UI Testing</a:t>
            </a: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326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{8CCBBDF8-5B26-4A3E-AFA8-180CC7F2FF71}tf55705232_win32</Template>
  <TotalTime>347</TotalTime>
  <Words>355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Goudy Old Style</vt:lpstr>
      <vt:lpstr>Wingdings</vt:lpstr>
      <vt:lpstr>Wingdings 2</vt:lpstr>
      <vt:lpstr>SlateVTI</vt:lpstr>
      <vt:lpstr>Capestone Project – WestFloridaahec</vt:lpstr>
      <vt:lpstr>Introduction</vt:lpstr>
      <vt:lpstr>PowerPoint Presentation</vt:lpstr>
      <vt:lpstr>Objectives</vt:lpstr>
      <vt:lpstr>Manual Testing</vt:lpstr>
      <vt:lpstr>PowerPoint Presentation</vt:lpstr>
      <vt:lpstr>PowerPoint Presentation</vt:lpstr>
      <vt:lpstr>In - Scope</vt:lpstr>
      <vt:lpstr>Out Of Scope</vt:lpstr>
      <vt:lpstr>Testing Process</vt:lpstr>
      <vt:lpstr>Frameworks</vt:lpstr>
      <vt:lpstr>PowerPoint Presentation</vt:lpstr>
      <vt:lpstr>PowerPoint Presentation</vt:lpstr>
      <vt:lpstr>Challenges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Kondapalli Vyshnavi</dc:creator>
  <cp:lastModifiedBy>Kondapalli Vyshnavi</cp:lastModifiedBy>
  <cp:revision>3</cp:revision>
  <dcterms:created xsi:type="dcterms:W3CDTF">2025-09-08T08:49:10Z</dcterms:created>
  <dcterms:modified xsi:type="dcterms:W3CDTF">2025-09-08T21:52:53Z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