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8" r:id="rId22"/>
    <p:sldId id="279" r:id="rId23"/>
    <p:sldId id="280" r:id="rId24"/>
    <p:sldId id="277"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9570" autoAdjust="0"/>
  </p:normalViewPr>
  <p:slideViewPr>
    <p:cSldViewPr>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72DF52-D490-4410-8022-DD7F82BF5773}" type="datetimeFigureOut">
              <a:rPr lang="en-US" smtClean="0"/>
              <a:pPr/>
              <a:t>9/10/2020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B53E17-7100-4A53-9C00-A161250C786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D07A81BB-96CB-4FBB-BD88-CC3658B57863}"/>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6DD7F04E-9A25-4DC3-8673-2856EE538D44}"/>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18CS503:Operating Systems</a:t>
            </a:r>
            <a:endParaRPr lang="en-IN" dirty="0"/>
          </a:p>
        </p:txBody>
      </p:sp>
      <p:sp>
        <p:nvSpPr>
          <p:cNvPr id="3" name="Subtitle 2"/>
          <p:cNvSpPr>
            <a:spLocks noGrp="1"/>
          </p:cNvSpPr>
          <p:nvPr>
            <p:ph type="subTitle" idx="1"/>
          </p:nvPr>
        </p:nvSpPr>
        <p:spPr/>
        <p:txBody>
          <a:bodyPr/>
          <a:lstStyle/>
          <a:p>
            <a:r>
              <a:rPr lang="en-IN" dirty="0" smtClean="0">
                <a:solidFill>
                  <a:schemeClr val="tx1"/>
                </a:solidFill>
              </a:rPr>
              <a:t>Course Instructor: </a:t>
            </a:r>
            <a:r>
              <a:rPr lang="en-IN" dirty="0" err="1" smtClean="0">
                <a:solidFill>
                  <a:schemeClr val="tx1"/>
                </a:solidFill>
              </a:rPr>
              <a:t>Vijaya</a:t>
            </a:r>
            <a:r>
              <a:rPr lang="en-IN" dirty="0" smtClean="0">
                <a:solidFill>
                  <a:schemeClr val="tx1"/>
                </a:solidFill>
              </a:rPr>
              <a:t> </a:t>
            </a:r>
            <a:r>
              <a:rPr lang="en-IN" dirty="0" err="1" smtClean="0">
                <a:solidFill>
                  <a:schemeClr val="tx1"/>
                </a:solidFill>
              </a:rPr>
              <a:t>Murari</a:t>
            </a:r>
            <a:r>
              <a:rPr lang="en-IN" dirty="0" smtClean="0">
                <a:solidFill>
                  <a:schemeClr val="tx1"/>
                </a:solidFill>
              </a:rPr>
              <a:t> T.</a:t>
            </a:r>
          </a:p>
          <a:p>
            <a:r>
              <a:rPr lang="en-IN" dirty="0" smtClean="0">
                <a:solidFill>
                  <a:schemeClr val="tx1"/>
                </a:solidFill>
              </a:rPr>
              <a:t>Sections: 5C and 5D</a:t>
            </a:r>
          </a:p>
          <a:p>
            <a:r>
              <a:rPr lang="en-IN" dirty="0" smtClean="0">
                <a:solidFill>
                  <a:schemeClr val="tx1"/>
                </a:solidFill>
              </a:rPr>
              <a:t>L-T-P:4:0:2</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800" dirty="0" smtClean="0"/>
              <a:t>Operating System Services</a:t>
            </a:r>
            <a:endParaRPr lang="en-IN" sz="2800"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nSpc>
                <a:spcPct val="160000"/>
              </a:lnSpc>
            </a:pPr>
            <a:r>
              <a:rPr lang="en-US" altLang="en-US" sz="2600" dirty="0" smtClean="0"/>
              <a:t>Operating systems provide an environment for execution of programs and services to programs and users</a:t>
            </a:r>
          </a:p>
          <a:p>
            <a:pPr>
              <a:lnSpc>
                <a:spcPct val="160000"/>
              </a:lnSpc>
            </a:pPr>
            <a:r>
              <a:rPr lang="en-US" altLang="en-US" sz="2600" dirty="0" smtClean="0"/>
              <a:t>One set of operating-system services provides functions that are helpful to the user:</a:t>
            </a:r>
          </a:p>
          <a:p>
            <a:pPr lvl="1">
              <a:lnSpc>
                <a:spcPct val="160000"/>
              </a:lnSpc>
            </a:pPr>
            <a:r>
              <a:rPr lang="en-US" altLang="en-US" sz="2600" b="1" dirty="0" smtClean="0"/>
              <a:t>User interface </a:t>
            </a:r>
            <a:r>
              <a:rPr lang="en-US" altLang="en-US" sz="2600" dirty="0" smtClean="0"/>
              <a:t>- Almost all operating systems have a user interface (</a:t>
            </a:r>
            <a:r>
              <a:rPr lang="en-US" altLang="en-US" sz="2600" b="1" dirty="0" smtClean="0"/>
              <a:t>UI</a:t>
            </a:r>
            <a:r>
              <a:rPr lang="en-US" altLang="en-US" sz="2600" dirty="0" smtClean="0"/>
              <a:t>).</a:t>
            </a:r>
          </a:p>
          <a:p>
            <a:pPr lvl="2">
              <a:lnSpc>
                <a:spcPct val="160000"/>
              </a:lnSpc>
            </a:pPr>
            <a:r>
              <a:rPr lang="en-US" altLang="en-US" sz="2600" b="1" dirty="0" smtClean="0"/>
              <a:t>Command-Line </a:t>
            </a:r>
            <a:r>
              <a:rPr lang="en-US" altLang="en-US" sz="2600" dirty="0" smtClean="0"/>
              <a:t>(</a:t>
            </a:r>
            <a:r>
              <a:rPr lang="en-US" altLang="en-US" sz="2600" b="1" dirty="0" smtClean="0"/>
              <a:t>CLI</a:t>
            </a:r>
            <a:r>
              <a:rPr lang="en-US" altLang="en-US" sz="2600" dirty="0" smtClean="0"/>
              <a:t>), </a:t>
            </a:r>
            <a:r>
              <a:rPr lang="en-US" altLang="en-US" sz="2600" b="1" dirty="0" smtClean="0"/>
              <a:t>Graphics User Interface </a:t>
            </a:r>
            <a:r>
              <a:rPr lang="en-US" altLang="en-US" sz="2600" dirty="0" smtClean="0"/>
              <a:t>(</a:t>
            </a:r>
            <a:r>
              <a:rPr lang="en-US" altLang="en-US" sz="2600" b="1" dirty="0" smtClean="0"/>
              <a:t>GUI</a:t>
            </a:r>
            <a:r>
              <a:rPr lang="en-US" altLang="en-US" sz="2600" dirty="0" smtClean="0"/>
              <a:t>),</a:t>
            </a:r>
            <a:r>
              <a:rPr lang="en-US" altLang="en-US" sz="2600" b="1" dirty="0" smtClean="0"/>
              <a:t>  touch-screen,  Batch</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342900" lvl="1" indent="-342900" algn="just">
              <a:lnSpc>
                <a:spcPct val="150000"/>
              </a:lnSpc>
              <a:buFont typeface="Arial" pitchFamily="34" charset="0"/>
              <a:buChar char="•"/>
            </a:pPr>
            <a:r>
              <a:rPr lang="en-US" altLang="en-US" sz="2400" b="1" dirty="0" smtClean="0"/>
              <a:t>Program execution </a:t>
            </a:r>
            <a:r>
              <a:rPr lang="en-US" altLang="en-US" sz="2400" dirty="0" smtClean="0"/>
              <a:t>- The system must be able to load a program into memory and to run that program, end execution, either normally or abnormally (indicating error)</a:t>
            </a:r>
          </a:p>
          <a:p>
            <a:pPr>
              <a:lnSpc>
                <a:spcPct val="150000"/>
              </a:lnSpc>
            </a:pPr>
            <a:r>
              <a:rPr lang="en-US" altLang="en-US" sz="2400" b="1" dirty="0" smtClean="0"/>
              <a:t>I/O operations </a:t>
            </a:r>
            <a:r>
              <a:rPr lang="en-US" altLang="en-US" sz="2400" dirty="0" smtClean="0"/>
              <a:t>-  A running program may require I/O, which may involve a file or an I/O device</a:t>
            </a:r>
          </a:p>
          <a:p>
            <a:pPr algn="just">
              <a:lnSpc>
                <a:spcPct val="150000"/>
              </a:lnSpc>
            </a:pPr>
            <a:r>
              <a:rPr lang="en-US" altLang="en-US" sz="2400" b="1" dirty="0" smtClean="0"/>
              <a:t>File-system manipulation </a:t>
            </a:r>
            <a:r>
              <a:rPr lang="en-US" altLang="en-US" sz="2400" dirty="0" smtClean="0"/>
              <a:t>-  The file system is of particular interest. Programs need to read and write files and directories, create and delete them, search them, list file Information, permission management.</a:t>
            </a:r>
            <a:endParaRPr lang="en-US" altLang="en-US" sz="2400" b="1" dirty="0" smtClean="0"/>
          </a:p>
          <a:p>
            <a:pPr marL="342900" lvl="1" indent="-342900" algn="just">
              <a:lnSpc>
                <a:spcPct val="150000"/>
              </a:lnSpc>
              <a:buFont typeface="Arial" pitchFamily="34" charset="0"/>
              <a:buChar char="•"/>
            </a:pPr>
            <a:endParaRPr lang="en-US" altLang="en-US" sz="2600" dirty="0" smtClean="0"/>
          </a:p>
          <a:p>
            <a:pPr marL="342900" lvl="1" indent="-342900" algn="just">
              <a:lnSpc>
                <a:spcPct val="150000"/>
              </a:lnSpc>
              <a:buFont typeface="Arial" pitchFamily="34" charset="0"/>
              <a:buChar char="•"/>
            </a:pPr>
            <a:endParaRPr lang="en-US" altLang="en-US" sz="2600" dirty="0" smtClean="0"/>
          </a:p>
          <a:p>
            <a:pPr marL="342900" lvl="1" indent="-342900" algn="just">
              <a:lnSpc>
                <a:spcPct val="150000"/>
              </a:lnSpc>
              <a:buFont typeface="Arial" pitchFamily="34" charset="0"/>
              <a:buChar char="•"/>
            </a:pPr>
            <a:endParaRPr lang="en-US" altLang="en-US" sz="2600" dirty="0" smtClean="0"/>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lnSpc>
                <a:spcPct val="150000"/>
              </a:lnSpc>
            </a:pPr>
            <a:r>
              <a:rPr lang="en-US" altLang="en-US" sz="2600" b="1" dirty="0" smtClean="0"/>
              <a:t>Communications</a:t>
            </a:r>
            <a:r>
              <a:rPr lang="en-US" altLang="en-US" sz="2600" dirty="0" smtClean="0"/>
              <a:t> – Processes may exchange information, on the same computer or between computers over a network</a:t>
            </a:r>
          </a:p>
          <a:p>
            <a:pPr lvl="2" algn="just">
              <a:lnSpc>
                <a:spcPct val="150000"/>
              </a:lnSpc>
            </a:pPr>
            <a:r>
              <a:rPr lang="en-US" altLang="en-US" sz="2600" dirty="0" smtClean="0"/>
              <a:t>Communications may be via shared memory or through message passing (packets moved by the OS)</a:t>
            </a:r>
          </a:p>
          <a:p>
            <a:pPr algn="just">
              <a:lnSpc>
                <a:spcPct val="150000"/>
              </a:lnSpc>
            </a:pPr>
            <a:r>
              <a:rPr lang="en-US" altLang="en-US" sz="2600" b="1" dirty="0" smtClean="0"/>
              <a:t>Error detection </a:t>
            </a:r>
            <a:r>
              <a:rPr lang="en-US" altLang="en-US" sz="2600" dirty="0" smtClean="0"/>
              <a:t>– OS needs to be constantly aware of possible errors</a:t>
            </a:r>
          </a:p>
          <a:p>
            <a:pPr lvl="2" algn="just">
              <a:lnSpc>
                <a:spcPct val="150000"/>
              </a:lnSpc>
            </a:pPr>
            <a:r>
              <a:rPr lang="en-US" altLang="en-US" sz="2600" dirty="0" smtClean="0"/>
              <a:t>May occur in the CPU and memory hardware, in I/O devices, in user program</a:t>
            </a:r>
          </a:p>
          <a:p>
            <a:pPr lvl="2" algn="just">
              <a:lnSpc>
                <a:spcPct val="150000"/>
              </a:lnSpc>
            </a:pPr>
            <a:r>
              <a:rPr lang="en-US" altLang="en-US" sz="2600" dirty="0" smtClean="0"/>
              <a:t>For each type of error, OS should take the appropriate action to ensure correct and consistent computing</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1257300" lvl="4" indent="-342900" algn="just">
              <a:lnSpc>
                <a:spcPct val="150000"/>
              </a:lnSpc>
              <a:buFont typeface="Arial" pitchFamily="34" charset="0"/>
              <a:buChar char="•"/>
            </a:pPr>
            <a:r>
              <a:rPr lang="en-US" altLang="en-US" sz="2400" dirty="0" smtClean="0"/>
              <a:t>Debugging facilities can greatly enhance the user</a:t>
            </a:r>
            <a:r>
              <a:rPr lang="ja-JP" altLang="en-US" sz="2400" smtClean="0"/>
              <a:t>’</a:t>
            </a:r>
            <a:r>
              <a:rPr lang="en-US" altLang="ja-JP" sz="2400" dirty="0" smtClean="0"/>
              <a:t>s and programmer</a:t>
            </a:r>
            <a:r>
              <a:rPr lang="ja-JP" altLang="en-US" sz="2400" smtClean="0"/>
              <a:t>’</a:t>
            </a:r>
            <a:r>
              <a:rPr lang="en-US" altLang="ja-JP" sz="2400" dirty="0" smtClean="0"/>
              <a:t>s abilities to efficiently use the system</a:t>
            </a:r>
            <a:endParaRPr lang="en-US" altLang="en-US" sz="2400" dirty="0" smtClean="0"/>
          </a:p>
          <a:p>
            <a:pPr algn="just">
              <a:lnSpc>
                <a:spcPct val="150000"/>
              </a:lnSpc>
            </a:pPr>
            <a:r>
              <a:rPr lang="en-US" altLang="en-US" sz="2400" dirty="0" smtClean="0"/>
              <a:t>Another set of OS functions exists for ensuring the efficient operation of the system itself via resource sharing</a:t>
            </a:r>
          </a:p>
          <a:p>
            <a:pPr lvl="1" algn="just">
              <a:lnSpc>
                <a:spcPct val="150000"/>
              </a:lnSpc>
            </a:pPr>
            <a:r>
              <a:rPr lang="en-US" altLang="en-US" sz="2400" b="1" dirty="0" smtClean="0"/>
              <a:t>Resource allocation - </a:t>
            </a:r>
            <a:r>
              <a:rPr lang="en-US" altLang="en-US" sz="2400" dirty="0" smtClean="0"/>
              <a:t>When  multiple users or multiple jobs running concurrently, resources must be allocated to each of them</a:t>
            </a:r>
          </a:p>
          <a:p>
            <a:pPr lvl="2" algn="just">
              <a:lnSpc>
                <a:spcPct val="150000"/>
              </a:lnSpc>
            </a:pPr>
            <a:r>
              <a:rPr lang="en-US" altLang="en-US" dirty="0" smtClean="0"/>
              <a:t>Many types of resources -   CPU cycles, main memory, file storage, I/O devices.</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lvl="1" algn="just">
              <a:lnSpc>
                <a:spcPct val="150000"/>
              </a:lnSpc>
            </a:pPr>
            <a:r>
              <a:rPr lang="en-US" altLang="en-US" sz="2400" b="1" dirty="0" smtClean="0"/>
              <a:t>Accounting -</a:t>
            </a:r>
            <a:r>
              <a:rPr lang="en-US" altLang="en-US" sz="2400" dirty="0" smtClean="0"/>
              <a:t> To keep track of which users use how much and what kinds of computer resources</a:t>
            </a:r>
          </a:p>
          <a:p>
            <a:pPr lvl="1" algn="just">
              <a:lnSpc>
                <a:spcPct val="150000"/>
              </a:lnSpc>
            </a:pPr>
            <a:r>
              <a:rPr lang="en-US" altLang="en-US" sz="2400" b="1" dirty="0" smtClean="0"/>
              <a:t>Protection and security - </a:t>
            </a:r>
            <a:r>
              <a:rPr lang="en-US" altLang="en-US" sz="2400" dirty="0" smtClean="0"/>
              <a:t>The owners of information stored in a multiuser or networked computer system may want to control use of that information, concurrent processes should not interfere with each other</a:t>
            </a:r>
          </a:p>
          <a:p>
            <a:pPr lvl="2" algn="just">
              <a:lnSpc>
                <a:spcPct val="150000"/>
              </a:lnSpc>
            </a:pPr>
            <a:r>
              <a:rPr lang="en-US" altLang="en-US" b="1" dirty="0" smtClean="0"/>
              <a:t>Protection</a:t>
            </a:r>
            <a:r>
              <a:rPr lang="en-US" altLang="en-US" dirty="0" smtClean="0"/>
              <a:t> involves ensuring that all access to system resources is controlled</a:t>
            </a:r>
          </a:p>
          <a:p>
            <a:pPr lvl="2" algn="just">
              <a:lnSpc>
                <a:spcPct val="150000"/>
              </a:lnSpc>
            </a:pPr>
            <a:r>
              <a:rPr lang="en-US" altLang="en-US" b="1" dirty="0" smtClean="0"/>
              <a:t>Security</a:t>
            </a:r>
            <a:r>
              <a:rPr lang="en-US" altLang="en-US" dirty="0" smtClean="0"/>
              <a:t> of the system from outsiders requires user authentication, extends to defending external I/O devices from invalid access attempts</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dirty="0" smtClean="0"/>
              <a:t>A view of OS services</a:t>
            </a:r>
            <a:endParaRPr lang="en-IN" sz="3200" dirty="0"/>
          </a:p>
        </p:txBody>
      </p:sp>
      <p:pic>
        <p:nvPicPr>
          <p:cNvPr id="4" name="Picture 2">
            <a:extLst>
              <a:ext uri="{FF2B5EF4-FFF2-40B4-BE49-F238E27FC236}">
                <a16:creationId xmlns:a16="http://schemas.microsoft.com/office/drawing/2014/main" xmlns="" id="{881CA9B9-B059-4545-AFC1-C7813466784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371600"/>
            <a:ext cx="70104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800" dirty="0" smtClean="0"/>
              <a:t>Approaches for user interaction with OS</a:t>
            </a:r>
            <a:endParaRPr lang="en-IN" sz="2800"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marL="514350" indent="-514350" algn="just">
              <a:lnSpc>
                <a:spcPct val="150000"/>
              </a:lnSpc>
              <a:buFont typeface="+mj-lt"/>
              <a:buAutoNum type="arabicPeriod"/>
            </a:pPr>
            <a:r>
              <a:rPr lang="en-IN" sz="2600" dirty="0" smtClean="0"/>
              <a:t>Command Interpreters</a:t>
            </a:r>
          </a:p>
          <a:p>
            <a:pPr lvl="1" algn="just">
              <a:lnSpc>
                <a:spcPct val="150000"/>
              </a:lnSpc>
            </a:pPr>
            <a:r>
              <a:rPr lang="en-US" altLang="en-US" sz="2600" dirty="0" smtClean="0"/>
              <a:t>Command Line Interface (CLI) allows direct command entry</a:t>
            </a:r>
          </a:p>
          <a:p>
            <a:pPr lvl="1" algn="just">
              <a:lnSpc>
                <a:spcPct val="150000"/>
              </a:lnSpc>
            </a:pPr>
            <a:r>
              <a:rPr lang="en-US" altLang="en-US" sz="2600" dirty="0" smtClean="0"/>
              <a:t>Sometimes implemented in kernel, sometimes by systems program</a:t>
            </a:r>
          </a:p>
          <a:p>
            <a:pPr lvl="1" algn="just">
              <a:lnSpc>
                <a:spcPct val="150000"/>
              </a:lnSpc>
            </a:pPr>
            <a:r>
              <a:rPr lang="en-US" altLang="en-US" sz="2600" dirty="0" smtClean="0"/>
              <a:t>Sometimes multiple flavors implemented – </a:t>
            </a:r>
            <a:r>
              <a:rPr lang="en-US" altLang="en-US" sz="2600" b="1" dirty="0" smtClean="0"/>
              <a:t>shells</a:t>
            </a:r>
          </a:p>
          <a:p>
            <a:pPr lvl="1" algn="just">
              <a:lnSpc>
                <a:spcPct val="150000"/>
              </a:lnSpc>
            </a:pPr>
            <a:r>
              <a:rPr lang="en-US" altLang="en-US" sz="2600" dirty="0" smtClean="0"/>
              <a:t>Primarily fetches a command from user and executes it</a:t>
            </a:r>
          </a:p>
          <a:p>
            <a:pPr lvl="1" algn="just">
              <a:lnSpc>
                <a:spcPct val="150000"/>
              </a:lnSpc>
            </a:pPr>
            <a:r>
              <a:rPr lang="en-US" altLang="en-US" sz="2600" dirty="0" smtClean="0"/>
              <a:t>Sometimes commands built-in, sometimes just names of programs</a:t>
            </a:r>
          </a:p>
          <a:p>
            <a:pPr>
              <a:lnSpc>
                <a:spcPct val="150000"/>
              </a:lnSpc>
            </a:pPr>
            <a:endParaRPr lang="en-US" altLang="en-US" sz="2400" dirty="0" smtClean="0"/>
          </a:p>
          <a:p>
            <a:pPr lvl="1">
              <a:lnSpc>
                <a:spcPct val="150000"/>
              </a:lnSpc>
            </a:pPr>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E6DF5F8A-F2E3-4D74-9C52-A032EB05315E}"/>
              </a:ext>
            </a:extLst>
          </p:cNvPr>
          <p:cNvSpPr>
            <a:spLocks noGrp="1" noChangeArrowheads="1"/>
          </p:cNvSpPr>
          <p:nvPr>
            <p:ph type="title"/>
          </p:nvPr>
        </p:nvSpPr>
        <p:spPr>
          <a:xfrm>
            <a:off x="1119188" y="220663"/>
            <a:ext cx="7397750" cy="576262"/>
          </a:xfrm>
        </p:spPr>
        <p:txBody>
          <a:bodyPr>
            <a:normAutofit/>
          </a:bodyPr>
          <a:lstStyle/>
          <a:p>
            <a:pPr eaLnBrk="1" hangingPunct="1"/>
            <a:r>
              <a:rPr lang="en-US" altLang="en-US" sz="2800" dirty="0"/>
              <a:t>Bourne Shell Command Interpreter</a:t>
            </a:r>
          </a:p>
        </p:txBody>
      </p:sp>
      <p:pic>
        <p:nvPicPr>
          <p:cNvPr id="21507" name="Picture 2">
            <a:extLst>
              <a:ext uri="{FF2B5EF4-FFF2-40B4-BE49-F238E27FC236}">
                <a16:creationId xmlns:a16="http://schemas.microsoft.com/office/drawing/2014/main" xmlns="" id="{1A3B6206-A655-48E2-8075-716970A2501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85825" y="1447800"/>
            <a:ext cx="7397750" cy="4716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514350" indent="-514350">
              <a:buFont typeface="+mj-lt"/>
              <a:buAutoNum type="arabicPeriod" startAt="2"/>
            </a:pPr>
            <a:r>
              <a:rPr lang="en-IN" dirty="0" smtClean="0"/>
              <a:t>Graphical User Interface(GUI)</a:t>
            </a:r>
          </a:p>
          <a:p>
            <a:pPr algn="just">
              <a:lnSpc>
                <a:spcPct val="150000"/>
              </a:lnSpc>
            </a:pPr>
            <a:r>
              <a:rPr lang="en-US" altLang="en-US" sz="2400" dirty="0" smtClean="0"/>
              <a:t>User-friendly </a:t>
            </a:r>
            <a:r>
              <a:rPr lang="en-US" altLang="en-US" sz="2400" b="1" dirty="0" smtClean="0"/>
              <a:t>desktop</a:t>
            </a:r>
            <a:r>
              <a:rPr lang="en-US" altLang="en-US" sz="2400" dirty="0" smtClean="0"/>
              <a:t> metaphor interface</a:t>
            </a:r>
          </a:p>
          <a:p>
            <a:pPr lvl="1" algn="just">
              <a:lnSpc>
                <a:spcPct val="150000"/>
              </a:lnSpc>
            </a:pPr>
            <a:r>
              <a:rPr lang="en-US" altLang="en-US" sz="2400" dirty="0" smtClean="0"/>
              <a:t>Usually mouse, keyboard, and monitor</a:t>
            </a:r>
          </a:p>
          <a:p>
            <a:pPr lvl="1" algn="just">
              <a:lnSpc>
                <a:spcPct val="150000"/>
              </a:lnSpc>
            </a:pPr>
            <a:r>
              <a:rPr lang="en-US" altLang="en-US" sz="2400" b="1" dirty="0" smtClean="0">
                <a:solidFill>
                  <a:srgbClr val="006699"/>
                </a:solidFill>
              </a:rPr>
              <a:t>Icons</a:t>
            </a:r>
            <a:r>
              <a:rPr lang="en-US" altLang="en-US" sz="2400" dirty="0" smtClean="0"/>
              <a:t> represent files, programs, actions, etc</a:t>
            </a:r>
          </a:p>
          <a:p>
            <a:pPr lvl="1" algn="just">
              <a:lnSpc>
                <a:spcPct val="150000"/>
              </a:lnSpc>
            </a:pPr>
            <a:r>
              <a:rPr lang="en-US" altLang="en-US" sz="2400" dirty="0" smtClean="0"/>
              <a:t>Various mouse buttons over objects in the interface cause various actions (provide information, options, execute function, open directory (known as a </a:t>
            </a:r>
            <a:r>
              <a:rPr lang="en-US" altLang="en-US" sz="2400" b="1" dirty="0" smtClean="0">
                <a:solidFill>
                  <a:srgbClr val="006699"/>
                </a:solidFill>
              </a:rPr>
              <a:t>folder</a:t>
            </a:r>
            <a:r>
              <a:rPr lang="en-US" altLang="en-US" sz="2400" dirty="0" smtClean="0"/>
              <a:t>)</a:t>
            </a:r>
          </a:p>
          <a:p>
            <a:pPr lvl="1" algn="just">
              <a:lnSpc>
                <a:spcPct val="150000"/>
              </a:lnSpc>
            </a:pPr>
            <a:r>
              <a:rPr lang="en-US" altLang="en-US" sz="2400" dirty="0" smtClean="0"/>
              <a:t>Invented at Xerox PARC</a:t>
            </a:r>
          </a:p>
          <a:p>
            <a:pPr marL="914400" lvl="1" indent="-514350" algn="just">
              <a:lnSpc>
                <a:spcPct val="150000"/>
              </a:lnSpc>
              <a:buNone/>
            </a:pPr>
            <a:endParaRPr lang="en-IN"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lnSpc>
                <a:spcPct val="150000"/>
              </a:lnSpc>
            </a:pPr>
            <a:r>
              <a:rPr lang="en-US" altLang="en-US" sz="2400" dirty="0" smtClean="0"/>
              <a:t>Many systems now include both CLI and GUI interfaces</a:t>
            </a:r>
          </a:p>
          <a:p>
            <a:pPr lvl="1" algn="just">
              <a:lnSpc>
                <a:spcPct val="150000"/>
              </a:lnSpc>
            </a:pPr>
            <a:r>
              <a:rPr lang="en-US" altLang="en-US" sz="2400" dirty="0" smtClean="0"/>
              <a:t>Microsoft Windows is GUI with CLI </a:t>
            </a:r>
            <a:r>
              <a:rPr lang="ja-JP" altLang="en-US" sz="2400" smtClean="0"/>
              <a:t>“</a:t>
            </a:r>
            <a:r>
              <a:rPr lang="en-US" altLang="ja-JP" sz="2400" dirty="0" smtClean="0"/>
              <a:t>command</a:t>
            </a:r>
            <a:r>
              <a:rPr lang="ja-JP" altLang="en-US" sz="2400" smtClean="0"/>
              <a:t>”</a:t>
            </a:r>
            <a:r>
              <a:rPr lang="en-US" altLang="ja-JP" sz="2400" dirty="0" smtClean="0"/>
              <a:t> shell</a:t>
            </a:r>
          </a:p>
          <a:p>
            <a:pPr lvl="1" algn="just">
              <a:lnSpc>
                <a:spcPct val="150000"/>
              </a:lnSpc>
            </a:pPr>
            <a:r>
              <a:rPr lang="en-US" altLang="en-US" sz="2400" dirty="0" smtClean="0"/>
              <a:t>Apple Mac OS X is </a:t>
            </a:r>
            <a:r>
              <a:rPr lang="ja-JP" altLang="en-US" sz="2400" smtClean="0"/>
              <a:t>“</a:t>
            </a:r>
            <a:r>
              <a:rPr lang="en-US" altLang="ja-JP" sz="2400" dirty="0" smtClean="0"/>
              <a:t>Aqua</a:t>
            </a:r>
            <a:r>
              <a:rPr lang="ja-JP" altLang="en-US" sz="2400" smtClean="0"/>
              <a:t>”</a:t>
            </a:r>
            <a:r>
              <a:rPr lang="en-US" altLang="ja-JP" sz="2400" dirty="0" smtClean="0"/>
              <a:t> GUI interface with UNIX kernel underneath and shells available</a:t>
            </a:r>
          </a:p>
          <a:p>
            <a:pPr lvl="1" algn="just">
              <a:lnSpc>
                <a:spcPct val="150000"/>
              </a:lnSpc>
            </a:pPr>
            <a:r>
              <a:rPr lang="en-US" altLang="en-US" sz="2400" dirty="0" smtClean="0"/>
              <a:t>Unix and Linux have CLI with optional GUI interfaces (CDE, KDE, GNOME)</a:t>
            </a:r>
          </a:p>
          <a:p>
            <a:pPr lvl="1">
              <a:lnSpc>
                <a:spcPct val="150000"/>
              </a:lnSpc>
            </a:pPr>
            <a:endParaRPr lang="en-US" altLang="en-US" sz="2400"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buNone/>
            </a:pPr>
            <a:r>
              <a:rPr lang="en-IN" sz="2800" dirty="0" smtClean="0"/>
              <a:t>TEXT BOOK: </a:t>
            </a:r>
          </a:p>
          <a:p>
            <a:pPr algn="just"/>
            <a:r>
              <a:rPr lang="en-IN" sz="2800" dirty="0" smtClean="0"/>
              <a:t>Operating System Concepts, Abraham </a:t>
            </a:r>
            <a:r>
              <a:rPr lang="en-IN" sz="2800" dirty="0" err="1" smtClean="0"/>
              <a:t>Silberschatz</a:t>
            </a:r>
            <a:r>
              <a:rPr lang="en-IN" sz="2800" dirty="0" smtClean="0"/>
              <a:t>, Greg Gagne, Peter B. Galvin, 10th Edition, John Wiley &amp; Sons, 2018, ISBN: 9781119320913. </a:t>
            </a:r>
          </a:p>
          <a:p>
            <a:pPr algn="just">
              <a:buNone/>
            </a:pPr>
            <a:r>
              <a:rPr lang="en-IN" sz="2800" dirty="0" smtClean="0"/>
              <a:t>Syllabus:</a:t>
            </a:r>
          </a:p>
          <a:p>
            <a:pPr algn="just"/>
            <a:r>
              <a:rPr lang="en-IN" sz="2800" dirty="0" smtClean="0"/>
              <a:t>Unit-1</a:t>
            </a:r>
          </a:p>
          <a:p>
            <a:pPr lvl="1" algn="just"/>
            <a:r>
              <a:rPr lang="en-IN" sz="2400" dirty="0" smtClean="0"/>
              <a:t>OS structure</a:t>
            </a:r>
          </a:p>
          <a:p>
            <a:pPr lvl="1" algn="just"/>
            <a:r>
              <a:rPr lang="en-IN" sz="2400" dirty="0" smtClean="0"/>
              <a:t>Process Management</a:t>
            </a:r>
          </a:p>
          <a:p>
            <a:pPr lvl="1" algn="just"/>
            <a:r>
              <a:rPr lang="en-IN" sz="2400" dirty="0" smtClean="0"/>
              <a:t>Threads and Concurrency</a:t>
            </a:r>
          </a:p>
          <a:p>
            <a:pPr algn="just"/>
            <a:r>
              <a:rPr lang="en-IN" sz="2800" dirty="0" smtClean="0"/>
              <a:t>Unit-2</a:t>
            </a:r>
          </a:p>
          <a:p>
            <a:pPr lvl="1" algn="just"/>
            <a:r>
              <a:rPr lang="en-IN" sz="2400" dirty="0" smtClean="0"/>
              <a:t>CPU  Scheduling</a:t>
            </a:r>
          </a:p>
          <a:p>
            <a:pPr lvl="1" algn="just"/>
            <a:r>
              <a:rPr lang="en-IN" sz="2400" dirty="0" smtClean="0"/>
              <a:t>Process Synchronization</a:t>
            </a:r>
          </a:p>
          <a:p>
            <a:pPr lvl="1" algn="just"/>
            <a:r>
              <a:rPr lang="en-IN" sz="2400" dirty="0" smtClean="0"/>
              <a:t>Deadlocks</a:t>
            </a:r>
            <a:endParaRPr lang="en-I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System Calls</a:t>
            </a:r>
            <a:endParaRPr lang="en-IN" sz="2800" dirty="0"/>
          </a:p>
        </p:txBody>
      </p:sp>
      <p:sp>
        <p:nvSpPr>
          <p:cNvPr id="3" name="Content Placeholder 2"/>
          <p:cNvSpPr>
            <a:spLocks noGrp="1"/>
          </p:cNvSpPr>
          <p:nvPr>
            <p:ph idx="1"/>
          </p:nvPr>
        </p:nvSpPr>
        <p:spPr>
          <a:xfrm>
            <a:off x="457200" y="1219200"/>
            <a:ext cx="8229600" cy="4906963"/>
          </a:xfrm>
        </p:spPr>
        <p:txBody>
          <a:bodyPr/>
          <a:lstStyle/>
          <a:p>
            <a:pPr algn="just">
              <a:lnSpc>
                <a:spcPct val="150000"/>
              </a:lnSpc>
            </a:pPr>
            <a:r>
              <a:rPr lang="en-US" altLang="en-US" sz="2400" dirty="0" smtClean="0"/>
              <a:t>Programming interface to the services provided by the OS</a:t>
            </a:r>
          </a:p>
          <a:p>
            <a:pPr algn="just">
              <a:lnSpc>
                <a:spcPct val="150000"/>
              </a:lnSpc>
            </a:pPr>
            <a:r>
              <a:rPr lang="en-US" altLang="en-US" sz="2400" dirty="0" smtClean="0"/>
              <a:t>Typically written in a high-level language (C or C++)</a:t>
            </a:r>
          </a:p>
          <a:p>
            <a:pPr algn="just">
              <a:lnSpc>
                <a:spcPct val="150000"/>
              </a:lnSpc>
            </a:pPr>
            <a:r>
              <a:rPr lang="en-US" altLang="en-US" sz="2400" dirty="0" smtClean="0"/>
              <a:t>Mostly accessed by programs via a high-level </a:t>
            </a:r>
            <a:r>
              <a:rPr lang="en-US" altLang="en-US" sz="2400" b="1" dirty="0" smtClean="0">
                <a:solidFill>
                  <a:srgbClr val="006699"/>
                </a:solidFill>
              </a:rPr>
              <a:t>Application</a:t>
            </a:r>
            <a:r>
              <a:rPr lang="en-US" altLang="en-US" sz="2400" b="1" dirty="0" smtClean="0">
                <a:solidFill>
                  <a:srgbClr val="3366FF"/>
                </a:solidFill>
              </a:rPr>
              <a:t> </a:t>
            </a:r>
            <a:r>
              <a:rPr lang="en-US" altLang="en-US" sz="2400" b="1" dirty="0" smtClean="0">
                <a:solidFill>
                  <a:srgbClr val="006699"/>
                </a:solidFill>
              </a:rPr>
              <a:t>Programming</a:t>
            </a:r>
            <a:r>
              <a:rPr lang="en-US" altLang="en-US" sz="2400" b="1" dirty="0" smtClean="0">
                <a:solidFill>
                  <a:srgbClr val="3366FF"/>
                </a:solidFill>
              </a:rPr>
              <a:t> </a:t>
            </a:r>
            <a:r>
              <a:rPr lang="en-US" altLang="en-US" sz="2400" b="1" dirty="0" smtClean="0">
                <a:solidFill>
                  <a:srgbClr val="006699"/>
                </a:solidFill>
              </a:rPr>
              <a:t>Interface</a:t>
            </a:r>
            <a:r>
              <a:rPr lang="en-US" altLang="en-US" sz="2400" b="1" dirty="0" smtClean="0">
                <a:solidFill>
                  <a:srgbClr val="3366FF"/>
                </a:solidFill>
              </a:rPr>
              <a:t> </a:t>
            </a:r>
            <a:r>
              <a:rPr lang="en-US" altLang="en-US" sz="2400" dirty="0" smtClean="0">
                <a:solidFill>
                  <a:srgbClr val="000000"/>
                </a:solidFill>
              </a:rPr>
              <a:t>(</a:t>
            </a:r>
            <a:r>
              <a:rPr lang="en-US" altLang="en-US" sz="2400" b="1" dirty="0" smtClean="0">
                <a:solidFill>
                  <a:srgbClr val="006699"/>
                </a:solidFill>
              </a:rPr>
              <a:t>API</a:t>
            </a:r>
            <a:r>
              <a:rPr lang="en-US" altLang="en-US" sz="2400" dirty="0" smtClean="0">
                <a:solidFill>
                  <a:srgbClr val="000000"/>
                </a:solidFill>
              </a:rPr>
              <a:t>)</a:t>
            </a:r>
            <a:r>
              <a:rPr lang="en-US" altLang="en-US" sz="2400" dirty="0" smtClean="0">
                <a:solidFill>
                  <a:srgbClr val="3366FF"/>
                </a:solidFill>
              </a:rPr>
              <a:t> </a:t>
            </a:r>
            <a:r>
              <a:rPr lang="en-US" altLang="en-US" sz="2400" dirty="0" smtClean="0"/>
              <a:t>rather than direct system call use</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sz="2800" dirty="0" smtClean="0"/>
              <a:t>Example of System Calls</a:t>
            </a:r>
            <a:endParaRPr lang="en-IN" sz="2800" dirty="0"/>
          </a:p>
        </p:txBody>
      </p:sp>
      <p:sp>
        <p:nvSpPr>
          <p:cNvPr id="3" name="Content Placeholder 2"/>
          <p:cNvSpPr>
            <a:spLocks noGrp="1"/>
          </p:cNvSpPr>
          <p:nvPr>
            <p:ph idx="1"/>
          </p:nvPr>
        </p:nvSpPr>
        <p:spPr>
          <a:xfrm>
            <a:off x="457200" y="1066800"/>
            <a:ext cx="8229600" cy="5059363"/>
          </a:xfrm>
        </p:spPr>
        <p:txBody>
          <a:bodyPr/>
          <a:lstStyle/>
          <a:p>
            <a:r>
              <a:rPr lang="en-US" altLang="en-US" sz="2000" dirty="0" smtClean="0"/>
              <a:t>System call sequence to copy the contents of one file to another file</a:t>
            </a:r>
          </a:p>
          <a:p>
            <a:r>
              <a:rPr lang="en-US" sz="2000" b="1" dirty="0" smtClean="0"/>
              <a:t>Command: cp  in.txt out.txt</a:t>
            </a:r>
            <a:endParaRPr lang="en-IN" b="1" dirty="0"/>
          </a:p>
        </p:txBody>
      </p:sp>
      <p:pic>
        <p:nvPicPr>
          <p:cNvPr id="4" name="Picture 5">
            <a:extLst>
              <a:ext uri="{FF2B5EF4-FFF2-40B4-BE49-F238E27FC236}">
                <a16:creationId xmlns:a16="http://schemas.microsoft.com/office/drawing/2014/main" xmlns="" id="{AAE1048A-764C-48F0-A738-BA0A29DCBEE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58913" y="1965325"/>
            <a:ext cx="5937250" cy="4017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800" dirty="0" smtClean="0"/>
              <a:t>Application Programming Interface(API)</a:t>
            </a:r>
            <a:endParaRPr lang="en-IN" sz="2800" dirty="0"/>
          </a:p>
        </p:txBody>
      </p:sp>
      <p:sp>
        <p:nvSpPr>
          <p:cNvPr id="3" name="Content Placeholder 2"/>
          <p:cNvSpPr>
            <a:spLocks noGrp="1"/>
          </p:cNvSpPr>
          <p:nvPr>
            <p:ph idx="1"/>
          </p:nvPr>
        </p:nvSpPr>
        <p:spPr>
          <a:xfrm>
            <a:off x="457200" y="1219200"/>
            <a:ext cx="8229600" cy="4906963"/>
          </a:xfrm>
        </p:spPr>
        <p:txBody>
          <a:bodyPr>
            <a:normAutofit/>
          </a:bodyPr>
          <a:lstStyle/>
          <a:p>
            <a:pPr algn="just">
              <a:lnSpc>
                <a:spcPct val="150000"/>
              </a:lnSpc>
            </a:pPr>
            <a:r>
              <a:rPr lang="en-IN" sz="2400" dirty="0" smtClean="0"/>
              <a:t>Application developers design programs according to an application programming interface(API).</a:t>
            </a:r>
          </a:p>
          <a:p>
            <a:pPr algn="just">
              <a:lnSpc>
                <a:spcPct val="150000"/>
              </a:lnSpc>
            </a:pPr>
            <a:r>
              <a:rPr lang="en-IN" sz="2400" dirty="0" smtClean="0"/>
              <a:t>The API specifies a set of functions that are available to an application programmer, including the parameters that are passed to each function and the return values the programmer can expect.</a:t>
            </a:r>
            <a:endParaRPr lang="en-I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normAutofit/>
          </a:bodyPr>
          <a:lstStyle/>
          <a:p>
            <a:r>
              <a:rPr lang="en-IN" sz="2800" dirty="0" smtClean="0"/>
              <a:t>Example of standard API</a:t>
            </a:r>
            <a:endParaRPr lang="en-IN" sz="2800" dirty="0"/>
          </a:p>
        </p:txBody>
      </p:sp>
      <p:pic>
        <p:nvPicPr>
          <p:cNvPr id="4" name="Picture 2">
            <a:extLst>
              <a:ext uri="{FF2B5EF4-FFF2-40B4-BE49-F238E27FC236}">
                <a16:creationId xmlns:a16="http://schemas.microsoft.com/office/drawing/2014/main" xmlns="" id="{03F4BF88-895B-4F86-8811-FEB2E93B9C4A}"/>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06664" y="1066800"/>
            <a:ext cx="4730671"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nSpc>
                <a:spcPct val="150000"/>
              </a:lnSpc>
            </a:pPr>
            <a:r>
              <a:rPr lang="en-US" altLang="en-US" sz="2400" dirty="0" smtClean="0"/>
              <a:t>Three most common APIs are </a:t>
            </a:r>
          </a:p>
          <a:p>
            <a:pPr lvl="1">
              <a:lnSpc>
                <a:spcPct val="150000"/>
              </a:lnSpc>
            </a:pPr>
            <a:r>
              <a:rPr lang="en-US" altLang="en-US" sz="2400" dirty="0" smtClean="0"/>
              <a:t>Win32 API for Windows, </a:t>
            </a:r>
          </a:p>
          <a:p>
            <a:pPr lvl="1">
              <a:lnSpc>
                <a:spcPct val="150000"/>
              </a:lnSpc>
            </a:pPr>
            <a:r>
              <a:rPr lang="en-US" altLang="en-US" sz="2400" dirty="0" smtClean="0"/>
              <a:t>POSIX API for POSIX-based systems (including virtually all versions of UNIX, Linux, and Mac OS X), </a:t>
            </a:r>
          </a:p>
          <a:p>
            <a:pPr lvl="1">
              <a:lnSpc>
                <a:spcPct val="150000"/>
              </a:lnSpc>
            </a:pPr>
            <a:r>
              <a:rPr lang="en-US" altLang="en-US" sz="2400" dirty="0" smtClean="0"/>
              <a:t> Java API for the Java virtual machine (JVM)</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IN" sz="2800" dirty="0" smtClean="0"/>
              <a:t>Why programmer prefer programming according to API</a:t>
            </a:r>
            <a:br>
              <a:rPr lang="en-IN" sz="2800" dirty="0" smtClean="0"/>
            </a:br>
            <a:r>
              <a:rPr lang="en-IN" sz="2800" dirty="0" smtClean="0"/>
              <a:t>rather then invoking actual system calls?</a:t>
            </a:r>
            <a:endParaRPr lang="en-IN" sz="2800"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t>Program portability: An application programmer designing a program using an API can expect her program to compile and run on any system that supports the same API</a:t>
            </a:r>
          </a:p>
          <a:p>
            <a:pPr algn="just">
              <a:lnSpc>
                <a:spcPct val="150000"/>
              </a:lnSpc>
            </a:pPr>
            <a:r>
              <a:rPr lang="en-IN" sz="2400" dirty="0" smtClean="0"/>
              <a:t>Actual system calls can often be more detailed and difficult to work with than the API available to an application programmer</a:t>
            </a: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Correlation</a:t>
            </a:r>
            <a:endParaRPr lang="en-IN" sz="2800" dirty="0"/>
          </a:p>
        </p:txBody>
      </p:sp>
      <p:sp>
        <p:nvSpPr>
          <p:cNvPr id="3" name="Content Placeholder 2"/>
          <p:cNvSpPr>
            <a:spLocks noGrp="1"/>
          </p:cNvSpPr>
          <p:nvPr>
            <p:ph idx="1"/>
          </p:nvPr>
        </p:nvSpPr>
        <p:spPr>
          <a:xfrm>
            <a:off x="457200" y="1295400"/>
            <a:ext cx="8229600" cy="4830763"/>
          </a:xfrm>
        </p:spPr>
        <p:txBody>
          <a:bodyPr>
            <a:normAutofit/>
          </a:bodyPr>
          <a:lstStyle/>
          <a:p>
            <a:pPr algn="just">
              <a:lnSpc>
                <a:spcPct val="150000"/>
              </a:lnSpc>
            </a:pPr>
            <a:r>
              <a:rPr lang="en-IN" sz="2400" dirty="0" smtClean="0"/>
              <a:t>Nevertheless, there often exists a strong correlation between a function in the API and its associated system call within the kernel. </a:t>
            </a:r>
          </a:p>
          <a:p>
            <a:pPr algn="just">
              <a:lnSpc>
                <a:spcPct val="150000"/>
              </a:lnSpc>
            </a:pPr>
            <a:r>
              <a:rPr lang="en-IN" sz="2400" dirty="0" smtClean="0"/>
              <a:t>In fact, many of the POSIX and Windows APIs are similar to the native system calls provided by the UNIX, Linux, and Windows operating systems. </a:t>
            </a:r>
            <a:endParaRPr lang="en-I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800" dirty="0" smtClean="0"/>
              <a:t>System call implementation</a:t>
            </a:r>
            <a:endParaRPr lang="en-IN" sz="2800" dirty="0"/>
          </a:p>
        </p:txBody>
      </p:sp>
      <p:sp>
        <p:nvSpPr>
          <p:cNvPr id="3" name="Content Placeholder 2"/>
          <p:cNvSpPr>
            <a:spLocks noGrp="1"/>
          </p:cNvSpPr>
          <p:nvPr>
            <p:ph idx="1"/>
          </p:nvPr>
        </p:nvSpPr>
        <p:spPr>
          <a:xfrm>
            <a:off x="457200" y="1295400"/>
            <a:ext cx="8229600" cy="4830763"/>
          </a:xfrm>
        </p:spPr>
        <p:txBody>
          <a:bodyPr>
            <a:normAutofit/>
          </a:bodyPr>
          <a:lstStyle/>
          <a:p>
            <a:pPr algn="just">
              <a:lnSpc>
                <a:spcPct val="150000"/>
              </a:lnSpc>
            </a:pPr>
            <a:r>
              <a:rPr lang="en-IN" sz="2400" dirty="0" smtClean="0"/>
              <a:t>The Run Time Environment (RTE) provides a system call interface that serves as the link to system calls made available by the operating system.</a:t>
            </a:r>
          </a:p>
          <a:p>
            <a:pPr algn="just">
              <a:lnSpc>
                <a:spcPct val="150000"/>
              </a:lnSpc>
            </a:pPr>
            <a:r>
              <a:rPr lang="en-IN" sz="2400" dirty="0" smtClean="0"/>
              <a:t>RTE- is the full suite of software needed to execute applications written in a given programming language, including its compilers or interpreters as well as other software, such as libraries and loaders.</a:t>
            </a:r>
            <a:endParaRPr lang="en-I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lnSpc>
                <a:spcPct val="150000"/>
              </a:lnSpc>
            </a:pPr>
            <a:r>
              <a:rPr lang="en-IN" sz="2400" dirty="0" smtClean="0"/>
              <a:t>The system-call interface intercepts function calls in the API and invokes the necessary system calls within the operating system. </a:t>
            </a:r>
          </a:p>
          <a:p>
            <a:pPr algn="just">
              <a:lnSpc>
                <a:spcPct val="150000"/>
              </a:lnSpc>
            </a:pPr>
            <a:r>
              <a:rPr lang="en-US" altLang="en-US" sz="2400" dirty="0" smtClean="0"/>
              <a:t>Typically, a number is  associated with each system call</a:t>
            </a:r>
          </a:p>
          <a:p>
            <a:pPr lvl="1" algn="just">
              <a:lnSpc>
                <a:spcPct val="150000"/>
              </a:lnSpc>
            </a:pPr>
            <a:r>
              <a:rPr lang="en-US" altLang="en-US" sz="2400" b="1" dirty="0" smtClean="0">
                <a:solidFill>
                  <a:srgbClr val="006699"/>
                </a:solidFill>
              </a:rPr>
              <a:t>System-call</a:t>
            </a:r>
            <a:r>
              <a:rPr lang="en-US" altLang="en-US" sz="2400" b="1" dirty="0" smtClean="0">
                <a:solidFill>
                  <a:srgbClr val="3366FF"/>
                </a:solidFill>
              </a:rPr>
              <a:t> </a:t>
            </a:r>
            <a:r>
              <a:rPr lang="en-US" altLang="en-US" sz="2400" b="1" dirty="0" smtClean="0">
                <a:solidFill>
                  <a:srgbClr val="006699"/>
                </a:solidFill>
              </a:rPr>
              <a:t>interface</a:t>
            </a:r>
            <a:r>
              <a:rPr lang="en-US" altLang="en-US" sz="2400" b="1" dirty="0" smtClean="0">
                <a:solidFill>
                  <a:srgbClr val="3366FF"/>
                </a:solidFill>
              </a:rPr>
              <a:t> </a:t>
            </a:r>
            <a:r>
              <a:rPr lang="en-US" altLang="en-US" sz="2400" dirty="0" smtClean="0"/>
              <a:t>maintains a table indexed according to these numbers</a:t>
            </a:r>
          </a:p>
          <a:p>
            <a:pPr algn="just">
              <a:lnSpc>
                <a:spcPct val="150000"/>
              </a:lnSpc>
            </a:pPr>
            <a:r>
              <a:rPr lang="en-US" altLang="en-US" sz="2400" dirty="0" smtClean="0"/>
              <a:t>The system call interface invokes  the intended system call in OS kernel and returns status of the system call and any return values</a:t>
            </a:r>
          </a:p>
          <a:p>
            <a:pPr algn="just">
              <a:lnSpc>
                <a:spcPct val="150000"/>
              </a:lnSpc>
              <a:buNone/>
            </a:pP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just">
              <a:lnSpc>
                <a:spcPct val="150000"/>
              </a:lnSpc>
            </a:pPr>
            <a:r>
              <a:rPr lang="en-US" altLang="en-US" sz="2400" dirty="0" smtClean="0"/>
              <a:t>The caller need know nothing about how the system call is implemented</a:t>
            </a:r>
          </a:p>
          <a:p>
            <a:pPr lvl="1" algn="just">
              <a:lnSpc>
                <a:spcPct val="150000"/>
              </a:lnSpc>
            </a:pPr>
            <a:r>
              <a:rPr lang="en-US" altLang="en-US" sz="2400" dirty="0" smtClean="0"/>
              <a:t>Just needs to obey API and understand what OS will do as a result call</a:t>
            </a:r>
          </a:p>
          <a:p>
            <a:pPr lvl="1" algn="just">
              <a:lnSpc>
                <a:spcPct val="150000"/>
              </a:lnSpc>
            </a:pPr>
            <a:r>
              <a:rPr lang="en-US" altLang="en-US" sz="2400" dirty="0" smtClean="0"/>
              <a:t>Most details of  OS interface hidden from programmer by API  </a:t>
            </a:r>
          </a:p>
          <a:p>
            <a:pPr lvl="2" algn="just">
              <a:lnSpc>
                <a:spcPct val="150000"/>
              </a:lnSpc>
            </a:pPr>
            <a:r>
              <a:rPr lang="en-US" altLang="en-US" dirty="0" smtClean="0"/>
              <a:t>Managed by run-time support library (set of functions built into libraries included with compiler)</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nSpc>
                <a:spcPct val="150000"/>
              </a:lnSpc>
            </a:pPr>
            <a:r>
              <a:rPr lang="en-IN" sz="2800" dirty="0" smtClean="0"/>
              <a:t>Unit-3</a:t>
            </a:r>
          </a:p>
          <a:p>
            <a:pPr lvl="1">
              <a:lnSpc>
                <a:spcPct val="150000"/>
              </a:lnSpc>
            </a:pPr>
            <a:r>
              <a:rPr lang="en-IN" sz="2400" dirty="0" smtClean="0"/>
              <a:t>Main Memory</a:t>
            </a:r>
          </a:p>
          <a:p>
            <a:pPr lvl="1">
              <a:lnSpc>
                <a:spcPct val="150000"/>
              </a:lnSpc>
            </a:pPr>
            <a:r>
              <a:rPr lang="en-IN" sz="2400" dirty="0" smtClean="0"/>
              <a:t>Virtual Memory</a:t>
            </a:r>
          </a:p>
          <a:p>
            <a:pPr>
              <a:lnSpc>
                <a:spcPct val="150000"/>
              </a:lnSpc>
            </a:pPr>
            <a:r>
              <a:rPr lang="en-IN" sz="2800" dirty="0" smtClean="0"/>
              <a:t>Unit-4</a:t>
            </a:r>
          </a:p>
          <a:p>
            <a:pPr lvl="1">
              <a:lnSpc>
                <a:spcPct val="150000"/>
              </a:lnSpc>
            </a:pPr>
            <a:r>
              <a:rPr lang="en-IN" sz="2400" dirty="0" smtClean="0"/>
              <a:t>Mass storage structure</a:t>
            </a:r>
          </a:p>
          <a:p>
            <a:pPr lvl="1">
              <a:lnSpc>
                <a:spcPct val="150000"/>
              </a:lnSpc>
            </a:pPr>
            <a:r>
              <a:rPr lang="en-IN" sz="2400" dirty="0" smtClean="0"/>
              <a:t>Implementing File System</a:t>
            </a:r>
          </a:p>
          <a:p>
            <a:pPr>
              <a:lnSpc>
                <a:spcPct val="150000"/>
              </a:lnSpc>
            </a:pPr>
            <a:r>
              <a:rPr lang="en-IN" sz="2800" dirty="0" smtClean="0"/>
              <a:t>Security</a:t>
            </a:r>
          </a:p>
          <a:p>
            <a:pPr lvl="1">
              <a:lnSpc>
                <a:spcPct val="150000"/>
              </a:lnSpc>
            </a:pPr>
            <a:r>
              <a:rPr lang="en-IN" sz="2400" dirty="0" smtClean="0"/>
              <a:t>Security problem, threats, implementing security defences</a:t>
            </a:r>
          </a:p>
          <a:p>
            <a:pPr lvl="1">
              <a:lnSpc>
                <a:spcPct val="150000"/>
              </a:lnSpc>
            </a:pPr>
            <a:r>
              <a:rPr lang="en-IN" sz="2400" dirty="0" smtClean="0"/>
              <a:t>Protection</a:t>
            </a:r>
          </a:p>
          <a:p>
            <a:endParaRPr lang="en-I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IN" sz="2800" dirty="0" smtClean="0"/>
              <a:t/>
            </a:r>
            <a:br>
              <a:rPr lang="en-IN" sz="2800" dirty="0" smtClean="0"/>
            </a:br>
            <a:r>
              <a:rPr lang="en-IN" sz="2800" dirty="0" smtClean="0"/>
              <a:t>The handling of a user application invoking the open() system call</a:t>
            </a:r>
            <a:br>
              <a:rPr lang="en-IN" sz="2800" dirty="0" smtClean="0"/>
            </a:br>
            <a:endParaRPr lang="en-IN" sz="2800" dirty="0"/>
          </a:p>
        </p:txBody>
      </p:sp>
      <p:pic>
        <p:nvPicPr>
          <p:cNvPr id="4" name="Picture 2">
            <a:extLst>
              <a:ext uri="{FF2B5EF4-FFF2-40B4-BE49-F238E27FC236}">
                <a16:creationId xmlns:a16="http://schemas.microsoft.com/office/drawing/2014/main" xmlns="" id="{B2409951-BBCF-4A1C-8570-76F67408B3E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0200" y="1752600"/>
            <a:ext cx="60198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800" dirty="0" smtClean="0"/>
              <a:t>System call parameter passing</a:t>
            </a:r>
            <a:endParaRPr lang="en-IN" sz="2800" dirty="0"/>
          </a:p>
        </p:txBody>
      </p:sp>
      <p:sp>
        <p:nvSpPr>
          <p:cNvPr id="3" name="Content Placeholder 2"/>
          <p:cNvSpPr>
            <a:spLocks noGrp="1"/>
          </p:cNvSpPr>
          <p:nvPr>
            <p:ph idx="1"/>
          </p:nvPr>
        </p:nvSpPr>
        <p:spPr>
          <a:xfrm>
            <a:off x="457200" y="1295400"/>
            <a:ext cx="8229600" cy="4830763"/>
          </a:xfrm>
        </p:spPr>
        <p:txBody>
          <a:bodyPr>
            <a:normAutofit/>
          </a:bodyPr>
          <a:lstStyle/>
          <a:p>
            <a:pPr>
              <a:lnSpc>
                <a:spcPct val="150000"/>
              </a:lnSpc>
            </a:pPr>
            <a:r>
              <a:rPr lang="en-US" altLang="en-US" sz="2400" dirty="0" smtClean="0"/>
              <a:t>Often, more information is required than simply identity of desired system call</a:t>
            </a:r>
          </a:p>
          <a:p>
            <a:pPr lvl="1">
              <a:lnSpc>
                <a:spcPct val="150000"/>
              </a:lnSpc>
            </a:pPr>
            <a:r>
              <a:rPr lang="en-US" altLang="en-US" sz="2400" dirty="0" smtClean="0"/>
              <a:t>Exact type and amount of information vary according to OS and call</a:t>
            </a:r>
          </a:p>
          <a:p>
            <a:pPr>
              <a:lnSpc>
                <a:spcPct val="150000"/>
              </a:lnSpc>
            </a:pPr>
            <a:r>
              <a:rPr lang="en-US" altLang="en-US" sz="2400" dirty="0" smtClean="0"/>
              <a:t>Three general methods used to pass parameters to the OS</a:t>
            </a:r>
          </a:p>
          <a:p>
            <a:pPr lvl="1">
              <a:lnSpc>
                <a:spcPct val="150000"/>
              </a:lnSpc>
            </a:pPr>
            <a:r>
              <a:rPr lang="en-US" altLang="en-US" sz="2400" dirty="0" smtClean="0"/>
              <a:t>Simplest:  pass the parameters in registers</a:t>
            </a:r>
          </a:p>
          <a:p>
            <a:pPr lvl="2">
              <a:lnSpc>
                <a:spcPct val="150000"/>
              </a:lnSpc>
            </a:pPr>
            <a:r>
              <a:rPr lang="en-US" altLang="en-US" dirty="0" smtClean="0"/>
              <a:t> In some cases, there may be more parameters than registers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lvl="1">
              <a:lnSpc>
                <a:spcPct val="150000"/>
              </a:lnSpc>
            </a:pPr>
            <a:r>
              <a:rPr lang="en-US" altLang="en-US" sz="2400" dirty="0" smtClean="0"/>
              <a:t>Parameters stored in a block</a:t>
            </a:r>
            <a:r>
              <a:rPr lang="en-US" altLang="en-US" sz="2400" i="1" dirty="0" smtClean="0"/>
              <a:t>, </a:t>
            </a:r>
            <a:r>
              <a:rPr lang="en-US" altLang="en-US" sz="2400" dirty="0" smtClean="0"/>
              <a:t>or table, in memory, and address of block passed as a parameter in a register </a:t>
            </a:r>
          </a:p>
          <a:p>
            <a:pPr lvl="2">
              <a:lnSpc>
                <a:spcPct val="150000"/>
              </a:lnSpc>
            </a:pPr>
            <a:r>
              <a:rPr lang="en-US" altLang="en-US" dirty="0" smtClean="0"/>
              <a:t>This approach taken by Linux and Solaris</a:t>
            </a:r>
          </a:p>
          <a:p>
            <a:pPr lvl="1" algn="just">
              <a:lnSpc>
                <a:spcPct val="150000"/>
              </a:lnSpc>
            </a:pPr>
            <a:r>
              <a:rPr lang="en-US" altLang="en-US" sz="2400" dirty="0" smtClean="0"/>
              <a:t>Parameters placed, or </a:t>
            </a:r>
            <a:r>
              <a:rPr lang="en-US" altLang="en-US" sz="2400" b="1" dirty="0" smtClean="0">
                <a:solidFill>
                  <a:srgbClr val="006699"/>
                </a:solidFill>
              </a:rPr>
              <a:t>pushed</a:t>
            </a:r>
            <a:r>
              <a:rPr lang="en-US" altLang="en-US" sz="2400" i="1" dirty="0" smtClean="0"/>
              <a:t>, </a:t>
            </a:r>
            <a:r>
              <a:rPr lang="en-US" altLang="en-US" sz="2400" dirty="0" smtClean="0"/>
              <a:t>onto the </a:t>
            </a:r>
            <a:r>
              <a:rPr lang="en-US" altLang="en-US" sz="2400" b="1" dirty="0" smtClean="0">
                <a:solidFill>
                  <a:srgbClr val="006699"/>
                </a:solidFill>
              </a:rPr>
              <a:t>stack</a:t>
            </a:r>
            <a:r>
              <a:rPr lang="en-US" altLang="en-US" sz="2400" i="1" dirty="0" smtClean="0"/>
              <a:t> </a:t>
            </a:r>
            <a:r>
              <a:rPr lang="en-US" altLang="en-US" sz="2400" dirty="0" smtClean="0"/>
              <a:t>by the program and </a:t>
            </a:r>
            <a:r>
              <a:rPr lang="en-US" altLang="en-US" sz="2400" b="1" dirty="0" smtClean="0">
                <a:solidFill>
                  <a:srgbClr val="006699"/>
                </a:solidFill>
              </a:rPr>
              <a:t>popped</a:t>
            </a:r>
            <a:r>
              <a:rPr lang="en-US" altLang="en-US" sz="2400" i="1" dirty="0" smtClean="0"/>
              <a:t> </a:t>
            </a:r>
            <a:r>
              <a:rPr lang="en-US" altLang="en-US" sz="2400" dirty="0" smtClean="0"/>
              <a:t>off the stack by the operating system</a:t>
            </a:r>
          </a:p>
          <a:p>
            <a:pPr lvl="1" algn="just">
              <a:lnSpc>
                <a:spcPct val="150000"/>
              </a:lnSpc>
            </a:pPr>
            <a:r>
              <a:rPr lang="en-US" altLang="en-US" sz="2400" dirty="0" smtClean="0"/>
              <a:t>Block and stack methods do not limit the number or length of parameters being passed</a:t>
            </a:r>
          </a:p>
          <a:p>
            <a:pPr lvl="1">
              <a:lnSpc>
                <a:spcPct val="150000"/>
              </a:lnSpc>
            </a:pPr>
            <a:endParaRPr lang="en-US" altLang="en-US" dirty="0" smtClean="0"/>
          </a:p>
          <a:p>
            <a:pPr>
              <a:buNone/>
            </a:pPr>
            <a:endParaRPr lang="en-IN" dirty="0" smtClean="0"/>
          </a:p>
          <a:p>
            <a:pPr lvl="1"/>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Parameter Passing via table</a:t>
            </a:r>
            <a:endParaRPr lang="en-IN" sz="2800" dirty="0"/>
          </a:p>
        </p:txBody>
      </p:sp>
      <p:pic>
        <p:nvPicPr>
          <p:cNvPr id="4" name="Picture 2">
            <a:extLst>
              <a:ext uri="{FF2B5EF4-FFF2-40B4-BE49-F238E27FC236}">
                <a16:creationId xmlns:a16="http://schemas.microsoft.com/office/drawing/2014/main" xmlns="" id="{DF782059-8E55-48AA-A75F-C88C6177726D}"/>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828800" y="1676400"/>
            <a:ext cx="56388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Types of system calls</a:t>
            </a:r>
            <a:endParaRPr lang="en-IN" sz="2800"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altLang="en-US" sz="2400" dirty="0" smtClean="0"/>
              <a:t>Process control</a:t>
            </a:r>
          </a:p>
          <a:p>
            <a:pPr lvl="1" algn="just"/>
            <a:r>
              <a:rPr lang="en-US" altLang="en-US" sz="2400" dirty="0" smtClean="0"/>
              <a:t>create process, terminate process</a:t>
            </a:r>
          </a:p>
          <a:p>
            <a:pPr lvl="1" algn="just"/>
            <a:r>
              <a:rPr lang="en-US" altLang="en-US" sz="2400" dirty="0" smtClean="0"/>
              <a:t>end, abort</a:t>
            </a:r>
          </a:p>
          <a:p>
            <a:pPr lvl="1" algn="just"/>
            <a:r>
              <a:rPr lang="en-US" altLang="en-US" sz="2400" dirty="0" smtClean="0"/>
              <a:t>load, execute</a:t>
            </a:r>
          </a:p>
          <a:p>
            <a:pPr lvl="1" algn="just"/>
            <a:r>
              <a:rPr lang="en-US" altLang="en-US" sz="2400" dirty="0" smtClean="0"/>
              <a:t>get process attributes, set process attributes</a:t>
            </a:r>
          </a:p>
          <a:p>
            <a:pPr lvl="1" algn="just"/>
            <a:r>
              <a:rPr lang="en-US" altLang="en-US" sz="2400" dirty="0" smtClean="0"/>
              <a:t>wait for time</a:t>
            </a:r>
          </a:p>
          <a:p>
            <a:pPr lvl="1" algn="just"/>
            <a:r>
              <a:rPr lang="en-US" altLang="en-US" sz="2400" dirty="0" smtClean="0"/>
              <a:t>wait event, signal event</a:t>
            </a:r>
          </a:p>
          <a:p>
            <a:pPr lvl="1" algn="just"/>
            <a:r>
              <a:rPr lang="en-US" altLang="en-US" sz="2400" dirty="0" smtClean="0"/>
              <a:t>allocate and free memory</a:t>
            </a:r>
          </a:p>
          <a:p>
            <a:pPr lvl="1" algn="just"/>
            <a:r>
              <a:rPr lang="en-US" altLang="en-US" sz="2400" dirty="0" smtClean="0"/>
              <a:t>Dump memory if error</a:t>
            </a:r>
          </a:p>
          <a:p>
            <a:pPr lvl="1" algn="just"/>
            <a:r>
              <a:rPr lang="en-US" altLang="en-US" sz="2400" b="1" dirty="0" smtClean="0">
                <a:solidFill>
                  <a:srgbClr val="006699"/>
                </a:solidFill>
              </a:rPr>
              <a:t>Debugger</a:t>
            </a:r>
            <a:r>
              <a:rPr lang="en-US" altLang="en-US" sz="2400" dirty="0" smtClean="0"/>
              <a:t> for determining </a:t>
            </a:r>
            <a:r>
              <a:rPr lang="en-US" altLang="en-US" sz="2400" b="1" dirty="0" smtClean="0">
                <a:solidFill>
                  <a:srgbClr val="006699"/>
                </a:solidFill>
              </a:rPr>
              <a:t>bugs</a:t>
            </a:r>
            <a:r>
              <a:rPr lang="en-US" altLang="en-US" sz="2400" b="1" dirty="0" smtClean="0">
                <a:solidFill>
                  <a:srgbClr val="3366FF"/>
                </a:solidFill>
              </a:rPr>
              <a:t>, </a:t>
            </a:r>
            <a:r>
              <a:rPr lang="en-US" altLang="en-US" sz="2400" b="1" dirty="0" smtClean="0">
                <a:solidFill>
                  <a:srgbClr val="006699"/>
                </a:solidFill>
              </a:rPr>
              <a:t>single</a:t>
            </a:r>
            <a:r>
              <a:rPr lang="en-US" altLang="en-US" sz="2400" b="1" dirty="0" smtClean="0">
                <a:solidFill>
                  <a:srgbClr val="3366FF"/>
                </a:solidFill>
              </a:rPr>
              <a:t> </a:t>
            </a:r>
            <a:r>
              <a:rPr lang="en-US" altLang="en-US" sz="2400" b="1" dirty="0" smtClean="0">
                <a:solidFill>
                  <a:srgbClr val="006699"/>
                </a:solidFill>
              </a:rPr>
              <a:t>step</a:t>
            </a:r>
            <a:r>
              <a:rPr lang="en-US" altLang="en-US" sz="2400" b="1" dirty="0" smtClean="0">
                <a:solidFill>
                  <a:srgbClr val="3366FF"/>
                </a:solidFill>
              </a:rPr>
              <a:t> </a:t>
            </a:r>
            <a:r>
              <a:rPr lang="en-US" altLang="en-US" sz="2400" dirty="0" smtClean="0"/>
              <a:t>execution</a:t>
            </a:r>
          </a:p>
          <a:p>
            <a:pPr lvl="1" algn="just"/>
            <a:r>
              <a:rPr lang="en-US" altLang="en-US" sz="2400" b="1" dirty="0" smtClean="0">
                <a:solidFill>
                  <a:srgbClr val="006699"/>
                </a:solidFill>
              </a:rPr>
              <a:t>Locks</a:t>
            </a:r>
            <a:r>
              <a:rPr lang="en-US" altLang="en-US" sz="2400" dirty="0" smtClean="0"/>
              <a:t> for managing access to shared data between processes</a:t>
            </a:r>
          </a:p>
          <a:p>
            <a:pPr algn="just"/>
            <a:endParaRPr lang="en-I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altLang="en-US" sz="2400" dirty="0" smtClean="0"/>
              <a:t>File management</a:t>
            </a:r>
          </a:p>
          <a:p>
            <a:pPr lvl="1"/>
            <a:r>
              <a:rPr lang="en-US" altLang="en-US" sz="2400" dirty="0" smtClean="0"/>
              <a:t>create file, delete file</a:t>
            </a:r>
          </a:p>
          <a:p>
            <a:pPr lvl="1"/>
            <a:r>
              <a:rPr lang="en-US" altLang="en-US" sz="2400" dirty="0" smtClean="0"/>
              <a:t>open, close file</a:t>
            </a:r>
          </a:p>
          <a:p>
            <a:pPr lvl="1"/>
            <a:r>
              <a:rPr lang="en-US" altLang="en-US" sz="2400" dirty="0" smtClean="0"/>
              <a:t>read, write, reposition</a:t>
            </a:r>
          </a:p>
          <a:p>
            <a:pPr lvl="1"/>
            <a:r>
              <a:rPr lang="en-US" altLang="en-US" sz="2400" dirty="0" smtClean="0"/>
              <a:t>get and set file attributes</a:t>
            </a:r>
          </a:p>
          <a:p>
            <a:r>
              <a:rPr lang="en-US" altLang="en-US" sz="2400" dirty="0" smtClean="0"/>
              <a:t>Device management</a:t>
            </a:r>
          </a:p>
          <a:p>
            <a:pPr lvl="1"/>
            <a:r>
              <a:rPr lang="en-US" altLang="en-US" sz="2400" dirty="0" smtClean="0"/>
              <a:t>request device, release device</a:t>
            </a:r>
          </a:p>
          <a:p>
            <a:pPr lvl="1"/>
            <a:r>
              <a:rPr lang="en-US" altLang="en-US" sz="2400" dirty="0" smtClean="0"/>
              <a:t>read, write, reposition</a:t>
            </a:r>
          </a:p>
          <a:p>
            <a:pPr lvl="1"/>
            <a:r>
              <a:rPr lang="en-US" altLang="en-US" sz="2400" dirty="0" smtClean="0"/>
              <a:t>get device attributes, set device attributes</a:t>
            </a:r>
          </a:p>
          <a:p>
            <a:pPr lvl="1"/>
            <a:r>
              <a:rPr lang="en-US" altLang="en-US" sz="2400" dirty="0" smtClean="0"/>
              <a:t>logically attach or detach devices</a:t>
            </a: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altLang="en-US" sz="2400" dirty="0" smtClean="0"/>
              <a:t>Information maintenance</a:t>
            </a:r>
          </a:p>
          <a:p>
            <a:pPr lvl="1"/>
            <a:r>
              <a:rPr lang="en-US" altLang="en-US" sz="2400" dirty="0" smtClean="0"/>
              <a:t>get time or date, set time or date</a:t>
            </a:r>
          </a:p>
          <a:p>
            <a:pPr lvl="1"/>
            <a:r>
              <a:rPr lang="en-US" altLang="en-US" sz="2400" dirty="0" smtClean="0"/>
              <a:t>get system data, set system data</a:t>
            </a:r>
          </a:p>
          <a:p>
            <a:pPr lvl="1"/>
            <a:r>
              <a:rPr lang="en-US" altLang="en-US" sz="2400" dirty="0" smtClean="0"/>
              <a:t>get and set process, file, or device attributes</a:t>
            </a:r>
          </a:p>
          <a:p>
            <a:r>
              <a:rPr lang="en-US" altLang="en-US" sz="2400" dirty="0" smtClean="0"/>
              <a:t>Communications</a:t>
            </a:r>
          </a:p>
          <a:p>
            <a:pPr lvl="1"/>
            <a:r>
              <a:rPr lang="en-US" altLang="en-US" sz="2400" dirty="0" smtClean="0"/>
              <a:t>create, delete communication connection</a:t>
            </a:r>
          </a:p>
          <a:p>
            <a:pPr lvl="1"/>
            <a:r>
              <a:rPr lang="en-US" altLang="en-US" sz="2400" dirty="0" smtClean="0"/>
              <a:t>send, receive messages if </a:t>
            </a:r>
            <a:r>
              <a:rPr lang="en-US" altLang="en-US" sz="2400" b="1" dirty="0" smtClean="0">
                <a:solidFill>
                  <a:srgbClr val="006699"/>
                </a:solidFill>
              </a:rPr>
              <a:t>message</a:t>
            </a:r>
            <a:r>
              <a:rPr lang="en-US" altLang="en-US" sz="2400" b="1" dirty="0" smtClean="0">
                <a:solidFill>
                  <a:srgbClr val="3366FF"/>
                </a:solidFill>
              </a:rPr>
              <a:t> </a:t>
            </a:r>
            <a:r>
              <a:rPr lang="en-US" altLang="en-US" sz="2400" b="1" dirty="0" smtClean="0">
                <a:solidFill>
                  <a:srgbClr val="006699"/>
                </a:solidFill>
              </a:rPr>
              <a:t>passing</a:t>
            </a:r>
            <a:r>
              <a:rPr lang="en-US" altLang="en-US" sz="2400" b="1" dirty="0" smtClean="0">
                <a:solidFill>
                  <a:srgbClr val="3366FF"/>
                </a:solidFill>
              </a:rPr>
              <a:t> </a:t>
            </a:r>
            <a:r>
              <a:rPr lang="en-US" altLang="en-US" sz="2400" b="1" dirty="0" smtClean="0">
                <a:solidFill>
                  <a:srgbClr val="006699"/>
                </a:solidFill>
              </a:rPr>
              <a:t>model</a:t>
            </a:r>
            <a:r>
              <a:rPr lang="en-US" altLang="en-US" sz="2400" b="1" dirty="0" smtClean="0">
                <a:solidFill>
                  <a:srgbClr val="3366FF"/>
                </a:solidFill>
              </a:rPr>
              <a:t> </a:t>
            </a:r>
            <a:r>
              <a:rPr lang="en-US" altLang="en-US" sz="2400" dirty="0" smtClean="0"/>
              <a:t>to </a:t>
            </a:r>
            <a:r>
              <a:rPr lang="en-US" altLang="en-US" sz="2400" b="1" dirty="0" smtClean="0">
                <a:solidFill>
                  <a:srgbClr val="006699"/>
                </a:solidFill>
              </a:rPr>
              <a:t>host</a:t>
            </a:r>
            <a:r>
              <a:rPr lang="en-US" altLang="en-US" sz="2400" b="1" dirty="0" smtClean="0">
                <a:solidFill>
                  <a:srgbClr val="3366FF"/>
                </a:solidFill>
              </a:rPr>
              <a:t> </a:t>
            </a:r>
            <a:r>
              <a:rPr lang="en-US" altLang="en-US" sz="2400" b="1" dirty="0" smtClean="0">
                <a:solidFill>
                  <a:srgbClr val="006699"/>
                </a:solidFill>
              </a:rPr>
              <a:t>name</a:t>
            </a:r>
            <a:r>
              <a:rPr lang="en-US" altLang="en-US" sz="2400" dirty="0" smtClean="0"/>
              <a:t> or </a:t>
            </a:r>
            <a:r>
              <a:rPr lang="en-US" altLang="en-US" sz="2400" b="1" dirty="0" smtClean="0">
                <a:solidFill>
                  <a:srgbClr val="006699"/>
                </a:solidFill>
              </a:rPr>
              <a:t>process</a:t>
            </a:r>
            <a:r>
              <a:rPr lang="en-US" altLang="en-US" sz="2400" b="1" dirty="0" smtClean="0">
                <a:solidFill>
                  <a:srgbClr val="3366FF"/>
                </a:solidFill>
              </a:rPr>
              <a:t> </a:t>
            </a:r>
            <a:r>
              <a:rPr lang="en-US" altLang="en-US" sz="2400" b="1" dirty="0" smtClean="0">
                <a:solidFill>
                  <a:srgbClr val="006699"/>
                </a:solidFill>
              </a:rPr>
              <a:t>name</a:t>
            </a:r>
          </a:p>
          <a:p>
            <a:pPr lvl="2"/>
            <a:r>
              <a:rPr lang="en-US" altLang="en-US" dirty="0" smtClean="0"/>
              <a:t>From</a:t>
            </a:r>
            <a:r>
              <a:rPr lang="en-US" altLang="en-US" b="1" dirty="0" smtClean="0">
                <a:solidFill>
                  <a:srgbClr val="3366FF"/>
                </a:solidFill>
              </a:rPr>
              <a:t> </a:t>
            </a:r>
            <a:r>
              <a:rPr lang="en-US" altLang="en-US" b="1" dirty="0" smtClean="0">
                <a:solidFill>
                  <a:srgbClr val="006699"/>
                </a:solidFill>
              </a:rPr>
              <a:t>client</a:t>
            </a:r>
            <a:r>
              <a:rPr lang="en-US" altLang="en-US" b="1" dirty="0" smtClean="0">
                <a:solidFill>
                  <a:srgbClr val="3366FF"/>
                </a:solidFill>
              </a:rPr>
              <a:t> </a:t>
            </a:r>
            <a:r>
              <a:rPr lang="en-US" altLang="en-US" dirty="0" smtClean="0"/>
              <a:t>to</a:t>
            </a:r>
            <a:r>
              <a:rPr lang="en-US" altLang="en-US" b="1" dirty="0" smtClean="0">
                <a:solidFill>
                  <a:srgbClr val="3366FF"/>
                </a:solidFill>
              </a:rPr>
              <a:t> </a:t>
            </a:r>
            <a:r>
              <a:rPr lang="en-US" altLang="en-US" b="1" dirty="0" smtClean="0">
                <a:solidFill>
                  <a:srgbClr val="006699"/>
                </a:solidFill>
              </a:rPr>
              <a:t>server</a:t>
            </a:r>
          </a:p>
          <a:p>
            <a:pPr lvl="1"/>
            <a:r>
              <a:rPr lang="en-US" altLang="en-US" sz="2400" b="1" dirty="0" smtClean="0">
                <a:solidFill>
                  <a:srgbClr val="006699"/>
                </a:solidFill>
              </a:rPr>
              <a:t>Shared-memory</a:t>
            </a:r>
            <a:r>
              <a:rPr lang="en-US" altLang="en-US" sz="2400" b="1" dirty="0" smtClean="0">
                <a:solidFill>
                  <a:srgbClr val="3366FF"/>
                </a:solidFill>
              </a:rPr>
              <a:t> </a:t>
            </a:r>
            <a:r>
              <a:rPr lang="en-US" altLang="en-US" sz="2400" b="1" dirty="0" smtClean="0">
                <a:solidFill>
                  <a:srgbClr val="006699"/>
                </a:solidFill>
              </a:rPr>
              <a:t>model</a:t>
            </a:r>
            <a:r>
              <a:rPr lang="en-US" altLang="en-US" sz="2400" b="1" dirty="0" smtClean="0">
                <a:solidFill>
                  <a:srgbClr val="3366FF"/>
                </a:solidFill>
              </a:rPr>
              <a:t> </a:t>
            </a:r>
            <a:r>
              <a:rPr lang="en-US" altLang="en-US" sz="2400" dirty="0" smtClean="0"/>
              <a:t>create and gain access to memory regions</a:t>
            </a:r>
          </a:p>
          <a:p>
            <a:pPr lvl="1"/>
            <a:r>
              <a:rPr lang="en-US" altLang="en-US" sz="2400" dirty="0" smtClean="0"/>
              <a:t>transfer status information</a:t>
            </a:r>
          </a:p>
          <a:p>
            <a:pPr lvl="1"/>
            <a:r>
              <a:rPr lang="en-US" altLang="en-US" sz="2400" dirty="0" smtClean="0"/>
              <a:t>attach and detach remote devices</a:t>
            </a:r>
          </a:p>
          <a:p>
            <a:endParaRPr lang="en-I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altLang="en-US" sz="2400" dirty="0" smtClean="0"/>
              <a:t>Protection</a:t>
            </a:r>
          </a:p>
          <a:p>
            <a:pPr lvl="1"/>
            <a:r>
              <a:rPr lang="en-US" altLang="en-US" sz="2400" dirty="0" smtClean="0"/>
              <a:t>Control access to resources</a:t>
            </a:r>
          </a:p>
          <a:p>
            <a:pPr lvl="1"/>
            <a:r>
              <a:rPr lang="en-US" altLang="en-US" sz="2400" dirty="0" smtClean="0"/>
              <a:t>Get and set permissions</a:t>
            </a:r>
          </a:p>
          <a:p>
            <a:pPr lvl="1"/>
            <a:r>
              <a:rPr lang="en-US" altLang="en-US" sz="2400" dirty="0" smtClean="0"/>
              <a:t>Allow and deny user access</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altLang="en-US" sz="2800" dirty="0" smtClean="0"/>
              <a:t>Examples of Windows and Unix System Calls</a:t>
            </a:r>
            <a:endParaRPr lang="en-IN" sz="2800" dirty="0"/>
          </a:p>
        </p:txBody>
      </p:sp>
      <p:pic>
        <p:nvPicPr>
          <p:cNvPr id="4" name="Picture 4">
            <a:extLst>
              <a:ext uri="{FF2B5EF4-FFF2-40B4-BE49-F238E27FC236}">
                <a16:creationId xmlns:a16="http://schemas.microsoft.com/office/drawing/2014/main" xmlns="" id="{33A2F2E0-9064-41AD-8CF6-9D5D6130BA86}"/>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336833" y="1295400"/>
            <a:ext cx="4470333"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ltLang="en-US" sz="2800" dirty="0" smtClean="0"/>
              <a:t>Standard C Library Example</a:t>
            </a:r>
            <a:endParaRPr lang="en-IN" sz="2800" dirty="0"/>
          </a:p>
        </p:txBody>
      </p:sp>
      <p:sp>
        <p:nvSpPr>
          <p:cNvPr id="3" name="Content Placeholder 2"/>
          <p:cNvSpPr>
            <a:spLocks noGrp="1"/>
          </p:cNvSpPr>
          <p:nvPr>
            <p:ph idx="1"/>
          </p:nvPr>
        </p:nvSpPr>
        <p:spPr>
          <a:xfrm>
            <a:off x="457200" y="914400"/>
            <a:ext cx="8229600" cy="5638800"/>
          </a:xfrm>
        </p:spPr>
        <p:txBody>
          <a:bodyPr>
            <a:normAutofit/>
          </a:bodyPr>
          <a:lstStyle/>
          <a:p>
            <a:r>
              <a:rPr lang="en-US" altLang="en-US" sz="2400" dirty="0" smtClean="0"/>
              <a:t>C program invoking </a:t>
            </a:r>
            <a:r>
              <a:rPr lang="en-US" altLang="en-US" sz="2400" dirty="0" err="1" smtClean="0"/>
              <a:t>printf</a:t>
            </a:r>
            <a:r>
              <a:rPr lang="en-US" altLang="en-US" sz="2400" dirty="0" smtClean="0"/>
              <a:t>() library call, which calls write() system call</a:t>
            </a:r>
          </a:p>
          <a:p>
            <a:endParaRPr lang="en-IN" sz="2400" dirty="0"/>
          </a:p>
        </p:txBody>
      </p:sp>
      <p:pic>
        <p:nvPicPr>
          <p:cNvPr id="4" name="Picture 2">
            <a:extLst>
              <a:ext uri="{FF2B5EF4-FFF2-40B4-BE49-F238E27FC236}">
                <a16:creationId xmlns:a16="http://schemas.microsoft.com/office/drawing/2014/main" xmlns="" id="{89B408DE-A663-4E0E-A0FA-8F2D1E87AE9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19313" y="1704975"/>
            <a:ext cx="4579937" cy="470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What is an Operating System?</a:t>
            </a:r>
            <a:endParaRPr lang="en-IN" sz="3200" dirty="0"/>
          </a:p>
        </p:txBody>
      </p:sp>
      <p:sp>
        <p:nvSpPr>
          <p:cNvPr id="3" name="Content Placeholder 2"/>
          <p:cNvSpPr>
            <a:spLocks noGrp="1"/>
          </p:cNvSpPr>
          <p:nvPr>
            <p:ph idx="1"/>
          </p:nvPr>
        </p:nvSpPr>
        <p:spPr/>
        <p:txBody>
          <a:bodyPr>
            <a:normAutofit fontScale="85000" lnSpcReduction="10000"/>
          </a:bodyPr>
          <a:lstStyle/>
          <a:p>
            <a:pPr algn="just">
              <a:lnSpc>
                <a:spcPct val="160000"/>
              </a:lnSpc>
            </a:pPr>
            <a:r>
              <a:rPr lang="en-US" altLang="en-US" dirty="0" smtClean="0"/>
              <a:t>A program that acts as an intermediary between a user of a computer and the computer hardware</a:t>
            </a:r>
          </a:p>
          <a:p>
            <a:pPr algn="just">
              <a:lnSpc>
                <a:spcPct val="160000"/>
              </a:lnSpc>
            </a:pPr>
            <a:r>
              <a:rPr lang="en-US" altLang="en-US" dirty="0" smtClean="0"/>
              <a:t>Operating system goals:</a:t>
            </a:r>
          </a:p>
          <a:p>
            <a:pPr lvl="1" algn="just">
              <a:lnSpc>
                <a:spcPct val="160000"/>
              </a:lnSpc>
            </a:pPr>
            <a:r>
              <a:rPr lang="en-US" altLang="en-US" dirty="0" smtClean="0"/>
              <a:t>Execute user programs and make solving user problems easier</a:t>
            </a:r>
          </a:p>
          <a:p>
            <a:pPr lvl="1" algn="just">
              <a:lnSpc>
                <a:spcPct val="160000"/>
              </a:lnSpc>
            </a:pPr>
            <a:r>
              <a:rPr lang="en-US" altLang="en-US" dirty="0" smtClean="0"/>
              <a:t>Make the computer system convenient to use</a:t>
            </a:r>
          </a:p>
          <a:p>
            <a:pPr lvl="1" algn="just">
              <a:lnSpc>
                <a:spcPct val="160000"/>
              </a:lnSpc>
            </a:pPr>
            <a:r>
              <a:rPr lang="en-US" altLang="en-US" dirty="0" smtClean="0"/>
              <a:t>Use the computer hardware in an efficient manner</a:t>
            </a:r>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2800" dirty="0" smtClean="0"/>
              <a:t>System services</a:t>
            </a:r>
            <a:endParaRPr lang="en-IN" sz="2800"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a:lnSpc>
                <a:spcPct val="150000"/>
              </a:lnSpc>
            </a:pPr>
            <a:r>
              <a:rPr lang="en-US" altLang="en-US" sz="2400" dirty="0" smtClean="0"/>
              <a:t>System programs provide a convenient environment for program development and execution.  They can be divided into:</a:t>
            </a:r>
          </a:p>
          <a:p>
            <a:pPr lvl="1" algn="just">
              <a:lnSpc>
                <a:spcPct val="150000"/>
              </a:lnSpc>
            </a:pPr>
            <a:r>
              <a:rPr lang="en-US" altLang="en-US" sz="2400" dirty="0" smtClean="0"/>
              <a:t>File manipulation </a:t>
            </a:r>
          </a:p>
          <a:p>
            <a:pPr lvl="1" algn="just">
              <a:lnSpc>
                <a:spcPct val="150000"/>
              </a:lnSpc>
            </a:pPr>
            <a:r>
              <a:rPr lang="en-US" altLang="en-US" sz="2400" dirty="0" smtClean="0"/>
              <a:t>Status information sometimes stored in a file</a:t>
            </a:r>
          </a:p>
          <a:p>
            <a:pPr lvl="1" algn="just">
              <a:lnSpc>
                <a:spcPct val="150000"/>
              </a:lnSpc>
            </a:pPr>
            <a:r>
              <a:rPr lang="en-US" altLang="en-US" sz="2400" dirty="0" smtClean="0"/>
              <a:t>Programming language support</a:t>
            </a:r>
          </a:p>
          <a:p>
            <a:pPr lvl="1" algn="just">
              <a:lnSpc>
                <a:spcPct val="150000"/>
              </a:lnSpc>
            </a:pPr>
            <a:r>
              <a:rPr lang="en-US" altLang="en-US" sz="2400" dirty="0" smtClean="0"/>
              <a:t>Program loading and execution</a:t>
            </a:r>
          </a:p>
          <a:p>
            <a:pPr lvl="1" algn="just">
              <a:lnSpc>
                <a:spcPct val="150000"/>
              </a:lnSpc>
            </a:pPr>
            <a:r>
              <a:rPr lang="en-US" altLang="en-US" sz="2400" dirty="0" smtClean="0"/>
              <a:t>Communications</a:t>
            </a:r>
          </a:p>
          <a:p>
            <a:pPr lvl="1" algn="just">
              <a:lnSpc>
                <a:spcPct val="150000"/>
              </a:lnSpc>
            </a:pPr>
            <a:r>
              <a:rPr lang="en-US" altLang="en-US" sz="2400" dirty="0" smtClean="0"/>
              <a:t>Background services</a:t>
            </a:r>
          </a:p>
          <a:p>
            <a:pPr algn="just">
              <a:lnSpc>
                <a:spcPct val="150000"/>
              </a:lnSpc>
            </a:pPr>
            <a:endParaRPr lang="en-I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lnSpc>
                <a:spcPct val="150000"/>
              </a:lnSpc>
            </a:pPr>
            <a:r>
              <a:rPr lang="en-US" altLang="en-US" sz="2400" b="1" dirty="0" smtClean="0"/>
              <a:t>File management </a:t>
            </a:r>
            <a:r>
              <a:rPr lang="en-US" altLang="en-US" sz="2400" dirty="0" smtClean="0"/>
              <a:t>- Create, delete, copy, rename, print, dump, list, and generally manipulate files and directories</a:t>
            </a:r>
          </a:p>
          <a:p>
            <a:pPr algn="just">
              <a:lnSpc>
                <a:spcPct val="150000"/>
              </a:lnSpc>
            </a:pPr>
            <a:r>
              <a:rPr lang="en-US" altLang="en-US" sz="2400" b="1" dirty="0" smtClean="0"/>
              <a:t>Status information</a:t>
            </a:r>
          </a:p>
          <a:p>
            <a:pPr lvl="1" algn="just">
              <a:lnSpc>
                <a:spcPct val="150000"/>
              </a:lnSpc>
            </a:pPr>
            <a:r>
              <a:rPr lang="en-US" altLang="en-US" sz="2400" dirty="0" smtClean="0"/>
              <a:t>Some ask the system for info - date, time, amount of available memory, disk space, number of users</a:t>
            </a:r>
          </a:p>
          <a:p>
            <a:pPr lvl="1" algn="just">
              <a:lnSpc>
                <a:spcPct val="150000"/>
              </a:lnSpc>
            </a:pPr>
            <a:r>
              <a:rPr lang="en-US" altLang="en-US" sz="2400" dirty="0" smtClean="0"/>
              <a:t>Others provide detailed performance, logging, and debugging information</a:t>
            </a:r>
          </a:p>
          <a:p>
            <a:pPr lvl="1" algn="just">
              <a:lnSpc>
                <a:spcPct val="150000"/>
              </a:lnSpc>
            </a:pPr>
            <a:r>
              <a:rPr lang="en-US" altLang="en-US" sz="2400" dirty="0" smtClean="0"/>
              <a:t>Typically, these programs format and print the output to the terminal or other output devices</a:t>
            </a:r>
          </a:p>
          <a:p>
            <a:pPr lvl="1" algn="just">
              <a:lnSpc>
                <a:spcPct val="150000"/>
              </a:lnSpc>
            </a:pPr>
            <a:endParaRPr lang="en-US" altLang="en-US" sz="2400" dirty="0" smtClean="0"/>
          </a:p>
          <a:p>
            <a:pPr>
              <a:buNone/>
            </a:pP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1" algn="just">
              <a:lnSpc>
                <a:spcPct val="150000"/>
              </a:lnSpc>
            </a:pPr>
            <a:r>
              <a:rPr lang="en-US" altLang="en-US" sz="2400" dirty="0" smtClean="0"/>
              <a:t>Some systems implement  a </a:t>
            </a:r>
            <a:r>
              <a:rPr lang="en-US" altLang="en-US" sz="2400" b="1" dirty="0" smtClean="0">
                <a:solidFill>
                  <a:srgbClr val="006699"/>
                </a:solidFill>
              </a:rPr>
              <a:t>registry</a:t>
            </a:r>
            <a:r>
              <a:rPr lang="en-US" altLang="en-US" sz="2400" dirty="0" smtClean="0"/>
              <a:t> - used to store and retrieve configuration information</a:t>
            </a:r>
          </a:p>
          <a:p>
            <a:pPr algn="just">
              <a:lnSpc>
                <a:spcPct val="150000"/>
              </a:lnSpc>
            </a:pPr>
            <a:r>
              <a:rPr lang="en-US" altLang="en-US" sz="2400" b="1" dirty="0" smtClean="0"/>
              <a:t>File modification</a:t>
            </a:r>
          </a:p>
          <a:p>
            <a:pPr lvl="1" algn="just">
              <a:lnSpc>
                <a:spcPct val="150000"/>
              </a:lnSpc>
            </a:pPr>
            <a:r>
              <a:rPr lang="en-US" altLang="en-US" sz="2400" dirty="0" smtClean="0"/>
              <a:t>Text editors to create and modify files</a:t>
            </a:r>
          </a:p>
          <a:p>
            <a:pPr lvl="1" algn="just">
              <a:lnSpc>
                <a:spcPct val="150000"/>
              </a:lnSpc>
            </a:pPr>
            <a:r>
              <a:rPr lang="en-US" altLang="en-US" sz="2400" dirty="0" smtClean="0"/>
              <a:t>Special commands to search contents of files or perform transformations of the text</a:t>
            </a:r>
          </a:p>
          <a:p>
            <a:pPr algn="just">
              <a:lnSpc>
                <a:spcPct val="150000"/>
              </a:lnSpc>
            </a:pPr>
            <a:r>
              <a:rPr lang="en-US" altLang="en-US" sz="2400" b="1" dirty="0" smtClean="0"/>
              <a:t>Programming-language support </a:t>
            </a:r>
          </a:p>
          <a:p>
            <a:pPr lvl="1" algn="just">
              <a:lnSpc>
                <a:spcPct val="150000"/>
              </a:lnSpc>
            </a:pPr>
            <a:r>
              <a:rPr lang="en-US" altLang="en-US" sz="2400" dirty="0" smtClean="0"/>
              <a:t>Compilers, assemblers, debuggers and interpreters sometimes provided</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50000"/>
              </a:lnSpc>
            </a:pPr>
            <a:r>
              <a:rPr lang="en-US" altLang="en-US" sz="2400" b="1" dirty="0" smtClean="0"/>
              <a:t>Program loading and execution</a:t>
            </a:r>
            <a:r>
              <a:rPr lang="en-US" altLang="en-US" sz="2400" dirty="0" smtClean="0"/>
              <a:t>- Absolute loaders, </a:t>
            </a:r>
            <a:r>
              <a:rPr lang="en-US" altLang="en-US" sz="2400" dirty="0" err="1" smtClean="0"/>
              <a:t>relocatable</a:t>
            </a:r>
            <a:r>
              <a:rPr lang="en-US" altLang="en-US" sz="2400" dirty="0" smtClean="0"/>
              <a:t> loaders, linkage editors, and overlay-loaders, debugging systems for higher-level and machine language</a:t>
            </a:r>
          </a:p>
          <a:p>
            <a:pPr algn="just">
              <a:lnSpc>
                <a:spcPct val="150000"/>
              </a:lnSpc>
            </a:pPr>
            <a:r>
              <a:rPr lang="en-US" altLang="en-US" sz="2400" b="1" dirty="0" smtClean="0"/>
              <a:t>Communications</a:t>
            </a:r>
            <a:r>
              <a:rPr lang="en-US" altLang="en-US" sz="2400" dirty="0" smtClean="0"/>
              <a:t> - Provide the mechanism for creating virtual connections among processes, users, and computer systems</a:t>
            </a:r>
          </a:p>
          <a:p>
            <a:pPr lvl="1" algn="just">
              <a:lnSpc>
                <a:spcPct val="150000"/>
              </a:lnSpc>
            </a:pPr>
            <a:r>
              <a:rPr lang="en-US" altLang="en-US" sz="2400" dirty="0" smtClean="0"/>
              <a:t>Allow users to send messages to one another</a:t>
            </a:r>
            <a:r>
              <a:rPr lang="ja-JP" altLang="en-US" sz="2400" smtClean="0"/>
              <a:t>’</a:t>
            </a:r>
            <a:r>
              <a:rPr lang="en-US" altLang="ja-JP" sz="2400" dirty="0" smtClean="0"/>
              <a:t>s screens, browse web pages, send electronic-mail messages, log in remotely, transfer files from one machine to another</a:t>
            </a:r>
          </a:p>
          <a:p>
            <a:pPr algn="just">
              <a:lnSpc>
                <a:spcPct val="150000"/>
              </a:lnSpc>
              <a:buNone/>
            </a:pPr>
            <a:endParaRPr lang="en-I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lnSpc>
                <a:spcPct val="150000"/>
              </a:lnSpc>
            </a:pPr>
            <a:r>
              <a:rPr lang="en-US" altLang="en-US" sz="2400" b="1" dirty="0" smtClean="0"/>
              <a:t>Background Services</a:t>
            </a:r>
          </a:p>
          <a:p>
            <a:pPr lvl="1" algn="just">
              <a:lnSpc>
                <a:spcPct val="150000"/>
              </a:lnSpc>
            </a:pPr>
            <a:r>
              <a:rPr lang="en-US" altLang="en-US" sz="2400" dirty="0" smtClean="0"/>
              <a:t>Launch at boot time</a:t>
            </a:r>
          </a:p>
          <a:p>
            <a:pPr lvl="2" algn="just">
              <a:lnSpc>
                <a:spcPct val="150000"/>
              </a:lnSpc>
            </a:pPr>
            <a:r>
              <a:rPr lang="en-US" altLang="en-US" dirty="0" smtClean="0"/>
              <a:t>Some for system startup, then terminate</a:t>
            </a:r>
          </a:p>
          <a:p>
            <a:pPr lvl="2" algn="just">
              <a:lnSpc>
                <a:spcPct val="150000"/>
              </a:lnSpc>
            </a:pPr>
            <a:r>
              <a:rPr lang="en-US" altLang="en-US" dirty="0" smtClean="0"/>
              <a:t>Some from system boot to shutdown</a:t>
            </a:r>
          </a:p>
          <a:p>
            <a:pPr lvl="1" algn="just">
              <a:lnSpc>
                <a:spcPct val="150000"/>
              </a:lnSpc>
            </a:pPr>
            <a:r>
              <a:rPr lang="en-US" altLang="en-US" sz="2400" dirty="0" smtClean="0"/>
              <a:t>Provide facilities like disk checking, process scheduling, error logging, printing</a:t>
            </a:r>
          </a:p>
          <a:p>
            <a:pPr lvl="1" algn="just">
              <a:lnSpc>
                <a:spcPct val="150000"/>
              </a:lnSpc>
            </a:pPr>
            <a:r>
              <a:rPr lang="en-US" altLang="en-US" sz="2400" dirty="0" smtClean="0"/>
              <a:t>Run in user context not kernel context</a:t>
            </a:r>
          </a:p>
          <a:p>
            <a:pPr lvl="1" algn="just">
              <a:lnSpc>
                <a:spcPct val="150000"/>
              </a:lnSpc>
            </a:pPr>
            <a:r>
              <a:rPr lang="en-US" altLang="en-US" sz="2400" dirty="0" smtClean="0"/>
              <a:t>Known as </a:t>
            </a:r>
            <a:r>
              <a:rPr lang="en-US" altLang="en-US" sz="2400" b="1" dirty="0" smtClean="0">
                <a:solidFill>
                  <a:srgbClr val="006699"/>
                </a:solidFill>
              </a:rPr>
              <a:t>services</a:t>
            </a:r>
            <a:r>
              <a:rPr lang="en-US" altLang="en-US" sz="2400" dirty="0" smtClean="0"/>
              <a:t>, </a:t>
            </a:r>
            <a:r>
              <a:rPr lang="en-US" altLang="en-US" sz="2400" b="1" dirty="0" smtClean="0">
                <a:solidFill>
                  <a:srgbClr val="006699"/>
                </a:solidFill>
              </a:rPr>
              <a:t>subsystems</a:t>
            </a:r>
            <a:r>
              <a:rPr lang="en-US" altLang="en-US" sz="2400" dirty="0" smtClean="0"/>
              <a:t>, </a:t>
            </a:r>
            <a:r>
              <a:rPr lang="en-US" altLang="en-US" sz="2400" b="1" dirty="0" smtClean="0">
                <a:solidFill>
                  <a:srgbClr val="006699"/>
                </a:solidFill>
              </a:rPr>
              <a:t>daemons</a:t>
            </a:r>
            <a:r>
              <a:rPr lang="en-US" altLang="en-US" sz="2400" dirty="0" smtClean="0"/>
              <a:t> </a:t>
            </a:r>
            <a:endParaRPr lang="en-US" altLang="en-US" sz="2400" b="1" dirty="0" smtClean="0"/>
          </a:p>
          <a:p>
            <a:pPr algn="just">
              <a:lnSpc>
                <a:spcPct val="150000"/>
              </a:lnSpc>
              <a:buNone/>
            </a:pP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Linkers and Loaders</a:t>
            </a:r>
            <a:endParaRPr lang="en-IN" sz="2800" dirty="0"/>
          </a:p>
        </p:txBody>
      </p:sp>
      <p:sp>
        <p:nvSpPr>
          <p:cNvPr id="3" name="Content Placeholder 2"/>
          <p:cNvSpPr>
            <a:spLocks noGrp="1"/>
          </p:cNvSpPr>
          <p:nvPr>
            <p:ph idx="1"/>
          </p:nvPr>
        </p:nvSpPr>
        <p:spPr>
          <a:xfrm>
            <a:off x="457200" y="1219200"/>
            <a:ext cx="8229600" cy="4906963"/>
          </a:xfrm>
        </p:spPr>
        <p:txBody>
          <a:bodyPr>
            <a:normAutofit/>
          </a:bodyPr>
          <a:lstStyle/>
          <a:p>
            <a:pPr algn="just">
              <a:lnSpc>
                <a:spcPct val="150000"/>
              </a:lnSpc>
            </a:pPr>
            <a:r>
              <a:rPr lang="en-IN" sz="2400" dirty="0" smtClean="0"/>
              <a:t>Usually, a program resides on disk as a binary executable file—for example, </a:t>
            </a:r>
            <a:r>
              <a:rPr lang="en-IN" sz="2400" dirty="0" err="1" smtClean="0"/>
              <a:t>a.out</a:t>
            </a:r>
            <a:r>
              <a:rPr lang="en-IN" sz="2400" dirty="0" smtClean="0"/>
              <a:t> or prog.exe.</a:t>
            </a:r>
          </a:p>
          <a:p>
            <a:pPr algn="just">
              <a:lnSpc>
                <a:spcPct val="150000"/>
              </a:lnSpc>
            </a:pPr>
            <a:r>
              <a:rPr lang="en-IN" sz="2400" dirty="0" smtClean="0"/>
              <a:t> To run on a CPU, the program must be brought into memory and placed in the context of a process.</a:t>
            </a:r>
          </a:p>
          <a:p>
            <a:pPr algn="just">
              <a:lnSpc>
                <a:spcPct val="150000"/>
              </a:lnSpc>
            </a:pPr>
            <a:r>
              <a:rPr lang="en-IN" sz="2400" dirty="0" smtClean="0"/>
              <a:t>Steps</a:t>
            </a:r>
          </a:p>
          <a:p>
            <a:pPr lvl="1" algn="just">
              <a:lnSpc>
                <a:spcPct val="150000"/>
              </a:lnSpc>
            </a:pPr>
            <a:r>
              <a:rPr lang="en-IN" sz="2400" dirty="0" smtClean="0"/>
              <a:t>Source files are compiled into object files that are designed to be loaded into any physical memory location, a format known as an </a:t>
            </a:r>
            <a:r>
              <a:rPr lang="en-IN" sz="2400" dirty="0" err="1" smtClean="0"/>
              <a:t>relocatable</a:t>
            </a:r>
            <a:r>
              <a:rPr lang="en-IN" sz="2400" dirty="0" smtClean="0"/>
              <a:t> object file</a:t>
            </a:r>
            <a:endParaRPr lang="en-I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lvl="1" algn="just">
              <a:lnSpc>
                <a:spcPct val="150000"/>
              </a:lnSpc>
            </a:pPr>
            <a:r>
              <a:rPr lang="en-IN" dirty="0" smtClean="0"/>
              <a:t>Next, the linker combines these </a:t>
            </a:r>
            <a:r>
              <a:rPr lang="en-IN" dirty="0" err="1" smtClean="0"/>
              <a:t>relocatable</a:t>
            </a:r>
            <a:r>
              <a:rPr lang="en-IN" dirty="0" smtClean="0"/>
              <a:t> object files into a single binary executable file.</a:t>
            </a:r>
          </a:p>
          <a:p>
            <a:pPr lvl="1" algn="just">
              <a:lnSpc>
                <a:spcPct val="150000"/>
              </a:lnSpc>
            </a:pPr>
            <a:r>
              <a:rPr lang="en-IN" dirty="0" smtClean="0"/>
              <a:t> During the linking phase, other object files or libraries may be included as well, such as the standard C or math library (specified with the flag -lm). </a:t>
            </a:r>
          </a:p>
          <a:p>
            <a:pPr lvl="1" algn="just">
              <a:lnSpc>
                <a:spcPct val="150000"/>
              </a:lnSpc>
            </a:pPr>
            <a:r>
              <a:rPr lang="en-IN" dirty="0" smtClean="0"/>
              <a:t>A loader is used to load the binary executable file into memory, where it is eligible to run on a CPU core.</a:t>
            </a:r>
          </a:p>
          <a:p>
            <a:pPr lvl="2" algn="just">
              <a:lnSpc>
                <a:spcPct val="150000"/>
              </a:lnSpc>
            </a:pPr>
            <a:r>
              <a:rPr lang="en-US" altLang="en-US" sz="2600" b="1" dirty="0" smtClean="0">
                <a:solidFill>
                  <a:srgbClr val="006699"/>
                </a:solidFill>
              </a:rPr>
              <a:t>Relocation</a:t>
            </a:r>
            <a:r>
              <a:rPr lang="en-US" altLang="en-US" sz="2600" dirty="0" smtClean="0"/>
              <a:t> assigns final addresses to program parts and adjusts code and data in program to match those addresses</a:t>
            </a:r>
          </a:p>
          <a:p>
            <a:pPr lvl="2" algn="just">
              <a:lnSpc>
                <a:spcPct val="150000"/>
              </a:lnSpc>
            </a:pP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lnSpc>
                <a:spcPct val="150000"/>
              </a:lnSpc>
            </a:pPr>
            <a:r>
              <a:rPr lang="en-US" altLang="en-US" sz="2400" dirty="0" smtClean="0"/>
              <a:t>Modern general purpose systems don’t link libraries into executables</a:t>
            </a:r>
          </a:p>
          <a:p>
            <a:pPr lvl="1" algn="just">
              <a:lnSpc>
                <a:spcPct val="150000"/>
              </a:lnSpc>
            </a:pPr>
            <a:r>
              <a:rPr lang="en-US" altLang="en-US" sz="2400" dirty="0" smtClean="0"/>
              <a:t>Rather, </a:t>
            </a:r>
            <a:r>
              <a:rPr lang="en-US" altLang="en-US" sz="2400" b="1" dirty="0" smtClean="0">
                <a:solidFill>
                  <a:srgbClr val="006699"/>
                </a:solidFill>
              </a:rPr>
              <a:t>dynamically</a:t>
            </a:r>
            <a:r>
              <a:rPr lang="en-US" altLang="en-US" sz="2400" b="1" dirty="0" smtClean="0">
                <a:solidFill>
                  <a:srgbClr val="3366FF"/>
                </a:solidFill>
              </a:rPr>
              <a:t> </a:t>
            </a:r>
            <a:r>
              <a:rPr lang="en-US" altLang="en-US" sz="2400" b="1" dirty="0" smtClean="0">
                <a:solidFill>
                  <a:srgbClr val="006699"/>
                </a:solidFill>
              </a:rPr>
              <a:t>linked</a:t>
            </a:r>
            <a:r>
              <a:rPr lang="en-US" altLang="en-US" sz="2400" b="1" dirty="0" smtClean="0">
                <a:solidFill>
                  <a:srgbClr val="3366FF"/>
                </a:solidFill>
              </a:rPr>
              <a:t> </a:t>
            </a:r>
            <a:r>
              <a:rPr lang="en-US" altLang="en-US" sz="2400" b="1" dirty="0" smtClean="0">
                <a:solidFill>
                  <a:srgbClr val="006699"/>
                </a:solidFill>
              </a:rPr>
              <a:t>libraries</a:t>
            </a:r>
            <a:r>
              <a:rPr lang="en-US" altLang="en-US" sz="2400" b="1" dirty="0" smtClean="0">
                <a:solidFill>
                  <a:srgbClr val="3366FF"/>
                </a:solidFill>
              </a:rPr>
              <a:t> </a:t>
            </a:r>
            <a:r>
              <a:rPr lang="en-US" altLang="en-US" sz="2400" dirty="0" smtClean="0"/>
              <a:t>(in Windows, </a:t>
            </a:r>
            <a:r>
              <a:rPr lang="en-US" altLang="en-US" sz="2400" b="1" dirty="0" smtClean="0">
                <a:solidFill>
                  <a:srgbClr val="006699"/>
                </a:solidFill>
              </a:rPr>
              <a:t>DLLs</a:t>
            </a:r>
            <a:r>
              <a:rPr lang="en-US" altLang="en-US" sz="2400" dirty="0" smtClean="0"/>
              <a:t>) are loaded as needed, shared by all that use the same version of that same library (loaded once)</a:t>
            </a:r>
          </a:p>
          <a:p>
            <a:pPr algn="just">
              <a:lnSpc>
                <a:spcPct val="150000"/>
              </a:lnSpc>
            </a:pPr>
            <a:r>
              <a:rPr lang="en-US" altLang="en-US" sz="2400" dirty="0" smtClean="0"/>
              <a:t>Object, executable files have standard formats, so operating system knows how to load and start them</a:t>
            </a:r>
          </a:p>
          <a:p>
            <a:pPr>
              <a:buNone/>
            </a:pP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The Role of the linker and loader</a:t>
            </a:r>
            <a:endParaRPr lang="en-IN" sz="2800" dirty="0"/>
          </a:p>
        </p:txBody>
      </p:sp>
      <p:pic>
        <p:nvPicPr>
          <p:cNvPr id="4" name="Content Placeholder 6">
            <a:extLst>
              <a:ext uri="{FF2B5EF4-FFF2-40B4-BE49-F238E27FC236}">
                <a16:creationId xmlns="" xmlns:a16="http://schemas.microsoft.com/office/drawing/2014/main" id="{CD8E9885-D5F1-451A-B45F-8C24EB28DFFA}"/>
              </a:ext>
            </a:extLst>
          </p:cNvPr>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2133600" y="1219200"/>
            <a:ext cx="4953000" cy="47244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Design and Implementation</a:t>
            </a:r>
            <a:endParaRPr lang="en-IN" sz="2800" dirty="0"/>
          </a:p>
        </p:txBody>
      </p:sp>
      <p:sp>
        <p:nvSpPr>
          <p:cNvPr id="3" name="Content Placeholder 2"/>
          <p:cNvSpPr>
            <a:spLocks noGrp="1"/>
          </p:cNvSpPr>
          <p:nvPr>
            <p:ph idx="1"/>
          </p:nvPr>
        </p:nvSpPr>
        <p:spPr>
          <a:xfrm>
            <a:off x="457200" y="1143000"/>
            <a:ext cx="8229600" cy="4983163"/>
          </a:xfrm>
        </p:spPr>
        <p:txBody>
          <a:bodyPr>
            <a:noAutofit/>
          </a:bodyPr>
          <a:lstStyle/>
          <a:p>
            <a:pPr>
              <a:lnSpc>
                <a:spcPct val="150000"/>
              </a:lnSpc>
            </a:pPr>
            <a:r>
              <a:rPr lang="en-US" altLang="en-US" sz="2400" dirty="0" smtClean="0"/>
              <a:t>Design and Implementation of OS is not </a:t>
            </a:r>
            <a:r>
              <a:rPr lang="ja-JP" altLang="en-US" sz="2400" smtClean="0"/>
              <a:t>“</a:t>
            </a:r>
            <a:r>
              <a:rPr lang="en-US" altLang="ja-JP" sz="2400" dirty="0" smtClean="0"/>
              <a:t>solvable”, but some approaches have proven successful</a:t>
            </a:r>
            <a:endParaRPr lang="en-US" altLang="en-US" sz="2400" dirty="0" smtClean="0"/>
          </a:p>
          <a:p>
            <a:pPr>
              <a:lnSpc>
                <a:spcPct val="150000"/>
              </a:lnSpc>
            </a:pPr>
            <a:r>
              <a:rPr lang="en-US" altLang="en-US" sz="2400" dirty="0" smtClean="0"/>
              <a:t>Internal structure of different Operating Systems  can vary widely</a:t>
            </a:r>
          </a:p>
          <a:p>
            <a:pPr>
              <a:lnSpc>
                <a:spcPct val="150000"/>
              </a:lnSpc>
            </a:pPr>
            <a:r>
              <a:rPr lang="en-US" altLang="en-US" sz="2400" dirty="0" smtClean="0"/>
              <a:t>Start the design by defining goals and specifications </a:t>
            </a:r>
          </a:p>
          <a:p>
            <a:pPr>
              <a:lnSpc>
                <a:spcPct val="150000"/>
              </a:lnSpc>
            </a:pPr>
            <a:r>
              <a:rPr lang="en-US" altLang="en-US" sz="2400" dirty="0" smtClean="0"/>
              <a:t>Affected by choice of hardware, type of system</a:t>
            </a:r>
          </a:p>
          <a:p>
            <a:pPr>
              <a:lnSpc>
                <a:spcPct val="150000"/>
              </a:lnSpc>
              <a:buNone/>
            </a:pP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Computer System Structure</a:t>
            </a:r>
            <a:endParaRPr lang="en-IN" sz="2800" dirty="0"/>
          </a:p>
        </p:txBody>
      </p:sp>
      <p:sp>
        <p:nvSpPr>
          <p:cNvPr id="3" name="Content Placeholder 2"/>
          <p:cNvSpPr>
            <a:spLocks noGrp="1"/>
          </p:cNvSpPr>
          <p:nvPr>
            <p:ph idx="1"/>
          </p:nvPr>
        </p:nvSpPr>
        <p:spPr>
          <a:xfrm>
            <a:off x="457200" y="1143000"/>
            <a:ext cx="8229600" cy="4983163"/>
          </a:xfrm>
        </p:spPr>
        <p:txBody>
          <a:bodyPr>
            <a:noAutofit/>
          </a:bodyPr>
          <a:lstStyle/>
          <a:p>
            <a:pPr>
              <a:lnSpc>
                <a:spcPct val="170000"/>
              </a:lnSpc>
            </a:pPr>
            <a:r>
              <a:rPr lang="en-US" altLang="en-US" sz="2400" dirty="0" smtClean="0"/>
              <a:t>Computer system can be divided into four components:</a:t>
            </a:r>
          </a:p>
          <a:p>
            <a:pPr lvl="1">
              <a:lnSpc>
                <a:spcPct val="170000"/>
              </a:lnSpc>
            </a:pPr>
            <a:r>
              <a:rPr lang="en-US" altLang="en-US" sz="2400" dirty="0" smtClean="0"/>
              <a:t>Hardware – provides basic computing resources</a:t>
            </a:r>
          </a:p>
          <a:p>
            <a:pPr lvl="2">
              <a:lnSpc>
                <a:spcPct val="170000"/>
              </a:lnSpc>
            </a:pPr>
            <a:r>
              <a:rPr lang="en-US" altLang="en-US" dirty="0" smtClean="0"/>
              <a:t>CPU, memory, I/O devices</a:t>
            </a:r>
          </a:p>
          <a:p>
            <a:pPr lvl="1">
              <a:lnSpc>
                <a:spcPct val="170000"/>
              </a:lnSpc>
            </a:pPr>
            <a:r>
              <a:rPr lang="en-US" altLang="en-US" sz="2400" dirty="0" smtClean="0"/>
              <a:t>Operating system</a:t>
            </a:r>
          </a:p>
          <a:p>
            <a:pPr lvl="2">
              <a:lnSpc>
                <a:spcPct val="170000"/>
              </a:lnSpc>
            </a:pPr>
            <a:r>
              <a:rPr lang="en-US" altLang="en-US" dirty="0" smtClean="0"/>
              <a:t>Controls and coordinates use of hardware among various applications and users</a:t>
            </a:r>
          </a:p>
          <a:p>
            <a:pPr>
              <a:lnSpc>
                <a:spcPct val="170000"/>
              </a:lnSpc>
            </a:pPr>
            <a:endParaRPr lang="en-IN" sz="2000" dirty="0" smtClean="0"/>
          </a:p>
          <a:p>
            <a:pPr>
              <a:lnSpc>
                <a:spcPct val="170000"/>
              </a:lnSpc>
            </a:pPr>
            <a:endParaRPr lang="en-IN"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lnSpc>
                <a:spcPct val="150000"/>
              </a:lnSpc>
            </a:pPr>
            <a:r>
              <a:rPr lang="en-US" altLang="en-US" sz="2400" b="1" dirty="0" smtClean="0">
                <a:solidFill>
                  <a:srgbClr val="006699"/>
                </a:solidFill>
              </a:rPr>
              <a:t>User</a:t>
            </a:r>
            <a:r>
              <a:rPr lang="en-US" altLang="en-US" sz="2400" b="1" dirty="0" smtClean="0">
                <a:solidFill>
                  <a:srgbClr val="3366FF"/>
                </a:solidFill>
              </a:rPr>
              <a:t> </a:t>
            </a:r>
            <a:r>
              <a:rPr lang="en-US" altLang="en-US" sz="2400" dirty="0" smtClean="0"/>
              <a:t>goals and </a:t>
            </a:r>
            <a:r>
              <a:rPr lang="en-US" altLang="en-US" sz="2400" b="1" dirty="0" smtClean="0">
                <a:solidFill>
                  <a:srgbClr val="006699"/>
                </a:solidFill>
              </a:rPr>
              <a:t>System</a:t>
            </a:r>
            <a:r>
              <a:rPr lang="en-US" altLang="en-US" sz="2400" b="1" dirty="0" smtClean="0">
                <a:solidFill>
                  <a:srgbClr val="3366FF"/>
                </a:solidFill>
              </a:rPr>
              <a:t> </a:t>
            </a:r>
            <a:r>
              <a:rPr lang="en-US" altLang="en-US" sz="2400" dirty="0" smtClean="0"/>
              <a:t>goals</a:t>
            </a:r>
          </a:p>
          <a:p>
            <a:pPr lvl="1" algn="just">
              <a:lnSpc>
                <a:spcPct val="150000"/>
              </a:lnSpc>
            </a:pPr>
            <a:r>
              <a:rPr lang="en-US" altLang="en-US" sz="2400" dirty="0" smtClean="0"/>
              <a:t>User goals – operating system should be convenient to use, easy to learn, reliable, safe, and fast</a:t>
            </a:r>
          </a:p>
          <a:p>
            <a:pPr lvl="1" algn="just">
              <a:lnSpc>
                <a:spcPct val="150000"/>
              </a:lnSpc>
            </a:pPr>
            <a:r>
              <a:rPr lang="en-US" altLang="en-US" sz="2400" dirty="0" smtClean="0"/>
              <a:t>System goals – operating system should be easy to design, implement, and maintain, as well as flexible, reliable, error-free, and efficient</a:t>
            </a:r>
          </a:p>
          <a:p>
            <a:pPr algn="just">
              <a:lnSpc>
                <a:spcPct val="150000"/>
              </a:lnSpc>
            </a:pPr>
            <a:r>
              <a:rPr lang="en-US" altLang="en-US" sz="2400" dirty="0" smtClean="0"/>
              <a:t>Specifying and designing an OS is highly creative task of </a:t>
            </a:r>
            <a:r>
              <a:rPr lang="en-US" altLang="en-US" sz="2400" b="1" dirty="0" smtClean="0">
                <a:solidFill>
                  <a:srgbClr val="006699"/>
                </a:solidFill>
              </a:rPr>
              <a:t>software</a:t>
            </a:r>
            <a:r>
              <a:rPr lang="en-US" altLang="en-US" sz="2400" b="1" dirty="0" smtClean="0">
                <a:solidFill>
                  <a:srgbClr val="3366FF"/>
                </a:solidFill>
              </a:rPr>
              <a:t> </a:t>
            </a:r>
            <a:r>
              <a:rPr lang="en-US" altLang="en-US" sz="2400" b="1" dirty="0" smtClean="0">
                <a:solidFill>
                  <a:srgbClr val="006699"/>
                </a:solidFill>
              </a:rPr>
              <a:t>engineering</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Policy and Mechanism</a:t>
            </a:r>
            <a:endParaRPr lang="en-IN" sz="2800" dirty="0"/>
          </a:p>
        </p:txBody>
      </p:sp>
      <p:sp>
        <p:nvSpPr>
          <p:cNvPr id="3" name="Content Placeholder 2"/>
          <p:cNvSpPr>
            <a:spLocks noGrp="1"/>
          </p:cNvSpPr>
          <p:nvPr>
            <p:ph idx="1"/>
          </p:nvPr>
        </p:nvSpPr>
        <p:spPr>
          <a:xfrm>
            <a:off x="457200" y="1371600"/>
            <a:ext cx="8229600" cy="4648200"/>
          </a:xfrm>
        </p:spPr>
        <p:txBody>
          <a:bodyPr>
            <a:noAutofit/>
          </a:bodyPr>
          <a:lstStyle/>
          <a:p>
            <a:pPr algn="just">
              <a:lnSpc>
                <a:spcPct val="150000"/>
              </a:lnSpc>
            </a:pPr>
            <a:r>
              <a:rPr lang="en-US" altLang="en-US" sz="2400" b="1" dirty="0" smtClean="0">
                <a:solidFill>
                  <a:srgbClr val="006699"/>
                </a:solidFill>
              </a:rPr>
              <a:t>Policy</a:t>
            </a:r>
            <a:r>
              <a:rPr lang="en-US" altLang="en-US" sz="2400" b="1" dirty="0" smtClean="0"/>
              <a:t>:   What </a:t>
            </a:r>
            <a:r>
              <a:rPr lang="en-US" altLang="en-US" sz="2400" dirty="0" smtClean="0"/>
              <a:t>will</a:t>
            </a:r>
            <a:r>
              <a:rPr lang="en-US" altLang="en-US" sz="2400" b="1" dirty="0" smtClean="0"/>
              <a:t> </a:t>
            </a:r>
            <a:r>
              <a:rPr lang="en-US" altLang="en-US" sz="2400" dirty="0" smtClean="0"/>
              <a:t> be done?</a:t>
            </a:r>
            <a:r>
              <a:rPr lang="en-US" altLang="en-US" sz="2400" b="1" dirty="0" smtClean="0"/>
              <a:t> </a:t>
            </a:r>
          </a:p>
          <a:p>
            <a:pPr lvl="1" algn="just">
              <a:lnSpc>
                <a:spcPct val="150000"/>
              </a:lnSpc>
            </a:pPr>
            <a:r>
              <a:rPr lang="en-US" altLang="en-US" sz="2400" dirty="0" smtClean="0"/>
              <a:t>Timer construct for ensuring the CPU protection</a:t>
            </a:r>
          </a:p>
          <a:p>
            <a:pPr lvl="1" algn="just">
              <a:lnSpc>
                <a:spcPct val="150000"/>
              </a:lnSpc>
            </a:pPr>
            <a:r>
              <a:rPr lang="en-US" altLang="en-US" sz="2400" dirty="0" smtClean="0"/>
              <a:t>Example: Interrupt after every 100 seconds</a:t>
            </a:r>
          </a:p>
          <a:p>
            <a:pPr algn="just">
              <a:lnSpc>
                <a:spcPct val="150000"/>
              </a:lnSpc>
            </a:pPr>
            <a:r>
              <a:rPr lang="en-US" altLang="en-US" sz="2400" b="1" dirty="0" smtClean="0">
                <a:solidFill>
                  <a:srgbClr val="006699"/>
                </a:solidFill>
              </a:rPr>
              <a:t>Mechanism</a:t>
            </a:r>
            <a:r>
              <a:rPr lang="en-US" altLang="en-US" sz="2400" b="1" dirty="0" smtClean="0"/>
              <a:t>:  How</a:t>
            </a:r>
            <a:r>
              <a:rPr lang="en-US" altLang="en-US" sz="2400" dirty="0" smtClean="0"/>
              <a:t> to do something?</a:t>
            </a:r>
          </a:p>
          <a:p>
            <a:pPr lvl="1" algn="just">
              <a:lnSpc>
                <a:spcPct val="150000"/>
              </a:lnSpc>
            </a:pPr>
            <a:r>
              <a:rPr lang="en-US" altLang="en-US" sz="2400" dirty="0" smtClean="0"/>
              <a:t>Example: timer</a:t>
            </a:r>
          </a:p>
          <a:p>
            <a:pPr algn="just">
              <a:lnSpc>
                <a:spcPct val="150000"/>
              </a:lnSpc>
            </a:pPr>
            <a:r>
              <a:rPr lang="en-US" altLang="en-US" sz="2400" dirty="0" smtClean="0"/>
              <a:t>Important principle: separate policy from mechanism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lnSpc>
                <a:spcPct val="150000"/>
              </a:lnSpc>
            </a:pPr>
            <a:r>
              <a:rPr lang="en-US" altLang="en-US" sz="2400" dirty="0" smtClean="0"/>
              <a:t>The separation of policy from mechanism is a very important principle, it allows maximum flexibility if policy decisions are to be changed later.</a:t>
            </a:r>
          </a:p>
          <a:p>
            <a:pPr lvl="1" algn="just">
              <a:lnSpc>
                <a:spcPct val="150000"/>
              </a:lnSpc>
            </a:pPr>
            <a:r>
              <a:rPr lang="en-US" altLang="en-US" sz="2400" dirty="0" smtClean="0"/>
              <a:t>Example: change 100 to 200</a:t>
            </a:r>
          </a:p>
          <a:p>
            <a:pPr algn="just">
              <a:lnSpc>
                <a:spcPct val="150000"/>
              </a:lnSpc>
            </a:pPr>
            <a:endParaRPr lang="en-IN" sz="2400" dirty="0" smtClean="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sz="2800" dirty="0" smtClean="0"/>
              <a:t>Implementation</a:t>
            </a:r>
            <a:endParaRPr lang="en-IN" sz="2800" dirty="0"/>
          </a:p>
        </p:txBody>
      </p:sp>
      <p:sp>
        <p:nvSpPr>
          <p:cNvPr id="3" name="Content Placeholder 2"/>
          <p:cNvSpPr>
            <a:spLocks noGrp="1"/>
          </p:cNvSpPr>
          <p:nvPr>
            <p:ph idx="1"/>
          </p:nvPr>
        </p:nvSpPr>
        <p:spPr>
          <a:xfrm>
            <a:off x="457200" y="1447800"/>
            <a:ext cx="8229600" cy="4678363"/>
          </a:xfrm>
        </p:spPr>
        <p:txBody>
          <a:bodyPr>
            <a:normAutofit/>
          </a:bodyPr>
          <a:lstStyle/>
          <a:p>
            <a:pPr algn="just">
              <a:lnSpc>
                <a:spcPct val="150000"/>
              </a:lnSpc>
            </a:pPr>
            <a:r>
              <a:rPr lang="en-IN" sz="2400" dirty="0" smtClean="0"/>
              <a:t>Early operating systems were written in assembly language</a:t>
            </a:r>
          </a:p>
          <a:p>
            <a:pPr algn="just">
              <a:lnSpc>
                <a:spcPct val="150000"/>
              </a:lnSpc>
            </a:pPr>
            <a:r>
              <a:rPr lang="en-IN" sz="2400" dirty="0" smtClean="0"/>
              <a:t>Now, most are written in higher-level languages such as C or C++, with small amounts of the system written in assembly language.</a:t>
            </a:r>
          </a:p>
          <a:p>
            <a:pPr>
              <a:lnSpc>
                <a:spcPct val="150000"/>
              </a:lnSpc>
            </a:pPr>
            <a:r>
              <a:rPr lang="en-US" altLang="en-US" sz="2400" dirty="0" smtClean="0"/>
              <a:t>Actually usually a mix of languages</a:t>
            </a:r>
          </a:p>
          <a:p>
            <a:pPr lvl="1">
              <a:lnSpc>
                <a:spcPct val="150000"/>
              </a:lnSpc>
            </a:pPr>
            <a:r>
              <a:rPr lang="en-US" altLang="en-US" sz="2400" dirty="0" smtClean="0"/>
              <a:t>Lowest levels in assembly</a:t>
            </a:r>
          </a:p>
          <a:p>
            <a:pPr lvl="1">
              <a:lnSpc>
                <a:spcPct val="150000"/>
              </a:lnSpc>
            </a:pPr>
            <a:r>
              <a:rPr lang="en-US" altLang="en-US" sz="2400" dirty="0" smtClean="0"/>
              <a:t>Main body in 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1">
              <a:lnSpc>
                <a:spcPct val="150000"/>
              </a:lnSpc>
            </a:pPr>
            <a:r>
              <a:rPr lang="en-US" altLang="en-US" sz="2400" dirty="0" smtClean="0"/>
              <a:t>Systems programs in C, C++, scripting languages like PERL, Python, shell scripts</a:t>
            </a:r>
          </a:p>
          <a:p>
            <a:pPr lvl="1" algn="just">
              <a:lnSpc>
                <a:spcPct val="150000"/>
              </a:lnSpc>
            </a:pPr>
            <a:r>
              <a:rPr lang="en-IN" sz="2400" dirty="0" smtClean="0"/>
              <a:t>Example: Android OS</a:t>
            </a:r>
          </a:p>
          <a:p>
            <a:pPr lvl="2" algn="just">
              <a:lnSpc>
                <a:spcPct val="150000"/>
              </a:lnSpc>
            </a:pPr>
            <a:r>
              <a:rPr lang="en-IN" dirty="0" smtClean="0"/>
              <a:t>Its kernel is written mostly in C with some assembly language</a:t>
            </a:r>
          </a:p>
          <a:p>
            <a:pPr lvl="2" algn="just">
              <a:lnSpc>
                <a:spcPct val="150000"/>
              </a:lnSpc>
            </a:pPr>
            <a:r>
              <a:rPr lang="en-IN" dirty="0" smtClean="0"/>
              <a:t>Most Android system libraries are written in C or C++</a:t>
            </a:r>
          </a:p>
          <a:p>
            <a:pPr lvl="2" algn="just">
              <a:lnSpc>
                <a:spcPct val="150000"/>
              </a:lnSpc>
            </a:pPr>
            <a:r>
              <a:rPr lang="en-IN" dirty="0" smtClean="0"/>
              <a:t> Its application frameworks—which provide the developer interface to the system—are written mostly in Java.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lnSpc>
                <a:spcPct val="150000"/>
              </a:lnSpc>
            </a:pPr>
            <a:r>
              <a:rPr lang="en-US" altLang="en-US" sz="2400" dirty="0" smtClean="0"/>
              <a:t>More high-level language easier to</a:t>
            </a:r>
            <a:r>
              <a:rPr lang="en-US" altLang="en-US" sz="2400" b="1" dirty="0" smtClean="0">
                <a:solidFill>
                  <a:srgbClr val="3366FF"/>
                </a:solidFill>
              </a:rPr>
              <a:t> </a:t>
            </a:r>
            <a:r>
              <a:rPr lang="en-US" altLang="en-US" sz="2400" b="1" dirty="0" smtClean="0">
                <a:solidFill>
                  <a:srgbClr val="006699"/>
                </a:solidFill>
              </a:rPr>
              <a:t>port</a:t>
            </a:r>
            <a:r>
              <a:rPr lang="en-US" altLang="en-US" sz="2400" b="1" dirty="0" smtClean="0">
                <a:solidFill>
                  <a:srgbClr val="3366FF"/>
                </a:solidFill>
              </a:rPr>
              <a:t> </a:t>
            </a:r>
            <a:r>
              <a:rPr lang="en-US" altLang="en-US" sz="2400" dirty="0" smtClean="0"/>
              <a:t>to other hardware</a:t>
            </a:r>
          </a:p>
          <a:p>
            <a:pPr lvl="1" algn="just">
              <a:lnSpc>
                <a:spcPct val="150000"/>
              </a:lnSpc>
            </a:pPr>
            <a:r>
              <a:rPr lang="en-US" altLang="en-US" sz="2400" dirty="0" smtClean="0"/>
              <a:t>But slower</a:t>
            </a:r>
          </a:p>
          <a:p>
            <a:pPr lvl="1" algn="just">
              <a:lnSpc>
                <a:spcPct val="150000"/>
              </a:lnSpc>
            </a:pPr>
            <a:r>
              <a:rPr lang="en-US" altLang="en-US" sz="2400" dirty="0" smtClean="0"/>
              <a:t>Requires increased storage.</a:t>
            </a:r>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Operating System Structure</a:t>
            </a:r>
            <a:endParaRPr lang="en-IN" sz="2800" dirty="0"/>
          </a:p>
        </p:txBody>
      </p:sp>
      <p:sp>
        <p:nvSpPr>
          <p:cNvPr id="3" name="Content Placeholder 2"/>
          <p:cNvSpPr>
            <a:spLocks noGrp="1"/>
          </p:cNvSpPr>
          <p:nvPr>
            <p:ph idx="1"/>
          </p:nvPr>
        </p:nvSpPr>
        <p:spPr/>
        <p:txBody>
          <a:bodyPr/>
          <a:lstStyle/>
          <a:p>
            <a:pPr algn="just">
              <a:lnSpc>
                <a:spcPct val="150000"/>
              </a:lnSpc>
            </a:pPr>
            <a:r>
              <a:rPr lang="en-US" altLang="en-US" sz="2400" dirty="0" smtClean="0"/>
              <a:t>General-purpose OS is very large program</a:t>
            </a:r>
          </a:p>
          <a:p>
            <a:pPr algn="just">
              <a:lnSpc>
                <a:spcPct val="150000"/>
              </a:lnSpc>
            </a:pPr>
            <a:r>
              <a:rPr lang="en-US" altLang="en-US" sz="2400" dirty="0" smtClean="0"/>
              <a:t>Various ways to structure ones</a:t>
            </a:r>
          </a:p>
          <a:p>
            <a:pPr lvl="1" algn="just">
              <a:lnSpc>
                <a:spcPct val="150000"/>
              </a:lnSpc>
            </a:pPr>
            <a:r>
              <a:rPr lang="en-US" altLang="en-US" sz="2400" dirty="0" smtClean="0"/>
              <a:t>Monolithic structure</a:t>
            </a:r>
          </a:p>
          <a:p>
            <a:pPr lvl="1" algn="just">
              <a:lnSpc>
                <a:spcPct val="150000"/>
              </a:lnSpc>
            </a:pPr>
            <a:r>
              <a:rPr lang="en-US" altLang="en-US" sz="2400" dirty="0" smtClean="0"/>
              <a:t>Layered Approach</a:t>
            </a:r>
          </a:p>
          <a:p>
            <a:pPr lvl="1" algn="just">
              <a:lnSpc>
                <a:spcPct val="150000"/>
              </a:lnSpc>
            </a:pPr>
            <a:r>
              <a:rPr lang="en-US" altLang="en-US" sz="2400" dirty="0" err="1" smtClean="0"/>
              <a:t>Microkernels</a:t>
            </a:r>
            <a:endParaRPr lang="en-US" altLang="en-US" sz="2400" dirty="0" smtClean="0"/>
          </a:p>
          <a:p>
            <a:pPr lvl="1" algn="just">
              <a:lnSpc>
                <a:spcPct val="150000"/>
              </a:lnSpc>
            </a:pPr>
            <a:r>
              <a:rPr lang="en-US" altLang="en-US" sz="2400" dirty="0" smtClean="0"/>
              <a:t>Modules</a:t>
            </a:r>
          </a:p>
          <a:p>
            <a:pPr lvl="1" algn="just">
              <a:lnSpc>
                <a:spcPct val="150000"/>
              </a:lnSpc>
            </a:pPr>
            <a:r>
              <a:rPr lang="en-US" altLang="en-US" sz="2400" dirty="0" smtClean="0"/>
              <a:t>Hybrid systems</a:t>
            </a:r>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800" dirty="0" smtClean="0"/>
              <a:t>Monolithic structure</a:t>
            </a:r>
            <a:endParaRPr lang="en-IN" sz="2800" dirty="0"/>
          </a:p>
        </p:txBody>
      </p:sp>
      <p:sp>
        <p:nvSpPr>
          <p:cNvPr id="3" name="Content Placeholder 2"/>
          <p:cNvSpPr>
            <a:spLocks noGrp="1"/>
          </p:cNvSpPr>
          <p:nvPr>
            <p:ph idx="1"/>
          </p:nvPr>
        </p:nvSpPr>
        <p:spPr>
          <a:xfrm>
            <a:off x="457200" y="1143000"/>
            <a:ext cx="8229600" cy="4983163"/>
          </a:xfrm>
        </p:spPr>
        <p:txBody>
          <a:bodyPr>
            <a:normAutofit/>
          </a:bodyPr>
          <a:lstStyle/>
          <a:p>
            <a:pPr algn="just">
              <a:lnSpc>
                <a:spcPct val="150000"/>
              </a:lnSpc>
            </a:pPr>
            <a:r>
              <a:rPr lang="en-US" altLang="en-US" sz="2400" dirty="0" smtClean="0"/>
              <a:t>UNIX – limited by hardware functionality, the original UNIX operating system had limited structuring.  </a:t>
            </a:r>
          </a:p>
          <a:p>
            <a:pPr algn="just">
              <a:lnSpc>
                <a:spcPct val="150000"/>
              </a:lnSpc>
            </a:pPr>
            <a:r>
              <a:rPr lang="en-US" altLang="en-US" sz="2400" dirty="0" smtClean="0"/>
              <a:t>The UNIX OS consists of two separable parts</a:t>
            </a:r>
          </a:p>
          <a:p>
            <a:pPr lvl="1" algn="just">
              <a:lnSpc>
                <a:spcPct val="150000"/>
              </a:lnSpc>
            </a:pPr>
            <a:r>
              <a:rPr lang="en-US" altLang="en-US" sz="2400" dirty="0" smtClean="0"/>
              <a:t>Systems programs</a:t>
            </a:r>
          </a:p>
          <a:p>
            <a:pPr lvl="1" algn="just">
              <a:lnSpc>
                <a:spcPct val="150000"/>
              </a:lnSpc>
            </a:pPr>
            <a:r>
              <a:rPr lang="en-US" altLang="en-US" sz="2400" dirty="0" smtClean="0"/>
              <a:t>The kernel</a:t>
            </a:r>
          </a:p>
          <a:p>
            <a:pPr lvl="2" algn="just">
              <a:lnSpc>
                <a:spcPct val="150000"/>
              </a:lnSpc>
            </a:pPr>
            <a:r>
              <a:rPr lang="en-US" altLang="en-US" dirty="0" smtClean="0"/>
              <a:t>Consists of everything below the system-call interface and above the physical hardware</a:t>
            </a:r>
          </a:p>
          <a:p>
            <a:pPr algn="just"/>
            <a:endParaRPr lang="en-IN"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342900" lvl="2" indent="-342900" algn="just">
              <a:lnSpc>
                <a:spcPct val="150000"/>
              </a:lnSpc>
            </a:pPr>
            <a:r>
              <a:rPr lang="en-US" altLang="en-US" dirty="0" smtClean="0"/>
              <a:t>Provides the file system, CPU scheduling, memory management, and other operating-system functions</a:t>
            </a:r>
          </a:p>
          <a:p>
            <a:pPr marL="342900" lvl="2" indent="-342900" algn="just">
              <a:lnSpc>
                <a:spcPct val="150000"/>
              </a:lnSpc>
            </a:pPr>
            <a:r>
              <a:rPr lang="en-US" altLang="en-US" dirty="0" smtClean="0"/>
              <a:t>A large number of functions for one level</a:t>
            </a:r>
          </a:p>
          <a:p>
            <a:pPr marL="342900" lvl="2" indent="-342900" algn="just">
              <a:lnSpc>
                <a:spcPct val="150000"/>
              </a:lnSpc>
            </a:pPr>
            <a:r>
              <a:rPr lang="en-US" altLang="en-US" dirty="0" smtClean="0"/>
              <a:t>Traditional UNIX system architecture is shown in the next slide</a:t>
            </a:r>
          </a:p>
          <a:p>
            <a:pPr marL="342900" lvl="2" indent="-342900" algn="just">
              <a:lnSpc>
                <a:spcPct val="150000"/>
              </a:lnSpc>
            </a:pPr>
            <a:r>
              <a:rPr lang="en-US" altLang="en-US" dirty="0" smtClean="0"/>
              <a:t>The Linux operating system is based on UNIX and is structured similarly, as shown in the slide 60.</a:t>
            </a:r>
          </a:p>
          <a:p>
            <a:pPr marL="342900" lvl="2" indent="-342900" algn="just">
              <a:lnSpc>
                <a:spcPct val="150000"/>
              </a:lnSpc>
            </a:pPr>
            <a:r>
              <a:rPr lang="en-US" altLang="en-US" dirty="0" smtClean="0"/>
              <a:t>Monolithic structure is difficult to implement and extend</a:t>
            </a:r>
          </a:p>
          <a:p>
            <a:pPr marL="800100" lvl="3" indent="-342900" algn="just">
              <a:lnSpc>
                <a:spcPct val="150000"/>
              </a:lnSpc>
            </a:pPr>
            <a:r>
              <a:rPr lang="en-US" altLang="en-US" dirty="0" smtClean="0"/>
              <a:t>But there is very little overhead in the system call interface</a:t>
            </a:r>
          </a:p>
          <a:p>
            <a:pPr marL="800100" lvl="3" indent="-342900" algn="just">
              <a:lnSpc>
                <a:spcPct val="150000"/>
              </a:lnSpc>
            </a:pPr>
            <a:r>
              <a:rPr lang="en-US" altLang="en-US" dirty="0" smtClean="0"/>
              <a:t>Communications within the kernel is fast. </a:t>
            </a:r>
          </a:p>
          <a:p>
            <a:pPr marL="342900" lvl="2" indent="-342900" algn="just">
              <a:lnSpc>
                <a:spcPct val="150000"/>
              </a:lnSpc>
            </a:pPr>
            <a:r>
              <a:rPr lang="en-US" altLang="en-US" dirty="0" smtClean="0"/>
              <a:t>Still used in UNIX, Linux and Windows OS</a:t>
            </a:r>
          </a:p>
          <a:p>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0AF4FCDF-1BC0-40A0-B88F-416549435D1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47800" y="1371600"/>
            <a:ext cx="60198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lvl="1">
              <a:lnSpc>
                <a:spcPct val="170000"/>
              </a:lnSpc>
            </a:pPr>
            <a:r>
              <a:rPr lang="en-US" altLang="en-US" sz="2400" dirty="0" smtClean="0"/>
              <a:t>Application programs – define the ways in which the system resources are used to solve the computing problems of the users</a:t>
            </a:r>
          </a:p>
          <a:p>
            <a:pPr lvl="2">
              <a:lnSpc>
                <a:spcPct val="170000"/>
              </a:lnSpc>
            </a:pPr>
            <a:r>
              <a:rPr lang="en-US" altLang="en-US" dirty="0" smtClean="0"/>
              <a:t>Word processors, compilers, web browsers, database systems, video games</a:t>
            </a:r>
          </a:p>
          <a:p>
            <a:pPr lvl="1">
              <a:lnSpc>
                <a:spcPct val="170000"/>
              </a:lnSpc>
            </a:pPr>
            <a:r>
              <a:rPr lang="en-US" altLang="en-US" sz="2400" dirty="0" smtClean="0"/>
              <a:t>Users</a:t>
            </a:r>
          </a:p>
          <a:p>
            <a:pPr lvl="2">
              <a:lnSpc>
                <a:spcPct val="170000"/>
              </a:lnSpc>
            </a:pPr>
            <a:r>
              <a:rPr lang="en-US" altLang="en-US" dirty="0" smtClean="0"/>
              <a:t>People, machines, other computers</a:t>
            </a:r>
          </a:p>
          <a:p>
            <a:endParaRPr lang="en-IN"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dirty="0" smtClean="0"/>
              <a:t>Linux System Structure</a:t>
            </a:r>
            <a:endParaRPr lang="en-IN" sz="2800" dirty="0"/>
          </a:p>
        </p:txBody>
      </p:sp>
      <p:sp>
        <p:nvSpPr>
          <p:cNvPr id="3" name="Content Placeholder 2"/>
          <p:cNvSpPr>
            <a:spLocks noGrp="1"/>
          </p:cNvSpPr>
          <p:nvPr>
            <p:ph idx="1"/>
          </p:nvPr>
        </p:nvSpPr>
        <p:spPr>
          <a:xfrm>
            <a:off x="457200" y="1219200"/>
            <a:ext cx="8229600" cy="4906963"/>
          </a:xfrm>
        </p:spPr>
        <p:txBody>
          <a:bodyPr>
            <a:normAutofit/>
          </a:bodyPr>
          <a:lstStyle/>
          <a:p>
            <a:r>
              <a:rPr lang="en-US" altLang="en-US" sz="2400" dirty="0" smtClean="0"/>
              <a:t>Monolithic plus modular design</a:t>
            </a:r>
          </a:p>
          <a:p>
            <a:pPr>
              <a:buNone/>
            </a:pPr>
            <a:endParaRPr lang="en-IN" sz="2400" dirty="0"/>
          </a:p>
        </p:txBody>
      </p:sp>
      <p:pic>
        <p:nvPicPr>
          <p:cNvPr id="4" name="Picture 3">
            <a:extLst>
              <a:ext uri="{FF2B5EF4-FFF2-40B4-BE49-F238E27FC236}">
                <a16:creationId xmlns:a16="http://schemas.microsoft.com/office/drawing/2014/main" xmlns="" id="{3916281A-E631-49D0-A316-EE6C756C916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43200" y="1905000"/>
            <a:ext cx="449580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Layered Approach</a:t>
            </a:r>
            <a:endParaRPr lang="en-IN" sz="2800" dirty="0"/>
          </a:p>
        </p:txBody>
      </p:sp>
      <p:sp>
        <p:nvSpPr>
          <p:cNvPr id="3" name="Content Placeholder 2"/>
          <p:cNvSpPr>
            <a:spLocks noGrp="1"/>
          </p:cNvSpPr>
          <p:nvPr>
            <p:ph idx="1"/>
          </p:nvPr>
        </p:nvSpPr>
        <p:spPr/>
        <p:txBody>
          <a:bodyPr>
            <a:normAutofit lnSpcReduction="10000"/>
          </a:bodyPr>
          <a:lstStyle/>
          <a:p>
            <a:pPr algn="just">
              <a:lnSpc>
                <a:spcPct val="150000"/>
              </a:lnSpc>
            </a:pPr>
            <a:r>
              <a:rPr lang="en-US" altLang="en-US" sz="2400" dirty="0" smtClean="0"/>
              <a:t>The operating system is divided into a number of layers (levels), each built on top of lower layers. </a:t>
            </a:r>
          </a:p>
          <a:p>
            <a:pPr algn="just">
              <a:lnSpc>
                <a:spcPct val="150000"/>
              </a:lnSpc>
            </a:pPr>
            <a:r>
              <a:rPr lang="en-US" altLang="en-US" sz="2400" dirty="0" smtClean="0"/>
              <a:t> The bottom layer (layer 0), is the hardware; the highest (layer N) is the user interface.</a:t>
            </a:r>
          </a:p>
          <a:p>
            <a:pPr algn="just">
              <a:lnSpc>
                <a:spcPct val="150000"/>
              </a:lnSpc>
            </a:pPr>
            <a:r>
              <a:rPr lang="en-US" altLang="en-US" sz="2400" dirty="0" smtClean="0"/>
              <a:t>With modularity, layers are selected such that each uses functions (operations) and services of only lower-level layers</a:t>
            </a:r>
          </a:p>
          <a:p>
            <a:pPr algn="just">
              <a:lnSpc>
                <a:spcPct val="150000"/>
              </a:lnSpc>
            </a:pPr>
            <a:r>
              <a:rPr lang="en-IN" altLang="en-US" sz="2400" dirty="0" smtClean="0"/>
              <a:t>A layer does not need to know how these operations are implemented; it needs to know only what these operations do</a:t>
            </a:r>
            <a:endParaRPr lang="en-US" altLang="en-US" sz="2400" dirty="0" smtClean="0"/>
          </a:p>
          <a:p>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Layered system structure</a:t>
            </a:r>
            <a:endParaRPr lang="en-IN" sz="2800" dirty="0"/>
          </a:p>
        </p:txBody>
      </p:sp>
      <p:pic>
        <p:nvPicPr>
          <p:cNvPr id="4" name="Picture 2">
            <a:extLst>
              <a:ext uri="{FF2B5EF4-FFF2-40B4-BE49-F238E27FC236}">
                <a16:creationId xmlns="" xmlns:a16="http://schemas.microsoft.com/office/drawing/2014/main" id="{407A23F2-DA55-4CEE-97C1-871903D96380}"/>
              </a:ext>
            </a:extLst>
          </p:cNvPr>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9800" y="1981200"/>
            <a:ext cx="4724400" cy="396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a:lnSpc>
                <a:spcPct val="150000"/>
              </a:lnSpc>
            </a:pPr>
            <a:r>
              <a:rPr lang="en-IN" sz="2400" dirty="0" smtClean="0"/>
              <a:t>The main advantage of the layered approach is simplicity of construction and debugging</a:t>
            </a:r>
          </a:p>
          <a:p>
            <a:pPr algn="just">
              <a:lnSpc>
                <a:spcPct val="150000"/>
              </a:lnSpc>
            </a:pPr>
            <a:r>
              <a:rPr lang="en-IN" sz="2400" dirty="0" smtClean="0"/>
              <a:t>The layers are selected so that each uses functions(operations) and services of only lower-level layers</a:t>
            </a:r>
          </a:p>
          <a:p>
            <a:pPr algn="just">
              <a:lnSpc>
                <a:spcPct val="150000"/>
              </a:lnSpc>
            </a:pPr>
            <a:r>
              <a:rPr lang="en-IN" sz="2400" dirty="0" smtClean="0"/>
              <a:t>This approach simplifies debugging and system verification.</a:t>
            </a:r>
          </a:p>
          <a:p>
            <a:pPr lvl="1" algn="just">
              <a:lnSpc>
                <a:spcPct val="150000"/>
              </a:lnSpc>
            </a:pPr>
            <a:r>
              <a:rPr lang="en-IN" sz="2000" dirty="0" smtClean="0"/>
              <a:t>The first layer can be debugged without any concern for the rest of the system, because by definition, it uses only the basic hardware (which is assumed correct) to implement its functions.</a:t>
            </a:r>
          </a:p>
          <a:p>
            <a:pPr lvl="1" algn="just">
              <a:lnSpc>
                <a:spcPct val="150000"/>
              </a:lnSpc>
            </a:pPr>
            <a:r>
              <a:rPr lang="en-IN" sz="2000" dirty="0" smtClean="0"/>
              <a:t>Once the first layer is debugged, its correct functioning can be assumed while the second layer is debugged, and so on.</a:t>
            </a:r>
            <a:endParaRPr lang="en-IN"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lvl="1" algn="just">
              <a:lnSpc>
                <a:spcPct val="150000"/>
              </a:lnSpc>
            </a:pPr>
            <a:r>
              <a:rPr lang="en-IN" sz="2000" dirty="0" smtClean="0"/>
              <a:t>If an error is found during the debugging of a particular layer, the error must be on that layer, because the layers below it are already debugged</a:t>
            </a:r>
          </a:p>
          <a:p>
            <a:pPr algn="just">
              <a:lnSpc>
                <a:spcPct val="150000"/>
              </a:lnSpc>
            </a:pPr>
            <a:r>
              <a:rPr lang="en-IN" sz="2400" dirty="0" smtClean="0"/>
              <a:t>Relatively few operating systems use a pure layered approach.</a:t>
            </a:r>
          </a:p>
          <a:p>
            <a:pPr lvl="1" algn="just">
              <a:lnSpc>
                <a:spcPct val="150000"/>
              </a:lnSpc>
            </a:pPr>
            <a:r>
              <a:rPr lang="en-IN" sz="2000" dirty="0" smtClean="0"/>
              <a:t>One reason involves the challenges of appropriately defining the functionality of each layer.</a:t>
            </a:r>
          </a:p>
          <a:p>
            <a:pPr lvl="1" algn="just">
              <a:lnSpc>
                <a:spcPct val="150000"/>
              </a:lnSpc>
            </a:pPr>
            <a:r>
              <a:rPr lang="en-IN" sz="2000" dirty="0" smtClean="0"/>
              <a:t>the overall performance of such systems is poor due to the overhead of requiring a user program to traverse through multiple layers to obtain an operating-system service.</a:t>
            </a:r>
            <a:endParaRPr lang="en-IN"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800" dirty="0" err="1" smtClean="0"/>
              <a:t>Microkernels</a:t>
            </a:r>
            <a:endParaRPr lang="en-IN" sz="2800" dirty="0"/>
          </a:p>
        </p:txBody>
      </p:sp>
      <p:sp>
        <p:nvSpPr>
          <p:cNvPr id="3" name="Content Placeholder 2"/>
          <p:cNvSpPr>
            <a:spLocks noGrp="1"/>
          </p:cNvSpPr>
          <p:nvPr>
            <p:ph idx="1"/>
          </p:nvPr>
        </p:nvSpPr>
        <p:spPr>
          <a:xfrm>
            <a:off x="457200" y="1219200"/>
            <a:ext cx="8229600" cy="4906963"/>
          </a:xfrm>
        </p:spPr>
        <p:txBody>
          <a:bodyPr>
            <a:normAutofit/>
          </a:bodyPr>
          <a:lstStyle/>
          <a:p>
            <a:pPr algn="just">
              <a:lnSpc>
                <a:spcPct val="150000"/>
              </a:lnSpc>
            </a:pPr>
            <a:r>
              <a:rPr lang="en-US" altLang="en-US" sz="2400" b="1" dirty="0" smtClean="0"/>
              <a:t>Mach</a:t>
            </a:r>
            <a:r>
              <a:rPr lang="en-US" altLang="en-US" sz="2400" dirty="0" smtClean="0"/>
              <a:t> OS is an example of </a:t>
            </a:r>
            <a:r>
              <a:rPr lang="en-US" altLang="en-US" sz="2400" b="1" dirty="0" smtClean="0"/>
              <a:t>microkernel</a:t>
            </a:r>
          </a:p>
          <a:p>
            <a:pPr algn="just">
              <a:lnSpc>
                <a:spcPct val="150000"/>
              </a:lnSpc>
            </a:pPr>
            <a:r>
              <a:rPr lang="en-US" altLang="en-US" sz="2400" dirty="0" smtClean="0"/>
              <a:t>Developed by researchers at Carnegie Mellon University in mid 1980’s</a:t>
            </a:r>
          </a:p>
          <a:p>
            <a:pPr algn="just">
              <a:lnSpc>
                <a:spcPct val="150000"/>
              </a:lnSpc>
            </a:pPr>
            <a:r>
              <a:rPr lang="en-US" altLang="en-US" sz="2400" dirty="0" smtClean="0"/>
              <a:t>All nonessential components are moved from the kernel space  to the user space</a:t>
            </a:r>
          </a:p>
          <a:p>
            <a:pPr algn="just">
              <a:lnSpc>
                <a:spcPct val="150000"/>
              </a:lnSpc>
            </a:pPr>
            <a:r>
              <a:rPr lang="en-IN" altLang="en-US" sz="2400" dirty="0" smtClean="0"/>
              <a:t>There is little consensus regarding which services should remain in the kernel and which should be implemented in user space.</a:t>
            </a:r>
            <a:endParaRPr lang="en-US" altLang="en-US" sz="2400" dirty="0" smtClean="0"/>
          </a:p>
          <a:p>
            <a:endParaRPr lang="en-IN"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Microkernel System Structure</a:t>
            </a:r>
            <a:endParaRPr lang="en-IN" sz="2800" dirty="0"/>
          </a:p>
        </p:txBody>
      </p:sp>
      <p:pic>
        <p:nvPicPr>
          <p:cNvPr id="4" name="Picture 2">
            <a:extLst>
              <a:ext uri="{FF2B5EF4-FFF2-40B4-BE49-F238E27FC236}">
                <a16:creationId xmlns="" xmlns:a16="http://schemas.microsoft.com/office/drawing/2014/main" id="{25A0E5C8-7A5F-457D-83DE-F96A7C9EEDA7}"/>
              </a:ext>
            </a:extLst>
          </p:cNvPr>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872936"/>
            <a:ext cx="8229600" cy="3980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lnSpc>
                <a:spcPct val="150000"/>
              </a:lnSpc>
            </a:pPr>
            <a:r>
              <a:rPr lang="en-IN" sz="2400" dirty="0" smtClean="0"/>
              <a:t>Typically, however, </a:t>
            </a:r>
            <a:r>
              <a:rPr lang="en-IN" sz="2400" dirty="0" err="1" smtClean="0"/>
              <a:t>microkernels</a:t>
            </a:r>
            <a:r>
              <a:rPr lang="en-IN" sz="2400" dirty="0" smtClean="0"/>
              <a:t> provide minimal process and memory management, in addition to a communication facility.</a:t>
            </a:r>
          </a:p>
          <a:p>
            <a:pPr algn="just">
              <a:lnSpc>
                <a:spcPct val="150000"/>
              </a:lnSpc>
            </a:pPr>
            <a:r>
              <a:rPr lang="en-US" altLang="en-US" sz="2400" dirty="0" smtClean="0"/>
              <a:t>Communication takes place between user modules using message passing</a:t>
            </a:r>
          </a:p>
          <a:p>
            <a:pPr algn="just"/>
            <a:r>
              <a:rPr lang="en-IN" sz="2400" dirty="0" smtClean="0"/>
              <a:t> </a:t>
            </a:r>
            <a:r>
              <a:rPr lang="en-US" altLang="en-US" sz="2400" dirty="0" smtClean="0"/>
              <a:t>Benefits:</a:t>
            </a:r>
          </a:p>
          <a:p>
            <a:pPr lvl="1" algn="just"/>
            <a:r>
              <a:rPr lang="en-US" altLang="en-US" sz="2400" dirty="0" smtClean="0"/>
              <a:t>Easier to extend a microkernel</a:t>
            </a:r>
          </a:p>
          <a:p>
            <a:pPr lvl="1" algn="just">
              <a:lnSpc>
                <a:spcPct val="150000"/>
              </a:lnSpc>
            </a:pPr>
            <a:r>
              <a:rPr lang="en-US" altLang="en-US" sz="2400" dirty="0" smtClean="0"/>
              <a:t>Easier to port the operating system to new architectures</a:t>
            </a:r>
          </a:p>
          <a:p>
            <a:pPr lvl="1">
              <a:lnSpc>
                <a:spcPct val="150000"/>
              </a:lnSpc>
            </a:pPr>
            <a:r>
              <a:rPr lang="en-US" altLang="en-US" sz="2400" dirty="0" smtClean="0"/>
              <a:t>More reliable (less code is running in kernel mode)</a:t>
            </a:r>
          </a:p>
          <a:p>
            <a:pPr lvl="1">
              <a:lnSpc>
                <a:spcPct val="150000"/>
              </a:lnSpc>
            </a:pPr>
            <a:r>
              <a:rPr lang="en-US" altLang="en-US" sz="2400" dirty="0" smtClean="0"/>
              <a:t>More secure</a:t>
            </a:r>
            <a:endParaRPr lang="en-US" altLang="en-US" sz="1000" dirty="0" smtClean="0"/>
          </a:p>
          <a:p>
            <a:pPr lvl="1" algn="just">
              <a:lnSpc>
                <a:spcPct val="150000"/>
              </a:lnSpc>
            </a:pPr>
            <a:endParaRPr lang="en-US" altLang="en-US" sz="2400" dirty="0" smtClean="0"/>
          </a:p>
          <a:p>
            <a:endParaRPr lang="en-IN"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50000"/>
              </a:lnSpc>
            </a:pPr>
            <a:r>
              <a:rPr lang="en-IN" sz="2400" dirty="0" smtClean="0"/>
              <a:t>Disadvantage</a:t>
            </a:r>
          </a:p>
          <a:p>
            <a:pPr lvl="1" algn="just">
              <a:lnSpc>
                <a:spcPct val="150000"/>
              </a:lnSpc>
            </a:pPr>
            <a:r>
              <a:rPr lang="en-US" altLang="en-US" sz="2000" dirty="0" smtClean="0"/>
              <a:t>Performance overhead of user space to kernel space communication</a:t>
            </a:r>
          </a:p>
          <a:p>
            <a:pPr algn="just">
              <a:lnSpc>
                <a:spcPct val="150000"/>
              </a:lnSpc>
            </a:pPr>
            <a:r>
              <a:rPr lang="en-US" altLang="en-US" sz="2400" dirty="0" smtClean="0"/>
              <a:t>Best illustration</a:t>
            </a:r>
          </a:p>
          <a:p>
            <a:pPr lvl="1" algn="just">
              <a:lnSpc>
                <a:spcPct val="150000"/>
              </a:lnSpc>
            </a:pPr>
            <a:r>
              <a:rPr lang="en-US" altLang="en-US" sz="2000" dirty="0" smtClean="0"/>
              <a:t>Darwin, </a:t>
            </a:r>
            <a:r>
              <a:rPr lang="en-IN" altLang="en-US" sz="2000" dirty="0" smtClean="0"/>
              <a:t>the kernel component of the </a:t>
            </a:r>
            <a:r>
              <a:rPr lang="en-IN" altLang="en-US" sz="2000" dirty="0" err="1" smtClean="0"/>
              <a:t>macOS</a:t>
            </a:r>
            <a:r>
              <a:rPr lang="en-IN" altLang="en-US" sz="2000" dirty="0" smtClean="0"/>
              <a:t> and </a:t>
            </a:r>
            <a:r>
              <a:rPr lang="en-IN" altLang="en-US" sz="2000" dirty="0" err="1" smtClean="0"/>
              <a:t>iOS</a:t>
            </a:r>
            <a:r>
              <a:rPr lang="en-IN" altLang="en-US" sz="2000" dirty="0" smtClean="0"/>
              <a:t> operating systems</a:t>
            </a:r>
          </a:p>
          <a:p>
            <a:pPr lvl="1" algn="just">
              <a:lnSpc>
                <a:spcPct val="150000"/>
              </a:lnSpc>
            </a:pPr>
            <a:r>
              <a:rPr lang="en-IN" altLang="en-US" sz="2000" dirty="0" smtClean="0"/>
              <a:t>Another example is QNX, a real-time operating system for embedded systems.</a:t>
            </a:r>
          </a:p>
          <a:p>
            <a:pPr lvl="1" algn="just">
              <a:lnSpc>
                <a:spcPct val="150000"/>
              </a:lnSpc>
            </a:pPr>
            <a:endParaRPr lang="en-US" altLang="en-US" sz="2000" dirty="0" smtClean="0"/>
          </a:p>
          <a:p>
            <a:pPr lvl="1">
              <a:buNone/>
            </a:pPr>
            <a:endParaRPr lang="en-IN"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Modules</a:t>
            </a:r>
            <a:endParaRPr lang="en-IN" sz="2800" dirty="0"/>
          </a:p>
        </p:txBody>
      </p:sp>
      <p:sp>
        <p:nvSpPr>
          <p:cNvPr id="3" name="Content Placeholder 2"/>
          <p:cNvSpPr>
            <a:spLocks noGrp="1"/>
          </p:cNvSpPr>
          <p:nvPr>
            <p:ph idx="1"/>
          </p:nvPr>
        </p:nvSpPr>
        <p:spPr>
          <a:xfrm>
            <a:off x="457200" y="1295400"/>
            <a:ext cx="8229600" cy="4830763"/>
          </a:xfrm>
        </p:spPr>
        <p:txBody>
          <a:bodyPr>
            <a:normAutofit/>
          </a:bodyPr>
          <a:lstStyle/>
          <a:p>
            <a:pPr algn="just">
              <a:lnSpc>
                <a:spcPct val="150000"/>
              </a:lnSpc>
            </a:pPr>
            <a:r>
              <a:rPr lang="en-US" altLang="en-US" sz="2400" dirty="0" smtClean="0"/>
              <a:t>Many modern operating systems implement loadable kernel modules (LKMs)</a:t>
            </a:r>
          </a:p>
          <a:p>
            <a:pPr lvl="1" algn="just">
              <a:lnSpc>
                <a:spcPct val="150000"/>
              </a:lnSpc>
            </a:pPr>
            <a:r>
              <a:rPr lang="en-IN" sz="2000" dirty="0" err="1" smtClean="0"/>
              <a:t>E.g</a:t>
            </a:r>
            <a:r>
              <a:rPr lang="en-IN" sz="2000" dirty="0" smtClean="0"/>
              <a:t>:  Linux, </a:t>
            </a:r>
            <a:r>
              <a:rPr lang="en-IN" sz="2000" dirty="0" err="1" smtClean="0"/>
              <a:t>MacOS</a:t>
            </a:r>
            <a:r>
              <a:rPr lang="en-IN" sz="2000" dirty="0" smtClean="0"/>
              <a:t>, Solaris, Windows</a:t>
            </a:r>
          </a:p>
          <a:p>
            <a:pPr algn="just">
              <a:lnSpc>
                <a:spcPct val="150000"/>
              </a:lnSpc>
            </a:pPr>
            <a:r>
              <a:rPr lang="en-IN" sz="2400" dirty="0" smtClean="0"/>
              <a:t>Here, the kernel has a set of core components and can link in additional services via modules, either at boot time or during runtime</a:t>
            </a:r>
          </a:p>
          <a:p>
            <a:pPr lvl="1" algn="just">
              <a:lnSpc>
                <a:spcPct val="150000"/>
              </a:lnSpc>
            </a:pPr>
            <a:r>
              <a:rPr lang="en-IN" sz="2000" dirty="0" smtClean="0"/>
              <a:t>Avoids recompiling the kernel every time a change was made</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Abstract View of Components of Computer</a:t>
            </a:r>
            <a:endParaRPr lang="en-IN" sz="2800" dirty="0"/>
          </a:p>
        </p:txBody>
      </p:sp>
      <p:pic>
        <p:nvPicPr>
          <p:cNvPr id="4" name="Picture 4">
            <a:extLst>
              <a:ext uri="{FF2B5EF4-FFF2-40B4-BE49-F238E27FC236}">
                <a16:creationId xmlns:a16="http://schemas.microsoft.com/office/drawing/2014/main" xmlns="" id="{21815D40-5D25-4B93-A397-C7A0DFC2119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24000" y="1905000"/>
            <a:ext cx="655320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lnSpc>
                <a:spcPct val="150000"/>
              </a:lnSpc>
            </a:pPr>
            <a:r>
              <a:rPr lang="en-IN" sz="2400" dirty="0" smtClean="0"/>
              <a:t>Resembles a layered system in that each kernel section has defined, protected interfaces</a:t>
            </a:r>
          </a:p>
          <a:p>
            <a:pPr algn="just">
              <a:lnSpc>
                <a:spcPct val="150000"/>
              </a:lnSpc>
            </a:pPr>
            <a:r>
              <a:rPr lang="en-IN" sz="2400" dirty="0" smtClean="0"/>
              <a:t>But it is more flexible than a layered system, because any module can call any other module</a:t>
            </a:r>
          </a:p>
          <a:p>
            <a:pPr algn="just">
              <a:lnSpc>
                <a:spcPct val="150000"/>
              </a:lnSpc>
            </a:pPr>
            <a:r>
              <a:rPr lang="en-IN" sz="2400" dirty="0" smtClean="0"/>
              <a:t>Similar to the microkernel approach in that the primary module has only core functions and knowledge of how to load and communicate with other modules</a:t>
            </a:r>
          </a:p>
          <a:p>
            <a:pPr algn="just">
              <a:lnSpc>
                <a:spcPct val="150000"/>
              </a:lnSpc>
            </a:pPr>
            <a:r>
              <a:rPr lang="en-IN" sz="2400" dirty="0" smtClean="0"/>
              <a:t>But it is more efficient, because modules do not need to invoke message passing in order to communicate. </a:t>
            </a:r>
            <a:endParaRPr lang="en-IN"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lnSpc>
                <a:spcPct val="150000"/>
              </a:lnSpc>
            </a:pPr>
            <a:r>
              <a:rPr lang="en-IN" sz="2400" dirty="0" smtClean="0"/>
              <a:t>Linux uses loadable kernel modules, primarily for supporting device drivers and file systems.</a:t>
            </a:r>
          </a:p>
          <a:p>
            <a:pPr algn="just">
              <a:lnSpc>
                <a:spcPct val="150000"/>
              </a:lnSpc>
            </a:pPr>
            <a:r>
              <a:rPr lang="en-IN" sz="2400" dirty="0" smtClean="0"/>
              <a:t> LKMs can be “inserted” into the kernel as the system is started (or booted) or during run time, such as when a USB device is plugged into a running machine.</a:t>
            </a:r>
          </a:p>
          <a:p>
            <a:pPr algn="just">
              <a:lnSpc>
                <a:spcPct val="150000"/>
              </a:lnSpc>
            </a:pPr>
            <a:r>
              <a:rPr lang="en-IN" sz="2400" dirty="0" smtClean="0"/>
              <a:t> If the Linux kernel does not have the necessary driver, it can be dynamically loaded.</a:t>
            </a:r>
          </a:p>
          <a:p>
            <a:pPr algn="just">
              <a:lnSpc>
                <a:spcPct val="150000"/>
              </a:lnSpc>
            </a:pPr>
            <a:r>
              <a:rPr lang="en-IN" sz="2400" dirty="0" smtClean="0"/>
              <a:t> LKMs can be removed from the kernel during run time as well.</a:t>
            </a:r>
            <a:endParaRPr lang="en-IN"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smtClean="0"/>
              <a:t>Hybrid systems</a:t>
            </a:r>
            <a:endParaRPr lang="en-IN" sz="2800" dirty="0"/>
          </a:p>
        </p:txBody>
      </p:sp>
      <p:sp>
        <p:nvSpPr>
          <p:cNvPr id="3" name="Content Placeholder 2"/>
          <p:cNvSpPr>
            <a:spLocks noGrp="1"/>
          </p:cNvSpPr>
          <p:nvPr>
            <p:ph idx="1"/>
          </p:nvPr>
        </p:nvSpPr>
        <p:spPr>
          <a:xfrm>
            <a:off x="457200" y="1219200"/>
            <a:ext cx="8229600" cy="4906963"/>
          </a:xfrm>
        </p:spPr>
        <p:txBody>
          <a:bodyPr/>
          <a:lstStyle/>
          <a:p>
            <a:pPr algn="just">
              <a:lnSpc>
                <a:spcPct val="150000"/>
              </a:lnSpc>
            </a:pPr>
            <a:r>
              <a:rPr lang="en-US" altLang="en-US" sz="2400" dirty="0" smtClean="0"/>
              <a:t>Most modern operating systems are not one pure model</a:t>
            </a:r>
          </a:p>
          <a:p>
            <a:pPr lvl="1" algn="just">
              <a:lnSpc>
                <a:spcPct val="150000"/>
              </a:lnSpc>
            </a:pPr>
            <a:r>
              <a:rPr lang="en-US" altLang="en-US" sz="2400" dirty="0" smtClean="0"/>
              <a:t>Hybrid combines multiple approaches to address performance, security, usability needs</a:t>
            </a:r>
          </a:p>
          <a:p>
            <a:pPr lvl="1" algn="just">
              <a:lnSpc>
                <a:spcPct val="150000"/>
              </a:lnSpc>
            </a:pPr>
            <a:r>
              <a:rPr lang="en-US" altLang="en-US" sz="2400" dirty="0" smtClean="0"/>
              <a:t>Linux and Solaris kernels in kernel address space, so monolithic, plus modular for dynamic loading of functionality</a:t>
            </a:r>
          </a:p>
          <a:p>
            <a:pPr lvl="1" algn="just">
              <a:lnSpc>
                <a:spcPct val="150000"/>
              </a:lnSpc>
            </a:pPr>
            <a:r>
              <a:rPr lang="en-US" altLang="en-US" sz="2400" dirty="0" smtClean="0"/>
              <a:t>Windows mostly monolithic, plus microkernel for different subsystem </a:t>
            </a:r>
            <a:r>
              <a:rPr lang="en-US" altLang="en-US" sz="2400" b="1" i="1" dirty="0" smtClean="0"/>
              <a:t>personalities</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800" dirty="0" err="1" smtClean="0"/>
              <a:t>macOS</a:t>
            </a:r>
            <a:r>
              <a:rPr lang="en-IN" sz="2800" dirty="0" smtClean="0"/>
              <a:t> and </a:t>
            </a:r>
            <a:r>
              <a:rPr lang="en-IN" sz="2800" dirty="0" err="1" smtClean="0"/>
              <a:t>iOS</a:t>
            </a:r>
            <a:endParaRPr lang="en-IN" sz="2800" dirty="0"/>
          </a:p>
        </p:txBody>
      </p:sp>
      <p:sp>
        <p:nvSpPr>
          <p:cNvPr id="3" name="Content Placeholder 2"/>
          <p:cNvSpPr>
            <a:spLocks noGrp="1"/>
          </p:cNvSpPr>
          <p:nvPr>
            <p:ph idx="1"/>
          </p:nvPr>
        </p:nvSpPr>
        <p:spPr>
          <a:xfrm>
            <a:off x="457200" y="1066800"/>
            <a:ext cx="8229600" cy="5059363"/>
          </a:xfrm>
        </p:spPr>
        <p:txBody>
          <a:bodyPr>
            <a:normAutofit/>
          </a:bodyPr>
          <a:lstStyle/>
          <a:p>
            <a:pPr algn="just">
              <a:lnSpc>
                <a:spcPct val="150000"/>
              </a:lnSpc>
            </a:pPr>
            <a:r>
              <a:rPr lang="en-IN" sz="2400" dirty="0" smtClean="0"/>
              <a:t>Apple’s </a:t>
            </a:r>
            <a:r>
              <a:rPr lang="en-IN" sz="2400" dirty="0" err="1" smtClean="0"/>
              <a:t>macOS</a:t>
            </a:r>
            <a:r>
              <a:rPr lang="en-IN" sz="2400" dirty="0" smtClean="0"/>
              <a:t> </a:t>
            </a:r>
            <a:r>
              <a:rPr lang="en-IN" sz="2400" dirty="0" smtClean="0"/>
              <a:t>operating system is </a:t>
            </a:r>
            <a:r>
              <a:rPr lang="en-IN" sz="2400" dirty="0" smtClean="0"/>
              <a:t>designed to </a:t>
            </a:r>
            <a:r>
              <a:rPr lang="en-IN" sz="2400" dirty="0" smtClean="0"/>
              <a:t>run </a:t>
            </a:r>
            <a:r>
              <a:rPr lang="en-IN" sz="2400" dirty="0" smtClean="0"/>
              <a:t>primarily on desktop and </a:t>
            </a:r>
            <a:r>
              <a:rPr lang="en-IN" sz="2400" dirty="0" smtClean="0"/>
              <a:t>laptop computer </a:t>
            </a:r>
            <a:r>
              <a:rPr lang="en-IN" sz="2400" dirty="0" smtClean="0"/>
              <a:t>systems</a:t>
            </a:r>
            <a:endParaRPr lang="en-IN" sz="2400" dirty="0" smtClean="0"/>
          </a:p>
          <a:p>
            <a:pPr algn="just">
              <a:lnSpc>
                <a:spcPct val="150000"/>
              </a:lnSpc>
            </a:pPr>
            <a:r>
              <a:rPr lang="en-IN" sz="2400" dirty="0" smtClean="0"/>
              <a:t> </a:t>
            </a:r>
            <a:r>
              <a:rPr lang="en-IN" sz="2400" dirty="0" err="1" smtClean="0"/>
              <a:t>iOS</a:t>
            </a:r>
            <a:r>
              <a:rPr lang="en-IN" sz="2400" dirty="0" smtClean="0"/>
              <a:t> is a mobile operating system designed for the </a:t>
            </a:r>
            <a:r>
              <a:rPr lang="en-IN" sz="2400" dirty="0" err="1" smtClean="0"/>
              <a:t>iPhone</a:t>
            </a:r>
            <a:r>
              <a:rPr lang="en-IN" sz="2400" dirty="0" smtClean="0"/>
              <a:t> </a:t>
            </a:r>
            <a:r>
              <a:rPr lang="en-IN" sz="2400" dirty="0" err="1" smtClean="0"/>
              <a:t>smartphone</a:t>
            </a:r>
            <a:r>
              <a:rPr lang="en-IN" sz="2400" dirty="0" smtClean="0"/>
              <a:t> and </a:t>
            </a:r>
            <a:r>
              <a:rPr lang="en-IN" sz="2400" dirty="0" err="1" smtClean="0"/>
              <a:t>iPad</a:t>
            </a:r>
            <a:r>
              <a:rPr lang="en-IN" sz="2400" dirty="0" smtClean="0"/>
              <a:t> tablet computer</a:t>
            </a:r>
            <a:r>
              <a:rPr lang="en-IN" sz="2400" dirty="0" smtClean="0"/>
              <a:t>.</a:t>
            </a:r>
          </a:p>
          <a:p>
            <a:pPr algn="just">
              <a:lnSpc>
                <a:spcPct val="150000"/>
              </a:lnSpc>
            </a:pPr>
            <a:r>
              <a:rPr lang="en-IN" sz="2400" dirty="0" smtClean="0"/>
              <a:t>Highlights of various layers are as follows</a:t>
            </a:r>
          </a:p>
          <a:p>
            <a:pPr algn="just">
              <a:lnSpc>
                <a:spcPct val="150000"/>
              </a:lnSpc>
            </a:pPr>
            <a:r>
              <a:rPr lang="en-IN" sz="2400" dirty="0" smtClean="0"/>
              <a:t>User experience layer</a:t>
            </a:r>
          </a:p>
          <a:p>
            <a:pPr lvl="1" algn="just">
              <a:lnSpc>
                <a:spcPct val="150000"/>
              </a:lnSpc>
            </a:pPr>
            <a:r>
              <a:rPr lang="en-IN" sz="2000" dirty="0" err="1" smtClean="0"/>
              <a:t>macOS</a:t>
            </a:r>
            <a:r>
              <a:rPr lang="en-IN" sz="2000" dirty="0" smtClean="0"/>
              <a:t> uses Aqua user interface designed for mouse or track pad</a:t>
            </a:r>
          </a:p>
          <a:p>
            <a:pPr lvl="1" algn="just">
              <a:lnSpc>
                <a:spcPct val="150000"/>
              </a:lnSpc>
            </a:pPr>
            <a:r>
              <a:rPr lang="en-IN" sz="2000" dirty="0" err="1" smtClean="0"/>
              <a:t>iOS</a:t>
            </a:r>
            <a:r>
              <a:rPr lang="en-IN" sz="2000" dirty="0" smtClean="0"/>
              <a:t> uses the </a:t>
            </a:r>
            <a:r>
              <a:rPr lang="en-IN" sz="2000" dirty="0" smtClean="0"/>
              <a:t>Springboard user interface, which is designed for touch devices. </a:t>
            </a:r>
            <a:endParaRPr lang="en-IN"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just">
              <a:lnSpc>
                <a:spcPct val="150000"/>
              </a:lnSpc>
            </a:pPr>
            <a:r>
              <a:rPr lang="en-IN" sz="2400" dirty="0" smtClean="0"/>
              <a:t>Application frameworks layer</a:t>
            </a:r>
          </a:p>
          <a:p>
            <a:pPr lvl="1" algn="just">
              <a:lnSpc>
                <a:spcPct val="150000"/>
              </a:lnSpc>
            </a:pPr>
            <a:r>
              <a:rPr lang="en-IN" sz="2000" dirty="0" err="1" smtClean="0"/>
              <a:t>macOS</a:t>
            </a:r>
            <a:r>
              <a:rPr lang="en-IN" sz="2000" dirty="0" smtClean="0"/>
              <a:t> uses Cocoa framework for developing </a:t>
            </a:r>
            <a:r>
              <a:rPr lang="en-IN" sz="2000" dirty="0" err="1" smtClean="0"/>
              <a:t>macOS</a:t>
            </a:r>
            <a:r>
              <a:rPr lang="en-IN" sz="2000" dirty="0" smtClean="0"/>
              <a:t> applications</a:t>
            </a:r>
          </a:p>
          <a:p>
            <a:pPr lvl="1" algn="just">
              <a:lnSpc>
                <a:spcPct val="150000"/>
              </a:lnSpc>
            </a:pPr>
            <a:r>
              <a:rPr lang="en-IN" sz="2000" dirty="0" err="1" smtClean="0"/>
              <a:t>iOS</a:t>
            </a:r>
            <a:r>
              <a:rPr lang="en-IN" sz="2000" dirty="0" smtClean="0"/>
              <a:t> uses Cocoa </a:t>
            </a:r>
            <a:r>
              <a:rPr lang="en-IN" sz="2000" dirty="0" smtClean="0"/>
              <a:t>Touch framework to provide support for hardware features unique to mobile devices, such as touch screens. </a:t>
            </a:r>
            <a:endParaRPr lang="en-IN" sz="2000" dirty="0" smtClean="0"/>
          </a:p>
          <a:p>
            <a:pPr lvl="1" algn="just">
              <a:lnSpc>
                <a:spcPct val="150000"/>
              </a:lnSpc>
            </a:pPr>
            <a:r>
              <a:rPr lang="en-IN" sz="2000" dirty="0" smtClean="0"/>
              <a:t>Cocoa and Cocoa Touch frameworks provide API’s for objective-C and Swift programming languages.</a:t>
            </a:r>
          </a:p>
          <a:p>
            <a:pPr algn="just">
              <a:lnSpc>
                <a:spcPct val="150000"/>
              </a:lnSpc>
            </a:pPr>
            <a:r>
              <a:rPr lang="en-IN" sz="2400" dirty="0" smtClean="0"/>
              <a:t>Core </a:t>
            </a:r>
            <a:r>
              <a:rPr lang="en-IN" sz="2400" dirty="0" smtClean="0"/>
              <a:t>frameworks</a:t>
            </a:r>
          </a:p>
          <a:p>
            <a:pPr lvl="1" algn="just">
              <a:lnSpc>
                <a:spcPct val="150000"/>
              </a:lnSpc>
            </a:pPr>
            <a:r>
              <a:rPr lang="en-IN" sz="2000" dirty="0" smtClean="0"/>
              <a:t>This </a:t>
            </a:r>
            <a:r>
              <a:rPr lang="en-IN" sz="2000" dirty="0" smtClean="0"/>
              <a:t>layer defines frameworks that support graphics and media including, </a:t>
            </a:r>
            <a:r>
              <a:rPr lang="en-IN" sz="2000" dirty="0" err="1" smtClean="0"/>
              <a:t>Quicktime</a:t>
            </a:r>
            <a:r>
              <a:rPr lang="en-IN" sz="2000" dirty="0" smtClean="0"/>
              <a:t> and OpenGL.</a:t>
            </a:r>
          </a:p>
          <a:p>
            <a:pPr algn="just">
              <a:lnSpc>
                <a:spcPct val="150000"/>
              </a:lnSpc>
            </a:pPr>
            <a:endParaRPr lang="en-IN"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lgn="just">
              <a:lnSpc>
                <a:spcPct val="150000"/>
              </a:lnSpc>
            </a:pPr>
            <a:r>
              <a:rPr lang="en-IN" sz="2400" dirty="0" smtClean="0"/>
              <a:t>Kernel </a:t>
            </a:r>
            <a:r>
              <a:rPr lang="en-IN" sz="2400" dirty="0" smtClean="0"/>
              <a:t>environment</a:t>
            </a:r>
          </a:p>
          <a:p>
            <a:pPr lvl="1" algn="just">
              <a:lnSpc>
                <a:spcPct val="150000"/>
              </a:lnSpc>
            </a:pPr>
            <a:r>
              <a:rPr lang="en-IN" sz="2000" dirty="0" smtClean="0"/>
              <a:t>This </a:t>
            </a:r>
            <a:r>
              <a:rPr lang="en-IN" sz="2000" dirty="0" smtClean="0"/>
              <a:t>environment, also known as Darwin, includes the Mach microkernel and the BSD UNIX kernel. </a:t>
            </a:r>
            <a:endParaRPr lang="en-IN"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err="1" smtClean="0"/>
              <a:t>macOS</a:t>
            </a:r>
            <a:r>
              <a:rPr lang="en-IN" sz="2800" dirty="0" smtClean="0"/>
              <a:t> and </a:t>
            </a:r>
            <a:r>
              <a:rPr lang="en-IN" sz="2800" dirty="0" err="1" smtClean="0"/>
              <a:t>iOS</a:t>
            </a:r>
            <a:r>
              <a:rPr lang="en-IN" sz="2800" dirty="0" smtClean="0"/>
              <a:t> structure</a:t>
            </a:r>
            <a:endParaRPr lang="en-IN" sz="2800" dirty="0"/>
          </a:p>
        </p:txBody>
      </p:sp>
      <p:pic>
        <p:nvPicPr>
          <p:cNvPr id="4" name="Content Placeholder 4">
            <a:extLst>
              <a:ext uri="{FF2B5EF4-FFF2-40B4-BE49-F238E27FC236}">
                <a16:creationId xmlns:a16="http://schemas.microsoft.com/office/drawing/2014/main" xmlns="" id="{4C8FD787-1D63-4CDB-A6AC-662FE711E4DB}"/>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057400" y="2057400"/>
            <a:ext cx="5334000" cy="3657600"/>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Structure of Darwin</a:t>
            </a:r>
            <a:endParaRPr lang="en-IN" sz="2800" dirty="0"/>
          </a:p>
        </p:txBody>
      </p:sp>
      <p:pic>
        <p:nvPicPr>
          <p:cNvPr id="4" name="Content Placeholder 5">
            <a:extLst>
              <a:ext uri="{FF2B5EF4-FFF2-40B4-BE49-F238E27FC236}">
                <a16:creationId xmlns:a16="http://schemas.microsoft.com/office/drawing/2014/main" xmlns="" id="{C076D8A7-0015-48E2-9BB0-037DED9A3FA5}"/>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286000" y="1752600"/>
            <a:ext cx="4419600" cy="4038600"/>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just">
              <a:lnSpc>
                <a:spcPct val="150000"/>
              </a:lnSpc>
            </a:pPr>
            <a:r>
              <a:rPr lang="en-IN" sz="2400" dirty="0" smtClean="0"/>
              <a:t>Darwin provides two </a:t>
            </a:r>
            <a:r>
              <a:rPr lang="en-IN" sz="2400" dirty="0" smtClean="0"/>
              <a:t>system-call interfaces</a:t>
            </a:r>
            <a:r>
              <a:rPr lang="en-IN" sz="2400" dirty="0" smtClean="0"/>
              <a:t>:</a:t>
            </a:r>
          </a:p>
          <a:p>
            <a:pPr lvl="1" algn="just">
              <a:lnSpc>
                <a:spcPct val="150000"/>
              </a:lnSpc>
            </a:pPr>
            <a:r>
              <a:rPr lang="en-IN" sz="2000" dirty="0" smtClean="0"/>
              <a:t> </a:t>
            </a:r>
            <a:r>
              <a:rPr lang="en-IN" sz="2000" dirty="0" smtClean="0"/>
              <a:t>Mach system calls (known </a:t>
            </a:r>
            <a:r>
              <a:rPr lang="en-IN" sz="2000" dirty="0" smtClean="0"/>
              <a:t>as Traps)</a:t>
            </a:r>
          </a:p>
          <a:p>
            <a:pPr lvl="1" algn="just">
              <a:lnSpc>
                <a:spcPct val="150000"/>
              </a:lnSpc>
            </a:pPr>
            <a:r>
              <a:rPr lang="en-IN" sz="2000" dirty="0" smtClean="0"/>
              <a:t>BSD </a:t>
            </a:r>
            <a:r>
              <a:rPr lang="en-IN" sz="2000" dirty="0" smtClean="0"/>
              <a:t>system calls (which provide POSIX functionality).</a:t>
            </a:r>
          </a:p>
          <a:p>
            <a:pPr algn="just">
              <a:lnSpc>
                <a:spcPct val="150000"/>
              </a:lnSpc>
            </a:pPr>
            <a:r>
              <a:rPr lang="en-IN" sz="2400" dirty="0" smtClean="0"/>
              <a:t>The interface </a:t>
            </a:r>
            <a:r>
              <a:rPr lang="en-IN" sz="2400" dirty="0" smtClean="0"/>
              <a:t>to these system calls is a rich set of libraries that includes </a:t>
            </a:r>
          </a:p>
          <a:p>
            <a:pPr lvl="1" algn="just">
              <a:lnSpc>
                <a:spcPct val="150000"/>
              </a:lnSpc>
            </a:pPr>
            <a:r>
              <a:rPr lang="en-IN" sz="2000" dirty="0" smtClean="0"/>
              <a:t>The standard C library</a:t>
            </a:r>
          </a:p>
          <a:p>
            <a:pPr lvl="1" algn="just">
              <a:lnSpc>
                <a:spcPct val="150000"/>
              </a:lnSpc>
            </a:pPr>
            <a:r>
              <a:rPr lang="en-IN" sz="2000" dirty="0" smtClean="0"/>
              <a:t> libraries that provide networking, security, and </a:t>
            </a:r>
            <a:r>
              <a:rPr lang="en-IN" sz="2000" dirty="0" err="1" smtClean="0"/>
              <a:t>progamming</a:t>
            </a:r>
            <a:r>
              <a:rPr lang="en-IN" sz="2000" dirty="0" smtClean="0"/>
              <a:t> </a:t>
            </a:r>
            <a:r>
              <a:rPr lang="en-IN" sz="2000" dirty="0" smtClean="0"/>
              <a:t>language support </a:t>
            </a:r>
            <a:endParaRPr lang="en-IN" sz="2000" dirty="0" smtClean="0"/>
          </a:p>
          <a:p>
            <a:pPr algn="just">
              <a:lnSpc>
                <a:spcPct val="150000"/>
              </a:lnSpc>
            </a:pPr>
            <a:r>
              <a:rPr lang="en-IN" sz="2400" dirty="0" smtClean="0"/>
              <a:t>Mach provides fundamental OS services like</a:t>
            </a:r>
          </a:p>
          <a:p>
            <a:pPr lvl="1" algn="just">
              <a:lnSpc>
                <a:spcPct val="150000"/>
              </a:lnSpc>
            </a:pPr>
            <a:r>
              <a:rPr lang="en-IN" sz="2000" dirty="0" smtClean="0"/>
              <a:t>Memory management</a:t>
            </a:r>
            <a:endParaRPr lang="en-IN" sz="2000" dirty="0" smtClean="0"/>
          </a:p>
          <a:p>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lvl="1" algn="just">
              <a:lnSpc>
                <a:spcPct val="150000"/>
              </a:lnSpc>
            </a:pPr>
            <a:r>
              <a:rPr lang="en-IN" sz="2000" dirty="0" smtClean="0"/>
              <a:t>CPU Scheduling</a:t>
            </a:r>
          </a:p>
          <a:p>
            <a:pPr lvl="1" algn="just">
              <a:lnSpc>
                <a:spcPct val="150000"/>
              </a:lnSpc>
            </a:pPr>
            <a:r>
              <a:rPr lang="en-IN" sz="2000" dirty="0" smtClean="0"/>
              <a:t>Inter process communication facilities like message passing and Remote Procedure Calls</a:t>
            </a:r>
          </a:p>
          <a:p>
            <a:pPr algn="just">
              <a:lnSpc>
                <a:spcPct val="150000"/>
              </a:lnSpc>
            </a:pPr>
            <a:r>
              <a:rPr lang="en-IN" sz="2400" dirty="0" smtClean="0"/>
              <a:t>Mach provides functionality through kernel abstractions</a:t>
            </a:r>
          </a:p>
          <a:p>
            <a:pPr algn="just">
              <a:lnSpc>
                <a:spcPct val="150000"/>
              </a:lnSpc>
            </a:pPr>
            <a:r>
              <a:rPr lang="en-IN" sz="2400" dirty="0" smtClean="0"/>
              <a:t>The kernel </a:t>
            </a:r>
            <a:r>
              <a:rPr lang="en-IN" sz="2400" dirty="0" smtClean="0"/>
              <a:t>environment provides an I/O kit for development of device drivers and dynamically loadable modules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800" dirty="0" smtClean="0"/>
              <a:t>OS: viewpoints</a:t>
            </a:r>
            <a:endParaRPr lang="en-IN" sz="2800" dirty="0"/>
          </a:p>
        </p:txBody>
      </p:sp>
      <p:sp>
        <p:nvSpPr>
          <p:cNvPr id="3" name="Content Placeholder 2"/>
          <p:cNvSpPr>
            <a:spLocks noGrp="1"/>
          </p:cNvSpPr>
          <p:nvPr>
            <p:ph idx="1"/>
          </p:nvPr>
        </p:nvSpPr>
        <p:spPr>
          <a:xfrm>
            <a:off x="457200" y="1219200"/>
            <a:ext cx="8229600" cy="4906963"/>
          </a:xfrm>
        </p:spPr>
        <p:txBody>
          <a:bodyPr>
            <a:normAutofit/>
          </a:bodyPr>
          <a:lstStyle/>
          <a:p>
            <a:r>
              <a:rPr lang="en-IN" sz="2800" dirty="0" smtClean="0"/>
              <a:t>User View</a:t>
            </a:r>
          </a:p>
          <a:p>
            <a:pPr lvl="1">
              <a:lnSpc>
                <a:spcPct val="150000"/>
              </a:lnSpc>
            </a:pPr>
            <a:r>
              <a:rPr lang="en-IN" sz="2400" dirty="0" smtClean="0"/>
              <a:t>Convenience</a:t>
            </a:r>
          </a:p>
          <a:p>
            <a:pPr lvl="1">
              <a:lnSpc>
                <a:spcPct val="150000"/>
              </a:lnSpc>
            </a:pPr>
            <a:r>
              <a:rPr lang="en-IN" sz="2400" dirty="0" smtClean="0"/>
              <a:t>Ease of use</a:t>
            </a:r>
          </a:p>
          <a:p>
            <a:pPr lvl="1">
              <a:lnSpc>
                <a:spcPct val="150000"/>
              </a:lnSpc>
            </a:pPr>
            <a:r>
              <a:rPr lang="en-IN" sz="2400" dirty="0" smtClean="0"/>
              <a:t>No attention to resource utilization</a:t>
            </a:r>
          </a:p>
          <a:p>
            <a:pPr lvl="1">
              <a:lnSpc>
                <a:spcPct val="150000"/>
              </a:lnSpc>
            </a:pPr>
            <a:r>
              <a:rPr lang="en-IN" sz="2400" dirty="0" smtClean="0"/>
              <a:t>Compromise between individual usability and resource utilization when computer are connected to the servers over the network</a:t>
            </a:r>
          </a:p>
          <a:p>
            <a:pPr lvl="1">
              <a:lnSpc>
                <a:spcPct val="150000"/>
              </a:lnSpc>
            </a:pPr>
            <a:r>
              <a:rPr lang="en-IN" sz="2400" dirty="0" smtClean="0"/>
              <a:t>Touch screen interfaces for mobile devices.</a:t>
            </a:r>
            <a:endParaRPr lang="en-IN"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2800" dirty="0" smtClean="0"/>
              <a:t>Android</a:t>
            </a:r>
            <a:endParaRPr lang="en-IN" sz="2800" dirty="0"/>
          </a:p>
        </p:txBody>
      </p:sp>
      <p:sp>
        <p:nvSpPr>
          <p:cNvPr id="3" name="Content Placeholder 2"/>
          <p:cNvSpPr>
            <a:spLocks noGrp="1"/>
          </p:cNvSpPr>
          <p:nvPr>
            <p:ph idx="1"/>
          </p:nvPr>
        </p:nvSpPr>
        <p:spPr>
          <a:xfrm>
            <a:off x="457200" y="1219200"/>
            <a:ext cx="8229600" cy="4906963"/>
          </a:xfrm>
        </p:spPr>
        <p:txBody>
          <a:bodyPr>
            <a:normAutofit/>
          </a:bodyPr>
          <a:lstStyle/>
          <a:p>
            <a:pPr algn="just">
              <a:lnSpc>
                <a:spcPct val="150000"/>
              </a:lnSpc>
            </a:pPr>
            <a:r>
              <a:rPr lang="en-US" altLang="en-US" sz="2400" dirty="0" smtClean="0"/>
              <a:t>Developed by Open Handset Alliance (mostly Google)</a:t>
            </a:r>
          </a:p>
          <a:p>
            <a:pPr lvl="1" algn="just">
              <a:lnSpc>
                <a:spcPct val="150000"/>
              </a:lnSpc>
            </a:pPr>
            <a:r>
              <a:rPr lang="en-US" altLang="en-US" sz="2400" dirty="0" smtClean="0"/>
              <a:t>Open Source</a:t>
            </a:r>
          </a:p>
          <a:p>
            <a:pPr algn="just">
              <a:lnSpc>
                <a:spcPct val="150000"/>
              </a:lnSpc>
            </a:pPr>
            <a:r>
              <a:rPr lang="en-US" altLang="en-US" sz="2400" dirty="0" smtClean="0"/>
              <a:t>Similar stack to </a:t>
            </a:r>
            <a:r>
              <a:rPr lang="en-US" altLang="en-US" sz="2400" dirty="0" err="1" smtClean="0"/>
              <a:t>iOS</a:t>
            </a:r>
            <a:endParaRPr lang="en-US" altLang="en-US" sz="2400" dirty="0" smtClean="0"/>
          </a:p>
          <a:p>
            <a:pPr algn="just">
              <a:lnSpc>
                <a:spcPct val="150000"/>
              </a:lnSpc>
            </a:pPr>
            <a:r>
              <a:rPr lang="en-US" altLang="en-US" sz="2400" dirty="0" smtClean="0"/>
              <a:t>Based on Linux kernel but modified</a:t>
            </a:r>
          </a:p>
          <a:p>
            <a:pPr lvl="1" algn="just">
              <a:lnSpc>
                <a:spcPct val="150000"/>
              </a:lnSpc>
            </a:pPr>
            <a:r>
              <a:rPr lang="en-US" altLang="en-US" sz="2400" dirty="0" smtClean="0"/>
              <a:t>Provides process, memory, device-driver management</a:t>
            </a:r>
          </a:p>
          <a:p>
            <a:pPr lvl="1" algn="just">
              <a:lnSpc>
                <a:spcPct val="150000"/>
              </a:lnSpc>
            </a:pPr>
            <a:r>
              <a:rPr lang="en-US" altLang="en-US" sz="2400" dirty="0" smtClean="0"/>
              <a:t>Adds power management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just">
              <a:lnSpc>
                <a:spcPct val="150000"/>
              </a:lnSpc>
            </a:pPr>
            <a:r>
              <a:rPr lang="en-US" altLang="en-US" sz="2400" dirty="0" smtClean="0"/>
              <a:t>Runtime environment includes core set of libraries and </a:t>
            </a:r>
            <a:r>
              <a:rPr lang="en-US" altLang="en-US" sz="2400" dirty="0" err="1" smtClean="0"/>
              <a:t>Dalvik</a:t>
            </a:r>
            <a:r>
              <a:rPr lang="en-US" altLang="en-US" sz="2400" dirty="0" smtClean="0"/>
              <a:t> virtual machine</a:t>
            </a:r>
          </a:p>
          <a:p>
            <a:pPr lvl="1" algn="just">
              <a:lnSpc>
                <a:spcPct val="150000"/>
              </a:lnSpc>
            </a:pPr>
            <a:r>
              <a:rPr lang="en-US" altLang="en-US" sz="2400" dirty="0" smtClean="0"/>
              <a:t>Apps developed in Java plus Android API</a:t>
            </a:r>
          </a:p>
          <a:p>
            <a:pPr lvl="2" algn="just">
              <a:lnSpc>
                <a:spcPct val="150000"/>
              </a:lnSpc>
            </a:pPr>
            <a:r>
              <a:rPr lang="en-US" altLang="en-US" dirty="0" smtClean="0"/>
              <a:t>Java class files compiled to Java </a:t>
            </a:r>
            <a:r>
              <a:rPr lang="en-US" altLang="en-US" dirty="0" err="1" smtClean="0"/>
              <a:t>bytecode</a:t>
            </a:r>
            <a:r>
              <a:rPr lang="en-US" altLang="en-US" dirty="0" smtClean="0"/>
              <a:t> then translated to executable than runs in </a:t>
            </a:r>
            <a:r>
              <a:rPr lang="en-US" altLang="en-US" dirty="0" err="1" smtClean="0"/>
              <a:t>Dalvik</a:t>
            </a:r>
            <a:r>
              <a:rPr lang="en-US" altLang="en-US" dirty="0" smtClean="0"/>
              <a:t> VM</a:t>
            </a:r>
          </a:p>
          <a:p>
            <a:pPr algn="just">
              <a:lnSpc>
                <a:spcPct val="150000"/>
              </a:lnSpc>
            </a:pPr>
            <a:r>
              <a:rPr lang="en-US" altLang="en-US" sz="2400" dirty="0" smtClean="0"/>
              <a:t>Libraries include frameworks for web browser (</a:t>
            </a:r>
            <a:r>
              <a:rPr lang="en-US" altLang="en-US" sz="2400" dirty="0" err="1" smtClean="0"/>
              <a:t>webkit</a:t>
            </a:r>
            <a:r>
              <a:rPr lang="en-US" altLang="en-US" sz="2400" dirty="0" smtClean="0"/>
              <a:t>), database (</a:t>
            </a:r>
            <a:r>
              <a:rPr lang="en-US" altLang="en-US" sz="2400" dirty="0" err="1" smtClean="0"/>
              <a:t>SQLite</a:t>
            </a:r>
            <a:r>
              <a:rPr lang="en-US" altLang="en-US" sz="2400" dirty="0" smtClean="0"/>
              <a:t>), multimedia, smaller </a:t>
            </a:r>
            <a:r>
              <a:rPr lang="en-US" altLang="en-US" sz="2400" dirty="0" err="1" smtClean="0"/>
              <a:t>libc</a:t>
            </a:r>
            <a:endParaRPr lang="en-US" altLang="en-US" sz="2400" dirty="0" smtClean="0"/>
          </a:p>
          <a:p>
            <a:endParaRPr lang="en-IN" dirty="0" smtClean="0"/>
          </a:p>
          <a:p>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Android Architecture</a:t>
            </a:r>
            <a:endParaRPr lang="en-IN" sz="2800" dirty="0"/>
          </a:p>
        </p:txBody>
      </p:sp>
      <p:pic>
        <p:nvPicPr>
          <p:cNvPr id="4" name="Picture 2">
            <a:extLst>
              <a:ext uri="{FF2B5EF4-FFF2-40B4-BE49-F238E27FC236}">
                <a16:creationId xmlns:a16="http://schemas.microsoft.com/office/drawing/2014/main" xmlns="" id="{CE010BEA-C2AD-4086-B512-90CFB1E1713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685766"/>
            <a:ext cx="3886200" cy="435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1" algn="just">
              <a:lnSpc>
                <a:spcPct val="150000"/>
              </a:lnSpc>
            </a:pPr>
            <a:r>
              <a:rPr lang="en-US" altLang="en-US" sz="2400" dirty="0" smtClean="0">
                <a:solidFill>
                  <a:srgbClr val="000000"/>
                </a:solidFill>
              </a:rPr>
              <a:t>Some computers have little or no user interface, such as embedded computers in devices and automobiles</a:t>
            </a:r>
          </a:p>
          <a:p>
            <a:pPr lvl="1" algn="just">
              <a:lnSpc>
                <a:spcPct val="150000"/>
              </a:lnSpc>
            </a:pPr>
            <a:r>
              <a:rPr lang="en-US" altLang="en-US" sz="2400" dirty="0" smtClean="0">
                <a:solidFill>
                  <a:srgbClr val="000000"/>
                </a:solidFill>
              </a:rPr>
              <a:t>Run primarily without user intervention</a:t>
            </a:r>
          </a:p>
          <a:p>
            <a:pPr algn="just">
              <a:lnSpc>
                <a:spcPct val="150000"/>
              </a:lnSpc>
            </a:pPr>
            <a:r>
              <a:rPr lang="en-US" altLang="en-US" sz="2800" dirty="0" smtClean="0">
                <a:solidFill>
                  <a:srgbClr val="000000"/>
                </a:solidFill>
              </a:rPr>
              <a:t>System View</a:t>
            </a:r>
          </a:p>
          <a:p>
            <a:pPr lvl="1" algn="just">
              <a:lnSpc>
                <a:spcPct val="150000"/>
              </a:lnSpc>
            </a:pPr>
            <a:r>
              <a:rPr lang="en-US" altLang="en-US" sz="2400" dirty="0" smtClean="0">
                <a:solidFill>
                  <a:srgbClr val="000000"/>
                </a:solidFill>
              </a:rPr>
              <a:t>Resource allocator: OS manages CPU time, memory space, file-storage space, I/O devices etc</a:t>
            </a:r>
          </a:p>
          <a:p>
            <a:pPr lvl="1" algn="just">
              <a:lnSpc>
                <a:spcPct val="150000"/>
              </a:lnSpc>
            </a:pPr>
            <a:r>
              <a:rPr lang="en-US" altLang="en-US" sz="2400" dirty="0" smtClean="0">
                <a:solidFill>
                  <a:srgbClr val="000000"/>
                </a:solidFill>
              </a:rPr>
              <a:t>A Control program: manages the execution of user programs to prevent errors and improper use of the computer.</a:t>
            </a:r>
          </a:p>
          <a:p>
            <a:pPr lvl="1"/>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3649</Words>
  <Application>Microsoft Office PowerPoint</Application>
  <PresentationFormat>On-screen Show (4:3)</PresentationFormat>
  <Paragraphs>370</Paragraphs>
  <Slides>82</Slides>
  <Notes>1</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18CS503:Operating Systems</vt:lpstr>
      <vt:lpstr>Slide 2</vt:lpstr>
      <vt:lpstr>Slide 3</vt:lpstr>
      <vt:lpstr>What is an Operating System?</vt:lpstr>
      <vt:lpstr>Computer System Structure</vt:lpstr>
      <vt:lpstr>Slide 6</vt:lpstr>
      <vt:lpstr>Abstract View of Components of Computer</vt:lpstr>
      <vt:lpstr>OS: viewpoints</vt:lpstr>
      <vt:lpstr>Slide 9</vt:lpstr>
      <vt:lpstr>Operating System Services</vt:lpstr>
      <vt:lpstr>Slide 11</vt:lpstr>
      <vt:lpstr>Slide 12</vt:lpstr>
      <vt:lpstr>Slide 13</vt:lpstr>
      <vt:lpstr>Slide 14</vt:lpstr>
      <vt:lpstr>A view of OS services</vt:lpstr>
      <vt:lpstr>Approaches for user interaction with OS</vt:lpstr>
      <vt:lpstr>Bourne Shell Command Interpreter</vt:lpstr>
      <vt:lpstr>Slide 18</vt:lpstr>
      <vt:lpstr>Slide 19</vt:lpstr>
      <vt:lpstr>System Calls</vt:lpstr>
      <vt:lpstr>Example of System Calls</vt:lpstr>
      <vt:lpstr>Application Programming Interface(API)</vt:lpstr>
      <vt:lpstr>Example of standard API</vt:lpstr>
      <vt:lpstr>Slide 24</vt:lpstr>
      <vt:lpstr>Why programmer prefer programming according to API rather then invoking actual system calls?</vt:lpstr>
      <vt:lpstr>Correlation</vt:lpstr>
      <vt:lpstr>System call implementation</vt:lpstr>
      <vt:lpstr>Slide 28</vt:lpstr>
      <vt:lpstr>Slide 29</vt:lpstr>
      <vt:lpstr> The handling of a user application invoking the open() system call </vt:lpstr>
      <vt:lpstr>System call parameter passing</vt:lpstr>
      <vt:lpstr>Slide 32</vt:lpstr>
      <vt:lpstr>Parameter Passing via table</vt:lpstr>
      <vt:lpstr>Types of system calls</vt:lpstr>
      <vt:lpstr>Slide 35</vt:lpstr>
      <vt:lpstr>Slide 36</vt:lpstr>
      <vt:lpstr>Slide 37</vt:lpstr>
      <vt:lpstr>Examples of Windows and Unix System Calls</vt:lpstr>
      <vt:lpstr>Standard C Library Example</vt:lpstr>
      <vt:lpstr>System services</vt:lpstr>
      <vt:lpstr>Slide 41</vt:lpstr>
      <vt:lpstr>Slide 42</vt:lpstr>
      <vt:lpstr>Slide 43</vt:lpstr>
      <vt:lpstr>Slide 44</vt:lpstr>
      <vt:lpstr>Linkers and Loaders</vt:lpstr>
      <vt:lpstr>Slide 46</vt:lpstr>
      <vt:lpstr>Slide 47</vt:lpstr>
      <vt:lpstr>The Role of the linker and loader</vt:lpstr>
      <vt:lpstr>Design and Implementation</vt:lpstr>
      <vt:lpstr>Slide 50</vt:lpstr>
      <vt:lpstr>Policy and Mechanism</vt:lpstr>
      <vt:lpstr>Slide 52</vt:lpstr>
      <vt:lpstr>Implementation</vt:lpstr>
      <vt:lpstr>Slide 54</vt:lpstr>
      <vt:lpstr>Slide 55</vt:lpstr>
      <vt:lpstr>Operating System Structure</vt:lpstr>
      <vt:lpstr>Monolithic structure</vt:lpstr>
      <vt:lpstr>Slide 58</vt:lpstr>
      <vt:lpstr>Slide 59</vt:lpstr>
      <vt:lpstr>Linux System Structure</vt:lpstr>
      <vt:lpstr>Layered Approach</vt:lpstr>
      <vt:lpstr>Layered system structure</vt:lpstr>
      <vt:lpstr>Slide 63</vt:lpstr>
      <vt:lpstr>Slide 64</vt:lpstr>
      <vt:lpstr>Microkernels</vt:lpstr>
      <vt:lpstr>Microkernel System Structure</vt:lpstr>
      <vt:lpstr>Slide 67</vt:lpstr>
      <vt:lpstr>Slide 68</vt:lpstr>
      <vt:lpstr>Modules</vt:lpstr>
      <vt:lpstr>Slide 70</vt:lpstr>
      <vt:lpstr>Slide 71</vt:lpstr>
      <vt:lpstr>Hybrid systems</vt:lpstr>
      <vt:lpstr>macOS and iOS</vt:lpstr>
      <vt:lpstr>Slide 74</vt:lpstr>
      <vt:lpstr>Slide 75</vt:lpstr>
      <vt:lpstr>macOS and iOS structure</vt:lpstr>
      <vt:lpstr>Structure of Darwin</vt:lpstr>
      <vt:lpstr>Slide 78</vt:lpstr>
      <vt:lpstr>Slide 79</vt:lpstr>
      <vt:lpstr>Android</vt:lpstr>
      <vt:lpstr>Slide 81</vt:lpstr>
      <vt:lpstr>Android Architecture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18CS503:Operating Systems</dc:title>
  <dc:creator>DELL</dc:creator>
  <cp:lastModifiedBy>DELL</cp:lastModifiedBy>
  <cp:revision>45</cp:revision>
  <dcterms:created xsi:type="dcterms:W3CDTF">2006-08-16T00:00:00Z</dcterms:created>
  <dcterms:modified xsi:type="dcterms:W3CDTF">2020-09-09T23:35:30Z</dcterms:modified>
</cp:coreProperties>
</file>