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CE6528-BA44-4BCC-B325-8E0327B3D206}" type="datetimeFigureOut">
              <a:rPr lang="en-US" smtClean="0"/>
              <a:pPr/>
              <a:t>9/18/2020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27702F-3997-4571-9D11-057C9636901A}"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E6528-BA44-4BCC-B325-8E0327B3D206}" type="datetimeFigureOut">
              <a:rPr lang="en-US" smtClean="0"/>
              <a:pPr/>
              <a:t>9/18/2020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27702F-3997-4571-9D11-057C9636901A}"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E6528-BA44-4BCC-B325-8E0327B3D206}" type="datetimeFigureOut">
              <a:rPr lang="en-US" smtClean="0"/>
              <a:pPr/>
              <a:t>9/18/2020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27702F-3997-4571-9D11-057C9636901A}"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ACE6528-BA44-4BCC-B325-8E0327B3D206}" type="datetimeFigureOut">
              <a:rPr lang="en-US" smtClean="0"/>
              <a:pPr/>
              <a:t>9/18/2020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27702F-3997-4571-9D11-057C9636901A}"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CE6528-BA44-4BCC-B325-8E0327B3D206}" type="datetimeFigureOut">
              <a:rPr lang="en-US" smtClean="0"/>
              <a:pPr/>
              <a:t>9/18/2020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27702F-3997-4571-9D11-057C9636901A}"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CE6528-BA44-4BCC-B325-8E0327B3D206}" type="datetimeFigureOut">
              <a:rPr lang="en-US" smtClean="0"/>
              <a:pPr/>
              <a:t>9/18/2020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027702F-3997-4571-9D11-057C9636901A}"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ACE6528-BA44-4BCC-B325-8E0327B3D206}" type="datetimeFigureOut">
              <a:rPr lang="en-US" smtClean="0"/>
              <a:pPr/>
              <a:t>9/18/2020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027702F-3997-4571-9D11-057C9636901A}"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CE6528-BA44-4BCC-B325-8E0327B3D206}" type="datetimeFigureOut">
              <a:rPr lang="en-US" smtClean="0"/>
              <a:pPr/>
              <a:t>9/18/2020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027702F-3997-4571-9D11-057C9636901A}"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E6528-BA44-4BCC-B325-8E0327B3D206}" type="datetimeFigureOut">
              <a:rPr lang="en-US" smtClean="0"/>
              <a:pPr/>
              <a:t>9/18/2020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027702F-3997-4571-9D11-057C9636901A}"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E6528-BA44-4BCC-B325-8E0327B3D206}" type="datetimeFigureOut">
              <a:rPr lang="en-US" smtClean="0"/>
              <a:pPr/>
              <a:t>9/18/2020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027702F-3997-4571-9D11-057C9636901A}"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E6528-BA44-4BCC-B325-8E0327B3D206}" type="datetimeFigureOut">
              <a:rPr lang="en-US" smtClean="0"/>
              <a:pPr/>
              <a:t>9/18/2020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027702F-3997-4571-9D11-057C9636901A}"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E6528-BA44-4BCC-B325-8E0327B3D206}" type="datetimeFigureOut">
              <a:rPr lang="en-US" smtClean="0"/>
              <a:pPr/>
              <a:t>9/18/2020</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7702F-3997-4571-9D11-057C9636901A}"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Process Management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sz="2800" dirty="0" smtClean="0"/>
              <a:t>Process Control Block</a:t>
            </a:r>
            <a:endParaRPr lang="en-IN" sz="2800" dirty="0"/>
          </a:p>
        </p:txBody>
      </p:sp>
      <p:sp>
        <p:nvSpPr>
          <p:cNvPr id="3" name="Content Placeholder 2"/>
          <p:cNvSpPr>
            <a:spLocks noGrp="1"/>
          </p:cNvSpPr>
          <p:nvPr>
            <p:ph idx="1"/>
          </p:nvPr>
        </p:nvSpPr>
        <p:spPr>
          <a:xfrm>
            <a:off x="457200" y="1357298"/>
            <a:ext cx="8229600" cy="4768865"/>
          </a:xfrm>
        </p:spPr>
        <p:txBody>
          <a:bodyPr>
            <a:normAutofit lnSpcReduction="10000"/>
          </a:bodyPr>
          <a:lstStyle/>
          <a:p>
            <a:pPr algn="just">
              <a:lnSpc>
                <a:spcPct val="150000"/>
              </a:lnSpc>
            </a:pPr>
            <a:r>
              <a:rPr lang="en-IN" sz="2400" dirty="0" smtClean="0"/>
              <a:t>Each process is represented in the operating system by a process control block (PCB)</a:t>
            </a:r>
          </a:p>
          <a:p>
            <a:pPr algn="just">
              <a:lnSpc>
                <a:spcPct val="150000"/>
              </a:lnSpc>
            </a:pPr>
            <a:r>
              <a:rPr lang="en-IN" sz="2400" dirty="0" smtClean="0"/>
              <a:t>It also called a task control block.</a:t>
            </a:r>
          </a:p>
          <a:p>
            <a:pPr algn="just">
              <a:lnSpc>
                <a:spcPct val="150000"/>
              </a:lnSpc>
            </a:pPr>
            <a:r>
              <a:rPr lang="en-IN" sz="2400" dirty="0" smtClean="0"/>
              <a:t>It contains many pieces of information associated with a specific process, including these:</a:t>
            </a:r>
          </a:p>
          <a:p>
            <a:pPr lvl="1" algn="just">
              <a:lnSpc>
                <a:spcPct val="150000"/>
              </a:lnSpc>
            </a:pPr>
            <a:r>
              <a:rPr lang="en-IN" sz="2000" dirty="0" smtClean="0"/>
              <a:t>Process state: The state may be new, ready, running, waiting, halted, and so on</a:t>
            </a:r>
          </a:p>
          <a:p>
            <a:pPr lvl="1" algn="just">
              <a:lnSpc>
                <a:spcPct val="150000"/>
              </a:lnSpc>
            </a:pPr>
            <a:r>
              <a:rPr lang="en-IN" sz="2000" dirty="0" smtClean="0"/>
              <a:t>Program counter: The counter indicates the address of the next instruction to be executed for this process.</a:t>
            </a:r>
          </a:p>
          <a:p>
            <a:pPr lvl="1" algn="just">
              <a:lnSpc>
                <a:spcPct val="150000"/>
              </a:lnSpc>
            </a:pP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lvl="1">
              <a:lnSpc>
                <a:spcPct val="150000"/>
              </a:lnSpc>
            </a:pPr>
            <a:r>
              <a:rPr lang="en-IN" sz="2000" dirty="0" smtClean="0"/>
              <a:t>CPU registers: The registers vary in number and type, depending on the computer architecture. They include </a:t>
            </a:r>
          </a:p>
          <a:p>
            <a:pPr lvl="2">
              <a:lnSpc>
                <a:spcPct val="150000"/>
              </a:lnSpc>
            </a:pPr>
            <a:r>
              <a:rPr lang="en-IN" sz="1600" dirty="0" smtClean="0"/>
              <a:t>accumulators, index registers, stack pointers, and general-purpose registers, plus any condition-code information.</a:t>
            </a:r>
          </a:p>
          <a:p>
            <a:pPr lvl="1">
              <a:lnSpc>
                <a:spcPct val="150000"/>
              </a:lnSpc>
            </a:pPr>
            <a:r>
              <a:rPr lang="en-IN" sz="2000" dirty="0" smtClean="0"/>
              <a:t>CPU-scheduling information. This information includes a process priority, pointers to scheduling queues, and any other scheduling parameters.</a:t>
            </a:r>
          </a:p>
          <a:p>
            <a:pPr lvl="1" algn="just">
              <a:lnSpc>
                <a:spcPct val="150000"/>
              </a:lnSpc>
            </a:pPr>
            <a:r>
              <a:rPr lang="en-IN" sz="2000" dirty="0" smtClean="0"/>
              <a:t>Memory-management information. This information may include such items as the value of the base and limit registers and the page tables, or the segment tables, depending on the memory system used by the operating system</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lvl="1" algn="just">
              <a:lnSpc>
                <a:spcPct val="150000"/>
              </a:lnSpc>
            </a:pPr>
            <a:r>
              <a:rPr lang="en-IN" sz="2000" dirty="0" smtClean="0"/>
              <a:t>Accounting information: This information includes the amount of CPU and real time used, time limits, account numbers, job or process numbers, and so on</a:t>
            </a:r>
          </a:p>
          <a:p>
            <a:pPr lvl="1" algn="just">
              <a:lnSpc>
                <a:spcPct val="150000"/>
              </a:lnSpc>
            </a:pPr>
            <a:r>
              <a:rPr lang="en-IN" sz="2000" dirty="0" smtClean="0"/>
              <a:t>I/O status information. This information includes the list of I/O devices allocated to the process, a list of open files, and so on.</a:t>
            </a:r>
          </a:p>
          <a:p>
            <a:pPr algn="just">
              <a:lnSpc>
                <a:spcPct val="150000"/>
              </a:lnSpc>
            </a:pPr>
            <a:r>
              <a:rPr lang="en-IN" sz="2400" dirty="0" smtClean="0"/>
              <a:t>In brief, the PCB simply serves as the repository for all the data needed to start, or restart, a process, along with some accounting data</a:t>
            </a: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PCB</a:t>
            </a:r>
            <a:endParaRPr lang="en-IN" sz="2800" dirty="0"/>
          </a:p>
        </p:txBody>
      </p:sp>
      <p:pic>
        <p:nvPicPr>
          <p:cNvPr id="4" name="Picture 1">
            <a:extLst>
              <a:ext uri="{FF2B5EF4-FFF2-40B4-BE49-F238E27FC236}">
                <a16:creationId xmlns:a16="http://schemas.microsoft.com/office/drawing/2014/main" xmlns="" id="{4C1B42D7-9239-4535-8C25-EF8AF0D9262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071802" y="1500174"/>
            <a:ext cx="3571900" cy="44291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IN" sz="2800" dirty="0" smtClean="0"/>
              <a:t>Threads</a:t>
            </a:r>
            <a:endParaRPr lang="en-IN" sz="2800" dirty="0"/>
          </a:p>
        </p:txBody>
      </p:sp>
      <p:sp>
        <p:nvSpPr>
          <p:cNvPr id="3" name="Content Placeholder 2"/>
          <p:cNvSpPr>
            <a:spLocks noGrp="1"/>
          </p:cNvSpPr>
          <p:nvPr>
            <p:ph idx="1"/>
          </p:nvPr>
        </p:nvSpPr>
        <p:spPr>
          <a:xfrm>
            <a:off x="457200" y="1142984"/>
            <a:ext cx="8229600" cy="4983179"/>
          </a:xfrm>
        </p:spPr>
        <p:txBody>
          <a:bodyPr>
            <a:normAutofit/>
          </a:bodyPr>
          <a:lstStyle/>
          <a:p>
            <a:pPr algn="just">
              <a:lnSpc>
                <a:spcPct val="150000"/>
              </a:lnSpc>
            </a:pPr>
            <a:r>
              <a:rPr lang="en-IN" sz="2400" dirty="0" smtClean="0"/>
              <a:t>The process model discussed so far has implied that a process is a program that performs a single thread of execution</a:t>
            </a:r>
          </a:p>
          <a:p>
            <a:pPr algn="just">
              <a:lnSpc>
                <a:spcPct val="150000"/>
              </a:lnSpc>
            </a:pPr>
            <a:r>
              <a:rPr lang="en-IN" sz="2400" dirty="0" smtClean="0"/>
              <a:t>For example, when a process is running a word-processor program, a single thread of instructions is being executed</a:t>
            </a:r>
          </a:p>
          <a:p>
            <a:pPr algn="just">
              <a:lnSpc>
                <a:spcPct val="150000"/>
              </a:lnSpc>
            </a:pPr>
            <a:r>
              <a:rPr lang="en-IN" sz="2400" dirty="0" smtClean="0"/>
              <a:t>This single thread of control allows the process to perform only one task at a time</a:t>
            </a:r>
          </a:p>
          <a:p>
            <a:pPr algn="just">
              <a:lnSpc>
                <a:spcPct val="150000"/>
              </a:lnSpc>
            </a:pPr>
            <a:r>
              <a:rPr lang="en-IN" sz="2400" dirty="0" smtClean="0"/>
              <a:t>Thus, the user cannot simultaneously type in characters and run the spell checker.</a:t>
            </a: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lnSpcReduction="10000"/>
          </a:bodyPr>
          <a:lstStyle/>
          <a:p>
            <a:pPr algn="just">
              <a:lnSpc>
                <a:spcPct val="150000"/>
              </a:lnSpc>
            </a:pPr>
            <a:r>
              <a:rPr lang="en-IN" sz="2400" dirty="0" smtClean="0"/>
              <a:t>Most modern operating systems have extended the process concept to allow a process to have multiple threads of execution and thus to perform more than one task at a time.</a:t>
            </a:r>
          </a:p>
          <a:p>
            <a:pPr algn="just">
              <a:lnSpc>
                <a:spcPct val="150000"/>
              </a:lnSpc>
            </a:pPr>
            <a:r>
              <a:rPr lang="en-IN" sz="2400" dirty="0" smtClean="0"/>
              <a:t>This feature is especially beneficial on </a:t>
            </a:r>
            <a:r>
              <a:rPr lang="en-IN" sz="2400" dirty="0" err="1" smtClean="0"/>
              <a:t>multicore</a:t>
            </a:r>
            <a:r>
              <a:rPr lang="en-IN" sz="2400" dirty="0" smtClean="0"/>
              <a:t> systems, where multiple threads can run in parallel.</a:t>
            </a:r>
          </a:p>
          <a:p>
            <a:pPr algn="just">
              <a:lnSpc>
                <a:spcPct val="150000"/>
              </a:lnSpc>
            </a:pPr>
            <a:r>
              <a:rPr lang="en-IN" sz="2400" dirty="0" smtClean="0"/>
              <a:t>A multithreaded word processor could, for example, assign one thread to manage user input while another thread runs the spellchecker.</a:t>
            </a:r>
          </a:p>
          <a:p>
            <a:pPr algn="just">
              <a:lnSpc>
                <a:spcPct val="150000"/>
              </a:lnSpc>
            </a:pPr>
            <a:r>
              <a:rPr lang="en-IN" sz="2400" dirty="0" smtClean="0"/>
              <a:t>On systems that support threads, the PCB is expanded to include information for each thread.</a:t>
            </a: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smtClean="0"/>
              <a:t>Process Representation in Linux</a:t>
            </a:r>
            <a:endParaRPr lang="en-IN" sz="2800" dirty="0"/>
          </a:p>
        </p:txBody>
      </p:sp>
      <p:sp>
        <p:nvSpPr>
          <p:cNvPr id="3" name="Content Placeholder 2"/>
          <p:cNvSpPr>
            <a:spLocks noGrp="1"/>
          </p:cNvSpPr>
          <p:nvPr>
            <p:ph idx="1"/>
          </p:nvPr>
        </p:nvSpPr>
        <p:spPr>
          <a:xfrm>
            <a:off x="457200" y="1214422"/>
            <a:ext cx="8229600" cy="4911741"/>
          </a:xfrm>
        </p:spPr>
        <p:txBody>
          <a:bodyPr>
            <a:normAutofit/>
          </a:bodyPr>
          <a:lstStyle/>
          <a:p>
            <a:pPr>
              <a:buFont typeface="Monotype Sorts" pitchFamily="-84" charset="2"/>
              <a:buNone/>
            </a:pPr>
            <a:r>
              <a:rPr lang="en-US" altLang="en-US" sz="2000" dirty="0" smtClean="0"/>
              <a:t>Represented by the C structure </a:t>
            </a:r>
            <a:r>
              <a:rPr lang="en-US" altLang="en-US" sz="2000" dirty="0" err="1" smtClean="0"/>
              <a:t>task_struct</a:t>
            </a:r>
            <a:endParaRPr lang="en-US" altLang="en-US" sz="2000" dirty="0" smtClean="0"/>
          </a:p>
          <a:p>
            <a:pPr>
              <a:buFont typeface="Monotype Sorts" pitchFamily="-84" charset="2"/>
              <a:buNone/>
            </a:pPr>
            <a:r>
              <a:rPr lang="en-US" altLang="en-US" sz="2000" dirty="0" smtClean="0"/>
              <a:t/>
            </a:r>
            <a:br>
              <a:rPr lang="en-US" altLang="en-US" sz="2000" dirty="0" smtClean="0"/>
            </a:br>
            <a:r>
              <a:rPr lang="en-US" altLang="en-US" sz="2000" dirty="0" err="1" smtClean="0"/>
              <a:t>pid</a:t>
            </a:r>
            <a:r>
              <a:rPr lang="en-US" altLang="en-US" sz="2000" dirty="0" smtClean="0"/>
              <a:t> </a:t>
            </a:r>
            <a:r>
              <a:rPr lang="en-US" altLang="en-US" sz="2000" dirty="0" err="1" smtClean="0"/>
              <a:t>t_pid</a:t>
            </a:r>
            <a:r>
              <a:rPr lang="en-US" altLang="en-US" sz="2000" dirty="0" smtClean="0"/>
              <a:t>; 			/* process identifier */ </a:t>
            </a:r>
            <a:br>
              <a:rPr lang="en-US" altLang="en-US" sz="2000" dirty="0" smtClean="0"/>
            </a:br>
            <a:r>
              <a:rPr lang="en-US" altLang="en-US" sz="2000" dirty="0" smtClean="0"/>
              <a:t>long state; 			/* state of the process */ </a:t>
            </a:r>
            <a:br>
              <a:rPr lang="en-US" altLang="en-US" sz="2000" dirty="0" smtClean="0"/>
            </a:br>
            <a:r>
              <a:rPr lang="en-US" altLang="en-US" sz="2000" dirty="0" smtClean="0"/>
              <a:t> </a:t>
            </a:r>
            <a:r>
              <a:rPr lang="en-US" altLang="en-US" sz="2000" dirty="0" err="1" smtClean="0"/>
              <a:t>struct</a:t>
            </a:r>
            <a:r>
              <a:rPr lang="en-US" altLang="en-US" sz="2000" dirty="0" smtClean="0"/>
              <a:t> </a:t>
            </a:r>
            <a:r>
              <a:rPr lang="en-US" altLang="en-US" sz="2000" dirty="0" err="1" smtClean="0"/>
              <a:t>sched</a:t>
            </a:r>
            <a:r>
              <a:rPr lang="en-US" altLang="en-US" sz="2000" dirty="0" smtClean="0"/>
              <a:t> entity se;   	/* scheduling information */ </a:t>
            </a:r>
            <a:br>
              <a:rPr lang="en-US" altLang="en-US" sz="2000" dirty="0" smtClean="0"/>
            </a:br>
            <a:r>
              <a:rPr lang="en-US" altLang="en-US" sz="2000" dirty="0" err="1" smtClean="0"/>
              <a:t>struct</a:t>
            </a:r>
            <a:r>
              <a:rPr lang="en-US" altLang="en-US" sz="2000" dirty="0" smtClean="0"/>
              <a:t> </a:t>
            </a:r>
            <a:r>
              <a:rPr lang="en-US" altLang="en-US" sz="2000" dirty="0" err="1" smtClean="0"/>
              <a:t>task_struct</a:t>
            </a:r>
            <a:r>
              <a:rPr lang="en-US" altLang="en-US" sz="2000" dirty="0" smtClean="0"/>
              <a:t> *parent;	/* this process</a:t>
            </a:r>
            <a:r>
              <a:rPr lang="ja-JP" altLang="en-US" sz="2000" smtClean="0"/>
              <a:t>’</a:t>
            </a:r>
            <a:r>
              <a:rPr lang="en-US" altLang="ja-JP" sz="2000" dirty="0" smtClean="0"/>
              <a:t>s parent */ </a:t>
            </a:r>
            <a:br>
              <a:rPr lang="en-US" altLang="ja-JP" sz="2000" dirty="0" smtClean="0"/>
            </a:br>
            <a:r>
              <a:rPr lang="en-US" altLang="ja-JP" sz="2000" dirty="0" err="1" smtClean="0"/>
              <a:t>struct</a:t>
            </a:r>
            <a:r>
              <a:rPr lang="en-US" altLang="ja-JP" sz="2000" dirty="0" smtClean="0"/>
              <a:t> </a:t>
            </a:r>
            <a:r>
              <a:rPr lang="en-US" altLang="ja-JP" sz="2000" dirty="0" err="1" smtClean="0"/>
              <a:t>list_head</a:t>
            </a:r>
            <a:r>
              <a:rPr lang="en-US" altLang="ja-JP" sz="2000" dirty="0" smtClean="0"/>
              <a:t> children;	 /* this process</a:t>
            </a:r>
            <a:r>
              <a:rPr lang="ja-JP" altLang="en-US" sz="2000" smtClean="0"/>
              <a:t>’</a:t>
            </a:r>
            <a:r>
              <a:rPr lang="en-US" altLang="ja-JP" sz="2000" dirty="0" smtClean="0"/>
              <a:t>s children */ </a:t>
            </a:r>
            <a:br>
              <a:rPr lang="en-US" altLang="ja-JP" sz="2000" dirty="0" smtClean="0"/>
            </a:br>
            <a:r>
              <a:rPr lang="en-US" altLang="ja-JP" sz="2000" dirty="0" err="1" smtClean="0"/>
              <a:t>struct</a:t>
            </a:r>
            <a:r>
              <a:rPr lang="en-US" altLang="ja-JP" sz="2000" dirty="0" smtClean="0"/>
              <a:t> </a:t>
            </a:r>
            <a:r>
              <a:rPr lang="en-US" altLang="ja-JP" sz="2000" dirty="0" err="1" smtClean="0"/>
              <a:t>files_struct</a:t>
            </a:r>
            <a:r>
              <a:rPr lang="en-US" altLang="ja-JP" sz="2000" dirty="0" smtClean="0"/>
              <a:t> *files;	/* list of open files */ </a:t>
            </a:r>
            <a:br>
              <a:rPr lang="en-US" altLang="ja-JP" sz="2000" dirty="0" smtClean="0"/>
            </a:br>
            <a:r>
              <a:rPr lang="en-US" altLang="ja-JP" sz="2000" dirty="0" err="1" smtClean="0"/>
              <a:t>struct</a:t>
            </a:r>
            <a:r>
              <a:rPr lang="en-US" altLang="ja-JP" sz="2000" dirty="0" smtClean="0"/>
              <a:t> </a:t>
            </a:r>
            <a:r>
              <a:rPr lang="en-US" altLang="ja-JP" sz="2000" dirty="0" err="1" smtClean="0"/>
              <a:t>mm_struct</a:t>
            </a:r>
            <a:r>
              <a:rPr lang="en-US" altLang="ja-JP" sz="2000" dirty="0" smtClean="0"/>
              <a:t> *mm; 	/* address space of this process */</a:t>
            </a:r>
            <a:endParaRPr lang="en-US" altLang="en-US" sz="2000" dirty="0" smtClean="0"/>
          </a:p>
          <a:p>
            <a:endParaRPr lang="en-IN" dirty="0"/>
          </a:p>
        </p:txBody>
      </p:sp>
      <p:pic>
        <p:nvPicPr>
          <p:cNvPr id="4" name="Picture 1">
            <a:extLst>
              <a:ext uri="{FF2B5EF4-FFF2-40B4-BE49-F238E27FC236}">
                <a16:creationId xmlns="" xmlns:a16="http://schemas.microsoft.com/office/drawing/2014/main" id="{93AD06B9-FDEF-4097-849B-AE5BDEF25F0B}"/>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71604" y="4357694"/>
            <a:ext cx="5572164" cy="1785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lnSpcReduction="10000"/>
          </a:bodyPr>
          <a:lstStyle/>
          <a:p>
            <a:pPr algn="just">
              <a:lnSpc>
                <a:spcPct val="150000"/>
              </a:lnSpc>
            </a:pPr>
            <a:r>
              <a:rPr lang="en-IN" sz="2400" dirty="0" smtClean="0"/>
              <a:t>The process control block in the Linux operating system is represented by the C structure </a:t>
            </a:r>
            <a:r>
              <a:rPr lang="en-IN" sz="2400" dirty="0" err="1" smtClean="0"/>
              <a:t>task_struct</a:t>
            </a:r>
            <a:endParaRPr lang="en-IN" sz="2400" dirty="0" smtClean="0"/>
          </a:p>
          <a:p>
            <a:pPr algn="just">
              <a:lnSpc>
                <a:spcPct val="150000"/>
              </a:lnSpc>
            </a:pPr>
            <a:r>
              <a:rPr lang="en-IN" sz="2400" dirty="0" err="1" smtClean="0"/>
              <a:t>task_struct</a:t>
            </a:r>
            <a:r>
              <a:rPr lang="en-IN" sz="2400" dirty="0" smtClean="0"/>
              <a:t> is found in the &lt;include/</a:t>
            </a:r>
            <a:r>
              <a:rPr lang="en-IN" sz="2400" dirty="0" err="1" smtClean="0"/>
              <a:t>linux</a:t>
            </a:r>
            <a:r>
              <a:rPr lang="en-IN" sz="2400" dirty="0" smtClean="0"/>
              <a:t>/</a:t>
            </a:r>
            <a:r>
              <a:rPr lang="en-IN" sz="2400" dirty="0" err="1" smtClean="0"/>
              <a:t>sched.h</a:t>
            </a:r>
            <a:r>
              <a:rPr lang="en-IN" sz="2400" dirty="0" smtClean="0"/>
              <a:t>&gt; include file in the kernel source-code directory.</a:t>
            </a:r>
          </a:p>
          <a:p>
            <a:pPr algn="just">
              <a:lnSpc>
                <a:spcPct val="150000"/>
              </a:lnSpc>
            </a:pPr>
            <a:r>
              <a:rPr lang="en-IN" sz="2400" dirty="0" smtClean="0"/>
              <a:t>This structure contains</a:t>
            </a:r>
          </a:p>
          <a:p>
            <a:pPr lvl="1" algn="just">
              <a:lnSpc>
                <a:spcPct val="150000"/>
              </a:lnSpc>
            </a:pPr>
            <a:r>
              <a:rPr lang="en-IN" sz="2000" dirty="0" smtClean="0"/>
              <a:t>state of the process</a:t>
            </a:r>
          </a:p>
          <a:p>
            <a:pPr lvl="1" algn="just">
              <a:lnSpc>
                <a:spcPct val="150000"/>
              </a:lnSpc>
            </a:pPr>
            <a:r>
              <a:rPr lang="en-IN" sz="2000" dirty="0" smtClean="0"/>
              <a:t>scheduling and memory-management information</a:t>
            </a:r>
          </a:p>
          <a:p>
            <a:pPr lvl="1" algn="just">
              <a:lnSpc>
                <a:spcPct val="150000"/>
              </a:lnSpc>
            </a:pPr>
            <a:r>
              <a:rPr lang="en-IN" sz="2000" dirty="0" smtClean="0"/>
              <a:t>list of open files</a:t>
            </a:r>
          </a:p>
          <a:p>
            <a:pPr lvl="1" algn="just">
              <a:lnSpc>
                <a:spcPct val="150000"/>
              </a:lnSpc>
            </a:pPr>
            <a:r>
              <a:rPr lang="en-IN" sz="2000" dirty="0" smtClean="0"/>
              <a:t>pointers to the process’s parent</a:t>
            </a:r>
          </a:p>
          <a:p>
            <a:pPr lvl="1" algn="just">
              <a:lnSpc>
                <a:spcPct val="150000"/>
              </a:lnSpc>
            </a:pPr>
            <a:r>
              <a:rPr lang="en-IN" sz="2000" dirty="0" smtClean="0"/>
              <a:t> a list of its children and siblings.</a:t>
            </a:r>
          </a:p>
          <a:p>
            <a:pPr lvl="1" algn="just">
              <a:lnSpc>
                <a:spcPct val="150000"/>
              </a:lnSpc>
            </a:pPr>
            <a:endParaRPr lang="en-IN"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sz="2800" dirty="0" smtClean="0"/>
              <a:t>Process Scheduling</a:t>
            </a:r>
            <a:endParaRPr lang="en-IN" sz="2800" dirty="0"/>
          </a:p>
        </p:txBody>
      </p:sp>
      <p:sp>
        <p:nvSpPr>
          <p:cNvPr id="3" name="Content Placeholder 2"/>
          <p:cNvSpPr>
            <a:spLocks noGrp="1"/>
          </p:cNvSpPr>
          <p:nvPr>
            <p:ph idx="1"/>
          </p:nvPr>
        </p:nvSpPr>
        <p:spPr>
          <a:xfrm>
            <a:off x="457200" y="1142984"/>
            <a:ext cx="8229600" cy="4983179"/>
          </a:xfrm>
        </p:spPr>
        <p:txBody>
          <a:bodyPr>
            <a:normAutofit/>
          </a:bodyPr>
          <a:lstStyle/>
          <a:p>
            <a:pPr algn="just">
              <a:lnSpc>
                <a:spcPct val="150000"/>
              </a:lnSpc>
            </a:pPr>
            <a:r>
              <a:rPr lang="en-IN" sz="2400" dirty="0" smtClean="0"/>
              <a:t>The objective of multiprogramming is to have some process running at all times so as to maximize CPU utilization. </a:t>
            </a:r>
          </a:p>
          <a:p>
            <a:pPr algn="just">
              <a:lnSpc>
                <a:spcPct val="150000"/>
              </a:lnSpc>
            </a:pPr>
            <a:r>
              <a:rPr lang="en-IN" sz="2400" dirty="0" smtClean="0"/>
              <a:t>The objective of time sharing is to switch a CPU core among processes so frequently that users can interact with each program while it is running.</a:t>
            </a:r>
          </a:p>
          <a:p>
            <a:pPr algn="just">
              <a:lnSpc>
                <a:spcPct val="150000"/>
              </a:lnSpc>
            </a:pPr>
            <a:r>
              <a:rPr lang="en-IN" sz="2400" dirty="0" smtClean="0"/>
              <a:t>To meet these objectives, the process scheduler selects an available process (possibly from a set of several available processes) for program execution on a core.</a:t>
            </a:r>
            <a:endParaRPr lang="en-I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lgn="just">
              <a:lnSpc>
                <a:spcPct val="150000"/>
              </a:lnSpc>
            </a:pPr>
            <a:r>
              <a:rPr lang="en-IN" sz="2400" dirty="0" smtClean="0"/>
              <a:t>Each CPU core can run one process at a time</a:t>
            </a:r>
          </a:p>
          <a:p>
            <a:pPr algn="just">
              <a:lnSpc>
                <a:spcPct val="150000"/>
              </a:lnSpc>
            </a:pPr>
            <a:r>
              <a:rPr lang="en-IN" sz="2400" dirty="0" smtClean="0"/>
              <a:t>For a system with a single CPU core, there will never be more than one process running at a time</a:t>
            </a:r>
          </a:p>
          <a:p>
            <a:pPr algn="just">
              <a:lnSpc>
                <a:spcPct val="150000"/>
              </a:lnSpc>
            </a:pPr>
            <a:r>
              <a:rPr lang="en-IN" sz="2400" dirty="0" smtClean="0"/>
              <a:t>whereas a </a:t>
            </a:r>
            <a:r>
              <a:rPr lang="en-IN" sz="2400" dirty="0" err="1" smtClean="0"/>
              <a:t>multicore</a:t>
            </a:r>
            <a:r>
              <a:rPr lang="en-IN" sz="2400" dirty="0" smtClean="0"/>
              <a:t> system can run multiple processes at one time.</a:t>
            </a:r>
          </a:p>
          <a:p>
            <a:pPr algn="just">
              <a:lnSpc>
                <a:spcPct val="150000"/>
              </a:lnSpc>
            </a:pPr>
            <a:r>
              <a:rPr lang="en-IN" sz="2400" dirty="0" smtClean="0"/>
              <a:t> If there are more processes than cores, excess processes will have to wait until a core is free and can be rescheduled. </a:t>
            </a:r>
          </a:p>
          <a:p>
            <a:pPr algn="just">
              <a:lnSpc>
                <a:spcPct val="150000"/>
              </a:lnSpc>
            </a:pPr>
            <a:r>
              <a:rPr lang="en-IN" sz="2400" smtClean="0"/>
              <a:t>The number of processes currently in memory is known as the degree of multiprogramming.</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Topics</a:t>
            </a:r>
            <a:endParaRPr lang="en-IN" sz="2800" dirty="0"/>
          </a:p>
        </p:txBody>
      </p:sp>
      <p:sp>
        <p:nvSpPr>
          <p:cNvPr id="3" name="Content Placeholder 2"/>
          <p:cNvSpPr>
            <a:spLocks noGrp="1"/>
          </p:cNvSpPr>
          <p:nvPr>
            <p:ph idx="1"/>
          </p:nvPr>
        </p:nvSpPr>
        <p:spPr/>
        <p:txBody>
          <a:bodyPr>
            <a:normAutofit/>
          </a:bodyPr>
          <a:lstStyle/>
          <a:p>
            <a:pPr algn="just">
              <a:lnSpc>
                <a:spcPct val="150000"/>
              </a:lnSpc>
            </a:pPr>
            <a:r>
              <a:rPr lang="en-IN" sz="2400" dirty="0" smtClean="0"/>
              <a:t>Process concept</a:t>
            </a:r>
          </a:p>
          <a:p>
            <a:pPr algn="just">
              <a:lnSpc>
                <a:spcPct val="150000"/>
              </a:lnSpc>
            </a:pPr>
            <a:r>
              <a:rPr lang="en-IN" sz="2400" dirty="0" smtClean="0"/>
              <a:t> Process scheduling</a:t>
            </a:r>
          </a:p>
          <a:p>
            <a:pPr algn="just">
              <a:lnSpc>
                <a:spcPct val="150000"/>
              </a:lnSpc>
            </a:pPr>
            <a:r>
              <a:rPr lang="en-IN" sz="2400" dirty="0" smtClean="0"/>
              <a:t>Operations on processes</a:t>
            </a:r>
          </a:p>
          <a:p>
            <a:pPr algn="just">
              <a:lnSpc>
                <a:spcPct val="150000"/>
              </a:lnSpc>
            </a:pPr>
            <a:r>
              <a:rPr lang="en-IN" sz="2400" dirty="0" smtClean="0"/>
              <a:t> Inter-process communication</a:t>
            </a: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lgn="just">
              <a:lnSpc>
                <a:spcPct val="150000"/>
              </a:lnSpc>
            </a:pPr>
            <a:r>
              <a:rPr lang="en-IN" sz="2400" dirty="0" smtClean="0"/>
              <a:t>Balancing the objectives of multiprogramming and time sharing also requires taking the general behaviour of a process into account.</a:t>
            </a:r>
          </a:p>
          <a:p>
            <a:pPr algn="just">
              <a:lnSpc>
                <a:spcPct val="150000"/>
              </a:lnSpc>
            </a:pPr>
            <a:r>
              <a:rPr lang="en-IN" sz="2400" dirty="0" smtClean="0"/>
              <a:t>In general, most processes can be described as either </a:t>
            </a:r>
          </a:p>
          <a:p>
            <a:pPr lvl="1" algn="just">
              <a:lnSpc>
                <a:spcPct val="150000"/>
              </a:lnSpc>
            </a:pPr>
            <a:r>
              <a:rPr lang="en-IN" sz="2000" dirty="0" smtClean="0"/>
              <a:t>I/O bound or CPU bound.</a:t>
            </a:r>
          </a:p>
          <a:p>
            <a:pPr algn="just">
              <a:lnSpc>
                <a:spcPct val="150000"/>
              </a:lnSpc>
            </a:pPr>
            <a:r>
              <a:rPr lang="en-IN" sz="2400" dirty="0" smtClean="0"/>
              <a:t>An I/O-bound process is one that spends more of its time doing I/O than it spends doing computations.</a:t>
            </a:r>
          </a:p>
          <a:p>
            <a:pPr algn="just">
              <a:lnSpc>
                <a:spcPct val="150000"/>
              </a:lnSpc>
            </a:pPr>
            <a:r>
              <a:rPr lang="en-IN" sz="2400" dirty="0" smtClean="0"/>
              <a:t>A CPU-bound process, in contrast, generates I/O requests infrequently, using more of its time doing computations</a:t>
            </a:r>
            <a:endParaRPr lang="en-I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sz="2800" dirty="0" smtClean="0"/>
              <a:t>Scheduling Queues</a:t>
            </a:r>
            <a:endParaRPr lang="en-IN" sz="2800" dirty="0"/>
          </a:p>
        </p:txBody>
      </p:sp>
      <p:sp>
        <p:nvSpPr>
          <p:cNvPr id="3" name="Content Placeholder 2"/>
          <p:cNvSpPr>
            <a:spLocks noGrp="1"/>
          </p:cNvSpPr>
          <p:nvPr>
            <p:ph idx="1"/>
          </p:nvPr>
        </p:nvSpPr>
        <p:spPr>
          <a:xfrm>
            <a:off x="457200" y="1214422"/>
            <a:ext cx="8229600" cy="4911741"/>
          </a:xfrm>
        </p:spPr>
        <p:txBody>
          <a:bodyPr/>
          <a:lstStyle/>
          <a:p>
            <a:pPr algn="just">
              <a:lnSpc>
                <a:spcPct val="150000"/>
              </a:lnSpc>
            </a:pPr>
            <a:r>
              <a:rPr lang="en-US" altLang="en-US" sz="2400" dirty="0" smtClean="0"/>
              <a:t>Maintains </a:t>
            </a:r>
            <a:r>
              <a:rPr lang="en-US" altLang="en-US" sz="2400" b="1" dirty="0" smtClean="0">
                <a:solidFill>
                  <a:srgbClr val="006699"/>
                </a:solidFill>
              </a:rPr>
              <a:t>scheduling</a:t>
            </a:r>
            <a:r>
              <a:rPr lang="en-US" altLang="en-US" sz="2400" b="1" dirty="0" smtClean="0">
                <a:solidFill>
                  <a:srgbClr val="3366FF"/>
                </a:solidFill>
              </a:rPr>
              <a:t> </a:t>
            </a:r>
            <a:r>
              <a:rPr lang="en-US" altLang="en-US" sz="2400" b="1" dirty="0" smtClean="0">
                <a:solidFill>
                  <a:srgbClr val="006699"/>
                </a:solidFill>
              </a:rPr>
              <a:t>queues</a:t>
            </a:r>
            <a:r>
              <a:rPr lang="en-US" altLang="en-US" sz="2400" b="1" dirty="0" smtClean="0">
                <a:solidFill>
                  <a:srgbClr val="3366FF"/>
                </a:solidFill>
              </a:rPr>
              <a:t> </a:t>
            </a:r>
            <a:r>
              <a:rPr lang="en-US" altLang="en-US" sz="2400" dirty="0" smtClean="0"/>
              <a:t>of processes</a:t>
            </a:r>
          </a:p>
          <a:p>
            <a:pPr lvl="1" algn="just">
              <a:lnSpc>
                <a:spcPct val="150000"/>
              </a:lnSpc>
            </a:pPr>
            <a:r>
              <a:rPr lang="en-US" altLang="en-US" sz="2400" b="1" dirty="0" smtClean="0">
                <a:solidFill>
                  <a:srgbClr val="006699"/>
                </a:solidFill>
              </a:rPr>
              <a:t>Ready</a:t>
            </a:r>
            <a:r>
              <a:rPr lang="en-US" altLang="en-US" sz="2400" b="1" dirty="0" smtClean="0">
                <a:solidFill>
                  <a:srgbClr val="3366FF"/>
                </a:solidFill>
              </a:rPr>
              <a:t> </a:t>
            </a:r>
            <a:r>
              <a:rPr lang="en-US" altLang="en-US" sz="2400" b="1" dirty="0" smtClean="0">
                <a:solidFill>
                  <a:srgbClr val="006699"/>
                </a:solidFill>
              </a:rPr>
              <a:t>queue</a:t>
            </a:r>
            <a:r>
              <a:rPr lang="en-US" altLang="en-US" sz="2400" b="1" dirty="0" smtClean="0">
                <a:solidFill>
                  <a:srgbClr val="3366FF"/>
                </a:solidFill>
              </a:rPr>
              <a:t> </a:t>
            </a:r>
            <a:r>
              <a:rPr lang="en-US" altLang="en-US" sz="2400" dirty="0" smtClean="0"/>
              <a:t>– set of all processes residing in main memory, ready and waiting to execute</a:t>
            </a:r>
          </a:p>
          <a:p>
            <a:pPr lvl="1" algn="just">
              <a:lnSpc>
                <a:spcPct val="150000"/>
              </a:lnSpc>
            </a:pPr>
            <a:r>
              <a:rPr lang="en-US" altLang="en-US" sz="2400" b="1" dirty="0" smtClean="0">
                <a:solidFill>
                  <a:srgbClr val="006699"/>
                </a:solidFill>
              </a:rPr>
              <a:t>Wait</a:t>
            </a:r>
            <a:r>
              <a:rPr lang="en-US" altLang="en-US" sz="2400" b="1" dirty="0" smtClean="0">
                <a:solidFill>
                  <a:srgbClr val="3366FF"/>
                </a:solidFill>
              </a:rPr>
              <a:t> </a:t>
            </a:r>
            <a:r>
              <a:rPr lang="en-US" altLang="en-US" sz="2400" b="1" dirty="0" smtClean="0">
                <a:solidFill>
                  <a:srgbClr val="006699"/>
                </a:solidFill>
              </a:rPr>
              <a:t>queues</a:t>
            </a:r>
            <a:r>
              <a:rPr lang="en-US" altLang="en-US" sz="2400" b="1" dirty="0" smtClean="0">
                <a:solidFill>
                  <a:srgbClr val="3366FF"/>
                </a:solidFill>
              </a:rPr>
              <a:t> </a:t>
            </a:r>
            <a:r>
              <a:rPr lang="en-US" altLang="en-US" sz="2400" dirty="0" smtClean="0"/>
              <a:t>– set of processes waiting for an event (i.e., I/O)</a:t>
            </a:r>
          </a:p>
          <a:p>
            <a:pPr lvl="1" algn="just">
              <a:lnSpc>
                <a:spcPct val="150000"/>
              </a:lnSpc>
            </a:pPr>
            <a:r>
              <a:rPr lang="en-US" altLang="en-US" sz="2400" dirty="0" smtClean="0"/>
              <a:t>Processes migrate among the various queues</a:t>
            </a:r>
          </a:p>
          <a:p>
            <a:pPr marL="0" indent="0">
              <a:buNone/>
            </a:pPr>
            <a:endParaRPr lang="en-US" altLang="en-US"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smtClean="0"/>
              <a:t>Ready and Wait Queues</a:t>
            </a:r>
            <a:endParaRPr lang="en-IN" sz="2800" dirty="0"/>
          </a:p>
        </p:txBody>
      </p:sp>
      <p:pic>
        <p:nvPicPr>
          <p:cNvPr id="4" name="Picture 1">
            <a:extLst>
              <a:ext uri="{FF2B5EF4-FFF2-40B4-BE49-F238E27FC236}">
                <a16:creationId xmlns:a16="http://schemas.microsoft.com/office/drawing/2014/main" xmlns="" id="{BCBD9C55-CB2E-45AE-A528-0022312EC97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000232" y="1357298"/>
            <a:ext cx="5572164" cy="428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altLang="en-US" sz="2800" dirty="0" smtClean="0"/>
              <a:t>Representation of Process Scheduling</a:t>
            </a:r>
            <a:endParaRPr lang="en-IN" sz="2800" dirty="0"/>
          </a:p>
        </p:txBody>
      </p:sp>
      <p:pic>
        <p:nvPicPr>
          <p:cNvPr id="4" name="Picture 2">
            <a:extLst>
              <a:ext uri="{FF2B5EF4-FFF2-40B4-BE49-F238E27FC236}">
                <a16:creationId xmlns:a16="http://schemas.microsoft.com/office/drawing/2014/main" xmlns="" id="{A0A8D57B-B011-4BA3-A330-AE3AFD4CB52A}"/>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85918" y="1357298"/>
            <a:ext cx="5643602" cy="4143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340369"/>
          </a:xfrm>
        </p:spPr>
        <p:txBody>
          <a:bodyPr>
            <a:normAutofit lnSpcReduction="10000"/>
          </a:bodyPr>
          <a:lstStyle/>
          <a:p>
            <a:pPr algn="just">
              <a:lnSpc>
                <a:spcPct val="150000"/>
              </a:lnSpc>
            </a:pPr>
            <a:r>
              <a:rPr lang="en-IN" sz="2400" dirty="0" smtClean="0"/>
              <a:t>The circles represent the resources that serve the queues, and the arrows indicate the flow of processes in the system</a:t>
            </a:r>
          </a:p>
          <a:p>
            <a:pPr algn="just">
              <a:lnSpc>
                <a:spcPct val="150000"/>
              </a:lnSpc>
            </a:pPr>
            <a:r>
              <a:rPr lang="en-IN" sz="2400" dirty="0" smtClean="0"/>
              <a:t>A new process is initially put in the ready queue.</a:t>
            </a:r>
          </a:p>
          <a:p>
            <a:pPr algn="just">
              <a:lnSpc>
                <a:spcPct val="150000"/>
              </a:lnSpc>
            </a:pPr>
            <a:r>
              <a:rPr lang="en-IN" sz="2400" dirty="0" smtClean="0"/>
              <a:t> It waits there until it is selected for execution, or dispatched. Once the process is allocated a CPU core and is executing, one of several events could occur:</a:t>
            </a:r>
          </a:p>
          <a:p>
            <a:pPr lvl="1" algn="just">
              <a:lnSpc>
                <a:spcPct val="150000"/>
              </a:lnSpc>
            </a:pPr>
            <a:r>
              <a:rPr lang="en-IN" sz="2000" dirty="0" smtClean="0"/>
              <a:t>The process could issue an I/O request and then be placed in an I/O wait queue</a:t>
            </a:r>
          </a:p>
          <a:p>
            <a:pPr lvl="1" algn="just">
              <a:lnSpc>
                <a:spcPct val="150000"/>
              </a:lnSpc>
            </a:pPr>
            <a:r>
              <a:rPr lang="en-IN" sz="2000" dirty="0" smtClean="0"/>
              <a:t>The process could create a new child process and then be placed in a wait queue while it awaits the child’s termination</a:t>
            </a:r>
          </a:p>
          <a:p>
            <a:pPr lvl="1" algn="just">
              <a:lnSpc>
                <a:spcPct val="150000"/>
              </a:lnSpc>
            </a:pPr>
            <a:endParaRPr lang="en-I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lvl="1" algn="just">
              <a:lnSpc>
                <a:spcPct val="150000"/>
              </a:lnSpc>
            </a:pPr>
            <a:r>
              <a:rPr lang="en-IN" sz="2000" dirty="0" smtClean="0"/>
              <a:t>The process could be removed forcibly from the core, as a result of an interrupt </a:t>
            </a:r>
          </a:p>
          <a:p>
            <a:pPr lvl="1" algn="just">
              <a:lnSpc>
                <a:spcPct val="150000"/>
              </a:lnSpc>
            </a:pPr>
            <a:r>
              <a:rPr lang="en-IN" sz="2000" dirty="0" smtClean="0"/>
              <a:t> having its time slice expire and be put back in the ready queue.</a:t>
            </a:r>
          </a:p>
          <a:p>
            <a:pPr algn="just">
              <a:lnSpc>
                <a:spcPct val="150000"/>
              </a:lnSpc>
            </a:pPr>
            <a:r>
              <a:rPr lang="en-IN" sz="2400" dirty="0" smtClean="0"/>
              <a:t>A process continues this cycle until it terminates, at which time it is removed from all queues and has its PCB and resources deallocated.</a:t>
            </a:r>
          </a:p>
          <a:p>
            <a:pPr algn="just">
              <a:lnSpc>
                <a:spcPct val="150000"/>
              </a:lnSpc>
            </a:pPr>
            <a:endParaRPr lang="en-IN" sz="2400" dirty="0" smtClean="0"/>
          </a:p>
          <a:p>
            <a:pPr lvl="1"/>
            <a:endParaRPr lang="en-IN"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sz="2800" dirty="0" smtClean="0"/>
              <a:t>CPU Scheduling</a:t>
            </a:r>
            <a:endParaRPr lang="en-IN" sz="2800" dirty="0"/>
          </a:p>
        </p:txBody>
      </p:sp>
      <p:sp>
        <p:nvSpPr>
          <p:cNvPr id="3" name="Content Placeholder 2"/>
          <p:cNvSpPr>
            <a:spLocks noGrp="1"/>
          </p:cNvSpPr>
          <p:nvPr>
            <p:ph idx="1"/>
          </p:nvPr>
        </p:nvSpPr>
        <p:spPr>
          <a:xfrm>
            <a:off x="457200" y="1285860"/>
            <a:ext cx="8229600" cy="4840303"/>
          </a:xfrm>
        </p:spPr>
        <p:txBody>
          <a:bodyPr>
            <a:normAutofit/>
          </a:bodyPr>
          <a:lstStyle/>
          <a:p>
            <a:pPr algn="just">
              <a:lnSpc>
                <a:spcPct val="150000"/>
              </a:lnSpc>
            </a:pPr>
            <a:r>
              <a:rPr lang="en-IN" sz="2400" dirty="0" smtClean="0"/>
              <a:t>A process migrates among the ready queue and various wait queues throughout its lifetime</a:t>
            </a:r>
          </a:p>
          <a:p>
            <a:pPr algn="just">
              <a:lnSpc>
                <a:spcPct val="150000"/>
              </a:lnSpc>
            </a:pPr>
            <a:r>
              <a:rPr lang="en-IN" sz="2400" dirty="0" smtClean="0"/>
              <a:t>The role of the CPU scheduler is to select from among the processes that are in the ready queue and allocate a CPU core to one of them</a:t>
            </a:r>
          </a:p>
          <a:p>
            <a:pPr algn="just">
              <a:lnSpc>
                <a:spcPct val="150000"/>
              </a:lnSpc>
            </a:pPr>
            <a:r>
              <a:rPr lang="en-IN" sz="2400" dirty="0" smtClean="0"/>
              <a:t>The CPU scheduler must select a new process for the CPU frequently</a:t>
            </a:r>
            <a:endParaRPr lang="en-I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a:bodyPr>
          <a:lstStyle/>
          <a:p>
            <a:pPr algn="just">
              <a:lnSpc>
                <a:spcPct val="150000"/>
              </a:lnSpc>
            </a:pPr>
            <a:r>
              <a:rPr lang="en-IN" sz="2400" dirty="0" smtClean="0"/>
              <a:t>The CPU scheduler executes at least once every 100 milliseconds, although typically much more frequently</a:t>
            </a:r>
          </a:p>
          <a:p>
            <a:pPr algn="just">
              <a:lnSpc>
                <a:spcPct val="150000"/>
              </a:lnSpc>
            </a:pPr>
            <a:r>
              <a:rPr lang="en-IN" sz="2400" dirty="0" smtClean="0"/>
              <a:t>Some operating systems have an intermediate form of scheduling known as swapping</a:t>
            </a:r>
          </a:p>
          <a:p>
            <a:pPr lvl="1" algn="just">
              <a:lnSpc>
                <a:spcPct val="150000"/>
              </a:lnSpc>
            </a:pPr>
            <a:r>
              <a:rPr lang="en-IN" sz="2000" dirty="0" smtClean="0"/>
              <a:t>Here key idea is that sometimes it can be advantageous to remove a process from memory and thus reduce the degree of multiprogramming</a:t>
            </a:r>
          </a:p>
          <a:p>
            <a:pPr lvl="1" algn="just">
              <a:lnSpc>
                <a:spcPct val="150000"/>
              </a:lnSpc>
            </a:pPr>
            <a:r>
              <a:rPr lang="en-IN" sz="2000" dirty="0" smtClean="0"/>
              <a:t>Later, the process can be reintroduced into memory and its execution can be continued where it left off</a:t>
            </a:r>
            <a:endParaRPr lang="en-I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Context Switch</a:t>
            </a:r>
            <a:endParaRPr lang="en-IN" sz="2800" dirty="0"/>
          </a:p>
        </p:txBody>
      </p:sp>
      <p:sp>
        <p:nvSpPr>
          <p:cNvPr id="3" name="Content Placeholder 2"/>
          <p:cNvSpPr>
            <a:spLocks noGrp="1"/>
          </p:cNvSpPr>
          <p:nvPr>
            <p:ph idx="1"/>
          </p:nvPr>
        </p:nvSpPr>
        <p:spPr>
          <a:xfrm>
            <a:off x="457200" y="1285860"/>
            <a:ext cx="8229600" cy="4840303"/>
          </a:xfrm>
        </p:spPr>
        <p:txBody>
          <a:bodyPr>
            <a:normAutofit/>
          </a:bodyPr>
          <a:lstStyle/>
          <a:p>
            <a:pPr algn="just">
              <a:lnSpc>
                <a:spcPct val="150000"/>
              </a:lnSpc>
            </a:pPr>
            <a:r>
              <a:rPr lang="en-US" altLang="en-US" sz="2400" dirty="0" smtClean="0"/>
              <a:t>When CPU switches to another process, the system must </a:t>
            </a:r>
            <a:r>
              <a:rPr lang="en-US" altLang="en-US" sz="2400" b="1" dirty="0" smtClean="0">
                <a:solidFill>
                  <a:srgbClr val="006699"/>
                </a:solidFill>
              </a:rPr>
              <a:t>save</a:t>
            </a:r>
            <a:r>
              <a:rPr lang="en-US" altLang="en-US" sz="2400" b="1" dirty="0" smtClean="0">
                <a:solidFill>
                  <a:srgbClr val="3366FF"/>
                </a:solidFill>
              </a:rPr>
              <a:t> </a:t>
            </a:r>
            <a:r>
              <a:rPr lang="en-US" altLang="en-US" sz="2400" b="1" dirty="0" smtClean="0">
                <a:solidFill>
                  <a:srgbClr val="006699"/>
                </a:solidFill>
              </a:rPr>
              <a:t>the</a:t>
            </a:r>
            <a:r>
              <a:rPr lang="en-US" altLang="en-US" sz="2400" b="1" dirty="0" smtClean="0">
                <a:solidFill>
                  <a:srgbClr val="3366FF"/>
                </a:solidFill>
              </a:rPr>
              <a:t> </a:t>
            </a:r>
            <a:r>
              <a:rPr lang="en-US" altLang="en-US" sz="2400" b="1" dirty="0" smtClean="0">
                <a:solidFill>
                  <a:srgbClr val="006699"/>
                </a:solidFill>
              </a:rPr>
              <a:t>state</a:t>
            </a:r>
            <a:r>
              <a:rPr lang="en-US" altLang="en-US" sz="2400" b="1" dirty="0" smtClean="0">
                <a:solidFill>
                  <a:srgbClr val="3366FF"/>
                </a:solidFill>
              </a:rPr>
              <a:t> </a:t>
            </a:r>
            <a:r>
              <a:rPr lang="en-US" altLang="en-US" sz="2400" dirty="0" smtClean="0"/>
              <a:t>of the old process and load the </a:t>
            </a:r>
            <a:r>
              <a:rPr lang="en-US" altLang="en-US" sz="2400" b="1" dirty="0" smtClean="0">
                <a:solidFill>
                  <a:srgbClr val="006699"/>
                </a:solidFill>
              </a:rPr>
              <a:t>saved</a:t>
            </a:r>
            <a:r>
              <a:rPr lang="en-US" altLang="en-US" sz="2400" b="1" dirty="0" smtClean="0">
                <a:solidFill>
                  <a:srgbClr val="3366FF"/>
                </a:solidFill>
              </a:rPr>
              <a:t> </a:t>
            </a:r>
            <a:r>
              <a:rPr lang="en-US" altLang="en-US" sz="2400" b="1" dirty="0" smtClean="0">
                <a:solidFill>
                  <a:srgbClr val="006699"/>
                </a:solidFill>
              </a:rPr>
              <a:t>state</a:t>
            </a:r>
            <a:r>
              <a:rPr lang="en-US" altLang="en-US" sz="2400" b="1" dirty="0" smtClean="0">
                <a:solidFill>
                  <a:srgbClr val="3366FF"/>
                </a:solidFill>
              </a:rPr>
              <a:t> </a:t>
            </a:r>
            <a:r>
              <a:rPr lang="en-US" altLang="en-US" sz="2400" dirty="0" smtClean="0"/>
              <a:t>for the new process via a </a:t>
            </a:r>
            <a:r>
              <a:rPr lang="en-US" altLang="en-US" sz="2400" b="1" dirty="0" smtClean="0">
                <a:solidFill>
                  <a:srgbClr val="006699"/>
                </a:solidFill>
              </a:rPr>
              <a:t>context</a:t>
            </a:r>
            <a:r>
              <a:rPr lang="en-US" altLang="en-US" sz="2400" b="1" dirty="0" smtClean="0">
                <a:solidFill>
                  <a:srgbClr val="3366FF"/>
                </a:solidFill>
              </a:rPr>
              <a:t> </a:t>
            </a:r>
            <a:r>
              <a:rPr lang="en-US" altLang="en-US" sz="2400" b="1" dirty="0" smtClean="0">
                <a:solidFill>
                  <a:srgbClr val="006699"/>
                </a:solidFill>
              </a:rPr>
              <a:t>switch</a:t>
            </a:r>
          </a:p>
          <a:p>
            <a:pPr algn="just">
              <a:lnSpc>
                <a:spcPct val="150000"/>
              </a:lnSpc>
            </a:pPr>
            <a:r>
              <a:rPr lang="en-IN" sz="2400" dirty="0" smtClean="0"/>
              <a:t>When an interrupt occurs, the system needs to save the current context of the process running on the CPU core so that it can restore that context when its processing is done, essentially suspending the process and then resuming it</a:t>
            </a:r>
          </a:p>
          <a:p>
            <a:pPr algn="just">
              <a:lnSpc>
                <a:spcPct val="150000"/>
              </a:lnSpc>
            </a:pPr>
            <a:r>
              <a:rPr lang="en-US" altLang="en-US" sz="2400" b="1" dirty="0" smtClean="0">
                <a:solidFill>
                  <a:srgbClr val="006699"/>
                </a:solidFill>
              </a:rPr>
              <a:t>Context</a:t>
            </a:r>
            <a:r>
              <a:rPr lang="en-US" altLang="en-US" sz="2400" b="1" dirty="0" smtClean="0">
                <a:solidFill>
                  <a:srgbClr val="3366FF"/>
                </a:solidFill>
              </a:rPr>
              <a:t> </a:t>
            </a:r>
            <a:r>
              <a:rPr lang="en-US" altLang="en-US" sz="2400" dirty="0" smtClean="0"/>
              <a:t>of a process represented in the PCB</a:t>
            </a:r>
          </a:p>
          <a:p>
            <a:pPr algn="just">
              <a:lnSpc>
                <a:spcPct val="150000"/>
              </a:lnSpc>
            </a:pPr>
            <a:endParaRPr lang="en-I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lstStyle/>
          <a:p>
            <a:pPr algn="just">
              <a:lnSpc>
                <a:spcPct val="150000"/>
              </a:lnSpc>
            </a:pPr>
            <a:r>
              <a:rPr lang="en-US" altLang="en-US" sz="2400" dirty="0" smtClean="0"/>
              <a:t>Context-switch time is pure overhead; the system does no useful work while switching</a:t>
            </a:r>
          </a:p>
          <a:p>
            <a:pPr lvl="1" algn="just">
              <a:lnSpc>
                <a:spcPct val="150000"/>
              </a:lnSpc>
            </a:pPr>
            <a:r>
              <a:rPr lang="en-US" altLang="en-US" sz="2400" dirty="0" smtClean="0"/>
              <a:t>The more complex the OS and the PCB </a:t>
            </a:r>
            <a:r>
              <a:rPr lang="en-US" altLang="en-US" sz="2400" dirty="0" smtClean="0">
                <a:sym typeface="Wingdings" panose="05000000000000000000" pitchFamily="2" charset="2"/>
              </a:rPr>
              <a:t> the </a:t>
            </a:r>
            <a:r>
              <a:rPr lang="en-US" altLang="en-US" sz="2400" dirty="0" smtClean="0"/>
              <a:t>longer the context switch</a:t>
            </a:r>
          </a:p>
          <a:p>
            <a:pPr algn="just">
              <a:lnSpc>
                <a:spcPct val="150000"/>
              </a:lnSpc>
            </a:pPr>
            <a:r>
              <a:rPr lang="en-US" altLang="en-US" sz="2400" dirty="0" smtClean="0"/>
              <a:t>Highly dependent on hardware support</a:t>
            </a:r>
          </a:p>
          <a:p>
            <a:pPr lvl="1" algn="just">
              <a:lnSpc>
                <a:spcPct val="150000"/>
              </a:lnSpc>
            </a:pPr>
            <a:r>
              <a:rPr lang="en-US" altLang="en-US" sz="2400" dirty="0" smtClean="0"/>
              <a:t>Some hardware provides multiple sets of registers per CPU</a:t>
            </a:r>
          </a:p>
          <a:p>
            <a:pPr>
              <a:lnSpc>
                <a:spcPct val="150000"/>
              </a:lnSpc>
            </a:pPr>
            <a:r>
              <a:rPr lang="en-IN" sz="2400" dirty="0" smtClean="0"/>
              <a:t>A typical speed is a several microseconds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Process Concept</a:t>
            </a:r>
            <a:endParaRPr lang="en-IN" sz="2800" dirty="0"/>
          </a:p>
        </p:txBody>
      </p:sp>
      <p:sp>
        <p:nvSpPr>
          <p:cNvPr id="3" name="Content Placeholder 2"/>
          <p:cNvSpPr>
            <a:spLocks noGrp="1"/>
          </p:cNvSpPr>
          <p:nvPr>
            <p:ph idx="1"/>
          </p:nvPr>
        </p:nvSpPr>
        <p:spPr>
          <a:xfrm>
            <a:off x="457200" y="1357298"/>
            <a:ext cx="8229600" cy="4768865"/>
          </a:xfrm>
        </p:spPr>
        <p:txBody>
          <a:bodyPr>
            <a:normAutofit/>
          </a:bodyPr>
          <a:lstStyle/>
          <a:p>
            <a:pPr algn="just">
              <a:lnSpc>
                <a:spcPct val="150000"/>
              </a:lnSpc>
            </a:pPr>
            <a:r>
              <a:rPr lang="en-US" altLang="en-US" sz="2400" dirty="0" smtClean="0"/>
              <a:t>An operating system executes a variety of programs that run as a process.</a:t>
            </a:r>
          </a:p>
          <a:p>
            <a:pPr algn="just">
              <a:lnSpc>
                <a:spcPct val="150000"/>
              </a:lnSpc>
            </a:pPr>
            <a:r>
              <a:rPr lang="en-US" altLang="en-US" sz="2400" b="1" dirty="0">
                <a:solidFill>
                  <a:srgbClr val="006699"/>
                </a:solidFill>
              </a:rPr>
              <a:t>Process</a:t>
            </a:r>
            <a:r>
              <a:rPr lang="en-US" altLang="en-US" sz="2400" dirty="0" smtClean="0"/>
              <a:t> – a program in execution</a:t>
            </a:r>
          </a:p>
          <a:p>
            <a:pPr algn="just">
              <a:lnSpc>
                <a:spcPct val="150000"/>
              </a:lnSpc>
            </a:pPr>
            <a:r>
              <a:rPr lang="en-US" altLang="en-US" sz="2400" dirty="0" smtClean="0"/>
              <a:t>Process has multiple parts</a:t>
            </a:r>
          </a:p>
          <a:p>
            <a:pPr lvl="1" algn="just">
              <a:lnSpc>
                <a:spcPct val="150000"/>
              </a:lnSpc>
            </a:pPr>
            <a:r>
              <a:rPr lang="en-US" altLang="en-US" sz="2400" dirty="0" smtClean="0"/>
              <a:t>The program code, also called </a:t>
            </a:r>
            <a:r>
              <a:rPr lang="en-US" altLang="en-US" sz="2400" b="1" dirty="0">
                <a:solidFill>
                  <a:srgbClr val="006699"/>
                </a:solidFill>
              </a:rPr>
              <a:t>text</a:t>
            </a:r>
            <a:r>
              <a:rPr lang="en-US" altLang="en-US" sz="2400" b="1" dirty="0" smtClean="0">
                <a:solidFill>
                  <a:srgbClr val="3366FF"/>
                </a:solidFill>
              </a:rPr>
              <a:t> </a:t>
            </a:r>
            <a:r>
              <a:rPr lang="en-US" altLang="en-US" sz="2400" b="1" dirty="0">
                <a:solidFill>
                  <a:srgbClr val="006699"/>
                </a:solidFill>
              </a:rPr>
              <a:t>section</a:t>
            </a:r>
          </a:p>
          <a:p>
            <a:pPr lvl="1" algn="just">
              <a:lnSpc>
                <a:spcPct val="150000"/>
              </a:lnSpc>
            </a:pPr>
            <a:r>
              <a:rPr lang="en-US" altLang="en-US" sz="2400" dirty="0" smtClean="0"/>
              <a:t>Current activity including</a:t>
            </a:r>
            <a:r>
              <a:rPr lang="en-US" altLang="en-US" sz="2400" b="1" dirty="0" smtClean="0">
                <a:solidFill>
                  <a:srgbClr val="3366FF"/>
                </a:solidFill>
              </a:rPr>
              <a:t> </a:t>
            </a:r>
            <a:r>
              <a:rPr lang="en-US" altLang="en-US" sz="2400" b="1" dirty="0">
                <a:solidFill>
                  <a:srgbClr val="006699"/>
                </a:solidFill>
              </a:rPr>
              <a:t>program</a:t>
            </a:r>
            <a:r>
              <a:rPr lang="en-US" altLang="en-US" sz="2400" b="1" dirty="0" smtClean="0"/>
              <a:t> </a:t>
            </a:r>
            <a:r>
              <a:rPr lang="en-US" altLang="en-US" sz="2400" b="1" dirty="0">
                <a:solidFill>
                  <a:srgbClr val="006699"/>
                </a:solidFill>
              </a:rPr>
              <a:t>counter</a:t>
            </a:r>
            <a:r>
              <a:rPr lang="en-US" altLang="en-US" sz="2400" dirty="0" smtClean="0"/>
              <a:t>, processor registers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dirty="0" smtClean="0"/>
              <a:t>CPU Switch From Process to Process</a:t>
            </a:r>
            <a:endParaRPr lang="en-IN" sz="2800" dirty="0"/>
          </a:p>
        </p:txBody>
      </p:sp>
      <p:pic>
        <p:nvPicPr>
          <p:cNvPr id="4" name="Picture 1">
            <a:extLst>
              <a:ext uri="{FF2B5EF4-FFF2-40B4-BE49-F238E27FC236}">
                <a16:creationId xmlns:a16="http://schemas.microsoft.com/office/drawing/2014/main" xmlns="" id="{81BF3499-8F25-4834-B5FB-DDAE904111AE}"/>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71604" y="1785926"/>
            <a:ext cx="5929354" cy="4143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altLang="en-US" sz="2800" dirty="0" smtClean="0"/>
              <a:t>Operations on Processes</a:t>
            </a:r>
            <a:endParaRPr lang="en-IN" sz="2800" dirty="0"/>
          </a:p>
        </p:txBody>
      </p:sp>
      <p:sp>
        <p:nvSpPr>
          <p:cNvPr id="3" name="Content Placeholder 2"/>
          <p:cNvSpPr>
            <a:spLocks noGrp="1"/>
          </p:cNvSpPr>
          <p:nvPr>
            <p:ph idx="1"/>
          </p:nvPr>
        </p:nvSpPr>
        <p:spPr>
          <a:xfrm>
            <a:off x="457200" y="1214422"/>
            <a:ext cx="8229600" cy="4911741"/>
          </a:xfrm>
        </p:spPr>
        <p:txBody>
          <a:bodyPr/>
          <a:lstStyle/>
          <a:p>
            <a:pPr algn="just">
              <a:lnSpc>
                <a:spcPct val="150000"/>
              </a:lnSpc>
            </a:pPr>
            <a:r>
              <a:rPr lang="en-US" altLang="en-US" sz="2400" dirty="0" smtClean="0"/>
              <a:t>Operating System must provide mechanisms for:</a:t>
            </a:r>
          </a:p>
          <a:p>
            <a:pPr lvl="1" algn="just">
              <a:lnSpc>
                <a:spcPct val="150000"/>
              </a:lnSpc>
            </a:pPr>
            <a:r>
              <a:rPr lang="en-US" altLang="en-US" sz="2400" dirty="0" smtClean="0"/>
              <a:t> Process creation</a:t>
            </a:r>
          </a:p>
          <a:p>
            <a:pPr lvl="1" algn="just">
              <a:lnSpc>
                <a:spcPct val="150000"/>
              </a:lnSpc>
            </a:pPr>
            <a:r>
              <a:rPr lang="en-US" altLang="en-US" sz="2400" dirty="0" smtClean="0"/>
              <a:t> Process termination</a:t>
            </a: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altLang="en-US" sz="2800" dirty="0" smtClean="0"/>
              <a:t>Process Creation</a:t>
            </a:r>
            <a:endParaRPr lang="en-IN" sz="2800" dirty="0"/>
          </a:p>
        </p:txBody>
      </p:sp>
      <p:sp>
        <p:nvSpPr>
          <p:cNvPr id="3" name="Content Placeholder 2"/>
          <p:cNvSpPr>
            <a:spLocks noGrp="1"/>
          </p:cNvSpPr>
          <p:nvPr>
            <p:ph idx="1"/>
          </p:nvPr>
        </p:nvSpPr>
        <p:spPr>
          <a:xfrm>
            <a:off x="457200" y="1285860"/>
            <a:ext cx="8229600" cy="4840303"/>
          </a:xfrm>
        </p:spPr>
        <p:txBody>
          <a:bodyPr>
            <a:normAutofit/>
          </a:bodyPr>
          <a:lstStyle/>
          <a:p>
            <a:pPr algn="just">
              <a:lnSpc>
                <a:spcPct val="150000"/>
              </a:lnSpc>
            </a:pPr>
            <a:r>
              <a:rPr lang="en-US" altLang="en-US" sz="2400" b="1" dirty="0" smtClean="0">
                <a:solidFill>
                  <a:srgbClr val="006699"/>
                </a:solidFill>
              </a:rPr>
              <a:t>Parent</a:t>
            </a:r>
            <a:r>
              <a:rPr lang="en-US" altLang="en-US" sz="2400" b="1" dirty="0" smtClean="0"/>
              <a:t> </a:t>
            </a:r>
            <a:r>
              <a:rPr lang="en-US" altLang="en-US" sz="2400" dirty="0" smtClean="0"/>
              <a:t>process create </a:t>
            </a:r>
            <a:r>
              <a:rPr lang="en-US" altLang="en-US" sz="2400" b="1" dirty="0" smtClean="0">
                <a:solidFill>
                  <a:srgbClr val="006699"/>
                </a:solidFill>
              </a:rPr>
              <a:t>children</a:t>
            </a:r>
            <a:r>
              <a:rPr lang="en-US" altLang="en-US" sz="2400" b="1" dirty="0" smtClean="0"/>
              <a:t> </a:t>
            </a:r>
            <a:r>
              <a:rPr lang="en-US" altLang="en-US" sz="2400" dirty="0" smtClean="0"/>
              <a:t>processes, which, in turn create other processes, forming a </a:t>
            </a:r>
            <a:r>
              <a:rPr lang="en-US" altLang="en-US" sz="2400" b="1" dirty="0" smtClean="0">
                <a:solidFill>
                  <a:srgbClr val="006699"/>
                </a:solidFill>
              </a:rPr>
              <a:t>tree</a:t>
            </a:r>
            <a:r>
              <a:rPr lang="en-US" altLang="en-US" sz="2400" dirty="0" smtClean="0"/>
              <a:t> of processes</a:t>
            </a:r>
          </a:p>
          <a:p>
            <a:pPr algn="just">
              <a:lnSpc>
                <a:spcPct val="150000"/>
              </a:lnSpc>
            </a:pPr>
            <a:r>
              <a:rPr lang="en-IN" sz="2400" dirty="0" smtClean="0"/>
              <a:t>Most operating systems (including UNIX, Linux, and Windows) identify processes according to a unique process identifier (or </a:t>
            </a:r>
            <a:r>
              <a:rPr lang="en-IN" sz="2400" dirty="0" err="1" smtClean="0"/>
              <a:t>pid</a:t>
            </a:r>
            <a:r>
              <a:rPr lang="en-IN" sz="2400" dirty="0" smtClean="0"/>
              <a:t>), which is typically an integer number.</a:t>
            </a:r>
          </a:p>
          <a:p>
            <a:pPr algn="just">
              <a:lnSpc>
                <a:spcPct val="150000"/>
              </a:lnSpc>
            </a:pPr>
            <a:r>
              <a:rPr lang="en-IN" sz="2400" dirty="0" smtClean="0"/>
              <a:t>The </a:t>
            </a:r>
            <a:r>
              <a:rPr lang="en-IN" sz="2400" dirty="0" err="1" smtClean="0"/>
              <a:t>pid</a:t>
            </a:r>
            <a:r>
              <a:rPr lang="en-IN" sz="2400" dirty="0" smtClean="0"/>
              <a:t> provides a unique value for each process in the system, and it can be used as an index to access various attributes of a process within the kernel.</a:t>
            </a:r>
            <a:endParaRPr lang="en-IN"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Tree of processes in Linux</a:t>
            </a:r>
            <a:endParaRPr lang="en-IN" sz="2800" dirty="0"/>
          </a:p>
        </p:txBody>
      </p:sp>
      <p:pic>
        <p:nvPicPr>
          <p:cNvPr id="4" name="Picture 1">
            <a:extLst>
              <a:ext uri="{FF2B5EF4-FFF2-40B4-BE49-F238E27FC236}">
                <a16:creationId xmlns="" xmlns:a16="http://schemas.microsoft.com/office/drawing/2014/main" id="{EA22965C-6F67-436A-9A7E-32781923A7CF}"/>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579501" y="1571612"/>
            <a:ext cx="7984998" cy="45005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algn="just">
              <a:lnSpc>
                <a:spcPct val="150000"/>
              </a:lnSpc>
            </a:pPr>
            <a:r>
              <a:rPr lang="en-US" altLang="en-US" sz="2400" dirty="0" smtClean="0"/>
              <a:t>Resource sharing options</a:t>
            </a:r>
          </a:p>
          <a:p>
            <a:pPr lvl="1" algn="just">
              <a:lnSpc>
                <a:spcPct val="150000"/>
              </a:lnSpc>
            </a:pPr>
            <a:r>
              <a:rPr lang="en-US" altLang="en-US" sz="2000" dirty="0" smtClean="0"/>
              <a:t>Parent and children share all resources</a:t>
            </a:r>
          </a:p>
          <a:p>
            <a:pPr lvl="1" algn="just">
              <a:lnSpc>
                <a:spcPct val="150000"/>
              </a:lnSpc>
            </a:pPr>
            <a:r>
              <a:rPr lang="en-US" altLang="en-US" sz="2000" dirty="0" smtClean="0"/>
              <a:t>Children share subset of parent</a:t>
            </a:r>
            <a:r>
              <a:rPr lang="ja-JP" altLang="en-US" sz="2000" smtClean="0"/>
              <a:t>’</a:t>
            </a:r>
            <a:r>
              <a:rPr lang="en-US" altLang="ja-JP" sz="2000" dirty="0" smtClean="0"/>
              <a:t>s resources</a:t>
            </a:r>
          </a:p>
          <a:p>
            <a:pPr lvl="1" algn="just">
              <a:lnSpc>
                <a:spcPct val="150000"/>
              </a:lnSpc>
            </a:pPr>
            <a:r>
              <a:rPr lang="en-US" altLang="en-US" sz="2000" dirty="0" smtClean="0"/>
              <a:t>Parent and child share no resources</a:t>
            </a:r>
          </a:p>
          <a:p>
            <a:pPr algn="just">
              <a:lnSpc>
                <a:spcPct val="150000"/>
              </a:lnSpc>
            </a:pPr>
            <a:r>
              <a:rPr lang="en-US" altLang="en-US" sz="2400" dirty="0" smtClean="0"/>
              <a:t>Execution options</a:t>
            </a:r>
          </a:p>
          <a:p>
            <a:pPr lvl="1" algn="just">
              <a:lnSpc>
                <a:spcPct val="150000"/>
              </a:lnSpc>
            </a:pPr>
            <a:r>
              <a:rPr lang="en-US" altLang="en-US" sz="2000" dirty="0" smtClean="0"/>
              <a:t>Parent and children execute concurrently</a:t>
            </a:r>
          </a:p>
          <a:p>
            <a:pPr lvl="1" algn="just">
              <a:lnSpc>
                <a:spcPct val="150000"/>
              </a:lnSpc>
            </a:pPr>
            <a:r>
              <a:rPr lang="en-US" altLang="en-US" sz="2000" dirty="0" smtClean="0"/>
              <a:t>Parent waits until children terminate</a:t>
            </a:r>
          </a:p>
          <a:p>
            <a:r>
              <a:rPr lang="en-US" altLang="en-US" sz="2400" dirty="0" smtClean="0"/>
              <a:t>Address space</a:t>
            </a:r>
          </a:p>
          <a:p>
            <a:pPr lvl="1" algn="just">
              <a:lnSpc>
                <a:spcPct val="150000"/>
              </a:lnSpc>
            </a:pPr>
            <a:r>
              <a:rPr lang="en-US" altLang="en-US" sz="2000" dirty="0" smtClean="0"/>
              <a:t>Child duplicate of parent</a:t>
            </a:r>
          </a:p>
          <a:p>
            <a:pPr lvl="1" algn="just">
              <a:lnSpc>
                <a:spcPct val="150000"/>
              </a:lnSpc>
            </a:pPr>
            <a:r>
              <a:rPr lang="en-US" altLang="en-US" sz="2000" dirty="0" smtClean="0"/>
              <a:t>Child has a program loaded into it</a:t>
            </a:r>
          </a:p>
          <a:p>
            <a:pPr algn="just">
              <a:lnSpc>
                <a:spcPct val="150000"/>
              </a:lnSpc>
            </a:pPr>
            <a:endParaRPr lang="en-IN"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lstStyle/>
          <a:p>
            <a:pPr algn="just">
              <a:lnSpc>
                <a:spcPct val="150000"/>
              </a:lnSpc>
            </a:pPr>
            <a:r>
              <a:rPr lang="en-US" altLang="en-US" sz="2400" dirty="0" smtClean="0"/>
              <a:t>UNIX examples</a:t>
            </a:r>
          </a:p>
          <a:p>
            <a:pPr lvl="1" algn="just">
              <a:lnSpc>
                <a:spcPct val="150000"/>
              </a:lnSpc>
            </a:pPr>
            <a:r>
              <a:rPr lang="en-US" altLang="en-US" sz="2000" b="1" dirty="0" smtClean="0">
                <a:solidFill>
                  <a:srgbClr val="000000"/>
                </a:solidFill>
              </a:rPr>
              <a:t>fork()</a:t>
            </a:r>
            <a:r>
              <a:rPr lang="en-US" altLang="en-US" sz="2000" dirty="0" smtClean="0">
                <a:solidFill>
                  <a:srgbClr val="000000"/>
                </a:solidFill>
              </a:rPr>
              <a:t> </a:t>
            </a:r>
            <a:r>
              <a:rPr lang="en-US" altLang="en-US" sz="2000" dirty="0" smtClean="0"/>
              <a:t>system call creates new process</a:t>
            </a:r>
          </a:p>
          <a:p>
            <a:pPr lvl="1" algn="just">
              <a:lnSpc>
                <a:spcPct val="150000"/>
              </a:lnSpc>
            </a:pPr>
            <a:r>
              <a:rPr lang="en-US" altLang="en-US" sz="2000" b="1" dirty="0" smtClean="0">
                <a:solidFill>
                  <a:srgbClr val="000000"/>
                </a:solidFill>
              </a:rPr>
              <a:t>exec()</a:t>
            </a:r>
            <a:r>
              <a:rPr lang="en-US" altLang="en-US" sz="2000" dirty="0" smtClean="0"/>
              <a:t> system call used after a </a:t>
            </a:r>
            <a:r>
              <a:rPr lang="en-US" altLang="en-US" sz="2000" b="1" dirty="0" smtClean="0">
                <a:solidFill>
                  <a:srgbClr val="000000"/>
                </a:solidFill>
              </a:rPr>
              <a:t>fork()</a:t>
            </a:r>
            <a:r>
              <a:rPr lang="en-US" altLang="en-US" sz="2000" dirty="0" smtClean="0"/>
              <a:t> to replace the process</a:t>
            </a:r>
            <a:r>
              <a:rPr lang="ja-JP" altLang="en-US" sz="2000" smtClean="0"/>
              <a:t>’</a:t>
            </a:r>
            <a:r>
              <a:rPr lang="en-US" altLang="ja-JP" sz="2000" dirty="0" smtClean="0"/>
              <a:t> memory space with a new program</a:t>
            </a:r>
          </a:p>
          <a:p>
            <a:pPr lvl="1" algn="just">
              <a:lnSpc>
                <a:spcPct val="150000"/>
              </a:lnSpc>
            </a:pPr>
            <a:r>
              <a:rPr lang="en-US" altLang="en-US" sz="2000" dirty="0" smtClean="0"/>
              <a:t>Parent process calls </a:t>
            </a:r>
            <a:r>
              <a:rPr lang="en-US" altLang="en-US" sz="2000" b="1" dirty="0" smtClean="0"/>
              <a:t>wait()</a:t>
            </a:r>
            <a:r>
              <a:rPr lang="en-US" altLang="en-US" sz="2000" dirty="0" smtClean="0"/>
              <a:t>waiting for the child to terminate</a:t>
            </a:r>
          </a:p>
          <a:p>
            <a:endParaRPr lang="en-IN" dirty="0"/>
          </a:p>
        </p:txBody>
      </p:sp>
      <p:pic>
        <p:nvPicPr>
          <p:cNvPr id="4" name="Picture 1">
            <a:extLst>
              <a:ext uri="{FF2B5EF4-FFF2-40B4-BE49-F238E27FC236}">
                <a16:creationId xmlns="" xmlns:a16="http://schemas.microsoft.com/office/drawing/2014/main" id="{568A0721-FDA4-4095-BD34-B36CF2AB0A74}"/>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85918" y="3714752"/>
            <a:ext cx="5965845" cy="24288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dirty="0" smtClean="0"/>
              <a:t>C Program Forking Separate Process</a:t>
            </a:r>
            <a:endParaRPr lang="en-IN" sz="2800" dirty="0"/>
          </a:p>
        </p:txBody>
      </p:sp>
      <p:pic>
        <p:nvPicPr>
          <p:cNvPr id="4" name="Picture 5" descr="Screen Shot 2012-12-04 at 11.21.10 AM.png">
            <a:extLst>
              <a:ext uri="{FF2B5EF4-FFF2-40B4-BE49-F238E27FC236}">
                <a16:creationId xmlns="" xmlns:a16="http://schemas.microsoft.com/office/drawing/2014/main" id="{D4AAA5E2-276C-448A-B064-DFAFD902308F}"/>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285852" y="1285874"/>
            <a:ext cx="6643734" cy="51435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868346"/>
          </a:xfrm>
        </p:spPr>
        <p:txBody>
          <a:bodyPr>
            <a:normAutofit/>
          </a:bodyPr>
          <a:lstStyle/>
          <a:p>
            <a:r>
              <a:rPr lang="en-US" altLang="en-US" sz="2800" dirty="0" smtClean="0"/>
              <a:t>Creating a Separate Process via Windows API</a:t>
            </a:r>
            <a:endParaRPr lang="en-IN" sz="2800" dirty="0"/>
          </a:p>
        </p:txBody>
      </p:sp>
      <p:pic>
        <p:nvPicPr>
          <p:cNvPr id="4" name="Picture 1" descr="Screen Shot 2012-12-04 at 11.23.48 AM.png">
            <a:extLst>
              <a:ext uri="{FF2B5EF4-FFF2-40B4-BE49-F238E27FC236}">
                <a16:creationId xmlns="" xmlns:a16="http://schemas.microsoft.com/office/drawing/2014/main" id="{92929ABB-1259-4492-BE46-EE3BC21BF5C9}"/>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714480" y="857232"/>
            <a:ext cx="5929354" cy="57864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altLang="en-US" sz="2800" dirty="0" smtClean="0"/>
              <a:t>Process Termination</a:t>
            </a:r>
            <a:endParaRPr lang="en-IN" sz="2800" dirty="0"/>
          </a:p>
        </p:txBody>
      </p:sp>
      <p:sp>
        <p:nvSpPr>
          <p:cNvPr id="3" name="Content Placeholder 2"/>
          <p:cNvSpPr>
            <a:spLocks noGrp="1"/>
          </p:cNvSpPr>
          <p:nvPr>
            <p:ph idx="1"/>
          </p:nvPr>
        </p:nvSpPr>
        <p:spPr>
          <a:xfrm>
            <a:off x="457200" y="1214422"/>
            <a:ext cx="8229600" cy="4911741"/>
          </a:xfrm>
        </p:spPr>
        <p:txBody>
          <a:bodyPr>
            <a:normAutofit/>
          </a:bodyPr>
          <a:lstStyle/>
          <a:p>
            <a:pPr algn="just">
              <a:lnSpc>
                <a:spcPct val="150000"/>
              </a:lnSpc>
            </a:pPr>
            <a:r>
              <a:rPr lang="en-US" altLang="en-US" sz="2400" dirty="0" smtClean="0"/>
              <a:t>Process executes last statement and then asks the operating system to delete it using the </a:t>
            </a:r>
            <a:r>
              <a:rPr lang="en-US" altLang="en-US" sz="2400" b="1" dirty="0" smtClean="0">
                <a:solidFill>
                  <a:srgbClr val="000000"/>
                </a:solidFill>
              </a:rPr>
              <a:t>exit()</a:t>
            </a:r>
            <a:r>
              <a:rPr lang="en-US" altLang="en-US" sz="2400" dirty="0" smtClean="0"/>
              <a:t> system call.</a:t>
            </a:r>
          </a:p>
          <a:p>
            <a:pPr lvl="1" algn="just">
              <a:lnSpc>
                <a:spcPct val="150000"/>
              </a:lnSpc>
            </a:pPr>
            <a:r>
              <a:rPr lang="en-US" altLang="en-US" sz="2000" dirty="0" smtClean="0"/>
              <a:t>Returns  status data from child to parent (via </a:t>
            </a:r>
            <a:r>
              <a:rPr lang="en-US" altLang="en-US" sz="2000" b="1" dirty="0" smtClean="0">
                <a:solidFill>
                  <a:srgbClr val="000000"/>
                </a:solidFill>
              </a:rPr>
              <a:t>wait() </a:t>
            </a:r>
            <a:r>
              <a:rPr lang="en-US" altLang="en-US" sz="2000" dirty="0" smtClean="0">
                <a:solidFill>
                  <a:srgbClr val="000000"/>
                </a:solidFill>
              </a:rPr>
              <a:t>system call</a:t>
            </a:r>
            <a:r>
              <a:rPr lang="en-US" altLang="en-US" sz="2000" dirty="0" smtClean="0"/>
              <a:t>)</a:t>
            </a:r>
          </a:p>
          <a:p>
            <a:pPr lvl="1" algn="just">
              <a:lnSpc>
                <a:spcPct val="150000"/>
              </a:lnSpc>
            </a:pPr>
            <a:r>
              <a:rPr lang="en-US" altLang="en-US" sz="2000" dirty="0" smtClean="0"/>
              <a:t>Process</a:t>
            </a:r>
            <a:r>
              <a:rPr lang="ja-JP" altLang="en-US" sz="2000" smtClean="0"/>
              <a:t>’</a:t>
            </a:r>
            <a:r>
              <a:rPr lang="en-US" altLang="ja-JP" sz="2000" dirty="0" smtClean="0"/>
              <a:t> resources  like physical and virtual memory, open files, I/O buffers  are </a:t>
            </a:r>
            <a:r>
              <a:rPr lang="en-US" altLang="ja-JP" sz="2000" dirty="0" err="1" smtClean="0"/>
              <a:t>deallocated</a:t>
            </a:r>
            <a:r>
              <a:rPr lang="en-US" altLang="ja-JP" sz="2000" dirty="0" smtClean="0"/>
              <a:t>  and reclaimed by the operating system</a:t>
            </a:r>
          </a:p>
          <a:p>
            <a:pPr algn="just">
              <a:lnSpc>
                <a:spcPct val="150000"/>
              </a:lnSpc>
            </a:pPr>
            <a:r>
              <a:rPr lang="en-US" altLang="en-US" sz="2400" dirty="0" smtClean="0"/>
              <a:t>Parent may terminate the execution of children processes  using the </a:t>
            </a:r>
            <a:r>
              <a:rPr lang="en-US" altLang="en-US" sz="2400" b="1" dirty="0" smtClean="0">
                <a:solidFill>
                  <a:srgbClr val="000000"/>
                </a:solidFill>
              </a:rPr>
              <a:t>abort()</a:t>
            </a:r>
            <a:r>
              <a:rPr lang="en-US" altLang="en-US" sz="2400" dirty="0" smtClean="0"/>
              <a:t> system call.  Some reasons for doing so:</a:t>
            </a:r>
          </a:p>
          <a:p>
            <a:pPr lvl="1" algn="just">
              <a:lnSpc>
                <a:spcPct val="150000"/>
              </a:lnSpc>
            </a:pPr>
            <a:r>
              <a:rPr lang="en-US" altLang="en-US" sz="2000" dirty="0" smtClean="0"/>
              <a:t>Child has exceeded allocated resources</a:t>
            </a:r>
          </a:p>
          <a:p>
            <a:pPr lvl="1" algn="just">
              <a:lnSpc>
                <a:spcPct val="150000"/>
              </a:lnSpc>
            </a:pPr>
            <a:r>
              <a:rPr lang="en-US" altLang="en-US" sz="2000" dirty="0" smtClean="0"/>
              <a:t>Task assigned to child is no longer required</a:t>
            </a:r>
          </a:p>
          <a:p>
            <a:pPr lvl="1" algn="just">
              <a:lnSpc>
                <a:spcPct val="150000"/>
              </a:lnSpc>
            </a:pPr>
            <a:endParaRPr lang="en-US" altLang="en-US" sz="2000" dirty="0" smtClean="0"/>
          </a:p>
          <a:p>
            <a:pPr algn="just">
              <a:lnSpc>
                <a:spcPct val="150000"/>
              </a:lnSpc>
            </a:pPr>
            <a:endParaRPr lang="en-US" altLang="en-US" sz="2000" dirty="0" smtClean="0"/>
          </a:p>
          <a:p>
            <a:endParaRPr lang="en-IN"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fontScale="92500"/>
          </a:bodyPr>
          <a:lstStyle/>
          <a:p>
            <a:pPr marL="1200150" lvl="3" indent="-342900" algn="just">
              <a:lnSpc>
                <a:spcPct val="150000"/>
              </a:lnSpc>
            </a:pPr>
            <a:r>
              <a:rPr lang="en-US" altLang="en-US" dirty="0" smtClean="0"/>
              <a:t>The parent is exiting, and the operating systems does not allow  a child to continue if its parent terminates</a:t>
            </a:r>
          </a:p>
          <a:p>
            <a:pPr algn="just">
              <a:lnSpc>
                <a:spcPct val="150000"/>
              </a:lnSpc>
            </a:pPr>
            <a:r>
              <a:rPr lang="en-US" altLang="en-US" sz="2600" dirty="0" smtClean="0"/>
              <a:t>Some operating systems do not allow child to exists if its parent has terminated. </a:t>
            </a:r>
          </a:p>
          <a:p>
            <a:pPr algn="just">
              <a:lnSpc>
                <a:spcPct val="150000"/>
              </a:lnSpc>
            </a:pPr>
            <a:r>
              <a:rPr lang="en-US" altLang="en-US" sz="2600" dirty="0" smtClean="0"/>
              <a:t> If a process terminates, then all its children must also be terminated.</a:t>
            </a:r>
          </a:p>
          <a:p>
            <a:pPr lvl="1" algn="just">
              <a:lnSpc>
                <a:spcPct val="150000"/>
              </a:lnSpc>
            </a:pPr>
            <a:r>
              <a:rPr lang="en-US" altLang="en-US" sz="2000" b="1" dirty="0" smtClean="0"/>
              <a:t>cascading termination.  </a:t>
            </a:r>
            <a:r>
              <a:rPr lang="en-US" altLang="en-US" sz="2000" dirty="0" smtClean="0"/>
              <a:t>All children, grandchildren, etc.,  are  terminated.</a:t>
            </a:r>
            <a:endParaRPr lang="en-US" altLang="en-US" sz="2000" b="1" dirty="0" smtClean="0"/>
          </a:p>
          <a:p>
            <a:pPr lvl="1" algn="just">
              <a:lnSpc>
                <a:spcPct val="150000"/>
              </a:lnSpc>
            </a:pPr>
            <a:r>
              <a:rPr lang="en-US" altLang="en-US" sz="2000" dirty="0" smtClean="0"/>
              <a:t>The termination is initiated by the operating system.</a:t>
            </a:r>
          </a:p>
          <a:p>
            <a:pPr algn="just">
              <a:lnSpc>
                <a:spcPct val="150000"/>
              </a:lnSpc>
            </a:pPr>
            <a:r>
              <a:rPr lang="en-IN" altLang="en-US" sz="2600" dirty="0" smtClean="0"/>
              <a:t>A parent process may wait for the termination of a child process by using the wait() system call. </a:t>
            </a:r>
            <a:endParaRPr lang="en-US" altLang="en-US" sz="2600" dirty="0" smtClean="0"/>
          </a:p>
          <a:p>
            <a:endParaRPr lang="en-IN"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lstStyle/>
          <a:p>
            <a:pPr lvl="1" algn="just">
              <a:lnSpc>
                <a:spcPct val="150000"/>
              </a:lnSpc>
            </a:pPr>
            <a:r>
              <a:rPr lang="en-US" altLang="en-US" sz="2400" b="1" dirty="0" smtClean="0">
                <a:solidFill>
                  <a:srgbClr val="0070C0"/>
                </a:solidFill>
              </a:rPr>
              <a:t>Stack </a:t>
            </a:r>
            <a:r>
              <a:rPr lang="en-US" altLang="en-US" sz="2400" dirty="0" smtClean="0"/>
              <a:t>containing temporary data</a:t>
            </a:r>
          </a:p>
          <a:p>
            <a:pPr lvl="2" algn="just">
              <a:lnSpc>
                <a:spcPct val="150000"/>
              </a:lnSpc>
            </a:pPr>
            <a:r>
              <a:rPr lang="en-US" altLang="en-US" dirty="0" smtClean="0"/>
              <a:t>Function parameters, return addresses, local variables</a:t>
            </a:r>
          </a:p>
          <a:p>
            <a:pPr lvl="1" algn="just">
              <a:lnSpc>
                <a:spcPct val="150000"/>
              </a:lnSpc>
            </a:pPr>
            <a:r>
              <a:rPr lang="en-US" altLang="en-US" sz="2400" b="1" dirty="0">
                <a:solidFill>
                  <a:srgbClr val="006699"/>
                </a:solidFill>
              </a:rPr>
              <a:t>Data</a:t>
            </a:r>
            <a:r>
              <a:rPr lang="en-US" altLang="en-US" sz="2400" b="1" dirty="0" smtClean="0">
                <a:solidFill>
                  <a:srgbClr val="3366FF"/>
                </a:solidFill>
              </a:rPr>
              <a:t> </a:t>
            </a:r>
            <a:r>
              <a:rPr lang="en-US" altLang="en-US" sz="2400" b="1" dirty="0">
                <a:solidFill>
                  <a:srgbClr val="006699"/>
                </a:solidFill>
              </a:rPr>
              <a:t>section</a:t>
            </a:r>
            <a:r>
              <a:rPr lang="en-US" altLang="en-US" sz="2400" b="1" dirty="0" smtClean="0"/>
              <a:t> </a:t>
            </a:r>
            <a:r>
              <a:rPr lang="en-US" altLang="en-US" sz="2400" dirty="0" smtClean="0"/>
              <a:t>containing global variables</a:t>
            </a:r>
          </a:p>
          <a:p>
            <a:pPr lvl="1" algn="just">
              <a:lnSpc>
                <a:spcPct val="150000"/>
              </a:lnSpc>
            </a:pPr>
            <a:r>
              <a:rPr lang="en-US" altLang="en-US" sz="2400" b="1" dirty="0">
                <a:solidFill>
                  <a:srgbClr val="006699"/>
                </a:solidFill>
              </a:rPr>
              <a:t>Heap</a:t>
            </a:r>
            <a:r>
              <a:rPr lang="en-US" altLang="en-US" sz="2400" b="1" dirty="0" smtClean="0"/>
              <a:t> </a:t>
            </a:r>
            <a:r>
              <a:rPr lang="en-US" altLang="en-US" sz="2400" dirty="0" smtClean="0"/>
              <a:t>containing memory dynamically allocated during run time</a:t>
            </a:r>
          </a:p>
          <a:p>
            <a:pPr algn="just">
              <a:lnSpc>
                <a:spcPct val="150000"/>
              </a:lnSpc>
            </a:pPr>
            <a:r>
              <a:rPr lang="en-US" altLang="en-US" sz="2400" dirty="0" smtClean="0"/>
              <a:t>Program is </a:t>
            </a:r>
            <a:r>
              <a:rPr lang="en-US" altLang="en-US" sz="2400" b="1" dirty="0" smtClean="0"/>
              <a:t>passive</a:t>
            </a:r>
            <a:r>
              <a:rPr lang="en-US" altLang="en-US" sz="2400" dirty="0" smtClean="0"/>
              <a:t> entity stored on disk (</a:t>
            </a:r>
            <a:r>
              <a:rPr lang="en-US" altLang="en-US" sz="2400" b="1" dirty="0">
                <a:solidFill>
                  <a:srgbClr val="006699"/>
                </a:solidFill>
              </a:rPr>
              <a:t>executable</a:t>
            </a:r>
            <a:r>
              <a:rPr lang="en-US" altLang="en-US" sz="2400" b="1" dirty="0" smtClean="0">
                <a:solidFill>
                  <a:srgbClr val="3366FF"/>
                </a:solidFill>
              </a:rPr>
              <a:t> </a:t>
            </a:r>
            <a:r>
              <a:rPr lang="en-US" altLang="en-US" sz="2400" b="1" dirty="0">
                <a:solidFill>
                  <a:srgbClr val="006699"/>
                </a:solidFill>
              </a:rPr>
              <a:t>file</a:t>
            </a:r>
            <a:r>
              <a:rPr lang="en-US" altLang="en-US" sz="2400" dirty="0" smtClean="0"/>
              <a:t>); process is </a:t>
            </a:r>
            <a:r>
              <a:rPr lang="en-US" altLang="en-US" sz="2400" b="1" dirty="0" smtClean="0"/>
              <a:t>active</a:t>
            </a:r>
            <a:r>
              <a:rPr lang="en-US" altLang="en-US" sz="2400" b="1" i="1" dirty="0" smtClean="0"/>
              <a:t> </a:t>
            </a:r>
          </a:p>
          <a:p>
            <a:pPr lvl="1" algn="just">
              <a:lnSpc>
                <a:spcPct val="150000"/>
              </a:lnSpc>
            </a:pPr>
            <a:r>
              <a:rPr lang="en-US" altLang="en-US" sz="2400" dirty="0" smtClean="0"/>
              <a:t>Program becomes process when an executable file is loaded into memory</a:t>
            </a:r>
          </a:p>
          <a:p>
            <a:pPr algn="just">
              <a:lnSpc>
                <a:spcPct val="150000"/>
              </a:lnSpc>
            </a:pPr>
            <a:endParaRPr lang="en-US" altLang="en-US" dirty="0" smtClean="0"/>
          </a:p>
          <a:p>
            <a:pPr algn="just">
              <a:lnSpc>
                <a:spcPct val="150000"/>
              </a:lnSpc>
            </a:pPr>
            <a:endParaRPr lang="en-IN" sz="2400"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algn="just">
              <a:lnSpc>
                <a:spcPct val="150000"/>
              </a:lnSpc>
            </a:pPr>
            <a:r>
              <a:rPr lang="en-US" altLang="en-US" sz="2400" dirty="0" smtClean="0"/>
              <a:t>The call returns status information and the </a:t>
            </a:r>
            <a:r>
              <a:rPr lang="en-US" altLang="en-US" sz="2400" dirty="0" err="1" smtClean="0"/>
              <a:t>pid</a:t>
            </a:r>
            <a:r>
              <a:rPr lang="en-US" altLang="en-US" sz="2400" dirty="0" smtClean="0"/>
              <a:t> of the terminated process</a:t>
            </a:r>
            <a:endParaRPr lang="en-US" altLang="en-US" sz="2400" b="1" dirty="0" smtClean="0">
              <a:solidFill>
                <a:srgbClr val="000000"/>
              </a:solidFill>
            </a:endParaRPr>
          </a:p>
          <a:p>
            <a:pPr algn="ctr">
              <a:lnSpc>
                <a:spcPct val="150000"/>
              </a:lnSpc>
              <a:buFont typeface="Monotype Sorts" pitchFamily="-84" charset="2"/>
              <a:buNone/>
            </a:pPr>
            <a:r>
              <a:rPr lang="en-US" altLang="en-US" sz="2400" b="1" dirty="0" smtClean="0">
                <a:solidFill>
                  <a:srgbClr val="000000"/>
                </a:solidFill>
              </a:rPr>
              <a:t>      </a:t>
            </a:r>
            <a:r>
              <a:rPr lang="en-US" altLang="en-US" sz="2400" b="1" dirty="0" err="1" smtClean="0">
                <a:solidFill>
                  <a:srgbClr val="000000"/>
                </a:solidFill>
              </a:rPr>
              <a:t>pid</a:t>
            </a:r>
            <a:r>
              <a:rPr lang="en-US" altLang="en-US" sz="2400" b="1" dirty="0" smtClean="0">
                <a:solidFill>
                  <a:srgbClr val="000000"/>
                </a:solidFill>
              </a:rPr>
              <a:t> = wait(&amp;status); </a:t>
            </a:r>
          </a:p>
          <a:p>
            <a:pPr algn="just">
              <a:lnSpc>
                <a:spcPct val="150000"/>
              </a:lnSpc>
            </a:pPr>
            <a:r>
              <a:rPr lang="en-IN" sz="2400" dirty="0" smtClean="0"/>
              <a:t>A process that has terminated, but whose parent has not yet called wait(), is known as a zombie process.</a:t>
            </a:r>
          </a:p>
          <a:p>
            <a:pPr algn="just">
              <a:lnSpc>
                <a:spcPct val="150000"/>
              </a:lnSpc>
            </a:pPr>
            <a:r>
              <a:rPr lang="en-IN" sz="2400" dirty="0" smtClean="0"/>
              <a:t>All processes transition to this state when they terminate, but generally they exist as zombies only briefly. </a:t>
            </a:r>
          </a:p>
          <a:p>
            <a:pPr algn="just">
              <a:lnSpc>
                <a:spcPct val="150000"/>
              </a:lnSpc>
            </a:pPr>
            <a:r>
              <a:rPr lang="en-IN" sz="2400" dirty="0" smtClean="0"/>
              <a:t>Once the parent calls wait(), the process identifier of the zombie process and its entry in the process table are released</a:t>
            </a:r>
            <a:endParaRPr lang="en-IN"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lnSpcReduction="10000"/>
          </a:bodyPr>
          <a:lstStyle/>
          <a:p>
            <a:pPr algn="just">
              <a:lnSpc>
                <a:spcPct val="150000"/>
              </a:lnSpc>
            </a:pPr>
            <a:r>
              <a:rPr lang="en-US" altLang="en-US" sz="2400" dirty="0" smtClean="0"/>
              <a:t>If parent terminated without invoking</a:t>
            </a:r>
            <a:r>
              <a:rPr lang="en-US" altLang="en-US" sz="2400" b="1" dirty="0" smtClean="0">
                <a:solidFill>
                  <a:srgbClr val="000000"/>
                </a:solidFill>
              </a:rPr>
              <a:t> wait()</a:t>
            </a:r>
            <a:r>
              <a:rPr lang="en-US" altLang="en-US" sz="2400" dirty="0" smtClean="0"/>
              <a:t>, process is an </a:t>
            </a:r>
            <a:r>
              <a:rPr lang="en-US" altLang="en-US" sz="2400" b="1" dirty="0" smtClean="0">
                <a:solidFill>
                  <a:srgbClr val="006699"/>
                </a:solidFill>
              </a:rPr>
              <a:t>orphan</a:t>
            </a:r>
          </a:p>
          <a:p>
            <a:pPr algn="just">
              <a:lnSpc>
                <a:spcPct val="150000"/>
              </a:lnSpc>
            </a:pPr>
            <a:r>
              <a:rPr lang="en-US" altLang="en-US" sz="2400" dirty="0" smtClean="0"/>
              <a:t>Traditional UNIX systems addressed this scenario by assigning the init process as the new parent to orphan processes</a:t>
            </a:r>
          </a:p>
          <a:p>
            <a:pPr algn="just">
              <a:lnSpc>
                <a:spcPct val="150000"/>
              </a:lnSpc>
            </a:pPr>
            <a:r>
              <a:rPr lang="en-US" altLang="en-US" sz="2400" dirty="0" smtClean="0"/>
              <a:t>The init process periodically invokes wait(),there by allowing the exit status of any orphaned process to be collected and releasing the orphan’s process identifier and process-table entry</a:t>
            </a:r>
          </a:p>
          <a:p>
            <a:pPr algn="just">
              <a:lnSpc>
                <a:spcPct val="150000"/>
              </a:lnSpc>
            </a:pPr>
            <a:r>
              <a:rPr lang="en-IN" altLang="en-US" sz="2400" dirty="0" smtClean="0"/>
              <a:t>Linux allows </a:t>
            </a:r>
            <a:r>
              <a:rPr lang="en-IN" altLang="en-US" sz="2400" dirty="0" err="1" smtClean="0"/>
              <a:t>systemd</a:t>
            </a:r>
            <a:r>
              <a:rPr lang="en-IN" altLang="en-US" sz="2400" dirty="0" smtClean="0"/>
              <a:t> or processes other than </a:t>
            </a:r>
            <a:r>
              <a:rPr lang="en-IN" altLang="en-US" sz="2400" dirty="0" err="1" smtClean="0"/>
              <a:t>systemd</a:t>
            </a:r>
            <a:r>
              <a:rPr lang="en-IN" altLang="en-US" sz="2400" dirty="0" smtClean="0"/>
              <a:t> to inherit orphan processes and manage their termination.</a:t>
            </a:r>
          </a:p>
          <a:p>
            <a:pPr algn="just">
              <a:lnSpc>
                <a:spcPct val="150000"/>
              </a:lnSpc>
            </a:pPr>
            <a:endParaRPr lang="en-US" altLang="en-US" sz="2400" dirty="0" smtClean="0"/>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altLang="en-US" sz="2800" dirty="0" smtClean="0"/>
              <a:t>Android Process Importance Hierarchy</a:t>
            </a:r>
            <a:endParaRPr lang="en-IN" sz="2800" dirty="0"/>
          </a:p>
        </p:txBody>
      </p:sp>
      <p:sp>
        <p:nvSpPr>
          <p:cNvPr id="3" name="Content Placeholder 2"/>
          <p:cNvSpPr>
            <a:spLocks noGrp="1"/>
          </p:cNvSpPr>
          <p:nvPr>
            <p:ph idx="1"/>
          </p:nvPr>
        </p:nvSpPr>
        <p:spPr>
          <a:xfrm>
            <a:off x="457200" y="1285860"/>
            <a:ext cx="8229600" cy="5143536"/>
          </a:xfrm>
        </p:spPr>
        <p:txBody>
          <a:bodyPr>
            <a:normAutofit fontScale="70000" lnSpcReduction="20000"/>
          </a:bodyPr>
          <a:lstStyle/>
          <a:p>
            <a:pPr algn="just">
              <a:lnSpc>
                <a:spcPct val="160000"/>
              </a:lnSpc>
            </a:pPr>
            <a:r>
              <a:rPr lang="en-US" altLang="en-US" sz="3400" dirty="0" smtClean="0"/>
              <a:t>Mobile operating systems often have to terminate processes to reclaim system resources such as memory. </a:t>
            </a:r>
          </a:p>
          <a:p>
            <a:pPr algn="just">
              <a:lnSpc>
                <a:spcPct val="160000"/>
              </a:lnSpc>
            </a:pPr>
            <a:r>
              <a:rPr lang="en-US" altLang="en-US" sz="3400" dirty="0" smtClean="0"/>
              <a:t>From </a:t>
            </a:r>
            <a:r>
              <a:rPr lang="en-US" altLang="en-US" sz="3400" b="1" dirty="0" smtClean="0"/>
              <a:t>most</a:t>
            </a:r>
            <a:r>
              <a:rPr lang="en-US" altLang="en-US" sz="3400" dirty="0" smtClean="0"/>
              <a:t> to </a:t>
            </a:r>
            <a:r>
              <a:rPr lang="en-US" altLang="en-US" sz="3400" b="1" dirty="0" smtClean="0"/>
              <a:t>least</a:t>
            </a:r>
            <a:r>
              <a:rPr lang="en-US" altLang="en-US" sz="3400" dirty="0" smtClean="0"/>
              <a:t> important:</a:t>
            </a:r>
          </a:p>
          <a:p>
            <a:pPr lvl="1" algn="just">
              <a:lnSpc>
                <a:spcPct val="160000"/>
              </a:lnSpc>
            </a:pPr>
            <a:r>
              <a:rPr lang="en-US" altLang="en-US" sz="2600" dirty="0" smtClean="0"/>
              <a:t>Foreground process</a:t>
            </a:r>
          </a:p>
          <a:p>
            <a:pPr lvl="1" algn="just">
              <a:lnSpc>
                <a:spcPct val="160000"/>
              </a:lnSpc>
            </a:pPr>
            <a:r>
              <a:rPr lang="en-US" altLang="en-US" sz="2600" dirty="0" smtClean="0"/>
              <a:t>Visible process</a:t>
            </a:r>
          </a:p>
          <a:p>
            <a:pPr lvl="1" algn="just">
              <a:lnSpc>
                <a:spcPct val="160000"/>
              </a:lnSpc>
            </a:pPr>
            <a:r>
              <a:rPr lang="en-US" altLang="en-US" sz="2600" dirty="0" smtClean="0"/>
              <a:t>Service process</a:t>
            </a:r>
          </a:p>
          <a:p>
            <a:pPr lvl="1" algn="just">
              <a:lnSpc>
                <a:spcPct val="160000"/>
              </a:lnSpc>
            </a:pPr>
            <a:r>
              <a:rPr lang="en-US" altLang="en-US" sz="2600" dirty="0" smtClean="0"/>
              <a:t>Background process</a:t>
            </a:r>
          </a:p>
          <a:p>
            <a:pPr lvl="1" algn="just">
              <a:lnSpc>
                <a:spcPct val="160000"/>
              </a:lnSpc>
            </a:pPr>
            <a:r>
              <a:rPr lang="en-US" altLang="en-US" sz="2600" dirty="0" smtClean="0"/>
              <a:t>Empty process</a:t>
            </a:r>
          </a:p>
          <a:p>
            <a:pPr algn="just">
              <a:lnSpc>
                <a:spcPct val="160000"/>
              </a:lnSpc>
            </a:pPr>
            <a:r>
              <a:rPr lang="en-US" altLang="en-US" sz="3400" dirty="0" smtClean="0"/>
              <a:t>Android will begin terminating processes that are least important</a:t>
            </a:r>
          </a:p>
          <a:p>
            <a:endParaRPr lang="en-IN" sz="3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IN" sz="2800" dirty="0" smtClean="0"/>
              <a:t>Inter Process Communication</a:t>
            </a:r>
            <a:endParaRPr lang="en-IN" sz="2800" dirty="0"/>
          </a:p>
        </p:txBody>
      </p:sp>
      <p:sp>
        <p:nvSpPr>
          <p:cNvPr id="3" name="Content Placeholder 2"/>
          <p:cNvSpPr>
            <a:spLocks noGrp="1"/>
          </p:cNvSpPr>
          <p:nvPr>
            <p:ph idx="1"/>
          </p:nvPr>
        </p:nvSpPr>
        <p:spPr>
          <a:xfrm>
            <a:off x="457200" y="1142984"/>
            <a:ext cx="8229600" cy="4983179"/>
          </a:xfrm>
        </p:spPr>
        <p:txBody>
          <a:bodyPr/>
          <a:lstStyle/>
          <a:p>
            <a:pPr algn="just">
              <a:lnSpc>
                <a:spcPct val="150000"/>
              </a:lnSpc>
            </a:pPr>
            <a:r>
              <a:rPr lang="en-US" altLang="en-US" sz="2400" dirty="0" smtClean="0"/>
              <a:t>Processes within a system may be </a:t>
            </a:r>
            <a:r>
              <a:rPr lang="en-US" altLang="en-US" sz="2400" b="1" i="1" dirty="0" smtClean="0"/>
              <a:t>independent</a:t>
            </a:r>
            <a:r>
              <a:rPr lang="en-US" altLang="en-US" sz="2400" b="1" dirty="0" smtClean="0"/>
              <a:t> </a:t>
            </a:r>
            <a:r>
              <a:rPr lang="en-US" altLang="en-US" sz="2400" dirty="0" smtClean="0"/>
              <a:t>or </a:t>
            </a:r>
            <a:r>
              <a:rPr lang="en-US" altLang="en-US" sz="2400" b="1" i="1" dirty="0" smtClean="0"/>
              <a:t>cooperating</a:t>
            </a:r>
          </a:p>
          <a:p>
            <a:pPr algn="just">
              <a:lnSpc>
                <a:spcPct val="150000"/>
              </a:lnSpc>
            </a:pPr>
            <a:r>
              <a:rPr lang="en-IN" altLang="en-US" sz="2400" dirty="0" smtClean="0"/>
              <a:t>A process is  independent if it does </a:t>
            </a:r>
            <a:r>
              <a:rPr lang="en-IN" altLang="en-US" sz="2400" dirty="0" smtClean="0"/>
              <a:t>not share data with any other processes executing in the </a:t>
            </a:r>
            <a:r>
              <a:rPr lang="en-IN" altLang="en-US" sz="2400" dirty="0" smtClean="0"/>
              <a:t>system  </a:t>
            </a:r>
          </a:p>
          <a:p>
            <a:pPr algn="just">
              <a:lnSpc>
                <a:spcPct val="150000"/>
              </a:lnSpc>
            </a:pPr>
            <a:r>
              <a:rPr lang="en-IN" altLang="en-US" sz="2400" dirty="0" smtClean="0"/>
              <a:t>A process is cooperating if it can affect or be affected by the other processes executing in the system. </a:t>
            </a:r>
            <a:endParaRPr lang="en-IN" altLang="en-US" sz="2400" dirty="0" smtClean="0"/>
          </a:p>
          <a:p>
            <a:pPr algn="just">
              <a:lnSpc>
                <a:spcPct val="150000"/>
              </a:lnSpc>
            </a:pPr>
            <a:r>
              <a:rPr lang="en-IN" altLang="en-US" sz="2400" dirty="0" smtClean="0"/>
              <a:t>Clearly</a:t>
            </a:r>
            <a:r>
              <a:rPr lang="en-IN" altLang="en-US" sz="2400" dirty="0" smtClean="0"/>
              <a:t>, any process that shares data with other processes is a cooperating process.</a:t>
            </a:r>
            <a:endParaRPr lang="en-US" altLang="en-US" sz="2400" dirty="0" smtClean="0"/>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715040"/>
          </a:xfrm>
        </p:spPr>
        <p:txBody>
          <a:bodyPr>
            <a:normAutofit fontScale="92500" lnSpcReduction="10000"/>
          </a:bodyPr>
          <a:lstStyle/>
          <a:p>
            <a:pPr algn="just">
              <a:lnSpc>
                <a:spcPct val="150000"/>
              </a:lnSpc>
            </a:pPr>
            <a:r>
              <a:rPr lang="en-IN" sz="2400" dirty="0" smtClean="0"/>
              <a:t>There are several reasons for providing an environment that allows process </a:t>
            </a:r>
            <a:r>
              <a:rPr lang="en-IN" sz="2400" dirty="0" smtClean="0"/>
              <a:t>cooperation: </a:t>
            </a:r>
            <a:endParaRPr lang="en-IN" sz="2400" dirty="0" smtClean="0"/>
          </a:p>
          <a:p>
            <a:pPr lvl="1" algn="just">
              <a:lnSpc>
                <a:spcPct val="150000"/>
              </a:lnSpc>
            </a:pPr>
            <a:r>
              <a:rPr lang="en-IN" sz="2200" b="1" dirty="0" smtClean="0"/>
              <a:t>Information </a:t>
            </a:r>
            <a:r>
              <a:rPr lang="en-IN" sz="2200" b="1" dirty="0" smtClean="0"/>
              <a:t>sharing</a:t>
            </a:r>
            <a:r>
              <a:rPr lang="en-IN" sz="2200" dirty="0" smtClean="0"/>
              <a:t>: Since </a:t>
            </a:r>
            <a:r>
              <a:rPr lang="en-IN" sz="2200" dirty="0" smtClean="0"/>
              <a:t>several applications may be interested in the same piece of information (for instance, copying and pasting), we must provide an environment to allow concurrent access to such </a:t>
            </a:r>
            <a:r>
              <a:rPr lang="en-IN" sz="2200" dirty="0" smtClean="0"/>
              <a:t>information</a:t>
            </a:r>
          </a:p>
          <a:p>
            <a:pPr lvl="1" algn="just">
              <a:lnSpc>
                <a:spcPct val="150000"/>
              </a:lnSpc>
            </a:pPr>
            <a:r>
              <a:rPr lang="en-IN" sz="2200" b="1" dirty="0" smtClean="0"/>
              <a:t>Computation speed up</a:t>
            </a:r>
            <a:r>
              <a:rPr lang="en-IN" sz="2200" dirty="0" smtClean="0"/>
              <a:t>: If we want a particular task to run faster, we must </a:t>
            </a:r>
            <a:r>
              <a:rPr lang="en-IN" sz="2200" dirty="0" smtClean="0"/>
              <a:t>break it into subtasks, each of which will be executing in parallel with the </a:t>
            </a:r>
            <a:r>
              <a:rPr lang="en-IN" sz="2200" dirty="0" smtClean="0"/>
              <a:t>others</a:t>
            </a:r>
          </a:p>
          <a:p>
            <a:pPr lvl="1" algn="just">
              <a:lnSpc>
                <a:spcPct val="150000"/>
              </a:lnSpc>
            </a:pPr>
            <a:r>
              <a:rPr lang="en-IN" sz="2200" b="1" dirty="0" smtClean="0"/>
              <a:t>Modularity</a:t>
            </a:r>
            <a:r>
              <a:rPr lang="en-IN" sz="2200" dirty="0" smtClean="0"/>
              <a:t>: </a:t>
            </a:r>
            <a:r>
              <a:rPr lang="en-IN" sz="2200" dirty="0" smtClean="0"/>
              <a:t>We may want to construct the system in a modular fashion, dividing the system functions into separate processes or threads</a:t>
            </a:r>
            <a:endParaRPr lang="en-IN" sz="2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lstStyle/>
          <a:p>
            <a:pPr algn="just">
              <a:lnSpc>
                <a:spcPct val="150000"/>
              </a:lnSpc>
            </a:pPr>
            <a:r>
              <a:rPr lang="en-US" altLang="en-US" sz="2400" dirty="0" smtClean="0"/>
              <a:t>Cooperating processes need </a:t>
            </a:r>
            <a:r>
              <a:rPr lang="en-US" altLang="en-US" sz="2400" b="1" dirty="0" smtClean="0">
                <a:solidFill>
                  <a:srgbClr val="006699"/>
                </a:solidFill>
              </a:rPr>
              <a:t>inter process</a:t>
            </a:r>
            <a:r>
              <a:rPr lang="en-US" altLang="en-US" sz="2400" b="1" dirty="0" smtClean="0">
                <a:solidFill>
                  <a:srgbClr val="3366FF"/>
                </a:solidFill>
              </a:rPr>
              <a:t> </a:t>
            </a:r>
            <a:r>
              <a:rPr lang="en-US" altLang="en-US" sz="2400" b="1" dirty="0" smtClean="0">
                <a:solidFill>
                  <a:srgbClr val="006699"/>
                </a:solidFill>
              </a:rPr>
              <a:t>communication</a:t>
            </a:r>
            <a:r>
              <a:rPr lang="en-US" altLang="en-US" sz="2400" b="1" dirty="0" smtClean="0">
                <a:solidFill>
                  <a:srgbClr val="3366FF"/>
                </a:solidFill>
              </a:rPr>
              <a:t> </a:t>
            </a:r>
            <a:r>
              <a:rPr lang="en-US" altLang="en-US" sz="2400" dirty="0" smtClean="0"/>
              <a:t>(</a:t>
            </a:r>
            <a:r>
              <a:rPr lang="en-US" altLang="en-US" sz="2400" b="1" dirty="0" smtClean="0">
                <a:solidFill>
                  <a:srgbClr val="006699"/>
                </a:solidFill>
              </a:rPr>
              <a:t>IPC</a:t>
            </a:r>
            <a:r>
              <a:rPr lang="en-US" altLang="en-US" sz="2400" dirty="0" smtClean="0"/>
              <a:t>) mechanism</a:t>
            </a:r>
          </a:p>
          <a:p>
            <a:pPr algn="just">
              <a:lnSpc>
                <a:spcPct val="150000"/>
              </a:lnSpc>
            </a:pPr>
            <a:r>
              <a:rPr lang="en-US" altLang="en-US" sz="2400" dirty="0" smtClean="0"/>
              <a:t>Two </a:t>
            </a:r>
            <a:r>
              <a:rPr lang="en-US" altLang="en-US" sz="2400" dirty="0" smtClean="0"/>
              <a:t>fundamental models </a:t>
            </a:r>
            <a:r>
              <a:rPr lang="en-US" altLang="en-US" sz="2400" dirty="0" smtClean="0"/>
              <a:t>of </a:t>
            </a:r>
            <a:r>
              <a:rPr lang="en-US" altLang="en-US" sz="2400" dirty="0" smtClean="0"/>
              <a:t>IPC are:</a:t>
            </a:r>
          </a:p>
          <a:p>
            <a:pPr lvl="1" algn="just">
              <a:lnSpc>
                <a:spcPct val="150000"/>
              </a:lnSpc>
            </a:pPr>
            <a:r>
              <a:rPr lang="en-US" altLang="en-US" sz="2000" dirty="0" smtClean="0"/>
              <a:t>Shared memory</a:t>
            </a:r>
          </a:p>
          <a:p>
            <a:pPr lvl="1" algn="just">
              <a:lnSpc>
                <a:spcPct val="150000"/>
              </a:lnSpc>
            </a:pPr>
            <a:r>
              <a:rPr lang="en-US" altLang="en-US" sz="2000" dirty="0" smtClean="0"/>
              <a:t>Message passing</a:t>
            </a:r>
          </a:p>
          <a:p>
            <a:pPr algn="just">
              <a:lnSpc>
                <a:spcPct val="150000"/>
              </a:lnSpc>
            </a:pPr>
            <a:r>
              <a:rPr lang="en-US" altLang="en-US" sz="2400" dirty="0" smtClean="0"/>
              <a:t>Shared Memory</a:t>
            </a:r>
          </a:p>
          <a:p>
            <a:pPr lvl="1" algn="just">
              <a:lnSpc>
                <a:spcPct val="150000"/>
              </a:lnSpc>
            </a:pPr>
            <a:r>
              <a:rPr lang="en-IN" altLang="en-US" sz="2000" dirty="0" smtClean="0"/>
              <a:t>In the shared-memory model, a region of memory that is shared by the cooperating processes is established. </a:t>
            </a:r>
            <a:endParaRPr lang="en-IN" altLang="en-US" sz="2000" dirty="0" smtClean="0"/>
          </a:p>
          <a:p>
            <a:pPr lvl="1" algn="just">
              <a:lnSpc>
                <a:spcPct val="150000"/>
              </a:lnSpc>
            </a:pPr>
            <a:r>
              <a:rPr lang="en-IN" altLang="en-US" sz="2000" dirty="0" smtClean="0"/>
              <a:t>Processes </a:t>
            </a:r>
            <a:r>
              <a:rPr lang="en-IN" altLang="en-US" sz="2000" dirty="0" smtClean="0"/>
              <a:t>can then exchange information by reading and writing data to the shared region</a:t>
            </a:r>
            <a:endParaRPr lang="en-US" altLang="en-US" sz="2000" dirty="0" smtClean="0"/>
          </a:p>
          <a:p>
            <a:pPr lvl="1" algn="just">
              <a:lnSpc>
                <a:spcPct val="150000"/>
              </a:lnSpc>
            </a:pPr>
            <a:endParaRPr lang="en-US" altLang="en-US" sz="2000" dirty="0" smtClean="0"/>
          </a:p>
          <a:p>
            <a:pPr algn="just">
              <a:lnSpc>
                <a:spcPct val="150000"/>
              </a:lnSpc>
            </a:pPr>
            <a:endParaRPr lang="en-US" altLang="en-US" sz="2400" dirty="0" smtClean="0"/>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normAutofit/>
          </a:bodyPr>
          <a:lstStyle/>
          <a:p>
            <a:pPr lvl="1" algn="just">
              <a:lnSpc>
                <a:spcPct val="150000"/>
              </a:lnSpc>
            </a:pPr>
            <a:r>
              <a:rPr lang="en-IN" sz="2000" dirty="0" smtClean="0"/>
              <a:t>Shared memory can be faster than message passing</a:t>
            </a:r>
            <a:r>
              <a:rPr lang="en-IN" sz="2000" dirty="0" smtClean="0"/>
              <a:t>, since message-passing systems are typically implemented using system calls and thus require the more time-consuming task of kernel </a:t>
            </a:r>
            <a:r>
              <a:rPr lang="en-IN" sz="2000" dirty="0" smtClean="0"/>
              <a:t>intervention.</a:t>
            </a:r>
          </a:p>
          <a:p>
            <a:pPr lvl="1" algn="just">
              <a:lnSpc>
                <a:spcPct val="150000"/>
              </a:lnSpc>
            </a:pPr>
            <a:r>
              <a:rPr lang="en-IN" sz="2000" dirty="0" smtClean="0"/>
              <a:t>In shared-memory systems, system calls are required only to establish shared memory </a:t>
            </a:r>
            <a:r>
              <a:rPr lang="en-IN" sz="2000" dirty="0" smtClean="0"/>
              <a:t>regions. </a:t>
            </a:r>
            <a:endParaRPr lang="en-IN" sz="2000" dirty="0" smtClean="0"/>
          </a:p>
          <a:p>
            <a:pPr lvl="1" algn="just">
              <a:lnSpc>
                <a:spcPct val="150000"/>
              </a:lnSpc>
            </a:pPr>
            <a:r>
              <a:rPr lang="en-IN" sz="2000" dirty="0" smtClean="0"/>
              <a:t>Once </a:t>
            </a:r>
            <a:r>
              <a:rPr lang="en-IN" sz="2000" dirty="0" smtClean="0"/>
              <a:t>shared memory is established, all accesses are treated as routine memory accesses, and no assistance from the kernel is required</a:t>
            </a:r>
            <a:endParaRPr lang="en-IN"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lstStyle/>
          <a:p>
            <a:pPr algn="just">
              <a:lnSpc>
                <a:spcPct val="150000"/>
              </a:lnSpc>
            </a:pPr>
            <a:r>
              <a:rPr lang="en-IN" sz="2400" dirty="0" smtClean="0"/>
              <a:t>Message Passing</a:t>
            </a:r>
          </a:p>
          <a:p>
            <a:pPr lvl="1" algn="just">
              <a:lnSpc>
                <a:spcPct val="150000"/>
              </a:lnSpc>
            </a:pPr>
            <a:r>
              <a:rPr lang="en-IN" sz="2000" dirty="0" smtClean="0"/>
              <a:t>In the message-passing model, communication takes place by means of messages exchanged between the cooperating processes</a:t>
            </a:r>
          </a:p>
          <a:p>
            <a:pPr lvl="1" algn="just">
              <a:lnSpc>
                <a:spcPct val="150000"/>
              </a:lnSpc>
            </a:pPr>
            <a:r>
              <a:rPr lang="en-IN" sz="2000" dirty="0" smtClean="0"/>
              <a:t>Message passing is useful for exchanging smaller amounts of data, because no conflicts need be avoided.</a:t>
            </a:r>
          </a:p>
          <a:p>
            <a:pPr lvl="1" algn="just">
              <a:lnSpc>
                <a:spcPct val="150000"/>
              </a:lnSpc>
            </a:pPr>
            <a:r>
              <a:rPr lang="en-IN" sz="2000" dirty="0" smtClean="0"/>
              <a:t>Message passing is also easier to implement in a distributed system than shared memory</a:t>
            </a:r>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altLang="en-US" sz="2800" dirty="0" smtClean="0"/>
              <a:t>Communications Models</a:t>
            </a:r>
            <a:endParaRPr lang="en-IN" sz="2800" dirty="0"/>
          </a:p>
        </p:txBody>
      </p:sp>
      <p:pic>
        <p:nvPicPr>
          <p:cNvPr id="5" name="Picture 1">
            <a:extLst>
              <a:ext uri="{FF2B5EF4-FFF2-40B4-BE49-F238E27FC236}">
                <a16:creationId xmlns:a16="http://schemas.microsoft.com/office/drawing/2014/main" xmlns="" id="{3ED38AED-C0F5-4084-BE69-BF6EFD7FF583}"/>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857356" y="2285992"/>
            <a:ext cx="5929354" cy="371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1714480" y="1142984"/>
            <a:ext cx="5968172" cy="400110"/>
          </a:xfrm>
          <a:prstGeom prst="rect">
            <a:avLst/>
          </a:prstGeom>
          <a:noFill/>
        </p:spPr>
        <p:txBody>
          <a:bodyPr wrap="none" rtlCol="0">
            <a:spAutoFit/>
          </a:bodyPr>
          <a:lstStyle/>
          <a:p>
            <a:r>
              <a:rPr lang="en-IN" sz="2000" dirty="0" smtClean="0"/>
              <a:t>(a) Shared Memory                             (b) Message Passing</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lstStyle/>
          <a:p>
            <a:pPr algn="just">
              <a:lnSpc>
                <a:spcPct val="150000"/>
              </a:lnSpc>
            </a:pPr>
            <a:r>
              <a:rPr lang="en-US" altLang="en-US" sz="2400" dirty="0" smtClean="0"/>
              <a:t>Execution of program started via GUI mouse clicks, command line entry of its name, etc.</a:t>
            </a:r>
          </a:p>
          <a:p>
            <a:pPr algn="just">
              <a:lnSpc>
                <a:spcPct val="150000"/>
              </a:lnSpc>
            </a:pPr>
            <a:r>
              <a:rPr lang="en-US" altLang="en-US" sz="2400" dirty="0" smtClean="0"/>
              <a:t>One program can be several processes</a:t>
            </a:r>
          </a:p>
          <a:p>
            <a:pPr lvl="1" algn="just">
              <a:lnSpc>
                <a:spcPct val="150000"/>
              </a:lnSpc>
            </a:pPr>
            <a:r>
              <a:rPr lang="en-US" altLang="en-US" sz="2400" dirty="0" smtClean="0"/>
              <a:t>Consider multiple users executing the same program</a:t>
            </a:r>
          </a:p>
          <a:p>
            <a:pPr>
              <a:lnSpc>
                <a:spcPct val="90000"/>
              </a:lnSpc>
              <a:buNone/>
            </a:pPr>
            <a:endParaRPr lang="en-US" alt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IN" sz="2800" dirty="0" smtClean="0"/>
              <a:t>Process in Memory</a:t>
            </a:r>
            <a:endParaRPr lang="en-IN" sz="2800" dirty="0"/>
          </a:p>
        </p:txBody>
      </p:sp>
      <p:pic>
        <p:nvPicPr>
          <p:cNvPr id="4" name="Picture 1">
            <a:extLst>
              <a:ext uri="{FF2B5EF4-FFF2-40B4-BE49-F238E27FC236}">
                <a16:creationId xmlns="" xmlns:a16="http://schemas.microsoft.com/office/drawing/2014/main" id="{56913459-B2A5-4780-A47A-63C55AF8C370}"/>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3071802" y="1785926"/>
            <a:ext cx="2857520" cy="40719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Memory Layout of  a C program</a:t>
            </a:r>
            <a:endParaRPr lang="en-IN" sz="2800" dirty="0"/>
          </a:p>
        </p:txBody>
      </p:sp>
      <p:pic>
        <p:nvPicPr>
          <p:cNvPr id="4" name="Picture 1">
            <a:extLst>
              <a:ext uri="{FF2B5EF4-FFF2-40B4-BE49-F238E27FC236}">
                <a16:creationId xmlns="" xmlns:a16="http://schemas.microsoft.com/office/drawing/2014/main" id="{E58EFC16-5ABF-4B34-B546-50AB9FB81842}"/>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957834" y="1571612"/>
            <a:ext cx="7228332" cy="40083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IN" sz="2800" dirty="0" smtClean="0"/>
              <a:t>Process state</a:t>
            </a:r>
            <a:endParaRPr lang="en-IN" sz="2800" dirty="0"/>
          </a:p>
        </p:txBody>
      </p:sp>
      <p:sp>
        <p:nvSpPr>
          <p:cNvPr id="3" name="Content Placeholder 2"/>
          <p:cNvSpPr>
            <a:spLocks noGrp="1"/>
          </p:cNvSpPr>
          <p:nvPr>
            <p:ph idx="1"/>
          </p:nvPr>
        </p:nvSpPr>
        <p:spPr>
          <a:xfrm>
            <a:off x="457200" y="1285860"/>
            <a:ext cx="8229600" cy="4840303"/>
          </a:xfrm>
        </p:spPr>
        <p:txBody>
          <a:bodyPr>
            <a:normAutofit/>
          </a:bodyPr>
          <a:lstStyle/>
          <a:p>
            <a:pPr algn="just">
              <a:lnSpc>
                <a:spcPct val="150000"/>
              </a:lnSpc>
            </a:pPr>
            <a:r>
              <a:rPr lang="en-US" altLang="en-US" sz="2400" dirty="0" smtClean="0"/>
              <a:t>As a process executes, it changes </a:t>
            </a:r>
            <a:r>
              <a:rPr lang="en-US" altLang="en-US" sz="2400" b="1" dirty="0">
                <a:solidFill>
                  <a:srgbClr val="006699"/>
                </a:solidFill>
              </a:rPr>
              <a:t>state</a:t>
            </a:r>
          </a:p>
          <a:p>
            <a:pPr lvl="1" algn="just">
              <a:lnSpc>
                <a:spcPct val="150000"/>
              </a:lnSpc>
            </a:pPr>
            <a:r>
              <a:rPr lang="en-US" altLang="en-US" sz="2400" b="1" dirty="0" smtClean="0"/>
              <a:t>New</a:t>
            </a:r>
            <a:r>
              <a:rPr lang="en-US" altLang="en-US" sz="2400" dirty="0" smtClean="0"/>
              <a:t>:  The process is being created</a:t>
            </a:r>
          </a:p>
          <a:p>
            <a:pPr lvl="1" algn="just">
              <a:lnSpc>
                <a:spcPct val="150000"/>
              </a:lnSpc>
            </a:pPr>
            <a:r>
              <a:rPr lang="en-US" altLang="en-US" sz="2400" b="1" dirty="0" smtClean="0"/>
              <a:t>Running</a:t>
            </a:r>
            <a:r>
              <a:rPr lang="en-US" altLang="en-US" sz="2400" dirty="0" smtClean="0"/>
              <a:t>:  Instructions are being executed</a:t>
            </a:r>
          </a:p>
          <a:p>
            <a:pPr lvl="1" algn="just">
              <a:lnSpc>
                <a:spcPct val="150000"/>
              </a:lnSpc>
            </a:pPr>
            <a:r>
              <a:rPr lang="en-US" altLang="en-US" sz="2400" b="1" dirty="0" smtClean="0"/>
              <a:t>Waiting</a:t>
            </a:r>
            <a:r>
              <a:rPr lang="en-US" altLang="en-US" sz="2400" dirty="0" smtClean="0"/>
              <a:t>:  The process is waiting for some event to occur</a:t>
            </a:r>
          </a:p>
          <a:p>
            <a:pPr lvl="1" algn="just">
              <a:lnSpc>
                <a:spcPct val="150000"/>
              </a:lnSpc>
            </a:pPr>
            <a:r>
              <a:rPr lang="en-US" altLang="en-US" sz="2400" b="1" dirty="0" smtClean="0"/>
              <a:t>Ready</a:t>
            </a:r>
            <a:r>
              <a:rPr lang="en-US" altLang="en-US" sz="2400" dirty="0" smtClean="0"/>
              <a:t>:  The process is waiting to be assigned to a processor</a:t>
            </a:r>
          </a:p>
          <a:p>
            <a:pPr lvl="1" algn="just">
              <a:lnSpc>
                <a:spcPct val="150000"/>
              </a:lnSpc>
            </a:pPr>
            <a:r>
              <a:rPr lang="en-US" altLang="en-US" sz="2400" b="1" dirty="0" smtClean="0"/>
              <a:t>Terminated</a:t>
            </a:r>
            <a:r>
              <a:rPr lang="en-US" altLang="en-US" sz="2400" dirty="0" smtClean="0"/>
              <a:t>:  The process has finished execution</a:t>
            </a:r>
          </a:p>
          <a:p>
            <a:pPr algn="just">
              <a:lnSpc>
                <a:spcPct val="150000"/>
              </a:lnSpc>
              <a:buNone/>
            </a:pP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smtClean="0"/>
              <a:t>Diagram of Process State</a:t>
            </a:r>
            <a:endParaRPr lang="en-IN" sz="2800" dirty="0"/>
          </a:p>
        </p:txBody>
      </p:sp>
      <p:pic>
        <p:nvPicPr>
          <p:cNvPr id="4" name="Picture 1">
            <a:extLst>
              <a:ext uri="{FF2B5EF4-FFF2-40B4-BE49-F238E27FC236}">
                <a16:creationId xmlns="" xmlns:a16="http://schemas.microsoft.com/office/drawing/2014/main" id="{C48543A4-67CA-450C-8237-41432A1A6BFB}"/>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785918" y="1643050"/>
            <a:ext cx="5572164" cy="39290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2353</Words>
  <Application>Microsoft Office PowerPoint</Application>
  <PresentationFormat>On-screen Show (4:3)</PresentationFormat>
  <Paragraphs>195</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Process Management</vt:lpstr>
      <vt:lpstr>Topics</vt:lpstr>
      <vt:lpstr>Process Concept</vt:lpstr>
      <vt:lpstr>Slide 4</vt:lpstr>
      <vt:lpstr>Slide 5</vt:lpstr>
      <vt:lpstr>Process in Memory</vt:lpstr>
      <vt:lpstr>Memory Layout of  a C program</vt:lpstr>
      <vt:lpstr>Process state</vt:lpstr>
      <vt:lpstr>Diagram of Process State</vt:lpstr>
      <vt:lpstr>Process Control Block</vt:lpstr>
      <vt:lpstr>Slide 11</vt:lpstr>
      <vt:lpstr>Slide 12</vt:lpstr>
      <vt:lpstr>PCB</vt:lpstr>
      <vt:lpstr>Threads</vt:lpstr>
      <vt:lpstr>Slide 15</vt:lpstr>
      <vt:lpstr>Process Representation in Linux</vt:lpstr>
      <vt:lpstr>Slide 17</vt:lpstr>
      <vt:lpstr>Process Scheduling</vt:lpstr>
      <vt:lpstr>Slide 19</vt:lpstr>
      <vt:lpstr>Slide 20</vt:lpstr>
      <vt:lpstr>Scheduling Queues</vt:lpstr>
      <vt:lpstr>Ready and Wait Queues</vt:lpstr>
      <vt:lpstr>Representation of Process Scheduling</vt:lpstr>
      <vt:lpstr>Slide 24</vt:lpstr>
      <vt:lpstr>Slide 25</vt:lpstr>
      <vt:lpstr>CPU Scheduling</vt:lpstr>
      <vt:lpstr>Slide 27</vt:lpstr>
      <vt:lpstr>Context Switch</vt:lpstr>
      <vt:lpstr>Slide 29</vt:lpstr>
      <vt:lpstr>CPU Switch From Process to Process</vt:lpstr>
      <vt:lpstr>Operations on Processes</vt:lpstr>
      <vt:lpstr>Process Creation</vt:lpstr>
      <vt:lpstr>Tree of processes in Linux</vt:lpstr>
      <vt:lpstr>Slide 34</vt:lpstr>
      <vt:lpstr>Slide 35</vt:lpstr>
      <vt:lpstr>C Program Forking Separate Process</vt:lpstr>
      <vt:lpstr>Creating a Separate Process via Windows API</vt:lpstr>
      <vt:lpstr>Process Termination</vt:lpstr>
      <vt:lpstr>Slide 39</vt:lpstr>
      <vt:lpstr>Slide 40</vt:lpstr>
      <vt:lpstr>Slide 41</vt:lpstr>
      <vt:lpstr>Android Process Importance Hierarchy</vt:lpstr>
      <vt:lpstr>Inter Process Communication</vt:lpstr>
      <vt:lpstr>Slide 44</vt:lpstr>
      <vt:lpstr>Slide 45</vt:lpstr>
      <vt:lpstr>Slide 46</vt:lpstr>
      <vt:lpstr>Slide 47</vt:lpstr>
      <vt:lpstr>Communications Models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dc:title>
  <dc:creator>DELL</dc:creator>
  <cp:lastModifiedBy>DELL</cp:lastModifiedBy>
  <cp:revision>20</cp:revision>
  <dcterms:created xsi:type="dcterms:W3CDTF">2020-09-09T23:35:57Z</dcterms:created>
  <dcterms:modified xsi:type="dcterms:W3CDTF">2020-09-17T23:16:56Z</dcterms:modified>
</cp:coreProperties>
</file>