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75" r:id="rId3"/>
    <p:sldId id="258" r:id="rId4"/>
    <p:sldId id="278" r:id="rId5"/>
    <p:sldId id="259" r:id="rId6"/>
    <p:sldId id="277" r:id="rId7"/>
    <p:sldId id="271" r:id="rId8"/>
    <p:sldId id="272" r:id="rId9"/>
    <p:sldId id="268" r:id="rId10"/>
    <p:sldId id="262" r:id="rId11"/>
    <p:sldId id="273" r:id="rId12"/>
    <p:sldId id="265" r:id="rId13"/>
    <p:sldId id="266" r:id="rId14"/>
    <p:sldId id="276" r:id="rId15"/>
    <p:sldId id="267"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521415D9-36F7-43E2-AB2F-B90AF26B5E84}">
      <p14:sectionLst xmlns:p14="http://schemas.microsoft.com/office/powerpoint/2010/main">
        <p14:section name="Default Section" id="{E36ECF7E-9B52-413F-991A-4DC7E6C6B6D3}">
          <p14:sldIdLst>
            <p14:sldId id="256"/>
            <p14:sldId id="275"/>
            <p14:sldId id="258"/>
            <p14:sldId id="278"/>
            <p14:sldId id="259"/>
            <p14:sldId id="277"/>
            <p14:sldId id="271"/>
            <p14:sldId id="272"/>
            <p14:sldId id="268"/>
            <p14:sldId id="262"/>
            <p14:sldId id="273"/>
            <p14:sldId id="265"/>
            <p14:sldId id="266"/>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BC357-6AD2-498C-ADA3-A82D790F46A1}" v="7" dt="2023-04-24T03:22:27.001"/>
    <p1510:client id="{26DD967E-182B-4A0B-8FCD-698428AE1AA4}" v="12" dt="2023-04-24T03:53:16.510"/>
    <p1510:client id="{379DB67F-DCF1-42B1-8571-CF114E0C51BA}" v="76" dt="2023-04-24T03:21:29.047"/>
    <p1510:client id="{5569675F-15B2-441D-AEEE-7161F0497B98}" v="175" dt="2023-04-24T03:53:35.206"/>
    <p1510:client id="{88CB3D67-EF12-4DFB-86B5-695183A20108}" v="1566" dt="2023-04-24T02:18:53.61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2" d="100"/>
          <a:sy n="32" d="100"/>
        </p:scale>
        <p:origin x="741" y="1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am Members…"/>
          <p:cNvSpPr txBox="1">
            <a:spLocks noGrp="1"/>
          </p:cNvSpPr>
          <p:nvPr>
            <p:ph type="body" idx="21"/>
          </p:nvPr>
        </p:nvSpPr>
        <p:spPr>
          <a:xfrm>
            <a:off x="2140347" y="3531215"/>
            <a:ext cx="19221053" cy="42672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algn="l" defTabSz="310895">
              <a:defRPr sz="3468" b="1" spc="0">
                <a:latin typeface="Times New Roman"/>
                <a:ea typeface="Times New Roman"/>
                <a:cs typeface="Times New Roman"/>
                <a:sym typeface="Times New Roman"/>
              </a:defRPr>
            </a:pPr>
            <a:r>
              <a:rPr dirty="0"/>
              <a:t>                                                                   </a:t>
            </a:r>
            <a:r>
              <a:rPr sz="4284" dirty="0"/>
              <a:t> Team Members</a:t>
            </a:r>
          </a:p>
          <a:p>
            <a:pPr algn="l" defTabSz="310895">
              <a:defRPr sz="3400" spc="0">
                <a:latin typeface="Times Roman"/>
                <a:ea typeface="Times Roman"/>
                <a:cs typeface="Times Roman"/>
                <a:sym typeface="Times Roman"/>
              </a:defRPr>
            </a:pPr>
            <a:endParaRPr sz="4284" dirty="0"/>
          </a:p>
          <a:p>
            <a:pPr defTabSz="310895">
              <a:defRPr sz="3400" spc="0">
                <a:latin typeface="Times New Roman"/>
                <a:ea typeface="Times New Roman"/>
                <a:cs typeface="Times New Roman"/>
                <a:sym typeface="Times New Roman"/>
              </a:defRPr>
            </a:pPr>
            <a:r>
              <a:rPr lang="en-US" dirty="0"/>
              <a:t>Sunidhi Jain</a:t>
            </a:r>
            <a:r>
              <a:rPr dirty="0"/>
              <a:t>(SUID: </a:t>
            </a:r>
            <a:r>
              <a:rPr lang="en-US" dirty="0"/>
              <a:t>551562436</a:t>
            </a:r>
            <a:r>
              <a:rPr dirty="0"/>
              <a:t>)</a:t>
            </a:r>
            <a:endParaRPr dirty="0">
              <a:latin typeface="Times Roman"/>
              <a:ea typeface="Times Roman"/>
              <a:cs typeface="Times Roman"/>
              <a:sym typeface="Times Roman"/>
            </a:endParaRPr>
          </a:p>
          <a:p>
            <a:pPr defTabSz="310895">
              <a:defRPr sz="3400" spc="0">
                <a:latin typeface="Times New Roman"/>
                <a:ea typeface="Times New Roman"/>
                <a:cs typeface="Times New Roman"/>
                <a:sym typeface="Times New Roman"/>
              </a:defRPr>
            </a:pPr>
            <a:r>
              <a:rPr lang="en-US" dirty="0" err="1"/>
              <a:t>Lavesh</a:t>
            </a:r>
            <a:r>
              <a:rPr lang="en-US" dirty="0"/>
              <a:t> </a:t>
            </a:r>
            <a:r>
              <a:rPr lang="en-US" dirty="0" err="1"/>
              <a:t>Jaykar</a:t>
            </a:r>
            <a:r>
              <a:rPr dirty="0"/>
              <a:t>(SUID: </a:t>
            </a:r>
            <a:r>
              <a:rPr lang="en-US" dirty="0"/>
              <a:t>358866526</a:t>
            </a:r>
            <a:r>
              <a:rPr dirty="0"/>
              <a:t>)</a:t>
            </a:r>
            <a:endParaRPr dirty="0">
              <a:latin typeface="Times Roman"/>
              <a:ea typeface="Times Roman"/>
              <a:cs typeface="Times Roman"/>
              <a:sym typeface="Times Roman"/>
            </a:endParaRPr>
          </a:p>
          <a:p>
            <a:pPr defTabSz="310895">
              <a:defRPr sz="3400" spc="0">
                <a:latin typeface="Times New Roman"/>
                <a:ea typeface="Times New Roman"/>
                <a:cs typeface="Times New Roman"/>
                <a:sym typeface="Times New Roman"/>
              </a:defRPr>
            </a:pPr>
            <a:r>
              <a:rPr lang="en-US" dirty="0"/>
              <a:t>Swapnil </a:t>
            </a:r>
            <a:r>
              <a:rPr lang="en-US" dirty="0" err="1"/>
              <a:t>Bhalerao</a:t>
            </a:r>
            <a:r>
              <a:rPr dirty="0"/>
              <a:t>(SUID:</a:t>
            </a:r>
            <a:r>
              <a:rPr lang="en-US" dirty="0"/>
              <a:t> 271146735</a:t>
            </a:r>
            <a:r>
              <a:rPr dirty="0"/>
              <a:t>)</a:t>
            </a:r>
            <a:endParaRPr dirty="0">
              <a:latin typeface="Times Roman"/>
              <a:ea typeface="Times Roman"/>
              <a:cs typeface="Times Roman"/>
              <a:sym typeface="Times Roman"/>
            </a:endParaRPr>
          </a:p>
          <a:p>
            <a:pPr defTabSz="310895">
              <a:defRPr sz="3400" spc="0">
                <a:latin typeface="Times New Roman"/>
                <a:ea typeface="Times New Roman"/>
                <a:cs typeface="Times New Roman"/>
                <a:sym typeface="Times New Roman"/>
              </a:defRPr>
            </a:pPr>
            <a:r>
              <a:rPr lang="en-US" dirty="0"/>
              <a:t>Mosali Abhinav Reddy</a:t>
            </a:r>
            <a:r>
              <a:rPr dirty="0"/>
              <a:t>(SUID: </a:t>
            </a:r>
            <a:r>
              <a:rPr lang="en-US" dirty="0"/>
              <a:t>700918912</a:t>
            </a:r>
            <a:r>
              <a:rPr dirty="0"/>
              <a:t>)</a:t>
            </a:r>
            <a:endParaRPr dirty="0">
              <a:latin typeface="Times Roman"/>
              <a:ea typeface="Times Roman"/>
              <a:cs typeface="Times Roman"/>
              <a:sym typeface="Times Roman"/>
            </a:endParaRPr>
          </a:p>
          <a:p>
            <a:pPr defTabSz="310895">
              <a:defRPr sz="3400" spc="0">
                <a:latin typeface="Times New Roman"/>
                <a:ea typeface="Times New Roman"/>
                <a:cs typeface="Times New Roman"/>
                <a:sym typeface="Times New Roman"/>
              </a:defRPr>
            </a:pPr>
            <a:endParaRPr dirty="0">
              <a:latin typeface="Times Roman"/>
              <a:ea typeface="Times Roman"/>
              <a:cs typeface="Times Roman"/>
              <a:sym typeface="Times Roman"/>
            </a:endParaRPr>
          </a:p>
        </p:txBody>
      </p:sp>
      <p:sp>
        <p:nvSpPr>
          <p:cNvPr id="152" name="CIS655 Computer Architecture/ CSE 661 Advanced Computer Architecture…"/>
          <p:cNvSpPr txBox="1">
            <a:spLocks noGrp="1"/>
          </p:cNvSpPr>
          <p:nvPr>
            <p:ph type="ctrTitle"/>
          </p:nvPr>
        </p:nvSpPr>
        <p:spPr>
          <a:xfrm>
            <a:off x="0" y="795180"/>
            <a:ext cx="24384000" cy="1096778"/>
          </a:xfrm>
          <a:prstGeom prst="rect">
            <a:avLst/>
          </a:prstGeom>
        </p:spPr>
        <p:txBody>
          <a:bodyPr>
            <a:normAutofit fontScale="90000"/>
          </a:bodyPr>
          <a:lstStyle/>
          <a:p>
            <a:pPr defTabSz="457200">
              <a:lnSpc>
                <a:spcPct val="100000"/>
              </a:lnSpc>
              <a:defRPr sz="5133" b="1" spc="0">
                <a:latin typeface="Times New Roman"/>
                <a:ea typeface="Times New Roman"/>
                <a:cs typeface="Times New Roman"/>
                <a:sym typeface="Times New Roman"/>
              </a:defRPr>
            </a:pPr>
            <a:r>
              <a:t>    CIS655 Computer Architecture/ CSE 661 Advanced Computer</a:t>
            </a:r>
            <a:r>
              <a:rPr>
                <a:latin typeface="Times Roman"/>
                <a:ea typeface="Times Roman"/>
                <a:cs typeface="Times Roman"/>
                <a:sym typeface="Times Roman"/>
              </a:rPr>
              <a:t> </a:t>
            </a:r>
            <a:r>
              <a:t>Ar</a:t>
            </a:r>
            <a:r>
              <a:rPr lang="en-US"/>
              <a:t>chitecture</a:t>
            </a:r>
            <a:br>
              <a:rPr lang="en-US"/>
            </a:br>
            <a:r>
              <a:rPr lang="en-US">
                <a:latin typeface="Times Roman"/>
                <a:ea typeface="Times Roman"/>
                <a:cs typeface="Times Roman"/>
                <a:sym typeface="Times Roman"/>
              </a:rPr>
              <a:t>Spring 2023</a:t>
            </a:r>
          </a:p>
        </p:txBody>
      </p:sp>
      <p:sp>
        <p:nvSpPr>
          <p:cNvPr id="153" name="Side Channel Attack in Computer Architecture"/>
          <p:cNvSpPr txBox="1">
            <a:spLocks noGrp="1"/>
          </p:cNvSpPr>
          <p:nvPr>
            <p:ph type="subTitle" sz="quarter" idx="1"/>
          </p:nvPr>
        </p:nvSpPr>
        <p:spPr>
          <a:xfrm>
            <a:off x="204716" y="2258979"/>
            <a:ext cx="24179284" cy="1096778"/>
          </a:xfrm>
          <a:prstGeom prst="rect">
            <a:avLst/>
          </a:prstGeom>
        </p:spPr>
        <p:txBody>
          <a:bodyPr>
            <a:normAutofit/>
          </a:bodyPr>
          <a:lstStyle/>
          <a:p>
            <a:pPr algn="l" defTabSz="182880">
              <a:defRPr sz="2000" spc="0">
                <a:latin typeface="Times Roman"/>
                <a:ea typeface="Times Roman"/>
                <a:cs typeface="Times Roman"/>
                <a:sym typeface="Times Roman"/>
              </a:defRPr>
            </a:pPr>
            <a:endParaRPr dirty="0"/>
          </a:p>
          <a:p>
            <a:pPr algn="l" defTabSz="182880">
              <a:defRPr sz="3920" b="1" spc="0">
                <a:latin typeface="Times New Roman"/>
                <a:ea typeface="Times New Roman"/>
                <a:cs typeface="Times New Roman"/>
                <a:sym typeface="Times New Roman"/>
              </a:defRPr>
            </a:pPr>
            <a:r>
              <a:rPr dirty="0"/>
              <a:t>               </a:t>
            </a:r>
            <a:r>
              <a:rPr lang="en-US" dirty="0"/>
              <a:t>  Network On–Chip (</a:t>
            </a:r>
            <a:r>
              <a:rPr lang="en-US" dirty="0" err="1"/>
              <a:t>NoC</a:t>
            </a:r>
            <a:r>
              <a:rPr lang="en-US" dirty="0"/>
              <a:t>) using Photonics for High-Performance Computing Systems</a:t>
            </a:r>
            <a:endParaRPr b="0" dirty="0">
              <a:latin typeface="Times Roman"/>
              <a:ea typeface="Times Roman"/>
              <a:cs typeface="Times Roman"/>
              <a:sym typeface="Times Roman"/>
            </a:endParaRPr>
          </a:p>
        </p:txBody>
      </p:sp>
      <p:pic>
        <p:nvPicPr>
          <p:cNvPr id="154" name="Image" descr="Image"/>
          <p:cNvPicPr>
            <a:picLocks noChangeAspect="1"/>
          </p:cNvPicPr>
          <p:nvPr/>
        </p:nvPicPr>
        <p:blipFill>
          <a:blip r:embed="rId2"/>
          <a:stretch>
            <a:fillRect/>
          </a:stretch>
        </p:blipFill>
        <p:spPr>
          <a:xfrm>
            <a:off x="6837348" y="7822551"/>
            <a:ext cx="10851038" cy="504210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nalysis:"/>
          <p:cNvSpPr txBox="1">
            <a:spLocks noGrp="1"/>
          </p:cNvSpPr>
          <p:nvPr>
            <p:ph type="title"/>
          </p:nvPr>
        </p:nvSpPr>
        <p:spPr>
          <a:xfrm>
            <a:off x="-429719" y="428259"/>
            <a:ext cx="15120079" cy="1600200"/>
          </a:xfrm>
        </p:spPr>
        <p:txBody>
          <a:bodyPr>
            <a:normAutofit/>
          </a:bodyPr>
          <a:lstStyle>
            <a:lvl1pPr>
              <a:defRPr b="1">
                <a:latin typeface="Times New Roman"/>
                <a:ea typeface="Times New Roman"/>
                <a:cs typeface="Times New Roman"/>
                <a:sym typeface="Times New Roman"/>
              </a:defRPr>
            </a:lvl1pPr>
          </a:lstStyle>
          <a:p>
            <a:r>
              <a:rPr lang="en-US" sz="5900" dirty="0"/>
              <a:t>Performance Analysis on Photonic Network</a:t>
            </a:r>
          </a:p>
        </p:txBody>
      </p:sp>
      <p:sp>
        <p:nvSpPr>
          <p:cNvPr id="184" name="Text Placeholder 3">
            <a:extLst>
              <a:ext uri="{FF2B5EF4-FFF2-40B4-BE49-F238E27FC236}">
                <a16:creationId xmlns:a16="http://schemas.microsoft.com/office/drawing/2014/main" id="{0A48E134-7565-D4E8-CF48-401EE31282B9}"/>
              </a:ext>
            </a:extLst>
          </p:cNvPr>
          <p:cNvSpPr>
            <a:spLocks noGrp="1"/>
          </p:cNvSpPr>
          <p:nvPr>
            <p:ph type="body" sz="quarter" idx="22"/>
          </p:nvPr>
        </p:nvSpPr>
        <p:spPr>
          <a:xfrm>
            <a:off x="1219200" y="2387600"/>
            <a:ext cx="9757569" cy="832612"/>
          </a:xfrm>
        </p:spPr>
        <p:txBody>
          <a:bodyPr/>
          <a:lstStyle/>
          <a:p>
            <a:r>
              <a:rPr lang="en-US"/>
              <a:t> </a:t>
            </a:r>
          </a:p>
        </p:txBody>
      </p:sp>
      <p:sp>
        <p:nvSpPr>
          <p:cNvPr id="178" name="The three articles you referenced talk about different parts of side-divert assaults in PC design and proposed countermeasures to alleviate them.…"/>
          <p:cNvSpPr txBox="1">
            <a:spLocks noGrp="1"/>
          </p:cNvSpPr>
          <p:nvPr>
            <p:ph type="body" sz="half" idx="1"/>
          </p:nvPr>
        </p:nvSpPr>
        <p:spPr>
          <a:xfrm>
            <a:off x="119921" y="2244361"/>
            <a:ext cx="14362563" cy="11043380"/>
          </a:xfrm>
        </p:spPr>
        <p:txBody>
          <a:bodyPr>
            <a:normAutofit/>
          </a:bodyPr>
          <a:lstStyle/>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Bandwidth and Data Transfer Rates.</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Latency.</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Energy Efficiency.</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Scalability.</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Thermal Management.</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Error Rates and Signal Integrity.</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Integration and Interoperability.</a:t>
            </a:r>
          </a:p>
          <a:p>
            <a:pPr>
              <a:lnSpc>
                <a:spcPct val="150000"/>
              </a:lnSpc>
              <a:buFont typeface="Wingdings" panose="05000000000000000000" pitchFamily="2" charset="2"/>
              <a:buChar char="Ø"/>
              <a:defRPr>
                <a:latin typeface="Times New Roman"/>
                <a:ea typeface="Times New Roman"/>
                <a:cs typeface="Times New Roman"/>
                <a:sym typeface="Times New Roman"/>
              </a:defRPr>
            </a:pPr>
            <a:r>
              <a:rPr lang="en-US" sz="4100" dirty="0"/>
              <a:t>Reliability and Durability.</a:t>
            </a:r>
          </a:p>
        </p:txBody>
      </p:sp>
      <p:sp>
        <p:nvSpPr>
          <p:cNvPr id="179" name="Slide Number" hidden="1"/>
          <p:cNvSpPr txBox="1">
            <a:spLocks noGrp="1"/>
          </p:cNvSpPr>
          <p:nvPr>
            <p:ph type="sldNum" sz="quarter" idx="4294967295"/>
          </p:nvPr>
        </p:nvSpPr>
        <p:spPr>
          <a:xfrm>
            <a:off x="11204348" y="12700000"/>
            <a:ext cx="1117955" cy="4292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defRPr b="1"/>
            </a:lvl1pPr>
          </a:lstStyle>
          <a:p>
            <a:pPr>
              <a:spcAft>
                <a:spcPts val="600"/>
              </a:spcAft>
            </a:pPr>
            <a:fld id="{86CB4B4D-7CA3-9044-876B-883B54F8677D}" type="slidenum">
              <a:rPr/>
              <a:pPr>
                <a:spcAft>
                  <a:spcPts val="600"/>
                </a:spcAft>
              </a:pPr>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718-0021-F5A4-DE34-4B4F0725B233}"/>
              </a:ext>
            </a:extLst>
          </p:cNvPr>
          <p:cNvSpPr>
            <a:spLocks noGrp="1"/>
          </p:cNvSpPr>
          <p:nvPr>
            <p:ph type="title"/>
          </p:nvPr>
        </p:nvSpPr>
        <p:spPr>
          <a:xfrm>
            <a:off x="1219200" y="774700"/>
            <a:ext cx="11815482" cy="1615141"/>
          </a:xfrm>
        </p:spPr>
        <p:txBody>
          <a:bodyPr lIns="50800" tIns="50800" rIns="50800" bIns="50800" anchor="t">
            <a:normAutofit/>
          </a:bodyPr>
          <a:lstStyle/>
          <a:p>
            <a:r>
              <a:rPr lang="en-US" sz="5900" b="1" dirty="0">
                <a:latin typeface="Times New Roman"/>
              </a:rPr>
              <a:t>Advantages </a:t>
            </a:r>
          </a:p>
        </p:txBody>
      </p:sp>
      <p:sp>
        <p:nvSpPr>
          <p:cNvPr id="9" name="Text Placeholder 3">
            <a:extLst>
              <a:ext uri="{FF2B5EF4-FFF2-40B4-BE49-F238E27FC236}">
                <a16:creationId xmlns:a16="http://schemas.microsoft.com/office/drawing/2014/main" id="{29C36796-16E9-A2D6-34B6-642E8F644ABE}"/>
              </a:ext>
            </a:extLst>
          </p:cNvPr>
          <p:cNvSpPr>
            <a:spLocks noGrp="1"/>
          </p:cNvSpPr>
          <p:nvPr>
            <p:ph type="body" sz="quarter" idx="22"/>
          </p:nvPr>
        </p:nvSpPr>
        <p:spPr>
          <a:xfrm>
            <a:off x="1219201" y="2387600"/>
            <a:ext cx="470452" cy="216452"/>
          </a:xfrm>
        </p:spPr>
        <p:txBody>
          <a:bodyPr>
            <a:normAutofit fontScale="25000" lnSpcReduction="20000"/>
          </a:bodyPr>
          <a:lstStyle/>
          <a:p>
            <a:r>
              <a:rPr lang="en-US"/>
              <a:t> </a:t>
            </a:r>
          </a:p>
        </p:txBody>
      </p:sp>
      <p:sp>
        <p:nvSpPr>
          <p:cNvPr id="3" name="Text Placeholder 2">
            <a:extLst>
              <a:ext uri="{FF2B5EF4-FFF2-40B4-BE49-F238E27FC236}">
                <a16:creationId xmlns:a16="http://schemas.microsoft.com/office/drawing/2014/main" id="{F7E03888-A7E1-1AD8-7861-4E6E51151F59}"/>
              </a:ext>
            </a:extLst>
          </p:cNvPr>
          <p:cNvSpPr>
            <a:spLocks noGrp="1"/>
          </p:cNvSpPr>
          <p:nvPr>
            <p:ph type="body" sz="half" idx="1"/>
          </p:nvPr>
        </p:nvSpPr>
        <p:spPr>
          <a:xfrm>
            <a:off x="1218555" y="2495826"/>
            <a:ext cx="9757569" cy="8384679"/>
          </a:xfrm>
        </p:spPr>
        <p:txBody>
          <a:bodyPr>
            <a:normAutofit/>
          </a:bodyPr>
          <a:lstStyle/>
          <a:p>
            <a:endParaRPr lang="en-US" dirty="0"/>
          </a:p>
        </p:txBody>
      </p:sp>
    </p:spTree>
    <p:extLst>
      <p:ext uri="{BB962C8B-B14F-4D97-AF65-F5344CB8AC3E}">
        <p14:creationId xmlns:p14="http://schemas.microsoft.com/office/powerpoint/2010/main" val="35349975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nclusion:"/>
          <p:cNvSpPr txBox="1">
            <a:spLocks noGrp="1"/>
          </p:cNvSpPr>
          <p:nvPr>
            <p:ph type="title"/>
          </p:nvPr>
        </p:nvSpPr>
        <p:spPr>
          <a:xfrm>
            <a:off x="-7670800" y="165100"/>
            <a:ext cx="21945600" cy="1727201"/>
          </a:xfrm>
          <a:prstGeom prst="rect">
            <a:avLst/>
          </a:prstGeom>
        </p:spPr>
        <p:txBody>
          <a:bodyPr/>
          <a:lstStyle>
            <a:lvl1pPr>
              <a:defRPr b="1">
                <a:latin typeface="Times New Roman"/>
                <a:ea typeface="Times New Roman"/>
                <a:cs typeface="Times New Roman"/>
                <a:sym typeface="Times New Roman"/>
              </a:defRPr>
            </a:lvl1pPr>
          </a:lstStyle>
          <a:p>
            <a:r>
              <a:t>Conclusion:</a:t>
            </a:r>
          </a:p>
        </p:txBody>
      </p:sp>
      <p:sp>
        <p:nvSpPr>
          <p:cNvPr id="189" name="In conclusion, sensitive data-handling systems are particularly vulnerable to side-channel attacks in computer architecture.…"/>
          <p:cNvSpPr txBox="1">
            <a:spLocks noGrp="1"/>
          </p:cNvSpPr>
          <p:nvPr>
            <p:ph type="body" idx="1"/>
          </p:nvPr>
        </p:nvSpPr>
        <p:spPr>
          <a:xfrm>
            <a:off x="964505" y="2049462"/>
            <a:ext cx="22454990" cy="10544176"/>
          </a:xfrm>
          <a:prstGeom prst="rect">
            <a:avLst/>
          </a:prstGeom>
        </p:spPr>
        <p:txBody>
          <a:bodyPr lIns="50800" tIns="50800" rIns="50800" bIns="50800" anchor="t">
            <a:normAutofit/>
          </a:bodyPr>
          <a:lstStyle/>
          <a:p>
            <a:pPr algn="just">
              <a:defRPr>
                <a:latin typeface="Times New Roman"/>
                <a:ea typeface="Times New Roman"/>
                <a:cs typeface="Times New Roman"/>
                <a:sym typeface="Times New Roman"/>
              </a:defRPr>
            </a:pP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ferences:"/>
          <p:cNvSpPr txBox="1">
            <a:spLocks noGrp="1"/>
          </p:cNvSpPr>
          <p:nvPr>
            <p:ph type="title"/>
          </p:nvPr>
        </p:nvSpPr>
        <p:spPr>
          <a:xfrm>
            <a:off x="-8026400" y="114300"/>
            <a:ext cx="21945600" cy="1727200"/>
          </a:xfrm>
          <a:prstGeom prst="rect">
            <a:avLst/>
          </a:prstGeom>
        </p:spPr>
        <p:txBody>
          <a:bodyPr/>
          <a:lstStyle>
            <a:lvl1pPr>
              <a:defRPr b="1">
                <a:latin typeface="Times New Roman"/>
                <a:ea typeface="Times New Roman"/>
                <a:cs typeface="Times New Roman"/>
                <a:sym typeface="Times New Roman"/>
              </a:defRPr>
            </a:lvl1pPr>
          </a:lstStyle>
          <a:p>
            <a:r>
              <a:t>References:</a:t>
            </a:r>
          </a:p>
        </p:txBody>
      </p:sp>
      <p:sp>
        <p:nvSpPr>
          <p:cNvPr id="193" name="Mitigating Cache-Based Side-Channel Attacks through Randomization: A Comprehensive System and Architecture Level Analysis…"/>
          <p:cNvSpPr txBox="1">
            <a:spLocks noGrp="1"/>
          </p:cNvSpPr>
          <p:nvPr>
            <p:ph type="body" idx="1"/>
          </p:nvPr>
        </p:nvSpPr>
        <p:spPr>
          <a:xfrm>
            <a:off x="1217711" y="2051744"/>
            <a:ext cx="21948578" cy="9612512"/>
          </a:xfrm>
          <a:prstGeom prst="rect">
            <a:avLst/>
          </a:prstGeom>
        </p:spPr>
        <p:txBody>
          <a:bodyPr lIns="50800" tIns="50800" rIns="50800" bIns="50800" anchor="t">
            <a:normAutofit/>
          </a:bodyPr>
          <a:lstStyle/>
          <a:p>
            <a:pPr marL="0" indent="0" algn="just">
              <a:buNone/>
              <a:defRPr b="1">
                <a:latin typeface="Times New Roman"/>
                <a:ea typeface="Times New Roman"/>
                <a:cs typeface="Times New Roman"/>
                <a:sym typeface="Times New Roman"/>
              </a:defRPr>
            </a:pPr>
            <a:endParaRPr lang="en-US" dirty="0">
              <a:latin typeface="Aria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ferences:"/>
          <p:cNvSpPr txBox="1">
            <a:spLocks noGrp="1"/>
          </p:cNvSpPr>
          <p:nvPr>
            <p:ph type="title"/>
          </p:nvPr>
        </p:nvSpPr>
        <p:spPr>
          <a:xfrm>
            <a:off x="-8026400" y="114300"/>
            <a:ext cx="21945600" cy="1727200"/>
          </a:xfrm>
          <a:prstGeom prst="rect">
            <a:avLst/>
          </a:prstGeom>
        </p:spPr>
        <p:txBody>
          <a:bodyPr/>
          <a:lstStyle>
            <a:lvl1pPr>
              <a:defRPr b="1">
                <a:latin typeface="Times New Roman"/>
                <a:ea typeface="Times New Roman"/>
                <a:cs typeface="Times New Roman"/>
                <a:sym typeface="Times New Roman"/>
              </a:defRPr>
            </a:lvl1pPr>
          </a:lstStyle>
          <a:p>
            <a:r>
              <a:t>References:</a:t>
            </a:r>
          </a:p>
        </p:txBody>
      </p:sp>
      <p:sp>
        <p:nvSpPr>
          <p:cNvPr id="193" name="Mitigating Cache-Based Side-Channel Attacks through Randomization: A Comprehensive System and Architecture Level Analysis…"/>
          <p:cNvSpPr txBox="1">
            <a:spLocks noGrp="1"/>
          </p:cNvSpPr>
          <p:nvPr>
            <p:ph type="body" idx="1"/>
          </p:nvPr>
        </p:nvSpPr>
        <p:spPr>
          <a:xfrm>
            <a:off x="1217711" y="2051744"/>
            <a:ext cx="21948578" cy="9612512"/>
          </a:xfrm>
          <a:prstGeom prst="rect">
            <a:avLst/>
          </a:prstGeom>
        </p:spPr>
        <p:txBody>
          <a:bodyPr lIns="50800" tIns="50800" rIns="50800" bIns="50800" anchor="t">
            <a:normAutofit/>
          </a:bodyPr>
          <a:lstStyle/>
          <a:p>
            <a:pPr marL="0" indent="0" algn="just">
              <a:buNone/>
              <a:defRPr b="1">
                <a:latin typeface="Times New Roman"/>
                <a:ea typeface="Times New Roman"/>
                <a:cs typeface="Times New Roman"/>
                <a:sym typeface="Times New Roman"/>
              </a:defRPr>
            </a:pPr>
            <a:endParaRPr lang="en-US" b="0" i="0">
              <a:solidFill>
                <a:srgbClr val="000000"/>
              </a:solidFill>
              <a:effectLst/>
              <a:latin typeface="Arial" panose="020B0604020202020204" pitchFamily="34" charset="0"/>
            </a:endParaRPr>
          </a:p>
          <a:p>
            <a:pPr marL="0" indent="0" algn="just">
              <a:buNone/>
              <a:defRPr b="1">
                <a:latin typeface="Times New Roman"/>
                <a:ea typeface="Times New Roman"/>
                <a:cs typeface="Times New Roman"/>
                <a:sym typeface="Times New Roman"/>
              </a:defRPr>
            </a:pPr>
            <a:r>
              <a:rPr lang="en-US" b="0" i="0">
                <a:solidFill>
                  <a:srgbClr val="000000"/>
                </a:solidFill>
                <a:effectLst/>
                <a:latin typeface="Arial"/>
              </a:rPr>
              <a:t>(4) Aigner, M., &amp; Ochoa, M. (2017). “A survey on side-channel attacks and their countermeasures in cryptographic systems”. ACM Computing Surveys, 50(2), 1-45.</a:t>
            </a:r>
          </a:p>
          <a:p>
            <a:pPr marL="0" indent="0" algn="just">
              <a:buNone/>
              <a:defRPr b="1">
                <a:latin typeface="Times New Roman"/>
                <a:ea typeface="Times New Roman"/>
                <a:cs typeface="Times New Roman"/>
                <a:sym typeface="Times New Roman"/>
              </a:defRPr>
            </a:pPr>
            <a:endParaRPr lang="en-US">
              <a:latin typeface="Arial"/>
            </a:endParaRPr>
          </a:p>
          <a:p>
            <a:pPr marL="0" indent="0" algn="just">
              <a:buNone/>
              <a:defRPr b="1">
                <a:latin typeface="Times New Roman"/>
                <a:ea typeface="Times New Roman"/>
                <a:cs typeface="Times New Roman"/>
                <a:sym typeface="Times New Roman"/>
              </a:defRPr>
            </a:pPr>
            <a:r>
              <a:rPr lang="en-US" b="0" i="0">
                <a:solidFill>
                  <a:srgbClr val="000000"/>
                </a:solidFill>
                <a:effectLst/>
                <a:latin typeface="Arial"/>
              </a:rPr>
              <a:t>(5) H. Wang et al., "Mitigating Cache-Based Side-Channel Attacks through Randomization: A Comprehensive System and Architecture Level Analysis," 2020 Design, Automation &amp; Test in Europe Conference &amp; Exhibition (DATE), Grenoble, France, 2020, pp. 1414-1419, </a:t>
            </a:r>
            <a:r>
              <a:rPr lang="en-US" b="0" i="0" err="1">
                <a:solidFill>
                  <a:srgbClr val="000000"/>
                </a:solidFill>
                <a:effectLst/>
                <a:latin typeface="Arial"/>
              </a:rPr>
              <a:t>doi</a:t>
            </a:r>
            <a:r>
              <a:rPr lang="en-US" b="0" i="0">
                <a:solidFill>
                  <a:srgbClr val="000000"/>
                </a:solidFill>
                <a:effectLst/>
                <a:latin typeface="Arial"/>
              </a:rPr>
              <a:t>: 10.23919/DATE48585.2020.9116340.</a:t>
            </a:r>
            <a:endParaRPr lang="en-US">
              <a:latin typeface="Arial"/>
            </a:endParaRPr>
          </a:p>
        </p:txBody>
      </p:sp>
    </p:spTree>
    <p:extLst>
      <p:ext uri="{BB962C8B-B14F-4D97-AF65-F5344CB8AC3E}">
        <p14:creationId xmlns:p14="http://schemas.microsoft.com/office/powerpoint/2010/main" val="14974494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hank You!"/>
          <p:cNvSpPr txBox="1">
            <a:spLocks noGrp="1"/>
          </p:cNvSpPr>
          <p:nvPr>
            <p:ph type="body" idx="1"/>
          </p:nvPr>
        </p:nvSpPr>
        <p:spPr>
          <a:xfrm>
            <a:off x="6832600" y="5334000"/>
            <a:ext cx="21948577" cy="8483600"/>
          </a:xfrm>
          <a:prstGeom prst="rect">
            <a:avLst/>
          </a:prstGeom>
        </p:spPr>
        <p:txBody>
          <a:bodyPr/>
          <a:lstStyle>
            <a:lvl1pPr marL="0" indent="0">
              <a:buSzTx/>
              <a:buNone/>
              <a:defRPr sz="13500">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81E4E8A-30F2-26E1-5FBB-AEF044A0DC1E}"/>
              </a:ext>
            </a:extLst>
          </p:cNvPr>
          <p:cNvSpPr>
            <a:spLocks noGrp="1"/>
          </p:cNvSpPr>
          <p:nvPr>
            <p:ph type="title"/>
          </p:nvPr>
        </p:nvSpPr>
        <p:spPr>
          <a:xfrm>
            <a:off x="1219200" y="774700"/>
            <a:ext cx="9753600" cy="1600200"/>
          </a:xfrm>
        </p:spPr>
        <p:txBody>
          <a:bodyPr lIns="50800" tIns="50800" rIns="50800" bIns="50800" anchor="t">
            <a:normAutofit/>
          </a:bodyPr>
          <a:lstStyle/>
          <a:p>
            <a:pPr algn="l"/>
            <a:r>
              <a:rPr lang="en-US" b="1" dirty="0">
                <a:latin typeface="Times New Roman"/>
              </a:rPr>
              <a:t>Introduction</a:t>
            </a:r>
          </a:p>
        </p:txBody>
      </p:sp>
      <p:sp>
        <p:nvSpPr>
          <p:cNvPr id="4" name="Text Placeholder 3">
            <a:extLst>
              <a:ext uri="{FF2B5EF4-FFF2-40B4-BE49-F238E27FC236}">
                <a16:creationId xmlns:a16="http://schemas.microsoft.com/office/drawing/2014/main" id="{7AA0587E-557F-A8CA-A43C-10B55045DF1A}"/>
              </a:ext>
            </a:extLst>
          </p:cNvPr>
          <p:cNvSpPr>
            <a:spLocks noGrp="1"/>
          </p:cNvSpPr>
          <p:nvPr>
            <p:ph type="body" sz="quarter" idx="22"/>
          </p:nvPr>
        </p:nvSpPr>
        <p:spPr>
          <a:xfrm>
            <a:off x="1219200" y="2387600"/>
            <a:ext cx="9757569" cy="832612"/>
          </a:xfrm>
        </p:spPr>
        <p:txBody>
          <a:bodyPr>
            <a:normAutofit/>
          </a:bodyPr>
          <a:lstStyle/>
          <a:p>
            <a:pPr>
              <a:spcAft>
                <a:spcPts val="600"/>
              </a:spcAft>
            </a:pPr>
            <a:r>
              <a:rPr lang="en-US"/>
              <a:t> </a:t>
            </a:r>
          </a:p>
        </p:txBody>
      </p:sp>
      <p:sp>
        <p:nvSpPr>
          <p:cNvPr id="3" name="Text Placeholder 2">
            <a:extLst>
              <a:ext uri="{FF2B5EF4-FFF2-40B4-BE49-F238E27FC236}">
                <a16:creationId xmlns:a16="http://schemas.microsoft.com/office/drawing/2014/main" id="{0E09306F-4C37-00FE-1AC1-FCF9225DE9A0}"/>
              </a:ext>
            </a:extLst>
          </p:cNvPr>
          <p:cNvSpPr>
            <a:spLocks noGrp="1"/>
          </p:cNvSpPr>
          <p:nvPr>
            <p:ph type="body" sz="half" idx="1"/>
          </p:nvPr>
        </p:nvSpPr>
        <p:spPr>
          <a:xfrm>
            <a:off x="1219200" y="2469339"/>
            <a:ext cx="22541552" cy="9938561"/>
          </a:xfrm>
        </p:spPr>
        <p:txBody>
          <a:bodyPr lIns="50800" tIns="50800" rIns="50800" bIns="50800" anchor="t">
            <a:normAutofit/>
          </a:bodyPr>
          <a:lstStyle/>
          <a:p>
            <a:r>
              <a:rPr lang="en-US" sz="4600" dirty="0"/>
              <a:t>High-Performance Computing systems are advanced in a way that all scientific sophisticated challenges are addressed here for computation. The demand in need for computational power requires innovative solutions to overcome the existing conclusions. Similar drawback is the bottleneck performance in traditional electronic-based -Network-on-chip (NOC) architectures. Photonic Network-on-Chip (PNOC) are known for a transformative approach by integrating photonic communications into the network on-chip offering higher bandwidth, low latency enhanced energy efficiency. The proposal here aims to develop design and evaluate </a:t>
            </a:r>
            <a:r>
              <a:rPr lang="en-US" sz="4600" dirty="0" err="1"/>
              <a:t>PNoC</a:t>
            </a:r>
            <a:r>
              <a:rPr lang="en-US" sz="4600" dirty="0"/>
              <a:t> architectures significantly to enhance the performance and ease of use of HPC systems</a:t>
            </a:r>
            <a:endParaRPr lang="en-US"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694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roblem Statement:"/>
          <p:cNvSpPr txBox="1">
            <a:spLocks noGrp="1"/>
          </p:cNvSpPr>
          <p:nvPr>
            <p:ph type="title"/>
          </p:nvPr>
        </p:nvSpPr>
        <p:spPr>
          <a:xfrm>
            <a:off x="1012873" y="275297"/>
            <a:ext cx="15909387" cy="1727200"/>
          </a:xfrm>
          <a:prstGeom prst="rect">
            <a:avLst/>
          </a:prstGeom>
        </p:spPr>
        <p:txBody>
          <a:bodyPr>
            <a:normAutofit fontScale="90000"/>
          </a:bodyPr>
          <a:lstStyle>
            <a:lvl1pPr>
              <a:defRPr b="1">
                <a:latin typeface="Times New Roman"/>
                <a:ea typeface="Times New Roman"/>
                <a:cs typeface="Times New Roman"/>
                <a:sym typeface="Times New Roman"/>
              </a:defRPr>
            </a:lvl1pPr>
          </a:lstStyle>
          <a:p>
            <a:pPr algn="l"/>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Chip Multiprocessors (CMP)?</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dirty="0"/>
          </a:p>
        </p:txBody>
      </p:sp>
      <p:sp>
        <p:nvSpPr>
          <p:cNvPr id="161" name="A side-channel attack is a type of security breach in computer architecture that uses information leaked from a system's physical implementation rather than flaws in the algorithms or protocols that underlie the system.…"/>
          <p:cNvSpPr txBox="1">
            <a:spLocks noGrp="1"/>
          </p:cNvSpPr>
          <p:nvPr>
            <p:ph type="body" idx="1"/>
          </p:nvPr>
        </p:nvSpPr>
        <p:spPr>
          <a:xfrm>
            <a:off x="894010" y="2159000"/>
            <a:ext cx="22595980" cy="9789815"/>
          </a:xfrm>
          <a:prstGeom prst="rect">
            <a:avLst/>
          </a:prstGeom>
        </p:spPr>
        <p:txBody>
          <a:bodyPr lIns="50800" tIns="50800" rIns="50800" bIns="50800" anchor="t">
            <a:normAutofit/>
          </a:bodyPr>
          <a:lstStyle/>
          <a:p>
            <a:pPr algn="just">
              <a:buFont typeface="Wingdings" panose="05000000000000000000" pitchFamily="2" charset="2"/>
              <a:buChar char="Ø"/>
              <a:defRPr>
                <a:latin typeface="Times New Roman"/>
                <a:ea typeface="Times New Roman"/>
                <a:cs typeface="Times New Roman"/>
                <a:sym typeface="Times New Roman"/>
              </a:defRPr>
            </a:pPr>
            <a:endParaRPr lang="en-US" dirty="0"/>
          </a:p>
          <a:p>
            <a:pPr algn="just">
              <a:buFont typeface="Wingdings" panose="05000000000000000000" pitchFamily="2" charset="2"/>
              <a:buChar char="Ø"/>
              <a:defRPr>
                <a:latin typeface="Times New Roman"/>
                <a:ea typeface="Times New Roman"/>
                <a:cs typeface="Times New Roman"/>
                <a:sym typeface="Times New Roman"/>
              </a:defRPr>
            </a:pPr>
            <a:r>
              <a:rPr lang="en-US" b="1" dirty="0"/>
              <a:t>CMP (Chip </a:t>
            </a:r>
            <a:r>
              <a:rPr lang="en-US" b="1" dirty="0" err="1"/>
              <a:t>MultiProcessor</a:t>
            </a:r>
            <a:r>
              <a:rPr lang="en-US" b="1" dirty="0"/>
              <a:t>) is a design integrating multiple independent processor cores onto a single chip. </a:t>
            </a:r>
          </a:p>
          <a:p>
            <a:pPr algn="just">
              <a:buFont typeface="Wingdings" panose="05000000000000000000" pitchFamily="2" charset="2"/>
              <a:buChar char="Ø"/>
              <a:defRPr>
                <a:latin typeface="Times New Roman"/>
                <a:ea typeface="Times New Roman"/>
                <a:cs typeface="Times New Roman"/>
                <a:sym typeface="Times New Roman"/>
              </a:defRPr>
            </a:pPr>
            <a:r>
              <a:rPr lang="en-US" b="1" dirty="0"/>
              <a:t>Allowing for simultaneous task handling and enhancing the chip's power and efficiency for diverse computing applications.</a:t>
            </a:r>
            <a:endParaRPr lang="en-US" b="1" dirty="0">
              <a:solidFill>
                <a:srgbClr val="D1D5DB"/>
              </a:solidFill>
              <a:latin typeface="Söhne"/>
            </a:endParaRPr>
          </a:p>
          <a:p>
            <a:pPr algn="just">
              <a:buFont typeface="Wingdings" panose="05000000000000000000" pitchFamily="2" charset="2"/>
              <a:buChar char="Ø"/>
              <a:defRPr>
                <a:latin typeface="Times New Roman"/>
                <a:ea typeface="Times New Roman"/>
                <a:cs typeface="Times New Roman"/>
                <a:sym typeface="Times New Roman"/>
              </a:defRPr>
            </a:pPr>
            <a:r>
              <a:rPr lang="en-US" b="1" dirty="0"/>
              <a:t> CMPs are designed to share resources like cache memory and communication pathways among these cores.</a:t>
            </a:r>
          </a:p>
          <a:p>
            <a:pPr marL="0" indent="0" algn="just">
              <a:buNone/>
              <a:defRPr>
                <a:latin typeface="Times New Roman"/>
                <a:ea typeface="Times New Roman"/>
                <a:cs typeface="Times New Roman"/>
                <a:sym typeface="Times New Roman"/>
              </a:defRPr>
            </a:pPr>
            <a:endParaRPr lang="en-US" b="1" dirty="0"/>
          </a:p>
          <a:p>
            <a:pPr marL="0" indent="0" algn="just">
              <a:buNone/>
              <a:defRPr>
                <a:latin typeface="Times New Roman"/>
                <a:ea typeface="Times New Roman"/>
                <a:cs typeface="Times New Roman"/>
                <a:sym typeface="Times New Roman"/>
              </a:defRPr>
            </a:pPr>
            <a:endParaRPr lang="en-US" b="1" dirty="0"/>
          </a:p>
        </p:txBody>
      </p:sp>
      <p:pic>
        <p:nvPicPr>
          <p:cNvPr id="5" name="Picture 4" descr="A cartoon of a child with a question mark&#10;&#10;Description automatically generated">
            <a:extLst>
              <a:ext uri="{FF2B5EF4-FFF2-40B4-BE49-F238E27FC236}">
                <a16:creationId xmlns:a16="http://schemas.microsoft.com/office/drawing/2014/main" id="{AE375EF4-A912-9634-EBB5-1402B4EFD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9357" y="7203753"/>
            <a:ext cx="4142057" cy="490156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4297B2-D38B-3D2D-4522-3DB990BB90DE}"/>
              </a:ext>
            </a:extLst>
          </p:cNvPr>
          <p:cNvSpPr>
            <a:spLocks noGrp="1"/>
          </p:cNvSpPr>
          <p:nvPr>
            <p:ph type="title"/>
          </p:nvPr>
        </p:nvSpPr>
        <p:spPr>
          <a:xfrm>
            <a:off x="604911" y="-534572"/>
            <a:ext cx="21279729" cy="2729132"/>
          </a:xfrm>
        </p:spPr>
        <p:txBody>
          <a:bodyPr>
            <a:noAutofit/>
          </a:bodyPr>
          <a:lstStyle/>
          <a:p>
            <a:pPr algn="l"/>
            <a:r>
              <a:rPr lang="en-US" sz="8400" dirty="0"/>
              <a:t>Networks on Chip (</a:t>
            </a:r>
            <a:r>
              <a:rPr lang="en-US" sz="8400" dirty="0" err="1"/>
              <a:t>NoC</a:t>
            </a:r>
            <a:r>
              <a:rPr lang="en-US" sz="8400" dirty="0"/>
              <a:t>)</a:t>
            </a:r>
          </a:p>
        </p:txBody>
      </p:sp>
      <p:sp>
        <p:nvSpPr>
          <p:cNvPr id="4" name="Text Placeholder 3">
            <a:extLst>
              <a:ext uri="{FF2B5EF4-FFF2-40B4-BE49-F238E27FC236}">
                <a16:creationId xmlns:a16="http://schemas.microsoft.com/office/drawing/2014/main" id="{AC7AA6F7-5FCF-847B-0F55-3E457A59C944}"/>
              </a:ext>
            </a:extLst>
          </p:cNvPr>
          <p:cNvSpPr>
            <a:spLocks noGrp="1"/>
          </p:cNvSpPr>
          <p:nvPr>
            <p:ph type="body" sz="quarter" idx="1"/>
          </p:nvPr>
        </p:nvSpPr>
        <p:spPr>
          <a:xfrm>
            <a:off x="126609" y="2321169"/>
            <a:ext cx="23038191" cy="11394831"/>
          </a:xfrm>
        </p:spPr>
        <p:txBody>
          <a:bodyPr/>
          <a:lstStyle/>
          <a:p>
            <a:pPr marL="857250" indent="-857250" algn="l">
              <a:buFont typeface="Wingdings" panose="05000000000000000000" pitchFamily="2" charset="2"/>
              <a:buChar char="Ø"/>
            </a:pPr>
            <a:r>
              <a:rPr lang="en-US" dirty="0"/>
              <a:t>Networks on Chip (</a:t>
            </a:r>
            <a:r>
              <a:rPr lang="en-US" dirty="0" err="1"/>
              <a:t>NoC</a:t>
            </a:r>
            <a:r>
              <a:rPr lang="en-US" dirty="0"/>
              <a:t>) are specialized communication infrastructures within computer chips.</a:t>
            </a:r>
            <a:br>
              <a:rPr lang="en-US" dirty="0"/>
            </a:br>
            <a:endParaRPr lang="en-US" dirty="0"/>
          </a:p>
          <a:p>
            <a:pPr marL="857250" indent="-857250" algn="l">
              <a:buFont typeface="Wingdings" panose="05000000000000000000" pitchFamily="2" charset="2"/>
              <a:buChar char="Ø"/>
            </a:pPr>
            <a:r>
              <a:rPr lang="en-US" dirty="0"/>
              <a:t> They use a network of routers and links to efficiently transfer data between different parts of the chip. </a:t>
            </a:r>
            <a:br>
              <a:rPr lang="en-US" dirty="0"/>
            </a:br>
            <a:endParaRPr lang="en-US" dirty="0"/>
          </a:p>
          <a:p>
            <a:pPr marL="857250" indent="-857250" algn="l">
              <a:buFont typeface="Wingdings" panose="05000000000000000000" pitchFamily="2" charset="2"/>
              <a:buChar char="Ø"/>
            </a:pPr>
            <a:r>
              <a:rPr lang="en-US" dirty="0"/>
              <a:t>It improves scalability, flexibility, and overall performance compared to traditional bus-based architectures</a:t>
            </a:r>
          </a:p>
          <a:p>
            <a:pPr marL="857250" indent="-857250" algn="l">
              <a:buFont typeface="Wingdings" panose="05000000000000000000" pitchFamily="2" charset="2"/>
              <a:buChar char="Ø"/>
            </a:pPr>
            <a:endParaRPr lang="en-US" dirty="0"/>
          </a:p>
        </p:txBody>
      </p:sp>
    </p:spTree>
    <p:extLst>
      <p:ext uri="{BB962C8B-B14F-4D97-AF65-F5344CB8AC3E}">
        <p14:creationId xmlns:p14="http://schemas.microsoft.com/office/powerpoint/2010/main" val="115826440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terature Review:"/>
          <p:cNvSpPr txBox="1">
            <a:spLocks noGrp="1"/>
          </p:cNvSpPr>
          <p:nvPr>
            <p:ph type="title"/>
          </p:nvPr>
        </p:nvSpPr>
        <p:spPr>
          <a:xfrm>
            <a:off x="431800" y="292100"/>
            <a:ext cx="21945600" cy="1727200"/>
          </a:xfrm>
          <a:prstGeom prst="rect">
            <a:avLst/>
          </a:prstGeom>
        </p:spPr>
        <p:txBody>
          <a:bodyPr lIns="50800" tIns="50800" rIns="50800" bIns="50800" anchor="t">
            <a:normAutofit/>
          </a:bodyPr>
          <a:lstStyle>
            <a:lvl1pPr algn="just" defTabSz="310895">
              <a:lnSpc>
                <a:spcPct val="100000"/>
              </a:lnSpc>
              <a:defRPr sz="5712" b="1" spc="0">
                <a:latin typeface="Times New Roman"/>
                <a:ea typeface="Times New Roman"/>
                <a:cs typeface="Times New Roman"/>
                <a:sym typeface="Times New Roman"/>
              </a:defRPr>
            </a:lvl1pPr>
          </a:lstStyle>
          <a:p>
            <a:r>
              <a:rPr lang="en-US" sz="8400" dirty="0"/>
              <a:t>Electronic On-chip Network</a:t>
            </a:r>
          </a:p>
        </p:txBody>
      </p:sp>
      <p:sp>
        <p:nvSpPr>
          <p:cNvPr id="165" name="&quot;Mitigating Cache-Based Side-Channel Attacks through Randomization: A Comprehensive System and Architecture Level Analysis&quot;…"/>
          <p:cNvSpPr txBox="1">
            <a:spLocks noGrp="1"/>
          </p:cNvSpPr>
          <p:nvPr>
            <p:ph type="body" idx="1"/>
          </p:nvPr>
        </p:nvSpPr>
        <p:spPr>
          <a:xfrm>
            <a:off x="688082" y="1533128"/>
            <a:ext cx="23229094" cy="11577737"/>
          </a:xfrm>
          <a:prstGeom prst="rect">
            <a:avLst/>
          </a:prstGeom>
        </p:spPr>
        <p:txBody>
          <a:bodyPr lIns="50800" tIns="50800" rIns="50800" bIns="50800" anchor="t">
            <a:normAutofit/>
          </a:bodyPr>
          <a:lstStyle/>
          <a:p>
            <a:pPr marL="0" indent="0" algn="just">
              <a:buNone/>
              <a:defRPr b="1">
                <a:latin typeface="Times New Roman"/>
                <a:ea typeface="Times New Roman"/>
                <a:cs typeface="Times New Roman"/>
                <a:sym typeface="Times New Roman"/>
              </a:defRPr>
            </a:pPr>
            <a:endParaRPr lang="en-US" sz="4000" b="1" dirty="0"/>
          </a:p>
          <a:p>
            <a:pPr algn="just">
              <a:buFont typeface="Wingdings" panose="05000000000000000000" pitchFamily="2" charset="2"/>
              <a:buChar char="Ø"/>
              <a:defRPr b="1">
                <a:latin typeface="Times New Roman"/>
                <a:ea typeface="Times New Roman"/>
                <a:cs typeface="Times New Roman"/>
                <a:sym typeface="Times New Roman"/>
              </a:defRPr>
            </a:pPr>
            <a:r>
              <a:rPr lang="en-US" sz="4000" b="1" dirty="0"/>
              <a:t>Electronic On-Chip Network (EOCN) is a network system within a microchip designed to connect and facilitate communication between various internal components, such as processor cores, memory, and I/O interfaces, on a single integrated circuit.</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b="1" dirty="0"/>
              <a:t>An example of an electronic on-chip network is the ARM </a:t>
            </a:r>
            <a:r>
              <a:rPr lang="en-US" sz="4000" b="1" dirty="0" err="1"/>
              <a:t>CoreLink</a:t>
            </a:r>
            <a:r>
              <a:rPr lang="en-US" sz="4000" b="1" dirty="0"/>
              <a:t> NIC-400 Network Interconnect.</a:t>
            </a:r>
          </a:p>
          <a:p>
            <a:pPr marL="0" indent="0" algn="just">
              <a:buNone/>
              <a:defRPr b="1">
                <a:latin typeface="Times New Roman"/>
                <a:ea typeface="Times New Roman"/>
                <a:cs typeface="Times New Roman"/>
                <a:sym typeface="Times New Roman"/>
              </a:defRPr>
            </a:pPr>
            <a:r>
              <a:rPr lang="en-US" sz="4500" dirty="0">
                <a:solidFill>
                  <a:schemeClr val="tx1"/>
                </a:solidFill>
              </a:rPr>
              <a:t>Pros</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dirty="0">
                <a:solidFill>
                  <a:schemeClr val="tx1"/>
                </a:solidFill>
              </a:rPr>
              <a:t>Efficient Data Communication</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dirty="0">
                <a:solidFill>
                  <a:schemeClr val="tx1"/>
                </a:solidFill>
              </a:rPr>
              <a:t>Scalability</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dirty="0">
                <a:solidFill>
                  <a:schemeClr val="tx1"/>
                </a:solidFill>
              </a:rPr>
              <a:t>Parallel Processing</a:t>
            </a:r>
          </a:p>
          <a:p>
            <a:pPr marL="0" indent="0" algn="just">
              <a:buNone/>
              <a:defRPr b="1">
                <a:latin typeface="Times New Roman"/>
                <a:ea typeface="Times New Roman"/>
                <a:cs typeface="Times New Roman"/>
                <a:sym typeface="Times New Roman"/>
              </a:defRPr>
            </a:pPr>
            <a:r>
              <a:rPr lang="en-US" sz="4000" b="1" dirty="0">
                <a:solidFill>
                  <a:schemeClr val="tx1"/>
                </a:solidFill>
              </a:rPr>
              <a:t>Cons</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b="1" dirty="0">
                <a:solidFill>
                  <a:schemeClr val="tx1"/>
                </a:solidFill>
              </a:rPr>
              <a:t>Increased Power Consumption</a:t>
            </a:r>
          </a:p>
          <a:p>
            <a:pPr algn="just">
              <a:buFont typeface="Wingdings" panose="05000000000000000000" pitchFamily="2" charset="2"/>
              <a:buChar char="Ø"/>
              <a:defRPr b="1">
                <a:latin typeface="Times New Roman"/>
                <a:ea typeface="Times New Roman"/>
                <a:cs typeface="Times New Roman"/>
                <a:sym typeface="Times New Roman"/>
              </a:defRPr>
            </a:pPr>
            <a:r>
              <a:rPr lang="en-US" sz="4000" b="1" dirty="0">
                <a:solidFill>
                  <a:schemeClr val="tx1"/>
                </a:solidFill>
              </a:rPr>
              <a:t>Heat Generation</a:t>
            </a:r>
          </a:p>
          <a:p>
            <a:pPr algn="just">
              <a:defRPr b="1">
                <a:latin typeface="Times New Roman"/>
                <a:ea typeface="Times New Roman"/>
                <a:cs typeface="Times New Roman"/>
                <a:sym typeface="Times New Roman"/>
              </a:defRPr>
            </a:pPr>
            <a:r>
              <a:rPr lang="en-US" sz="4000" b="1" dirty="0">
                <a:solidFill>
                  <a:schemeClr val="tx1"/>
                </a:solidFill>
              </a:rPr>
              <a:t>Design Complexity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terature Review:"/>
          <p:cNvSpPr txBox="1">
            <a:spLocks noGrp="1"/>
          </p:cNvSpPr>
          <p:nvPr>
            <p:ph type="title"/>
          </p:nvPr>
        </p:nvSpPr>
        <p:spPr>
          <a:xfrm>
            <a:off x="6214280" y="447154"/>
            <a:ext cx="21945600" cy="1727200"/>
          </a:xfrm>
        </p:spPr>
        <p:txBody>
          <a:bodyPr lIns="50800" tIns="50800" rIns="50800" bIns="50800" anchor="t">
            <a:normAutofit/>
          </a:bodyPr>
          <a:lstStyle>
            <a:lvl1pPr algn="just" defTabSz="310895">
              <a:lnSpc>
                <a:spcPct val="100000"/>
              </a:lnSpc>
              <a:defRPr sz="5712" b="1" spc="0">
                <a:latin typeface="Times New Roman"/>
                <a:ea typeface="Times New Roman"/>
                <a:cs typeface="Times New Roman"/>
                <a:sym typeface="Times New Roman"/>
              </a:defRPr>
            </a:lvl1pPr>
          </a:lstStyle>
          <a:p>
            <a:r>
              <a:rPr lang="en-US" dirty="0"/>
              <a:t>Photonic On-chip Network </a:t>
            </a:r>
          </a:p>
        </p:txBody>
      </p:sp>
      <p:sp>
        <p:nvSpPr>
          <p:cNvPr id="165" name="&quot;Mitigating Cache-Based Side-Channel Attacks through Randomization: A Comprehensive System and Architecture Level Analysis&quot;…"/>
          <p:cNvSpPr txBox="1">
            <a:spLocks noGrp="1"/>
          </p:cNvSpPr>
          <p:nvPr>
            <p:ph type="body" idx="1"/>
          </p:nvPr>
        </p:nvSpPr>
        <p:spPr>
          <a:xfrm>
            <a:off x="477672" y="1883391"/>
            <a:ext cx="14780525" cy="11832609"/>
          </a:xfrm>
        </p:spPr>
        <p:txBody>
          <a:bodyPr lIns="50800" tIns="50800" rIns="50800" bIns="50800" anchor="t">
            <a:normAutofit/>
          </a:bodyPr>
          <a:lstStyle/>
          <a:p>
            <a:endParaRPr lang="en-US" dirty="0"/>
          </a:p>
          <a:p>
            <a:pPr>
              <a:buFont typeface="Wingdings" panose="05000000000000000000" pitchFamily="2" charset="2"/>
              <a:buChar char="Ø"/>
            </a:pPr>
            <a:r>
              <a:rPr lang="en-US" dirty="0"/>
              <a:t>A Photonic On-Chip Network (PON) refers to a type of network within a microchip that uses light (photons) for communication instead of traditional electronic signals.</a:t>
            </a:r>
          </a:p>
          <a:p>
            <a:pPr>
              <a:buFont typeface="Wingdings" panose="05000000000000000000" pitchFamily="2" charset="2"/>
              <a:buChar char="Ø"/>
            </a:pPr>
            <a:endParaRPr lang="en-US" dirty="0"/>
          </a:p>
          <a:p>
            <a:pPr>
              <a:buFont typeface="Wingdings" panose="05000000000000000000" pitchFamily="2" charset="2"/>
              <a:buChar char="Ø"/>
            </a:pPr>
            <a:r>
              <a:rPr lang="en-US" dirty="0"/>
              <a:t>Intel Silicon Photonics is an example of a Photonic On-Chip Network, integrating photonic devices on silicon chips for high-speed, high-bandwidth data communication in computing systems.</a:t>
            </a:r>
          </a:p>
          <a:p>
            <a:endParaRPr lang="en-US" dirty="0"/>
          </a:p>
        </p:txBody>
      </p:sp>
      <p:pic>
        <p:nvPicPr>
          <p:cNvPr id="2" name="Picture 1" descr="A grid with black and yellow letters">
            <a:extLst>
              <a:ext uri="{FF2B5EF4-FFF2-40B4-BE49-F238E27FC236}">
                <a16:creationId xmlns:a16="http://schemas.microsoft.com/office/drawing/2014/main" id="{5755B154-8818-4200-A564-C68BDC88D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893" y="3223146"/>
            <a:ext cx="7067267" cy="7067267"/>
          </a:xfrm>
          <a:prstGeom prst="rect">
            <a:avLst/>
          </a:prstGeom>
        </p:spPr>
      </p:pic>
    </p:spTree>
    <p:extLst>
      <p:ext uri="{BB962C8B-B14F-4D97-AF65-F5344CB8AC3E}">
        <p14:creationId xmlns:p14="http://schemas.microsoft.com/office/powerpoint/2010/main" val="419765753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B864-049A-782B-9A1B-2989F22FF109}"/>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Photonic On-Chip Network Architecture</a:t>
            </a:r>
          </a:p>
        </p:txBody>
      </p:sp>
      <p:pic>
        <p:nvPicPr>
          <p:cNvPr id="8" name="Picture 7" descr="Diagram of a diagram of a cell core&#10;&#10;Description automatically generated">
            <a:extLst>
              <a:ext uri="{FF2B5EF4-FFF2-40B4-BE49-F238E27FC236}">
                <a16:creationId xmlns:a16="http://schemas.microsoft.com/office/drawing/2014/main" id="{55B37D78-C8FC-ADED-1D54-D35457319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91" y="2952300"/>
            <a:ext cx="14545682" cy="8661944"/>
          </a:xfrm>
          <a:prstGeom prst="rect">
            <a:avLst/>
          </a:prstGeom>
        </p:spPr>
      </p:pic>
    </p:spTree>
    <p:extLst>
      <p:ext uri="{BB962C8B-B14F-4D97-AF65-F5344CB8AC3E}">
        <p14:creationId xmlns:p14="http://schemas.microsoft.com/office/powerpoint/2010/main" val="22563796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6A30-7909-38F7-3627-60E58E28306E}"/>
              </a:ext>
            </a:extLst>
          </p:cNvPr>
          <p:cNvSpPr>
            <a:spLocks noGrp="1"/>
          </p:cNvSpPr>
          <p:nvPr>
            <p:ph type="title"/>
          </p:nvPr>
        </p:nvSpPr>
        <p:spPr/>
        <p:txBody>
          <a:bodyPr/>
          <a:lstStyle/>
          <a:p>
            <a:pPr algn="l"/>
            <a:r>
              <a:rPr lang="en-US" dirty="0"/>
              <a:t>Building Blocks Of Photonic Modulator</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BCB232-91D2-93F1-CBFC-0C5BF9109F6B}"/>
              </a:ext>
            </a:extLst>
          </p:cNvPr>
          <p:cNvSpPr>
            <a:spLocks noGrp="1"/>
          </p:cNvSpPr>
          <p:nvPr>
            <p:ph type="body" sz="quarter" idx="21"/>
          </p:nvPr>
        </p:nvSpPr>
        <p:spPr>
          <a:xfrm>
            <a:off x="1519450" y="3166279"/>
            <a:ext cx="11200264" cy="9430151"/>
          </a:xfrm>
        </p:spPr>
        <p:txBody>
          <a:bodyPr lIns="50800" tIns="50800" rIns="50800" bIns="50800" anchor="t">
            <a:normAutofit/>
          </a:bodyPr>
          <a:lstStyle/>
          <a:p>
            <a:pPr marL="571500" indent="-571500" algn="l">
              <a:buFont typeface="Wingdings" panose="05000000000000000000" pitchFamily="2" charset="2"/>
              <a:buChar char="Ø"/>
            </a:pPr>
            <a:r>
              <a:rPr lang="en-US" sz="4000" dirty="0"/>
              <a:t>Ring-resonator structure </a:t>
            </a:r>
          </a:p>
          <a:p>
            <a:pPr algn="l"/>
            <a:endParaRPr lang="en-US" sz="4000" dirty="0"/>
          </a:p>
          <a:p>
            <a:pPr marL="571500" indent="-571500" algn="l">
              <a:buFont typeface="Wingdings" panose="05000000000000000000" pitchFamily="2" charset="2"/>
              <a:buChar char="Ø"/>
            </a:pPr>
            <a:r>
              <a:rPr lang="en-US" sz="4000" dirty="0"/>
              <a:t>Compact 10µm diameter for high density integration</a:t>
            </a:r>
          </a:p>
          <a:p>
            <a:pPr marL="571500" indent="-571500" algn="l">
              <a:buFont typeface="Wingdings" panose="05000000000000000000" pitchFamily="2" charset="2"/>
              <a:buChar char="Ø"/>
            </a:pPr>
            <a:endParaRPr lang="en-US" sz="4000" dirty="0"/>
          </a:p>
          <a:p>
            <a:pPr marL="571500" indent="-571500" algn="l">
              <a:buFont typeface="Wingdings" panose="05000000000000000000" pitchFamily="2" charset="2"/>
              <a:buChar char="Ø"/>
            </a:pPr>
            <a:r>
              <a:rPr lang="en-US" sz="4000" dirty="0"/>
              <a:t>Electro-Optic Material Lithium Niobate (LiNbO3)</a:t>
            </a:r>
          </a:p>
          <a:p>
            <a:pPr algn="l"/>
            <a:endParaRPr lang="en-US" sz="4000" dirty="0"/>
          </a:p>
          <a:p>
            <a:pPr marL="571500" indent="-571500" algn="l">
              <a:buFont typeface="Wingdings" panose="05000000000000000000" pitchFamily="2" charset="2"/>
              <a:buChar char="Ø"/>
            </a:pPr>
            <a:r>
              <a:rPr lang="en-US" sz="4000" dirty="0"/>
              <a:t>Broadband deflection switch</a:t>
            </a:r>
          </a:p>
          <a:p>
            <a:r>
              <a:rPr lang="en-US" sz="4000" dirty="0"/>
              <a:t>      ON state: – carrier injection to coupling into ring        to signal switched ~0.5mW</a:t>
            </a:r>
          </a:p>
          <a:p>
            <a:pPr algn="l"/>
            <a:r>
              <a:rPr lang="en-US" sz="4000" dirty="0"/>
              <a:t>          Of state:- passive waveguide crossover</a:t>
            </a:r>
          </a:p>
          <a:p>
            <a:pPr algn="l"/>
            <a:r>
              <a:rPr lang="en-US" sz="4000" dirty="0"/>
              <a:t>                           negligible power</a:t>
            </a:r>
          </a:p>
          <a:p>
            <a:pPr marL="571500" indent="-571500" algn="l">
              <a:buFont typeface="Wingdings" panose="05000000000000000000" pitchFamily="2" charset="2"/>
              <a:buChar char="Ø"/>
            </a:pPr>
            <a:endParaRPr lang="en-US" sz="4000" dirty="0"/>
          </a:p>
        </p:txBody>
      </p:sp>
      <p:pic>
        <p:nvPicPr>
          <p:cNvPr id="7" name="Picture 6" descr="A circular object with measurements&#10;&#10;Description automatically generated">
            <a:extLst>
              <a:ext uri="{FF2B5EF4-FFF2-40B4-BE49-F238E27FC236}">
                <a16:creationId xmlns:a16="http://schemas.microsoft.com/office/drawing/2014/main" id="{7AC7BE94-461C-84B0-CC11-5304BA1FB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905" y="3341235"/>
            <a:ext cx="6515645" cy="5120375"/>
          </a:xfrm>
          <a:prstGeom prst="rect">
            <a:avLst/>
          </a:prstGeom>
        </p:spPr>
      </p:pic>
      <p:pic>
        <p:nvPicPr>
          <p:cNvPr id="9" name="Picture 8" descr="A close-up of arrows&#10;&#10;Description automatically generated">
            <a:extLst>
              <a:ext uri="{FF2B5EF4-FFF2-40B4-BE49-F238E27FC236}">
                <a16:creationId xmlns:a16="http://schemas.microsoft.com/office/drawing/2014/main" id="{B2AC2A3F-1192-606B-EA4D-6B62D90B79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4477" y="9314594"/>
            <a:ext cx="7219666" cy="3647673"/>
          </a:xfrm>
          <a:prstGeom prst="rect">
            <a:avLst/>
          </a:prstGeom>
        </p:spPr>
      </p:pic>
    </p:spTree>
    <p:extLst>
      <p:ext uri="{BB962C8B-B14F-4D97-AF65-F5344CB8AC3E}">
        <p14:creationId xmlns:p14="http://schemas.microsoft.com/office/powerpoint/2010/main" val="40480132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Methodology:"/>
          <p:cNvSpPr txBox="1">
            <a:spLocks noGrp="1"/>
          </p:cNvSpPr>
          <p:nvPr>
            <p:ph type="title"/>
          </p:nvPr>
        </p:nvSpPr>
        <p:spPr>
          <a:xfrm>
            <a:off x="1219200" y="774700"/>
            <a:ext cx="21945600" cy="1727200"/>
          </a:xfrm>
        </p:spPr>
        <p:txBody>
          <a:bodyPr>
            <a:normAutofit/>
          </a:bodyPr>
          <a:lstStyle>
            <a:lvl1pPr>
              <a:defRPr b="1">
                <a:latin typeface="Times New Roman"/>
                <a:ea typeface="Times New Roman"/>
                <a:cs typeface="Times New Roman"/>
                <a:sym typeface="Times New Roman"/>
              </a:defRPr>
            </a:lvl1pPr>
          </a:lstStyle>
          <a:p>
            <a:r>
              <a:rPr lang="en-US"/>
              <a:t>Power Analysis of Photonic Network </a:t>
            </a:r>
            <a:endParaRPr lang="en-US" dirty="0"/>
          </a:p>
        </p:txBody>
      </p:sp>
      <p:sp>
        <p:nvSpPr>
          <p:cNvPr id="172" name="Before presenting our suggested SCARF method, which can be seen in Figure below, we will go over the particulars of our experimental setup and settings in this section.…"/>
          <p:cNvSpPr txBox="1">
            <a:spLocks noGrp="1"/>
          </p:cNvSpPr>
          <p:nvPr>
            <p:ph type="body" idx="1"/>
          </p:nvPr>
        </p:nvSpPr>
        <p:spPr>
          <a:xfrm>
            <a:off x="0" y="2128603"/>
            <a:ext cx="24383999" cy="11587397"/>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A power analysis of a Photonic On-Chip Network (PON) involves evaluating the energy efficiency and power consumption characteristics of the network.</a:t>
            </a:r>
          </a:p>
          <a:p>
            <a:pPr>
              <a:lnSpc>
                <a:spcPct val="150000"/>
              </a:lnSpc>
              <a:buFont typeface="Wingdings" panose="05000000000000000000" pitchFamily="2" charset="2"/>
              <a:buChar char="Ø"/>
            </a:pPr>
            <a:r>
              <a:rPr lang="en-US" dirty="0"/>
              <a:t>Low Power Signal Transmission.</a:t>
            </a:r>
          </a:p>
          <a:p>
            <a:pPr>
              <a:lnSpc>
                <a:spcPct val="150000"/>
              </a:lnSpc>
              <a:buFont typeface="Wingdings" panose="05000000000000000000" pitchFamily="2" charset="2"/>
              <a:buChar char="Ø"/>
            </a:pPr>
            <a:r>
              <a:rPr lang="en-US" dirty="0"/>
              <a:t>Energy Efficiency at High Data Rates.</a:t>
            </a:r>
          </a:p>
          <a:p>
            <a:pPr>
              <a:lnSpc>
                <a:spcPct val="150000"/>
              </a:lnSpc>
              <a:buFont typeface="Wingdings" panose="05000000000000000000" pitchFamily="2" charset="2"/>
              <a:buChar char="Ø"/>
            </a:pPr>
            <a:r>
              <a:rPr lang="en-US" dirty="0"/>
              <a:t>Thermal Effects and Cooling Costs.</a:t>
            </a:r>
          </a:p>
          <a:p>
            <a:pPr>
              <a:lnSpc>
                <a:spcPct val="150000"/>
              </a:lnSpc>
              <a:buFont typeface="Wingdings" panose="05000000000000000000" pitchFamily="2" charset="2"/>
              <a:buChar char="Ø"/>
            </a:pPr>
            <a:r>
              <a:rPr lang="en-US" dirty="0"/>
              <a:t>Static Power Consumption.</a:t>
            </a:r>
          </a:p>
          <a:p>
            <a:pPr>
              <a:lnSpc>
                <a:spcPct val="150000"/>
              </a:lnSpc>
              <a:buFont typeface="Wingdings" panose="05000000000000000000" pitchFamily="2" charset="2"/>
              <a:buChar char="Ø"/>
            </a:pPr>
            <a:r>
              <a:rPr lang="en-US" dirty="0"/>
              <a:t>Integration with Electronic Components.</a:t>
            </a:r>
          </a:p>
          <a:p>
            <a:pPr>
              <a:lnSpc>
                <a:spcPct val="150000"/>
              </a:lnSpc>
              <a:buFont typeface="Wingdings" panose="05000000000000000000" pitchFamily="2" charset="2"/>
              <a:buChar char="Ø"/>
            </a:pPr>
            <a:r>
              <a:rPr lang="en-US" dirty="0"/>
              <a:t>Power Overhead of Supporting Infrastructure.</a:t>
            </a:r>
          </a:p>
          <a:p>
            <a:pPr>
              <a:buFont typeface="Wingdings" panose="05000000000000000000" pitchFamily="2" charset="2"/>
              <a:buChar char="Ø"/>
            </a:pPr>
            <a:endParaRPr lang="en-US" dirty="0"/>
          </a:p>
        </p:txBody>
      </p:sp>
      <p:sp>
        <p:nvSpPr>
          <p:cNvPr id="173" name="Text"/>
          <p:cNvSpPr txBox="1"/>
          <p:nvPr/>
        </p:nvSpPr>
        <p:spPr>
          <a:xfrm>
            <a:off x="10499191" y="15851124"/>
            <a:ext cx="744018" cy="555752"/>
          </a:xfrm>
          <a:prstGeom prst="rect">
            <a:avLst/>
          </a:prstGeom>
          <a:ln w="12700">
            <a:miter lim="400000"/>
          </a:ln>
        </p:spPr>
        <p:txBody>
          <a:bodyPr wrap="none" lIns="50800" tIns="50800" rIns="50800" bIns="50800" anchor="ctr">
            <a:spAutoFit/>
          </a:bodyPr>
          <a:lstStyle/>
          <a:p>
            <a:endParaRPr/>
          </a:p>
        </p:txBody>
      </p:sp>
    </p:spTree>
    <p:extLst>
      <p:ext uri="{BB962C8B-B14F-4D97-AF65-F5344CB8AC3E}">
        <p14:creationId xmlns:p14="http://schemas.microsoft.com/office/powerpoint/2010/main" val="3313396832"/>
      </p:ext>
    </p:extLst>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251</TotalTime>
  <Words>676</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Canela Bold</vt:lpstr>
      <vt:lpstr>Canela Deck Regular</vt:lpstr>
      <vt:lpstr>Canela Regular</vt:lpstr>
      <vt:lpstr>Canela Text Regular</vt:lpstr>
      <vt:lpstr>Graphik</vt:lpstr>
      <vt:lpstr>Graphik Medium</vt:lpstr>
      <vt:lpstr>Graphik Semibold</vt:lpstr>
      <vt:lpstr>Helvetica Neue</vt:lpstr>
      <vt:lpstr>Söhne</vt:lpstr>
      <vt:lpstr>Times New Roman</vt:lpstr>
      <vt:lpstr>Times Roman</vt:lpstr>
      <vt:lpstr>Wingdings</vt:lpstr>
      <vt:lpstr>23_ClassicWhite</vt:lpstr>
      <vt:lpstr>    CIS655 Computer Architecture/ CSE 661 Advanced Computer Architecture Spring 2023</vt:lpstr>
      <vt:lpstr>Introduction</vt:lpstr>
      <vt:lpstr>   Chip Multiprocessors (CMP)?    </vt:lpstr>
      <vt:lpstr>Networks on Chip (NoC)</vt:lpstr>
      <vt:lpstr>Electronic On-chip Network</vt:lpstr>
      <vt:lpstr>Photonic On-chip Network </vt:lpstr>
      <vt:lpstr>Photonic On-Chip Network Architecture</vt:lpstr>
      <vt:lpstr>Building Blocks Of Photonic Modulator</vt:lpstr>
      <vt:lpstr>Power Analysis of Photonic Network </vt:lpstr>
      <vt:lpstr>Performance Analysis on Photonic Network</vt:lpstr>
      <vt:lpstr>Advantages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CIS655 Computer Architecture/ CSE 661 Advanced Computer Architecture Spring 2023</dc:title>
  <dc:creator>sreedhar reddy</dc:creator>
  <cp:lastModifiedBy>ABHINAV REDDY MOSALI</cp:lastModifiedBy>
  <cp:revision>5</cp:revision>
  <dcterms:modified xsi:type="dcterms:W3CDTF">2023-12-05T05:35:44Z</dcterms:modified>
</cp:coreProperties>
</file>