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  <p:sldMasterId id="2147483727" r:id="rId2"/>
  </p:sldMasterIdLst>
  <p:notesMasterIdLst>
    <p:notesMasterId r:id="rId13"/>
  </p:notesMasterIdLst>
  <p:sldIdLst>
    <p:sldId id="288" r:id="rId3"/>
    <p:sldId id="289" r:id="rId4"/>
    <p:sldId id="260" r:id="rId5"/>
    <p:sldId id="290" r:id="rId6"/>
    <p:sldId id="301" r:id="rId7"/>
    <p:sldId id="302" r:id="rId8"/>
    <p:sldId id="305" r:id="rId9"/>
    <p:sldId id="303" r:id="rId10"/>
    <p:sldId id="293" r:id="rId11"/>
    <p:sldId id="29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il Karki" initials="SK" lastIdx="1" clrIdx="0">
    <p:extLst>
      <p:ext uri="{19B8F6BF-5375-455C-9EA6-DF929625EA0E}">
        <p15:presenceInfo xmlns:p15="http://schemas.microsoft.com/office/powerpoint/2012/main" userId="e397740eaaa3779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D319D-F8FD-4559-8E9D-6309AF3875DE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93E98-8D71-4820-A68A-4CE0518A9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362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a2b3d14bc6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a2b3d14bc6_1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a64f1c424a_0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a64f1c424a_0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a64f1c424a_0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a64f1c424a_0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9079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 slid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2182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8023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6836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571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09600" y="1767700"/>
            <a:ext cx="5626000" cy="2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500"/>
              <a:buNone/>
              <a:defRPr sz="8533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09600" y="4524300"/>
            <a:ext cx="5143600" cy="5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5455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2189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609600" y="548033"/>
            <a:ext cx="1097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609600" y="2651733"/>
            <a:ext cx="10972800" cy="36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31608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609600" y="548033"/>
            <a:ext cx="1097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5138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609600" y="548033"/>
            <a:ext cx="10972800" cy="3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867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0689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104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7898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0800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76940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548033"/>
            <a:ext cx="10972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0" y="2651733"/>
            <a:ext cx="10972800" cy="36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605556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  <p15:guide id="2" orient="horz" pos="259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1">
          <p15:clr>
            <a:srgbClr val="EA4335"/>
          </p15:clr>
        </p15:guide>
        <p15:guide id="5" pos="2880">
          <p15:clr>
            <a:srgbClr val="EA4335"/>
          </p15:clr>
        </p15:guide>
        <p15:guide id="6" pos="1584">
          <p15:clr>
            <a:srgbClr val="EA4335"/>
          </p15:clr>
        </p15:guide>
        <p15:guide id="7" pos="4176">
          <p15:clr>
            <a:srgbClr val="EA4335"/>
          </p15:clr>
        </p15:guide>
        <p15:guide id="8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0FBEF1D-8192-4CA6-BFD5-54BE38F4BC2C}"/>
              </a:ext>
            </a:extLst>
          </p:cNvPr>
          <p:cNvSpPr txBox="1">
            <a:spLocks/>
          </p:cNvSpPr>
          <p:nvPr/>
        </p:nvSpPr>
        <p:spPr>
          <a:xfrm>
            <a:off x="1077894" y="179942"/>
            <a:ext cx="8131419" cy="3066706"/>
          </a:xfrm>
          <a:prstGeom prst="rect">
            <a:avLst/>
          </a:prstGeom>
        </p:spPr>
        <p:txBody>
          <a:bodyPr anchor="b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5400" kern="0" dirty="0">
                <a:solidFill>
                  <a:schemeClr val="bg1">
                    <a:lumMod val="85000"/>
                  </a:schemeClr>
                </a:solidFill>
              </a:rPr>
              <a:t>Backend Implementation of Email System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3BEDFDD-058B-4093-9EC9-DF1E6361EF49}"/>
              </a:ext>
            </a:extLst>
          </p:cNvPr>
          <p:cNvSpPr txBox="1">
            <a:spLocks/>
          </p:cNvSpPr>
          <p:nvPr/>
        </p:nvSpPr>
        <p:spPr>
          <a:xfrm>
            <a:off x="1077894" y="4234799"/>
            <a:ext cx="4162357" cy="710912"/>
          </a:xfrm>
          <a:prstGeom prst="rect">
            <a:avLst/>
          </a:prstGeom>
        </p:spPr>
        <p:txBody>
          <a:bodyPr vert="horz" lIns="109728" tIns="109728" rIns="109728" bIns="91440" rtlCol="0" anchor="t">
            <a:no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Corbel" panose="020B0503020204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1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Sunil Karki</a:t>
            </a:r>
            <a:endParaRPr kumimoji="0" lang="en-US" sz="2800" b="0" i="0" u="none" strike="noStrike" kern="1200" cap="none" spc="15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29365275-589C-1F21-6778-18559432C8FF}"/>
              </a:ext>
            </a:extLst>
          </p:cNvPr>
          <p:cNvSpPr txBox="1">
            <a:spLocks/>
          </p:cNvSpPr>
          <p:nvPr/>
        </p:nvSpPr>
        <p:spPr>
          <a:xfrm>
            <a:off x="1077894" y="3119697"/>
            <a:ext cx="4162357" cy="710912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Corbel" panose="020B0503020204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Presentation</a:t>
            </a:r>
            <a:endParaRPr kumimoji="0" lang="en-US" sz="1800" b="0" i="0" u="none" strike="noStrike" kern="1200" cap="none" spc="15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D0945-6BC9-48D5-AB8E-A8210E5FC3E7}"/>
              </a:ext>
            </a:extLst>
          </p:cNvPr>
          <p:cNvSpPr txBox="1">
            <a:spLocks/>
          </p:cNvSpPr>
          <p:nvPr/>
        </p:nvSpPr>
        <p:spPr>
          <a:xfrm>
            <a:off x="1077977" y="2088255"/>
            <a:ext cx="8131419" cy="1835470"/>
          </a:xfrm>
          <a:prstGeom prst="rect">
            <a:avLst/>
          </a:prstGeom>
        </p:spPr>
        <p:txBody>
          <a:bodyPr anchor="b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5400" kern="0" dirty="0">
                <a:solidFill>
                  <a:schemeClr val="bg1">
                    <a:lumMod val="8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77406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689B7-EC34-4DF3-9A06-616CD12B0BF2}"/>
              </a:ext>
            </a:extLst>
          </p:cNvPr>
          <p:cNvSpPr txBox="1">
            <a:spLocks/>
          </p:cNvSpPr>
          <p:nvPr/>
        </p:nvSpPr>
        <p:spPr>
          <a:xfrm>
            <a:off x="779310" y="179942"/>
            <a:ext cx="8131419" cy="1835470"/>
          </a:xfrm>
          <a:prstGeom prst="rect">
            <a:avLst/>
          </a:prstGeom>
        </p:spPr>
        <p:txBody>
          <a:bodyPr anchor="b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5400" kern="0" dirty="0">
                <a:solidFill>
                  <a:schemeClr val="bg1">
                    <a:lumMod val="85000"/>
                  </a:schemeClr>
                </a:solidFill>
              </a:rPr>
              <a:t>1.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C204D2-D09C-491E-AA84-E850D572682C}"/>
              </a:ext>
            </a:extLst>
          </p:cNvPr>
          <p:cNvSpPr txBox="1">
            <a:spLocks/>
          </p:cNvSpPr>
          <p:nvPr/>
        </p:nvSpPr>
        <p:spPr>
          <a:xfrm>
            <a:off x="1388707" y="2298319"/>
            <a:ext cx="10021078" cy="3625403"/>
          </a:xfrm>
          <a:prstGeom prst="rect">
            <a:avLst/>
          </a:prstGeom>
        </p:spPr>
        <p:txBody>
          <a:bodyPr vert="horz" lIns="109728" tIns="109728" rIns="109728" bIns="91440" rtlCol="0" anchor="t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>
                <a:solidFill>
                  <a:schemeClr val="bg1"/>
                </a:solidFill>
                <a:latin typeface="Meiryo"/>
              </a:rPr>
              <a:t>Purpose: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iryo"/>
              </a:rPr>
              <a:t>Effectively handle large number of email request &amp; send mail.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Meiryo"/>
              </a:rPr>
              <a:t>Have reliable and scalable system to handle high traffic.</a:t>
            </a:r>
            <a:br>
              <a:rPr lang="en-US" sz="2200" dirty="0">
                <a:solidFill>
                  <a:schemeClr val="bg1">
                    <a:lumMod val="85000"/>
                  </a:schemeClr>
                </a:solidFill>
                <a:latin typeface="Meiryo"/>
              </a:rPr>
            </a:br>
            <a:endParaRPr lang="en-US" sz="2200" dirty="0">
              <a:solidFill>
                <a:schemeClr val="bg1">
                  <a:lumMod val="85000"/>
                </a:schemeClr>
              </a:solidFill>
              <a:latin typeface="Meiryo"/>
            </a:endParaRPr>
          </a:p>
          <a:p>
            <a:pPr lvl="0"/>
            <a:r>
              <a:rPr lang="en-US" dirty="0">
                <a:solidFill>
                  <a:schemeClr val="bg1"/>
                </a:solidFill>
                <a:latin typeface="Meiryo"/>
              </a:rPr>
              <a:t>Functionality: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iryo"/>
              </a:rPr>
              <a:t>Persistent storage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iryo"/>
              </a:rPr>
              <a:t>Fault Tolerance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iryo"/>
              </a:rPr>
              <a:t>Query mails.</a:t>
            </a:r>
            <a:r>
              <a:rPr lang="en-US" sz="2200" dirty="0">
                <a:solidFill>
                  <a:schemeClr val="bg1">
                    <a:lumMod val="85000"/>
                  </a:schemeClr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662612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60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53C4B-3FDB-CB7E-54D0-DE935F784962}"/>
              </a:ext>
            </a:extLst>
          </p:cNvPr>
          <p:cNvSpPr txBox="1">
            <a:spLocks/>
          </p:cNvSpPr>
          <p:nvPr/>
        </p:nvSpPr>
        <p:spPr>
          <a:xfrm>
            <a:off x="863286" y="179942"/>
            <a:ext cx="8131419" cy="1835470"/>
          </a:xfrm>
          <a:prstGeom prst="rect">
            <a:avLst/>
          </a:prstGeom>
        </p:spPr>
        <p:txBody>
          <a:bodyPr anchor="b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54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System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75EA72-571D-A974-C72F-60477997F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083" y="2398239"/>
            <a:ext cx="8969517" cy="360457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D0945-6BC9-48D5-AB8E-A8210E5FC3E7}"/>
              </a:ext>
            </a:extLst>
          </p:cNvPr>
          <p:cNvSpPr txBox="1">
            <a:spLocks/>
          </p:cNvSpPr>
          <p:nvPr/>
        </p:nvSpPr>
        <p:spPr>
          <a:xfrm>
            <a:off x="863286" y="179942"/>
            <a:ext cx="8131419" cy="1835470"/>
          </a:xfrm>
          <a:prstGeom prst="rect">
            <a:avLst/>
          </a:prstGeom>
        </p:spPr>
        <p:txBody>
          <a:bodyPr anchor="b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5400" kern="0" dirty="0">
                <a:solidFill>
                  <a:schemeClr val="bg1">
                    <a:lumMod val="85000"/>
                  </a:schemeClr>
                </a:solidFill>
              </a:rPr>
              <a:t>2. System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EF9AC-22D3-421A-8C9A-434D0DBFD4B7}"/>
              </a:ext>
            </a:extLst>
          </p:cNvPr>
          <p:cNvSpPr txBox="1">
            <a:spLocks/>
          </p:cNvSpPr>
          <p:nvPr/>
        </p:nvSpPr>
        <p:spPr>
          <a:xfrm>
            <a:off x="1448034" y="2296141"/>
            <a:ext cx="9241764" cy="3210137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900" b="1" dirty="0">
                <a:solidFill>
                  <a:schemeClr val="bg1">
                    <a:lumMod val="85000"/>
                  </a:schemeClr>
                </a:solidFill>
                <a:latin typeface="Meiryo"/>
              </a:rPr>
              <a:t>ApiGateway</a:t>
            </a: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Meiryo"/>
              </a:rPr>
              <a:t>Entry point for all incoming mail requests.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Meiryo"/>
              </a:rPr>
              <a:t>Request handling, authentication and rate limiting.</a:t>
            </a: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Meiryo"/>
              </a:rPr>
              <a:t>Producer that creates events for Kafka cluster.</a:t>
            </a:r>
            <a:endParaRPr kumimoji="0" lang="en-US" sz="2400" b="0" i="0" u="none" strike="noStrike" kern="1200" cap="none" spc="15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7526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D0945-6BC9-48D5-AB8E-A8210E5FC3E7}"/>
              </a:ext>
            </a:extLst>
          </p:cNvPr>
          <p:cNvSpPr txBox="1">
            <a:spLocks/>
          </p:cNvSpPr>
          <p:nvPr/>
        </p:nvSpPr>
        <p:spPr>
          <a:xfrm>
            <a:off x="863286" y="179942"/>
            <a:ext cx="8131419" cy="1835470"/>
          </a:xfrm>
          <a:prstGeom prst="rect">
            <a:avLst/>
          </a:prstGeom>
        </p:spPr>
        <p:txBody>
          <a:bodyPr anchor="b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5400" kern="0" dirty="0">
                <a:solidFill>
                  <a:schemeClr val="bg1">
                    <a:lumMod val="85000"/>
                  </a:schemeClr>
                </a:solidFill>
              </a:rPr>
              <a:t>2. System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EF9AC-22D3-421A-8C9A-434D0DBFD4B7}"/>
              </a:ext>
            </a:extLst>
          </p:cNvPr>
          <p:cNvSpPr txBox="1">
            <a:spLocks/>
          </p:cNvSpPr>
          <p:nvPr/>
        </p:nvSpPr>
        <p:spPr>
          <a:xfrm>
            <a:off x="1432131" y="2238048"/>
            <a:ext cx="9241764" cy="4297924"/>
          </a:xfrm>
          <a:prstGeom prst="rect">
            <a:avLst/>
          </a:prstGeom>
        </p:spPr>
        <p:txBody>
          <a:bodyPr vert="horz" lIns="109728" tIns="109728" rIns="109728" bIns="91440" rtlCol="0" anchor="t">
            <a:normAutofit fontScale="92500"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Meiryo"/>
              </a:rPr>
              <a:t>EmailService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Meiryo"/>
              </a:rPr>
              <a:t>Consumer that consumes events from the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Meiryo"/>
              </a:rPr>
              <a:t>kafka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Meiryo"/>
              </a:rPr>
              <a:t> cluster.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Meiryo"/>
              </a:rPr>
              <a:t>Processes email request to send mail and the template chosen.</a:t>
            </a:r>
            <a:endParaRPr kumimoji="0" lang="en-US" sz="2400" b="0" i="0" u="none" strike="noStrike" kern="1200" cap="none" spc="15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Meiryo"/>
              </a:rPr>
              <a:t>Stores the email generated in the database (MongoDB)</a:t>
            </a:r>
          </a:p>
          <a:p>
            <a:pPr marR="0" lvl="0" algn="l" defTabSz="914400" rtl="0" eaLnBrk="1" fontAlgn="auto" latinLnBrk="0" hangingPunct="1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Meiryo"/>
              </a:rPr>
              <a:t>DBService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Meiryo"/>
              </a:rPr>
              <a:t>Also a consumer that consumes events from the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Meiryo"/>
              </a:rPr>
              <a:t>kafka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Meiryo"/>
              </a:rPr>
              <a:t> cluster.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Meiryo"/>
              </a:rPr>
              <a:t>Queries email sent based on the time range provided or email address or both.</a:t>
            </a:r>
          </a:p>
        </p:txBody>
      </p:sp>
    </p:spTree>
    <p:extLst>
      <p:ext uri="{BB962C8B-B14F-4D97-AF65-F5344CB8AC3E}">
        <p14:creationId xmlns:p14="http://schemas.microsoft.com/office/powerpoint/2010/main" val="3879781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D0945-6BC9-48D5-AB8E-A8210E5FC3E7}"/>
              </a:ext>
            </a:extLst>
          </p:cNvPr>
          <p:cNvSpPr txBox="1">
            <a:spLocks/>
          </p:cNvSpPr>
          <p:nvPr/>
        </p:nvSpPr>
        <p:spPr>
          <a:xfrm>
            <a:off x="863286" y="179942"/>
            <a:ext cx="8131419" cy="1835470"/>
          </a:xfrm>
          <a:prstGeom prst="rect">
            <a:avLst/>
          </a:prstGeom>
        </p:spPr>
        <p:txBody>
          <a:bodyPr anchor="b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5400" kern="0" dirty="0">
                <a:solidFill>
                  <a:schemeClr val="bg1">
                    <a:lumMod val="85000"/>
                  </a:schemeClr>
                </a:solidFill>
              </a:rPr>
              <a:t>2. System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EF9AC-22D3-421A-8C9A-434D0DBFD4B7}"/>
              </a:ext>
            </a:extLst>
          </p:cNvPr>
          <p:cNvSpPr txBox="1">
            <a:spLocks/>
          </p:cNvSpPr>
          <p:nvPr/>
        </p:nvSpPr>
        <p:spPr>
          <a:xfrm>
            <a:off x="1432131" y="2238048"/>
            <a:ext cx="9241764" cy="4297924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Meiryo"/>
              </a:rPr>
              <a:t>Kafka Integration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Meiryo"/>
              </a:rPr>
              <a:t>Decouples producers &amp; consumers, allowing them to operate independently and asynchronously.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Meiryo"/>
              </a:rPr>
              <a:t>Ensures reliable email delivery as messages(events) are stored in disk.</a:t>
            </a:r>
            <a:endParaRPr kumimoji="0" lang="en-US" sz="2400" b="0" i="0" u="none" strike="noStrike" kern="1200" cap="none" spc="15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Meiryo"/>
              </a:rPr>
              <a:t>Makes the services scalable &amp; also allows load balancing.</a:t>
            </a:r>
          </a:p>
        </p:txBody>
      </p:sp>
    </p:spTree>
    <p:extLst>
      <p:ext uri="{BB962C8B-B14F-4D97-AF65-F5344CB8AC3E}">
        <p14:creationId xmlns:p14="http://schemas.microsoft.com/office/powerpoint/2010/main" val="2604431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60">
          <a:fgClr>
            <a:schemeClr val="bg1">
              <a:lumMod val="85000"/>
            </a:schemeClr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B33DBA-8B2C-7E4A-BAE9-7C40741AA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137" y="1599228"/>
            <a:ext cx="4657641" cy="341405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7F67826-C57F-E432-EEEF-064F9373C61F}"/>
              </a:ext>
            </a:extLst>
          </p:cNvPr>
          <p:cNvSpPr txBox="1">
            <a:spLocks/>
          </p:cNvSpPr>
          <p:nvPr/>
        </p:nvSpPr>
        <p:spPr>
          <a:xfrm>
            <a:off x="1009752" y="571695"/>
            <a:ext cx="3281068" cy="519987"/>
          </a:xfrm>
          <a:prstGeom prst="rect">
            <a:avLst/>
          </a:prstGeom>
        </p:spPr>
        <p:txBody>
          <a:bodyPr anchor="b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8B30F5A-D43A-F53D-6AE2-8EA0815775A2}"/>
              </a:ext>
            </a:extLst>
          </p:cNvPr>
          <p:cNvSpPr txBox="1">
            <a:spLocks/>
          </p:cNvSpPr>
          <p:nvPr/>
        </p:nvSpPr>
        <p:spPr>
          <a:xfrm>
            <a:off x="1832710" y="5013284"/>
            <a:ext cx="3281068" cy="519987"/>
          </a:xfrm>
          <a:prstGeom prst="rect">
            <a:avLst/>
          </a:prstGeom>
        </p:spPr>
        <p:txBody>
          <a:bodyPr anchor="b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kern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EndPoint</a:t>
            </a:r>
            <a:endParaRPr lang="en-US" sz="2400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57B65EE-020E-CED1-BA9E-39005D005C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8561" y="1347786"/>
            <a:ext cx="6622085" cy="4473328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F892C9FA-10E6-DD95-F583-FFEBC3F30D66}"/>
              </a:ext>
            </a:extLst>
          </p:cNvPr>
          <p:cNvSpPr txBox="1">
            <a:spLocks/>
          </p:cNvSpPr>
          <p:nvPr/>
        </p:nvSpPr>
        <p:spPr>
          <a:xfrm>
            <a:off x="7642960" y="5821114"/>
            <a:ext cx="3281068" cy="519987"/>
          </a:xfrm>
          <a:prstGeom prst="rect">
            <a:avLst/>
          </a:prstGeom>
        </p:spPr>
        <p:txBody>
          <a:bodyPr anchor="b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DB collections</a:t>
            </a:r>
          </a:p>
        </p:txBody>
      </p:sp>
    </p:spTree>
    <p:extLst>
      <p:ext uri="{BB962C8B-B14F-4D97-AF65-F5344CB8AC3E}">
        <p14:creationId xmlns:p14="http://schemas.microsoft.com/office/powerpoint/2010/main" val="3697453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D0945-6BC9-48D5-AB8E-A8210E5FC3E7}"/>
              </a:ext>
            </a:extLst>
          </p:cNvPr>
          <p:cNvSpPr txBox="1">
            <a:spLocks/>
          </p:cNvSpPr>
          <p:nvPr/>
        </p:nvSpPr>
        <p:spPr>
          <a:xfrm>
            <a:off x="863286" y="179942"/>
            <a:ext cx="8131419" cy="1835470"/>
          </a:xfrm>
          <a:prstGeom prst="rect">
            <a:avLst/>
          </a:prstGeom>
        </p:spPr>
        <p:txBody>
          <a:bodyPr anchor="b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5400" kern="0" dirty="0">
                <a:solidFill>
                  <a:schemeClr val="bg1">
                    <a:lumMod val="85000"/>
                  </a:schemeClr>
                </a:solidFill>
              </a:rPr>
              <a:t>3. 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EF9AC-22D3-421A-8C9A-434D0DBFD4B7}"/>
              </a:ext>
            </a:extLst>
          </p:cNvPr>
          <p:cNvSpPr txBox="1">
            <a:spLocks/>
          </p:cNvSpPr>
          <p:nvPr/>
        </p:nvSpPr>
        <p:spPr>
          <a:xfrm>
            <a:off x="1432131" y="2238048"/>
            <a:ext cx="9241764" cy="3725430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Meiryo"/>
              </a:rPr>
              <a:t>Kafka for reliability and streaming events.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Meiryo"/>
              </a:rPr>
              <a:t>Services in docker container.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Meiryo"/>
              </a:rPr>
              <a:t>Docker/Kubernetes for automated scaling and auto recovery.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Meiryo"/>
              </a:rPr>
              <a:t>Organize &amp; schedule each service across fleet of servers.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2882624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DC932-A724-47B8-B13E-25131AFFDC79}"/>
              </a:ext>
            </a:extLst>
          </p:cNvPr>
          <p:cNvSpPr txBox="1">
            <a:spLocks/>
          </p:cNvSpPr>
          <p:nvPr/>
        </p:nvSpPr>
        <p:spPr>
          <a:xfrm>
            <a:off x="863286" y="2036740"/>
            <a:ext cx="8131419" cy="1835470"/>
          </a:xfrm>
          <a:prstGeom prst="rect">
            <a:avLst/>
          </a:prstGeom>
        </p:spPr>
        <p:txBody>
          <a:bodyPr anchor="b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5400" kern="0" dirty="0">
                <a:solidFill>
                  <a:schemeClr val="bg1">
                    <a:lumMod val="85000"/>
                  </a:schemeClr>
                </a:solidFill>
              </a:rPr>
              <a:t>4. Demo</a:t>
            </a:r>
          </a:p>
        </p:txBody>
      </p:sp>
    </p:spTree>
    <p:extLst>
      <p:ext uri="{BB962C8B-B14F-4D97-AF65-F5344CB8AC3E}">
        <p14:creationId xmlns:p14="http://schemas.microsoft.com/office/powerpoint/2010/main" val="208890553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ase Study Infographics by Slidesgo">
  <a:themeElements>
    <a:clrScheme name="Simple Light">
      <a:dk1>
        <a:srgbClr val="000000"/>
      </a:dk1>
      <a:lt1>
        <a:srgbClr val="FFFFFF"/>
      </a:lt1>
      <a:dk2>
        <a:srgbClr val="858585"/>
      </a:dk2>
      <a:lt2>
        <a:srgbClr val="E9E9E9"/>
      </a:lt2>
      <a:accent1>
        <a:srgbClr val="93ABCA"/>
      </a:accent1>
      <a:accent2>
        <a:srgbClr val="6B7F9B"/>
      </a:accent2>
      <a:accent3>
        <a:srgbClr val="85B0BB"/>
      </a:accent3>
      <a:accent4>
        <a:srgbClr val="5D8994"/>
      </a:accent4>
      <a:accent5>
        <a:srgbClr val="8BC5BB"/>
      </a:accent5>
      <a:accent6>
        <a:srgbClr val="437570"/>
      </a:accent6>
      <a:hlink>
        <a:srgbClr val="93ABC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226</Words>
  <Application>Microsoft Office PowerPoint</Application>
  <PresentationFormat>Widescreen</PresentationFormat>
  <Paragraphs>40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Meiryo</vt:lpstr>
      <vt:lpstr>Arial</vt:lpstr>
      <vt:lpstr>Calibri</vt:lpstr>
      <vt:lpstr>Corbel</vt:lpstr>
      <vt:lpstr>Fira Sans Extra Condensed Medium</vt:lpstr>
      <vt:lpstr>Proxima Nova</vt:lpstr>
      <vt:lpstr>Proxima Nova Semibold</vt:lpstr>
      <vt:lpstr>Roboto</vt:lpstr>
      <vt:lpstr>Slidesgo Final Pages</vt:lpstr>
      <vt:lpstr>Case Study Infographics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Sunil Karki</dc:creator>
  <cp:lastModifiedBy>Sunil Karki</cp:lastModifiedBy>
  <cp:revision>29</cp:revision>
  <dcterms:created xsi:type="dcterms:W3CDTF">2020-12-07T14:49:34Z</dcterms:created>
  <dcterms:modified xsi:type="dcterms:W3CDTF">2023-05-29T18:53:06Z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2023-05-28T13:41:43Z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1ebd8497-0b6c-44af-a32e-b85f48604a94</vt:lpwstr>
  </property>
  <property fmtid="{D5CDD505-2E9C-101B-9397-08002B2CF9AE}" pid="7" name="MSIP_Label_defa4170-0d19-0005-0004-bc88714345d2_ActionId">
    <vt:lpwstr>392fd35a-443d-42e4-aeb6-790fc9630d00</vt:lpwstr>
  </property>
  <property fmtid="{D5CDD505-2E9C-101B-9397-08002B2CF9AE}" pid="8" name="MSIP_Label_defa4170-0d19-0005-0004-bc88714345d2_ContentBits">
    <vt:lpwstr>0</vt:lpwstr>
  </property>
</Properties>
</file>