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63" r:id="rId7"/>
    <p:sldId id="265" r:id="rId8"/>
    <p:sldId id="264" r:id="rId9"/>
    <p:sldId id="262"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6" d="100"/>
          <a:sy n="76"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FB0B73-8997-438E-9700-02FF180BFB72}"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399313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B0B73-8997-438E-9700-02FF180BFB72}"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314111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B0B73-8997-438E-9700-02FF180BFB72}"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65089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B0B73-8997-438E-9700-02FF180BFB72}"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402034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B0B73-8997-438E-9700-02FF180BFB72}"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198288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FB0B73-8997-438E-9700-02FF180BFB72}"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405331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FB0B73-8997-438E-9700-02FF180BFB72}" type="datetimeFigureOut">
              <a:rPr lang="en-US" smtClean="0"/>
              <a:t>8/20/2014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253931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B0B73-8997-438E-9700-02FF180BFB72}" type="datetimeFigureOut">
              <a:rPr lang="en-US" smtClean="0"/>
              <a:t>8/20/2014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351480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B0B73-8997-438E-9700-02FF180BFB72}" type="datetimeFigureOut">
              <a:rPr lang="en-US" smtClean="0"/>
              <a:t>8/20/2014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9074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B0B73-8997-438E-9700-02FF180BFB72}"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34156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B0B73-8997-438E-9700-02FF180BFB72}"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C7DB4-16DA-4258-BEA1-BABE91AA02D8}" type="slidenum">
              <a:rPr lang="en-US" smtClean="0"/>
              <a:t>‹#›</a:t>
            </a:fld>
            <a:endParaRPr lang="en-US"/>
          </a:p>
        </p:txBody>
      </p:sp>
    </p:spTree>
    <p:extLst>
      <p:ext uri="{BB962C8B-B14F-4D97-AF65-F5344CB8AC3E}">
        <p14:creationId xmlns:p14="http://schemas.microsoft.com/office/powerpoint/2010/main" val="336474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B0B73-8997-438E-9700-02FF180BFB72}" type="datetimeFigureOut">
              <a:rPr lang="en-US" smtClean="0"/>
              <a:t>8/20/2014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C7DB4-16DA-4258-BEA1-BABE91AA02D8}" type="slidenum">
              <a:rPr lang="en-US" smtClean="0"/>
              <a:t>‹#›</a:t>
            </a:fld>
            <a:endParaRPr lang="en-US"/>
          </a:p>
        </p:txBody>
      </p:sp>
    </p:spTree>
    <p:extLst>
      <p:ext uri="{BB962C8B-B14F-4D97-AF65-F5344CB8AC3E}">
        <p14:creationId xmlns:p14="http://schemas.microsoft.com/office/powerpoint/2010/main" val="108539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1.bp.blogspot.com/-2JkcEGnJVrY/UZCDAoPjk8I/AAAAAAAAEgQ/ilz1zM5fc78/s1600/3rd+image.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spring.io/spring/docs/4.0.5.RELEASE/spring-framework-reference/htmlsingle/#jdbc-introduction" TargetMode="External"/><Relationship Id="rId2" Type="http://schemas.openxmlformats.org/officeDocument/2006/relationships/hyperlink" Target="http://docs.spring.io/spring/docs/4.0.5.RELEASE/spring-framework-reference/htmlsingle/#orm-hibernate" TargetMode="External"/><Relationship Id="rId1" Type="http://schemas.openxmlformats.org/officeDocument/2006/relationships/slideLayout" Target="../slideLayouts/slideLayout2.xml"/><Relationship Id="rId5" Type="http://schemas.openxmlformats.org/officeDocument/2006/relationships/hyperlink" Target="http://docs.spring.io/spring/docs/4.0.5.RELEASE/spring-framework-reference/htmlsingle/#aop-introduction" TargetMode="External"/><Relationship Id="rId4" Type="http://schemas.openxmlformats.org/officeDocument/2006/relationships/hyperlink" Target="http://docs.spring.io/spring/docs/4.0.5.RELEASE/spring-framework-reference/htmlsingle/#mvc-introdu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aft.blogger.com/nu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500"/>
            <a:ext cx="10515600" cy="4970463"/>
          </a:xfrm>
        </p:spPr>
        <p:txBody>
          <a:bodyPr/>
          <a:lstStyle/>
          <a:p>
            <a:pPr marL="0" indent="0" fontAlgn="t">
              <a:buNone/>
            </a:pPr>
            <a:r>
              <a:rPr lang="en-US" dirty="0"/>
              <a:t>The Dependency Inversion Principle states that:</a:t>
            </a:r>
          </a:p>
          <a:p>
            <a:pPr marL="514350" lvl="0" indent="-514350" algn="just" fontAlgn="t">
              <a:buFont typeface="+mj-lt"/>
              <a:buAutoNum type="arabicPeriod"/>
            </a:pPr>
            <a:r>
              <a:rPr lang="en-US" dirty="0"/>
              <a:t>High level modules should not depend upon low level modules. Both should depend upon abstractions.</a:t>
            </a:r>
          </a:p>
          <a:p>
            <a:pPr marL="514350" lvl="0" indent="-514350" algn="just" fontAlgn="t">
              <a:buFont typeface="+mj-lt"/>
              <a:buAutoNum type="arabicPeriod"/>
            </a:pPr>
            <a:r>
              <a:rPr lang="en-US" dirty="0"/>
              <a:t>Abstractions should not depend upon details. Details should depend upon abstractions.</a:t>
            </a:r>
          </a:p>
          <a:p>
            <a:pPr marL="0" indent="0" algn="just" fontAlgn="t">
              <a:buNone/>
            </a:pPr>
            <a:r>
              <a:rPr lang="en-US" dirty="0"/>
              <a:t>The Dependency Inversion principle (DIP) helps us to develop loosely couple code by ensuring that high-level modules depend on abstractions rather than concrete implementations of lower-level modules. The Inversion of Control pattern is an implementation of this principle</a:t>
            </a:r>
          </a:p>
          <a:p>
            <a:endParaRPr lang="en-US" dirty="0"/>
          </a:p>
        </p:txBody>
      </p:sp>
      <p:sp>
        <p:nvSpPr>
          <p:cNvPr id="4" name="Title 3"/>
          <p:cNvSpPr>
            <a:spLocks noGrp="1"/>
          </p:cNvSpPr>
          <p:nvPr>
            <p:ph type="title"/>
          </p:nvPr>
        </p:nvSpPr>
        <p:spPr>
          <a:xfrm>
            <a:off x="838200" y="365125"/>
            <a:ext cx="10515600" cy="523875"/>
          </a:xfrm>
        </p:spPr>
        <p:txBody>
          <a:bodyPr>
            <a:normAutofit fontScale="90000"/>
          </a:bodyPr>
          <a:lstStyle/>
          <a:p>
            <a:r>
              <a:rPr lang="en-US" dirty="0"/>
              <a:t>Dependency Inversion Principle (DIP</a:t>
            </a:r>
            <a:r>
              <a:rPr lang="en-US" dirty="0" smtClean="0"/>
              <a:t>)</a:t>
            </a:r>
            <a:endParaRPr lang="en-US" dirty="0"/>
          </a:p>
        </p:txBody>
      </p:sp>
    </p:spTree>
    <p:extLst>
      <p:ext uri="{BB962C8B-B14F-4D97-AF65-F5344CB8AC3E}">
        <p14:creationId xmlns:p14="http://schemas.microsoft.com/office/powerpoint/2010/main" val="242719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r>
              <a:rPr lang="en-US" b="1" dirty="0"/>
              <a:t>Data Access/Integration</a:t>
            </a:r>
            <a:endParaRPr lang="en-US" dirty="0"/>
          </a:p>
        </p:txBody>
      </p:sp>
      <p:sp>
        <p:nvSpPr>
          <p:cNvPr id="3" name="Content Placeholder 2"/>
          <p:cNvSpPr>
            <a:spLocks noGrp="1"/>
          </p:cNvSpPr>
          <p:nvPr>
            <p:ph idx="1"/>
          </p:nvPr>
        </p:nvSpPr>
        <p:spPr>
          <a:xfrm>
            <a:off x="965200" y="1124632"/>
            <a:ext cx="10515600" cy="5247139"/>
          </a:xfrm>
        </p:spPr>
        <p:txBody>
          <a:bodyPr>
            <a:noAutofit/>
          </a:bodyPr>
          <a:lstStyle/>
          <a:p>
            <a:pPr marL="0" indent="0" algn="just">
              <a:lnSpc>
                <a:spcPct val="120000"/>
              </a:lnSpc>
              <a:buNone/>
            </a:pPr>
            <a:r>
              <a:rPr lang="en-US" sz="2000" dirty="0"/>
              <a:t>The Data Access/Integration layer consists of the JDBC, ORM, OXM, JMS and Transaction modules whose detail is as follows:</a:t>
            </a:r>
          </a:p>
          <a:p>
            <a:pPr algn="just">
              <a:lnSpc>
                <a:spcPct val="120000"/>
              </a:lnSpc>
            </a:pPr>
            <a:r>
              <a:rPr lang="en-US" sz="2000" b="1" dirty="0"/>
              <a:t>The JDBC module</a:t>
            </a:r>
            <a:r>
              <a:rPr lang="en-US" sz="2000" dirty="0"/>
              <a:t> provides a JDBC-abstraction layer that removes the need to do tedious JDBC related coding.</a:t>
            </a:r>
          </a:p>
          <a:p>
            <a:pPr algn="just">
              <a:lnSpc>
                <a:spcPct val="120000"/>
              </a:lnSpc>
            </a:pPr>
            <a:r>
              <a:rPr lang="en-US" sz="2000" b="1" dirty="0"/>
              <a:t>The ORM module</a:t>
            </a:r>
            <a:r>
              <a:rPr lang="en-US" sz="2000" dirty="0"/>
              <a:t> provides integration layers for popular object-relational mapping APIs, including JPA, JDO, Hibernate, and </a:t>
            </a:r>
            <a:r>
              <a:rPr lang="en-US" sz="2000" dirty="0" err="1"/>
              <a:t>iBatis</a:t>
            </a:r>
            <a:r>
              <a:rPr lang="en-US" sz="2000" dirty="0"/>
              <a:t>.</a:t>
            </a:r>
          </a:p>
          <a:p>
            <a:pPr algn="just">
              <a:lnSpc>
                <a:spcPct val="120000"/>
              </a:lnSpc>
            </a:pPr>
            <a:r>
              <a:rPr lang="en-US" sz="2000" b="1" dirty="0"/>
              <a:t>The OXM module</a:t>
            </a:r>
            <a:r>
              <a:rPr lang="en-US" sz="2000" dirty="0"/>
              <a:t> provides an abstraction layer that supports Object/XML mapping implementations for JAXB, Castor, </a:t>
            </a:r>
            <a:r>
              <a:rPr lang="en-US" sz="2000" dirty="0" err="1"/>
              <a:t>XMLBeans</a:t>
            </a:r>
            <a:r>
              <a:rPr lang="en-US" sz="2000" dirty="0"/>
              <a:t>, </a:t>
            </a:r>
            <a:r>
              <a:rPr lang="en-US" sz="2000" dirty="0" err="1"/>
              <a:t>JiBX</a:t>
            </a:r>
            <a:r>
              <a:rPr lang="en-US" sz="2000" dirty="0"/>
              <a:t> and </a:t>
            </a:r>
            <a:r>
              <a:rPr lang="en-US" sz="2000" dirty="0" err="1"/>
              <a:t>XStream</a:t>
            </a:r>
            <a:r>
              <a:rPr lang="en-US" sz="2000" dirty="0"/>
              <a:t>.</a:t>
            </a:r>
          </a:p>
          <a:p>
            <a:pPr algn="just">
              <a:lnSpc>
                <a:spcPct val="120000"/>
              </a:lnSpc>
            </a:pPr>
            <a:r>
              <a:rPr lang="en-US" sz="2000" b="1" dirty="0"/>
              <a:t>The Java Messaging Service JMS module</a:t>
            </a:r>
            <a:r>
              <a:rPr lang="en-US" sz="2000" dirty="0"/>
              <a:t> contains features for producing and consuming messages.</a:t>
            </a:r>
          </a:p>
          <a:p>
            <a:pPr algn="just">
              <a:lnSpc>
                <a:spcPct val="120000"/>
              </a:lnSpc>
            </a:pPr>
            <a:r>
              <a:rPr lang="en-US" sz="2000" b="1" dirty="0"/>
              <a:t>The Transaction module</a:t>
            </a:r>
            <a:r>
              <a:rPr lang="en-US" sz="2000" dirty="0"/>
              <a:t> supports programmatic and declarative transaction management for classes that implement special interfaces and for all your POJOs.</a:t>
            </a:r>
          </a:p>
        </p:txBody>
      </p:sp>
    </p:spTree>
    <p:extLst>
      <p:ext uri="{BB962C8B-B14F-4D97-AF65-F5344CB8AC3E}">
        <p14:creationId xmlns:p14="http://schemas.microsoft.com/office/powerpoint/2010/main" val="136210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r>
              <a:rPr lang="en-US" b="1" dirty="0" smtClean="0"/>
              <a:t>Web Module</a:t>
            </a:r>
            <a:endParaRPr lang="en-US" b="1" dirty="0"/>
          </a:p>
        </p:txBody>
      </p:sp>
      <p:sp>
        <p:nvSpPr>
          <p:cNvPr id="3" name="Content Placeholder 2"/>
          <p:cNvSpPr>
            <a:spLocks noGrp="1"/>
          </p:cNvSpPr>
          <p:nvPr>
            <p:ph idx="1"/>
          </p:nvPr>
        </p:nvSpPr>
        <p:spPr>
          <a:xfrm>
            <a:off x="838200" y="998319"/>
            <a:ext cx="10515600" cy="5373452"/>
          </a:xfrm>
        </p:spPr>
        <p:txBody>
          <a:bodyPr>
            <a:noAutofit/>
          </a:bodyPr>
          <a:lstStyle/>
          <a:p>
            <a:pPr marL="0" indent="0" algn="just">
              <a:lnSpc>
                <a:spcPct val="130000"/>
              </a:lnSpc>
              <a:buNone/>
            </a:pPr>
            <a:r>
              <a:rPr lang="en-US" sz="2200" dirty="0"/>
              <a:t>The Web layer consists of the Web, Web-Servlet, Web-Struts, and Web-</a:t>
            </a:r>
            <a:r>
              <a:rPr lang="en-US" sz="2200" dirty="0" err="1"/>
              <a:t>Portlet</a:t>
            </a:r>
            <a:r>
              <a:rPr lang="en-US" sz="2200" dirty="0"/>
              <a:t> modules whose detail is as follows:</a:t>
            </a:r>
          </a:p>
          <a:p>
            <a:pPr algn="just">
              <a:lnSpc>
                <a:spcPct val="130000"/>
              </a:lnSpc>
            </a:pPr>
            <a:r>
              <a:rPr lang="en-US" sz="2200" b="1" dirty="0"/>
              <a:t>The Web module</a:t>
            </a:r>
            <a:r>
              <a:rPr lang="en-US" sz="2200" dirty="0"/>
              <a:t> provides basic web-oriented integration features such as multipart file-upload functionality and the initialization of the </a:t>
            </a:r>
            <a:r>
              <a:rPr lang="en-US" sz="2200" dirty="0" err="1"/>
              <a:t>IoC</a:t>
            </a:r>
            <a:r>
              <a:rPr lang="en-US" sz="2200" dirty="0"/>
              <a:t> container using servlet listeners and a web-oriented application context.</a:t>
            </a:r>
          </a:p>
          <a:p>
            <a:pPr algn="just">
              <a:lnSpc>
                <a:spcPct val="130000"/>
              </a:lnSpc>
            </a:pPr>
            <a:r>
              <a:rPr lang="en-US" sz="2200" b="1" dirty="0"/>
              <a:t>The Web-Servlet module</a:t>
            </a:r>
            <a:r>
              <a:rPr lang="en-US" sz="2200" dirty="0"/>
              <a:t> contains Spring\'s model-view-controller (MVC) implementation for web applications.</a:t>
            </a:r>
          </a:p>
          <a:p>
            <a:pPr algn="just">
              <a:lnSpc>
                <a:spcPct val="130000"/>
              </a:lnSpc>
            </a:pPr>
            <a:r>
              <a:rPr lang="en-US" sz="2200" b="1" dirty="0"/>
              <a:t>The Web-Struts module </a:t>
            </a:r>
            <a:r>
              <a:rPr lang="en-US" sz="2200" dirty="0"/>
              <a:t>contains the support classes for integrating a classic Struts web tier within a Spring application.</a:t>
            </a:r>
          </a:p>
          <a:p>
            <a:pPr algn="just">
              <a:lnSpc>
                <a:spcPct val="130000"/>
              </a:lnSpc>
            </a:pPr>
            <a:r>
              <a:rPr lang="en-US" sz="2200" b="1" dirty="0"/>
              <a:t>The Web-</a:t>
            </a:r>
            <a:r>
              <a:rPr lang="en-US" sz="2200" b="1" dirty="0" err="1"/>
              <a:t>Portlet</a:t>
            </a:r>
            <a:r>
              <a:rPr lang="en-US" sz="2200" b="1" dirty="0"/>
              <a:t> module</a:t>
            </a:r>
            <a:r>
              <a:rPr lang="en-US" sz="2200" dirty="0"/>
              <a:t> provides the MVC implementation to be used in a </a:t>
            </a:r>
            <a:r>
              <a:rPr lang="en-US" sz="2200" dirty="0" err="1"/>
              <a:t>portlet</a:t>
            </a:r>
            <a:r>
              <a:rPr lang="en-US" sz="2200" dirty="0"/>
              <a:t> environment and mirrors the functionality of Web-Servlet module.</a:t>
            </a:r>
          </a:p>
        </p:txBody>
      </p:sp>
    </p:spTree>
    <p:extLst>
      <p:ext uri="{BB962C8B-B14F-4D97-AF65-F5344CB8AC3E}">
        <p14:creationId xmlns:p14="http://schemas.microsoft.com/office/powerpoint/2010/main" val="78022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b="1" dirty="0" smtClean="0"/>
              <a:t>Miscellaneous:</a:t>
            </a:r>
            <a:endParaRPr lang="en-US" dirty="0"/>
          </a:p>
        </p:txBody>
      </p:sp>
      <p:sp>
        <p:nvSpPr>
          <p:cNvPr id="3" name="Content Placeholder 2"/>
          <p:cNvSpPr>
            <a:spLocks noGrp="1"/>
          </p:cNvSpPr>
          <p:nvPr>
            <p:ph idx="1"/>
          </p:nvPr>
        </p:nvSpPr>
        <p:spPr>
          <a:xfrm>
            <a:off x="838200" y="1099912"/>
            <a:ext cx="10515600" cy="5170259"/>
          </a:xfrm>
        </p:spPr>
        <p:txBody>
          <a:bodyPr>
            <a:noAutofit/>
          </a:bodyPr>
          <a:lstStyle/>
          <a:p>
            <a:pPr marL="0" indent="0" algn="just">
              <a:lnSpc>
                <a:spcPct val="120000"/>
              </a:lnSpc>
              <a:buNone/>
            </a:pPr>
            <a:r>
              <a:rPr lang="en-US" sz="2200" dirty="0"/>
              <a:t>There are few other important modules like AOP, Aspects, Instrumentation, Web and Test modules whose detail is as follows:</a:t>
            </a:r>
          </a:p>
          <a:p>
            <a:pPr algn="just">
              <a:lnSpc>
                <a:spcPct val="120000"/>
              </a:lnSpc>
            </a:pPr>
            <a:r>
              <a:rPr lang="en-US" sz="2200" b="1" dirty="0" smtClean="0"/>
              <a:t>The </a:t>
            </a:r>
            <a:r>
              <a:rPr lang="en-US" sz="2200" b="1" dirty="0"/>
              <a:t>AOP module</a:t>
            </a:r>
            <a:r>
              <a:rPr lang="en-US" sz="2200" dirty="0"/>
              <a:t> provides aspect-oriented programming implementation allowing you to define method-interceptors and </a:t>
            </a:r>
            <a:r>
              <a:rPr lang="en-US" sz="2200" dirty="0" err="1"/>
              <a:t>pointcuts</a:t>
            </a:r>
            <a:r>
              <a:rPr lang="en-US" sz="2200" dirty="0"/>
              <a:t> to cleanly decouple code that implements functionality that should be separated.</a:t>
            </a:r>
          </a:p>
          <a:p>
            <a:pPr algn="just">
              <a:lnSpc>
                <a:spcPct val="120000"/>
              </a:lnSpc>
            </a:pPr>
            <a:r>
              <a:rPr lang="en-US" sz="2200" b="1" dirty="0" smtClean="0"/>
              <a:t>The </a:t>
            </a:r>
            <a:r>
              <a:rPr lang="en-US" sz="2200" b="1" dirty="0"/>
              <a:t>Aspects module</a:t>
            </a:r>
            <a:r>
              <a:rPr lang="en-US" sz="2200" dirty="0"/>
              <a:t> provides integration with AspectJ which is again a powerful and mature aspect oriented programming (AOP) framework.</a:t>
            </a:r>
          </a:p>
          <a:p>
            <a:pPr algn="just">
              <a:lnSpc>
                <a:spcPct val="120000"/>
              </a:lnSpc>
            </a:pPr>
            <a:r>
              <a:rPr lang="en-US" sz="2200" b="1" dirty="0"/>
              <a:t>The Instrumentation module</a:t>
            </a:r>
            <a:r>
              <a:rPr lang="en-US" sz="2200" dirty="0"/>
              <a:t> provides class instrumentation support and class loader implementations to be used in certain application servers.</a:t>
            </a:r>
          </a:p>
          <a:p>
            <a:pPr algn="just">
              <a:lnSpc>
                <a:spcPct val="120000"/>
              </a:lnSpc>
            </a:pPr>
            <a:r>
              <a:rPr lang="en-US" sz="2200" b="1" dirty="0" smtClean="0"/>
              <a:t>The </a:t>
            </a:r>
            <a:r>
              <a:rPr lang="en-US" sz="2200" b="1" dirty="0"/>
              <a:t>Test module</a:t>
            </a:r>
            <a:r>
              <a:rPr lang="en-US" sz="2200" dirty="0"/>
              <a:t> supports the testing of Spring components with </a:t>
            </a:r>
            <a:r>
              <a:rPr lang="en-US" sz="2200" dirty="0" err="1"/>
              <a:t>JUnit</a:t>
            </a:r>
            <a:r>
              <a:rPr lang="en-US" sz="2200" dirty="0"/>
              <a:t> or </a:t>
            </a:r>
            <a:r>
              <a:rPr lang="en-US" sz="2200" dirty="0" err="1"/>
              <a:t>TestNG</a:t>
            </a:r>
            <a:r>
              <a:rPr lang="en-US" sz="2200" dirty="0"/>
              <a:t> frameworks.</a:t>
            </a:r>
          </a:p>
        </p:txBody>
      </p:sp>
    </p:spTree>
    <p:extLst>
      <p:ext uri="{BB962C8B-B14F-4D97-AF65-F5344CB8AC3E}">
        <p14:creationId xmlns:p14="http://schemas.microsoft.com/office/powerpoint/2010/main" val="389163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217"/>
          </a:xfrm>
        </p:spPr>
        <p:txBody>
          <a:bodyPr>
            <a:normAutofit fontScale="90000"/>
          </a:bodyPr>
          <a:lstStyle/>
          <a:p>
            <a:r>
              <a:rPr lang="en-US" b="1" dirty="0"/>
              <a:t>Bean lifecycle in Spring framework</a:t>
            </a:r>
            <a:endParaRPr lang="en-US" dirty="0"/>
          </a:p>
        </p:txBody>
      </p:sp>
      <p:sp>
        <p:nvSpPr>
          <p:cNvPr id="3" name="Content Placeholder 2"/>
          <p:cNvSpPr>
            <a:spLocks noGrp="1"/>
          </p:cNvSpPr>
          <p:nvPr>
            <p:ph idx="1"/>
          </p:nvPr>
        </p:nvSpPr>
        <p:spPr>
          <a:xfrm>
            <a:off x="838200" y="856343"/>
            <a:ext cx="10515600" cy="5646057"/>
          </a:xfrm>
        </p:spPr>
        <p:txBody>
          <a:bodyPr>
            <a:noAutofit/>
          </a:bodyPr>
          <a:lstStyle/>
          <a:p>
            <a:pPr marL="342900" indent="-342900" algn="just">
              <a:lnSpc>
                <a:spcPct val="100000"/>
              </a:lnSpc>
              <a:buFont typeface="+mj-lt"/>
              <a:buAutoNum type="arabicPeriod"/>
            </a:pPr>
            <a:r>
              <a:rPr lang="en-US" sz="1800" b="1" dirty="0"/>
              <a:t>Instantiate</a:t>
            </a:r>
            <a:r>
              <a:rPr lang="en-US" sz="1800" dirty="0"/>
              <a:t> - First the spring container finds the bean's definition from the XML file and instantiates the bean.</a:t>
            </a:r>
          </a:p>
          <a:p>
            <a:pPr marL="342900" indent="-342900" algn="just">
              <a:lnSpc>
                <a:spcPct val="100000"/>
              </a:lnSpc>
              <a:buFont typeface="+mj-lt"/>
              <a:buAutoNum type="arabicPeriod"/>
            </a:pPr>
            <a:r>
              <a:rPr lang="en-US" sz="1800" b="1" dirty="0"/>
              <a:t>Populate properties </a:t>
            </a:r>
            <a:r>
              <a:rPr lang="en-US" sz="1800" dirty="0"/>
              <a:t>- Using the dependency injection, spring populates all of the properties as specified in the bean definition.</a:t>
            </a:r>
          </a:p>
          <a:p>
            <a:pPr marL="342900" indent="-342900" algn="just">
              <a:lnSpc>
                <a:spcPct val="100000"/>
              </a:lnSpc>
              <a:buFont typeface="+mj-lt"/>
              <a:buAutoNum type="arabicPeriod"/>
            </a:pPr>
            <a:r>
              <a:rPr lang="en-US" sz="1800" b="1" dirty="0"/>
              <a:t>Set Bean Name </a:t>
            </a:r>
            <a:r>
              <a:rPr lang="en-US" sz="1800" dirty="0"/>
              <a:t>- If the bean implements </a:t>
            </a:r>
            <a:r>
              <a:rPr lang="en-US" sz="1800" dirty="0" err="1"/>
              <a:t>BeanNameAware</a:t>
            </a:r>
            <a:r>
              <a:rPr lang="en-US" sz="1800" dirty="0"/>
              <a:t> interface, spring passes the bean's id to </a:t>
            </a:r>
            <a:r>
              <a:rPr lang="en-US" sz="1800" dirty="0" err="1"/>
              <a:t>setBeanName</a:t>
            </a:r>
            <a:r>
              <a:rPr lang="en-US" sz="1800" dirty="0"/>
              <a:t>() method.</a:t>
            </a:r>
          </a:p>
          <a:p>
            <a:pPr marL="342900" indent="-342900" algn="just">
              <a:lnSpc>
                <a:spcPct val="100000"/>
              </a:lnSpc>
              <a:buFont typeface="+mj-lt"/>
              <a:buAutoNum type="arabicPeriod"/>
            </a:pPr>
            <a:r>
              <a:rPr lang="en-US" sz="1800" b="1" dirty="0"/>
              <a:t>Set Bean factory </a:t>
            </a:r>
            <a:r>
              <a:rPr lang="en-US" sz="1800" dirty="0"/>
              <a:t>- If Bean implements </a:t>
            </a:r>
            <a:r>
              <a:rPr lang="en-US" sz="1800" dirty="0" err="1"/>
              <a:t>BeanFactoryAware</a:t>
            </a:r>
            <a:r>
              <a:rPr lang="en-US" sz="1800" dirty="0"/>
              <a:t> interface, spring passes the </a:t>
            </a:r>
            <a:r>
              <a:rPr lang="en-US" sz="1800" dirty="0" err="1"/>
              <a:t>beanfactory</a:t>
            </a:r>
            <a:r>
              <a:rPr lang="en-US" sz="1800" dirty="0"/>
              <a:t> to </a:t>
            </a:r>
            <a:r>
              <a:rPr lang="en-US" sz="1800" dirty="0" err="1"/>
              <a:t>setBeanFactory</a:t>
            </a:r>
            <a:r>
              <a:rPr lang="en-US" sz="1800" dirty="0"/>
              <a:t>() method.</a:t>
            </a:r>
          </a:p>
          <a:p>
            <a:pPr marL="342900" indent="-342900" algn="just">
              <a:lnSpc>
                <a:spcPct val="100000"/>
              </a:lnSpc>
              <a:buFont typeface="+mj-lt"/>
              <a:buAutoNum type="arabicPeriod"/>
            </a:pPr>
            <a:r>
              <a:rPr lang="en-US" sz="1800" b="1" dirty="0"/>
              <a:t>Pre Initialization </a:t>
            </a:r>
            <a:r>
              <a:rPr lang="en-US" sz="1800" dirty="0"/>
              <a:t>- Also called </a:t>
            </a:r>
            <a:r>
              <a:rPr lang="en-US" sz="1800" dirty="0" err="1"/>
              <a:t>postprocess</a:t>
            </a:r>
            <a:r>
              <a:rPr lang="en-US" sz="1800" dirty="0"/>
              <a:t> of bean. If there are any bean </a:t>
            </a:r>
            <a:r>
              <a:rPr lang="en-US" sz="1800" dirty="0" err="1"/>
              <a:t>BeanPostProcessors</a:t>
            </a:r>
            <a:r>
              <a:rPr lang="en-US" sz="1800" dirty="0"/>
              <a:t> associated with the bean, Spring calls </a:t>
            </a:r>
            <a:r>
              <a:rPr lang="en-US" sz="1800" dirty="0" err="1"/>
              <a:t>postProcesserBeforeInitialization</a:t>
            </a:r>
            <a:r>
              <a:rPr lang="en-US" sz="1800" dirty="0"/>
              <a:t>() method.</a:t>
            </a:r>
          </a:p>
          <a:p>
            <a:pPr marL="342900" indent="-342900" algn="just">
              <a:lnSpc>
                <a:spcPct val="100000"/>
              </a:lnSpc>
              <a:buFont typeface="+mj-lt"/>
              <a:buAutoNum type="arabicPeriod"/>
            </a:pPr>
            <a:r>
              <a:rPr lang="en-US" sz="1800" b="1" dirty="0"/>
              <a:t>Initialize beans </a:t>
            </a:r>
            <a:r>
              <a:rPr lang="en-US" sz="1800" dirty="0"/>
              <a:t>- If the bean implements </a:t>
            </a:r>
            <a:r>
              <a:rPr lang="en-US" sz="1800" dirty="0" err="1"/>
              <a:t>IntializingBean,its</a:t>
            </a:r>
            <a:r>
              <a:rPr lang="en-US" sz="1800" dirty="0"/>
              <a:t> </a:t>
            </a:r>
            <a:r>
              <a:rPr lang="en-US" sz="1800" dirty="0" err="1"/>
              <a:t>afterPropertySet</a:t>
            </a:r>
            <a:r>
              <a:rPr lang="en-US" sz="1800" dirty="0"/>
              <a:t>() method is called. If the bean has </a:t>
            </a:r>
            <a:r>
              <a:rPr lang="en-US" sz="1800" dirty="0" err="1"/>
              <a:t>init</a:t>
            </a:r>
            <a:r>
              <a:rPr lang="en-US" sz="1800" dirty="0"/>
              <a:t> method declaration, the specified initialization method is called.</a:t>
            </a:r>
          </a:p>
          <a:p>
            <a:pPr marL="342900" indent="-342900" algn="just">
              <a:lnSpc>
                <a:spcPct val="100000"/>
              </a:lnSpc>
              <a:buFont typeface="+mj-lt"/>
              <a:buAutoNum type="arabicPeriod"/>
            </a:pPr>
            <a:r>
              <a:rPr lang="en-US" sz="1800" b="1" dirty="0"/>
              <a:t>Post Initialization </a:t>
            </a:r>
            <a:r>
              <a:rPr lang="en-US" sz="1800" dirty="0"/>
              <a:t>- If there are any </a:t>
            </a:r>
            <a:r>
              <a:rPr lang="en-US" sz="1800" dirty="0" err="1"/>
              <a:t>BeanPostProcessors</a:t>
            </a:r>
            <a:r>
              <a:rPr lang="en-US" sz="1800" dirty="0"/>
              <a:t> associated with the bean, their </a:t>
            </a:r>
            <a:r>
              <a:rPr lang="en-US" sz="1800" dirty="0" err="1"/>
              <a:t>postProcessAfterInitialization</a:t>
            </a:r>
            <a:r>
              <a:rPr lang="en-US" sz="1800" dirty="0"/>
              <a:t>() methods will be called.</a:t>
            </a:r>
          </a:p>
          <a:p>
            <a:pPr marL="342900" indent="-342900" algn="just">
              <a:lnSpc>
                <a:spcPct val="100000"/>
              </a:lnSpc>
              <a:buFont typeface="+mj-lt"/>
              <a:buAutoNum type="arabicPeriod"/>
            </a:pPr>
            <a:r>
              <a:rPr lang="en-US" sz="1800" b="1" dirty="0"/>
              <a:t>Ready to use </a:t>
            </a:r>
            <a:r>
              <a:rPr lang="en-US" sz="1800" dirty="0"/>
              <a:t>- Now the bean is ready to use by the application.</a:t>
            </a:r>
          </a:p>
          <a:p>
            <a:pPr marL="342900" indent="-342900" algn="just">
              <a:lnSpc>
                <a:spcPct val="100000"/>
              </a:lnSpc>
              <a:buFont typeface="+mj-lt"/>
              <a:buAutoNum type="arabicPeriod"/>
            </a:pPr>
            <a:r>
              <a:rPr lang="en-US" sz="1800" b="1" dirty="0"/>
              <a:t>Destroy</a:t>
            </a:r>
            <a:r>
              <a:rPr lang="en-US" sz="1800" dirty="0"/>
              <a:t> - If the bean implements </a:t>
            </a:r>
            <a:r>
              <a:rPr lang="en-US" sz="1800" dirty="0" err="1"/>
              <a:t>DisposableBean</a:t>
            </a:r>
            <a:r>
              <a:rPr lang="en-US" sz="1800" dirty="0"/>
              <a:t> , it will call the destroy() method .</a:t>
            </a:r>
            <a:endParaRPr lang="en-US" sz="2200" dirty="0"/>
          </a:p>
        </p:txBody>
      </p:sp>
    </p:spTree>
    <p:extLst>
      <p:ext uri="{BB962C8B-B14F-4D97-AF65-F5344CB8AC3E}">
        <p14:creationId xmlns:p14="http://schemas.microsoft.com/office/powerpoint/2010/main" val="103866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8675"/>
          </a:xfrm>
        </p:spPr>
        <p:txBody>
          <a:bodyPr/>
          <a:lstStyle/>
          <a:p>
            <a:r>
              <a:rPr lang="en-US" dirty="0"/>
              <a:t>Inversion of Control (</a:t>
            </a:r>
            <a:r>
              <a:rPr lang="en-US" dirty="0" err="1" smtClean="0"/>
              <a:t>IoC</a:t>
            </a:r>
            <a:r>
              <a:rPr lang="en-US" dirty="0" smtClean="0"/>
              <a:t>)</a:t>
            </a:r>
            <a:endParaRPr lang="en-US" dirty="0"/>
          </a:p>
        </p:txBody>
      </p:sp>
      <p:sp>
        <p:nvSpPr>
          <p:cNvPr id="3" name="Content Placeholder 2"/>
          <p:cNvSpPr>
            <a:spLocks noGrp="1"/>
          </p:cNvSpPr>
          <p:nvPr>
            <p:ph idx="1"/>
          </p:nvPr>
        </p:nvSpPr>
        <p:spPr>
          <a:xfrm>
            <a:off x="838200" y="1447800"/>
            <a:ext cx="10515600" cy="4729163"/>
          </a:xfrm>
        </p:spPr>
        <p:txBody>
          <a:bodyPr/>
          <a:lstStyle/>
          <a:p>
            <a:pPr marL="0" indent="0" algn="just">
              <a:buNone/>
            </a:pPr>
            <a:r>
              <a:rPr lang="en-US" dirty="0"/>
              <a:t>The term Inversion of Control (</a:t>
            </a:r>
            <a:r>
              <a:rPr lang="en-US" dirty="0" err="1"/>
              <a:t>IoC</a:t>
            </a:r>
            <a:r>
              <a:rPr lang="en-US" dirty="0"/>
              <a:t>) refers to a programming style where a framework or runtime, controls the program flow. Inversion of control means we are changing the control from normal way. It works on Dependency Inversion Principle.</a:t>
            </a:r>
          </a:p>
          <a:p>
            <a:endParaRPr lang="en-US" dirty="0"/>
          </a:p>
        </p:txBody>
      </p:sp>
      <p:pic>
        <p:nvPicPr>
          <p:cNvPr id="4" name="Picture 3" descr="http://www.dotnet-tricks.com/Content/images/di/ioc.png"/>
          <p:cNvPicPr/>
          <p:nvPr/>
        </p:nvPicPr>
        <p:blipFill>
          <a:blip r:embed="rId2">
            <a:extLst>
              <a:ext uri="{28A0092B-C50C-407E-A947-70E740481C1C}">
                <a14:useLocalDpi xmlns:a14="http://schemas.microsoft.com/office/drawing/2010/main" val="0"/>
              </a:ext>
            </a:extLst>
          </a:blip>
          <a:srcRect/>
          <a:stretch>
            <a:fillRect/>
          </a:stretch>
        </p:blipFill>
        <p:spPr bwMode="auto">
          <a:xfrm>
            <a:off x="2946400" y="3238501"/>
            <a:ext cx="4699000" cy="2311398"/>
          </a:xfrm>
          <a:prstGeom prst="rect">
            <a:avLst/>
          </a:prstGeom>
          <a:noFill/>
          <a:ln>
            <a:noFill/>
          </a:ln>
        </p:spPr>
      </p:pic>
    </p:spTree>
    <p:extLst>
      <p:ext uri="{BB962C8B-B14F-4D97-AF65-F5344CB8AC3E}">
        <p14:creationId xmlns:p14="http://schemas.microsoft.com/office/powerpoint/2010/main" val="341116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Dependency Injection (DI</a:t>
            </a:r>
            <a:r>
              <a:rPr lang="en-US" dirty="0" smtClean="0"/>
              <a:t>)</a:t>
            </a:r>
            <a:endParaRPr lang="en-US" dirty="0"/>
          </a:p>
        </p:txBody>
      </p:sp>
      <p:sp>
        <p:nvSpPr>
          <p:cNvPr id="3" name="Content Placeholder 2"/>
          <p:cNvSpPr>
            <a:spLocks noGrp="1"/>
          </p:cNvSpPr>
          <p:nvPr>
            <p:ph idx="1"/>
          </p:nvPr>
        </p:nvSpPr>
        <p:spPr>
          <a:xfrm>
            <a:off x="838200" y="1066800"/>
            <a:ext cx="10515600" cy="5110163"/>
          </a:xfrm>
        </p:spPr>
        <p:txBody>
          <a:bodyPr/>
          <a:lstStyle/>
          <a:p>
            <a:pPr marL="0" indent="0" algn="just" fontAlgn="t">
              <a:buNone/>
            </a:pPr>
            <a:r>
              <a:rPr lang="en-US" sz="2200" dirty="0"/>
              <a:t>DI is a software design pattern that allow us to develop loosely coupled code. DI is a great way to reduce tight coupling between software components. DI also enables us to better manage future changes and other complexity in our software. The purpose of DI is to make code maintainable.</a:t>
            </a:r>
          </a:p>
          <a:p>
            <a:pPr marL="0" indent="0" algn="just" fontAlgn="t">
              <a:buNone/>
            </a:pPr>
            <a:r>
              <a:rPr lang="en-US" sz="2200" dirty="0"/>
              <a:t>The Dependency Injection pattern uses a builder object to initialize objects and provide the required dependencies to the object means it allows you to "inject" a dependency from outside the class.</a:t>
            </a:r>
          </a:p>
          <a:p>
            <a:endParaRPr lang="en-US" dirty="0"/>
          </a:p>
        </p:txBody>
      </p:sp>
      <p:pic>
        <p:nvPicPr>
          <p:cNvPr id="4" name="Picture 3" descr="http://1.bp.blogspot.com/-2JkcEGnJVrY/UZCDAoPjk8I/AAAAAAAAEgQ/ilz1zM5fc78/s1600/3rd+image.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98799" y="3429001"/>
            <a:ext cx="5791202" cy="2616200"/>
          </a:xfrm>
          <a:prstGeom prst="rect">
            <a:avLst/>
          </a:prstGeom>
          <a:noFill/>
          <a:ln>
            <a:noFill/>
          </a:ln>
        </p:spPr>
      </p:pic>
    </p:spTree>
    <p:extLst>
      <p:ext uri="{BB962C8B-B14F-4D97-AF65-F5344CB8AC3E}">
        <p14:creationId xmlns:p14="http://schemas.microsoft.com/office/powerpoint/2010/main" val="54321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b="1" dirty="0"/>
              <a:t>Overview of Spring Framework</a:t>
            </a:r>
            <a:endParaRPr lang="en-US" dirty="0"/>
          </a:p>
        </p:txBody>
      </p:sp>
      <p:sp>
        <p:nvSpPr>
          <p:cNvPr id="3" name="Content Placeholder 2"/>
          <p:cNvSpPr>
            <a:spLocks noGrp="1"/>
          </p:cNvSpPr>
          <p:nvPr>
            <p:ph idx="1"/>
          </p:nvPr>
        </p:nvSpPr>
        <p:spPr>
          <a:xfrm>
            <a:off x="838200" y="990600"/>
            <a:ext cx="10515600" cy="5186363"/>
          </a:xfrm>
        </p:spPr>
        <p:txBody>
          <a:bodyPr>
            <a:normAutofit fontScale="92500" lnSpcReduction="10000"/>
          </a:bodyPr>
          <a:lstStyle/>
          <a:p>
            <a:pPr marL="0" indent="0" algn="just" fontAlgn="t">
              <a:lnSpc>
                <a:spcPct val="150000"/>
              </a:lnSpc>
              <a:buNone/>
            </a:pPr>
            <a:r>
              <a:rPr lang="en-US" sz="2200" dirty="0"/>
              <a:t>The Spring Framework is a lightweight solution and a potential one-stop-shop for building your enterprise-ready applications. However, Spring is modular, allowing you to use only those parts that you need, without having to bring in the rest. You can use the </a:t>
            </a:r>
            <a:r>
              <a:rPr lang="en-US" sz="2200" dirty="0" err="1"/>
              <a:t>IoC</a:t>
            </a:r>
            <a:r>
              <a:rPr lang="en-US" sz="2200" dirty="0"/>
              <a:t> container, with any web framework on top, but you can also use only </a:t>
            </a:r>
            <a:r>
              <a:rPr lang="en-US" sz="2200" dirty="0" err="1"/>
              <a:t>the</a:t>
            </a:r>
            <a:r>
              <a:rPr lang="en-US" sz="2200" dirty="0" err="1">
                <a:hlinkClick r:id="rId2" tooltip="14.3 Hibernate"/>
              </a:rPr>
              <a:t>Hibernate</a:t>
            </a:r>
            <a:r>
              <a:rPr lang="en-US" sz="2200" dirty="0">
                <a:hlinkClick r:id="rId2" tooltip="14.3 Hibernate"/>
              </a:rPr>
              <a:t> integration code</a:t>
            </a:r>
            <a:r>
              <a:rPr lang="en-US" sz="2200" dirty="0"/>
              <a:t> or the </a:t>
            </a:r>
            <a:r>
              <a:rPr lang="en-US" sz="2200" dirty="0">
                <a:hlinkClick r:id="rId3" tooltip="13.1 Introduction to Spring Framework JDBC"/>
              </a:rPr>
              <a:t>JDBC abstraction layer</a:t>
            </a:r>
            <a:r>
              <a:rPr lang="en-US" sz="2200" dirty="0"/>
              <a:t>. The Spring Framework supports declarative transaction management, remote access to your logic through RMI or web services, and various options for persisting your data. It offers a full-featured </a:t>
            </a:r>
            <a:r>
              <a:rPr lang="en-US" sz="2200" dirty="0">
                <a:hlinkClick r:id="rId4" tooltip="16.1 Introduction to Spring Web MVC framework"/>
              </a:rPr>
              <a:t>MVC framework</a:t>
            </a:r>
            <a:r>
              <a:rPr lang="en-US" sz="2200" dirty="0"/>
              <a:t>, and enables you to integrate </a:t>
            </a:r>
            <a:r>
              <a:rPr lang="en-US" sz="2200" dirty="0">
                <a:hlinkClick r:id="rId5" tooltip="8.1 Introduction"/>
              </a:rPr>
              <a:t>AOP</a:t>
            </a:r>
            <a:r>
              <a:rPr lang="en-US" sz="2200" dirty="0"/>
              <a:t> transparently into your software.</a:t>
            </a:r>
          </a:p>
          <a:p>
            <a:pPr marL="0" indent="0" algn="just" fontAlgn="t">
              <a:lnSpc>
                <a:spcPct val="150000"/>
              </a:lnSpc>
              <a:buNone/>
            </a:pPr>
            <a:r>
              <a:rPr lang="en-US" sz="2200" dirty="0"/>
              <a:t>Spring is designed to be non-intrusive, meaning that your domain logic code generally has no dependencies on the framework itself. In your integration layer (such as the data access layer), some dependencies on the data access technology and the Spring libraries will exist. However, it should be easy to isolate these dependencies from the rest of your code base.</a:t>
            </a:r>
          </a:p>
          <a:p>
            <a:pPr marL="0" indent="0" algn="just">
              <a:buNone/>
            </a:pPr>
            <a:endParaRPr lang="en-US" sz="2200" dirty="0"/>
          </a:p>
        </p:txBody>
      </p:sp>
    </p:spTree>
    <p:extLst>
      <p:ext uri="{BB962C8B-B14F-4D97-AF65-F5344CB8AC3E}">
        <p14:creationId xmlns:p14="http://schemas.microsoft.com/office/powerpoint/2010/main" val="73620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875"/>
          </a:xfrm>
        </p:spPr>
        <p:txBody>
          <a:bodyPr>
            <a:normAutofit fontScale="90000"/>
          </a:bodyPr>
          <a:lstStyle/>
          <a:p>
            <a:r>
              <a:rPr lang="en-US" b="1" dirty="0"/>
              <a:t>Getting Started With Spring</a:t>
            </a:r>
            <a:endParaRPr lang="en-US" dirty="0"/>
          </a:p>
        </p:txBody>
      </p:sp>
      <p:sp>
        <p:nvSpPr>
          <p:cNvPr id="3" name="Content Placeholder 2"/>
          <p:cNvSpPr>
            <a:spLocks noGrp="1"/>
          </p:cNvSpPr>
          <p:nvPr>
            <p:ph idx="1"/>
          </p:nvPr>
        </p:nvSpPr>
        <p:spPr>
          <a:xfrm>
            <a:off x="838200" y="1104900"/>
            <a:ext cx="10515600" cy="5072063"/>
          </a:xfrm>
        </p:spPr>
        <p:txBody>
          <a:bodyPr>
            <a:normAutofit fontScale="92500"/>
          </a:bodyPr>
          <a:lstStyle/>
          <a:p>
            <a:pPr marL="0" indent="0" algn="just">
              <a:buNone/>
            </a:pPr>
            <a:r>
              <a:rPr lang="en-US" sz="2400" dirty="0"/>
              <a:t>Spring Framework is a Java platform that provides comprehensive infrastructure support for developing Java applications. Spring handles the infrastructure so you can focus on your application.</a:t>
            </a:r>
          </a:p>
          <a:p>
            <a:pPr marL="0" indent="0" algn="just">
              <a:buNone/>
            </a:pPr>
            <a:r>
              <a:rPr lang="en-US" sz="2400" dirty="0"/>
              <a:t>Spring enables you to build applications from "plain old Java objects" (POJOs) and to apply enterprise services non-invasively to POJOs. This capability applies to the Java SE programming model and to full and partial Java EE.</a:t>
            </a:r>
          </a:p>
          <a:p>
            <a:pPr marL="0" indent="0" algn="just">
              <a:buNone/>
            </a:pPr>
            <a:r>
              <a:rPr lang="en-US" sz="2400" dirty="0"/>
              <a:t>Examples of how you, as an application developer, can use the Spring platform advantage:</a:t>
            </a:r>
          </a:p>
          <a:p>
            <a:pPr algn="just"/>
            <a:r>
              <a:rPr lang="en-US" sz="2400" dirty="0"/>
              <a:t>Make a Java method execute in a database transaction without having to deal with transaction APIs.</a:t>
            </a:r>
          </a:p>
          <a:p>
            <a:pPr algn="just"/>
            <a:r>
              <a:rPr lang="en-US" sz="2400" dirty="0"/>
              <a:t>Make a local Java method a remote procedure without having to deal with remote APIs.</a:t>
            </a:r>
          </a:p>
          <a:p>
            <a:pPr algn="just"/>
            <a:r>
              <a:rPr lang="en-US" sz="2400" dirty="0"/>
              <a:t>Make a local Java method a management operation without having to deal with JMX APIs.</a:t>
            </a:r>
          </a:p>
          <a:p>
            <a:pPr algn="just"/>
            <a:r>
              <a:rPr lang="en-US" sz="2400" dirty="0"/>
              <a:t>Make a local Java method a message handler without having to deal with JMS APIs.</a:t>
            </a:r>
          </a:p>
          <a:p>
            <a:endParaRPr lang="en-US" dirty="0"/>
          </a:p>
        </p:txBody>
      </p:sp>
    </p:spTree>
    <p:extLst>
      <p:ext uri="{BB962C8B-B14F-4D97-AF65-F5344CB8AC3E}">
        <p14:creationId xmlns:p14="http://schemas.microsoft.com/office/powerpoint/2010/main" val="419621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b="1" dirty="0" smtClean="0"/>
              <a:t>Simple </a:t>
            </a:r>
            <a:r>
              <a:rPr lang="en-US" b="1" dirty="0"/>
              <a:t>spring application</a:t>
            </a:r>
            <a:endParaRPr lang="en-US" dirty="0"/>
          </a:p>
        </p:txBody>
      </p:sp>
      <p:sp>
        <p:nvSpPr>
          <p:cNvPr id="3" name="Content Placeholder 2"/>
          <p:cNvSpPr>
            <a:spLocks noGrp="1"/>
          </p:cNvSpPr>
          <p:nvPr>
            <p:ph idx="1"/>
          </p:nvPr>
        </p:nvSpPr>
        <p:spPr>
          <a:xfrm>
            <a:off x="838200" y="1045030"/>
            <a:ext cx="10515600" cy="5131933"/>
          </a:xfrm>
        </p:spPr>
        <p:txBody>
          <a:bodyPr>
            <a:noAutofit/>
          </a:bodyPr>
          <a:lstStyle/>
          <a:p>
            <a:pPr marL="0" indent="0" algn="just">
              <a:lnSpc>
                <a:spcPct val="140000"/>
              </a:lnSpc>
              <a:buNone/>
            </a:pPr>
            <a:r>
              <a:rPr lang="en-US" sz="2200" dirty="0"/>
              <a:t>These applications are like any Java application. They are made up of several classes, each performing a specific purpose within the application. But these classes are configured and introduced to each other through an XML file. This XML file describes how to configure the classes, known as </a:t>
            </a:r>
            <a:r>
              <a:rPr lang="en-US" sz="2200" dirty="0" err="1"/>
              <a:t>theSpring</a:t>
            </a:r>
            <a:r>
              <a:rPr lang="en-US" sz="2200" dirty="0"/>
              <a:t> configuration file.</a:t>
            </a:r>
          </a:p>
          <a:p>
            <a:pPr marL="0" indent="0" algn="just">
              <a:lnSpc>
                <a:spcPct val="140000"/>
              </a:lnSpc>
              <a:buNone/>
            </a:pPr>
            <a:r>
              <a:rPr lang="en-US" sz="2200" dirty="0" smtClean="0"/>
              <a:t>Spring </a:t>
            </a:r>
            <a:r>
              <a:rPr lang="en-US" sz="2200" dirty="0"/>
              <a:t>configuration file is an XML file. This file contains the classes information and describes how these classes are configured and introduced to each other.</a:t>
            </a:r>
          </a:p>
          <a:p>
            <a:pPr marL="0" indent="0" algn="just">
              <a:lnSpc>
                <a:spcPct val="140000"/>
              </a:lnSpc>
              <a:buNone/>
            </a:pPr>
            <a:r>
              <a:rPr lang="en-US" sz="2200" dirty="0" smtClean="0"/>
              <a:t>This </a:t>
            </a:r>
            <a:r>
              <a:rPr lang="en-US" sz="2200" dirty="0"/>
              <a:t>concept says that you do not create your objects but describe how they should be created. You don't directly connect your components and services together in code but describe which services are needed by which components in a configuration file. A container (the IOC container) is then responsible for hooking it all up.</a:t>
            </a:r>
          </a:p>
        </p:txBody>
      </p:sp>
    </p:spTree>
    <p:extLst>
      <p:ext uri="{BB962C8B-B14F-4D97-AF65-F5344CB8AC3E}">
        <p14:creationId xmlns:p14="http://schemas.microsoft.com/office/powerpoint/2010/main" val="19251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788"/>
          </a:xfrm>
        </p:spPr>
        <p:txBody>
          <a:bodyPr>
            <a:noAutofit/>
          </a:bodyPr>
          <a:lstStyle/>
          <a:p>
            <a:r>
              <a:rPr lang="en-US" sz="3600" b="1" dirty="0" smtClean="0"/>
              <a:t>Core container module and Application context module</a:t>
            </a:r>
            <a:endParaRPr lang="en-US" sz="3600" dirty="0"/>
          </a:p>
        </p:txBody>
      </p:sp>
      <p:sp>
        <p:nvSpPr>
          <p:cNvPr id="3" name="Content Placeholder 2"/>
          <p:cNvSpPr>
            <a:spLocks noGrp="1"/>
          </p:cNvSpPr>
          <p:nvPr>
            <p:ph idx="1"/>
          </p:nvPr>
        </p:nvSpPr>
        <p:spPr>
          <a:xfrm>
            <a:off x="838200" y="1219200"/>
            <a:ext cx="10515600" cy="4957763"/>
          </a:xfrm>
        </p:spPr>
        <p:txBody>
          <a:bodyPr/>
          <a:lstStyle/>
          <a:p>
            <a:pPr algn="just"/>
            <a:r>
              <a:rPr lang="en-US" b="1" dirty="0" smtClean="0"/>
              <a:t>Core container module</a:t>
            </a:r>
            <a:r>
              <a:rPr lang="en-US" dirty="0" smtClean="0"/>
              <a:t> provides the fundamental functionality of the spring framework. In this module </a:t>
            </a:r>
            <a:r>
              <a:rPr lang="en-US" dirty="0" err="1" smtClean="0"/>
              <a:t>BeanFactory</a:t>
            </a:r>
            <a:r>
              <a:rPr lang="en-US" dirty="0" smtClean="0"/>
              <a:t> is the heart of any spring-based application. The entire framework was built on the top of this module. This module makes the Spring container.</a:t>
            </a:r>
          </a:p>
          <a:p>
            <a:pPr algn="just"/>
            <a:endParaRPr lang="en-US" dirty="0" smtClean="0"/>
          </a:p>
          <a:p>
            <a:pPr algn="just"/>
            <a:r>
              <a:rPr lang="en-US" b="1" dirty="0" smtClean="0"/>
              <a:t>Application context module</a:t>
            </a:r>
            <a:r>
              <a:rPr lang="en-US" dirty="0" smtClean="0"/>
              <a:t> makes spring a framework. This module extends the concept of </a:t>
            </a:r>
            <a:r>
              <a:rPr lang="en-US" dirty="0" err="1" smtClean="0"/>
              <a:t>BeanFactory</a:t>
            </a:r>
            <a:r>
              <a:rPr lang="en-US" dirty="0" smtClean="0"/>
              <a:t>, providing support for internationalization (I18N) messages, application lifecycle events, and validation. This module also supplies many enterprise services such JNDI access, EJB integration, </a:t>
            </a:r>
            <a:r>
              <a:rPr lang="en-US" dirty="0" err="1" smtClean="0"/>
              <a:t>remoting</a:t>
            </a:r>
            <a:r>
              <a:rPr lang="en-US" dirty="0" smtClean="0"/>
              <a:t>, and scheduling. It also provides support to other framework.</a:t>
            </a:r>
          </a:p>
          <a:p>
            <a:endParaRPr lang="en-US" dirty="0"/>
          </a:p>
        </p:txBody>
      </p:sp>
    </p:spTree>
    <p:extLst>
      <p:ext uri="{BB962C8B-B14F-4D97-AF65-F5344CB8AC3E}">
        <p14:creationId xmlns:p14="http://schemas.microsoft.com/office/powerpoint/2010/main" val="121018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018"/>
          </a:xfrm>
        </p:spPr>
        <p:txBody>
          <a:bodyPr>
            <a:normAutofit fontScale="90000"/>
          </a:bodyPr>
          <a:lstStyle/>
          <a:p>
            <a:r>
              <a:rPr lang="en-US" b="1" i="0" dirty="0" smtClean="0">
                <a:solidFill>
                  <a:srgbClr val="3B3838"/>
                </a:solidFill>
                <a:effectLst/>
                <a:latin typeface="Book Antiqua" panose="02040602050305030304" pitchFamily="18" charset="0"/>
              </a:rPr>
              <a:t>Layered architecture in spring?</a:t>
            </a:r>
            <a:r>
              <a:rPr lang="en-US" dirty="0" smtClean="0"/>
              <a:t/>
            </a:r>
            <a:br>
              <a:rPr lang="en-US" dirty="0" smtClean="0"/>
            </a:br>
            <a:endParaRPr lang="en-US" dirty="0"/>
          </a:p>
        </p:txBody>
      </p:sp>
      <p:sp>
        <p:nvSpPr>
          <p:cNvPr id="3" name="Content Placeholder 2"/>
          <p:cNvSpPr>
            <a:spLocks noGrp="1"/>
          </p:cNvSpPr>
          <p:nvPr>
            <p:ph idx="1"/>
          </p:nvPr>
        </p:nvSpPr>
        <p:spPr>
          <a:xfrm>
            <a:off x="838200" y="1161144"/>
            <a:ext cx="10515600" cy="5015819"/>
          </a:xfrm>
        </p:spPr>
        <p:txBody>
          <a:bodyPr>
            <a:normAutofit/>
          </a:bodyPr>
          <a:lstStyle/>
          <a:p>
            <a:pPr marL="0" indent="0" algn="just">
              <a:buNone/>
            </a:pPr>
            <a:r>
              <a:rPr lang="en-US" sz="2200" dirty="0"/>
              <a:t>Spring is one-stop shop for all your </a:t>
            </a:r>
            <a:r>
              <a:rPr lang="en-US" sz="2200" dirty="0">
                <a:hlinkClick r:id="rId2"/>
              </a:rPr>
              <a:t>enterprise applications</a:t>
            </a:r>
            <a:r>
              <a:rPr lang="en-US" sz="2200" dirty="0"/>
              <a:t>, however, Spring is modular, layered, allowing you to pick and choose which modules are applicable to you, without having to bring in the rest. </a:t>
            </a:r>
          </a:p>
          <a:p>
            <a:pPr marL="0" indent="0" algn="just">
              <a:buNone/>
            </a:pPr>
            <a:r>
              <a:rPr lang="en-US" sz="2200" dirty="0" smtClean="0"/>
              <a:t>The </a:t>
            </a:r>
            <a:r>
              <a:rPr lang="en-US" sz="2200" dirty="0"/>
              <a:t>Spring Framework provides about 20 modules which can be used based on an application requirement.</a:t>
            </a:r>
          </a:p>
          <a:p>
            <a:pPr marL="0" indent="0" algn="just">
              <a:buNone/>
            </a:pPr>
            <a:r>
              <a:rPr lang="en-US" sz="2200" dirty="0" smtClean="0"/>
              <a:t>Following </a:t>
            </a:r>
            <a:r>
              <a:rPr lang="en-US" sz="2200" dirty="0"/>
              <a:t>section </a:t>
            </a:r>
            <a:r>
              <a:rPr lang="en-US" sz="2200" dirty="0" smtClean="0"/>
              <a:t>gives </a:t>
            </a:r>
            <a:r>
              <a:rPr lang="en-US" sz="2200" dirty="0"/>
              <a:t>detail about all the modules available in Spring Framework</a:t>
            </a:r>
            <a:r>
              <a:rPr lang="en-US" sz="2200" dirty="0" smtClean="0"/>
              <a:t>.</a:t>
            </a:r>
          </a:p>
        </p:txBody>
      </p:sp>
    </p:spTree>
    <p:extLst>
      <p:ext uri="{BB962C8B-B14F-4D97-AF65-F5344CB8AC3E}">
        <p14:creationId xmlns:p14="http://schemas.microsoft.com/office/powerpoint/2010/main" val="268134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lstStyle/>
          <a:p>
            <a:r>
              <a:rPr lang="en-US" b="1" dirty="0" smtClean="0"/>
              <a:t>Core Container:</a:t>
            </a:r>
            <a:endParaRPr lang="en-US" dirty="0"/>
          </a:p>
        </p:txBody>
      </p:sp>
      <p:sp>
        <p:nvSpPr>
          <p:cNvPr id="3" name="Content Placeholder 2"/>
          <p:cNvSpPr>
            <a:spLocks noGrp="1"/>
          </p:cNvSpPr>
          <p:nvPr>
            <p:ph idx="1"/>
          </p:nvPr>
        </p:nvSpPr>
        <p:spPr>
          <a:xfrm>
            <a:off x="838200" y="1114424"/>
            <a:ext cx="10515600" cy="4967061"/>
          </a:xfrm>
        </p:spPr>
        <p:txBody>
          <a:bodyPr>
            <a:noAutofit/>
          </a:bodyPr>
          <a:lstStyle/>
          <a:p>
            <a:pPr lvl="0" algn="just">
              <a:lnSpc>
                <a:spcPct val="140000"/>
              </a:lnSpc>
            </a:pPr>
            <a:r>
              <a:rPr lang="en-US" altLang="en-US" sz="2000" dirty="0"/>
              <a:t>The Core Container consists of the Core, Beans, Context, and Expression Language modules </a:t>
            </a:r>
          </a:p>
          <a:p>
            <a:pPr lvl="0" algn="just">
              <a:lnSpc>
                <a:spcPct val="140000"/>
              </a:lnSpc>
            </a:pPr>
            <a:r>
              <a:rPr lang="en-US" altLang="en-US" sz="2000" b="1" dirty="0" smtClean="0"/>
              <a:t>The </a:t>
            </a:r>
            <a:r>
              <a:rPr lang="en-US" altLang="en-US" sz="2000" b="1" dirty="0"/>
              <a:t>Core module</a:t>
            </a:r>
            <a:r>
              <a:rPr lang="en-US" altLang="en-US" sz="2000" dirty="0"/>
              <a:t> provides the fundamental parts of the framework, including the </a:t>
            </a:r>
            <a:r>
              <a:rPr lang="en-US" altLang="en-US" sz="2000" dirty="0" err="1"/>
              <a:t>IoC</a:t>
            </a:r>
            <a:r>
              <a:rPr lang="en-US" altLang="en-US" sz="2000" dirty="0"/>
              <a:t> and Dependency Injection features.</a:t>
            </a:r>
          </a:p>
          <a:p>
            <a:pPr lvl="0" algn="just">
              <a:lnSpc>
                <a:spcPct val="140000"/>
              </a:lnSpc>
            </a:pPr>
            <a:r>
              <a:rPr lang="en-US" altLang="en-US" sz="2000" b="1" dirty="0" smtClean="0"/>
              <a:t>The </a:t>
            </a:r>
            <a:r>
              <a:rPr lang="en-US" altLang="en-US" sz="2000" b="1" dirty="0"/>
              <a:t>Bean module</a:t>
            </a:r>
            <a:r>
              <a:rPr lang="en-US" altLang="en-US" sz="2000" dirty="0"/>
              <a:t> provides </a:t>
            </a:r>
            <a:r>
              <a:rPr lang="en-US" altLang="en-US" sz="2000" dirty="0" err="1"/>
              <a:t>BeanFactory</a:t>
            </a:r>
            <a:r>
              <a:rPr lang="en-US" altLang="en-US" sz="2000" dirty="0"/>
              <a:t> which is a sophisticated implementation of the factory pattern.</a:t>
            </a:r>
          </a:p>
          <a:p>
            <a:pPr lvl="0" algn="just">
              <a:lnSpc>
                <a:spcPct val="140000"/>
              </a:lnSpc>
            </a:pPr>
            <a:r>
              <a:rPr lang="en-US" altLang="en-US" sz="2000" b="1" dirty="0" smtClean="0"/>
              <a:t>The </a:t>
            </a:r>
            <a:r>
              <a:rPr lang="en-US" altLang="en-US" sz="2000" b="1" dirty="0"/>
              <a:t>Context module</a:t>
            </a:r>
            <a:r>
              <a:rPr lang="en-US" altLang="en-US" sz="2000" dirty="0"/>
              <a:t> builds on the solid base provided by the Core and Beans modules and it is a medium to access any objects defined and configured. The </a:t>
            </a:r>
            <a:r>
              <a:rPr lang="en-US" altLang="en-US" sz="2000" dirty="0" err="1"/>
              <a:t>ApplicationContext</a:t>
            </a:r>
            <a:r>
              <a:rPr lang="en-US" altLang="en-US" sz="2000" dirty="0"/>
              <a:t> interface is the focal point of the Context module.</a:t>
            </a:r>
          </a:p>
          <a:p>
            <a:pPr lvl="0" algn="just">
              <a:lnSpc>
                <a:spcPct val="140000"/>
              </a:lnSpc>
            </a:pPr>
            <a:r>
              <a:rPr lang="en-US" altLang="en-US" sz="2000" b="1" dirty="0" smtClean="0"/>
              <a:t>The </a:t>
            </a:r>
            <a:r>
              <a:rPr lang="en-US" altLang="en-US" sz="2000" b="1" dirty="0"/>
              <a:t>Expression Language module</a:t>
            </a:r>
            <a:r>
              <a:rPr lang="en-US" altLang="en-US" sz="2000" dirty="0"/>
              <a:t> provides a powerful expression language for querying and manipulating an object graph at runtime.</a:t>
            </a:r>
          </a:p>
          <a:p>
            <a:endParaRPr lang="en-US" sz="1600" dirty="0"/>
          </a:p>
        </p:txBody>
      </p:sp>
    </p:spTree>
    <p:extLst>
      <p:ext uri="{BB962C8B-B14F-4D97-AF65-F5344CB8AC3E}">
        <p14:creationId xmlns:p14="http://schemas.microsoft.com/office/powerpoint/2010/main" val="2007177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1361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Calibri Light</vt:lpstr>
      <vt:lpstr>Office Theme</vt:lpstr>
      <vt:lpstr>Dependency Inversion Principle (DIP)</vt:lpstr>
      <vt:lpstr>Inversion of Control (IoC)</vt:lpstr>
      <vt:lpstr>Dependency Injection (DI)</vt:lpstr>
      <vt:lpstr>Overview of Spring Framework</vt:lpstr>
      <vt:lpstr>Getting Started With Spring</vt:lpstr>
      <vt:lpstr>Simple spring application</vt:lpstr>
      <vt:lpstr>Core container module and Application context module</vt:lpstr>
      <vt:lpstr>Layered architecture in spring? </vt:lpstr>
      <vt:lpstr>Core Container:</vt:lpstr>
      <vt:lpstr>Data Access/Integration</vt:lpstr>
      <vt:lpstr>Web Module</vt:lpstr>
      <vt:lpstr>Miscellaneous:</vt:lpstr>
      <vt:lpstr>Bean lifecycle in Spring framework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Gupta</dc:creator>
  <cp:lastModifiedBy>Sunil Gupta</cp:lastModifiedBy>
  <cp:revision>39</cp:revision>
  <dcterms:created xsi:type="dcterms:W3CDTF">2014-08-20T04:46:02Z</dcterms:created>
  <dcterms:modified xsi:type="dcterms:W3CDTF">2014-08-20T08:49:59Z</dcterms:modified>
</cp:coreProperties>
</file>