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4" r:id="rId5"/>
    <p:sldId id="259" r:id="rId6"/>
    <p:sldId id="260" r:id="rId7"/>
    <p:sldId id="265"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E97BABB-3575-413D-B2FD-0C2FBBB5D11C}" type="datetimeFigureOut">
              <a:rPr lang="en-US" smtClean="0"/>
              <a:t>2/16/2020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A32A2DE-FDE9-4B67-91B9-ABB0AF44775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32A2DE-FDE9-4B67-91B9-ABB0AF4477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32A2DE-FDE9-4B67-91B9-ABB0AF4477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32A2DE-FDE9-4B67-91B9-ABB0AF4477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32A2DE-FDE9-4B67-91B9-ABB0AF44775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32A2DE-FDE9-4B67-91B9-ABB0AF4477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A32A2DE-FDE9-4B67-91B9-ABB0AF4477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A32A2DE-FDE9-4B67-91B9-ABB0AF4477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A32A2DE-FDE9-4B67-91B9-ABB0AF44775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32A2DE-FDE9-4B67-91B9-ABB0AF4477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E97BABB-3575-413D-B2FD-0C2FBBB5D11C}" type="datetimeFigureOut">
              <a:rPr lang="en-US" smtClean="0"/>
              <a:t>3/8/2020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32A2DE-FDE9-4B67-91B9-ABB0AF44775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E97BABB-3575-413D-B2FD-0C2FBBB5D11C}" type="datetimeFigureOut">
              <a:rPr lang="en-US" smtClean="0"/>
              <a:t>2/16/2020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A32A2DE-FDE9-4B67-91B9-ABB0AF44775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Coursera</a:t>
            </a:r>
            <a:r>
              <a:rPr lang="en-US" dirty="0" smtClean="0"/>
              <a:t> Capstone	 </a:t>
            </a:r>
            <a:endParaRPr lang="en-US" dirty="0"/>
          </a:p>
        </p:txBody>
      </p:sp>
      <p:sp>
        <p:nvSpPr>
          <p:cNvPr id="3" name="Subtitle 2"/>
          <p:cNvSpPr>
            <a:spLocks noGrp="1"/>
          </p:cNvSpPr>
          <p:nvPr>
            <p:ph type="subTitle" idx="1"/>
          </p:nvPr>
        </p:nvSpPr>
        <p:spPr>
          <a:xfrm>
            <a:off x="1432560" y="1850064"/>
            <a:ext cx="7406640" cy="3150572"/>
          </a:xfrm>
        </p:spPr>
        <p:txBody>
          <a:bodyPr>
            <a:normAutofit lnSpcReduction="10000"/>
          </a:bodyPr>
          <a:lstStyle/>
          <a:p>
            <a:pPr algn="ctr"/>
            <a:r>
              <a:rPr lang="en-US" dirty="0" smtClean="0"/>
              <a:t>San Diego High School Recommendation</a:t>
            </a:r>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Sunil </a:t>
            </a:r>
            <a:r>
              <a:rPr lang="en-US" dirty="0" err="1" smtClean="0"/>
              <a:t>Yadavalli</a:t>
            </a:r>
            <a:endParaRPr lang="en-US" dirty="0" smtClean="0"/>
          </a:p>
          <a:p>
            <a:pPr algn="ctr"/>
            <a:r>
              <a:rPr lang="en-US" dirty="0" smtClean="0"/>
              <a:t>   	February 2020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2786058"/>
            <a:ext cx="7406640" cy="1472184"/>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normAutofit/>
          </a:bodyPr>
          <a:lstStyle/>
          <a:p>
            <a:r>
              <a:rPr lang="en-US" sz="2400" dirty="0" smtClean="0"/>
              <a:t>Assume that someone got a job opportunity in the beautiful city of San Diego, California. W</a:t>
            </a:r>
            <a:r>
              <a:rPr lang="en-US" sz="2400" dirty="0" smtClean="0"/>
              <a:t>here </a:t>
            </a:r>
            <a:r>
              <a:rPr lang="en-US" sz="2400" dirty="0" smtClean="0"/>
              <a:t>you would recommend the locality to stay so that there are enough high schools around with a minimal </a:t>
            </a:r>
            <a:r>
              <a:rPr lang="en-US" sz="2400" dirty="0" smtClean="0"/>
              <a:t>commute?</a:t>
            </a:r>
          </a:p>
          <a:p>
            <a:r>
              <a:rPr lang="en-US" sz="2400" dirty="0" smtClean="0"/>
              <a:t>Also</a:t>
            </a:r>
            <a:r>
              <a:rPr lang="en-US" sz="2400" dirty="0" smtClean="0"/>
              <a:t>, in the available options, which school would be the best option to opt for if there is a chance of admission?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To </a:t>
            </a:r>
            <a:r>
              <a:rPr lang="en-US" sz="2400" dirty="0" smtClean="0"/>
              <a:t>address the above problem, we would </a:t>
            </a:r>
            <a:r>
              <a:rPr lang="en-US" sz="2400" dirty="0" smtClean="0"/>
              <a:t>need </a:t>
            </a:r>
            <a:r>
              <a:rPr lang="en-US" sz="2400" dirty="0" smtClean="0"/>
              <a:t>the below</a:t>
            </a:r>
            <a:r>
              <a:rPr lang="en-US" sz="2400" dirty="0" smtClean="0"/>
              <a:t>:</a:t>
            </a:r>
          </a:p>
          <a:p>
            <a:pPr algn="just">
              <a:buNone/>
            </a:pPr>
            <a:endParaRPr lang="en-US" sz="2400" dirty="0" smtClean="0"/>
          </a:p>
          <a:p>
            <a:r>
              <a:rPr lang="en-US" sz="2400" dirty="0" smtClean="0"/>
              <a:t>List of the neighborhoods in San Diego</a:t>
            </a:r>
          </a:p>
          <a:p>
            <a:r>
              <a:rPr lang="en-US" sz="2400" dirty="0" smtClean="0"/>
              <a:t>The latitude and longitude of those neighborhoods</a:t>
            </a:r>
          </a:p>
          <a:p>
            <a:r>
              <a:rPr lang="en-US" sz="2400" dirty="0" smtClean="0"/>
              <a:t>Venue data, particularly the high schools. </a:t>
            </a:r>
            <a:endParaRPr lang="en-US" sz="2400" dirty="0" smtClean="0"/>
          </a:p>
          <a:p>
            <a:r>
              <a:rPr lang="en-US" sz="2400" dirty="0" smtClean="0"/>
              <a:t>We </a:t>
            </a:r>
            <a:r>
              <a:rPr lang="en-US" sz="2400" dirty="0" smtClean="0"/>
              <a:t>will leverage the Foursquare API to collect the data,  apply the machine learning techniques on this data and utilize map visualization to arrive at a solution.</a:t>
            </a: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85852" y="285728"/>
            <a:ext cx="7498080" cy="6286544"/>
          </a:xfrm>
        </p:spPr>
        <p:txBody>
          <a:bodyPr/>
          <a:lstStyle/>
          <a:p>
            <a:pPr>
              <a:buNone/>
            </a:pPr>
            <a:r>
              <a:rPr lang="en-IN" sz="2400" dirty="0" smtClean="0"/>
              <a:t>Below is the sample data</a:t>
            </a:r>
          </a:p>
          <a:p>
            <a:pPr>
              <a:buNone/>
            </a:pPr>
            <a:endParaRPr lang="en-IN" dirty="0" smtClean="0"/>
          </a:p>
          <a:p>
            <a:pPr>
              <a:buNone/>
            </a:pPr>
            <a:endParaRPr lang="en-US" dirty="0"/>
          </a:p>
        </p:txBody>
      </p:sp>
      <p:pic>
        <p:nvPicPr>
          <p:cNvPr id="7" name="Picture 6"/>
          <p:cNvPicPr/>
          <p:nvPr/>
        </p:nvPicPr>
        <p:blipFill>
          <a:blip r:embed="rId2"/>
          <a:stretch>
            <a:fillRect/>
          </a:stretch>
        </p:blipFill>
        <p:spPr>
          <a:xfrm>
            <a:off x="1600200" y="1785926"/>
            <a:ext cx="7115204" cy="30718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p:txBody>
          <a:bodyPr>
            <a:normAutofit/>
          </a:bodyPr>
          <a:lstStyle/>
          <a:p>
            <a:pPr algn="just"/>
            <a:r>
              <a:rPr lang="en-US" sz="2400" dirty="0" smtClean="0"/>
              <a:t>We </a:t>
            </a:r>
            <a:r>
              <a:rPr lang="en-US" sz="2400" dirty="0" smtClean="0"/>
              <a:t>will use Foursquare API to get the top 50 venues that are within a radius of 10000 </a:t>
            </a:r>
            <a:r>
              <a:rPr lang="en-US" sz="2400" dirty="0" smtClean="0"/>
              <a:t>meters</a:t>
            </a:r>
          </a:p>
          <a:p>
            <a:r>
              <a:rPr lang="en-US" sz="2400" dirty="0" smtClean="0"/>
              <a:t>We use the </a:t>
            </a:r>
            <a:r>
              <a:rPr lang="en-US" sz="2400" dirty="0" err="1" smtClean="0"/>
              <a:t>CategoryID</a:t>
            </a:r>
            <a:r>
              <a:rPr lang="en-US" sz="2400" dirty="0" smtClean="0"/>
              <a:t> of the High School (which can found on the Foursquare API documentation) and pass it as a parameter to the call to get the high school information. </a:t>
            </a:r>
            <a:endParaRPr lang="en-US" sz="2400" dirty="0" smtClean="0"/>
          </a:p>
          <a:p>
            <a:r>
              <a:rPr lang="en-US" sz="2400" dirty="0" smtClean="0"/>
              <a:t>After </a:t>
            </a:r>
            <a:r>
              <a:rPr lang="en-US" sz="2400" dirty="0" smtClean="0"/>
              <a:t>gathering the data, we will populate the data into a pandas </a:t>
            </a:r>
            <a:r>
              <a:rPr lang="en-US" sz="2400" dirty="0" err="1" smtClean="0"/>
              <a:t>DataFrame</a:t>
            </a:r>
            <a:r>
              <a:rPr lang="en-US" sz="2400" dirty="0" smtClean="0"/>
              <a:t> and then visualize the neighborhoods in a map using Folium package.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t>
            </a:r>
            <a:endParaRPr lang="en-US" dirty="0"/>
          </a:p>
        </p:txBody>
      </p:sp>
      <p:sp>
        <p:nvSpPr>
          <p:cNvPr id="3" name="Content Placeholder 2"/>
          <p:cNvSpPr>
            <a:spLocks noGrp="1"/>
          </p:cNvSpPr>
          <p:nvPr>
            <p:ph idx="1"/>
          </p:nvPr>
        </p:nvSpPr>
        <p:spPr/>
        <p:txBody>
          <a:bodyPr>
            <a:normAutofit/>
          </a:bodyPr>
          <a:lstStyle/>
          <a:p>
            <a:r>
              <a:rPr lang="en-US" sz="2400" dirty="0" err="1" smtClean="0"/>
              <a:t>Heatmap</a:t>
            </a:r>
            <a:r>
              <a:rPr lang="en-US" sz="2400" dirty="0" smtClean="0"/>
              <a:t> with the high schools visualization is shown in the below </a:t>
            </a:r>
            <a:r>
              <a:rPr lang="en-US" sz="2400" dirty="0" smtClean="0"/>
              <a:t>figure</a:t>
            </a:r>
          </a:p>
          <a:p>
            <a:pPr>
              <a:buNone/>
            </a:pPr>
            <a:endParaRPr lang="en-US" sz="2400" dirty="0"/>
          </a:p>
        </p:txBody>
      </p:sp>
      <p:pic>
        <p:nvPicPr>
          <p:cNvPr id="4" name="Picture 3"/>
          <p:cNvPicPr/>
          <p:nvPr/>
        </p:nvPicPr>
        <p:blipFill>
          <a:blip r:embed="rId2"/>
          <a:stretch>
            <a:fillRect/>
          </a:stretch>
        </p:blipFill>
        <p:spPr>
          <a:xfrm>
            <a:off x="2000232" y="2500306"/>
            <a:ext cx="5943600" cy="3997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28" y="357166"/>
            <a:ext cx="7498080" cy="4800600"/>
          </a:xfrm>
        </p:spPr>
        <p:txBody>
          <a:bodyPr/>
          <a:lstStyle/>
          <a:p>
            <a:r>
              <a:rPr lang="en-US" sz="2400" dirty="0" smtClean="0"/>
              <a:t>Based on the randomly picked latitude and longitude the proposed area of residence to look for is around the </a:t>
            </a:r>
            <a:r>
              <a:rPr lang="en-US" sz="2400" dirty="0" err="1" smtClean="0"/>
              <a:t>Womble</a:t>
            </a:r>
            <a:r>
              <a:rPr lang="en-US" sz="2400" dirty="0" smtClean="0"/>
              <a:t> Road</a:t>
            </a:r>
          </a:p>
          <a:p>
            <a:pPr>
              <a:buNone/>
            </a:pPr>
            <a:endParaRPr lang="en-US" dirty="0"/>
          </a:p>
        </p:txBody>
      </p:sp>
      <p:pic>
        <p:nvPicPr>
          <p:cNvPr id="4" name="Picture 3"/>
          <p:cNvPicPr/>
          <p:nvPr/>
        </p:nvPicPr>
        <p:blipFill>
          <a:blip r:embed="rId2"/>
          <a:stretch>
            <a:fillRect/>
          </a:stretch>
        </p:blipFill>
        <p:spPr>
          <a:xfrm>
            <a:off x="2000232" y="1857364"/>
            <a:ext cx="6286544" cy="3929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Discussion </a:t>
            </a:r>
            <a:endParaRPr lang="en-US" dirty="0"/>
          </a:p>
        </p:txBody>
      </p:sp>
      <p:sp>
        <p:nvSpPr>
          <p:cNvPr id="3" name="Content Placeholder 2"/>
          <p:cNvSpPr>
            <a:spLocks noGrp="1"/>
          </p:cNvSpPr>
          <p:nvPr>
            <p:ph idx="1"/>
          </p:nvPr>
        </p:nvSpPr>
        <p:spPr/>
        <p:txBody>
          <a:bodyPr>
            <a:normAutofit/>
          </a:bodyPr>
          <a:lstStyle/>
          <a:p>
            <a:r>
              <a:rPr lang="en-US" sz="2400" dirty="0" smtClean="0"/>
              <a:t>We </a:t>
            </a:r>
            <a:r>
              <a:rPr lang="en-US" sz="2400" dirty="0" smtClean="0"/>
              <a:t>could further update our </a:t>
            </a:r>
            <a:r>
              <a:rPr lang="en-US" sz="2400" dirty="0" err="1" smtClean="0"/>
              <a:t>dataframe</a:t>
            </a:r>
            <a:r>
              <a:rPr lang="en-US" sz="2400" dirty="0" smtClean="0"/>
              <a:t> based on the ratings for each of the high school. Also, additional tips on them would help us further make a better choice. However, due to the limitation of the regular API membership we could not do that. </a:t>
            </a:r>
            <a:endParaRPr lang="en-US" sz="2400" dirty="0" smtClean="0"/>
          </a:p>
          <a:p>
            <a:r>
              <a:rPr lang="en-US" sz="2400" dirty="0" smtClean="0"/>
              <a:t>This </a:t>
            </a:r>
            <a:r>
              <a:rPr lang="en-US" sz="2400" dirty="0" smtClean="0"/>
              <a:t>could be the potential area of interest when we deal with a real-world problem.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US" dirty="0"/>
          </a:p>
        </p:txBody>
      </p:sp>
      <p:sp>
        <p:nvSpPr>
          <p:cNvPr id="3" name="Content Placeholder 2"/>
          <p:cNvSpPr>
            <a:spLocks noGrp="1"/>
          </p:cNvSpPr>
          <p:nvPr>
            <p:ph idx="1"/>
          </p:nvPr>
        </p:nvSpPr>
        <p:spPr/>
        <p:txBody>
          <a:bodyPr>
            <a:normAutofit/>
          </a:bodyPr>
          <a:lstStyle/>
          <a:p>
            <a:r>
              <a:rPr lang="en-US" sz="2400" dirty="0" smtClean="0"/>
              <a:t>In this project, we have gone through the process of identifying the business problem, specifying the data required, extracting and preparing the data, performing machine learning and lastly providing recommendations to the relevant stakeholders </a:t>
            </a:r>
            <a:endParaRPr lang="en-US" sz="2400" dirty="0" smtClean="0"/>
          </a:p>
          <a:p>
            <a:r>
              <a:rPr lang="en-US" sz="2400" dirty="0" smtClean="0"/>
              <a:t>To answer the business question that was raised in the </a:t>
            </a:r>
            <a:r>
              <a:rPr lang="en-US" sz="2400" dirty="0" smtClean="0"/>
              <a:t>business problem section</a:t>
            </a:r>
            <a:r>
              <a:rPr lang="en-US" sz="2400" dirty="0" smtClean="0"/>
              <a:t>, the answer proposed by this project is: The </a:t>
            </a:r>
            <a:r>
              <a:rPr lang="en-US" sz="2400" dirty="0" smtClean="0"/>
              <a:t>neighborhoods having the </a:t>
            </a:r>
            <a:r>
              <a:rPr lang="en-US" sz="2400" dirty="0" smtClean="0"/>
              <a:t>postal code 92106 are the most preferred locations to find a residence. </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30462</TotalTime>
  <Words>404</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Coursera Capstone  </vt:lpstr>
      <vt:lpstr>Business Problem</vt:lpstr>
      <vt:lpstr>Data </vt:lpstr>
      <vt:lpstr>Slide 4</vt:lpstr>
      <vt:lpstr>Methodology</vt:lpstr>
      <vt:lpstr>Results </vt:lpstr>
      <vt:lpstr>Slide 7</vt:lpstr>
      <vt:lpstr>Discussion </vt:lpstr>
      <vt:lpstr>Conclusion </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dc:title>
  <dc:creator>Sunil Yadavalli</dc:creator>
  <cp:lastModifiedBy>Sunil Yadavalli</cp:lastModifiedBy>
  <cp:revision>5</cp:revision>
  <dcterms:created xsi:type="dcterms:W3CDTF">2020-02-16T13:56:53Z</dcterms:created>
  <dcterms:modified xsi:type="dcterms:W3CDTF">2020-03-08T17:39:18Z</dcterms:modified>
</cp:coreProperties>
</file>