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436"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438920"/>
            <a:ext cx="4926960" cy="1522440"/>
          </a:xfrm>
          <a:prstGeom prst="rect">
            <a:avLst/>
          </a:prstGeom>
          <a:noFill/>
          <a:ln w="0">
            <a:noFill/>
          </a:ln>
        </p:spPr>
        <p:txBody>
          <a:bodyPr lIns="91440" tIns="91440" rIns="91440" bIns="91440" anchor="b">
            <a:noAutofit/>
          </a:bodyPr>
          <a:lstStyle/>
          <a:p>
            <a:pPr indent="0">
              <a:buNone/>
            </a:pPr>
            <a:r>
              <a:rPr lang="fr-FR" sz="3500" b="0" u="none" strike="noStrike">
                <a:solidFill>
                  <a:schemeClr val="dk1"/>
                </a:solidFill>
                <a:effectLst/>
                <a:uFillTx/>
                <a:latin typeface="Arial"/>
              </a:rPr>
              <a:t>Click to edit the title text format</a:t>
            </a:r>
          </a:p>
        </p:txBody>
      </p:sp>
      <p:sp>
        <p:nvSpPr>
          <p:cNvPr id="5" name="PlaceHolder 2"/>
          <p:cNvSpPr>
            <a:spLocks noGrp="1"/>
          </p:cNvSpPr>
          <p:nvPr>
            <p:ph type="body"/>
          </p:nvPr>
        </p:nvSpPr>
        <p:spPr>
          <a:xfrm>
            <a:off x="6079320" y="38736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 name="Google Shape;12;p2"/>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 name="Google Shape;13;p2"/>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6" name="Google Shape;132;p19"/>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7" name="Google Shape;133;p19"/>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accent1"/>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471920" y="333972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39" name="PlaceHolder 2"/>
          <p:cNvSpPr>
            <a:spLocks noGrp="1"/>
          </p:cNvSpPr>
          <p:nvPr>
            <p:ph type="title"/>
          </p:nvPr>
        </p:nvSpPr>
        <p:spPr>
          <a:xfrm>
            <a:off x="4471920" y="63540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40" name="PlaceHolder 3"/>
          <p:cNvSpPr>
            <a:spLocks noGrp="1"/>
          </p:cNvSpPr>
          <p:nvPr>
            <p:ph type="title"/>
          </p:nvPr>
        </p:nvSpPr>
        <p:spPr>
          <a:xfrm>
            <a:off x="4471920" y="198756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41" name="PlaceHolder 4"/>
          <p:cNvSpPr>
            <a:spLocks noGrp="1"/>
          </p:cNvSpPr>
          <p:nvPr>
            <p:ph type="body"/>
          </p:nvPr>
        </p:nvSpPr>
        <p:spPr>
          <a:xfrm>
            <a:off x="0" y="-16920"/>
            <a:ext cx="3064320" cy="475452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2" name="Google Shape;142;p20"/>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3" name="Google Shape;143;p20"/>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accent1"/>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1172880" y="2369880"/>
            <a:ext cx="4383360" cy="2042640"/>
          </a:xfrm>
          <a:prstGeom prst="rect">
            <a:avLst/>
          </a:prstGeom>
          <a:noFill/>
          <a:ln w="0">
            <a:noFill/>
          </a:ln>
        </p:spPr>
        <p:txBody>
          <a:bodyPr lIns="91440" tIns="91440" rIns="91440" bIns="91440" anchor="t">
            <a:noAutofit/>
          </a:bodyPr>
          <a:lstStyle/>
          <a:p>
            <a:pPr indent="0">
              <a:buNone/>
            </a:pPr>
            <a:r>
              <a:rPr lang="fr-FR" sz="4000" b="0" u="none" strike="noStrike">
                <a:solidFill>
                  <a:schemeClr val="dk1"/>
                </a:solidFill>
                <a:effectLst/>
                <a:uFillTx/>
                <a:latin typeface="Arial"/>
              </a:rPr>
              <a:t>Click to edit the title text format</a:t>
            </a:r>
          </a:p>
        </p:txBody>
      </p:sp>
      <p:sp>
        <p:nvSpPr>
          <p:cNvPr id="45" name="PlaceHolder 2"/>
          <p:cNvSpPr>
            <a:spLocks noGrp="1"/>
          </p:cNvSpPr>
          <p:nvPr>
            <p:ph type="title"/>
          </p:nvPr>
        </p:nvSpPr>
        <p:spPr>
          <a:xfrm>
            <a:off x="1172880" y="1375560"/>
            <a:ext cx="1474200" cy="841320"/>
          </a:xfrm>
          <a:prstGeom prst="rect">
            <a:avLst/>
          </a:prstGeom>
          <a:noFill/>
          <a:ln w="0">
            <a:noFill/>
          </a:ln>
        </p:spPr>
        <p:txBody>
          <a:bodyPr lIns="91440" tIns="91440" rIns="91440" bIns="91440" anchor="ctr">
            <a:noAutofit/>
          </a:bodyPr>
          <a:lstStyle/>
          <a:p>
            <a:pPr indent="0">
              <a:lnSpc>
                <a:spcPct val="100000"/>
              </a:lnSpc>
              <a:buNone/>
            </a:pPr>
            <a:r>
              <a:rPr lang="fr-FR" sz="6000" b="0" u="none" strike="noStrike">
                <a:solidFill>
                  <a:schemeClr val="dk1"/>
                </a:solidFill>
                <a:effectLst/>
                <a:uFillTx/>
                <a:latin typeface="Aboreto"/>
                <a:ea typeface="Aboreto"/>
              </a:rPr>
              <a:t>xx%</a:t>
            </a:r>
            <a:endParaRPr lang="fr-FR" sz="6000" b="0" u="none" strike="noStrike">
              <a:solidFill>
                <a:schemeClr val="dk1"/>
              </a:solidFill>
              <a:effectLst/>
              <a:uFillTx/>
              <a:latin typeface="Arial"/>
            </a:endParaRPr>
          </a:p>
        </p:txBody>
      </p:sp>
      <p:sp>
        <p:nvSpPr>
          <p:cNvPr id="46" name="PlaceHolder 3"/>
          <p:cNvSpPr>
            <a:spLocks noGrp="1"/>
          </p:cNvSpPr>
          <p:nvPr>
            <p:ph type="body"/>
          </p:nvPr>
        </p:nvSpPr>
        <p:spPr>
          <a:xfrm>
            <a:off x="607932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7" name="Google Shape;18;p3"/>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8" name="Google Shape;19;p3"/>
          <p:cNvSpPr/>
          <p:nvPr/>
        </p:nvSpPr>
        <p:spPr>
          <a:xfrm>
            <a:off x="539640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sp>
        <p:nvSpPr>
          <p:cNvPr id="49" name="Google Shape;145;p21"/>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51" name="Google Shape;147;p21"/>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bg>
      <p:bgPr>
        <a:solidFill>
          <a:schemeClr val="lt1"/>
        </a:solidFill>
        <a:effectLst/>
      </p:bgPr>
    </p:bg>
    <p:spTree>
      <p:nvGrpSpPr>
        <p:cNvPr id="1" name=""/>
        <p:cNvGrpSpPr/>
        <p:nvPr/>
      </p:nvGrpSpPr>
      <p:grpSpPr>
        <a:xfrm>
          <a:off x="0" y="0"/>
          <a:ext cx="0" cy="0"/>
          <a:chOff x="0" y="0"/>
          <a:chExt cx="0" cy="0"/>
        </a:xfrm>
      </p:grpSpPr>
      <p:sp>
        <p:nvSpPr>
          <p:cNvPr id="52" name="Google Shape;149;p22"/>
          <p:cNvSpPr/>
          <p:nvPr/>
        </p:nvSpPr>
        <p:spPr>
          <a:xfrm rot="5400000">
            <a:off x="-2375640" y="237564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54" name="Google Shape;151;p22"/>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accent1"/>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13160" y="540000"/>
            <a:ext cx="5160240" cy="1058400"/>
          </a:xfrm>
          <a:prstGeom prst="rect">
            <a:avLst/>
          </a:prstGeom>
          <a:noFill/>
          <a:ln w="0">
            <a:noFill/>
          </a:ln>
        </p:spPr>
        <p:txBody>
          <a:bodyPr lIns="91440" tIns="91440" rIns="91440" bIns="91440" anchor="t">
            <a:noAutofit/>
          </a:bodyPr>
          <a:lstStyle/>
          <a:p>
            <a:pPr indent="0">
              <a:buNone/>
            </a:pPr>
            <a:r>
              <a:rPr lang="fr-FR" sz="5000" b="0" u="none" strike="noStrike">
                <a:solidFill>
                  <a:schemeClr val="dk1"/>
                </a:solidFill>
                <a:effectLst/>
                <a:uFillTx/>
                <a:latin typeface="Arial"/>
              </a:rPr>
              <a:t>Click to edit the title text format</a:t>
            </a:r>
          </a:p>
        </p:txBody>
      </p:sp>
      <p:sp>
        <p:nvSpPr>
          <p:cNvPr id="56" name="Google Shape;155;p23"/>
          <p:cNvSpPr/>
          <p:nvPr/>
        </p:nvSpPr>
        <p:spPr>
          <a:xfrm>
            <a:off x="713160" y="3567600"/>
            <a:ext cx="4077360" cy="600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IBM Plex Sans"/>
                <a:ea typeface="IBM Plex Sans"/>
              </a:rPr>
              <a:t>CREDITS:</a:t>
            </a:r>
            <a:r>
              <a:rPr lang="en" sz="1000" b="0" u="none" strike="noStrike">
                <a:solidFill>
                  <a:schemeClr val="dk1"/>
                </a:solidFill>
                <a:effectLst/>
                <a:uFillTx/>
                <a:latin typeface="IBM Plex Sans"/>
                <a:ea typeface="IBM Plex Sans"/>
              </a:rPr>
              <a:t> This presentation template was created by </a:t>
            </a:r>
            <a:r>
              <a:rPr lang="en" sz="1000" b="1" u="sng" strike="noStrike">
                <a:solidFill>
                  <a:schemeClr val="hlink"/>
                </a:solidFill>
                <a:effectLst/>
                <a:uFillTx/>
                <a:latin typeface="IBM Plex Sans"/>
                <a:ea typeface="IBM Plex Sans"/>
                <a:hlinkClick r:id="rId2"/>
              </a:rPr>
              <a:t>Slidesgo</a:t>
            </a:r>
            <a:r>
              <a:rPr lang="en" sz="1000" b="0" u="none" strike="noStrike">
                <a:solidFill>
                  <a:schemeClr val="dk1"/>
                </a:solidFill>
                <a:effectLst/>
                <a:uFillTx/>
                <a:latin typeface="IBM Plex Sans"/>
                <a:ea typeface="IBM Plex Sans"/>
              </a:rPr>
              <a:t>, and includes icons, infographics &amp; images by </a:t>
            </a:r>
            <a:r>
              <a:rPr lang="en" sz="1000" b="1" u="sng" strike="noStrike">
                <a:solidFill>
                  <a:schemeClr val="dk1"/>
                </a:solidFill>
                <a:effectLst/>
                <a:uFillTx/>
                <a:latin typeface="IBM Plex Sans"/>
                <a:ea typeface="IBM Plex Sans"/>
                <a:hlinkClick r:id="rId3"/>
              </a:rPr>
              <a:t>Freepik</a:t>
            </a:r>
            <a:r>
              <a:rPr lang="en" sz="1000" b="0" u="sng" strike="noStrike">
                <a:solidFill>
                  <a:schemeClr val="dk1"/>
                </a:solidFill>
                <a:effectLst/>
                <a:uFillTx/>
                <a:latin typeface="IBM Plex Sans"/>
                <a:ea typeface="IBM Plex Sans"/>
              </a:rPr>
              <a:t> </a:t>
            </a:r>
            <a:endParaRPr lang="en-US" sz="1000" b="0" u="none" strike="noStrike">
              <a:solidFill>
                <a:srgbClr val="000000"/>
              </a:solidFill>
              <a:effectLst/>
              <a:uFillTx/>
              <a:latin typeface="OpenSymbol"/>
            </a:endParaRPr>
          </a:p>
        </p:txBody>
      </p:sp>
      <p:sp>
        <p:nvSpPr>
          <p:cNvPr id="57" name="PlaceHolder 2"/>
          <p:cNvSpPr>
            <a:spLocks noGrp="1"/>
          </p:cNvSpPr>
          <p:nvPr>
            <p:ph type="body"/>
          </p:nvPr>
        </p:nvSpPr>
        <p:spPr>
          <a:xfrm>
            <a:off x="6079320" y="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58" name="Google Shape;157;p23"/>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9" name="Google Shape;158;p23"/>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
        <p:nvSpPr>
          <p:cNvPr id="60" name="Google Shape;160;p24"/>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1" name="Google Shape;161;p24"/>
          <p:cNvSpPr/>
          <p:nvPr/>
        </p:nvSpPr>
        <p:spPr>
          <a:xfrm>
            <a:off x="0" y="460404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
        <p:nvSpPr>
          <p:cNvPr id="62" name="Google Shape;163;p25"/>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3" name="Google Shape;164;p25"/>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65" name="PlaceHolder 2"/>
          <p:cNvSpPr>
            <a:spLocks noGrp="1"/>
          </p:cNvSpPr>
          <p:nvPr>
            <p:ph type="body"/>
          </p:nvPr>
        </p:nvSpPr>
        <p:spPr>
          <a:xfrm>
            <a:off x="720000" y="1215720"/>
            <a:ext cx="7500960" cy="2621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
        <p:nvSpPr>
          <p:cNvPr id="66" name="Google Shape;23;p4"/>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7" name="Google Shape;24;p4"/>
          <p:cNvSpPr/>
          <p:nvPr/>
        </p:nvSpPr>
        <p:spPr>
          <a:xfrm>
            <a:off x="843084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3540600" y="444960"/>
            <a:ext cx="488952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69" name="Google Shape;31;p5"/>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0" name="PlaceHolder 2"/>
          <p:cNvSpPr>
            <a:spLocks noGrp="1"/>
          </p:cNvSpPr>
          <p:nvPr>
            <p:ph type="body"/>
          </p:nvPr>
        </p:nvSpPr>
        <p:spPr>
          <a:xfrm>
            <a:off x="0" y="38736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1" name="Google Shape;33;p5"/>
          <p:cNvSpPr/>
          <p:nvPr/>
        </p:nvSpPr>
        <p:spPr>
          <a:xfrm>
            <a:off x="3064680" y="462168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accen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932400" y="1740600"/>
            <a:ext cx="4567320" cy="1152360"/>
          </a:xfrm>
          <a:prstGeom prst="rect">
            <a:avLst/>
          </a:prstGeom>
          <a:noFill/>
          <a:ln w="0">
            <a:noFill/>
          </a:ln>
        </p:spPr>
        <p:txBody>
          <a:bodyPr lIns="91440" tIns="91440" rIns="91440" bIns="91440" anchor="b">
            <a:noAutofit/>
          </a:bodyPr>
          <a:lstStyle/>
          <a:p>
            <a:pPr indent="0">
              <a:lnSpc>
                <a:spcPct val="100000"/>
              </a:lnSpc>
              <a:buNone/>
            </a:pPr>
            <a:r>
              <a:rPr lang="fr-FR" sz="6000" b="1" u="none" strike="noStrike">
                <a:solidFill>
                  <a:schemeClr val="dk1"/>
                </a:solidFill>
                <a:effectLst/>
                <a:uFillTx/>
                <a:latin typeface="Aboreto"/>
                <a:ea typeface="Aboreto"/>
              </a:rPr>
              <a:t>xx%</a:t>
            </a:r>
            <a:endParaRPr lang="fr-FR" sz="6000" b="0" u="none" strike="noStrike">
              <a:solidFill>
                <a:schemeClr val="dk1"/>
              </a:solidFill>
              <a:effectLst/>
              <a:uFillTx/>
              <a:latin typeface="Arial"/>
            </a:endParaRPr>
          </a:p>
        </p:txBody>
      </p:sp>
      <p:sp>
        <p:nvSpPr>
          <p:cNvPr id="5" name="PlaceHolder 2"/>
          <p:cNvSpPr>
            <a:spLocks noGrp="1"/>
          </p:cNvSpPr>
          <p:nvPr>
            <p:ph type="body"/>
          </p:nvPr>
        </p:nvSpPr>
        <p:spPr>
          <a:xfrm>
            <a:off x="607932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6" name="Google Shape;60;p11"/>
          <p:cNvSpPr/>
          <p:nvPr/>
        </p:nvSpPr>
        <p:spPr>
          <a:xfrm>
            <a:off x="0" y="4746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 name="Google Shape;61;p11"/>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73" name="Google Shape;36;p6"/>
          <p:cNvSpPr/>
          <p:nvPr/>
        </p:nvSpPr>
        <p:spPr>
          <a:xfrm>
            <a:off x="0" y="4746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4" name="Google Shape;37;p6"/>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3740400" y="878760"/>
            <a:ext cx="449676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76" name="PlaceHolder 2"/>
          <p:cNvSpPr>
            <a:spLocks noGrp="1"/>
          </p:cNvSpPr>
          <p:nvPr>
            <p:ph type="body"/>
          </p:nvPr>
        </p:nvSpPr>
        <p:spPr>
          <a:xfrm>
            <a:off x="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7" name="Google Shape;42;p7"/>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8" name="Google Shape;43;p7"/>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
        <p:nvSpPr>
          <p:cNvPr id="80" name="Google Shape;46;p8"/>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1" name="Google Shape;47;p8"/>
          <p:cNvSpPr/>
          <p:nvPr/>
        </p:nvSpPr>
        <p:spPr>
          <a:xfrm>
            <a:off x="843084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
        <p:nvSpPr>
          <p:cNvPr id="83" name="Google Shape;51;p9"/>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4" name="Google Shape;52;p9"/>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85"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86" name="PlaceHolder 2"/>
          <p:cNvSpPr>
            <a:spLocks noGrp="1"/>
          </p:cNvSpPr>
          <p:nvPr>
            <p:ph type="title"/>
          </p:nvPr>
        </p:nvSpPr>
        <p:spPr>
          <a:xfrm>
            <a:off x="1948680" y="4014360"/>
            <a:ext cx="5245920" cy="441360"/>
          </a:xfrm>
          <a:prstGeom prst="rect">
            <a:avLst/>
          </a:prstGeom>
          <a:solidFill>
            <a:schemeClr val="accent2"/>
          </a:solidFill>
          <a:ln w="0">
            <a:noFill/>
          </a:ln>
        </p:spPr>
        <p:txBody>
          <a:bodyPr lIns="91440" tIns="91440" rIns="91440" bIns="91440" anchor="t">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rgbClr val="0E2A4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bg>
      <p:bgPr>
        <a:solidFill>
          <a:srgbClr val="0E2A47"/>
        </a:solidFill>
        <a:effectLst/>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9" name="PlaceHolder 2"/>
          <p:cNvSpPr>
            <a:spLocks noGrp="1"/>
          </p:cNvSpPr>
          <p:nvPr>
            <p:ph type="title"/>
          </p:nvPr>
        </p:nvSpPr>
        <p:spPr>
          <a:xfrm>
            <a:off x="946080" y="1668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0" name="PlaceHolder 3"/>
          <p:cNvSpPr>
            <a:spLocks noGrp="1"/>
          </p:cNvSpPr>
          <p:nvPr>
            <p:ph type="title"/>
          </p:nvPr>
        </p:nvSpPr>
        <p:spPr>
          <a:xfrm>
            <a:off x="946080" y="2541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1" name="PlaceHolder 4"/>
          <p:cNvSpPr>
            <a:spLocks noGrp="1"/>
          </p:cNvSpPr>
          <p:nvPr>
            <p:ph type="title"/>
          </p:nvPr>
        </p:nvSpPr>
        <p:spPr>
          <a:xfrm>
            <a:off x="946080" y="3495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2" name="PlaceHolder 5"/>
          <p:cNvSpPr>
            <a:spLocks noGrp="1"/>
          </p:cNvSpPr>
          <p:nvPr>
            <p:ph type="title"/>
          </p:nvPr>
        </p:nvSpPr>
        <p:spPr>
          <a:xfrm>
            <a:off x="4717800" y="1668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3" name="PlaceHolder 6"/>
          <p:cNvSpPr>
            <a:spLocks noGrp="1"/>
          </p:cNvSpPr>
          <p:nvPr>
            <p:ph type="title"/>
          </p:nvPr>
        </p:nvSpPr>
        <p:spPr>
          <a:xfrm>
            <a:off x="4717800" y="2541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4" name="PlaceHolder 7"/>
          <p:cNvSpPr>
            <a:spLocks noGrp="1"/>
          </p:cNvSpPr>
          <p:nvPr>
            <p:ph type="title"/>
          </p:nvPr>
        </p:nvSpPr>
        <p:spPr>
          <a:xfrm>
            <a:off x="4717800" y="3495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5" name="Google Shape;77;p13"/>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6" name="Google Shape;78;p13"/>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3740400" y="878760"/>
            <a:ext cx="449676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8" name="PlaceHolder 2"/>
          <p:cNvSpPr>
            <a:spLocks noGrp="1"/>
          </p:cNvSpPr>
          <p:nvPr>
            <p:ph type="body"/>
          </p:nvPr>
        </p:nvSpPr>
        <p:spPr>
          <a:xfrm>
            <a:off x="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9" name="Google Shape;83;p14"/>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0" name="Google Shape;84;p14"/>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1775520" y="925200"/>
            <a:ext cx="4723920" cy="105516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22" name="Google Shape;88;p15"/>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3" name="Google Shape;89;p15"/>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_1">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13520" y="691920"/>
            <a:ext cx="2401920" cy="114624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26" name="PlaceHolder 2"/>
          <p:cNvSpPr>
            <a:spLocks noGrp="1"/>
          </p:cNvSpPr>
          <p:nvPr>
            <p:ph type="body"/>
          </p:nvPr>
        </p:nvSpPr>
        <p:spPr>
          <a:xfrm>
            <a:off x="6342840" y="406080"/>
            <a:ext cx="2800800" cy="4737240"/>
          </a:xfrm>
          <a:prstGeom prst="rect">
            <a:avLst/>
          </a:prstGeom>
          <a:noFill/>
          <a:ln w="0">
            <a:noFill/>
          </a:ln>
        </p:spPr>
        <p:txBody>
          <a:bodyPr lIns="90000" tIns="45000" rIns="90000" bIns="45000" anchor="t">
            <a:normAutofit fontScale="47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7" name="PlaceHolder 3"/>
          <p:cNvSpPr>
            <a:spLocks noGrp="1"/>
          </p:cNvSpPr>
          <p:nvPr>
            <p:ph type="body"/>
          </p:nvPr>
        </p:nvSpPr>
        <p:spPr>
          <a:xfrm>
            <a:off x="3612240" y="405360"/>
            <a:ext cx="2730240" cy="3087720"/>
          </a:xfrm>
          <a:prstGeom prst="rect">
            <a:avLst/>
          </a:prstGeom>
          <a:noFill/>
          <a:ln w="0">
            <a:noFill/>
          </a:ln>
        </p:spPr>
        <p:txBody>
          <a:bodyPr lIns="90000" tIns="45000" rIns="90000" bIns="45000" anchor="t">
            <a:normAutofit fontScale="3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8" name="PlaceHolder 4"/>
          <p:cNvSpPr>
            <a:spLocks noGrp="1"/>
          </p:cNvSpPr>
          <p:nvPr>
            <p:ph type="body"/>
          </p:nvPr>
        </p:nvSpPr>
        <p:spPr>
          <a:xfrm>
            <a:off x="0" y="3493080"/>
            <a:ext cx="6342480" cy="1649880"/>
          </a:xfrm>
          <a:prstGeom prst="rect">
            <a:avLst/>
          </a:prstGeom>
          <a:noFill/>
          <a:ln w="0">
            <a:noFill/>
          </a:ln>
        </p:spPr>
        <p:txBody>
          <a:bodyPr lIns="90000" tIns="45000" rIns="90000" bIns="45000" anchor="t">
            <a:normAutofit fontScale="9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29" name="Google Shape;97;p17"/>
          <p:cNvSpPr/>
          <p:nvPr/>
        </p:nvSpPr>
        <p:spPr>
          <a:xfrm rot="5400000">
            <a:off x="-2375640" y="237564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1" name="Google Shape;105;p17"/>
          <p:cNvSpPr/>
          <p:nvPr/>
        </p:nvSpPr>
        <p:spPr>
          <a:xfrm>
            <a:off x="8439480" y="460404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3" name="Google Shape;116;p18"/>
          <p:cNvSpPr/>
          <p:nvPr/>
        </p:nvSpPr>
        <p:spPr>
          <a:xfrm rot="10800000">
            <a:off x="360" y="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4" name="Google Shape;117;p18"/>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4" r:id="rId1"/>
    <p:sldLayoutId id="2147483675" r:id="rId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Google Shape;175;p29"/>
          <p:cNvPicPr/>
          <p:nvPr/>
        </p:nvPicPr>
        <p:blipFill>
          <a:blip r:embed="rId2"/>
          <a:srcRect l="24235" t="2762" r="34001"/>
          <a:stretch/>
        </p:blipFill>
        <p:spPr>
          <a:xfrm>
            <a:off x="6079320" y="387360"/>
            <a:ext cx="3064320" cy="4755960"/>
          </a:xfrm>
          <a:prstGeom prst="rect">
            <a:avLst/>
          </a:prstGeom>
          <a:noFill/>
          <a:ln w="0">
            <a:noFill/>
          </a:ln>
        </p:spPr>
      </p:pic>
      <p:sp>
        <p:nvSpPr>
          <p:cNvPr id="89" name="PlaceHolder 1"/>
          <p:cNvSpPr>
            <a:spLocks noGrp="1"/>
          </p:cNvSpPr>
          <p:nvPr>
            <p:ph type="title"/>
          </p:nvPr>
        </p:nvSpPr>
        <p:spPr>
          <a:xfrm>
            <a:off x="714240" y="1438200"/>
            <a:ext cx="4924080" cy="152352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3500" b="1" u="none" strike="noStrike">
                <a:solidFill>
                  <a:srgbClr val="172C44"/>
                </a:solidFill>
                <a:effectLst/>
                <a:uFillTx/>
                <a:latin typeface="Calibri"/>
                <a:ea typeface="Aboreto"/>
              </a:rPr>
              <a:t>AWS API Gateway</a:t>
            </a:r>
            <a:endParaRPr lang="fr-FR" sz="3500" b="0" u="none" strike="noStrike">
              <a:solidFill>
                <a:schemeClr val="dk1"/>
              </a:solidFill>
              <a:effectLst/>
              <a:uFillTx/>
              <a:latin typeface="Arial"/>
            </a:endParaRPr>
          </a:p>
        </p:txBody>
      </p:sp>
      <p:sp>
        <p:nvSpPr>
          <p:cNvPr id="90" name="PlaceHolder 2"/>
          <p:cNvSpPr>
            <a:spLocks noGrp="1"/>
          </p:cNvSpPr>
          <p:nvPr>
            <p:ph type="subTitle"/>
          </p:nvPr>
        </p:nvSpPr>
        <p:spPr>
          <a:xfrm>
            <a:off x="714240" y="3086280"/>
            <a:ext cx="4752720" cy="552240"/>
          </a:xfrm>
          <a:prstGeom prst="rect">
            <a:avLst/>
          </a:prstGeom>
          <a:solidFill>
            <a:schemeClr val="accent1"/>
          </a:solidFill>
          <a:ln w="0">
            <a:noFill/>
          </a:ln>
        </p:spPr>
        <p:txBody>
          <a:bodyPr lIns="91440" tIns="91440" rIns="91440" bIns="91440" anchor="t">
            <a:normAutofit/>
          </a:bodyPr>
          <a:lstStyle/>
          <a:p>
            <a:pPr indent="0">
              <a:lnSpc>
                <a:spcPct val="120000"/>
              </a:lnSpc>
              <a:buNone/>
              <a:tabLst>
                <a:tab pos="0" algn="l"/>
              </a:tabLst>
            </a:pPr>
            <a:r>
              <a:rPr lang="en-US" sz="1600" b="0" u="none" strike="noStrike">
                <a:solidFill>
                  <a:srgbClr val="E2F6F2"/>
                </a:solidFill>
                <a:effectLst/>
                <a:uFillTx/>
                <a:latin typeface="Calibri"/>
                <a:ea typeface="IBM Plex Sans"/>
              </a:rPr>
              <a:t>Efficient API Management on AWS</a:t>
            </a:r>
            <a:endParaRPr lang="en-US" sz="16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fontScale="90000"/>
          </a:bodyPr>
          <a:lstStyle/>
          <a:p>
            <a:pPr indent="0">
              <a:lnSpc>
                <a:spcPct val="120000"/>
              </a:lnSpc>
              <a:buNone/>
              <a:tabLst>
                <a:tab pos="0" algn="l"/>
              </a:tabLst>
            </a:pPr>
            <a:r>
              <a:rPr lang="en-US" sz="3000" b="1" u="none" strike="noStrike">
                <a:solidFill>
                  <a:srgbClr val="172C44"/>
                </a:solidFill>
                <a:effectLst/>
                <a:uFillTx/>
                <a:latin typeface="Calibri"/>
                <a:ea typeface="Aboreto"/>
              </a:rPr>
              <a:t>Monitoring, Logging, and Performance Optimization</a:t>
            </a:r>
            <a:endParaRPr lang="fr-FR" sz="3000" b="0" u="none" strike="noStrike">
              <a:solidFill>
                <a:schemeClr val="dk1"/>
              </a:solidFill>
              <a:effectLst/>
              <a:uFillTx/>
              <a:latin typeface="Arial"/>
            </a:endParaRPr>
          </a:p>
        </p:txBody>
      </p:sp>
      <p:sp>
        <p:nvSpPr>
          <p:cNvPr id="112" name="PlaceHolder 2"/>
          <p:cNvSpPr>
            <a:spLocks noGrp="1"/>
          </p:cNvSpPr>
          <p:nvPr>
            <p:ph type="subTitle"/>
          </p:nvPr>
        </p:nvSpPr>
        <p:spPr>
          <a:xfrm>
            <a:off x="1771560" y="2133720"/>
            <a:ext cx="4723920" cy="2066400"/>
          </a:xfrm>
          <a:prstGeom prst="rect">
            <a:avLst/>
          </a:prstGeom>
          <a:noFill/>
          <a:ln w="0">
            <a:noFill/>
          </a:ln>
        </p:spPr>
        <p:txBody>
          <a:bodyPr lIns="91440" tIns="91440" rIns="91440" bIns="91440" anchor="t">
            <a:normAutofit/>
          </a:bodyPr>
          <a:lstStyle/>
          <a:p>
            <a:pPr marL="457200" indent="-304920">
              <a:lnSpc>
                <a:spcPct val="120000"/>
              </a:lnSpc>
              <a:buNone/>
              <a:tabLst>
                <a:tab pos="0" algn="l"/>
              </a:tabLst>
            </a:pPr>
            <a:r>
              <a:rPr lang="en-US" sz="1200" b="0" u="none" strike="noStrike">
                <a:solidFill>
                  <a:srgbClr val="172C44"/>
                </a:solidFill>
                <a:effectLst/>
                <a:uFillTx/>
                <a:latin typeface="Calibri"/>
                <a:ea typeface="IBM Plex Sans"/>
              </a:rPr>
              <a:t>With integration into </a:t>
            </a:r>
            <a:r>
              <a:rPr lang="en-US" sz="1200" b="1" u="none" strike="noStrike">
                <a:solidFill>
                  <a:srgbClr val="172C44"/>
                </a:solidFill>
                <a:effectLst/>
                <a:uFillTx/>
                <a:latin typeface="Calibri"/>
                <a:ea typeface="IBM Plex Sans"/>
              </a:rPr>
              <a:t>Amazon CloudWatch</a:t>
            </a:r>
            <a:r>
              <a:rPr lang="en-US" sz="1200" b="0" u="none" strike="noStrike">
                <a:solidFill>
                  <a:srgbClr val="172C44"/>
                </a:solidFill>
                <a:effectLst/>
                <a:uFillTx/>
                <a:latin typeface="Calibri"/>
                <a:ea typeface="IBM Plex Sans"/>
              </a:rPr>
              <a:t>, API Gateway provides detailed metrics and logs for monitoring API usage and performance. This aids in proactive troubleshooting and optimizing response times.</a:t>
            </a:r>
            <a:endParaRPr lang="en-US" sz="12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3000" b="1" u="none" strike="noStrike">
                <a:solidFill>
                  <a:srgbClr val="172C44"/>
                </a:solidFill>
                <a:effectLst/>
                <a:uFillTx/>
                <a:latin typeface="Calibri"/>
                <a:ea typeface="Aboreto"/>
              </a:rPr>
              <a:t>Conclusions</a:t>
            </a:r>
            <a:endParaRPr lang="fr-FR" sz="3000" b="0" u="none" strike="noStrike">
              <a:solidFill>
                <a:schemeClr val="dk1"/>
              </a:solidFill>
              <a:effectLst/>
              <a:uFillTx/>
              <a:latin typeface="Arial"/>
            </a:endParaRPr>
          </a:p>
        </p:txBody>
      </p:sp>
      <p:sp>
        <p:nvSpPr>
          <p:cNvPr id="114" name="PlaceHolder 2"/>
          <p:cNvSpPr>
            <a:spLocks noGrp="1"/>
          </p:cNvSpPr>
          <p:nvPr>
            <p:ph type="subTitle"/>
          </p:nvPr>
        </p:nvSpPr>
        <p:spPr>
          <a:xfrm>
            <a:off x="35496" y="2133720"/>
            <a:ext cx="4723920" cy="2066400"/>
          </a:xfrm>
          <a:prstGeom prst="rect">
            <a:avLst/>
          </a:prstGeom>
          <a:noFill/>
          <a:ln w="0">
            <a:noFill/>
          </a:ln>
        </p:spPr>
        <p:txBody>
          <a:bodyPr lIns="91440" tIns="91440" rIns="91440" bIns="91440" anchor="t">
            <a:normAutofit/>
          </a:bodyPr>
          <a:lstStyle/>
          <a:p>
            <a:pPr marL="457200" indent="-304920">
              <a:lnSpc>
                <a:spcPct val="120000"/>
              </a:lnSpc>
              <a:buNone/>
              <a:tabLst>
                <a:tab pos="0" algn="l"/>
              </a:tabLst>
            </a:pPr>
            <a:r>
              <a:rPr lang="en-US" sz="1200" b="0" u="none" strike="noStrike" dirty="0">
                <a:solidFill>
                  <a:srgbClr val="172C44"/>
                </a:solidFill>
                <a:effectLst/>
                <a:uFillTx/>
                <a:latin typeface="Calibri"/>
                <a:ea typeface="IBM Plex Sans"/>
              </a:rPr>
              <a:t>AWS API Gateway delivers a powerful, secure, and scalable platform for API management. Its tight integration with AWS services streamlines development and operations, making it essential for modern cloud-native architectures.</a:t>
            </a:r>
            <a:endParaRPr lang="en-US" sz="1200" b="0" u="none" strike="noStrike" dirty="0">
              <a:solidFill>
                <a:srgbClr val="000000"/>
              </a:solidFill>
              <a:effectLst/>
              <a:uFillTx/>
              <a:latin typeface="OpenSymbol"/>
            </a:endParaRPr>
          </a:p>
        </p:txBody>
      </p:sp>
      <p:pic>
        <p:nvPicPr>
          <p:cNvPr id="4" name="Picture 3" descr="Introducing Amazon API Gateway Private Endpoints | AWS Compute Blog"/>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398396"/>
            <a:ext cx="3651731" cy="25202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3000" b="1" u="none" strike="noStrike">
                <a:solidFill>
                  <a:srgbClr val="172C44"/>
                </a:solidFill>
                <a:effectLst/>
                <a:uFillTx/>
                <a:latin typeface="Calibri"/>
                <a:ea typeface="Aboreto"/>
              </a:rPr>
              <a:t>Introduction</a:t>
            </a:r>
            <a:endParaRPr lang="fr-FR" sz="3000" b="0" u="none" strike="noStrike">
              <a:solidFill>
                <a:schemeClr val="dk1"/>
              </a:solidFill>
              <a:effectLst/>
              <a:uFillTx/>
              <a:latin typeface="Arial"/>
            </a:endParaRPr>
          </a:p>
        </p:txBody>
      </p:sp>
      <p:sp>
        <p:nvSpPr>
          <p:cNvPr id="92" name="PlaceHolder 2"/>
          <p:cNvSpPr>
            <a:spLocks noGrp="1"/>
          </p:cNvSpPr>
          <p:nvPr>
            <p:ph type="subTitle"/>
          </p:nvPr>
        </p:nvSpPr>
        <p:spPr>
          <a:xfrm>
            <a:off x="107504" y="2133720"/>
            <a:ext cx="4723920" cy="2066400"/>
          </a:xfrm>
          <a:prstGeom prst="rect">
            <a:avLst/>
          </a:prstGeom>
          <a:noFill/>
          <a:ln w="0">
            <a:noFill/>
          </a:ln>
        </p:spPr>
        <p:txBody>
          <a:bodyPr lIns="91440" tIns="91440" rIns="91440" bIns="91440" anchor="t">
            <a:normAutofit/>
          </a:bodyPr>
          <a:lstStyle/>
          <a:p>
            <a:pPr marL="457200" indent="-304920">
              <a:lnSpc>
                <a:spcPct val="120000"/>
              </a:lnSpc>
              <a:buNone/>
              <a:tabLst>
                <a:tab pos="0" algn="l"/>
              </a:tabLst>
            </a:pPr>
            <a:r>
              <a:rPr lang="en-US" sz="1200" b="0" u="none" strike="noStrike" dirty="0">
                <a:solidFill>
                  <a:srgbClr val="172C44"/>
                </a:solidFill>
                <a:effectLst/>
                <a:uFillTx/>
                <a:latin typeface="Calibri"/>
                <a:ea typeface="IBM Plex Sans"/>
              </a:rPr>
              <a:t>AWS API Gateway is a fully managed service that makes it easy to create, publish, maintain, monitor, and secure APIs at any scale. It enables developers to build robust, scalable APIs that connect applications, data, and devices globally.</a:t>
            </a:r>
            <a:endParaRPr lang="en-US" sz="1200" b="0" u="none" strike="noStrike" dirty="0">
              <a:solidFill>
                <a:srgbClr val="000000"/>
              </a:solidFill>
              <a:effectLst/>
              <a:uFillTx/>
              <a:latin typeface="OpenSymbol"/>
            </a:endParaRPr>
          </a:p>
        </p:txBody>
      </p:sp>
      <p:pic>
        <p:nvPicPr>
          <p:cNvPr id="4" name="Picture 3" descr="A Summary Of AWS API Gateway As An API Deployment and Management Solutio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7661" y="1563638"/>
            <a:ext cx="2343150" cy="23431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4000" b="1" u="none" strike="noStrike">
                <a:solidFill>
                  <a:srgbClr val="172C44"/>
                </a:solidFill>
                <a:effectLst/>
                <a:uFillTx/>
                <a:latin typeface="Calibri"/>
                <a:ea typeface="Aboreto"/>
              </a:rPr>
              <a:t>AWS API Gateway Overview</a:t>
            </a:r>
            <a:endParaRPr lang="fr-FR" sz="4000" b="0" u="none" strike="noStrike">
              <a:solidFill>
                <a:schemeClr val="dk1"/>
              </a:solidFill>
              <a:effectLst/>
              <a:uFillTx/>
              <a:latin typeface="Arial"/>
            </a:endParaRPr>
          </a:p>
        </p:txBody>
      </p:sp>
      <p:sp>
        <p:nvSpPr>
          <p:cNvPr id="94" name="PlaceHolder 2"/>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20000"/>
              </a:lnSpc>
              <a:buNone/>
              <a:tabLst>
                <a:tab pos="0" algn="l"/>
              </a:tabLst>
            </a:pPr>
            <a:r>
              <a:rPr lang="en-US" sz="6000" b="0" u="none" strike="noStrike">
                <a:solidFill>
                  <a:srgbClr val="FFFEF8"/>
                </a:solidFill>
                <a:effectLst/>
                <a:uFillTx/>
                <a:latin typeface="Calibri"/>
                <a:ea typeface="Aboreto"/>
              </a:rPr>
              <a:t>01</a:t>
            </a:r>
            <a:endParaRPr lang="fr-FR" sz="6000" b="0" u="none" strike="noStrike">
              <a:solidFill>
                <a:schemeClr val="dk1"/>
              </a:solidFill>
              <a:effectLst/>
              <a:uFillTx/>
              <a:latin typeface="Arial"/>
            </a:endParaRPr>
          </a:p>
        </p:txBody>
      </p:sp>
      <p:pic>
        <p:nvPicPr>
          <p:cNvPr id="95" name="Google Shape;223;p33"/>
          <p:cNvPicPr/>
          <p:nvPr/>
        </p:nvPicPr>
        <p:blipFill>
          <a:blip r:embed="rId2"/>
          <a:srcRect l="20797" r="37438" b="3137"/>
          <a:stretch/>
        </p:blipFill>
        <p:spPr>
          <a:xfrm>
            <a:off x="6079320" y="0"/>
            <a:ext cx="3064320" cy="47372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3743280" y="876240"/>
            <a:ext cx="4495320" cy="102852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3000" b="1" u="none" strike="noStrike">
                <a:solidFill>
                  <a:srgbClr val="172C44"/>
                </a:solidFill>
                <a:effectLst/>
                <a:uFillTx/>
                <a:latin typeface="Calibri"/>
                <a:ea typeface="Aboreto"/>
              </a:rPr>
              <a:t>Features and Capabilities</a:t>
            </a:r>
            <a:endParaRPr lang="fr-FR" sz="3000" b="0" u="none" strike="noStrike">
              <a:solidFill>
                <a:schemeClr val="dk1"/>
              </a:solidFill>
              <a:effectLst/>
              <a:uFillTx/>
              <a:latin typeface="Arial"/>
            </a:endParaRPr>
          </a:p>
        </p:txBody>
      </p:sp>
      <p:sp>
        <p:nvSpPr>
          <p:cNvPr id="97" name="PlaceHolder 2"/>
          <p:cNvSpPr>
            <a:spLocks noGrp="1"/>
          </p:cNvSpPr>
          <p:nvPr>
            <p:ph type="subTitle"/>
          </p:nvPr>
        </p:nvSpPr>
        <p:spPr>
          <a:xfrm>
            <a:off x="3743280" y="1962000"/>
            <a:ext cx="4495320" cy="229500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172C44"/>
                </a:solidFill>
                <a:effectLst/>
                <a:uFillTx/>
                <a:latin typeface="Calibri"/>
                <a:ea typeface="IBM Plex Sans"/>
              </a:rPr>
              <a:t>AWS API Gateway supports RESTful and WebSocket APIs, automatic scaling, traffic management, authorization, and access control. It integrates seamlessly with AWS Lambda, facilitating serverless application architecture and reducing backend complexity.</a:t>
            </a:r>
            <a:endParaRPr lang="en-US" sz="1200" b="0" u="none" strike="noStrike">
              <a:solidFill>
                <a:srgbClr val="000000"/>
              </a:solidFill>
              <a:effectLst/>
              <a:uFillTx/>
              <a:latin typeface="OpenSymbol"/>
            </a:endParaRPr>
          </a:p>
        </p:txBody>
      </p:sp>
      <p:pic>
        <p:nvPicPr>
          <p:cNvPr id="98" name="Google Shape;216;p32"/>
          <p:cNvPicPr/>
          <p:nvPr/>
        </p:nvPicPr>
        <p:blipFill>
          <a:blip r:embed="rId2"/>
          <a:srcRect l="23917" r="34321" b="3137"/>
          <a:stretch/>
        </p:blipFill>
        <p:spPr>
          <a:xfrm>
            <a:off x="0" y="0"/>
            <a:ext cx="3064320" cy="47372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fontScale="90000"/>
          </a:bodyPr>
          <a:lstStyle/>
          <a:p>
            <a:pPr indent="0">
              <a:lnSpc>
                <a:spcPct val="120000"/>
              </a:lnSpc>
              <a:buNone/>
              <a:tabLst>
                <a:tab pos="0" algn="l"/>
              </a:tabLst>
            </a:pPr>
            <a:r>
              <a:rPr lang="en-US" sz="3000" b="1" u="none" strike="noStrike">
                <a:solidFill>
                  <a:srgbClr val="172C44"/>
                </a:solidFill>
                <a:effectLst/>
                <a:uFillTx/>
                <a:latin typeface="Calibri"/>
                <a:ea typeface="Aboreto"/>
              </a:rPr>
              <a:t>Use Cases in Modern Architectures</a:t>
            </a:r>
            <a:endParaRPr lang="fr-FR" sz="3000" b="0" u="none" strike="noStrike">
              <a:solidFill>
                <a:schemeClr val="dk1"/>
              </a:solidFill>
              <a:effectLst/>
              <a:uFillTx/>
              <a:latin typeface="Arial"/>
            </a:endParaRPr>
          </a:p>
        </p:txBody>
      </p:sp>
      <p:sp>
        <p:nvSpPr>
          <p:cNvPr id="100" name="PlaceHolder 2"/>
          <p:cNvSpPr>
            <a:spLocks noGrp="1"/>
          </p:cNvSpPr>
          <p:nvPr>
            <p:ph type="subTitle"/>
          </p:nvPr>
        </p:nvSpPr>
        <p:spPr>
          <a:xfrm>
            <a:off x="107504" y="2133720"/>
            <a:ext cx="4723920" cy="2066400"/>
          </a:xfrm>
          <a:prstGeom prst="rect">
            <a:avLst/>
          </a:prstGeom>
          <a:noFill/>
          <a:ln w="0">
            <a:noFill/>
          </a:ln>
        </p:spPr>
        <p:txBody>
          <a:bodyPr lIns="91440" tIns="91440" rIns="91440" bIns="91440" anchor="t">
            <a:normAutofit/>
          </a:bodyPr>
          <a:lstStyle/>
          <a:p>
            <a:pPr marL="457200" indent="-304920">
              <a:lnSpc>
                <a:spcPct val="120000"/>
              </a:lnSpc>
              <a:buNone/>
              <a:tabLst>
                <a:tab pos="0" algn="l"/>
              </a:tabLst>
            </a:pPr>
            <a:r>
              <a:rPr lang="en-US" sz="1200" b="0" u="none" strike="noStrike" dirty="0">
                <a:solidFill>
                  <a:srgbClr val="172C44"/>
                </a:solidFill>
                <a:effectLst/>
                <a:uFillTx/>
                <a:latin typeface="Calibri"/>
                <a:ea typeface="IBM Plex Sans"/>
              </a:rPr>
              <a:t>It is widely used for building </a:t>
            </a:r>
            <a:r>
              <a:rPr lang="en-US" sz="1200" b="0" u="none" strike="noStrike" dirty="0" err="1">
                <a:solidFill>
                  <a:srgbClr val="172C44"/>
                </a:solidFill>
                <a:effectLst/>
                <a:uFillTx/>
                <a:latin typeface="Calibri"/>
                <a:ea typeface="IBM Plex Sans"/>
              </a:rPr>
              <a:t>microservices</a:t>
            </a:r>
            <a:r>
              <a:rPr lang="en-US" sz="1200" b="0" u="none" strike="noStrike" dirty="0">
                <a:solidFill>
                  <a:srgbClr val="172C44"/>
                </a:solidFill>
                <a:effectLst/>
                <a:uFillTx/>
                <a:latin typeface="Calibri"/>
                <a:ea typeface="IBM Plex Sans"/>
              </a:rPr>
              <a:t>, connecting front-end applications securely to backend resources, enabling real-time two-way communication with </a:t>
            </a:r>
            <a:r>
              <a:rPr lang="en-US" sz="1200" b="0" u="none" strike="noStrike" dirty="0" err="1">
                <a:solidFill>
                  <a:srgbClr val="172C44"/>
                </a:solidFill>
                <a:effectLst/>
                <a:uFillTx/>
                <a:latin typeface="Calibri"/>
                <a:ea typeface="IBM Plex Sans"/>
              </a:rPr>
              <a:t>WebSocket</a:t>
            </a:r>
            <a:r>
              <a:rPr lang="en-US" sz="1200" b="0" u="none" strike="noStrike" dirty="0">
                <a:solidFill>
                  <a:srgbClr val="172C44"/>
                </a:solidFill>
                <a:effectLst/>
                <a:uFillTx/>
                <a:latin typeface="Calibri"/>
                <a:ea typeface="IBM Plex Sans"/>
              </a:rPr>
              <a:t> APIs, and supporting mobile and </a:t>
            </a:r>
            <a:r>
              <a:rPr lang="en-US" sz="1200" b="0" u="none" strike="noStrike" dirty="0" err="1">
                <a:solidFill>
                  <a:srgbClr val="172C44"/>
                </a:solidFill>
                <a:effectLst/>
                <a:uFillTx/>
                <a:latin typeface="Calibri"/>
                <a:ea typeface="IBM Plex Sans"/>
              </a:rPr>
              <a:t>IoT</a:t>
            </a:r>
            <a:r>
              <a:rPr lang="en-US" sz="1200" b="0" u="none" strike="noStrike" dirty="0">
                <a:solidFill>
                  <a:srgbClr val="172C44"/>
                </a:solidFill>
                <a:effectLst/>
                <a:uFillTx/>
                <a:latin typeface="Calibri"/>
                <a:ea typeface="IBM Plex Sans"/>
              </a:rPr>
              <a:t> applications.</a:t>
            </a:r>
            <a:endParaRPr lang="en-US" sz="1200" b="0" u="none" strike="noStrike" dirty="0">
              <a:solidFill>
                <a:srgbClr val="000000"/>
              </a:solidFill>
              <a:effectLst/>
              <a:uFillTx/>
              <a:latin typeface="OpenSymbol"/>
            </a:endParaRPr>
          </a:p>
        </p:txBody>
      </p:sp>
      <p:pic>
        <p:nvPicPr>
          <p:cNvPr id="4" name="Picture 3"/>
          <p:cNvPicPr/>
          <p:nvPr/>
        </p:nvPicPr>
        <p:blipFill rotWithShape="1">
          <a:blip r:embed="rId2"/>
          <a:srcRect l="9299" t="6732" r="15529"/>
          <a:stretch/>
        </p:blipFill>
        <p:spPr bwMode="auto">
          <a:xfrm>
            <a:off x="5148064" y="1779662"/>
            <a:ext cx="3484066" cy="2678430"/>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fontScale="90000"/>
          </a:bodyPr>
          <a:lstStyle/>
          <a:p>
            <a:pPr indent="0">
              <a:lnSpc>
                <a:spcPct val="120000"/>
              </a:lnSpc>
              <a:buNone/>
              <a:tabLst>
                <a:tab pos="0" algn="l"/>
              </a:tabLst>
            </a:pPr>
            <a:r>
              <a:rPr lang="en-US" sz="3000" b="1" u="none" strike="noStrike">
                <a:solidFill>
                  <a:srgbClr val="172C44"/>
                </a:solidFill>
                <a:effectLst/>
                <a:uFillTx/>
                <a:latin typeface="Calibri"/>
                <a:ea typeface="Aboreto"/>
              </a:rPr>
              <a:t>Integration with AWS Ecosystem</a:t>
            </a:r>
            <a:endParaRPr lang="fr-FR" sz="3000" b="0" u="none" strike="noStrike">
              <a:solidFill>
                <a:schemeClr val="dk1"/>
              </a:solidFill>
              <a:effectLst/>
              <a:uFillTx/>
              <a:latin typeface="Arial"/>
            </a:endParaRPr>
          </a:p>
        </p:txBody>
      </p:sp>
      <p:sp>
        <p:nvSpPr>
          <p:cNvPr id="102" name="PlaceHolder 2"/>
          <p:cNvSpPr>
            <a:spLocks noGrp="1"/>
          </p:cNvSpPr>
          <p:nvPr>
            <p:ph type="subTitle"/>
          </p:nvPr>
        </p:nvSpPr>
        <p:spPr>
          <a:xfrm>
            <a:off x="1771560" y="2133720"/>
            <a:ext cx="4723920" cy="2066400"/>
          </a:xfrm>
          <a:prstGeom prst="rect">
            <a:avLst/>
          </a:prstGeom>
          <a:noFill/>
          <a:ln w="0">
            <a:noFill/>
          </a:ln>
        </p:spPr>
        <p:txBody>
          <a:bodyPr lIns="91440" tIns="91440" rIns="91440" bIns="91440" anchor="t">
            <a:normAutofit/>
          </a:bodyPr>
          <a:lstStyle/>
          <a:p>
            <a:pPr marL="457200" indent="-304920">
              <a:lnSpc>
                <a:spcPct val="120000"/>
              </a:lnSpc>
              <a:buNone/>
              <a:tabLst>
                <a:tab pos="0" algn="l"/>
              </a:tabLst>
            </a:pPr>
            <a:r>
              <a:rPr lang="en-US" sz="1200" b="0" u="none" strike="noStrike">
                <a:solidFill>
                  <a:srgbClr val="172C44"/>
                </a:solidFill>
                <a:effectLst/>
                <a:uFillTx/>
                <a:latin typeface="Calibri"/>
                <a:ea typeface="IBM Plex Sans"/>
              </a:rPr>
              <a:t>AWS API Gateway integrates deeply with </a:t>
            </a:r>
            <a:r>
              <a:rPr lang="en-US" sz="1200" b="1" u="none" strike="noStrike">
                <a:solidFill>
                  <a:srgbClr val="172C44"/>
                </a:solidFill>
                <a:effectLst/>
                <a:uFillTx/>
                <a:latin typeface="Calibri"/>
                <a:ea typeface="IBM Plex Sans"/>
              </a:rPr>
              <a:t>AWS Lambda</a:t>
            </a:r>
            <a:r>
              <a:rPr lang="en-US" sz="1200" b="0" u="none" strike="noStrike">
                <a:solidFill>
                  <a:srgbClr val="172C44"/>
                </a:solidFill>
                <a:effectLst/>
                <a:uFillTx/>
                <a:latin typeface="Calibri"/>
                <a:ea typeface="IBM Plex Sans"/>
              </a:rPr>
              <a:t>, </a:t>
            </a:r>
            <a:r>
              <a:rPr lang="en-US" sz="1200" b="1" u="none" strike="noStrike">
                <a:solidFill>
                  <a:srgbClr val="172C44"/>
                </a:solidFill>
                <a:effectLst/>
                <a:uFillTx/>
                <a:latin typeface="Calibri"/>
                <a:ea typeface="IBM Plex Sans"/>
              </a:rPr>
              <a:t>IAM</a:t>
            </a:r>
            <a:r>
              <a:rPr lang="en-US" sz="1200" b="0" u="none" strike="noStrike">
                <a:solidFill>
                  <a:srgbClr val="172C44"/>
                </a:solidFill>
                <a:effectLst/>
                <a:uFillTx/>
                <a:latin typeface="Calibri"/>
                <a:ea typeface="IBM Plex Sans"/>
              </a:rPr>
              <a:t>, </a:t>
            </a:r>
            <a:r>
              <a:rPr lang="en-US" sz="1200" b="1" u="none" strike="noStrike">
                <a:solidFill>
                  <a:srgbClr val="172C44"/>
                </a:solidFill>
                <a:effectLst/>
                <a:uFillTx/>
                <a:latin typeface="Calibri"/>
                <a:ea typeface="IBM Plex Sans"/>
              </a:rPr>
              <a:t>CloudWatch</a:t>
            </a:r>
            <a:r>
              <a:rPr lang="en-US" sz="1200" b="0" u="none" strike="noStrike">
                <a:solidFill>
                  <a:srgbClr val="172C44"/>
                </a:solidFill>
                <a:effectLst/>
                <a:uFillTx/>
                <a:latin typeface="Calibri"/>
                <a:ea typeface="IBM Plex Sans"/>
              </a:rPr>
              <a:t>, and other AWS services. This enables seamless automation, secure access control, detailed monitoring, and simplified backend management to support scalable and resilient applications.</a:t>
            </a:r>
            <a:endParaRPr lang="en-US" sz="12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fontScale="90000"/>
          </a:bodyPr>
          <a:lstStyle/>
          <a:p>
            <a:pPr indent="0">
              <a:lnSpc>
                <a:spcPct val="120000"/>
              </a:lnSpc>
              <a:buNone/>
              <a:tabLst>
                <a:tab pos="0" algn="l"/>
              </a:tabLst>
            </a:pPr>
            <a:r>
              <a:rPr lang="en-US" sz="4000" b="1" u="none" strike="noStrike">
                <a:solidFill>
                  <a:srgbClr val="172C44"/>
                </a:solidFill>
                <a:effectLst/>
                <a:uFillTx/>
                <a:latin typeface="Calibri"/>
                <a:ea typeface="Aboreto"/>
              </a:rPr>
              <a:t>API Gateway Management and Security</a:t>
            </a:r>
            <a:endParaRPr lang="fr-FR" sz="4000" b="0" u="none" strike="noStrike">
              <a:solidFill>
                <a:schemeClr val="dk1"/>
              </a:solidFill>
              <a:effectLst/>
              <a:uFillTx/>
              <a:latin typeface="Arial"/>
            </a:endParaRPr>
          </a:p>
        </p:txBody>
      </p:sp>
      <p:sp>
        <p:nvSpPr>
          <p:cNvPr id="104" name="PlaceHolder 2"/>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20000"/>
              </a:lnSpc>
              <a:buNone/>
              <a:tabLst>
                <a:tab pos="0" algn="l"/>
              </a:tabLst>
            </a:pPr>
            <a:r>
              <a:rPr lang="en-US" sz="6000" b="0" u="none" strike="noStrike">
                <a:solidFill>
                  <a:srgbClr val="FFFEF8"/>
                </a:solidFill>
                <a:effectLst/>
                <a:uFillTx/>
                <a:latin typeface="Calibri"/>
                <a:ea typeface="Aboreto"/>
              </a:rPr>
              <a:t>02</a:t>
            </a:r>
            <a:endParaRPr lang="fr-FR" sz="6000" b="0" u="none" strike="noStrike">
              <a:solidFill>
                <a:schemeClr val="dk1"/>
              </a:solidFill>
              <a:effectLst/>
              <a:uFillTx/>
              <a:latin typeface="Arial"/>
            </a:endParaRPr>
          </a:p>
        </p:txBody>
      </p:sp>
      <p:pic>
        <p:nvPicPr>
          <p:cNvPr id="105" name="Google Shape;223;p33"/>
          <p:cNvPicPr/>
          <p:nvPr/>
        </p:nvPicPr>
        <p:blipFill>
          <a:blip r:embed="rId2"/>
          <a:srcRect l="20797" r="37438" b="3137"/>
          <a:stretch/>
        </p:blipFill>
        <p:spPr>
          <a:xfrm>
            <a:off x="6079320" y="0"/>
            <a:ext cx="3064320" cy="47372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fontScale="90000"/>
          </a:bodyPr>
          <a:lstStyle/>
          <a:p>
            <a:pPr indent="0">
              <a:lnSpc>
                <a:spcPct val="120000"/>
              </a:lnSpc>
              <a:buNone/>
              <a:tabLst>
                <a:tab pos="0" algn="l"/>
              </a:tabLst>
            </a:pPr>
            <a:r>
              <a:rPr lang="en-US" sz="3000" b="1" u="none" strike="noStrike">
                <a:solidFill>
                  <a:srgbClr val="172C44"/>
                </a:solidFill>
                <a:effectLst/>
                <a:uFillTx/>
                <a:latin typeface="Calibri"/>
                <a:ea typeface="Aboreto"/>
              </a:rPr>
              <a:t>Deployment and Versioning Strategies</a:t>
            </a:r>
            <a:endParaRPr lang="fr-FR" sz="3000" b="0" u="none" strike="noStrike">
              <a:solidFill>
                <a:schemeClr val="dk1"/>
              </a:solidFill>
              <a:effectLst/>
              <a:uFillTx/>
              <a:latin typeface="Arial"/>
            </a:endParaRPr>
          </a:p>
        </p:txBody>
      </p:sp>
      <p:sp>
        <p:nvSpPr>
          <p:cNvPr id="107" name="PlaceHolder 2"/>
          <p:cNvSpPr>
            <a:spLocks noGrp="1"/>
          </p:cNvSpPr>
          <p:nvPr>
            <p:ph type="subTitle"/>
          </p:nvPr>
        </p:nvSpPr>
        <p:spPr>
          <a:xfrm>
            <a:off x="1771560" y="2133720"/>
            <a:ext cx="4723920" cy="2066400"/>
          </a:xfrm>
          <a:prstGeom prst="rect">
            <a:avLst/>
          </a:prstGeom>
          <a:noFill/>
          <a:ln w="0">
            <a:noFill/>
          </a:ln>
        </p:spPr>
        <p:txBody>
          <a:bodyPr lIns="91440" tIns="91440" rIns="91440" bIns="91440" anchor="t">
            <a:normAutofit/>
          </a:bodyPr>
          <a:lstStyle/>
          <a:p>
            <a:pPr marL="457200" indent="-304920">
              <a:lnSpc>
                <a:spcPct val="120000"/>
              </a:lnSpc>
              <a:buNone/>
              <a:tabLst>
                <a:tab pos="0" algn="l"/>
              </a:tabLst>
            </a:pPr>
            <a:r>
              <a:rPr lang="en-US" sz="1200" b="0" u="none" strike="noStrike">
                <a:solidFill>
                  <a:srgbClr val="172C44"/>
                </a:solidFill>
                <a:effectLst/>
                <a:uFillTx/>
                <a:latin typeface="Calibri"/>
                <a:ea typeface="IBM Plex Sans"/>
              </a:rPr>
              <a:t>API Gateway supports staged deployments and versioning, allowing controlled release cycles and rollback capabilities. This facilitates safe updates and continuous delivery in dynamic production environments.</a:t>
            </a:r>
            <a:endParaRPr lang="en-US" sz="12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743280" y="876240"/>
            <a:ext cx="4495320" cy="1028520"/>
          </a:xfrm>
          <a:prstGeom prst="rect">
            <a:avLst/>
          </a:prstGeom>
          <a:noFill/>
          <a:ln w="0">
            <a:noFill/>
          </a:ln>
        </p:spPr>
        <p:txBody>
          <a:bodyPr lIns="91440" tIns="91440" rIns="91440" bIns="91440" anchor="b">
            <a:normAutofit fontScale="90000"/>
          </a:bodyPr>
          <a:lstStyle/>
          <a:p>
            <a:pPr indent="0">
              <a:lnSpc>
                <a:spcPct val="120000"/>
              </a:lnSpc>
              <a:buNone/>
              <a:tabLst>
                <a:tab pos="0" algn="l"/>
              </a:tabLst>
            </a:pPr>
            <a:r>
              <a:rPr lang="en-US" sz="3000" b="1" u="none" strike="noStrike">
                <a:solidFill>
                  <a:srgbClr val="172C44"/>
                </a:solidFill>
                <a:effectLst/>
                <a:uFillTx/>
                <a:latin typeface="Calibri"/>
                <a:ea typeface="Aboreto"/>
              </a:rPr>
              <a:t>Security Features and Access Control</a:t>
            </a:r>
            <a:endParaRPr lang="fr-FR" sz="3000" b="0" u="none" strike="noStrike">
              <a:solidFill>
                <a:schemeClr val="dk1"/>
              </a:solidFill>
              <a:effectLst/>
              <a:uFillTx/>
              <a:latin typeface="Arial"/>
            </a:endParaRPr>
          </a:p>
        </p:txBody>
      </p:sp>
      <p:sp>
        <p:nvSpPr>
          <p:cNvPr id="109" name="PlaceHolder 2"/>
          <p:cNvSpPr>
            <a:spLocks noGrp="1"/>
          </p:cNvSpPr>
          <p:nvPr>
            <p:ph type="subTitle"/>
          </p:nvPr>
        </p:nvSpPr>
        <p:spPr>
          <a:xfrm>
            <a:off x="3743280" y="1962000"/>
            <a:ext cx="4495320" cy="229500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172C44"/>
                </a:solidFill>
                <a:effectLst/>
                <a:uFillTx/>
                <a:latin typeface="Calibri"/>
                <a:ea typeface="IBM Plex Sans"/>
              </a:rPr>
              <a:t>It offers multiple security options, including </a:t>
            </a:r>
            <a:r>
              <a:rPr lang="en-US" sz="1200" b="1" u="none" strike="noStrike">
                <a:solidFill>
                  <a:srgbClr val="172C44"/>
                </a:solidFill>
                <a:effectLst/>
                <a:uFillTx/>
                <a:latin typeface="Calibri"/>
                <a:ea typeface="IBM Plex Sans"/>
              </a:rPr>
              <a:t>AWS IAM policies</a:t>
            </a:r>
            <a:r>
              <a:rPr lang="en-US" sz="1200" b="0" u="none" strike="noStrike">
                <a:solidFill>
                  <a:srgbClr val="172C44"/>
                </a:solidFill>
                <a:effectLst/>
                <a:uFillTx/>
                <a:latin typeface="Calibri"/>
                <a:ea typeface="IBM Plex Sans"/>
              </a:rPr>
              <a:t>, custom authorizers, and </a:t>
            </a:r>
            <a:r>
              <a:rPr lang="en-US" sz="1200" b="1" u="none" strike="noStrike">
                <a:solidFill>
                  <a:srgbClr val="172C44"/>
                </a:solidFill>
                <a:effectLst/>
                <a:uFillTx/>
                <a:latin typeface="Calibri"/>
                <a:ea typeface="IBM Plex Sans"/>
              </a:rPr>
              <a:t>Amazon Cognito</a:t>
            </a:r>
            <a:r>
              <a:rPr lang="en-US" sz="1200" b="0" u="none" strike="noStrike">
                <a:solidFill>
                  <a:srgbClr val="172C44"/>
                </a:solidFill>
                <a:effectLst/>
                <a:uFillTx/>
                <a:latin typeface="Calibri"/>
                <a:ea typeface="IBM Plex Sans"/>
              </a:rPr>
              <a:t> integration for user authentication. These ensure robust API access management and data protection.</a:t>
            </a:r>
            <a:endParaRPr lang="en-US" sz="1200" b="0" u="none" strike="noStrike">
              <a:solidFill>
                <a:srgbClr val="000000"/>
              </a:solidFill>
              <a:effectLst/>
              <a:uFillTx/>
              <a:latin typeface="OpenSymbol"/>
            </a:endParaRPr>
          </a:p>
        </p:txBody>
      </p:sp>
      <p:pic>
        <p:nvPicPr>
          <p:cNvPr id="110" name="Google Shape;216;p32"/>
          <p:cNvPicPr/>
          <p:nvPr/>
        </p:nvPicPr>
        <p:blipFill>
          <a:blip r:embed="rId2"/>
          <a:srcRect l="23917" r="34321" b="3137"/>
          <a:stretch/>
        </p:blipFill>
        <p:spPr>
          <a:xfrm>
            <a:off x="0" y="0"/>
            <a:ext cx="3064320" cy="47372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330</Words>
  <Application>Microsoft Office PowerPoint</Application>
  <PresentationFormat>On-screen Show (16:9)</PresentationFormat>
  <Paragraphs>22</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Design Inspiration Project Proposal by Slidesgo</vt:lpstr>
      <vt:lpstr>Slidesgo Final Pages</vt:lpstr>
      <vt:lpstr>AWS API Gateway</vt:lpstr>
      <vt:lpstr>Introduction</vt:lpstr>
      <vt:lpstr>AWS API Gateway Overview</vt:lpstr>
      <vt:lpstr>Features and Capabilities</vt:lpstr>
      <vt:lpstr>Use Cases in Modern Architectures</vt:lpstr>
      <vt:lpstr>Integration with AWS Ecosystem</vt:lpstr>
      <vt:lpstr>API Gateway Management and Security</vt:lpstr>
      <vt:lpstr>Deployment and Versioning Strategies</vt:lpstr>
      <vt:lpstr>Security Features and Access Control</vt:lpstr>
      <vt:lpstr>Monitoring, Logging, and Performance Optimization</vt:lpstr>
      <vt:lpstr>Conclusions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API Gateway</dc:title>
  <cp:lastModifiedBy>User</cp:lastModifiedBy>
  <cp:revision>2</cp:revision>
  <dcterms:modified xsi:type="dcterms:W3CDTF">2025-09-03T09:15:25Z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2025-09-03T07:57:21Z</dcterms:created>
  <dc:creator>Unknown Creator</dc:creator>
  <dc:description/>
  <dc:language>en-US</dc:language>
  <cp:lastModifiedBy>Unknown Creator</cp:lastModifiedBy>
  <dcterms:modified xsi:type="dcterms:W3CDTF">2025-09-03T07:57:21Z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