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core0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officedocument/2006/relationships/metadata/core-properties" Target="docProps/core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3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5" d="100"/>
          <a:sy n="95" d="100"/>
        </p:scale>
        <p:origin x="-436" y="23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tBDf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713160" y="1438920"/>
            <a:ext cx="4926960" cy="1522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5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" name="Google Shape;12;p2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" name="Google Shape;13;p2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7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6" name="Google Shape;132;p19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7" name="Google Shape;133;p1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8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4471920" y="333972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title"/>
          </p:nvPr>
        </p:nvSpPr>
        <p:spPr>
          <a:xfrm>
            <a:off x="4471920" y="63540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title"/>
          </p:nvPr>
        </p:nvSpPr>
        <p:spPr>
          <a:xfrm>
            <a:off x="4471920" y="1987560"/>
            <a:ext cx="3492360" cy="7686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0" y="-16920"/>
            <a:ext cx="3064320" cy="47545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2" name="Google Shape;142;p20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3" name="Google Shape;143;p20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1172880" y="2369880"/>
            <a:ext cx="4383360" cy="204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4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title"/>
          </p:nvPr>
        </p:nvSpPr>
        <p:spPr>
          <a:xfrm>
            <a:off x="1172880" y="1375560"/>
            <a:ext cx="1474200" cy="8413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47" name="Google Shape;18;p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48" name="Google Shape;19;p3"/>
          <p:cNvSpPr/>
          <p:nvPr/>
        </p:nvSpPr>
        <p:spPr>
          <a:xfrm>
            <a:off x="539640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145;p21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1" name="Google Shape;147;p2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_ONLY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149;p22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4" name="Google Shape;151;p22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3_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713160" y="540000"/>
            <a:ext cx="5160240" cy="1058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5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6" name="Google Shape;155;p23"/>
          <p:cNvSpPr/>
          <p:nvPr/>
        </p:nvSpPr>
        <p:spPr>
          <a:xfrm>
            <a:off x="713160" y="3567600"/>
            <a:ext cx="4077360" cy="600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t">
            <a:noAutofit/>
          </a:bodyPr>
          <a:lstStyle/>
          <a:p>
            <a:pPr defTabSz="914400">
              <a:lnSpc>
                <a:spcPct val="100000"/>
              </a:lnSpc>
              <a:spcBef>
                <a:spcPts val="300"/>
              </a:spcBef>
              <a:tabLst>
                <a:tab pos="0" algn="l"/>
              </a:tabLst>
            </a:pPr>
            <a:r>
              <a:rPr lang="en" sz="1000" b="1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CREDITS: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 This presentation template was created by </a:t>
            </a:r>
            <a:r>
              <a:rPr lang="en" sz="1000" b="1" u="sng" strike="noStrike">
                <a:solidFill>
                  <a:schemeClr val="hlink"/>
                </a:solidFill>
                <a:effectLst/>
                <a:uFillTx/>
                <a:latin typeface="IBM Plex Sans"/>
                <a:ea typeface="IBM Plex Sans"/>
                <a:hlinkClick r:id="rId2"/>
              </a:rPr>
              <a:t>Slidesgo</a:t>
            </a:r>
            <a:r>
              <a:rPr lang="en" sz="1000" b="0" u="none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, and includes icons, infographics &amp; images by </a:t>
            </a:r>
            <a:r>
              <a:rPr lang="en" sz="1000" b="1" u="sng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  <a:hlinkClick r:id="rId3"/>
              </a:rPr>
              <a:t>Freepik</a:t>
            </a:r>
            <a:r>
              <a:rPr lang="en" sz="1000" b="0" u="sng" strike="noStrike">
                <a:solidFill>
                  <a:schemeClr val="dk1"/>
                </a:solidFill>
                <a:effectLst/>
                <a:uFillTx/>
                <a:latin typeface="IBM Plex Sans"/>
                <a:ea typeface="IBM Plex Sans"/>
              </a:rPr>
              <a:t> </a:t>
            </a:r>
            <a:endParaRPr lang="en-US" sz="10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58" name="Google Shape;157;p23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59" name="Google Shape;158;p23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160;p24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1" name="Google Shape;161;p24"/>
          <p:cNvSpPr/>
          <p:nvPr/>
        </p:nvSpPr>
        <p:spPr>
          <a:xfrm>
            <a:off x="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9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163;p25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3" name="Google Shape;164;p2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_AND_BOD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720000" y="1215720"/>
            <a:ext cx="7500960" cy="2621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2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6" name="Google Shape;23;p4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67" name="Google Shape;24;p4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_AND_TWO_COLUMNS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3540600" y="444960"/>
            <a:ext cx="488952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9" name="Google Shape;31;p5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0" y="387360"/>
            <a:ext cx="3064320" cy="4755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1" name="Google Shape;33;p5"/>
          <p:cNvSpPr/>
          <p:nvPr/>
        </p:nvSpPr>
        <p:spPr>
          <a:xfrm>
            <a:off x="3064680" y="462168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IG_NUMB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32400" y="1740600"/>
            <a:ext cx="4567320" cy="11523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lnSpc>
                <a:spcPct val="100000"/>
              </a:lnSpc>
              <a:buNone/>
            </a:pPr>
            <a:r>
              <a:rPr lang="fr-FR" sz="6000" b="1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6" name="Google Shape;60;p11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" name="Google Shape;61;p11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3" name="Google Shape;36;p6"/>
          <p:cNvSpPr/>
          <p:nvPr/>
        </p:nvSpPr>
        <p:spPr>
          <a:xfrm>
            <a:off x="0" y="4746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4" name="Google Shape;37;p6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77" name="Google Shape;42;p7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78" name="Google Shape;43;p7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MAIN_POINT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2318040" y="1307160"/>
            <a:ext cx="4507920" cy="2529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Google Shape;46;p8"/>
          <p:cNvSpPr/>
          <p:nvPr/>
        </p:nvSpPr>
        <p:spPr>
          <a:xfrm>
            <a:off x="0" y="-1872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1" name="Google Shape;47;p8"/>
          <p:cNvSpPr/>
          <p:nvPr/>
        </p:nvSpPr>
        <p:spPr>
          <a:xfrm>
            <a:off x="843084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ECTION_TITLE_AND_DESCRIPTION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2135520" y="1189080"/>
            <a:ext cx="4872600" cy="1964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6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3" name="Google Shape;51;p9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84" name="Google Shape;52;p9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APTION_ONLY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body"/>
          </p:nvPr>
        </p:nvSpPr>
        <p:spPr>
          <a:xfrm>
            <a:off x="0" y="0"/>
            <a:ext cx="9143640" cy="51433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86" name="PlaceHolder 2"/>
          <p:cNvSpPr>
            <a:spLocks noGrp="1"/>
          </p:cNvSpPr>
          <p:nvPr>
            <p:ph type="title"/>
          </p:nvPr>
        </p:nvSpPr>
        <p:spPr>
          <a:xfrm>
            <a:off x="1948680" y="4014360"/>
            <a:ext cx="5245920" cy="441360"/>
          </a:xfrm>
          <a:prstGeom prst="rect">
            <a:avLst/>
          </a:prstGeom>
          <a:solidFill>
            <a:schemeClr val="accent2"/>
          </a:solidFill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18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simple-light-2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">
    <p:bg>
      <p:bgPr>
        <a:solidFill>
          <a:srgbClr val="0E2A4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723600" y="511200"/>
            <a:ext cx="7696800" cy="4820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24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_1_1_1_1_1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9" name="PlaceHolder 2"/>
          <p:cNvSpPr>
            <a:spLocks noGrp="1"/>
          </p:cNvSpPr>
          <p:nvPr>
            <p:ph type="title"/>
          </p:nvPr>
        </p:nvSpPr>
        <p:spPr>
          <a:xfrm>
            <a:off x="94608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title"/>
          </p:nvPr>
        </p:nvSpPr>
        <p:spPr>
          <a:xfrm>
            <a:off x="94608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" name="PlaceHolder 4"/>
          <p:cNvSpPr>
            <a:spLocks noGrp="1"/>
          </p:cNvSpPr>
          <p:nvPr>
            <p:ph type="title"/>
          </p:nvPr>
        </p:nvSpPr>
        <p:spPr>
          <a:xfrm>
            <a:off x="94608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2" name="PlaceHolder 5"/>
          <p:cNvSpPr>
            <a:spLocks noGrp="1"/>
          </p:cNvSpPr>
          <p:nvPr>
            <p:ph type="title"/>
          </p:nvPr>
        </p:nvSpPr>
        <p:spPr>
          <a:xfrm>
            <a:off x="4717800" y="1668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3" name="PlaceHolder 6"/>
          <p:cNvSpPr>
            <a:spLocks noGrp="1"/>
          </p:cNvSpPr>
          <p:nvPr>
            <p:ph type="title"/>
          </p:nvPr>
        </p:nvSpPr>
        <p:spPr>
          <a:xfrm>
            <a:off x="4717800" y="2541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4" name="PlaceHolder 7"/>
          <p:cNvSpPr>
            <a:spLocks noGrp="1"/>
          </p:cNvSpPr>
          <p:nvPr>
            <p:ph type="title"/>
          </p:nvPr>
        </p:nvSpPr>
        <p:spPr>
          <a:xfrm>
            <a:off x="4717800" y="3495960"/>
            <a:ext cx="734400" cy="4849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Autofit/>
          </a:bodyPr>
          <a:lstStyle/>
          <a:p>
            <a:pPr indent="0" algn="ctr">
              <a:lnSpc>
                <a:spcPct val="100000"/>
              </a:lnSpc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boreto"/>
                <a:ea typeface="Aboreto"/>
              </a:rPr>
              <a:t>xx%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5" name="Google Shape;77;p13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16" name="Google Shape;78;p13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ONE_COLUMN_TEXT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3740400" y="878760"/>
            <a:ext cx="4496760" cy="10274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19" name="Google Shape;83;p14"/>
          <p:cNvSpPr/>
          <p:nvPr/>
        </p:nvSpPr>
        <p:spPr>
          <a:xfrm>
            <a:off x="0" y="473760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0" name="Google Shape;84;p14"/>
          <p:cNvSpPr/>
          <p:nvPr/>
        </p:nvSpPr>
        <p:spPr>
          <a:xfrm>
            <a:off x="843084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1775520" y="925200"/>
            <a:ext cx="4723920" cy="10551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" name="Google Shape;88;p15"/>
          <p:cNvSpPr/>
          <p:nvPr/>
        </p:nvSpPr>
        <p:spPr>
          <a:xfrm rot="16200000">
            <a:off x="6366240" y="237600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3" name="Google Shape;89;p15"/>
          <p:cNvSpPr/>
          <p:nvPr/>
        </p:nvSpPr>
        <p:spPr>
          <a:xfrm>
            <a:off x="0" y="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4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20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4_1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713520" y="691920"/>
            <a:ext cx="2401920" cy="11462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342840" y="406080"/>
            <a:ext cx="2800800" cy="4737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47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612240" y="405360"/>
            <a:ext cx="2730240" cy="3087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3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  <p:sp>
        <p:nvSpPr>
          <p:cNvPr id="28" name="PlaceHolder 4"/>
          <p:cNvSpPr>
            <a:spLocks noGrp="1"/>
          </p:cNvSpPr>
          <p:nvPr>
            <p:ph type="body"/>
          </p:nvPr>
        </p:nvSpPr>
        <p:spPr>
          <a:xfrm>
            <a:off x="0" y="3493080"/>
            <a:ext cx="6342480" cy="1649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fr-FR" sz="1800" b="0" u="none" strike="noStrik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6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97;p17"/>
          <p:cNvSpPr/>
          <p:nvPr/>
        </p:nvSpPr>
        <p:spPr>
          <a:xfrm rot="5400000">
            <a:off x="-2375640" y="2375640"/>
            <a:ext cx="515736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" name="Google Shape;105;p17"/>
          <p:cNvSpPr/>
          <p:nvPr/>
        </p:nvSpPr>
        <p:spPr>
          <a:xfrm>
            <a:off x="8439480" y="460404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USTOM_5">
    <p:bg>
      <p:bgPr>
        <a:solidFill>
          <a:schemeClr val="l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720000" y="444960"/>
            <a:ext cx="7703640" cy="572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indent="0">
              <a:buNone/>
            </a:pPr>
            <a:r>
              <a:rPr lang="fr-FR" sz="3000" b="0" u="none" strike="noStrike">
                <a:solidFill>
                  <a:schemeClr val="dk1"/>
                </a:solidFill>
                <a:effectLst/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" name="Google Shape;116;p18"/>
          <p:cNvSpPr/>
          <p:nvPr/>
        </p:nvSpPr>
        <p:spPr>
          <a:xfrm rot="10800000">
            <a:off x="360" y="0"/>
            <a:ext cx="9143640" cy="405720"/>
          </a:xfrm>
          <a:prstGeom prst="rect">
            <a:avLst/>
          </a:prstGeom>
          <a:solidFill>
            <a:schemeClr val="dk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sp>
        <p:nvSpPr>
          <p:cNvPr id="34" name="Google Shape;117;p18"/>
          <p:cNvSpPr/>
          <p:nvPr/>
        </p:nvSpPr>
        <p:spPr>
          <a:xfrm>
            <a:off x="0" y="4621320"/>
            <a:ext cx="713160" cy="521640"/>
          </a:xfrm>
          <a:prstGeom prst="diamond">
            <a:avLst/>
          </a:prstGeom>
          <a:solidFill>
            <a:schemeClr val="l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tIns="91440" bIns="91440" anchor="ctr">
            <a:noAutofit/>
          </a:bodyPr>
          <a:lstStyle/>
          <a:p>
            <a:pPr algn="ctr" defTabSz="914400">
              <a:lnSpc>
                <a:spcPct val="100000"/>
              </a:lnSpc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175;p29"/>
          <p:cNvPicPr/>
          <p:nvPr/>
        </p:nvPicPr>
        <p:blipFill>
          <a:blip r:embed="rId2"/>
          <a:srcRect l="24235" t="2762" r="34001"/>
          <a:stretch/>
        </p:blipFill>
        <p:spPr>
          <a:xfrm>
            <a:off x="6079320" y="387360"/>
            <a:ext cx="3064320" cy="47559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714240" y="1438200"/>
            <a:ext cx="4924080" cy="1523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5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AWS Lambda</a:t>
            </a:r>
            <a:endParaRPr lang="fr-FR" sz="35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714240" y="3086280"/>
            <a:ext cx="4752720" cy="552240"/>
          </a:xfrm>
          <a:prstGeom prst="rect">
            <a:avLst/>
          </a:prstGeom>
          <a:solidFill>
            <a:schemeClr val="accent1"/>
          </a:solidFill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600" b="0" u="none" strike="noStrike">
                <a:solidFill>
                  <a:srgbClr val="E2F6F2"/>
                </a:solidFill>
                <a:effectLst/>
                <a:uFillTx/>
                <a:latin typeface="Calibri"/>
                <a:ea typeface="IBM Plex Sans"/>
              </a:rPr>
              <a:t>Serverless Compute Service</a:t>
            </a:r>
            <a:endParaRPr lang="en-US" sz="16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Monitoring, Security, and Best Practices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Monitoring is done through </a:t>
            </a:r>
            <a:r>
              <a:rPr lang="en-US" sz="12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CloudWatch Logs</a:t>
            </a: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and metrics. Security best practices include applying minimal IAM roles, using environment variables securely, and enabling VPC integration when necessary.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12" name="Google Shape;216;p32"/>
          <p:cNvPicPr/>
          <p:nvPr/>
        </p:nvPicPr>
        <p:blipFill>
          <a:blip r:embed="rId2"/>
          <a:srcRect l="23917" r="34321" b="3137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Conclusions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Lambda offers scalable, cost-effective serverless compute with broad event integration and strong security features. It simplifies application deployment and improves operational efficiency.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115" name="Google Shape;216;p32"/>
          <p:cNvPicPr/>
          <p:nvPr/>
        </p:nvPicPr>
        <p:blipFill>
          <a:blip r:embed="rId2"/>
          <a:srcRect l="23917" r="34321" b="3137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Introduction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subTitle"/>
          </p:nvPr>
        </p:nvSpPr>
        <p:spPr>
          <a:xfrm>
            <a:off x="35496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Lambda is a </a:t>
            </a:r>
            <a:r>
              <a:rPr lang="en-US" sz="1200" b="0" u="none" strike="noStrike" dirty="0" err="1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serverless</a:t>
            </a: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 computing service that runs code in response to events and automatically manages the underlying infrastructure. It enables scalable and cost-efficient execution of functions without the need to provision or manage servers.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5" name="Picture 2" descr="AWS Lamb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3209" y="1275606"/>
            <a:ext cx="4877049" cy="27433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1171440" y="2371680"/>
            <a:ext cx="4381200" cy="203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AWS Lambda Overview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title"/>
          </p:nvPr>
        </p:nvSpPr>
        <p:spPr>
          <a:xfrm>
            <a:off x="1171440" y="137160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FFFEF8"/>
                </a:solidFill>
                <a:effectLst/>
                <a:uFillTx/>
                <a:latin typeface="Calibri"/>
                <a:ea typeface="Aboreto"/>
              </a:rPr>
              <a:t>01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95" name="Google Shape;223;p33"/>
          <p:cNvPicPr/>
          <p:nvPr/>
        </p:nvPicPr>
        <p:blipFill>
          <a:blip r:embed="rId2"/>
          <a:srcRect l="20797" r="37438" b="3137"/>
          <a:stretch/>
        </p:blipFill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3743280" y="876240"/>
            <a:ext cx="4495320" cy="10285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What is AWS Lambda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3743280" y="1962000"/>
            <a:ext cx="4495320" cy="22950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Lambda is a fully managed service that executes code triggered by events. It eliminates server management and scales automatically, supporting multiple programming languages.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98" name="Google Shape;216;p32"/>
          <p:cNvPicPr/>
          <p:nvPr/>
        </p:nvPicPr>
        <p:blipFill>
          <a:blip r:embed="rId2"/>
          <a:srcRect l="23917" r="34321" b="3137"/>
          <a:stretch/>
        </p:blipFill>
        <p:spPr>
          <a:xfrm>
            <a:off x="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Key Features and Benefits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Key features include automatic scaling, pay-per-use pricing, and built-in fault tolerance. Benefits are improved agility, reduced costs, and simplified infrastructure management.</a:t>
            </a:r>
            <a:endParaRPr lang="en-US" sz="1200" b="0" u="none" strike="noStrike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Use Cases and Applications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subTitle"/>
          </p:nvPr>
        </p:nvSpPr>
        <p:spPr>
          <a:xfrm>
            <a:off x="177156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AWS Lambda supports web applications, data processing, real-time file processing, and backend services for mobile apps. It is widely used for automation and integrating with other AWS services.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1171440" y="2371680"/>
            <a:ext cx="4381200" cy="2037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4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AWS Lambda Architecture</a:t>
            </a:r>
            <a:endParaRPr lang="fr-FR" sz="4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 type="title"/>
          </p:nvPr>
        </p:nvSpPr>
        <p:spPr>
          <a:xfrm>
            <a:off x="1171440" y="1371600"/>
            <a:ext cx="1476000" cy="83772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ctr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6000" b="0" u="none" strike="noStrike">
                <a:solidFill>
                  <a:srgbClr val="FFFEF8"/>
                </a:solidFill>
                <a:effectLst/>
                <a:uFillTx/>
                <a:latin typeface="Calibri"/>
                <a:ea typeface="Aboreto"/>
              </a:rPr>
              <a:t>02</a:t>
            </a:r>
            <a:endParaRPr lang="fr-FR" sz="6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pic>
        <p:nvPicPr>
          <p:cNvPr id="105" name="Google Shape;223;p33"/>
          <p:cNvPicPr/>
          <p:nvPr/>
        </p:nvPicPr>
        <p:blipFill>
          <a:blip r:embed="rId2"/>
          <a:srcRect l="20797" r="37438" b="3137"/>
          <a:stretch/>
        </p:blipFill>
        <p:spPr>
          <a:xfrm>
            <a:off x="6079320" y="0"/>
            <a:ext cx="3064320" cy="4737240"/>
          </a:xfrm>
          <a:prstGeom prst="rect">
            <a:avLst/>
          </a:prstGeom>
          <a:noFill/>
          <a:ln w="0"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Event Sources and Triggers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subTitle"/>
          </p:nvPr>
        </p:nvSpPr>
        <p:spPr>
          <a:xfrm>
            <a:off x="179512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Lambda functions are invoked by events from services like </a:t>
            </a:r>
            <a:r>
              <a:rPr lang="en-US" sz="1200" b="1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Amazon S3</a:t>
            </a: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, </a:t>
            </a:r>
            <a:r>
              <a:rPr lang="en-US" sz="1200" b="1" u="none" strike="noStrike" dirty="0" err="1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DynamoDB</a:t>
            </a: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, API Gateway, and </a:t>
            </a:r>
            <a:r>
              <a:rPr lang="en-US" sz="1200" b="0" u="none" strike="noStrike" dirty="0" err="1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CloudWatch</a:t>
            </a: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. These triggers enable asynchronous and real-time processing.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5" name="Picture 4" descr="Field Notes: Optimize your Java application for AWS Lambda with Quarkus |  AWS Architecture Blo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2139702"/>
            <a:ext cx="2793740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1771560" y="923760"/>
            <a:ext cx="4723920" cy="105696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b">
            <a:normAutofit fontScale="90000"/>
          </a:bodyPr>
          <a:lstStyle/>
          <a:p>
            <a:pPr indent="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3000" b="1" u="none" strike="noStrike">
                <a:solidFill>
                  <a:srgbClr val="172C44"/>
                </a:solidFill>
                <a:effectLst/>
                <a:uFillTx/>
                <a:latin typeface="Calibri"/>
                <a:ea typeface="Aboreto"/>
              </a:rPr>
              <a:t>Function Deployment and Management</a:t>
            </a:r>
            <a:endParaRPr lang="fr-FR" sz="3000" b="0" u="none" strike="noStrike">
              <a:solidFill>
                <a:schemeClr val="dk1"/>
              </a:solidFill>
              <a:effectLst/>
              <a:uFillTx/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subTitle"/>
          </p:nvPr>
        </p:nvSpPr>
        <p:spPr>
          <a:xfrm>
            <a:off x="251520" y="2133720"/>
            <a:ext cx="4723920" cy="206640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rmAutofit/>
          </a:bodyPr>
          <a:lstStyle/>
          <a:p>
            <a:pPr marL="457200" indent="-304920">
              <a:lnSpc>
                <a:spcPct val="120000"/>
              </a:lnSpc>
              <a:buNone/>
              <a:tabLst>
                <a:tab pos="0" algn="l"/>
              </a:tabLst>
            </a:pPr>
            <a:r>
              <a:rPr lang="en-US" sz="1200" b="0" u="none" strike="noStrike" dirty="0">
                <a:solidFill>
                  <a:srgbClr val="172C44"/>
                </a:solidFill>
                <a:effectLst/>
                <a:uFillTx/>
                <a:latin typeface="Calibri"/>
                <a:ea typeface="IBM Plex Sans"/>
              </a:rPr>
              <a:t>Functions can be deployed via the AWS Management Console, CLI, or Infrastructure as Code tools. Code packages and environment configurations are managed seamlessly.</a:t>
            </a:r>
            <a:endParaRPr lang="en-US" sz="1200" b="0" u="none" strike="noStrike" dirty="0">
              <a:solidFill>
                <a:srgbClr val="000000"/>
              </a:solidFill>
              <a:effectLst/>
              <a:uFillTx/>
              <a:latin typeface="OpenSymbol"/>
            </a:endParaRPr>
          </a:p>
        </p:txBody>
      </p:sp>
      <p:pic>
        <p:nvPicPr>
          <p:cNvPr id="4" name="Picture 2" descr="Security Best Practices for AWS Lambda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48064" y="1995686"/>
            <a:ext cx="3086106" cy="2232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theme/theme1.xml><?xml version="1.0" encoding="utf-8"?>
<a:theme xmlns:a="http://schemas.openxmlformats.org/drawingml/2006/main" name="Design Inspiration Project Proposal by Slidesgo">
  <a:themeElements>
    <a:clrScheme name="Simple Light">
      <a:dk1>
        <a:srgbClr val="172C44"/>
      </a:dk1>
      <a:lt1>
        <a:srgbClr val="FFFEF8"/>
      </a:lt1>
      <a:dk2>
        <a:srgbClr val="A0D3D8"/>
      </a:dk2>
      <a:lt2>
        <a:srgbClr val="FF8E6E"/>
      </a:lt2>
      <a:accent1>
        <a:srgbClr val="E2F6F2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172C44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Slidesgo Final Pages">
  <a:themeElements>
    <a:clrScheme name="Simple Light">
      <a:dk1>
        <a:srgbClr val="0E2A47"/>
      </a:dk1>
      <a:lt1>
        <a:srgbClr val="FFFFFF"/>
      </a:lt1>
      <a:dk2>
        <a:srgbClr val="869FB2"/>
      </a:dk2>
      <a:lt2>
        <a:srgbClr val="FFFFFF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869FB2"/>
      </a:hlink>
      <a:folHlink>
        <a:srgbClr val="0097A7"/>
      </a:folHlink>
    </a:clrScheme>
    <a:fontScheme name="Offic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278</Words>
  <Application>Microsoft Office PowerPoint</Application>
  <PresentationFormat>On-screen Show (16:9)</PresentationFormat>
  <Paragraphs>22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3" baseType="lpstr">
      <vt:lpstr>Design Inspiration Project Proposal by Slidesgo</vt:lpstr>
      <vt:lpstr>Slidesgo Final Pages</vt:lpstr>
      <vt:lpstr>AWS Lambda</vt:lpstr>
      <vt:lpstr>Introduction</vt:lpstr>
      <vt:lpstr>AWS Lambda Overview</vt:lpstr>
      <vt:lpstr>What is AWS Lambda</vt:lpstr>
      <vt:lpstr>Key Features and Benefits</vt:lpstr>
      <vt:lpstr>Use Cases and Applications</vt:lpstr>
      <vt:lpstr>AWS Lambda Architecture</vt:lpstr>
      <vt:lpstr>Event Sources and Triggers</vt:lpstr>
      <vt:lpstr>Function Deployment and Management</vt:lpstr>
      <vt:lpstr>Monitoring, Security, and Best Practices</vt:lpstr>
      <vt:lpstr>Conclusions</vt:lpstr>
    </vt:vector>
  </TitlesOfParts>
  <Company>Microsoft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Lambda</dc:title>
  <cp:lastModifiedBy>User</cp:lastModifiedBy>
  <cp:revision>1</cp:revision>
  <dcterms:modified xsi:type="dcterms:W3CDTF">2025-09-03T08:14:30Z</dcterms:modified>
</cp:coreProperties>
</file>

<file path=docProps/core0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2025-09-03T08:10:09Z</dcterms:created>
  <dc:creator>Unknown Creator</dc:creator>
  <dc:description/>
  <dc:language>en-US</dc:language>
  <cp:lastModifiedBy>Unknown Creator</cp:lastModifiedBy>
  <dcterms:modified xsi:type="dcterms:W3CDTF">2025-09-03T08:10:09Z</dcterms:modified>
  <cp:revision>0</cp:revision>
  <dc:subject/>
  <dc:title>Untitled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lides">
    <vt:r8>12</vt:r8>
  </property>
</Properties>
</file>