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3" r:id="rId2"/>
  </p:sldMasterIdLst>
  <p:sldIdLst>
    <p:sldId id="256" r:id="rId3"/>
    <p:sldId id="257" r:id="rId4"/>
    <p:sldId id="260" r:id="rId5"/>
    <p:sldId id="261" r:id="rId6"/>
    <p:sldId id="263" r:id="rId7"/>
    <p:sldId id="264" r:id="rId8"/>
    <p:sldId id="265" r:id="rId9"/>
    <p:sldId id="266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5" d="100"/>
          <a:sy n="95" d="100"/>
        </p:scale>
        <p:origin x="-436" y="2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tBDf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13160" y="1438920"/>
            <a:ext cx="4926960" cy="1522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5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79320" y="387360"/>
            <a:ext cx="3064320" cy="4755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70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2" name="Google Shape;12;p2"/>
          <p:cNvSpPr/>
          <p:nvPr/>
        </p:nvSpPr>
        <p:spPr>
          <a:xfrm>
            <a:off x="0" y="-18720"/>
            <a:ext cx="9143640" cy="4057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3" name="Google Shape;13;p2"/>
          <p:cNvSpPr/>
          <p:nvPr/>
        </p:nvSpPr>
        <p:spPr>
          <a:xfrm>
            <a:off x="0" y="4621320"/>
            <a:ext cx="713160" cy="521640"/>
          </a:xfrm>
          <a:prstGeom prst="diamond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7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6" name="Google Shape;132;p19"/>
          <p:cNvSpPr/>
          <p:nvPr/>
        </p:nvSpPr>
        <p:spPr>
          <a:xfrm>
            <a:off x="0" y="4737600"/>
            <a:ext cx="9143640" cy="4057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37" name="Google Shape;133;p19"/>
          <p:cNvSpPr/>
          <p:nvPr/>
        </p:nvSpPr>
        <p:spPr>
          <a:xfrm>
            <a:off x="0" y="0"/>
            <a:ext cx="713160" cy="521640"/>
          </a:xfrm>
          <a:prstGeom prst="diamond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8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471920" y="3339720"/>
            <a:ext cx="3492360" cy="768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4000" b="0" u="none" strike="noStrike">
                <a:solidFill>
                  <a:schemeClr val="dk1"/>
                </a:solidFill>
                <a:effectLst/>
                <a:uFillTx/>
                <a:latin typeface="Aboreto"/>
                <a:ea typeface="Aboreto"/>
              </a:rPr>
              <a:t>xx%</a:t>
            </a:r>
            <a:endParaRPr lang="fr-FR" sz="4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title"/>
          </p:nvPr>
        </p:nvSpPr>
        <p:spPr>
          <a:xfrm>
            <a:off x="4471920" y="635400"/>
            <a:ext cx="3492360" cy="768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4000" b="0" u="none" strike="noStrike">
                <a:solidFill>
                  <a:schemeClr val="dk1"/>
                </a:solidFill>
                <a:effectLst/>
                <a:uFillTx/>
                <a:latin typeface="Aboreto"/>
                <a:ea typeface="Aboreto"/>
              </a:rPr>
              <a:t>xx%</a:t>
            </a:r>
            <a:endParaRPr lang="fr-FR" sz="4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title"/>
          </p:nvPr>
        </p:nvSpPr>
        <p:spPr>
          <a:xfrm>
            <a:off x="4471920" y="1987560"/>
            <a:ext cx="3492360" cy="768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4000" b="0" u="none" strike="noStrike">
                <a:solidFill>
                  <a:schemeClr val="dk1"/>
                </a:solidFill>
                <a:effectLst/>
                <a:uFillTx/>
                <a:latin typeface="Aboreto"/>
                <a:ea typeface="Aboreto"/>
              </a:rPr>
              <a:t>xx%</a:t>
            </a:r>
            <a:endParaRPr lang="fr-FR" sz="4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0" y="-16920"/>
            <a:ext cx="3064320" cy="4754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70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42" name="Google Shape;142;p20"/>
          <p:cNvSpPr/>
          <p:nvPr/>
        </p:nvSpPr>
        <p:spPr>
          <a:xfrm>
            <a:off x="0" y="4737600"/>
            <a:ext cx="9143640" cy="4057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43" name="Google Shape;143;p20"/>
          <p:cNvSpPr/>
          <p:nvPr/>
        </p:nvSpPr>
        <p:spPr>
          <a:xfrm>
            <a:off x="8430840" y="0"/>
            <a:ext cx="713160" cy="521640"/>
          </a:xfrm>
          <a:prstGeom prst="diamond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172880" y="2369880"/>
            <a:ext cx="4383360" cy="204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4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45" name="PlaceHolder 2"/>
          <p:cNvSpPr>
            <a:spLocks noGrp="1"/>
          </p:cNvSpPr>
          <p:nvPr>
            <p:ph type="title"/>
          </p:nvPr>
        </p:nvSpPr>
        <p:spPr>
          <a:xfrm>
            <a:off x="1172880" y="1375560"/>
            <a:ext cx="1474200" cy="84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6000" b="0" u="none" strike="noStrike">
                <a:solidFill>
                  <a:schemeClr val="dk1"/>
                </a:solidFill>
                <a:effectLst/>
                <a:uFillTx/>
                <a:latin typeface="Aboreto"/>
                <a:ea typeface="Aboreto"/>
              </a:rPr>
              <a:t>xx%</a:t>
            </a:r>
            <a:endParaRPr lang="fr-FR" sz="6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079320" y="0"/>
            <a:ext cx="3064320" cy="4737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70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47" name="Google Shape;18;p3"/>
          <p:cNvSpPr/>
          <p:nvPr/>
        </p:nvSpPr>
        <p:spPr>
          <a:xfrm>
            <a:off x="0" y="4737600"/>
            <a:ext cx="9143640" cy="4057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48" name="Google Shape;19;p3"/>
          <p:cNvSpPr/>
          <p:nvPr/>
        </p:nvSpPr>
        <p:spPr>
          <a:xfrm>
            <a:off x="5396400" y="0"/>
            <a:ext cx="713160" cy="521640"/>
          </a:xfrm>
          <a:prstGeom prst="diamond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145;p21"/>
          <p:cNvSpPr/>
          <p:nvPr/>
        </p:nvSpPr>
        <p:spPr>
          <a:xfrm rot="16200000">
            <a:off x="6366240" y="2376000"/>
            <a:ext cx="5157360" cy="4057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51" name="Google Shape;147;p21"/>
          <p:cNvSpPr/>
          <p:nvPr/>
        </p:nvSpPr>
        <p:spPr>
          <a:xfrm>
            <a:off x="0" y="0"/>
            <a:ext cx="713160" cy="521640"/>
          </a:xfrm>
          <a:prstGeom prst="diamond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149;p22"/>
          <p:cNvSpPr/>
          <p:nvPr/>
        </p:nvSpPr>
        <p:spPr>
          <a:xfrm rot="5400000">
            <a:off x="-2375640" y="2375640"/>
            <a:ext cx="5157360" cy="4057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54" name="Google Shape;151;p22"/>
          <p:cNvSpPr/>
          <p:nvPr/>
        </p:nvSpPr>
        <p:spPr>
          <a:xfrm>
            <a:off x="8430840" y="0"/>
            <a:ext cx="713160" cy="521640"/>
          </a:xfrm>
          <a:prstGeom prst="diamond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3_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13160" y="540000"/>
            <a:ext cx="5160240" cy="1058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5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56" name="Google Shape;155;p23"/>
          <p:cNvSpPr/>
          <p:nvPr/>
        </p:nvSpPr>
        <p:spPr>
          <a:xfrm>
            <a:off x="713160" y="3567600"/>
            <a:ext cx="4077360" cy="600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 defTabSz="914400">
              <a:lnSpc>
                <a:spcPct val="100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en" sz="1000" b="1" u="none" strike="noStrike">
                <a:solidFill>
                  <a:schemeClr val="dk1"/>
                </a:solidFill>
                <a:effectLst/>
                <a:uFillTx/>
                <a:latin typeface="IBM Plex Sans"/>
                <a:ea typeface="IBM Plex Sans"/>
              </a:rPr>
              <a:t>CREDITS:</a:t>
            </a:r>
            <a:r>
              <a:rPr lang="en" sz="1000" b="0" u="none" strike="noStrike">
                <a:solidFill>
                  <a:schemeClr val="dk1"/>
                </a:solidFill>
                <a:effectLst/>
                <a:uFillTx/>
                <a:latin typeface="IBM Plex Sans"/>
                <a:ea typeface="IBM Plex Sans"/>
              </a:rPr>
              <a:t> This presentation template was created by </a:t>
            </a:r>
            <a:r>
              <a:rPr lang="en" sz="1000" b="1" u="sng" strike="noStrike">
                <a:solidFill>
                  <a:schemeClr val="hlink"/>
                </a:solidFill>
                <a:effectLst/>
                <a:uFillTx/>
                <a:latin typeface="IBM Plex Sans"/>
                <a:ea typeface="IBM Plex Sans"/>
                <a:hlinkClick r:id="rId2"/>
              </a:rPr>
              <a:t>Slidesgo</a:t>
            </a:r>
            <a:r>
              <a:rPr lang="en" sz="1000" b="0" u="none" strike="noStrike">
                <a:solidFill>
                  <a:schemeClr val="dk1"/>
                </a:solidFill>
                <a:effectLst/>
                <a:uFillTx/>
                <a:latin typeface="IBM Plex Sans"/>
                <a:ea typeface="IBM Plex Sans"/>
              </a:rPr>
              <a:t>, and includes icons, infographics &amp; images by </a:t>
            </a:r>
            <a:r>
              <a:rPr lang="en" sz="1000" b="1" u="sng" strike="noStrike">
                <a:solidFill>
                  <a:schemeClr val="dk1"/>
                </a:solidFill>
                <a:effectLst/>
                <a:uFillTx/>
                <a:latin typeface="IBM Plex Sans"/>
                <a:ea typeface="IBM Plex Sans"/>
                <a:hlinkClick r:id="rId3"/>
              </a:rPr>
              <a:t>Freepik</a:t>
            </a:r>
            <a:r>
              <a:rPr lang="en" sz="1000" b="0" u="sng" strike="noStrike">
                <a:solidFill>
                  <a:schemeClr val="dk1"/>
                </a:solidFill>
                <a:effectLst/>
                <a:uFillTx/>
                <a:latin typeface="IBM Plex Sans"/>
                <a:ea typeface="IBM Plex Sans"/>
              </a:rPr>
              <a:t> </a:t>
            </a:r>
            <a:endParaRPr lang="en-US" sz="10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79320" y="0"/>
            <a:ext cx="3064320" cy="4755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70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58" name="Google Shape;157;p23"/>
          <p:cNvSpPr/>
          <p:nvPr/>
        </p:nvSpPr>
        <p:spPr>
          <a:xfrm>
            <a:off x="0" y="0"/>
            <a:ext cx="713160" cy="521640"/>
          </a:xfrm>
          <a:prstGeom prst="diamond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59" name="Google Shape;158;p23"/>
          <p:cNvSpPr/>
          <p:nvPr/>
        </p:nvSpPr>
        <p:spPr>
          <a:xfrm>
            <a:off x="0" y="4737600"/>
            <a:ext cx="9143640" cy="4057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160;p24"/>
          <p:cNvSpPr/>
          <p:nvPr/>
        </p:nvSpPr>
        <p:spPr>
          <a:xfrm rot="16200000">
            <a:off x="6366240" y="2376000"/>
            <a:ext cx="5157360" cy="4057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61" name="Google Shape;161;p24"/>
          <p:cNvSpPr/>
          <p:nvPr/>
        </p:nvSpPr>
        <p:spPr>
          <a:xfrm>
            <a:off x="0" y="4604040"/>
            <a:ext cx="713160" cy="521640"/>
          </a:xfrm>
          <a:prstGeom prst="diamond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163;p25"/>
          <p:cNvSpPr/>
          <p:nvPr/>
        </p:nvSpPr>
        <p:spPr>
          <a:xfrm>
            <a:off x="0" y="4737600"/>
            <a:ext cx="9143640" cy="4057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63" name="Google Shape;164;p25"/>
          <p:cNvSpPr/>
          <p:nvPr/>
        </p:nvSpPr>
        <p:spPr>
          <a:xfrm>
            <a:off x="0" y="0"/>
            <a:ext cx="713160" cy="521640"/>
          </a:xfrm>
          <a:prstGeom prst="diamond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720000" y="1215720"/>
            <a:ext cx="7500960" cy="2621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66" name="Google Shape;23;p4"/>
          <p:cNvSpPr/>
          <p:nvPr/>
        </p:nvSpPr>
        <p:spPr>
          <a:xfrm>
            <a:off x="0" y="-18720"/>
            <a:ext cx="9143640" cy="4057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67" name="Google Shape;24;p4"/>
          <p:cNvSpPr/>
          <p:nvPr/>
        </p:nvSpPr>
        <p:spPr>
          <a:xfrm>
            <a:off x="8430840" y="4621320"/>
            <a:ext cx="713160" cy="521640"/>
          </a:xfrm>
          <a:prstGeom prst="diamond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540600" y="444960"/>
            <a:ext cx="488952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69" name="Google Shape;31;p5"/>
          <p:cNvSpPr/>
          <p:nvPr/>
        </p:nvSpPr>
        <p:spPr>
          <a:xfrm>
            <a:off x="0" y="-18720"/>
            <a:ext cx="9143640" cy="4057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0" y="387360"/>
            <a:ext cx="3064320" cy="4755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70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71" name="Google Shape;33;p5"/>
          <p:cNvSpPr/>
          <p:nvPr/>
        </p:nvSpPr>
        <p:spPr>
          <a:xfrm>
            <a:off x="3064680" y="4621680"/>
            <a:ext cx="713160" cy="521640"/>
          </a:xfrm>
          <a:prstGeom prst="diamond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32400" y="1740600"/>
            <a:ext cx="4567320" cy="1152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6000" b="1" u="none" strike="noStrike">
                <a:solidFill>
                  <a:schemeClr val="dk1"/>
                </a:solidFill>
                <a:effectLst/>
                <a:uFillTx/>
                <a:latin typeface="Aboreto"/>
                <a:ea typeface="Aboreto"/>
              </a:rPr>
              <a:t>xx%</a:t>
            </a:r>
            <a:endParaRPr lang="fr-FR" sz="6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79320" y="0"/>
            <a:ext cx="3064320" cy="4737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70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6" name="Google Shape;60;p11"/>
          <p:cNvSpPr/>
          <p:nvPr/>
        </p:nvSpPr>
        <p:spPr>
          <a:xfrm>
            <a:off x="0" y="4746600"/>
            <a:ext cx="9143640" cy="4057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7" name="Google Shape;61;p11"/>
          <p:cNvSpPr/>
          <p:nvPr/>
        </p:nvSpPr>
        <p:spPr>
          <a:xfrm>
            <a:off x="0" y="0"/>
            <a:ext cx="713160" cy="521640"/>
          </a:xfrm>
          <a:prstGeom prst="diamond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73" name="Google Shape;36;p6"/>
          <p:cNvSpPr/>
          <p:nvPr/>
        </p:nvSpPr>
        <p:spPr>
          <a:xfrm>
            <a:off x="0" y="4746600"/>
            <a:ext cx="9143640" cy="4057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74" name="Google Shape;37;p6"/>
          <p:cNvSpPr/>
          <p:nvPr/>
        </p:nvSpPr>
        <p:spPr>
          <a:xfrm>
            <a:off x="8430840" y="0"/>
            <a:ext cx="713160" cy="521640"/>
          </a:xfrm>
          <a:prstGeom prst="diamond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740400" y="878760"/>
            <a:ext cx="4496760" cy="1027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3064320" cy="4737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70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77" name="Google Shape;42;p7"/>
          <p:cNvSpPr/>
          <p:nvPr/>
        </p:nvSpPr>
        <p:spPr>
          <a:xfrm>
            <a:off x="0" y="4737600"/>
            <a:ext cx="9143640" cy="4057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78" name="Google Shape;43;p7"/>
          <p:cNvSpPr/>
          <p:nvPr/>
        </p:nvSpPr>
        <p:spPr>
          <a:xfrm>
            <a:off x="8430840" y="0"/>
            <a:ext cx="713160" cy="521640"/>
          </a:xfrm>
          <a:prstGeom prst="diamond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POINT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2318040" y="1307160"/>
            <a:ext cx="4507920" cy="2529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6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80" name="Google Shape;46;p8"/>
          <p:cNvSpPr/>
          <p:nvPr/>
        </p:nvSpPr>
        <p:spPr>
          <a:xfrm>
            <a:off x="0" y="-18720"/>
            <a:ext cx="9143640" cy="4057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81" name="Google Shape;47;p8"/>
          <p:cNvSpPr/>
          <p:nvPr/>
        </p:nvSpPr>
        <p:spPr>
          <a:xfrm>
            <a:off x="8430840" y="4621320"/>
            <a:ext cx="713160" cy="521640"/>
          </a:xfrm>
          <a:prstGeom prst="diamond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2135520" y="1189080"/>
            <a:ext cx="4872600" cy="19641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6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83" name="Google Shape;51;p9"/>
          <p:cNvSpPr/>
          <p:nvPr/>
        </p:nvSpPr>
        <p:spPr>
          <a:xfrm rot="16200000">
            <a:off x="6366240" y="2376000"/>
            <a:ext cx="5157360" cy="4057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84" name="Google Shape;52;p9"/>
          <p:cNvSpPr/>
          <p:nvPr/>
        </p:nvSpPr>
        <p:spPr>
          <a:xfrm>
            <a:off x="0" y="0"/>
            <a:ext cx="713160" cy="521640"/>
          </a:xfrm>
          <a:prstGeom prst="diamond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TION_ONLY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86" name="PlaceHolder 2"/>
          <p:cNvSpPr>
            <a:spLocks noGrp="1"/>
          </p:cNvSpPr>
          <p:nvPr>
            <p:ph type="title"/>
          </p:nvPr>
        </p:nvSpPr>
        <p:spPr>
          <a:xfrm>
            <a:off x="1948680" y="4014360"/>
            <a:ext cx="5245920" cy="44136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1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mple-light-2"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"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723600" y="511200"/>
            <a:ext cx="769680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4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9" name="PlaceHolder 2"/>
          <p:cNvSpPr>
            <a:spLocks noGrp="1"/>
          </p:cNvSpPr>
          <p:nvPr>
            <p:ph type="title"/>
          </p:nvPr>
        </p:nvSpPr>
        <p:spPr>
          <a:xfrm>
            <a:off x="946080" y="1668960"/>
            <a:ext cx="734400" cy="484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boreto"/>
                <a:ea typeface="Aboreto"/>
              </a:rPr>
              <a:t>xx%</a:t>
            </a:r>
            <a:endParaRPr lang="fr-FR" sz="3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title"/>
          </p:nvPr>
        </p:nvSpPr>
        <p:spPr>
          <a:xfrm>
            <a:off x="946080" y="2541960"/>
            <a:ext cx="734400" cy="484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boreto"/>
                <a:ea typeface="Aboreto"/>
              </a:rPr>
              <a:t>xx%</a:t>
            </a:r>
            <a:endParaRPr lang="fr-FR" sz="3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1" name="PlaceHolder 4"/>
          <p:cNvSpPr>
            <a:spLocks noGrp="1"/>
          </p:cNvSpPr>
          <p:nvPr>
            <p:ph type="title"/>
          </p:nvPr>
        </p:nvSpPr>
        <p:spPr>
          <a:xfrm>
            <a:off x="946080" y="3495960"/>
            <a:ext cx="734400" cy="484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boreto"/>
                <a:ea typeface="Aboreto"/>
              </a:rPr>
              <a:t>xx%</a:t>
            </a:r>
            <a:endParaRPr lang="fr-FR" sz="3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2" name="PlaceHolder 5"/>
          <p:cNvSpPr>
            <a:spLocks noGrp="1"/>
          </p:cNvSpPr>
          <p:nvPr>
            <p:ph type="title"/>
          </p:nvPr>
        </p:nvSpPr>
        <p:spPr>
          <a:xfrm>
            <a:off x="4717800" y="1668960"/>
            <a:ext cx="734400" cy="484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boreto"/>
                <a:ea typeface="Aboreto"/>
              </a:rPr>
              <a:t>xx%</a:t>
            </a:r>
            <a:endParaRPr lang="fr-FR" sz="3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3" name="PlaceHolder 6"/>
          <p:cNvSpPr>
            <a:spLocks noGrp="1"/>
          </p:cNvSpPr>
          <p:nvPr>
            <p:ph type="title"/>
          </p:nvPr>
        </p:nvSpPr>
        <p:spPr>
          <a:xfrm>
            <a:off x="4717800" y="2541960"/>
            <a:ext cx="734400" cy="484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boreto"/>
                <a:ea typeface="Aboreto"/>
              </a:rPr>
              <a:t>xx%</a:t>
            </a:r>
            <a:endParaRPr lang="fr-FR" sz="3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4" name="PlaceHolder 7"/>
          <p:cNvSpPr>
            <a:spLocks noGrp="1"/>
          </p:cNvSpPr>
          <p:nvPr>
            <p:ph type="title"/>
          </p:nvPr>
        </p:nvSpPr>
        <p:spPr>
          <a:xfrm>
            <a:off x="4717800" y="3495960"/>
            <a:ext cx="734400" cy="484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boreto"/>
                <a:ea typeface="Aboreto"/>
              </a:rPr>
              <a:t>xx%</a:t>
            </a:r>
            <a:endParaRPr lang="fr-FR" sz="3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5" name="Google Shape;77;p13"/>
          <p:cNvSpPr/>
          <p:nvPr/>
        </p:nvSpPr>
        <p:spPr>
          <a:xfrm rot="16200000">
            <a:off x="6366240" y="2376000"/>
            <a:ext cx="5157360" cy="4057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16" name="Google Shape;78;p13"/>
          <p:cNvSpPr/>
          <p:nvPr/>
        </p:nvSpPr>
        <p:spPr>
          <a:xfrm>
            <a:off x="0" y="4621320"/>
            <a:ext cx="713160" cy="521640"/>
          </a:xfrm>
          <a:prstGeom prst="diamond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740400" y="878760"/>
            <a:ext cx="4496760" cy="1027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3064320" cy="4737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70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19" name="Google Shape;83;p14"/>
          <p:cNvSpPr/>
          <p:nvPr/>
        </p:nvSpPr>
        <p:spPr>
          <a:xfrm>
            <a:off x="0" y="4737600"/>
            <a:ext cx="9143640" cy="4057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20" name="Google Shape;84;p14"/>
          <p:cNvSpPr/>
          <p:nvPr/>
        </p:nvSpPr>
        <p:spPr>
          <a:xfrm>
            <a:off x="8430840" y="0"/>
            <a:ext cx="713160" cy="521640"/>
          </a:xfrm>
          <a:prstGeom prst="diamond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775520" y="925200"/>
            <a:ext cx="4723920" cy="10551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2" name="Google Shape;88;p15"/>
          <p:cNvSpPr/>
          <p:nvPr/>
        </p:nvSpPr>
        <p:spPr>
          <a:xfrm rot="16200000">
            <a:off x="6366240" y="2376000"/>
            <a:ext cx="5157360" cy="4057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23" name="Google Shape;89;p15"/>
          <p:cNvSpPr/>
          <p:nvPr/>
        </p:nvSpPr>
        <p:spPr>
          <a:xfrm>
            <a:off x="0" y="0"/>
            <a:ext cx="713160" cy="521640"/>
          </a:xfrm>
          <a:prstGeom prst="diamond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713520" y="691920"/>
            <a:ext cx="2401920" cy="1146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342840" y="406080"/>
            <a:ext cx="2800800" cy="4737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47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3612240" y="405360"/>
            <a:ext cx="2730240" cy="3087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3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0" y="3493080"/>
            <a:ext cx="6342480" cy="16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6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97;p17"/>
          <p:cNvSpPr/>
          <p:nvPr/>
        </p:nvSpPr>
        <p:spPr>
          <a:xfrm rot="5400000">
            <a:off x="-2375640" y="2375640"/>
            <a:ext cx="5157360" cy="4057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1" name="Google Shape;105;p17"/>
          <p:cNvSpPr/>
          <p:nvPr/>
        </p:nvSpPr>
        <p:spPr>
          <a:xfrm>
            <a:off x="8439480" y="4604040"/>
            <a:ext cx="713160" cy="521640"/>
          </a:xfrm>
          <a:prstGeom prst="diamond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5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3" name="Google Shape;116;p18"/>
          <p:cNvSpPr/>
          <p:nvPr/>
        </p:nvSpPr>
        <p:spPr>
          <a:xfrm rot="10800000">
            <a:off x="360" y="0"/>
            <a:ext cx="9143640" cy="4057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34" name="Google Shape;117;p18"/>
          <p:cNvSpPr/>
          <p:nvPr/>
        </p:nvSpPr>
        <p:spPr>
          <a:xfrm>
            <a:off x="0" y="4621320"/>
            <a:ext cx="713160" cy="521640"/>
          </a:xfrm>
          <a:prstGeom prst="diamond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175;p29"/>
          <p:cNvPicPr/>
          <p:nvPr/>
        </p:nvPicPr>
        <p:blipFill>
          <a:blip r:embed="rId2"/>
          <a:srcRect l="24235" t="2762" r="34001"/>
          <a:stretch/>
        </p:blipFill>
        <p:spPr>
          <a:xfrm>
            <a:off x="6079320" y="387360"/>
            <a:ext cx="3064320" cy="4755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714240" y="1438200"/>
            <a:ext cx="4924080" cy="1523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3500" b="1" u="none" strike="noStrike" dirty="0">
                <a:solidFill>
                  <a:srgbClr val="172C44"/>
                </a:solidFill>
                <a:effectLst/>
                <a:uFillTx/>
                <a:latin typeface="Calibri"/>
                <a:ea typeface="Aboreto"/>
              </a:rPr>
              <a:t>AWS </a:t>
            </a:r>
            <a:r>
              <a:rPr lang="en-US" sz="3500" b="1" u="none" strike="noStrike" dirty="0" smtClean="0">
                <a:solidFill>
                  <a:srgbClr val="172C44"/>
                </a:solidFill>
                <a:effectLst/>
                <a:uFillTx/>
                <a:latin typeface="Calibri"/>
                <a:ea typeface="Aboreto"/>
              </a:rPr>
              <a:t>Secrets Manager</a:t>
            </a:r>
            <a:endParaRPr lang="fr-FR" sz="3500" b="0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714240" y="3086280"/>
            <a:ext cx="4752720" cy="55224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600" b="0" u="none" strike="noStrike">
                <a:solidFill>
                  <a:srgbClr val="E2F6F2"/>
                </a:solidFill>
                <a:effectLst/>
                <a:uFillTx/>
                <a:latin typeface="Calibri"/>
                <a:ea typeface="IBM Plex Sans"/>
              </a:rPr>
              <a:t>Effective Management</a:t>
            </a:r>
            <a:endParaRPr lang="en-US" sz="16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743280" y="876240"/>
            <a:ext cx="4495320" cy="1028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3000" b="1" u="none" strike="noStrike">
                <a:solidFill>
                  <a:srgbClr val="172C44"/>
                </a:solidFill>
                <a:effectLst/>
                <a:uFillTx/>
                <a:latin typeface="Calibri"/>
                <a:ea typeface="Aboreto"/>
              </a:rPr>
              <a:t>Introduction</a:t>
            </a:r>
            <a:endParaRPr lang="fr-FR" sz="3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3743280" y="1962000"/>
            <a:ext cx="4495320" cy="2295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200" b="1" u="none" strike="noStrike">
                <a:solidFill>
                  <a:srgbClr val="172C44"/>
                </a:solidFill>
                <a:effectLst/>
                <a:uFillTx/>
                <a:latin typeface="Calibri"/>
                <a:ea typeface="IBM Plex Sans"/>
              </a:rPr>
              <a:t>AWS Secret Manager</a:t>
            </a:r>
            <a:r>
              <a:rPr lang="en-US" sz="1200" b="0" u="none" strike="noStrike">
                <a:solidFill>
                  <a:srgbClr val="172C44"/>
                </a:solidFill>
                <a:effectLst/>
                <a:uFillTx/>
                <a:latin typeface="Calibri"/>
                <a:ea typeface="IBM Plex Sans"/>
              </a:rPr>
              <a:t> is a secure service that helps manage and retrieve </a:t>
            </a:r>
            <a:r>
              <a:rPr lang="en-US" sz="1200" b="1" u="none" strike="noStrike">
                <a:solidFill>
                  <a:srgbClr val="172C44"/>
                </a:solidFill>
                <a:effectLst/>
                <a:uFillTx/>
                <a:latin typeface="Calibri"/>
                <a:ea typeface="IBM Plex Sans"/>
              </a:rPr>
              <a:t>credentials</a:t>
            </a:r>
            <a:r>
              <a:rPr lang="en-US" sz="1200" b="0" u="none" strike="noStrike">
                <a:solidFill>
                  <a:srgbClr val="172C44"/>
                </a:solidFill>
                <a:effectLst/>
                <a:uFillTx/>
                <a:latin typeface="Calibri"/>
                <a:ea typeface="IBM Plex Sans"/>
              </a:rPr>
              <a:t> and </a:t>
            </a:r>
            <a:r>
              <a:rPr lang="en-US" sz="1200" b="1" u="none" strike="noStrike">
                <a:solidFill>
                  <a:srgbClr val="172C44"/>
                </a:solidFill>
                <a:effectLst/>
                <a:uFillTx/>
                <a:latin typeface="Calibri"/>
                <a:ea typeface="IBM Plex Sans"/>
              </a:rPr>
              <a:t>secrets</a:t>
            </a:r>
            <a:r>
              <a:rPr lang="en-US" sz="1200" b="0" u="none" strike="noStrike">
                <a:solidFill>
                  <a:srgbClr val="172C44"/>
                </a:solidFill>
                <a:effectLst/>
                <a:uFillTx/>
                <a:latin typeface="Calibri"/>
                <a:ea typeface="IBM Plex Sans"/>
              </a:rPr>
              <a:t>. It simplifies the process of </a:t>
            </a:r>
            <a:r>
              <a:rPr lang="en-US" sz="1200" b="1" u="none" strike="noStrike">
                <a:solidFill>
                  <a:srgbClr val="172C44"/>
                </a:solidFill>
                <a:effectLst/>
                <a:uFillTx/>
                <a:latin typeface="Calibri"/>
                <a:ea typeface="IBM Plex Sans"/>
              </a:rPr>
              <a:t>storing</a:t>
            </a:r>
            <a:r>
              <a:rPr lang="en-US" sz="1200" b="0" u="none" strike="noStrike">
                <a:solidFill>
                  <a:srgbClr val="172C44"/>
                </a:solidFill>
                <a:effectLst/>
                <a:uFillTx/>
                <a:latin typeface="Calibri"/>
                <a:ea typeface="IBM Plex Sans"/>
              </a:rPr>
              <a:t>, </a:t>
            </a:r>
            <a:r>
              <a:rPr lang="en-US" sz="1200" b="1" u="none" strike="noStrike">
                <a:solidFill>
                  <a:srgbClr val="172C44"/>
                </a:solidFill>
                <a:effectLst/>
                <a:uFillTx/>
                <a:latin typeface="Calibri"/>
                <a:ea typeface="IBM Plex Sans"/>
              </a:rPr>
              <a:t>rotating</a:t>
            </a:r>
            <a:r>
              <a:rPr lang="en-US" sz="1200" b="0" u="none" strike="noStrike">
                <a:solidFill>
                  <a:srgbClr val="172C44"/>
                </a:solidFill>
                <a:effectLst/>
                <a:uFillTx/>
                <a:latin typeface="Calibri"/>
                <a:ea typeface="IBM Plex Sans"/>
              </a:rPr>
              <a:t>, and </a:t>
            </a:r>
            <a:r>
              <a:rPr lang="en-US" sz="1200" b="1" u="none" strike="noStrike">
                <a:solidFill>
                  <a:srgbClr val="172C44"/>
                </a:solidFill>
                <a:effectLst/>
                <a:uFillTx/>
                <a:latin typeface="Calibri"/>
                <a:ea typeface="IBM Plex Sans"/>
              </a:rPr>
              <a:t>monitoring</a:t>
            </a:r>
            <a:r>
              <a:rPr lang="en-US" sz="1200" b="0" u="none" strike="noStrike">
                <a:solidFill>
                  <a:srgbClr val="172C44"/>
                </a:solidFill>
                <a:effectLst/>
                <a:uFillTx/>
                <a:latin typeface="Calibri"/>
                <a:ea typeface="IBM Plex Sans"/>
              </a:rPr>
              <a:t> sensitive information such as API keys, passwords, and certificates. This presentation explores the benefits and functionalities of AWS Secret Manager.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pic>
        <p:nvPicPr>
          <p:cNvPr id="1026" name="Picture 2" descr="https://miro.medium.com/v2/1*qSOmwoyu2uYf2uoQURNGt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35646"/>
            <a:ext cx="3240360" cy="1666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771560" y="923760"/>
            <a:ext cx="4723920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3000" b="1" u="none" strike="noStrike">
                <a:solidFill>
                  <a:srgbClr val="172C44"/>
                </a:solidFill>
                <a:effectLst/>
                <a:uFillTx/>
                <a:latin typeface="Calibri"/>
                <a:ea typeface="Aboreto"/>
              </a:rPr>
              <a:t>Key Features and Benefits</a:t>
            </a:r>
            <a:endParaRPr lang="fr-FR" sz="3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1771560" y="2133720"/>
            <a:ext cx="4723920" cy="2066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marL="457200" indent="-30492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rgbClr val="172C44"/>
                </a:solidFill>
                <a:effectLst/>
                <a:uFillTx/>
                <a:latin typeface="Calibri"/>
                <a:ea typeface="IBM Plex Sans"/>
              </a:rPr>
              <a:t>Key features include </a:t>
            </a:r>
            <a:r>
              <a:rPr lang="en-US" sz="1200" b="1" u="none" strike="noStrike">
                <a:solidFill>
                  <a:srgbClr val="172C44"/>
                </a:solidFill>
                <a:effectLst/>
                <a:uFillTx/>
                <a:latin typeface="Calibri"/>
                <a:ea typeface="IBM Plex Sans"/>
              </a:rPr>
              <a:t>automatic secret rotation</a:t>
            </a:r>
            <a:r>
              <a:rPr lang="en-US" sz="1200" b="0" u="none" strike="noStrike">
                <a:solidFill>
                  <a:srgbClr val="172C44"/>
                </a:solidFill>
                <a:effectLst/>
                <a:uFillTx/>
                <a:latin typeface="Calibri"/>
                <a:ea typeface="IBM Plex Sans"/>
              </a:rPr>
              <a:t>, fine-grained </a:t>
            </a:r>
            <a:r>
              <a:rPr lang="en-US" sz="1200" b="1" u="none" strike="noStrike">
                <a:solidFill>
                  <a:srgbClr val="172C44"/>
                </a:solidFill>
                <a:effectLst/>
                <a:uFillTx/>
                <a:latin typeface="Calibri"/>
                <a:ea typeface="IBM Plex Sans"/>
              </a:rPr>
              <a:t>access control</a:t>
            </a:r>
            <a:r>
              <a:rPr lang="en-US" sz="1200" b="0" u="none" strike="noStrike">
                <a:solidFill>
                  <a:srgbClr val="172C44"/>
                </a:solidFill>
                <a:effectLst/>
                <a:uFillTx/>
                <a:latin typeface="Calibri"/>
                <a:ea typeface="IBM Plex Sans"/>
              </a:rPr>
              <a:t>, and </a:t>
            </a:r>
            <a:r>
              <a:rPr lang="en-US" sz="1200" b="1" u="none" strike="noStrike">
                <a:solidFill>
                  <a:srgbClr val="172C44"/>
                </a:solidFill>
                <a:effectLst/>
                <a:uFillTx/>
                <a:latin typeface="Calibri"/>
                <a:ea typeface="IBM Plex Sans"/>
              </a:rPr>
              <a:t>audit logging</a:t>
            </a:r>
            <a:r>
              <a:rPr lang="en-US" sz="1200" b="0" u="none" strike="noStrike">
                <a:solidFill>
                  <a:srgbClr val="172C44"/>
                </a:solidFill>
                <a:effectLst/>
                <a:uFillTx/>
                <a:latin typeface="Calibri"/>
                <a:ea typeface="IBM Plex Sans"/>
              </a:rPr>
              <a:t>. These features offer businesses improved </a:t>
            </a:r>
            <a:r>
              <a:rPr lang="en-US" sz="1200" b="1" u="none" strike="noStrike">
                <a:solidFill>
                  <a:srgbClr val="172C44"/>
                </a:solidFill>
                <a:effectLst/>
                <a:uFillTx/>
                <a:latin typeface="Calibri"/>
                <a:ea typeface="IBM Plex Sans"/>
              </a:rPr>
              <a:t>security</a:t>
            </a:r>
            <a:r>
              <a:rPr lang="en-US" sz="1200" b="0" u="none" strike="noStrike">
                <a:solidFill>
                  <a:srgbClr val="172C44"/>
                </a:solidFill>
                <a:effectLst/>
                <a:uFillTx/>
                <a:latin typeface="Calibri"/>
                <a:ea typeface="IBM Plex Sans"/>
              </a:rPr>
              <a:t>, reduced overhead in secret management, and the ability to easily integrate with </a:t>
            </a:r>
            <a:r>
              <a:rPr lang="en-US" sz="1200" b="1" u="none" strike="noStrike">
                <a:solidFill>
                  <a:srgbClr val="172C44"/>
                </a:solidFill>
                <a:effectLst/>
                <a:uFillTx/>
                <a:latin typeface="Calibri"/>
                <a:ea typeface="IBM Plex Sans"/>
              </a:rPr>
              <a:t>AWS services</a:t>
            </a:r>
            <a:r>
              <a:rPr lang="en-US" sz="1200" b="0" u="none" strike="noStrike">
                <a:solidFill>
                  <a:srgbClr val="172C44"/>
                </a:solidFill>
                <a:effectLst/>
                <a:uFillTx/>
                <a:latin typeface="Calibri"/>
                <a:ea typeface="IBM Plex Sans"/>
              </a:rPr>
              <a:t> for seamless operations.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743280" y="876240"/>
            <a:ext cx="4495320" cy="1028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3000" b="1" u="none" strike="noStrike">
                <a:solidFill>
                  <a:srgbClr val="172C44"/>
                </a:solidFill>
                <a:effectLst/>
                <a:uFillTx/>
                <a:latin typeface="Calibri"/>
                <a:ea typeface="Aboreto"/>
              </a:rPr>
              <a:t>AWS Secret Manager Use Cases</a:t>
            </a:r>
            <a:endParaRPr lang="fr-FR" sz="3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ubTitle"/>
          </p:nvPr>
        </p:nvSpPr>
        <p:spPr>
          <a:xfrm>
            <a:off x="3743280" y="1962000"/>
            <a:ext cx="4495320" cy="2295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200" b="1" u="none" strike="noStrike">
                <a:solidFill>
                  <a:srgbClr val="172C44"/>
                </a:solidFill>
                <a:effectLst/>
                <a:uFillTx/>
                <a:latin typeface="Calibri"/>
                <a:ea typeface="IBM Plex Sans"/>
              </a:rPr>
              <a:t>AWS Secret Manager</a:t>
            </a:r>
            <a:r>
              <a:rPr lang="en-US" sz="1200" b="0" u="none" strike="noStrike">
                <a:solidFill>
                  <a:srgbClr val="172C44"/>
                </a:solidFill>
                <a:effectLst/>
                <a:uFillTx/>
                <a:latin typeface="Calibri"/>
                <a:ea typeface="IBM Plex Sans"/>
              </a:rPr>
              <a:t> is utilized in various scenarios, including securely managing database credentials, access keys for APIs, and SSH keys for servers. It is essential for organizations aiming to enhance </a:t>
            </a:r>
            <a:r>
              <a:rPr lang="en-US" sz="1200" b="1" u="none" strike="noStrike">
                <a:solidFill>
                  <a:srgbClr val="172C44"/>
                </a:solidFill>
                <a:effectLst/>
                <a:uFillTx/>
                <a:latin typeface="Calibri"/>
                <a:ea typeface="IBM Plex Sans"/>
              </a:rPr>
              <a:t>security practices</a:t>
            </a:r>
            <a:r>
              <a:rPr lang="en-US" sz="1200" b="0" u="none" strike="noStrike">
                <a:solidFill>
                  <a:srgbClr val="172C44"/>
                </a:solidFill>
                <a:effectLst/>
                <a:uFillTx/>
                <a:latin typeface="Calibri"/>
                <a:ea typeface="IBM Plex Sans"/>
              </a:rPr>
              <a:t> and ensure </a:t>
            </a:r>
            <a:r>
              <a:rPr lang="en-US" sz="1200" b="1" u="none" strike="noStrike">
                <a:solidFill>
                  <a:srgbClr val="172C44"/>
                </a:solidFill>
                <a:effectLst/>
                <a:uFillTx/>
                <a:latin typeface="Calibri"/>
                <a:ea typeface="IBM Plex Sans"/>
              </a:rPr>
              <a:t>compliance</a:t>
            </a:r>
            <a:r>
              <a:rPr lang="en-US" sz="1200" b="0" u="none" strike="noStrike">
                <a:solidFill>
                  <a:srgbClr val="172C44"/>
                </a:solidFill>
                <a:effectLst/>
                <a:uFillTx/>
                <a:latin typeface="Calibri"/>
                <a:ea typeface="IBM Plex Sans"/>
              </a:rPr>
              <a:t> with regulations.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pic>
        <p:nvPicPr>
          <p:cNvPr id="103" name="Google Shape;216;p32"/>
          <p:cNvPicPr/>
          <p:nvPr/>
        </p:nvPicPr>
        <p:blipFill>
          <a:blip r:embed="rId2"/>
          <a:srcRect l="23917" r="34321" b="3137"/>
          <a:stretch/>
        </p:blipFill>
        <p:spPr>
          <a:xfrm>
            <a:off x="0" y="0"/>
            <a:ext cx="3064320" cy="473724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743280" y="876240"/>
            <a:ext cx="4495320" cy="1028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3000" b="1" u="none" strike="noStrike">
                <a:solidFill>
                  <a:srgbClr val="172C44"/>
                </a:solidFill>
                <a:effectLst/>
                <a:uFillTx/>
                <a:latin typeface="Calibri"/>
                <a:ea typeface="Aboreto"/>
              </a:rPr>
              <a:t>Creating and Storing Secrets</a:t>
            </a:r>
            <a:endParaRPr lang="fr-FR" sz="3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subTitle"/>
          </p:nvPr>
        </p:nvSpPr>
        <p:spPr>
          <a:xfrm>
            <a:off x="3743280" y="1962000"/>
            <a:ext cx="4495320" cy="2295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rgbClr val="172C44"/>
                </a:solidFill>
                <a:effectLst/>
                <a:uFillTx/>
                <a:latin typeface="Calibri"/>
                <a:ea typeface="IBM Plex Sans"/>
              </a:rPr>
              <a:t>With </a:t>
            </a:r>
            <a:r>
              <a:rPr lang="en-US" sz="1200" b="0" i="1" u="none" strike="noStrike">
                <a:solidFill>
                  <a:srgbClr val="172C44"/>
                </a:solidFill>
                <a:effectLst/>
                <a:uFillTx/>
                <a:latin typeface="Calibri"/>
                <a:ea typeface="IBM Plex Sans"/>
              </a:rPr>
              <a:t>AWS Secret Manager</a:t>
            </a:r>
            <a:r>
              <a:rPr lang="en-US" sz="1200" b="0" u="none" strike="noStrike">
                <a:solidFill>
                  <a:srgbClr val="172C44"/>
                </a:solidFill>
                <a:effectLst/>
                <a:uFillTx/>
                <a:latin typeface="Calibri"/>
                <a:ea typeface="IBM Plex Sans"/>
              </a:rPr>
              <a:t>, users can easily create and store secrets in a </a:t>
            </a:r>
            <a:r>
              <a:rPr lang="en-US" sz="1200" b="1" u="none" strike="noStrike">
                <a:solidFill>
                  <a:srgbClr val="172C44"/>
                </a:solidFill>
                <a:effectLst/>
                <a:uFillTx/>
                <a:latin typeface="Calibri"/>
                <a:ea typeface="IBM Plex Sans"/>
              </a:rPr>
              <a:t>secure</a:t>
            </a:r>
            <a:r>
              <a:rPr lang="en-US" sz="1200" b="0" u="none" strike="noStrike">
                <a:solidFill>
                  <a:srgbClr val="172C44"/>
                </a:solidFill>
                <a:effectLst/>
                <a:uFillTx/>
                <a:latin typeface="Calibri"/>
                <a:ea typeface="IBM Plex Sans"/>
              </a:rPr>
              <a:t> manner. This process includes rotating and retrieving secrets using simple API calls, significantly reducing manual overhead and enhancing </a:t>
            </a:r>
            <a:r>
              <a:rPr lang="en-US" sz="1200" b="1" u="none" strike="noStrike">
                <a:solidFill>
                  <a:srgbClr val="172C44"/>
                </a:solidFill>
                <a:effectLst/>
                <a:uFillTx/>
                <a:latin typeface="Calibri"/>
                <a:ea typeface="IBM Plex Sans"/>
              </a:rPr>
              <a:t>data protection</a:t>
            </a:r>
            <a:r>
              <a:rPr lang="en-US" sz="1200" b="0" u="none" strike="noStrike">
                <a:solidFill>
                  <a:srgbClr val="172C44"/>
                </a:solidFill>
                <a:effectLst/>
                <a:uFillTx/>
                <a:latin typeface="Calibri"/>
                <a:ea typeface="IBM Plex Sans"/>
              </a:rPr>
              <a:t>.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pic>
        <p:nvPicPr>
          <p:cNvPr id="109" name="Google Shape;216;p32"/>
          <p:cNvPicPr/>
          <p:nvPr/>
        </p:nvPicPr>
        <p:blipFill>
          <a:blip r:embed="rId2"/>
          <a:srcRect l="23917" r="34321" b="3137"/>
          <a:stretch/>
        </p:blipFill>
        <p:spPr>
          <a:xfrm>
            <a:off x="0" y="0"/>
            <a:ext cx="3064320" cy="473724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771560" y="923760"/>
            <a:ext cx="4723920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3000" b="1" u="none" strike="noStrike">
                <a:solidFill>
                  <a:srgbClr val="172C44"/>
                </a:solidFill>
                <a:effectLst/>
                <a:uFillTx/>
                <a:latin typeface="Calibri"/>
                <a:ea typeface="Aboreto"/>
              </a:rPr>
              <a:t>Access Management and Permissions</a:t>
            </a:r>
            <a:endParaRPr lang="fr-FR" sz="3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107504" y="2133720"/>
            <a:ext cx="4723920" cy="2066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marL="457200" indent="-30492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200" b="1" u="none" strike="noStrike" dirty="0">
                <a:solidFill>
                  <a:srgbClr val="172C44"/>
                </a:solidFill>
                <a:effectLst/>
                <a:uFillTx/>
                <a:latin typeface="Calibri"/>
                <a:ea typeface="IBM Plex Sans"/>
              </a:rPr>
              <a:t>Access management</a:t>
            </a:r>
            <a:r>
              <a:rPr lang="en-US" sz="1200" b="0" u="none" strike="noStrike" dirty="0">
                <a:solidFill>
                  <a:srgbClr val="172C44"/>
                </a:solidFill>
                <a:effectLst/>
                <a:uFillTx/>
                <a:latin typeface="Calibri"/>
                <a:ea typeface="IBM Plex Sans"/>
              </a:rPr>
              <a:t> is vital for safeguarding sensitive information. AWS Secret Manager allows for detailed permission settings, enabling organizations to enforce least privilege access and maintain robust </a:t>
            </a:r>
            <a:r>
              <a:rPr lang="en-US" sz="1200" b="1" u="none" strike="noStrike" dirty="0">
                <a:solidFill>
                  <a:srgbClr val="172C44"/>
                </a:solidFill>
                <a:effectLst/>
                <a:uFillTx/>
                <a:latin typeface="Calibri"/>
                <a:ea typeface="IBM Plex Sans"/>
              </a:rPr>
              <a:t>security protocols</a:t>
            </a:r>
            <a:r>
              <a:rPr lang="en-US" sz="1200" b="0" u="none" strike="noStrike" dirty="0">
                <a:solidFill>
                  <a:srgbClr val="172C44"/>
                </a:solidFill>
                <a:effectLst/>
                <a:uFillTx/>
                <a:latin typeface="Calibri"/>
                <a:ea typeface="IBM Plex Sans"/>
              </a:rPr>
              <a:t>.</a:t>
            </a:r>
            <a:endParaRPr lang="en-US" sz="12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pic>
        <p:nvPicPr>
          <p:cNvPr id="4" name="Picture 2" descr="Securing .NET App Secrets with AWS Secrets Manager - AWS with .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851669"/>
            <a:ext cx="3600400" cy="169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771560" y="923760"/>
            <a:ext cx="4723920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3000" b="1" u="none" strike="noStrike">
                <a:solidFill>
                  <a:srgbClr val="172C44"/>
                </a:solidFill>
                <a:effectLst/>
                <a:uFillTx/>
                <a:latin typeface="Calibri"/>
                <a:ea typeface="Aboreto"/>
              </a:rPr>
              <a:t>Best Practices for Security</a:t>
            </a:r>
            <a:endParaRPr lang="fr-FR" sz="3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subTitle"/>
          </p:nvPr>
        </p:nvSpPr>
        <p:spPr>
          <a:xfrm>
            <a:off x="1771560" y="2133720"/>
            <a:ext cx="4723920" cy="2066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marL="457200" indent="-30492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rgbClr val="172C44"/>
                </a:solidFill>
                <a:effectLst/>
                <a:uFillTx/>
                <a:latin typeface="Calibri"/>
                <a:ea typeface="IBM Plex Sans"/>
              </a:rPr>
              <a:t>Implementing </a:t>
            </a:r>
            <a:r>
              <a:rPr lang="en-US" sz="1200" b="1" u="none" strike="noStrike">
                <a:solidFill>
                  <a:srgbClr val="172C44"/>
                </a:solidFill>
                <a:effectLst/>
                <a:uFillTx/>
                <a:latin typeface="Calibri"/>
                <a:ea typeface="IBM Plex Sans"/>
              </a:rPr>
              <a:t>best practices</a:t>
            </a:r>
            <a:r>
              <a:rPr lang="en-US" sz="1200" b="0" u="none" strike="noStrike">
                <a:solidFill>
                  <a:srgbClr val="172C44"/>
                </a:solidFill>
                <a:effectLst/>
                <a:uFillTx/>
                <a:latin typeface="Calibri"/>
                <a:ea typeface="IBM Plex Sans"/>
              </a:rPr>
              <a:t> when using AWS Secret Manager is crucial. Regularly rotate secrets, use strong authentication mechanisms, and monitor access logs to ensure the integrity and </a:t>
            </a:r>
            <a:r>
              <a:rPr lang="en-US" sz="1200" b="1" u="none" strike="noStrike">
                <a:solidFill>
                  <a:srgbClr val="172C44"/>
                </a:solidFill>
                <a:effectLst/>
                <a:uFillTx/>
                <a:latin typeface="Calibri"/>
                <a:ea typeface="IBM Plex Sans"/>
              </a:rPr>
              <a:t>security</a:t>
            </a:r>
            <a:r>
              <a:rPr lang="en-US" sz="1200" b="0" u="none" strike="noStrike">
                <a:solidFill>
                  <a:srgbClr val="172C44"/>
                </a:solidFill>
                <a:effectLst/>
                <a:uFillTx/>
                <a:latin typeface="Calibri"/>
                <a:ea typeface="IBM Plex Sans"/>
              </a:rPr>
              <a:t> of your sensitive data.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3743280" y="876240"/>
            <a:ext cx="4495320" cy="1028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3000" b="1" u="none" strike="noStrike">
                <a:solidFill>
                  <a:srgbClr val="172C44"/>
                </a:solidFill>
                <a:effectLst/>
                <a:uFillTx/>
                <a:latin typeface="Calibri"/>
                <a:ea typeface="Aboreto"/>
              </a:rPr>
              <a:t>Conclusions</a:t>
            </a:r>
            <a:endParaRPr lang="fr-FR" sz="3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subTitle"/>
          </p:nvPr>
        </p:nvSpPr>
        <p:spPr>
          <a:xfrm>
            <a:off x="3743280" y="1962000"/>
            <a:ext cx="4495320" cy="2295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rgbClr val="172C44"/>
                </a:solidFill>
                <a:effectLst/>
                <a:uFillTx/>
                <a:latin typeface="Calibri"/>
                <a:ea typeface="IBM Plex Sans"/>
              </a:rPr>
              <a:t>In conclusion, </a:t>
            </a:r>
            <a:r>
              <a:rPr lang="en-US" sz="1200" b="0" i="1" u="none" strike="noStrike">
                <a:solidFill>
                  <a:srgbClr val="172C44"/>
                </a:solidFill>
                <a:effectLst/>
                <a:uFillTx/>
                <a:latin typeface="Calibri"/>
                <a:ea typeface="IBM Plex Sans"/>
              </a:rPr>
              <a:t>AWS Secret Manager</a:t>
            </a:r>
            <a:r>
              <a:rPr lang="en-US" sz="1200" b="0" u="none" strike="noStrike">
                <a:solidFill>
                  <a:srgbClr val="172C44"/>
                </a:solidFill>
                <a:effectLst/>
                <a:uFillTx/>
                <a:latin typeface="Calibri"/>
                <a:ea typeface="IBM Plex Sans"/>
              </a:rPr>
              <a:t> streamlines the management of secrets, offering significant </a:t>
            </a:r>
            <a:r>
              <a:rPr lang="en-US" sz="1200" b="1" u="none" strike="noStrike">
                <a:solidFill>
                  <a:srgbClr val="172C44"/>
                </a:solidFill>
                <a:effectLst/>
                <a:uFillTx/>
                <a:latin typeface="Calibri"/>
                <a:ea typeface="IBM Plex Sans"/>
              </a:rPr>
              <a:t>benefits</a:t>
            </a:r>
            <a:r>
              <a:rPr lang="en-US" sz="1200" b="0" u="none" strike="noStrike">
                <a:solidFill>
                  <a:srgbClr val="172C44"/>
                </a:solidFill>
                <a:effectLst/>
                <a:uFillTx/>
                <a:latin typeface="Calibri"/>
                <a:ea typeface="IBM Plex Sans"/>
              </a:rPr>
              <a:t> in security and efficiency. Utilizing this service positions organizations to better protect sensitive </a:t>
            </a:r>
            <a:r>
              <a:rPr lang="en-US" sz="1200" b="1" u="none" strike="noStrike">
                <a:solidFill>
                  <a:srgbClr val="172C44"/>
                </a:solidFill>
                <a:effectLst/>
                <a:uFillTx/>
                <a:latin typeface="Calibri"/>
                <a:ea typeface="IBM Plex Sans"/>
              </a:rPr>
              <a:t>information</a:t>
            </a:r>
            <a:r>
              <a:rPr lang="en-US" sz="1200" b="0" u="none" strike="noStrike">
                <a:solidFill>
                  <a:srgbClr val="172C44"/>
                </a:solidFill>
                <a:effectLst/>
                <a:uFillTx/>
                <a:latin typeface="Calibri"/>
                <a:ea typeface="IBM Plex Sans"/>
              </a:rPr>
              <a:t> and comply with industry standards.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pic>
        <p:nvPicPr>
          <p:cNvPr id="116" name="Google Shape;216;p32"/>
          <p:cNvPicPr/>
          <p:nvPr/>
        </p:nvPicPr>
        <p:blipFill>
          <a:blip r:embed="rId2"/>
          <a:srcRect l="23917" r="34321" b="3137"/>
          <a:stretch/>
        </p:blipFill>
        <p:spPr>
          <a:xfrm>
            <a:off x="0" y="0"/>
            <a:ext cx="3064320" cy="473724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theme/theme1.xml><?xml version="1.0" encoding="utf-8"?>
<a:theme xmlns:a="http://schemas.openxmlformats.org/drawingml/2006/main" name="Design Inspiration Project Proposal by Slidesgo">
  <a:themeElements>
    <a:clrScheme name="Simple Light">
      <a:dk1>
        <a:srgbClr val="172C44"/>
      </a:dk1>
      <a:lt1>
        <a:srgbClr val="FFFEF8"/>
      </a:lt1>
      <a:dk2>
        <a:srgbClr val="A0D3D8"/>
      </a:dk2>
      <a:lt2>
        <a:srgbClr val="FF8E6E"/>
      </a:lt2>
      <a:accent1>
        <a:srgbClr val="E2F6F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72C44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302</Words>
  <Application>Microsoft Office PowerPoint</Application>
  <PresentationFormat>On-screen Show (16:9)</PresentationFormat>
  <Paragraphs>16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Design Inspiration Project Proposal by Slidesgo</vt:lpstr>
      <vt:lpstr>Slidesgo Final Pages</vt:lpstr>
      <vt:lpstr>AWS Secrets Manager</vt:lpstr>
      <vt:lpstr>Introduction</vt:lpstr>
      <vt:lpstr>Key Features and Benefits</vt:lpstr>
      <vt:lpstr>AWS Secret Manager Use Cases</vt:lpstr>
      <vt:lpstr>Creating and Storing Secrets</vt:lpstr>
      <vt:lpstr>Access Management and Permissions</vt:lpstr>
      <vt:lpstr>Best Practices for Security</vt:lpstr>
      <vt:lpstr>Conclusions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Secrets Manager</dc:title>
  <cp:lastModifiedBy>User</cp:lastModifiedBy>
  <cp:revision>2</cp:revision>
  <dcterms:modified xsi:type="dcterms:W3CDTF">2025-09-03T07:39:33Z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2025-09-03T06:34:28Z</dcterms:created>
  <dc:creator>Unknown Creator</dc:creator>
  <dc:description/>
  <dc:language>en-US</dc:language>
  <cp:lastModifiedBy>Unknown Creator</cp:lastModifiedBy>
  <dcterms:modified xsi:type="dcterms:W3CDTF">2025-09-03T06:34:28Z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</vt:r8>
  </property>
</Properties>
</file>