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sldIdLst>
    <p:sldId id="256" r:id="rId3"/>
    <p:sldId id="259" r:id="rId4"/>
    <p:sldId id="260" r:id="rId5"/>
    <p:sldId id="261" r:id="rId6"/>
    <p:sldId id="263" r:id="rId7"/>
    <p:sldId id="264" r:id="rId8"/>
    <p:sldId id="265"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30" autoAdjust="0"/>
    <p:restoredTop sz="94660"/>
  </p:normalViewPr>
  <p:slideViewPr>
    <p:cSldViewPr>
      <p:cViewPr varScale="1">
        <p:scale>
          <a:sx n="86" d="100"/>
          <a:sy n="86" d="100"/>
        </p:scale>
        <p:origin x="-42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438920"/>
            <a:ext cx="4926960" cy="152244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
        <p:nvSpPr>
          <p:cNvPr id="5" name="PlaceHolder 2"/>
          <p:cNvSpPr>
            <a:spLocks noGrp="1"/>
          </p:cNvSpPr>
          <p:nvPr>
            <p:ph type="body"/>
          </p:nvPr>
        </p:nvSpPr>
        <p:spPr>
          <a:xfrm>
            <a:off x="607932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 name="Google Shape;12;p2"/>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6" name="Google Shape;132;p19"/>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7" name="Google Shape;133;p1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accen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471920" y="333972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39" name="PlaceHolder 2"/>
          <p:cNvSpPr>
            <a:spLocks noGrp="1"/>
          </p:cNvSpPr>
          <p:nvPr>
            <p:ph type="title"/>
          </p:nvPr>
        </p:nvSpPr>
        <p:spPr>
          <a:xfrm>
            <a:off x="4471920" y="63540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0" name="PlaceHolder 3"/>
          <p:cNvSpPr>
            <a:spLocks noGrp="1"/>
          </p:cNvSpPr>
          <p:nvPr>
            <p:ph type="title"/>
          </p:nvPr>
        </p:nvSpPr>
        <p:spPr>
          <a:xfrm>
            <a:off x="4471920" y="198756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1" name="PlaceHolder 4"/>
          <p:cNvSpPr>
            <a:spLocks noGrp="1"/>
          </p:cNvSpPr>
          <p:nvPr>
            <p:ph type="body"/>
          </p:nvPr>
        </p:nvSpPr>
        <p:spPr>
          <a:xfrm>
            <a:off x="0" y="-16920"/>
            <a:ext cx="3064320" cy="475452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2" name="Google Shape;142;p20"/>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143;p20"/>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accen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172880" y="2369880"/>
            <a:ext cx="4383360" cy="20426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45" name="PlaceHolder 2"/>
          <p:cNvSpPr>
            <a:spLocks noGrp="1"/>
          </p:cNvSpPr>
          <p:nvPr>
            <p:ph type="title"/>
          </p:nvPr>
        </p:nvSpPr>
        <p:spPr>
          <a:xfrm>
            <a:off x="1172880" y="1375560"/>
            <a:ext cx="1474200" cy="841320"/>
          </a:xfrm>
          <a:prstGeom prst="rect">
            <a:avLst/>
          </a:prstGeom>
          <a:noFill/>
          <a:ln w="0">
            <a:noFill/>
          </a:ln>
        </p:spPr>
        <p:txBody>
          <a:bodyPr lIns="91440" tIns="91440" rIns="91440" bIns="91440" anchor="ctr">
            <a:noAutofit/>
          </a:bodyPr>
          <a:lstStyle/>
          <a:p>
            <a:pPr indent="0">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46" name="PlaceHolder 3"/>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7" name="Google Shape;18;p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Google Shape;19;p3"/>
          <p:cNvSpPr/>
          <p:nvPr/>
        </p:nvSpPr>
        <p:spPr>
          <a:xfrm>
            <a:off x="539640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49" name="Google Shape;145;p21"/>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1" name="Google Shape;147;p2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1"/>
        </a:solidFill>
        <a:effectLst/>
      </p:bgPr>
    </p:bg>
    <p:spTree>
      <p:nvGrpSpPr>
        <p:cNvPr id="1" name=""/>
        <p:cNvGrpSpPr/>
        <p:nvPr/>
      </p:nvGrpSpPr>
      <p:grpSpPr>
        <a:xfrm>
          <a:off x="0" y="0"/>
          <a:ext cx="0" cy="0"/>
          <a:chOff x="0" y="0"/>
          <a:chExt cx="0" cy="0"/>
        </a:xfrm>
      </p:grpSpPr>
      <p:sp>
        <p:nvSpPr>
          <p:cNvPr id="52" name="Google Shape;149;p22"/>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4" name="Google Shape;151;p22"/>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accen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40000"/>
            <a:ext cx="5160240" cy="105840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56" name="Google Shape;155;p23"/>
          <p:cNvSpPr/>
          <p:nvPr/>
        </p:nvSpPr>
        <p:spPr>
          <a:xfrm>
            <a:off x="713160" y="3567600"/>
            <a:ext cx="4077360" cy="600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IBM Plex Sans"/>
                <a:ea typeface="IBM Plex Sans"/>
              </a:rPr>
              <a:t>CREDITS:</a:t>
            </a:r>
            <a:r>
              <a:rPr lang="en" sz="1000" b="0" u="none" strike="noStrike">
                <a:solidFill>
                  <a:schemeClr val="dk1"/>
                </a:solidFill>
                <a:effectLst/>
                <a:uFillTx/>
                <a:latin typeface="IBM Plex Sans"/>
                <a:ea typeface="IBM Plex Sans"/>
              </a:rPr>
              <a:t> This presentation template was created by </a:t>
            </a:r>
            <a:r>
              <a:rPr lang="en" sz="1000" b="1" u="sng" strike="noStrike">
                <a:solidFill>
                  <a:schemeClr val="hlink"/>
                </a:solidFill>
                <a:effectLst/>
                <a:uFillTx/>
                <a:latin typeface="IBM Plex Sans"/>
                <a:ea typeface="IBM Plex Sans"/>
                <a:hlinkClick r:id="rId2"/>
              </a:rPr>
              <a:t>Slidesgo</a:t>
            </a:r>
            <a:r>
              <a:rPr lang="en" sz="1000" b="0" u="none" strike="noStrike">
                <a:solidFill>
                  <a:schemeClr val="dk1"/>
                </a:solidFill>
                <a:effectLst/>
                <a:uFillTx/>
                <a:latin typeface="IBM Plex Sans"/>
                <a:ea typeface="IBM Plex Sans"/>
              </a:rPr>
              <a:t>, and includes icons, infographics &amp; images by </a:t>
            </a:r>
            <a:r>
              <a:rPr lang="en" sz="1000" b="1" u="sng" strike="noStrike">
                <a:solidFill>
                  <a:schemeClr val="dk1"/>
                </a:solidFill>
                <a:effectLst/>
                <a:uFillTx/>
                <a:latin typeface="IBM Plex Sans"/>
                <a:ea typeface="IBM Plex Sans"/>
                <a:hlinkClick r:id="rId3"/>
              </a:rPr>
              <a:t>Freepik</a:t>
            </a:r>
            <a:r>
              <a:rPr lang="en" sz="1000" b="0" u="sng" strike="noStrike">
                <a:solidFill>
                  <a:schemeClr val="dk1"/>
                </a:solidFill>
                <a:effectLst/>
                <a:uFillTx/>
                <a:latin typeface="IBM Plex Sans"/>
                <a:ea typeface="IBM Plex Sans"/>
              </a:rPr>
              <a:t> </a:t>
            </a:r>
            <a:endParaRPr lang="en-US" sz="1000" b="0" u="none" strike="noStrike">
              <a:solidFill>
                <a:srgbClr val="000000"/>
              </a:solidFill>
              <a:effectLst/>
              <a:uFillTx/>
              <a:latin typeface="OpenSymbol"/>
            </a:endParaRPr>
          </a:p>
        </p:txBody>
      </p:sp>
      <p:sp>
        <p:nvSpPr>
          <p:cNvPr id="57" name="PlaceHolder 2"/>
          <p:cNvSpPr>
            <a:spLocks noGrp="1"/>
          </p:cNvSpPr>
          <p:nvPr>
            <p:ph type="body"/>
          </p:nvPr>
        </p:nvSpPr>
        <p:spPr>
          <a:xfrm>
            <a:off x="6079320" y="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8" name="Google Shape;157;p23"/>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9" name="Google Shape;158;p2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60" name="Google Shape;160;p24"/>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161;p24"/>
          <p:cNvSpPr/>
          <p:nvPr/>
        </p:nvSpPr>
        <p:spPr>
          <a:xfrm>
            <a:off x="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62" name="Google Shape;163;p25"/>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164;p2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5" name="PlaceHolder 2"/>
          <p:cNvSpPr>
            <a:spLocks noGrp="1"/>
          </p:cNvSpPr>
          <p:nvPr>
            <p:ph type="body"/>
          </p:nvPr>
        </p:nvSpPr>
        <p:spPr>
          <a:xfrm>
            <a:off x="720000" y="1215720"/>
            <a:ext cx="7500960" cy="262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66" name="Google Shape;23;p4"/>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24;p4"/>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3540600" y="444960"/>
            <a:ext cx="488952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9" name="Google Shape;31;p5"/>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PlaceHolder 2"/>
          <p:cNvSpPr>
            <a:spLocks noGrp="1"/>
          </p:cNvSpPr>
          <p:nvPr>
            <p:ph type="body"/>
          </p:nvPr>
        </p:nvSpPr>
        <p:spPr>
          <a:xfrm>
            <a:off x="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1" name="Google Shape;33;p5"/>
          <p:cNvSpPr/>
          <p:nvPr/>
        </p:nvSpPr>
        <p:spPr>
          <a:xfrm>
            <a:off x="3064680" y="462168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accen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32400" y="1740600"/>
            <a:ext cx="4567320" cy="115236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5" name="PlaceHolder 2"/>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6" name="Google Shape;60;p11"/>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 name="Google Shape;61;p1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3" name="Google Shape;36;p6"/>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7;p6"/>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76"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7" name="Google Shape;42;p7"/>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43;p7"/>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80" name="Google Shape;46;p8"/>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47;p8"/>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83" name="Google Shape;51;p9"/>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52;p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8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86"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9" name="PlaceHolder 2"/>
          <p:cNvSpPr>
            <a:spLocks noGrp="1"/>
          </p:cNvSpPr>
          <p:nvPr>
            <p:ph type="title"/>
          </p:nvPr>
        </p:nvSpPr>
        <p:spPr>
          <a:xfrm>
            <a:off x="94608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0" name="PlaceHolder 3"/>
          <p:cNvSpPr>
            <a:spLocks noGrp="1"/>
          </p:cNvSpPr>
          <p:nvPr>
            <p:ph type="title"/>
          </p:nvPr>
        </p:nvSpPr>
        <p:spPr>
          <a:xfrm>
            <a:off x="94608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1" name="PlaceHolder 4"/>
          <p:cNvSpPr>
            <a:spLocks noGrp="1"/>
          </p:cNvSpPr>
          <p:nvPr>
            <p:ph type="title"/>
          </p:nvPr>
        </p:nvSpPr>
        <p:spPr>
          <a:xfrm>
            <a:off x="94608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2" name="PlaceHolder 5"/>
          <p:cNvSpPr>
            <a:spLocks noGrp="1"/>
          </p:cNvSpPr>
          <p:nvPr>
            <p:ph type="title"/>
          </p:nvPr>
        </p:nvSpPr>
        <p:spPr>
          <a:xfrm>
            <a:off x="471780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3" name="PlaceHolder 6"/>
          <p:cNvSpPr>
            <a:spLocks noGrp="1"/>
          </p:cNvSpPr>
          <p:nvPr>
            <p:ph type="title"/>
          </p:nvPr>
        </p:nvSpPr>
        <p:spPr>
          <a:xfrm>
            <a:off x="471780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4" name="PlaceHolder 7"/>
          <p:cNvSpPr>
            <a:spLocks noGrp="1"/>
          </p:cNvSpPr>
          <p:nvPr>
            <p:ph type="title"/>
          </p:nvPr>
        </p:nvSpPr>
        <p:spPr>
          <a:xfrm>
            <a:off x="471780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5" name="Google Shape;77;p13"/>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Google Shape;78;p13"/>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Google Shape;83;p14"/>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84;p14"/>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775520" y="925200"/>
            <a:ext cx="47239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22" name="Google Shape;88;p15"/>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89;p1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520" y="691920"/>
            <a:ext cx="2401920" cy="114624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6342840" y="406080"/>
            <a:ext cx="2800800" cy="473724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7" name="PlaceHolder 3"/>
          <p:cNvSpPr>
            <a:spLocks noGrp="1"/>
          </p:cNvSpPr>
          <p:nvPr>
            <p:ph type="body"/>
          </p:nvPr>
        </p:nvSpPr>
        <p:spPr>
          <a:xfrm>
            <a:off x="3612240" y="405360"/>
            <a:ext cx="2730240" cy="3087720"/>
          </a:xfrm>
          <a:prstGeom prst="rect">
            <a:avLst/>
          </a:prstGeom>
          <a:noFill/>
          <a:ln w="0">
            <a:noFill/>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8" name="PlaceHolder 4"/>
          <p:cNvSpPr>
            <a:spLocks noGrp="1"/>
          </p:cNvSpPr>
          <p:nvPr>
            <p:ph type="body"/>
          </p:nvPr>
        </p:nvSpPr>
        <p:spPr>
          <a:xfrm>
            <a:off x="0" y="3493080"/>
            <a:ext cx="6342480" cy="164988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9" name="Google Shape;97;p17"/>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1" name="Google Shape;105;p17"/>
          <p:cNvSpPr/>
          <p:nvPr/>
        </p:nvSpPr>
        <p:spPr>
          <a:xfrm>
            <a:off x="843948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3" name="Google Shape;116;p18"/>
          <p:cNvSpPr/>
          <p:nvPr/>
        </p:nvSpPr>
        <p:spPr>
          <a:xfrm rot="10800000">
            <a:off x="360" y="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Google Shape;117;p18"/>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 id="2147483675" r:id="rId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14240" y="1438200"/>
            <a:ext cx="4924080" cy="152352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500" b="1" u="none" strike="noStrike">
                <a:solidFill>
                  <a:srgbClr val="172C44"/>
                </a:solidFill>
                <a:effectLst/>
                <a:uFillTx/>
                <a:latin typeface="Calibri"/>
                <a:ea typeface="Aboreto"/>
              </a:rPr>
              <a:t>AWS WAF</a:t>
            </a:r>
            <a:endParaRPr lang="fr-FR" sz="3500" b="0" u="none" strike="noStrike">
              <a:solidFill>
                <a:schemeClr val="dk1"/>
              </a:solidFill>
              <a:effectLst/>
              <a:uFillTx/>
              <a:latin typeface="Arial"/>
            </a:endParaRPr>
          </a:p>
        </p:txBody>
      </p:sp>
      <p:sp>
        <p:nvSpPr>
          <p:cNvPr id="90" name="PlaceHolder 2"/>
          <p:cNvSpPr>
            <a:spLocks noGrp="1"/>
          </p:cNvSpPr>
          <p:nvPr>
            <p:ph type="subTitle"/>
          </p:nvPr>
        </p:nvSpPr>
        <p:spPr>
          <a:xfrm>
            <a:off x="714240" y="3086280"/>
            <a:ext cx="4752720" cy="552240"/>
          </a:xfrm>
          <a:prstGeom prst="rect">
            <a:avLst/>
          </a:prstGeom>
          <a:solidFill>
            <a:schemeClr val="accent1"/>
          </a:solidFill>
          <a:ln w="0">
            <a:noFill/>
          </a:ln>
        </p:spPr>
        <p:txBody>
          <a:bodyPr lIns="91440" tIns="91440" rIns="91440" bIns="91440" anchor="t">
            <a:normAutofit/>
          </a:bodyPr>
          <a:lstStyle/>
          <a:p>
            <a:pPr indent="0">
              <a:lnSpc>
                <a:spcPct val="120000"/>
              </a:lnSpc>
              <a:buNone/>
              <a:tabLst>
                <a:tab pos="0" algn="l"/>
              </a:tabLst>
            </a:pPr>
            <a:r>
              <a:rPr lang="en-US" sz="1600" b="0" u="none" strike="noStrike">
                <a:solidFill>
                  <a:srgbClr val="E2F6F2"/>
                </a:solidFill>
                <a:effectLst/>
                <a:uFillTx/>
                <a:latin typeface="Calibri"/>
                <a:ea typeface="IBM Plex Sans"/>
              </a:rPr>
              <a:t>Enhancing Security for Web Applications</a:t>
            </a:r>
            <a:endParaRPr lang="en-US" sz="1600" b="0" u="none" strike="noStrike">
              <a:solidFill>
                <a:srgbClr val="000000"/>
              </a:solidFill>
              <a:effectLst/>
              <a:uFillTx/>
              <a:latin typeface="OpenSymbol"/>
            </a:endParaRPr>
          </a:p>
        </p:txBody>
      </p:sp>
      <p:pic>
        <p:nvPicPr>
          <p:cNvPr id="1026" name="Picture 2" descr="https://awsnewbies.com/wp-content/uploads/2018/09/waf.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0086" y="1419622"/>
            <a:ext cx="3132348" cy="208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Introduction to AWS WAF</a:t>
            </a:r>
            <a:endParaRPr lang="fr-FR" sz="3000" b="0" u="none" strike="noStrike">
              <a:solidFill>
                <a:schemeClr val="dk1"/>
              </a:solidFill>
              <a:effectLst/>
              <a:uFillTx/>
              <a:latin typeface="Arial"/>
            </a:endParaRPr>
          </a:p>
        </p:txBody>
      </p:sp>
      <p:sp>
        <p:nvSpPr>
          <p:cNvPr id="97"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fontScale="92500"/>
          </a:bodyPr>
          <a:lstStyle/>
          <a:p>
            <a:pPr marL="457200" indent="-304920">
              <a:lnSpc>
                <a:spcPct val="120000"/>
              </a:lnSpc>
              <a:buNone/>
              <a:tabLst>
                <a:tab pos="0" algn="l"/>
              </a:tabLst>
            </a:pPr>
            <a:r>
              <a:rPr lang="en-US" sz="1200" b="0" u="none" strike="noStrike" dirty="0">
                <a:solidFill>
                  <a:srgbClr val="172C44"/>
                </a:solidFill>
                <a:effectLst/>
                <a:uFillTx/>
                <a:latin typeface="Calibri"/>
                <a:ea typeface="IBM Plex Sans"/>
              </a:rPr>
              <a:t>AWS WAF is a cloud-based firewall service that helps protect web applications from </a:t>
            </a:r>
            <a:r>
              <a:rPr lang="en-US" sz="1200" b="0" i="1" u="none" strike="noStrike" dirty="0">
                <a:solidFill>
                  <a:srgbClr val="172C44"/>
                </a:solidFill>
                <a:effectLst/>
                <a:uFillTx/>
                <a:latin typeface="Calibri"/>
                <a:ea typeface="IBM Plex Sans"/>
              </a:rPr>
              <a:t>attacks</a:t>
            </a:r>
            <a:r>
              <a:rPr lang="en-US" sz="1200" b="0" u="none" strike="noStrike" dirty="0">
                <a:solidFill>
                  <a:srgbClr val="172C44"/>
                </a:solidFill>
                <a:effectLst/>
                <a:uFillTx/>
                <a:latin typeface="Calibri"/>
                <a:ea typeface="IBM Plex Sans"/>
              </a:rPr>
              <a:t> such as SQL injection and </a:t>
            </a:r>
            <a:r>
              <a:rPr lang="en-US" sz="1200" b="0" i="1" u="none" strike="noStrike" dirty="0">
                <a:solidFill>
                  <a:srgbClr val="172C44"/>
                </a:solidFill>
                <a:effectLst/>
                <a:uFillTx/>
                <a:latin typeface="Calibri"/>
                <a:ea typeface="IBM Plex Sans"/>
              </a:rPr>
              <a:t>cross-site scripting</a:t>
            </a:r>
            <a:r>
              <a:rPr lang="en-US" sz="1200" b="0" u="none" strike="noStrike" dirty="0">
                <a:solidFill>
                  <a:srgbClr val="172C44"/>
                </a:solidFill>
                <a:effectLst/>
                <a:uFillTx/>
                <a:latin typeface="Calibri"/>
                <a:ea typeface="IBM Plex Sans"/>
              </a:rPr>
              <a:t>. With its ability to analyze web traffic, AWS WAF enhances the </a:t>
            </a:r>
            <a:r>
              <a:rPr lang="en-US" sz="1200" b="0" i="1" u="none" strike="noStrike" dirty="0">
                <a:solidFill>
                  <a:srgbClr val="172C44"/>
                </a:solidFill>
                <a:effectLst/>
                <a:uFillTx/>
                <a:latin typeface="Calibri"/>
                <a:ea typeface="IBM Plex Sans"/>
              </a:rPr>
              <a:t>security posture</a:t>
            </a:r>
            <a:r>
              <a:rPr lang="en-US" sz="1200" b="0" u="none" strike="noStrike" dirty="0">
                <a:solidFill>
                  <a:srgbClr val="172C44"/>
                </a:solidFill>
                <a:effectLst/>
                <a:uFillTx/>
                <a:latin typeface="Calibri"/>
                <a:ea typeface="IBM Plex Sans"/>
              </a:rPr>
              <a:t> of applications deployed on </a:t>
            </a:r>
            <a:r>
              <a:rPr lang="en-US" sz="1200" b="0" u="none" strike="noStrike" dirty="0" smtClean="0">
                <a:solidFill>
                  <a:srgbClr val="172C44"/>
                </a:solidFill>
                <a:effectLst/>
                <a:uFillTx/>
                <a:latin typeface="Calibri"/>
                <a:ea typeface="IBM Plex Sans"/>
              </a:rPr>
              <a:t>AWS.</a:t>
            </a:r>
          </a:p>
          <a:p>
            <a:pPr marL="457200" indent="-304920">
              <a:lnSpc>
                <a:spcPct val="120000"/>
              </a:lnSpc>
              <a:buNone/>
              <a:tabLst>
                <a:tab pos="0" algn="l"/>
              </a:tabLst>
            </a:pPr>
            <a:endParaRPr lang="en-US" sz="1200" b="0" u="none" strike="noStrike" dirty="0" smtClean="0">
              <a:solidFill>
                <a:srgbClr val="172C44"/>
              </a:solidFill>
              <a:effectLst/>
              <a:uFillTx/>
              <a:latin typeface="Calibri"/>
              <a:ea typeface="IBM Plex Sans"/>
            </a:endParaRPr>
          </a:p>
          <a:p>
            <a:pPr marL="457200" indent="-304920">
              <a:lnSpc>
                <a:spcPct val="120000"/>
              </a:lnSpc>
              <a:tabLst>
                <a:tab pos="0" algn="l"/>
              </a:tabLst>
            </a:pPr>
            <a:r>
              <a:rPr lang="en-US" sz="1200" b="0" u="none" strike="noStrike" dirty="0" smtClean="0">
                <a:solidFill>
                  <a:srgbClr val="172C44"/>
                </a:solidFill>
                <a:effectLst/>
                <a:uFillTx/>
                <a:latin typeface="Calibri"/>
                <a:ea typeface="IBM Plex Sans"/>
              </a:rPr>
              <a:t>AWS Web Application Firewall (</a:t>
            </a:r>
            <a:r>
              <a:rPr lang="en-US" sz="1200" b="0" i="1" u="none" strike="noStrike" dirty="0" smtClean="0">
                <a:solidFill>
                  <a:srgbClr val="172C44"/>
                </a:solidFill>
                <a:effectLst/>
                <a:uFillTx/>
                <a:latin typeface="Calibri"/>
                <a:ea typeface="IBM Plex Sans"/>
              </a:rPr>
              <a:t>WAF</a:t>
            </a:r>
            <a:r>
              <a:rPr lang="en-US" sz="1200" b="0" u="none" strike="noStrike" dirty="0" smtClean="0">
                <a:solidFill>
                  <a:srgbClr val="172C44"/>
                </a:solidFill>
                <a:effectLst/>
                <a:uFillTx/>
                <a:latin typeface="Calibri"/>
                <a:ea typeface="IBM Plex Sans"/>
              </a:rPr>
              <a:t>) offers robust protection against common web exploits that may affect web applications. It allows users to create custom rules tailored to their applications’ security needs while ensuring compliance and security best practices.</a:t>
            </a:r>
            <a:endParaRPr lang="en-US" sz="1200" b="0" u="none" strike="noStrike" dirty="0" smtClean="0">
              <a:solidFill>
                <a:srgbClr val="000000"/>
              </a:solidFill>
              <a:effectLst/>
              <a:uFillTx/>
              <a:latin typeface="OpenSymbol"/>
            </a:endParaRPr>
          </a:p>
          <a:p>
            <a:pPr marL="457200" indent="-304920">
              <a:lnSpc>
                <a:spcPct val="120000"/>
              </a:lnSpc>
              <a:buNone/>
              <a:tabLst>
                <a:tab pos="0" algn="l"/>
              </a:tabLst>
            </a:pPr>
            <a:endParaRPr lang="en-US" sz="1200" b="0" u="none" strike="noStrike" dirty="0">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Key Features of AWS WAF</a:t>
            </a:r>
            <a:endParaRPr lang="fr-FR" sz="3000" b="0" u="none" strike="noStrike">
              <a:solidFill>
                <a:schemeClr val="dk1"/>
              </a:solidFill>
              <a:effectLst/>
              <a:uFillTx/>
              <a:latin typeface="Arial"/>
            </a:endParaRPr>
          </a:p>
        </p:txBody>
      </p:sp>
      <p:sp>
        <p:nvSpPr>
          <p:cNvPr id="99"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72C44"/>
                </a:solidFill>
                <a:effectLst/>
                <a:uFillTx/>
                <a:latin typeface="Calibri"/>
                <a:ea typeface="IBM Plex Sans"/>
              </a:rPr>
              <a:t>AWS WAF provides features like </a:t>
            </a:r>
            <a:r>
              <a:rPr lang="en-US" sz="1200" b="0" i="1" u="none" strike="noStrike">
                <a:solidFill>
                  <a:srgbClr val="172C44"/>
                </a:solidFill>
                <a:effectLst/>
                <a:uFillTx/>
                <a:latin typeface="Calibri"/>
                <a:ea typeface="IBM Plex Sans"/>
              </a:rPr>
              <a:t>customizable rules</a:t>
            </a:r>
            <a:r>
              <a:rPr lang="en-US" sz="1200" b="0" u="none" strike="noStrike">
                <a:solidFill>
                  <a:srgbClr val="172C44"/>
                </a:solidFill>
                <a:effectLst/>
                <a:uFillTx/>
                <a:latin typeface="Calibri"/>
                <a:ea typeface="IBM Plex Sans"/>
              </a:rPr>
              <a:t>, </a:t>
            </a:r>
            <a:r>
              <a:rPr lang="en-US" sz="1200" b="0" i="1" u="none" strike="noStrike">
                <a:solidFill>
                  <a:srgbClr val="172C44"/>
                </a:solidFill>
                <a:effectLst/>
                <a:uFillTx/>
                <a:latin typeface="Calibri"/>
                <a:ea typeface="IBM Plex Sans"/>
              </a:rPr>
              <a:t>real-time metrics</a:t>
            </a:r>
            <a:r>
              <a:rPr lang="en-US" sz="1200" b="0" u="none" strike="noStrike">
                <a:solidFill>
                  <a:srgbClr val="172C44"/>
                </a:solidFill>
                <a:effectLst/>
                <a:uFillTx/>
                <a:latin typeface="Calibri"/>
                <a:ea typeface="IBM Plex Sans"/>
              </a:rPr>
              <a:t>, and </a:t>
            </a:r>
            <a:r>
              <a:rPr lang="en-US" sz="1200" b="0" i="1" u="none" strike="noStrike">
                <a:solidFill>
                  <a:srgbClr val="172C44"/>
                </a:solidFill>
                <a:effectLst/>
                <a:uFillTx/>
                <a:latin typeface="Calibri"/>
                <a:ea typeface="IBM Plex Sans"/>
              </a:rPr>
              <a:t>automatic updates</a:t>
            </a:r>
            <a:r>
              <a:rPr lang="en-US" sz="1200" b="0" u="none" strike="noStrike">
                <a:solidFill>
                  <a:srgbClr val="172C44"/>
                </a:solidFill>
                <a:effectLst/>
                <a:uFillTx/>
                <a:latin typeface="Calibri"/>
                <a:ea typeface="IBM Plex Sans"/>
              </a:rPr>
              <a:t>. Users can deploy the WAF across multiple AWS services, ensuring comprehensive protection, while benefiting from integrated </a:t>
            </a:r>
            <a:r>
              <a:rPr lang="en-US" sz="1200" b="0" i="1" u="none" strike="noStrike">
                <a:solidFill>
                  <a:srgbClr val="172C44"/>
                </a:solidFill>
                <a:effectLst/>
                <a:uFillTx/>
                <a:latin typeface="Calibri"/>
                <a:ea typeface="IBM Plex Sans"/>
              </a:rPr>
              <a:t>security automation</a:t>
            </a:r>
            <a:r>
              <a:rPr lang="en-US" sz="1200" b="0" u="none" strike="noStrike">
                <a:solidFill>
                  <a:srgbClr val="172C44"/>
                </a:solidFill>
                <a:effectLst/>
                <a:uFillTx/>
                <a:latin typeface="Calibri"/>
                <a:ea typeface="IBM Plex Sans"/>
              </a:rPr>
              <a:t> capabilities offered by AWS.</a:t>
            </a:r>
            <a:endParaRPr lang="en-US" sz="1200" b="0" u="none" strike="noStrike">
              <a:solidFill>
                <a:srgbClr val="000000"/>
              </a:solidFill>
              <a:effectLst/>
              <a:uFillTx/>
              <a:latin typeface="OpenSymbol"/>
            </a:endParaRPr>
          </a:p>
        </p:txBody>
      </p:sp>
      <p:pic>
        <p:nvPicPr>
          <p:cNvPr id="100"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Use Cases for AWS WAF</a:t>
            </a:r>
            <a:endParaRPr lang="fr-FR" sz="3000" b="0" u="none" strike="noStrike">
              <a:solidFill>
                <a:schemeClr val="dk1"/>
              </a:solidFill>
              <a:effectLst/>
              <a:uFillTx/>
              <a:latin typeface="Arial"/>
            </a:endParaRPr>
          </a:p>
        </p:txBody>
      </p:sp>
      <p:sp>
        <p:nvSpPr>
          <p:cNvPr id="102" name="PlaceHolder 2"/>
          <p:cNvSpPr>
            <a:spLocks noGrp="1"/>
          </p:cNvSpPr>
          <p:nvPr>
            <p:ph type="subTitle"/>
          </p:nvPr>
        </p:nvSpPr>
        <p:spPr>
          <a:xfrm>
            <a:off x="35496"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dirty="0">
                <a:solidFill>
                  <a:srgbClr val="172C44"/>
                </a:solidFill>
                <a:effectLst/>
                <a:uFillTx/>
                <a:latin typeface="Calibri"/>
                <a:ea typeface="IBM Plex Sans"/>
              </a:rPr>
              <a:t>AWS WAF is essential for safeguarding </a:t>
            </a:r>
            <a:r>
              <a:rPr lang="en-US" sz="1200" b="0" i="1" u="none" strike="noStrike" dirty="0">
                <a:solidFill>
                  <a:srgbClr val="172C44"/>
                </a:solidFill>
                <a:effectLst/>
                <a:uFillTx/>
                <a:latin typeface="Calibri"/>
                <a:ea typeface="IBM Plex Sans"/>
              </a:rPr>
              <a:t>web applications</a:t>
            </a:r>
            <a:r>
              <a:rPr lang="en-US" sz="1200" b="0" u="none" strike="noStrike" dirty="0">
                <a:solidFill>
                  <a:srgbClr val="172C44"/>
                </a:solidFill>
                <a:effectLst/>
                <a:uFillTx/>
                <a:latin typeface="Calibri"/>
                <a:ea typeface="IBM Plex Sans"/>
              </a:rPr>
              <a:t> in various scenarios, such as defending against </a:t>
            </a:r>
            <a:r>
              <a:rPr lang="en-US" sz="1200" b="0" i="1" u="none" strike="noStrike" dirty="0" err="1">
                <a:solidFill>
                  <a:srgbClr val="172C44"/>
                </a:solidFill>
                <a:effectLst/>
                <a:uFillTx/>
                <a:latin typeface="Calibri"/>
                <a:ea typeface="IBM Plex Sans"/>
              </a:rPr>
              <a:t>DDoS</a:t>
            </a:r>
            <a:r>
              <a:rPr lang="en-US" sz="1200" b="0" i="1" u="none" strike="noStrike" dirty="0">
                <a:solidFill>
                  <a:srgbClr val="172C44"/>
                </a:solidFill>
                <a:effectLst/>
                <a:uFillTx/>
                <a:latin typeface="Calibri"/>
                <a:ea typeface="IBM Plex Sans"/>
              </a:rPr>
              <a:t> attacks</a:t>
            </a:r>
            <a:r>
              <a:rPr lang="en-US" sz="1200" b="0" u="none" strike="noStrike" dirty="0">
                <a:solidFill>
                  <a:srgbClr val="172C44"/>
                </a:solidFill>
                <a:effectLst/>
                <a:uFillTx/>
                <a:latin typeface="Calibri"/>
                <a:ea typeface="IBM Plex Sans"/>
              </a:rPr>
              <a:t>, protecting sensitive data, and complying with </a:t>
            </a:r>
            <a:r>
              <a:rPr lang="en-US" sz="1200" b="0" i="1" u="none" strike="noStrike" dirty="0">
                <a:solidFill>
                  <a:srgbClr val="172C44"/>
                </a:solidFill>
                <a:effectLst/>
                <a:uFillTx/>
                <a:latin typeface="Calibri"/>
                <a:ea typeface="IBM Plex Sans"/>
              </a:rPr>
              <a:t>regulatory standards</a:t>
            </a:r>
            <a:r>
              <a:rPr lang="en-US" sz="1200" b="0" u="none" strike="noStrike" dirty="0">
                <a:solidFill>
                  <a:srgbClr val="172C44"/>
                </a:solidFill>
                <a:effectLst/>
                <a:uFillTx/>
                <a:latin typeface="Calibri"/>
                <a:ea typeface="IBM Plex Sans"/>
              </a:rPr>
              <a:t>. Organizations leverage AWS WAF to ensure a secure online presence while enhancing user trust through robust security measures.</a:t>
            </a:r>
            <a:endParaRPr lang="en-US" sz="1200" b="0" u="none" strike="noStrike" dirty="0">
              <a:solidFill>
                <a:srgbClr val="000000"/>
              </a:solidFill>
              <a:effectLst/>
              <a:uFillTx/>
              <a:latin typeface="OpenSymbol"/>
            </a:endParaRPr>
          </a:p>
        </p:txBody>
      </p:sp>
      <p:pic>
        <p:nvPicPr>
          <p:cNvPr id="2054" name="Picture 6" descr="https://maturitymodel.security.aws.dev/en/waf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1995686"/>
            <a:ext cx="3672408" cy="201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Setting Up AWS WAF</a:t>
            </a:r>
            <a:endParaRPr lang="fr-FR" sz="3000" b="0" u="none" strike="noStrike">
              <a:solidFill>
                <a:schemeClr val="dk1"/>
              </a:solidFill>
              <a:effectLst/>
              <a:uFillTx/>
              <a:latin typeface="Arial"/>
            </a:endParaRPr>
          </a:p>
        </p:txBody>
      </p:sp>
      <p:sp>
        <p:nvSpPr>
          <p:cNvPr id="107" name="PlaceHolder 2"/>
          <p:cNvSpPr>
            <a:spLocks noGrp="1"/>
          </p:cNvSpPr>
          <p:nvPr>
            <p:ph type="subTitle"/>
          </p:nvPr>
        </p:nvSpPr>
        <p:spPr>
          <a:xfrm>
            <a:off x="35496"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dirty="0">
                <a:solidFill>
                  <a:srgbClr val="172C44"/>
                </a:solidFill>
                <a:effectLst/>
                <a:uFillTx/>
                <a:latin typeface="Calibri"/>
                <a:ea typeface="IBM Plex Sans"/>
              </a:rPr>
              <a:t>To set up AWS WAF, users must log into the AWS Management Console, create a </a:t>
            </a:r>
            <a:r>
              <a:rPr lang="en-US" sz="1200" b="0" i="1" u="none" strike="noStrike" dirty="0">
                <a:solidFill>
                  <a:srgbClr val="172C44"/>
                </a:solidFill>
                <a:effectLst/>
                <a:uFillTx/>
                <a:latin typeface="Calibri"/>
                <a:ea typeface="IBM Plex Sans"/>
              </a:rPr>
              <a:t>web ACL</a:t>
            </a:r>
            <a:r>
              <a:rPr lang="en-US" sz="1200" b="0" u="none" strike="noStrike" dirty="0">
                <a:solidFill>
                  <a:srgbClr val="172C44"/>
                </a:solidFill>
                <a:effectLst/>
                <a:uFillTx/>
                <a:latin typeface="Calibri"/>
                <a:ea typeface="IBM Plex Sans"/>
              </a:rPr>
              <a:t>, and attach it to their resources. This process involves defining the </a:t>
            </a:r>
            <a:r>
              <a:rPr lang="en-US" sz="1200" b="0" i="1" u="none" strike="noStrike" dirty="0">
                <a:solidFill>
                  <a:srgbClr val="172C44"/>
                </a:solidFill>
                <a:effectLst/>
                <a:uFillTx/>
                <a:latin typeface="Calibri"/>
                <a:ea typeface="IBM Plex Sans"/>
              </a:rPr>
              <a:t>security policies</a:t>
            </a:r>
            <a:r>
              <a:rPr lang="en-US" sz="1200" b="0" u="none" strike="noStrike" dirty="0">
                <a:solidFill>
                  <a:srgbClr val="172C44"/>
                </a:solidFill>
                <a:effectLst/>
                <a:uFillTx/>
                <a:latin typeface="Calibri"/>
                <a:ea typeface="IBM Plex Sans"/>
              </a:rPr>
              <a:t> needed to protect web applications while ensuring minimal disruption to normal operations.</a:t>
            </a:r>
            <a:endParaRPr lang="en-US" sz="1200" b="0" u="none" strike="noStrike" dirty="0">
              <a:solidFill>
                <a:srgbClr val="000000"/>
              </a:solidFill>
              <a:effectLst/>
              <a:uFillTx/>
              <a:latin typeface="OpenSymbol"/>
            </a:endParaRPr>
          </a:p>
        </p:txBody>
      </p:sp>
      <p:pic>
        <p:nvPicPr>
          <p:cNvPr id="4" name="Picture 2" descr="https://d2908q01vomqb2.cloudfront.net/17ba0791499db908433b80f37c5fbc89b870084b/2021/07/01/FioriWAF_Picture_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2139702"/>
            <a:ext cx="3970728" cy="1737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Configuring Security Rules</a:t>
            </a:r>
            <a:endParaRPr lang="fr-FR" sz="3000" b="0" u="none" strike="noStrike">
              <a:solidFill>
                <a:schemeClr val="dk1"/>
              </a:solidFill>
              <a:effectLst/>
              <a:uFillTx/>
              <a:latin typeface="Arial"/>
            </a:endParaRPr>
          </a:p>
        </p:txBody>
      </p:sp>
      <p:sp>
        <p:nvSpPr>
          <p:cNvPr id="109"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a:solidFill>
                  <a:srgbClr val="172C44"/>
                </a:solidFill>
                <a:effectLst/>
                <a:uFillTx/>
                <a:latin typeface="Calibri"/>
                <a:ea typeface="IBM Plex Sans"/>
              </a:rPr>
              <a:t>Configuring security rules in AWS WAF allows organizations to specify which requests to allow or block. Users can create rules based on </a:t>
            </a:r>
            <a:r>
              <a:rPr lang="en-US" sz="1200" b="0" i="1" u="none" strike="noStrike">
                <a:solidFill>
                  <a:srgbClr val="172C44"/>
                </a:solidFill>
                <a:effectLst/>
                <a:uFillTx/>
                <a:latin typeface="Calibri"/>
                <a:ea typeface="IBM Plex Sans"/>
              </a:rPr>
              <a:t>IP addresses</a:t>
            </a:r>
            <a:r>
              <a:rPr lang="en-US" sz="1200" b="0" u="none" strike="noStrike">
                <a:solidFill>
                  <a:srgbClr val="172C44"/>
                </a:solidFill>
                <a:effectLst/>
                <a:uFillTx/>
                <a:latin typeface="Calibri"/>
                <a:ea typeface="IBM Plex Sans"/>
              </a:rPr>
              <a:t>, </a:t>
            </a:r>
            <a:r>
              <a:rPr lang="en-US" sz="1200" b="0" i="1" u="none" strike="noStrike">
                <a:solidFill>
                  <a:srgbClr val="172C44"/>
                </a:solidFill>
                <a:effectLst/>
                <a:uFillTx/>
                <a:latin typeface="Calibri"/>
                <a:ea typeface="IBM Plex Sans"/>
              </a:rPr>
              <a:t>HTTP headers</a:t>
            </a:r>
            <a:r>
              <a:rPr lang="en-US" sz="1200" b="0" u="none" strike="noStrike">
                <a:solidFill>
                  <a:srgbClr val="172C44"/>
                </a:solidFill>
                <a:effectLst/>
                <a:uFillTx/>
                <a:latin typeface="Calibri"/>
                <a:ea typeface="IBM Plex Sans"/>
              </a:rPr>
              <a:t>, or </a:t>
            </a:r>
            <a:r>
              <a:rPr lang="en-US" sz="1200" b="0" i="1" u="none" strike="noStrike">
                <a:solidFill>
                  <a:srgbClr val="172C44"/>
                </a:solidFill>
                <a:effectLst/>
                <a:uFillTx/>
                <a:latin typeface="Calibri"/>
                <a:ea typeface="IBM Plex Sans"/>
              </a:rPr>
              <a:t>URI paths</a:t>
            </a:r>
            <a:r>
              <a:rPr lang="en-US" sz="1200" b="0" u="none" strike="noStrike">
                <a:solidFill>
                  <a:srgbClr val="172C44"/>
                </a:solidFill>
                <a:effectLst/>
                <a:uFillTx/>
                <a:latin typeface="Calibri"/>
                <a:ea typeface="IBM Plex Sans"/>
              </a:rPr>
              <a:t>, thereby tailoring security measures to meet their unique application requirements effectively.</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fontScale="90000"/>
          </a:bodyPr>
          <a:lstStyle/>
          <a:p>
            <a:pPr indent="0">
              <a:lnSpc>
                <a:spcPct val="120000"/>
              </a:lnSpc>
              <a:buNone/>
              <a:tabLst>
                <a:tab pos="0" algn="l"/>
              </a:tabLst>
            </a:pPr>
            <a:r>
              <a:rPr lang="en-US" sz="3000" b="1" u="none" strike="noStrike">
                <a:solidFill>
                  <a:srgbClr val="172C44"/>
                </a:solidFill>
                <a:effectLst/>
                <a:uFillTx/>
                <a:latin typeface="Calibri"/>
                <a:ea typeface="Aboreto"/>
              </a:rPr>
              <a:t>Monitoring and Logging in AWS WAF</a:t>
            </a:r>
            <a:endParaRPr lang="fr-FR" sz="3000" b="0" u="none" strike="noStrike">
              <a:solidFill>
                <a:schemeClr val="dk1"/>
              </a:solidFill>
              <a:effectLst/>
              <a:uFillTx/>
              <a:latin typeface="Arial"/>
            </a:endParaRPr>
          </a:p>
        </p:txBody>
      </p:sp>
      <p:sp>
        <p:nvSpPr>
          <p:cNvPr id="111"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72C44"/>
                </a:solidFill>
                <a:effectLst/>
                <a:uFillTx/>
                <a:latin typeface="Calibri"/>
                <a:ea typeface="IBM Plex Sans"/>
              </a:rPr>
              <a:t>AWS WAF provides comprehensive monitoring and logging features to track web traffic and potential threats. Users can leverage </a:t>
            </a:r>
            <a:r>
              <a:rPr lang="en-US" sz="1200" b="0" i="1" u="none" strike="noStrike">
                <a:solidFill>
                  <a:srgbClr val="172C44"/>
                </a:solidFill>
                <a:effectLst/>
                <a:uFillTx/>
                <a:latin typeface="Calibri"/>
                <a:ea typeface="IBM Plex Sans"/>
              </a:rPr>
              <a:t>CloudWatch metrics</a:t>
            </a:r>
            <a:r>
              <a:rPr lang="en-US" sz="1200" b="0" u="none" strike="noStrike">
                <a:solidFill>
                  <a:srgbClr val="172C44"/>
                </a:solidFill>
                <a:effectLst/>
                <a:uFillTx/>
                <a:latin typeface="Calibri"/>
                <a:ea typeface="IBM Plex Sans"/>
              </a:rPr>
              <a:t> and </a:t>
            </a:r>
            <a:r>
              <a:rPr lang="en-US" sz="1200" b="0" i="1" u="none" strike="noStrike">
                <a:solidFill>
                  <a:srgbClr val="172C44"/>
                </a:solidFill>
                <a:effectLst/>
                <a:uFillTx/>
                <a:latin typeface="Calibri"/>
                <a:ea typeface="IBM Plex Sans"/>
              </a:rPr>
              <a:t>AWS logs</a:t>
            </a:r>
            <a:r>
              <a:rPr lang="en-US" sz="1200" b="0" u="none" strike="noStrike">
                <a:solidFill>
                  <a:srgbClr val="172C44"/>
                </a:solidFill>
                <a:effectLst/>
                <a:uFillTx/>
                <a:latin typeface="Calibri"/>
                <a:ea typeface="IBM Plex Sans"/>
              </a:rPr>
              <a:t> to gain insights into traffic patterns and security incidents, ensuring timely responses to any emerging threats.</a:t>
            </a:r>
            <a:endParaRPr lang="en-US" sz="1200" b="0" u="none" strike="noStrike">
              <a:solidFill>
                <a:srgbClr val="000000"/>
              </a:solidFill>
              <a:effectLst/>
              <a:uFillTx/>
              <a:latin typeface="OpenSymbol"/>
            </a:endParaRPr>
          </a:p>
        </p:txBody>
      </p:sp>
      <p:pic>
        <p:nvPicPr>
          <p:cNvPr id="112"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Conclusions</a:t>
            </a:r>
            <a:endParaRPr lang="fr-FR" sz="3000" b="0" u="none" strike="noStrike">
              <a:solidFill>
                <a:schemeClr val="dk1"/>
              </a:solidFill>
              <a:effectLst/>
              <a:uFillTx/>
              <a:latin typeface="Arial"/>
            </a:endParaRPr>
          </a:p>
        </p:txBody>
      </p:sp>
      <p:sp>
        <p:nvSpPr>
          <p:cNvPr id="114"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72C44"/>
                </a:solidFill>
                <a:effectLst/>
                <a:uFillTx/>
                <a:latin typeface="Calibri"/>
                <a:ea typeface="IBM Plex Sans"/>
              </a:rPr>
              <a:t>AWS WAF plays a pivotal role in cloud security, offering </a:t>
            </a:r>
            <a:r>
              <a:rPr lang="en-US" sz="1200" b="0" i="1" u="none" strike="noStrike">
                <a:solidFill>
                  <a:srgbClr val="172C44"/>
                </a:solidFill>
                <a:effectLst/>
                <a:uFillTx/>
                <a:latin typeface="Calibri"/>
                <a:ea typeface="IBM Plex Sans"/>
              </a:rPr>
              <a:t>customization</a:t>
            </a:r>
            <a:r>
              <a:rPr lang="en-US" sz="1200" b="0" u="none" strike="noStrike">
                <a:solidFill>
                  <a:srgbClr val="172C44"/>
                </a:solidFill>
                <a:effectLst/>
                <a:uFillTx/>
                <a:latin typeface="Calibri"/>
                <a:ea typeface="IBM Plex Sans"/>
              </a:rPr>
              <a:t>, </a:t>
            </a:r>
            <a:r>
              <a:rPr lang="en-US" sz="1200" b="0" i="1" u="none" strike="noStrike">
                <a:solidFill>
                  <a:srgbClr val="172C44"/>
                </a:solidFill>
                <a:effectLst/>
                <a:uFillTx/>
                <a:latin typeface="Calibri"/>
                <a:ea typeface="IBM Plex Sans"/>
              </a:rPr>
              <a:t>scalability</a:t>
            </a:r>
            <a:r>
              <a:rPr lang="en-US" sz="1200" b="0" u="none" strike="noStrike">
                <a:solidFill>
                  <a:srgbClr val="172C44"/>
                </a:solidFill>
                <a:effectLst/>
                <a:uFillTx/>
                <a:latin typeface="Calibri"/>
                <a:ea typeface="IBM Plex Sans"/>
              </a:rPr>
              <a:t>, and </a:t>
            </a:r>
            <a:r>
              <a:rPr lang="en-US" sz="1200" b="1" u="none" strike="noStrike">
                <a:solidFill>
                  <a:srgbClr val="172C44"/>
                </a:solidFill>
                <a:effectLst/>
                <a:uFillTx/>
                <a:latin typeface="Calibri"/>
                <a:ea typeface="IBM Plex Sans"/>
              </a:rPr>
              <a:t>real-time monitoring</a:t>
            </a:r>
            <a:r>
              <a:rPr lang="en-US" sz="1200" b="0" u="none" strike="noStrike">
                <a:solidFill>
                  <a:srgbClr val="172C44"/>
                </a:solidFill>
                <a:effectLst/>
                <a:uFillTx/>
                <a:latin typeface="Calibri"/>
                <a:ea typeface="IBM Plex Sans"/>
              </a:rPr>
              <a:t> capabilities. By implementing AWS WAF, organizations can significantly reduce the risk of </a:t>
            </a:r>
            <a:r>
              <a:rPr lang="en-US" sz="1200" b="0" i="1" u="none" strike="noStrike">
                <a:solidFill>
                  <a:srgbClr val="172C44"/>
                </a:solidFill>
                <a:effectLst/>
                <a:uFillTx/>
                <a:latin typeface="Calibri"/>
                <a:ea typeface="IBM Plex Sans"/>
              </a:rPr>
              <a:t>security breaches</a:t>
            </a:r>
            <a:r>
              <a:rPr lang="en-US" sz="1200" b="0" u="none" strike="noStrike">
                <a:solidFill>
                  <a:srgbClr val="172C44"/>
                </a:solidFill>
                <a:effectLst/>
                <a:uFillTx/>
                <a:latin typeface="Calibri"/>
                <a:ea typeface="IBM Plex Sans"/>
              </a:rPr>
              <a:t> and enhance their overall security frameworks. This ensures the protection of critical resources and customer trust throughout their online operations.</a:t>
            </a:r>
            <a:endParaRPr lang="en-US" sz="1200" b="0" u="none" strike="noStrike">
              <a:solidFill>
                <a:srgbClr val="000000"/>
              </a:solidFill>
              <a:effectLst/>
              <a:uFillTx/>
              <a:latin typeface="OpenSymbol"/>
            </a:endParaRPr>
          </a:p>
        </p:txBody>
      </p:sp>
      <p:pic>
        <p:nvPicPr>
          <p:cNvPr id="115"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397</Words>
  <Application>Microsoft Office PowerPoint</Application>
  <PresentationFormat>On-screen Show (16:9)</PresentationFormat>
  <Paragraphs>18</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Design Inspiration Project Proposal by Slidesgo</vt:lpstr>
      <vt:lpstr>Slidesgo Final Pages</vt:lpstr>
      <vt:lpstr>AWS WAF</vt:lpstr>
      <vt:lpstr>Introduction to AWS WAF</vt:lpstr>
      <vt:lpstr>Key Features of AWS WAF</vt:lpstr>
      <vt:lpstr>Use Cases for AWS WAF</vt:lpstr>
      <vt:lpstr>Setting Up AWS WAF</vt:lpstr>
      <vt:lpstr>Configuring Security Rules</vt:lpstr>
      <vt:lpstr>Monitoring and Logging in AWS WAF</vt:lpstr>
      <vt:lpstr>Conclusions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WAF</dc:title>
  <cp:lastModifiedBy>User</cp:lastModifiedBy>
  <cp:revision>2</cp:revision>
  <dcterms:modified xsi:type="dcterms:W3CDTF">2025-09-03T07:01:23Z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2025-09-03T06:44:38Z</dcterms:created>
  <dc:creator>Unknown Creator</dc:creator>
  <dc:description/>
  <dc:language>en-US</dc:language>
  <cp:lastModifiedBy>Unknown Creator</cp:lastModifiedBy>
  <dcterms:modified xsi:type="dcterms:W3CDTF">2025-09-03T06:44:38Z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