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8" r:id="rId4"/>
    <p:sldId id="263"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11/7/2019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11/7/2019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11/7/2019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11/7/2019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11/7/2019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11/7/2019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11/7/2019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CA36-CE78-45FF-AC2C-4372DC6BE23B}"/>
              </a:ext>
            </a:extLst>
          </p:cNvPr>
          <p:cNvSpPr>
            <a:spLocks noGrp="1"/>
          </p:cNvSpPr>
          <p:nvPr>
            <p:ph type="ctrTitle"/>
          </p:nvPr>
        </p:nvSpPr>
        <p:spPr>
          <a:xfrm>
            <a:off x="319595" y="1803405"/>
            <a:ext cx="11381173" cy="975306"/>
          </a:xfrm>
        </p:spPr>
        <p:txBody>
          <a:bodyPr/>
          <a:lstStyle/>
          <a:p>
            <a:r>
              <a:rPr lang="en-US" dirty="0"/>
              <a:t>QUESTION BANK APPLICATION</a:t>
            </a:r>
          </a:p>
        </p:txBody>
      </p:sp>
      <p:sp>
        <p:nvSpPr>
          <p:cNvPr id="3" name="Subtitle 2">
            <a:extLst>
              <a:ext uri="{FF2B5EF4-FFF2-40B4-BE49-F238E27FC236}">
                <a16:creationId xmlns:a16="http://schemas.microsoft.com/office/drawing/2014/main" id="{5A40251E-40B9-44B9-A577-2E5F66C23D3A}"/>
              </a:ext>
            </a:extLst>
          </p:cNvPr>
          <p:cNvSpPr>
            <a:spLocks noGrp="1"/>
          </p:cNvSpPr>
          <p:nvPr>
            <p:ph type="subTitle" idx="1"/>
          </p:nvPr>
        </p:nvSpPr>
        <p:spPr>
          <a:xfrm>
            <a:off x="3755254" y="2778711"/>
            <a:ext cx="4065973" cy="435006"/>
          </a:xfrm>
        </p:spPr>
        <p:txBody>
          <a:bodyPr/>
          <a:lstStyle/>
          <a:p>
            <a:r>
              <a:rPr lang="en-US" dirty="0"/>
              <a:t>TEAM NAME : SAVAGE CODERS</a:t>
            </a:r>
          </a:p>
          <a:p>
            <a:endParaRPr lang="en-US" dirty="0"/>
          </a:p>
        </p:txBody>
      </p:sp>
    </p:spTree>
    <p:extLst>
      <p:ext uri="{BB962C8B-B14F-4D97-AF65-F5344CB8AC3E}">
        <p14:creationId xmlns:p14="http://schemas.microsoft.com/office/powerpoint/2010/main" val="1486939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B9D16-A01B-49C9-AA17-29583879DC0C}"/>
              </a:ext>
            </a:extLst>
          </p:cNvPr>
          <p:cNvSpPr>
            <a:spLocks noGrp="1"/>
          </p:cNvSpPr>
          <p:nvPr>
            <p:ph type="title"/>
          </p:nvPr>
        </p:nvSpPr>
        <p:spPr>
          <a:xfrm>
            <a:off x="8291744" y="186431"/>
            <a:ext cx="3214456" cy="1109709"/>
          </a:xfrm>
        </p:spPr>
        <p:txBody>
          <a:bodyPr/>
          <a:lstStyle/>
          <a:p>
            <a:r>
              <a:rPr lang="en-US" dirty="0"/>
              <a:t>WORKFLOW</a:t>
            </a:r>
          </a:p>
        </p:txBody>
      </p:sp>
      <p:sp>
        <p:nvSpPr>
          <p:cNvPr id="3" name="Rectangle 2">
            <a:extLst>
              <a:ext uri="{FF2B5EF4-FFF2-40B4-BE49-F238E27FC236}">
                <a16:creationId xmlns:a16="http://schemas.microsoft.com/office/drawing/2014/main" id="{809D883D-37BA-4285-A3B4-32A4136F3664}"/>
              </a:ext>
            </a:extLst>
          </p:cNvPr>
          <p:cNvSpPr/>
          <p:nvPr/>
        </p:nvSpPr>
        <p:spPr>
          <a:xfrm>
            <a:off x="4909351" y="1109709"/>
            <a:ext cx="2086253" cy="9854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p:txBody>
      </p:sp>
      <p:cxnSp>
        <p:nvCxnSpPr>
          <p:cNvPr id="5" name="Straight Arrow Connector 4">
            <a:extLst>
              <a:ext uri="{FF2B5EF4-FFF2-40B4-BE49-F238E27FC236}">
                <a16:creationId xmlns:a16="http://schemas.microsoft.com/office/drawing/2014/main" id="{62D5B3AB-4681-4C2A-ADF6-AFA678E38D6A}"/>
              </a:ext>
            </a:extLst>
          </p:cNvPr>
          <p:cNvCxnSpPr/>
          <p:nvPr/>
        </p:nvCxnSpPr>
        <p:spPr>
          <a:xfrm flipH="1">
            <a:off x="4216893" y="1400452"/>
            <a:ext cx="692458" cy="834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BC7A09E1-7D5B-4360-BDE0-710DD2DF9BAB}"/>
              </a:ext>
            </a:extLst>
          </p:cNvPr>
          <p:cNvSpPr/>
          <p:nvPr/>
        </p:nvSpPr>
        <p:spPr>
          <a:xfrm>
            <a:off x="834501" y="2234954"/>
            <a:ext cx="3382392" cy="1857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Register new user</a:t>
            </a:r>
          </a:p>
          <a:p>
            <a:pPr algn="ctr"/>
            <a:r>
              <a:rPr lang="en-US" dirty="0"/>
              <a:t>Authenticates user by username and password</a:t>
            </a:r>
          </a:p>
          <a:p>
            <a:pPr algn="ctr"/>
            <a:r>
              <a:rPr lang="en-US" dirty="0"/>
              <a:t>Allows profile and password </a:t>
            </a:r>
            <a:r>
              <a:rPr lang="en-US" dirty="0" err="1"/>
              <a:t>updation</a:t>
            </a:r>
            <a:endParaRPr lang="en-US" dirty="0"/>
          </a:p>
        </p:txBody>
      </p:sp>
      <p:cxnSp>
        <p:nvCxnSpPr>
          <p:cNvPr id="8" name="Straight Arrow Connector 7">
            <a:extLst>
              <a:ext uri="{FF2B5EF4-FFF2-40B4-BE49-F238E27FC236}">
                <a16:creationId xmlns:a16="http://schemas.microsoft.com/office/drawing/2014/main" id="{3F78E084-C973-4889-9D24-AC1E29B7C21A}"/>
              </a:ext>
            </a:extLst>
          </p:cNvPr>
          <p:cNvCxnSpPr/>
          <p:nvPr/>
        </p:nvCxnSpPr>
        <p:spPr>
          <a:xfrm>
            <a:off x="6995604" y="1433744"/>
            <a:ext cx="896645" cy="941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A18F3FB-0B3E-4AC3-9D94-D88DE347E71A}"/>
              </a:ext>
            </a:extLst>
          </p:cNvPr>
          <p:cNvSpPr/>
          <p:nvPr/>
        </p:nvSpPr>
        <p:spPr>
          <a:xfrm>
            <a:off x="7750207" y="2374777"/>
            <a:ext cx="4163627" cy="1717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Each user can add, delete and update question banks</a:t>
            </a:r>
          </a:p>
          <a:p>
            <a:pPr algn="ctr"/>
            <a:r>
              <a:rPr lang="en-US" dirty="0"/>
              <a:t>Authenticates using </a:t>
            </a:r>
            <a:r>
              <a:rPr lang="en-US" dirty="0" err="1">
                <a:latin typeface="Arial" panose="020B0604020202020204" pitchFamily="34" charset="0"/>
                <a:cs typeface="Arial" panose="020B0604020202020204" pitchFamily="34" charset="0"/>
              </a:rPr>
              <a:t>UserPassesTestMixin</a:t>
            </a:r>
            <a:endParaRPr lang="en-US" dirty="0"/>
          </a:p>
          <a:p>
            <a:pPr algn="ctr"/>
            <a:r>
              <a:rPr lang="en-US" dirty="0"/>
              <a:t>On clicking one of them details about that will be opened</a:t>
            </a:r>
          </a:p>
        </p:txBody>
      </p:sp>
      <p:cxnSp>
        <p:nvCxnSpPr>
          <p:cNvPr id="16" name="Straight Arrow Connector 15">
            <a:extLst>
              <a:ext uri="{FF2B5EF4-FFF2-40B4-BE49-F238E27FC236}">
                <a16:creationId xmlns:a16="http://schemas.microsoft.com/office/drawing/2014/main" id="{68D6A417-910E-4E41-9A61-F40109FA25FF}"/>
              </a:ext>
            </a:extLst>
          </p:cNvPr>
          <p:cNvCxnSpPr/>
          <p:nvPr/>
        </p:nvCxnSpPr>
        <p:spPr>
          <a:xfrm>
            <a:off x="3693111" y="4092606"/>
            <a:ext cx="1118586" cy="1189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14AC5EC-0691-458C-88DD-E78A98CD0B45}"/>
              </a:ext>
            </a:extLst>
          </p:cNvPr>
          <p:cNvCxnSpPr/>
          <p:nvPr/>
        </p:nvCxnSpPr>
        <p:spPr>
          <a:xfrm flipH="1">
            <a:off x="6995604" y="4092606"/>
            <a:ext cx="825623" cy="1189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BF7CB67-4B1C-4EEC-8801-CBEDF4F9C9A6}"/>
              </a:ext>
            </a:extLst>
          </p:cNvPr>
          <p:cNvSpPr/>
          <p:nvPr/>
        </p:nvSpPr>
        <p:spPr>
          <a:xfrm>
            <a:off x="4731798" y="5282214"/>
            <a:ext cx="2521258" cy="9854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AND MEDIA</a:t>
            </a:r>
          </a:p>
        </p:txBody>
      </p:sp>
      <p:sp>
        <p:nvSpPr>
          <p:cNvPr id="20" name="Rectangle 19">
            <a:extLst>
              <a:ext uri="{FF2B5EF4-FFF2-40B4-BE49-F238E27FC236}">
                <a16:creationId xmlns:a16="http://schemas.microsoft.com/office/drawing/2014/main" id="{07A2ECB4-5165-4E3F-9B27-5A5BD6776BA0}"/>
              </a:ext>
            </a:extLst>
          </p:cNvPr>
          <p:cNvSpPr/>
          <p:nvPr/>
        </p:nvSpPr>
        <p:spPr>
          <a:xfrm>
            <a:off x="2237172" y="1233996"/>
            <a:ext cx="2086253" cy="5770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LOGIN/REGISTER</a:t>
            </a:r>
          </a:p>
        </p:txBody>
      </p:sp>
      <p:sp>
        <p:nvSpPr>
          <p:cNvPr id="21" name="Rectangle 20">
            <a:extLst>
              <a:ext uri="{FF2B5EF4-FFF2-40B4-BE49-F238E27FC236}">
                <a16:creationId xmlns:a16="http://schemas.microsoft.com/office/drawing/2014/main" id="{389BEB5A-5E5D-4C64-828F-CBF2388C2831}"/>
              </a:ext>
            </a:extLst>
          </p:cNvPr>
          <p:cNvSpPr/>
          <p:nvPr/>
        </p:nvSpPr>
        <p:spPr>
          <a:xfrm>
            <a:off x="7253056" y="1233996"/>
            <a:ext cx="2725446" cy="4705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QUESTION BANK</a:t>
            </a:r>
          </a:p>
        </p:txBody>
      </p:sp>
    </p:spTree>
    <p:extLst>
      <p:ext uri="{BB962C8B-B14F-4D97-AF65-F5344CB8AC3E}">
        <p14:creationId xmlns:p14="http://schemas.microsoft.com/office/powerpoint/2010/main" val="3492745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11691-4564-4A70-949F-013B5E02B5CD}"/>
              </a:ext>
            </a:extLst>
          </p:cNvPr>
          <p:cNvSpPr>
            <a:spLocks noGrp="1"/>
          </p:cNvSpPr>
          <p:nvPr>
            <p:ph type="title"/>
          </p:nvPr>
        </p:nvSpPr>
        <p:spPr>
          <a:xfrm>
            <a:off x="2895600" y="301841"/>
            <a:ext cx="8610600" cy="692458"/>
          </a:xfrm>
        </p:spPr>
        <p:txBody>
          <a:bodyPr>
            <a:normAutofit/>
          </a:bodyPr>
          <a:lstStyle/>
          <a:p>
            <a:r>
              <a:rPr lang="en-US" dirty="0"/>
              <a:t>DATABASE DESIGN</a:t>
            </a:r>
          </a:p>
        </p:txBody>
      </p:sp>
      <p:graphicFrame>
        <p:nvGraphicFramePr>
          <p:cNvPr id="31" name="Table 31">
            <a:extLst>
              <a:ext uri="{FF2B5EF4-FFF2-40B4-BE49-F238E27FC236}">
                <a16:creationId xmlns:a16="http://schemas.microsoft.com/office/drawing/2014/main" id="{92D131B9-DC78-41E2-ADA4-D7C5F5FFDA1B}"/>
              </a:ext>
            </a:extLst>
          </p:cNvPr>
          <p:cNvGraphicFramePr>
            <a:graphicFrameLocks noGrp="1"/>
          </p:cNvGraphicFramePr>
          <p:nvPr>
            <p:ph idx="1"/>
            <p:extLst>
              <p:ext uri="{D42A27DB-BD31-4B8C-83A1-F6EECF244321}">
                <p14:modId xmlns:p14="http://schemas.microsoft.com/office/powerpoint/2010/main" val="571915176"/>
              </p:ext>
            </p:extLst>
          </p:nvPr>
        </p:nvGraphicFramePr>
        <p:xfrm>
          <a:off x="4776186" y="2193925"/>
          <a:ext cx="1979721" cy="1828800"/>
        </p:xfrm>
        <a:graphic>
          <a:graphicData uri="http://schemas.openxmlformats.org/drawingml/2006/table">
            <a:tbl>
              <a:tblPr firstRow="1" bandRow="1">
                <a:tableStyleId>{5C22544A-7EE6-4342-B048-85BDC9FD1C3A}</a:tableStyleId>
              </a:tblPr>
              <a:tblGrid>
                <a:gridCol w="1979721">
                  <a:extLst>
                    <a:ext uri="{9D8B030D-6E8A-4147-A177-3AD203B41FA5}">
                      <a16:colId xmlns:a16="http://schemas.microsoft.com/office/drawing/2014/main" val="2050066774"/>
                    </a:ext>
                  </a:extLst>
                </a:gridCol>
              </a:tblGrid>
              <a:tr h="354879">
                <a:tc>
                  <a:txBody>
                    <a:bodyPr/>
                    <a:lstStyle/>
                    <a:p>
                      <a:r>
                        <a:rPr lang="en-US" dirty="0"/>
                        <a:t>user</a:t>
                      </a:r>
                    </a:p>
                  </a:txBody>
                  <a:tcPr/>
                </a:tc>
                <a:extLst>
                  <a:ext uri="{0D108BD9-81ED-4DB2-BD59-A6C34878D82A}">
                    <a16:rowId xmlns:a16="http://schemas.microsoft.com/office/drawing/2014/main" val="1711500192"/>
                  </a:ext>
                </a:extLst>
              </a:tr>
              <a:tr h="354879">
                <a:tc>
                  <a:txBody>
                    <a:bodyPr/>
                    <a:lstStyle/>
                    <a:p>
                      <a:r>
                        <a:rPr lang="en-US" dirty="0"/>
                        <a:t>id(Primary Key)</a:t>
                      </a:r>
                    </a:p>
                  </a:txBody>
                  <a:tcPr/>
                </a:tc>
                <a:extLst>
                  <a:ext uri="{0D108BD9-81ED-4DB2-BD59-A6C34878D82A}">
                    <a16:rowId xmlns:a16="http://schemas.microsoft.com/office/drawing/2014/main" val="2582961352"/>
                  </a:ext>
                </a:extLst>
              </a:tr>
              <a:tr h="354879">
                <a:tc>
                  <a:txBody>
                    <a:bodyPr/>
                    <a:lstStyle/>
                    <a:p>
                      <a:r>
                        <a:rPr lang="en-US" dirty="0"/>
                        <a:t>username</a:t>
                      </a:r>
                    </a:p>
                  </a:txBody>
                  <a:tcPr/>
                </a:tc>
                <a:extLst>
                  <a:ext uri="{0D108BD9-81ED-4DB2-BD59-A6C34878D82A}">
                    <a16:rowId xmlns:a16="http://schemas.microsoft.com/office/drawing/2014/main" val="2658226955"/>
                  </a:ext>
                </a:extLst>
              </a:tr>
              <a:tr h="354879">
                <a:tc>
                  <a:txBody>
                    <a:bodyPr/>
                    <a:lstStyle/>
                    <a:p>
                      <a:r>
                        <a:rPr lang="en-US" dirty="0"/>
                        <a:t>email</a:t>
                      </a:r>
                    </a:p>
                  </a:txBody>
                  <a:tcPr/>
                </a:tc>
                <a:extLst>
                  <a:ext uri="{0D108BD9-81ED-4DB2-BD59-A6C34878D82A}">
                    <a16:rowId xmlns:a16="http://schemas.microsoft.com/office/drawing/2014/main" val="3003829597"/>
                  </a:ext>
                </a:extLst>
              </a:tr>
              <a:tr h="354879">
                <a:tc>
                  <a:txBody>
                    <a:bodyPr/>
                    <a:lstStyle/>
                    <a:p>
                      <a:r>
                        <a:rPr lang="en-US" dirty="0"/>
                        <a:t>password</a:t>
                      </a:r>
                    </a:p>
                  </a:txBody>
                  <a:tcPr/>
                </a:tc>
                <a:extLst>
                  <a:ext uri="{0D108BD9-81ED-4DB2-BD59-A6C34878D82A}">
                    <a16:rowId xmlns:a16="http://schemas.microsoft.com/office/drawing/2014/main" val="3152720889"/>
                  </a:ext>
                </a:extLst>
              </a:tr>
            </a:tbl>
          </a:graphicData>
        </a:graphic>
      </p:graphicFrame>
      <p:graphicFrame>
        <p:nvGraphicFramePr>
          <p:cNvPr id="35" name="Table 35">
            <a:extLst>
              <a:ext uri="{FF2B5EF4-FFF2-40B4-BE49-F238E27FC236}">
                <a16:creationId xmlns:a16="http://schemas.microsoft.com/office/drawing/2014/main" id="{8C7D76BB-085A-430F-9622-3BBE92CA4760}"/>
              </a:ext>
            </a:extLst>
          </p:cNvPr>
          <p:cNvGraphicFramePr>
            <a:graphicFrameLocks noGrp="1"/>
          </p:cNvGraphicFramePr>
          <p:nvPr>
            <p:extLst>
              <p:ext uri="{D42A27DB-BD31-4B8C-83A1-F6EECF244321}">
                <p14:modId xmlns:p14="http://schemas.microsoft.com/office/powerpoint/2010/main" val="4153540413"/>
              </p:ext>
            </p:extLst>
          </p:nvPr>
        </p:nvGraphicFramePr>
        <p:xfrm>
          <a:off x="896646" y="2938509"/>
          <a:ext cx="2618911" cy="2237172"/>
        </p:xfrm>
        <a:graphic>
          <a:graphicData uri="http://schemas.openxmlformats.org/drawingml/2006/table">
            <a:tbl>
              <a:tblPr firstRow="1" bandRow="1">
                <a:tableStyleId>{5C22544A-7EE6-4342-B048-85BDC9FD1C3A}</a:tableStyleId>
              </a:tblPr>
              <a:tblGrid>
                <a:gridCol w="2618911">
                  <a:extLst>
                    <a:ext uri="{9D8B030D-6E8A-4147-A177-3AD203B41FA5}">
                      <a16:colId xmlns:a16="http://schemas.microsoft.com/office/drawing/2014/main" val="2611927599"/>
                    </a:ext>
                  </a:extLst>
                </a:gridCol>
              </a:tblGrid>
              <a:tr h="559293">
                <a:tc>
                  <a:txBody>
                    <a:bodyPr/>
                    <a:lstStyle/>
                    <a:p>
                      <a:r>
                        <a:rPr lang="en-US" dirty="0"/>
                        <a:t>Profile</a:t>
                      </a:r>
                    </a:p>
                  </a:txBody>
                  <a:tcPr/>
                </a:tc>
                <a:extLst>
                  <a:ext uri="{0D108BD9-81ED-4DB2-BD59-A6C34878D82A}">
                    <a16:rowId xmlns:a16="http://schemas.microsoft.com/office/drawing/2014/main" val="1175362747"/>
                  </a:ext>
                </a:extLst>
              </a:tr>
              <a:tr h="559293">
                <a:tc>
                  <a:txBody>
                    <a:bodyPr/>
                    <a:lstStyle/>
                    <a:p>
                      <a:r>
                        <a:rPr lang="en-US" dirty="0"/>
                        <a:t>id(Primary Key)</a:t>
                      </a:r>
                    </a:p>
                  </a:txBody>
                  <a:tcPr/>
                </a:tc>
                <a:extLst>
                  <a:ext uri="{0D108BD9-81ED-4DB2-BD59-A6C34878D82A}">
                    <a16:rowId xmlns:a16="http://schemas.microsoft.com/office/drawing/2014/main" val="2360772361"/>
                  </a:ext>
                </a:extLst>
              </a:tr>
              <a:tr h="559293">
                <a:tc>
                  <a:txBody>
                    <a:bodyPr/>
                    <a:lstStyle/>
                    <a:p>
                      <a:r>
                        <a:rPr lang="en-US" dirty="0"/>
                        <a:t>user</a:t>
                      </a:r>
                    </a:p>
                  </a:txBody>
                  <a:tcPr/>
                </a:tc>
                <a:extLst>
                  <a:ext uri="{0D108BD9-81ED-4DB2-BD59-A6C34878D82A}">
                    <a16:rowId xmlns:a16="http://schemas.microsoft.com/office/drawing/2014/main" val="2351369151"/>
                  </a:ext>
                </a:extLst>
              </a:tr>
              <a:tr h="559293">
                <a:tc>
                  <a:txBody>
                    <a:bodyPr/>
                    <a:lstStyle/>
                    <a:p>
                      <a:r>
                        <a:rPr lang="en-US" dirty="0"/>
                        <a:t>image(</a:t>
                      </a:r>
                      <a:r>
                        <a:rPr lang="en-US" dirty="0" err="1"/>
                        <a:t>ImageField</a:t>
                      </a:r>
                      <a:r>
                        <a:rPr lang="en-US" dirty="0"/>
                        <a:t>)</a:t>
                      </a:r>
                    </a:p>
                  </a:txBody>
                  <a:tcPr/>
                </a:tc>
                <a:extLst>
                  <a:ext uri="{0D108BD9-81ED-4DB2-BD59-A6C34878D82A}">
                    <a16:rowId xmlns:a16="http://schemas.microsoft.com/office/drawing/2014/main" val="1969883226"/>
                  </a:ext>
                </a:extLst>
              </a:tr>
            </a:tbl>
          </a:graphicData>
        </a:graphic>
      </p:graphicFrame>
      <p:sp>
        <p:nvSpPr>
          <p:cNvPr id="38" name="Freeform: Shape 37">
            <a:extLst>
              <a:ext uri="{FF2B5EF4-FFF2-40B4-BE49-F238E27FC236}">
                <a16:creationId xmlns:a16="http://schemas.microsoft.com/office/drawing/2014/main" id="{79967B45-87F9-4A68-990D-FD55A252754B}"/>
              </a:ext>
            </a:extLst>
          </p:cNvPr>
          <p:cNvSpPr/>
          <p:nvPr/>
        </p:nvSpPr>
        <p:spPr>
          <a:xfrm>
            <a:off x="3551068" y="2485748"/>
            <a:ext cx="1109709" cy="1970842"/>
          </a:xfrm>
          <a:custGeom>
            <a:avLst/>
            <a:gdLst>
              <a:gd name="connsiteX0" fmla="*/ 0 w 1249777"/>
              <a:gd name="connsiteY0" fmla="*/ 2174245 h 2174245"/>
              <a:gd name="connsiteX1" fmla="*/ 1145219 w 1249777"/>
              <a:gd name="connsiteY1" fmla="*/ 185647 h 2174245"/>
              <a:gd name="connsiteX2" fmla="*/ 1127464 w 1249777"/>
              <a:gd name="connsiteY2" fmla="*/ 203403 h 2174245"/>
            </a:gdLst>
            <a:ahLst/>
            <a:cxnLst>
              <a:cxn ang="0">
                <a:pos x="connsiteX0" y="connsiteY0"/>
              </a:cxn>
              <a:cxn ang="0">
                <a:pos x="connsiteX1" y="connsiteY1"/>
              </a:cxn>
              <a:cxn ang="0">
                <a:pos x="connsiteX2" y="connsiteY2"/>
              </a:cxn>
            </a:cxnLst>
            <a:rect l="l" t="t" r="r" b="b"/>
            <a:pathLst>
              <a:path w="1249777" h="2174245">
                <a:moveTo>
                  <a:pt x="0" y="2174245"/>
                </a:moveTo>
                <a:lnTo>
                  <a:pt x="1145219" y="185647"/>
                </a:lnTo>
                <a:cubicBezTo>
                  <a:pt x="1333130" y="-142827"/>
                  <a:pt x="1230297" y="30288"/>
                  <a:pt x="1127464" y="203403"/>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3468D93-417F-4512-AD12-B2B1C5C5D3A2}"/>
              </a:ext>
            </a:extLst>
          </p:cNvPr>
          <p:cNvSpPr/>
          <p:nvPr/>
        </p:nvSpPr>
        <p:spPr>
          <a:xfrm>
            <a:off x="3790765" y="4341181"/>
            <a:ext cx="1722268" cy="506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one to one relation</a:t>
            </a:r>
          </a:p>
        </p:txBody>
      </p:sp>
      <p:graphicFrame>
        <p:nvGraphicFramePr>
          <p:cNvPr id="40" name="Table 40">
            <a:extLst>
              <a:ext uri="{FF2B5EF4-FFF2-40B4-BE49-F238E27FC236}">
                <a16:creationId xmlns:a16="http://schemas.microsoft.com/office/drawing/2014/main" id="{F6B6FA1F-A262-4DF2-9D81-F9D6495D416C}"/>
              </a:ext>
            </a:extLst>
          </p:cNvPr>
          <p:cNvGraphicFramePr>
            <a:graphicFrameLocks noGrp="1"/>
          </p:cNvGraphicFramePr>
          <p:nvPr>
            <p:extLst>
              <p:ext uri="{D42A27DB-BD31-4B8C-83A1-F6EECF244321}">
                <p14:modId xmlns:p14="http://schemas.microsoft.com/office/powerpoint/2010/main" val="1864720528"/>
              </p:ext>
            </p:extLst>
          </p:nvPr>
        </p:nvGraphicFramePr>
        <p:xfrm>
          <a:off x="7918882" y="2769834"/>
          <a:ext cx="2272684" cy="2645544"/>
        </p:xfrm>
        <a:graphic>
          <a:graphicData uri="http://schemas.openxmlformats.org/drawingml/2006/table">
            <a:tbl>
              <a:tblPr firstRow="1" bandRow="1">
                <a:tableStyleId>{5C22544A-7EE6-4342-B048-85BDC9FD1C3A}</a:tableStyleId>
              </a:tblPr>
              <a:tblGrid>
                <a:gridCol w="2272684">
                  <a:extLst>
                    <a:ext uri="{9D8B030D-6E8A-4147-A177-3AD203B41FA5}">
                      <a16:colId xmlns:a16="http://schemas.microsoft.com/office/drawing/2014/main" val="1700147482"/>
                    </a:ext>
                  </a:extLst>
                </a:gridCol>
              </a:tblGrid>
              <a:tr h="440924">
                <a:tc>
                  <a:txBody>
                    <a:bodyPr/>
                    <a:lstStyle/>
                    <a:p>
                      <a:r>
                        <a:rPr lang="en-US" dirty="0" err="1"/>
                        <a:t>QuestionBank</a:t>
                      </a:r>
                      <a:endParaRPr lang="en-US" dirty="0"/>
                    </a:p>
                  </a:txBody>
                  <a:tcPr/>
                </a:tc>
                <a:extLst>
                  <a:ext uri="{0D108BD9-81ED-4DB2-BD59-A6C34878D82A}">
                    <a16:rowId xmlns:a16="http://schemas.microsoft.com/office/drawing/2014/main" val="4113748119"/>
                  </a:ext>
                </a:extLst>
              </a:tr>
              <a:tr h="440924">
                <a:tc>
                  <a:txBody>
                    <a:bodyPr/>
                    <a:lstStyle/>
                    <a:p>
                      <a:r>
                        <a:rPr lang="en-US" dirty="0"/>
                        <a:t>id(Primary Key)</a:t>
                      </a:r>
                    </a:p>
                  </a:txBody>
                  <a:tcPr/>
                </a:tc>
                <a:extLst>
                  <a:ext uri="{0D108BD9-81ED-4DB2-BD59-A6C34878D82A}">
                    <a16:rowId xmlns:a16="http://schemas.microsoft.com/office/drawing/2014/main" val="1622105860"/>
                  </a:ext>
                </a:extLst>
              </a:tr>
              <a:tr h="440924">
                <a:tc>
                  <a:txBody>
                    <a:bodyPr/>
                    <a:lstStyle/>
                    <a:p>
                      <a:r>
                        <a:rPr lang="en-US" dirty="0"/>
                        <a:t>title</a:t>
                      </a:r>
                    </a:p>
                  </a:txBody>
                  <a:tcPr/>
                </a:tc>
                <a:extLst>
                  <a:ext uri="{0D108BD9-81ED-4DB2-BD59-A6C34878D82A}">
                    <a16:rowId xmlns:a16="http://schemas.microsoft.com/office/drawing/2014/main" val="1934883414"/>
                  </a:ext>
                </a:extLst>
              </a:tr>
              <a:tr h="440924">
                <a:tc>
                  <a:txBody>
                    <a:bodyPr/>
                    <a:lstStyle/>
                    <a:p>
                      <a:r>
                        <a:rPr lang="en-US" dirty="0" err="1"/>
                        <a:t>file_field</a:t>
                      </a:r>
                      <a:endParaRPr lang="en-US" dirty="0"/>
                    </a:p>
                  </a:txBody>
                  <a:tcPr/>
                </a:tc>
                <a:extLst>
                  <a:ext uri="{0D108BD9-81ED-4DB2-BD59-A6C34878D82A}">
                    <a16:rowId xmlns:a16="http://schemas.microsoft.com/office/drawing/2014/main" val="2070279388"/>
                  </a:ext>
                </a:extLst>
              </a:tr>
              <a:tr h="440924">
                <a:tc>
                  <a:txBody>
                    <a:bodyPr/>
                    <a:lstStyle/>
                    <a:p>
                      <a:r>
                        <a:rPr lang="en-US" dirty="0" err="1"/>
                        <a:t>date_posted</a:t>
                      </a:r>
                      <a:endParaRPr lang="en-US" dirty="0"/>
                    </a:p>
                  </a:txBody>
                  <a:tcPr/>
                </a:tc>
                <a:extLst>
                  <a:ext uri="{0D108BD9-81ED-4DB2-BD59-A6C34878D82A}">
                    <a16:rowId xmlns:a16="http://schemas.microsoft.com/office/drawing/2014/main" val="1360339576"/>
                  </a:ext>
                </a:extLst>
              </a:tr>
              <a:tr h="440924">
                <a:tc>
                  <a:txBody>
                    <a:bodyPr/>
                    <a:lstStyle/>
                    <a:p>
                      <a:r>
                        <a:rPr lang="en-US" dirty="0"/>
                        <a:t>author</a:t>
                      </a:r>
                    </a:p>
                  </a:txBody>
                  <a:tcPr/>
                </a:tc>
                <a:extLst>
                  <a:ext uri="{0D108BD9-81ED-4DB2-BD59-A6C34878D82A}">
                    <a16:rowId xmlns:a16="http://schemas.microsoft.com/office/drawing/2014/main" val="3797572020"/>
                  </a:ext>
                </a:extLst>
              </a:tr>
            </a:tbl>
          </a:graphicData>
        </a:graphic>
      </p:graphicFrame>
      <p:sp>
        <p:nvSpPr>
          <p:cNvPr id="43" name="Freeform: Shape 42">
            <a:extLst>
              <a:ext uri="{FF2B5EF4-FFF2-40B4-BE49-F238E27FC236}">
                <a16:creationId xmlns:a16="http://schemas.microsoft.com/office/drawing/2014/main" id="{BC4E2999-CE2E-4EF7-AE24-68856F6859D6}"/>
              </a:ext>
            </a:extLst>
          </p:cNvPr>
          <p:cNvSpPr/>
          <p:nvPr/>
        </p:nvSpPr>
        <p:spPr>
          <a:xfrm>
            <a:off x="6782540" y="2352583"/>
            <a:ext cx="1091953" cy="2831976"/>
          </a:xfrm>
          <a:custGeom>
            <a:avLst/>
            <a:gdLst>
              <a:gd name="connsiteX0" fmla="*/ 0 w 1091953"/>
              <a:gd name="connsiteY0" fmla="*/ 0 h 2831976"/>
              <a:gd name="connsiteX1" fmla="*/ 1091953 w 1091953"/>
              <a:gd name="connsiteY1" fmla="*/ 2831976 h 2831976"/>
              <a:gd name="connsiteX2" fmla="*/ 1091953 w 1091953"/>
              <a:gd name="connsiteY2" fmla="*/ 2831976 h 2831976"/>
            </a:gdLst>
            <a:ahLst/>
            <a:cxnLst>
              <a:cxn ang="0">
                <a:pos x="connsiteX0" y="connsiteY0"/>
              </a:cxn>
              <a:cxn ang="0">
                <a:pos x="connsiteX1" y="connsiteY1"/>
              </a:cxn>
              <a:cxn ang="0">
                <a:pos x="connsiteX2" y="connsiteY2"/>
              </a:cxn>
            </a:cxnLst>
            <a:rect l="l" t="t" r="r" b="b"/>
            <a:pathLst>
              <a:path w="1091953" h="2831976">
                <a:moveTo>
                  <a:pt x="0" y="0"/>
                </a:moveTo>
                <a:lnTo>
                  <a:pt x="1091953" y="2831976"/>
                </a:lnTo>
                <a:lnTo>
                  <a:pt x="1091953" y="2831976"/>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BD851F3-738B-481C-A968-37C55B92CE1B}"/>
              </a:ext>
            </a:extLst>
          </p:cNvPr>
          <p:cNvSpPr/>
          <p:nvPr/>
        </p:nvSpPr>
        <p:spPr>
          <a:xfrm>
            <a:off x="6755907" y="4341181"/>
            <a:ext cx="878889" cy="3728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Foreign key</a:t>
            </a:r>
          </a:p>
        </p:txBody>
      </p:sp>
    </p:spTree>
    <p:extLst>
      <p:ext uri="{BB962C8B-B14F-4D97-AF65-F5344CB8AC3E}">
        <p14:creationId xmlns:p14="http://schemas.microsoft.com/office/powerpoint/2010/main" val="2617108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05194-4D76-4A6E-837F-3254EFF8760D}"/>
              </a:ext>
            </a:extLst>
          </p:cNvPr>
          <p:cNvSpPr>
            <a:spLocks noGrp="1"/>
          </p:cNvSpPr>
          <p:nvPr>
            <p:ph type="title"/>
          </p:nvPr>
        </p:nvSpPr>
        <p:spPr>
          <a:xfrm>
            <a:off x="2895600" y="319596"/>
            <a:ext cx="8610600" cy="1100831"/>
          </a:xfrm>
        </p:spPr>
        <p:txBody>
          <a:bodyPr/>
          <a:lstStyle/>
          <a:p>
            <a:r>
              <a:rPr lang="en-US" dirty="0"/>
              <a:t>FUTURE PLAN OF ACTION</a:t>
            </a:r>
          </a:p>
        </p:txBody>
      </p:sp>
      <p:sp>
        <p:nvSpPr>
          <p:cNvPr id="3" name="Content Placeholder 2">
            <a:extLst>
              <a:ext uri="{FF2B5EF4-FFF2-40B4-BE49-F238E27FC236}">
                <a16:creationId xmlns:a16="http://schemas.microsoft.com/office/drawing/2014/main" id="{A3A66A43-42BB-4494-8634-1B7F8FCA4A9C}"/>
              </a:ext>
            </a:extLst>
          </p:cNvPr>
          <p:cNvSpPr>
            <a:spLocks noGrp="1"/>
          </p:cNvSpPr>
          <p:nvPr>
            <p:ph idx="1"/>
          </p:nvPr>
        </p:nvSpPr>
        <p:spPr>
          <a:xfrm>
            <a:off x="685800" y="1198485"/>
            <a:ext cx="10820400" cy="5020201"/>
          </a:xfrm>
        </p:spPr>
        <p:txBody>
          <a:bodyPr>
            <a:normAutofit/>
          </a:bodyPr>
          <a:lstStyle/>
          <a:p>
            <a:r>
              <a:rPr lang="en-US" sz="2400" dirty="0"/>
              <a:t>While describing a question, the answer field will be made foreign and the other fields will be grouped to be primary so that it is mandatory to fill them. Also, database hierarchy will be used to make and access chapters and subsections</a:t>
            </a:r>
          </a:p>
          <a:p>
            <a:r>
              <a:rPr lang="en-US" sz="2400" dirty="0"/>
              <a:t>To add a question , we will use file fields to upload files and then we will parse files using latex modules</a:t>
            </a:r>
          </a:p>
          <a:p>
            <a:r>
              <a:rPr lang="en-US" sz="2400" dirty="0"/>
              <a:t>Generating papers and exporting them as quizzes using tree search concept and adjacency list database hierarchy . </a:t>
            </a:r>
          </a:p>
          <a:p>
            <a:r>
              <a:rPr lang="en-US" sz="2400" b="1" dirty="0"/>
              <a:t>Additional Features</a:t>
            </a:r>
          </a:p>
          <a:p>
            <a:r>
              <a:rPr lang="en-US" sz="2400" dirty="0"/>
              <a:t>Planning to use NLP modules for automatic Question Tagging</a:t>
            </a:r>
          </a:p>
          <a:p>
            <a:r>
              <a:rPr lang="en-US" sz="2400" dirty="0"/>
              <a:t>Comments and notifications for each question in shared question banks</a:t>
            </a:r>
          </a:p>
          <a:p>
            <a:endParaRPr lang="en-US" sz="2400" dirty="0"/>
          </a:p>
          <a:p>
            <a:endParaRPr lang="en-US" dirty="0"/>
          </a:p>
        </p:txBody>
      </p:sp>
    </p:spTree>
    <p:extLst>
      <p:ext uri="{BB962C8B-B14F-4D97-AF65-F5344CB8AC3E}">
        <p14:creationId xmlns:p14="http://schemas.microsoft.com/office/powerpoint/2010/main" val="2348112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BE1BE-50DA-4578-B31B-983C2BC01712}"/>
              </a:ext>
            </a:extLst>
          </p:cNvPr>
          <p:cNvSpPr>
            <a:spLocks noGrp="1"/>
          </p:cNvSpPr>
          <p:nvPr>
            <p:ph type="title"/>
          </p:nvPr>
        </p:nvSpPr>
        <p:spPr>
          <a:xfrm>
            <a:off x="4589754" y="2636669"/>
            <a:ext cx="3089429" cy="1020932"/>
          </a:xfrm>
        </p:spPr>
        <p:txBody>
          <a:bodyPr/>
          <a:lstStyle/>
          <a:p>
            <a:r>
              <a:rPr lang="en-US" dirty="0"/>
              <a:t>THANK YOU</a:t>
            </a:r>
          </a:p>
        </p:txBody>
      </p:sp>
    </p:spTree>
    <p:extLst>
      <p:ext uri="{BB962C8B-B14F-4D97-AF65-F5344CB8AC3E}">
        <p14:creationId xmlns:p14="http://schemas.microsoft.com/office/powerpoint/2010/main" val="221838214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102</TotalTime>
  <Words>210</Words>
  <Application>Microsoft Office PowerPoint</Application>
  <PresentationFormat>Widescreen</PresentationFormat>
  <Paragraphs>39</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Century Gothic</vt:lpstr>
      <vt:lpstr>Vapor Trail</vt:lpstr>
      <vt:lpstr>QUESTION BANK APPLICATION</vt:lpstr>
      <vt:lpstr>WORKFLOW</vt:lpstr>
      <vt:lpstr>DATABASE DESIGN</vt:lpstr>
      <vt:lpstr>FUTURE PLAN OF ACTION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BANK APPLICATION</dc:title>
  <dc:creator>Karan Agarwalla</dc:creator>
  <cp:lastModifiedBy>Karan Agarwalla</cp:lastModifiedBy>
  <cp:revision>12</cp:revision>
  <dcterms:created xsi:type="dcterms:W3CDTF">2019-11-07T07:42:12Z</dcterms:created>
  <dcterms:modified xsi:type="dcterms:W3CDTF">2019-11-07T09:38:27Z</dcterms:modified>
</cp:coreProperties>
</file>