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68" r:id="rId12"/>
    <p:sldId id="278" r:id="rId13"/>
    <p:sldId id="269" r:id="rId14"/>
    <p:sldId id="270" r:id="rId15"/>
    <p:sldId id="271" r:id="rId16"/>
    <p:sldId id="272" r:id="rId17"/>
    <p:sldId id="273" r:id="rId18"/>
    <p:sldId id="274" r:id="rId19"/>
    <p:sldId id="281" r:id="rId20"/>
    <p:sldId id="282" r:id="rId21"/>
    <p:sldId id="275"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9" autoAdjust="0"/>
  </p:normalViewPr>
  <p:slideViewPr>
    <p:cSldViewPr>
      <p:cViewPr>
        <p:scale>
          <a:sx n="75" d="100"/>
          <a:sy n="75" d="100"/>
        </p:scale>
        <p:origin x="-1140" y="-60"/>
      </p:cViewPr>
      <p:guideLst>
        <p:guide orient="horz" pos="2160"/>
        <p:guide pos="2880"/>
      </p:guideLst>
    </p:cSldViewPr>
  </p:slideViewPr>
  <p:outlineViewPr>
    <p:cViewPr>
      <p:scale>
        <a:sx n="33" d="100"/>
        <a:sy n="33" d="100"/>
      </p:scale>
      <p:origin x="0" y="206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222F2-CAA0-4AC7-81B8-E1FC1441C118}" type="doc">
      <dgm:prSet loTypeId="urn:microsoft.com/office/officeart/2005/8/layout/arrow2" loCatId="process" qsTypeId="urn:microsoft.com/office/officeart/2005/8/quickstyle/simple1" qsCatId="simple" csTypeId="urn:microsoft.com/office/officeart/2005/8/colors/accent1_2" csCatId="accent1" phldr="1"/>
      <dgm:spPr/>
    </dgm:pt>
    <dgm:pt modelId="{2609EE15-19EB-43F5-9834-E92961993233}">
      <dgm:prSet phldrT="[Text]" custT="1"/>
      <dgm:spPr/>
      <dgm:t>
        <a:bodyPr/>
        <a:lstStyle/>
        <a:p>
          <a:r>
            <a:rPr lang="en-US" sz="2800" dirty="0" smtClean="0"/>
            <a:t>d1</a:t>
          </a:r>
          <a:endParaRPr lang="en-US" sz="2800" dirty="0"/>
        </a:p>
      </dgm:t>
    </dgm:pt>
    <dgm:pt modelId="{B82AFA4A-7532-419B-B683-D0EB7E68318E}" type="parTrans" cxnId="{388A0C19-979C-48C7-AB6A-6AE4C736E055}">
      <dgm:prSet/>
      <dgm:spPr/>
      <dgm:t>
        <a:bodyPr/>
        <a:lstStyle/>
        <a:p>
          <a:endParaRPr lang="en-US"/>
        </a:p>
      </dgm:t>
    </dgm:pt>
    <dgm:pt modelId="{8E0B97AB-DFBC-4FA4-976F-03E69E3B82A0}" type="sibTrans" cxnId="{388A0C19-979C-48C7-AB6A-6AE4C736E055}">
      <dgm:prSet/>
      <dgm:spPr/>
      <dgm:t>
        <a:bodyPr/>
        <a:lstStyle/>
        <a:p>
          <a:endParaRPr lang="en-US"/>
        </a:p>
      </dgm:t>
    </dgm:pt>
    <dgm:pt modelId="{0F6F6151-21AC-438B-B60C-BA28808CC87A}">
      <dgm:prSet phldrT="[Text]" custT="1"/>
      <dgm:spPr/>
      <dgm:t>
        <a:bodyPr/>
        <a:lstStyle/>
        <a:p>
          <a:r>
            <a:rPr lang="en-US" sz="2800" dirty="0" smtClean="0"/>
            <a:t>d2</a:t>
          </a:r>
          <a:endParaRPr lang="en-US" sz="2800" dirty="0"/>
        </a:p>
      </dgm:t>
    </dgm:pt>
    <dgm:pt modelId="{2ED6D921-0A8F-496E-A370-A8065A04C7C1}" type="parTrans" cxnId="{07FF3B0F-FE56-4CA2-B955-79E98AFBC23B}">
      <dgm:prSet/>
      <dgm:spPr/>
      <dgm:t>
        <a:bodyPr/>
        <a:lstStyle/>
        <a:p>
          <a:endParaRPr lang="en-US"/>
        </a:p>
      </dgm:t>
    </dgm:pt>
    <dgm:pt modelId="{6CE9A562-5E46-4869-B8D5-926A61C545E4}" type="sibTrans" cxnId="{07FF3B0F-FE56-4CA2-B955-79E98AFBC23B}">
      <dgm:prSet/>
      <dgm:spPr/>
      <dgm:t>
        <a:bodyPr/>
        <a:lstStyle/>
        <a:p>
          <a:endParaRPr lang="en-US"/>
        </a:p>
      </dgm:t>
    </dgm:pt>
    <dgm:pt modelId="{0AAA828A-4FBF-4F04-98D2-2107C3510D0A}">
      <dgm:prSet phldrT="[Text]" custT="1"/>
      <dgm:spPr/>
      <dgm:t>
        <a:bodyPr/>
        <a:lstStyle/>
        <a:p>
          <a:r>
            <a:rPr lang="en-US" sz="2800" dirty="0" smtClean="0"/>
            <a:t>d3</a:t>
          </a:r>
          <a:endParaRPr lang="en-US" sz="2800" dirty="0"/>
        </a:p>
      </dgm:t>
    </dgm:pt>
    <dgm:pt modelId="{A3BBEBB9-2F22-4F7D-803F-7C412FF43AEE}" type="parTrans" cxnId="{DCEAE145-B307-49C0-B78A-8CAE8D2756A6}">
      <dgm:prSet/>
      <dgm:spPr/>
      <dgm:t>
        <a:bodyPr/>
        <a:lstStyle/>
        <a:p>
          <a:endParaRPr lang="en-US"/>
        </a:p>
      </dgm:t>
    </dgm:pt>
    <dgm:pt modelId="{73CA161D-820E-44A6-AC3A-39D5F4A7EE2F}" type="sibTrans" cxnId="{DCEAE145-B307-49C0-B78A-8CAE8D2756A6}">
      <dgm:prSet/>
      <dgm:spPr/>
      <dgm:t>
        <a:bodyPr/>
        <a:lstStyle/>
        <a:p>
          <a:endParaRPr lang="en-US"/>
        </a:p>
      </dgm:t>
    </dgm:pt>
    <dgm:pt modelId="{7003E208-6AC6-4F51-BCB5-E2378F625DED}" type="pres">
      <dgm:prSet presAssocID="{F41222F2-CAA0-4AC7-81B8-E1FC1441C118}" presName="arrowDiagram" presStyleCnt="0">
        <dgm:presLayoutVars>
          <dgm:chMax val="5"/>
          <dgm:dir/>
          <dgm:resizeHandles val="exact"/>
        </dgm:presLayoutVars>
      </dgm:prSet>
      <dgm:spPr/>
    </dgm:pt>
    <dgm:pt modelId="{93530567-DCB1-4F21-9712-13F09CB7E775}" type="pres">
      <dgm:prSet presAssocID="{F41222F2-CAA0-4AC7-81B8-E1FC1441C118}" presName="arrow" presStyleLbl="bgShp" presStyleIdx="0" presStyleCnt="1" custLinFactY="25352" custLinFactNeighborX="64525" custLinFactNeighborY="100000"/>
      <dgm:spPr/>
    </dgm:pt>
    <dgm:pt modelId="{3817DBAF-7C23-42EE-8DD7-BC27FE817E38}" type="pres">
      <dgm:prSet presAssocID="{F41222F2-CAA0-4AC7-81B8-E1FC1441C118}" presName="arrowDiagram3" presStyleCnt="0"/>
      <dgm:spPr/>
    </dgm:pt>
    <dgm:pt modelId="{B7901F81-401A-43FD-BD44-55989795099B}" type="pres">
      <dgm:prSet presAssocID="{2609EE15-19EB-43F5-9834-E92961993233}" presName="bullet3a" presStyleLbl="node1" presStyleIdx="0" presStyleCnt="3"/>
      <dgm:spPr/>
    </dgm:pt>
    <dgm:pt modelId="{44AC8EC9-FE93-4534-A69F-A4E520AC5CE9}" type="pres">
      <dgm:prSet presAssocID="{2609EE15-19EB-43F5-9834-E92961993233}" presName="textBox3a" presStyleLbl="revTx" presStyleIdx="0" presStyleCnt="3">
        <dgm:presLayoutVars>
          <dgm:bulletEnabled val="1"/>
        </dgm:presLayoutVars>
      </dgm:prSet>
      <dgm:spPr/>
      <dgm:t>
        <a:bodyPr/>
        <a:lstStyle/>
        <a:p>
          <a:endParaRPr lang="en-US"/>
        </a:p>
      </dgm:t>
    </dgm:pt>
    <dgm:pt modelId="{C0B524BF-672A-4284-AFDF-DD99814F06CB}" type="pres">
      <dgm:prSet presAssocID="{0F6F6151-21AC-438B-B60C-BA28808CC87A}" presName="bullet3b" presStyleLbl="node1" presStyleIdx="1" presStyleCnt="3"/>
      <dgm:spPr/>
    </dgm:pt>
    <dgm:pt modelId="{9DC506D2-AF23-4A63-9636-D77A267D4CA1}" type="pres">
      <dgm:prSet presAssocID="{0F6F6151-21AC-438B-B60C-BA28808CC87A}" presName="textBox3b" presStyleLbl="revTx" presStyleIdx="1" presStyleCnt="3">
        <dgm:presLayoutVars>
          <dgm:bulletEnabled val="1"/>
        </dgm:presLayoutVars>
      </dgm:prSet>
      <dgm:spPr/>
      <dgm:t>
        <a:bodyPr/>
        <a:lstStyle/>
        <a:p>
          <a:endParaRPr lang="en-US"/>
        </a:p>
      </dgm:t>
    </dgm:pt>
    <dgm:pt modelId="{E7EDC469-FA58-4FD3-A1B7-8228D7DBBBD5}" type="pres">
      <dgm:prSet presAssocID="{0AAA828A-4FBF-4F04-98D2-2107C3510D0A}" presName="bullet3c" presStyleLbl="node1" presStyleIdx="2" presStyleCnt="3"/>
      <dgm:spPr/>
    </dgm:pt>
    <dgm:pt modelId="{B2173F9F-62C9-4841-8DFA-22A313A44116}" type="pres">
      <dgm:prSet presAssocID="{0AAA828A-4FBF-4F04-98D2-2107C3510D0A}" presName="textBox3c" presStyleLbl="revTx" presStyleIdx="2" presStyleCnt="3">
        <dgm:presLayoutVars>
          <dgm:bulletEnabled val="1"/>
        </dgm:presLayoutVars>
      </dgm:prSet>
      <dgm:spPr/>
      <dgm:t>
        <a:bodyPr/>
        <a:lstStyle/>
        <a:p>
          <a:endParaRPr lang="en-US"/>
        </a:p>
      </dgm:t>
    </dgm:pt>
  </dgm:ptLst>
  <dgm:cxnLst>
    <dgm:cxn modelId="{07FF3B0F-FE56-4CA2-B955-79E98AFBC23B}" srcId="{F41222F2-CAA0-4AC7-81B8-E1FC1441C118}" destId="{0F6F6151-21AC-438B-B60C-BA28808CC87A}" srcOrd="1" destOrd="0" parTransId="{2ED6D921-0A8F-496E-A370-A8065A04C7C1}" sibTransId="{6CE9A562-5E46-4869-B8D5-926A61C545E4}"/>
    <dgm:cxn modelId="{DCEAE145-B307-49C0-B78A-8CAE8D2756A6}" srcId="{F41222F2-CAA0-4AC7-81B8-E1FC1441C118}" destId="{0AAA828A-4FBF-4F04-98D2-2107C3510D0A}" srcOrd="2" destOrd="0" parTransId="{A3BBEBB9-2F22-4F7D-803F-7C412FF43AEE}" sibTransId="{73CA161D-820E-44A6-AC3A-39D5F4A7EE2F}"/>
    <dgm:cxn modelId="{C928E5D8-380E-4628-9BA4-291462AC53FB}" type="presOf" srcId="{0F6F6151-21AC-438B-B60C-BA28808CC87A}" destId="{9DC506D2-AF23-4A63-9636-D77A267D4CA1}" srcOrd="0" destOrd="0" presId="urn:microsoft.com/office/officeart/2005/8/layout/arrow2"/>
    <dgm:cxn modelId="{E3769C72-BAD6-47FB-B634-231638E4EE0C}" type="presOf" srcId="{F41222F2-CAA0-4AC7-81B8-E1FC1441C118}" destId="{7003E208-6AC6-4F51-BCB5-E2378F625DED}" srcOrd="0" destOrd="0" presId="urn:microsoft.com/office/officeart/2005/8/layout/arrow2"/>
    <dgm:cxn modelId="{2A0CCE4A-2403-4A3F-A7D7-43A5B2F191BD}" type="presOf" srcId="{0AAA828A-4FBF-4F04-98D2-2107C3510D0A}" destId="{B2173F9F-62C9-4841-8DFA-22A313A44116}" srcOrd="0" destOrd="0" presId="urn:microsoft.com/office/officeart/2005/8/layout/arrow2"/>
    <dgm:cxn modelId="{388A0C19-979C-48C7-AB6A-6AE4C736E055}" srcId="{F41222F2-CAA0-4AC7-81B8-E1FC1441C118}" destId="{2609EE15-19EB-43F5-9834-E92961993233}" srcOrd="0" destOrd="0" parTransId="{B82AFA4A-7532-419B-B683-D0EB7E68318E}" sibTransId="{8E0B97AB-DFBC-4FA4-976F-03E69E3B82A0}"/>
    <dgm:cxn modelId="{B5ABF3D2-F2AC-4435-A8D4-B98782F11FD1}" type="presOf" srcId="{2609EE15-19EB-43F5-9834-E92961993233}" destId="{44AC8EC9-FE93-4534-A69F-A4E520AC5CE9}" srcOrd="0" destOrd="0" presId="urn:microsoft.com/office/officeart/2005/8/layout/arrow2"/>
    <dgm:cxn modelId="{F6220768-5A91-43DE-90DC-B2B74AAEB3AD}" type="presParOf" srcId="{7003E208-6AC6-4F51-BCB5-E2378F625DED}" destId="{93530567-DCB1-4F21-9712-13F09CB7E775}" srcOrd="0" destOrd="0" presId="urn:microsoft.com/office/officeart/2005/8/layout/arrow2"/>
    <dgm:cxn modelId="{B1043519-6021-42F0-8D1E-5840CF6C163C}" type="presParOf" srcId="{7003E208-6AC6-4F51-BCB5-E2378F625DED}" destId="{3817DBAF-7C23-42EE-8DD7-BC27FE817E38}" srcOrd="1" destOrd="0" presId="urn:microsoft.com/office/officeart/2005/8/layout/arrow2"/>
    <dgm:cxn modelId="{789ED30A-1D34-4ED2-ACB0-AF7F90E8FC62}" type="presParOf" srcId="{3817DBAF-7C23-42EE-8DD7-BC27FE817E38}" destId="{B7901F81-401A-43FD-BD44-55989795099B}" srcOrd="0" destOrd="0" presId="urn:microsoft.com/office/officeart/2005/8/layout/arrow2"/>
    <dgm:cxn modelId="{1F4D071A-1FD8-43D3-8A8F-B7518F9B67A5}" type="presParOf" srcId="{3817DBAF-7C23-42EE-8DD7-BC27FE817E38}" destId="{44AC8EC9-FE93-4534-A69F-A4E520AC5CE9}" srcOrd="1" destOrd="0" presId="urn:microsoft.com/office/officeart/2005/8/layout/arrow2"/>
    <dgm:cxn modelId="{0D865288-DE72-4BA5-9EB9-EF8F13FF85ED}" type="presParOf" srcId="{3817DBAF-7C23-42EE-8DD7-BC27FE817E38}" destId="{C0B524BF-672A-4284-AFDF-DD99814F06CB}" srcOrd="2" destOrd="0" presId="urn:microsoft.com/office/officeart/2005/8/layout/arrow2"/>
    <dgm:cxn modelId="{7E64B13C-2588-432C-8832-800EFFCE10D8}" type="presParOf" srcId="{3817DBAF-7C23-42EE-8DD7-BC27FE817E38}" destId="{9DC506D2-AF23-4A63-9636-D77A267D4CA1}" srcOrd="3" destOrd="0" presId="urn:microsoft.com/office/officeart/2005/8/layout/arrow2"/>
    <dgm:cxn modelId="{CC8BE162-32D3-414B-BD5F-7B43273D4C9E}" type="presParOf" srcId="{3817DBAF-7C23-42EE-8DD7-BC27FE817E38}" destId="{E7EDC469-FA58-4FD3-A1B7-8228D7DBBBD5}" srcOrd="4" destOrd="0" presId="urn:microsoft.com/office/officeart/2005/8/layout/arrow2"/>
    <dgm:cxn modelId="{1744413C-44E9-47DF-A78B-C0B660B501F1}" type="presParOf" srcId="{3817DBAF-7C23-42EE-8DD7-BC27FE817E38}" destId="{B2173F9F-62C9-4841-8DFA-22A313A44116}"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30567-DCB1-4F21-9712-13F09CB7E775}">
      <dsp:nvSpPr>
        <dsp:cNvPr id="0" name=""/>
        <dsp:cNvSpPr/>
      </dsp:nvSpPr>
      <dsp:spPr>
        <a:xfrm>
          <a:off x="650240" y="0"/>
          <a:ext cx="2397760" cy="14986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01F81-401A-43FD-BD44-55989795099B}">
      <dsp:nvSpPr>
        <dsp:cNvPr id="0" name=""/>
        <dsp:cNvSpPr/>
      </dsp:nvSpPr>
      <dsp:spPr>
        <a:xfrm>
          <a:off x="629635" y="1034333"/>
          <a:ext cx="62341" cy="62341"/>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C8EC9-FE93-4534-A69F-A4E520AC5CE9}">
      <dsp:nvSpPr>
        <dsp:cNvPr id="0" name=""/>
        <dsp:cNvSpPr/>
      </dsp:nvSpPr>
      <dsp:spPr>
        <a:xfrm>
          <a:off x="660806" y="1065504"/>
          <a:ext cx="558678" cy="433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34" tIns="0" rIns="0" bIns="0" numCol="1" spcCol="1270" anchor="t" anchorCtr="0">
          <a:noAutofit/>
        </a:bodyPr>
        <a:lstStyle/>
        <a:p>
          <a:pPr lvl="0" algn="l" defTabSz="1244600">
            <a:lnSpc>
              <a:spcPct val="90000"/>
            </a:lnSpc>
            <a:spcBef>
              <a:spcPct val="0"/>
            </a:spcBef>
            <a:spcAft>
              <a:spcPct val="35000"/>
            </a:spcAft>
          </a:pPr>
          <a:r>
            <a:rPr lang="en-US" sz="2800" kern="1200" dirty="0" smtClean="0"/>
            <a:t>d1</a:t>
          </a:r>
          <a:endParaRPr lang="en-US" sz="2800" kern="1200" dirty="0"/>
        </a:p>
      </dsp:txBody>
      <dsp:txXfrm>
        <a:off x="660806" y="1065504"/>
        <a:ext cx="558678" cy="433095"/>
      </dsp:txXfrm>
    </dsp:sp>
    <dsp:sp modelId="{C0B524BF-672A-4284-AFDF-DD99814F06CB}">
      <dsp:nvSpPr>
        <dsp:cNvPr id="0" name=""/>
        <dsp:cNvSpPr/>
      </dsp:nvSpPr>
      <dsp:spPr>
        <a:xfrm>
          <a:off x="1179921" y="627014"/>
          <a:ext cx="112694" cy="112694"/>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506D2-AF23-4A63-9636-D77A267D4CA1}">
      <dsp:nvSpPr>
        <dsp:cNvPr id="0" name=""/>
        <dsp:cNvSpPr/>
      </dsp:nvSpPr>
      <dsp:spPr>
        <a:xfrm>
          <a:off x="1236268" y="683361"/>
          <a:ext cx="575462" cy="81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5" tIns="0" rIns="0" bIns="0" numCol="1" spcCol="1270" anchor="t" anchorCtr="0">
          <a:noAutofit/>
        </a:bodyPr>
        <a:lstStyle/>
        <a:p>
          <a:pPr lvl="0" algn="l" defTabSz="1244600">
            <a:lnSpc>
              <a:spcPct val="90000"/>
            </a:lnSpc>
            <a:spcBef>
              <a:spcPct val="0"/>
            </a:spcBef>
            <a:spcAft>
              <a:spcPct val="35000"/>
            </a:spcAft>
          </a:pPr>
          <a:r>
            <a:rPr lang="en-US" sz="2800" kern="1200" dirty="0" smtClean="0"/>
            <a:t>d2</a:t>
          </a:r>
          <a:endParaRPr lang="en-US" sz="2800" kern="1200" dirty="0"/>
        </a:p>
      </dsp:txBody>
      <dsp:txXfrm>
        <a:off x="1236268" y="683361"/>
        <a:ext cx="575462" cy="815238"/>
      </dsp:txXfrm>
    </dsp:sp>
    <dsp:sp modelId="{E7EDC469-FA58-4FD3-A1B7-8228D7DBBBD5}">
      <dsp:nvSpPr>
        <dsp:cNvPr id="0" name=""/>
        <dsp:cNvSpPr/>
      </dsp:nvSpPr>
      <dsp:spPr>
        <a:xfrm>
          <a:off x="1841703" y="379145"/>
          <a:ext cx="155854" cy="155854"/>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73F9F-62C9-4841-8DFA-22A313A44116}">
      <dsp:nvSpPr>
        <dsp:cNvPr id="0" name=""/>
        <dsp:cNvSpPr/>
      </dsp:nvSpPr>
      <dsp:spPr>
        <a:xfrm>
          <a:off x="1919630" y="457073"/>
          <a:ext cx="575462" cy="1041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84" tIns="0" rIns="0" bIns="0" numCol="1" spcCol="1270" anchor="t" anchorCtr="0">
          <a:noAutofit/>
        </a:bodyPr>
        <a:lstStyle/>
        <a:p>
          <a:pPr lvl="0" algn="l" defTabSz="1244600">
            <a:lnSpc>
              <a:spcPct val="90000"/>
            </a:lnSpc>
            <a:spcBef>
              <a:spcPct val="0"/>
            </a:spcBef>
            <a:spcAft>
              <a:spcPct val="35000"/>
            </a:spcAft>
          </a:pPr>
          <a:r>
            <a:rPr lang="en-US" sz="2800" kern="1200" dirty="0" smtClean="0"/>
            <a:t>d3</a:t>
          </a:r>
          <a:endParaRPr lang="en-US" sz="2800" kern="1200" dirty="0"/>
        </a:p>
      </dsp:txBody>
      <dsp:txXfrm>
        <a:off x="1919630" y="457073"/>
        <a:ext cx="575462" cy="104152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32AFE-318E-488B-B410-F7A5A8E32BF7}" type="datetimeFigureOut">
              <a:rPr lang="en-US" smtClean="0"/>
              <a:pPr/>
              <a:t>9/11/2015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7F603-8F5B-4674-B1A9-F8C0FE2B8391}" type="slidenum">
              <a:rPr lang="en-US" smtClean="0"/>
              <a:pPr/>
              <a:t>‹#›</a:t>
            </a:fld>
            <a:endParaRPr lang="en-US"/>
          </a:p>
        </p:txBody>
      </p:sp>
    </p:spTree>
    <p:extLst>
      <p:ext uri="{BB962C8B-B14F-4D97-AF65-F5344CB8AC3E}">
        <p14:creationId xmlns:p14="http://schemas.microsoft.com/office/powerpoint/2010/main" val="319606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7F603-8F5B-4674-B1A9-F8C0FE2B8391}"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D7F603-8F5B-4674-B1A9-F8C0FE2B839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24546-90CE-432B-B0D1-FBA19D7C9239}" type="datetime1">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8CD6B-D379-49E9-A28A-4E3D1C573E12}" type="datetime1">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B4DD94-A152-4589-8D54-6195CB47B9C4}" type="datetime1">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B149F-3991-4098-97AE-38E2ED718637}" type="datetime1">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10838-3FC6-43DD-8615-87D1AC60F101}" type="datetime1">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212BC7-66EF-4B7F-BCF2-FB5760486BB1}" type="datetime1">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1E9DA5-8641-4913-9754-47BE64C5A4C9}" type="datetime1">
              <a:rPr lang="en-US" smtClean="0"/>
              <a:pPr/>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B229C9-0F87-49AA-9ED1-243C7DFDFBEF}" type="datetime1">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E062D-EA57-4318-9500-9F90A4F4B439}" type="datetime1">
              <a:rPr lang="en-US" smtClean="0"/>
              <a:pPr/>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AB289-B571-453E-B53D-C7C3622A868F}" type="datetime1">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76F4D7-18D6-426B-A18A-5EE122251A67}" type="datetime1">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6461-F1AA-4601-8CBC-0B5582526BA4}" type="slidenum">
              <a:rPr lang="en-US" smtClean="0"/>
              <a:pPr/>
              <a:t>‹#›</a:t>
            </a:fld>
            <a:endParaRPr lang="en-US"/>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5AC85-8748-4865-ADD6-B98D08B4095E}" type="datetime1">
              <a:rPr lang="en-US" smtClean="0"/>
              <a:pPr/>
              <a:t>9/11/2015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6461-F1AA-4601-8CBC-0B5582526B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ransition>
    <p:wheel spokes="8"/>
  </p:transition>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stellar" pitchFamily="18" charset="0"/>
              </a:rPr>
              <a:t>Constructors &amp; Destructors</a:t>
            </a:r>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stellar" pitchFamily="18" charset="0"/>
            </a:endParaRPr>
          </a:p>
        </p:txBody>
      </p:sp>
      <p:sp>
        <p:nvSpPr>
          <p:cNvPr id="5" name="Subtitle 4"/>
          <p:cNvSpPr>
            <a:spLocks noGrp="1"/>
          </p:cNvSpPr>
          <p:nvPr>
            <p:ph type="subTitle" idx="1"/>
          </p:nvPr>
        </p:nvSpPr>
        <p:spPr/>
        <p:txBody>
          <a:bodyPr/>
          <a:lstStyle/>
          <a:p>
            <a:endParaRPr lang="en-US" dirty="0"/>
          </a:p>
        </p:txBody>
      </p:sp>
      <p:sp>
        <p:nvSpPr>
          <p:cNvPr id="6" name="Date Placeholder 5"/>
          <p:cNvSpPr>
            <a:spLocks noGrp="1"/>
          </p:cNvSpPr>
          <p:nvPr>
            <p:ph type="dt" sz="half" idx="10"/>
          </p:nvPr>
        </p:nvSpPr>
        <p:spPr/>
        <p:txBody>
          <a:bodyPr/>
          <a:lstStyle/>
          <a:p>
            <a:fld id="{2CC716C3-CCAD-4F4A-896F-82AF762F71CC}" type="datetime1">
              <a:rPr lang="en-US" smtClean="0"/>
              <a:pPr/>
              <a:t>9/11/2015</a:t>
            </a:fld>
            <a:endParaRPr lang="en-US"/>
          </a:p>
        </p:txBody>
      </p:sp>
      <p:sp>
        <p:nvSpPr>
          <p:cNvPr id="7" name="Frame 6"/>
          <p:cNvSpPr/>
          <p:nvPr/>
        </p:nvSpPr>
        <p:spPr>
          <a:xfrm>
            <a:off x="0" y="0"/>
            <a:ext cx="9144000" cy="6858000"/>
          </a:xfrm>
          <a:prstGeom prst="frame">
            <a:avLst/>
          </a:prstGeom>
        </p:spPr>
        <p:style>
          <a:lnRef idx="2">
            <a:schemeClr val="accent1">
              <a:shade val="50000"/>
            </a:schemeClr>
          </a:lnRef>
          <a:fillRef idx="1002">
            <a:schemeClr val="dk2"/>
          </a:fillRef>
          <a:effectRef idx="0">
            <a:schemeClr val="accent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0"/>
            <a:ext cx="8305800" cy="838200"/>
          </a:xfrm>
        </p:spPr>
        <p:txBody>
          <a:bodyPr>
            <a:normAutofit/>
          </a:bodyPr>
          <a:lstStyle/>
          <a:p>
            <a:r>
              <a:rPr lang="en-US" sz="3200" dirty="0"/>
              <a:t>E</a:t>
            </a:r>
            <a:r>
              <a:rPr lang="en-US" sz="3200" dirty="0" smtClean="0"/>
              <a:t>xample of parameterized constructor</a:t>
            </a:r>
            <a:endParaRPr lang="en-US" sz="3200" dirty="0"/>
          </a:p>
        </p:txBody>
      </p:sp>
      <p:sp>
        <p:nvSpPr>
          <p:cNvPr id="5" name="Content Placeholder 4"/>
          <p:cNvSpPr>
            <a:spLocks noGrp="1"/>
          </p:cNvSpPr>
          <p:nvPr>
            <p:ph idx="1"/>
          </p:nvPr>
        </p:nvSpPr>
        <p:spPr>
          <a:xfrm>
            <a:off x="4267200" y="1143001"/>
            <a:ext cx="4578350" cy="3048000"/>
          </a:xfrm>
        </p:spPr>
        <p:txBody>
          <a:bodyPr>
            <a:normAutofit fontScale="92500" lnSpcReduction="10000"/>
          </a:bodyPr>
          <a:lstStyle/>
          <a:p>
            <a:pPr>
              <a:buNone/>
            </a:pPr>
            <a:r>
              <a:rPr lang="en-US" sz="2000" dirty="0" smtClean="0"/>
              <a:t>void main()</a:t>
            </a:r>
          </a:p>
          <a:p>
            <a:pPr>
              <a:buNone/>
            </a:pPr>
            <a:r>
              <a:rPr lang="en-US" sz="2000" dirty="0" smtClean="0"/>
              <a:t>{</a:t>
            </a:r>
          </a:p>
          <a:p>
            <a:pPr>
              <a:buNone/>
            </a:pPr>
            <a:r>
              <a:rPr lang="en-US" sz="2000" dirty="0" smtClean="0"/>
              <a:t>demo d1,d2;//implicit call of default constructor</a:t>
            </a:r>
          </a:p>
          <a:p>
            <a:pPr>
              <a:buNone/>
            </a:pPr>
            <a:r>
              <a:rPr lang="en-US" sz="2000" dirty="0" smtClean="0"/>
              <a:t>demo d3(5,7);// implicit call of          parameterized constructor</a:t>
            </a:r>
          </a:p>
          <a:p>
            <a:pPr>
              <a:buNone/>
            </a:pPr>
            <a:r>
              <a:rPr lang="en-US" sz="2000" dirty="0" smtClean="0"/>
              <a:t>demo d4=demo(10,12);//explicit call of               parameterized constructor</a:t>
            </a:r>
          </a:p>
          <a:p>
            <a:pPr>
              <a:buNone/>
            </a:pPr>
            <a:r>
              <a:rPr lang="en-US" sz="2000" dirty="0" smtClean="0"/>
              <a:t>demo d5;</a:t>
            </a:r>
          </a:p>
          <a:p>
            <a:pPr>
              <a:buNone/>
            </a:pPr>
            <a:r>
              <a:rPr lang="en-US" sz="2000" dirty="0" smtClean="0"/>
              <a:t>}</a:t>
            </a:r>
          </a:p>
        </p:txBody>
      </p:sp>
      <p:sp>
        <p:nvSpPr>
          <p:cNvPr id="6" name="Text Placeholder 5"/>
          <p:cNvSpPr>
            <a:spLocks noGrp="1"/>
          </p:cNvSpPr>
          <p:nvPr>
            <p:ph type="body" sz="half" idx="2"/>
          </p:nvPr>
        </p:nvSpPr>
        <p:spPr>
          <a:xfrm>
            <a:off x="0" y="1066800"/>
            <a:ext cx="4267200" cy="6019800"/>
          </a:xfrm>
        </p:spPr>
        <p:txBody>
          <a:bodyPr>
            <a:noAutofit/>
          </a:bodyPr>
          <a:lstStyle/>
          <a:p>
            <a:r>
              <a:rPr lang="en-US" sz="2000" dirty="0" smtClean="0"/>
              <a:t>#include&lt;</a:t>
            </a:r>
            <a:r>
              <a:rPr lang="en-US" sz="2000" dirty="0" err="1" smtClean="0"/>
              <a:t>iostream.h</a:t>
            </a:r>
            <a:r>
              <a:rPr lang="en-US" sz="2000" dirty="0" smtClean="0"/>
              <a:t>&gt;</a:t>
            </a:r>
          </a:p>
          <a:p>
            <a:r>
              <a:rPr lang="en-US" sz="2000" dirty="0" smtClean="0"/>
              <a:t>class demo</a:t>
            </a:r>
          </a:p>
          <a:p>
            <a:r>
              <a:rPr lang="en-US" sz="2000" dirty="0" smtClean="0"/>
              <a:t>{</a:t>
            </a:r>
            <a:r>
              <a:rPr lang="en-US" sz="2000" dirty="0" err="1" smtClean="0"/>
              <a:t>int</a:t>
            </a:r>
            <a:r>
              <a:rPr lang="en-US" sz="2000" dirty="0" smtClean="0"/>
              <a:t> </a:t>
            </a:r>
            <a:r>
              <a:rPr lang="en-US" sz="2000" dirty="0" err="1" smtClean="0"/>
              <a:t>x,,y</a:t>
            </a:r>
            <a:r>
              <a:rPr lang="en-US" sz="2000" dirty="0" smtClean="0"/>
              <a:t>;</a:t>
            </a:r>
          </a:p>
          <a:p>
            <a:r>
              <a:rPr lang="en-US" sz="2000" dirty="0" smtClean="0"/>
              <a:t>public:</a:t>
            </a:r>
          </a:p>
          <a:p>
            <a:r>
              <a:rPr lang="en-US" sz="2000" dirty="0" smtClean="0"/>
              <a:t>demo()</a:t>
            </a:r>
          </a:p>
          <a:p>
            <a:r>
              <a:rPr lang="en-US" sz="2000" dirty="0" smtClean="0"/>
              <a:t>{</a:t>
            </a:r>
          </a:p>
          <a:p>
            <a:r>
              <a:rPr lang="en-US" sz="2000" dirty="0" smtClean="0"/>
              <a:t>x=0,y=0;</a:t>
            </a:r>
          </a:p>
          <a:p>
            <a:r>
              <a:rPr lang="en-US" sz="2000" dirty="0" err="1" smtClean="0"/>
              <a:t>cout</a:t>
            </a:r>
            <a:r>
              <a:rPr lang="en-US" sz="2000" dirty="0" smtClean="0"/>
              <a:t>&lt;&lt;"\n dc";}</a:t>
            </a:r>
          </a:p>
          <a:p>
            <a:r>
              <a:rPr lang="en-US" sz="2000" dirty="0" smtClean="0"/>
              <a:t>~demo()</a:t>
            </a:r>
          </a:p>
          <a:p>
            <a:r>
              <a:rPr lang="en-US" sz="2000" dirty="0" smtClean="0"/>
              <a:t>{</a:t>
            </a:r>
          </a:p>
          <a:p>
            <a:r>
              <a:rPr lang="en-US" sz="2000" dirty="0" err="1" smtClean="0"/>
              <a:t>cout</a:t>
            </a:r>
            <a:r>
              <a:rPr lang="en-US" sz="2000" dirty="0" smtClean="0"/>
              <a:t>&lt;&lt;"\n </a:t>
            </a:r>
            <a:r>
              <a:rPr lang="en-US" sz="2000" dirty="0" err="1" smtClean="0"/>
              <a:t>od</a:t>
            </a:r>
            <a:r>
              <a:rPr lang="en-US" sz="2000" dirty="0" smtClean="0"/>
              <a:t>";}</a:t>
            </a:r>
          </a:p>
          <a:p>
            <a:r>
              <a:rPr lang="en-US" sz="2000" dirty="0" smtClean="0"/>
              <a:t>demo(</a:t>
            </a:r>
            <a:r>
              <a:rPr lang="en-US" sz="2000" dirty="0" err="1" smtClean="0"/>
              <a:t>int</a:t>
            </a:r>
            <a:r>
              <a:rPr lang="en-US" sz="2000" dirty="0" smtClean="0"/>
              <a:t> a, </a:t>
            </a:r>
            <a:r>
              <a:rPr lang="en-US" sz="2000" dirty="0" err="1" smtClean="0"/>
              <a:t>int</a:t>
            </a:r>
            <a:r>
              <a:rPr lang="en-US" sz="2000" dirty="0" smtClean="0"/>
              <a:t> b)</a:t>
            </a:r>
          </a:p>
          <a:p>
            <a:r>
              <a:rPr lang="en-US" sz="2000" dirty="0" smtClean="0"/>
              <a:t>{</a:t>
            </a:r>
          </a:p>
          <a:p>
            <a:r>
              <a:rPr lang="en-US" sz="2000" dirty="0" smtClean="0"/>
              <a:t>x=</a:t>
            </a:r>
            <a:r>
              <a:rPr lang="en-US" sz="2000" dirty="0" err="1" smtClean="0"/>
              <a:t>a,y</a:t>
            </a:r>
            <a:r>
              <a:rPr lang="en-US" sz="2000" dirty="0" smtClean="0"/>
              <a:t>=b;</a:t>
            </a:r>
          </a:p>
          <a:p>
            <a:r>
              <a:rPr lang="en-US" sz="2000" dirty="0" err="1" smtClean="0"/>
              <a:t>cout</a:t>
            </a:r>
            <a:r>
              <a:rPr lang="en-US" sz="2000" dirty="0" smtClean="0"/>
              <a:t>&lt;&lt;"\n pc";</a:t>
            </a:r>
          </a:p>
          <a:p>
            <a:r>
              <a:rPr lang="en-US" sz="2000" dirty="0" smtClean="0"/>
              <a:t>}};</a:t>
            </a:r>
            <a:endParaRPr lang="en-US" sz="2000" dirty="0"/>
          </a:p>
        </p:txBody>
      </p:sp>
      <p:sp>
        <p:nvSpPr>
          <p:cNvPr id="9" name="Date Placeholder 8"/>
          <p:cNvSpPr>
            <a:spLocks noGrp="1"/>
          </p:cNvSpPr>
          <p:nvPr>
            <p:ph type="dt" sz="half" idx="10"/>
          </p:nvPr>
        </p:nvSpPr>
        <p:spPr/>
        <p:txBody>
          <a:bodyPr/>
          <a:lstStyle/>
          <a:p>
            <a:fld id="{2F462899-721E-4D24-BA9C-DA1F545EE4DB}" type="datetime1">
              <a:rPr lang="en-US" smtClean="0"/>
              <a:pPr/>
              <a:t>9/11/2015</a:t>
            </a:fld>
            <a:endParaRPr lang="en-US"/>
          </a:p>
        </p:txBody>
      </p:sp>
      <p:cxnSp>
        <p:nvCxnSpPr>
          <p:cNvPr id="8" name="Straight Arrow Connector 7"/>
          <p:cNvCxnSpPr/>
          <p:nvPr/>
        </p:nvCxnSpPr>
        <p:spPr>
          <a:xfrm rot="10800000" flipV="1">
            <a:off x="1143000" y="1905000"/>
            <a:ext cx="3124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905000" y="2667000"/>
            <a:ext cx="2590800" cy="2286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rot="10800000" flipV="1">
            <a:off x="2133600" y="3276600"/>
            <a:ext cx="2133600" cy="1981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rot="10800000">
            <a:off x="1143000" y="26670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down)">
                                      <p:cBhvr>
                                        <p:cTn id="28" dur="500"/>
                                        <p:tgtEl>
                                          <p:spTgt spid="6">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down)">
                                      <p:cBhvr>
                                        <p:cTn id="31" dur="500"/>
                                        <p:tgtEl>
                                          <p:spTgt spid="6">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wipe(down)">
                                      <p:cBhvr>
                                        <p:cTn id="34" dur="500"/>
                                        <p:tgtEl>
                                          <p:spTgt spid="6">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down)">
                                      <p:cBhvr>
                                        <p:cTn id="37" dur="500"/>
                                        <p:tgtEl>
                                          <p:spTgt spid="6">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wipe(down)">
                                      <p:cBhvr>
                                        <p:cTn id="40" dur="500"/>
                                        <p:tgtEl>
                                          <p:spTgt spid="6">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wipe(down)">
                                      <p:cBhvr>
                                        <p:cTn id="43" dur="500"/>
                                        <p:tgtEl>
                                          <p:spTgt spid="6">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wipe(down)">
                                      <p:cBhvr>
                                        <p:cTn id="46" dur="500"/>
                                        <p:tgtEl>
                                          <p:spTgt spid="6">
                                            <p:txEl>
                                              <p:pRg st="11" end="11"/>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wipe(down)">
                                      <p:cBhvr>
                                        <p:cTn id="49" dur="500"/>
                                        <p:tgtEl>
                                          <p:spTgt spid="6">
                                            <p:txEl>
                                              <p:pRg st="12" end="12"/>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wipe(down)">
                                      <p:cBhvr>
                                        <p:cTn id="52" dur="500"/>
                                        <p:tgtEl>
                                          <p:spTgt spid="6">
                                            <p:txEl>
                                              <p:pRg st="13" end="13"/>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animEffect transition="in" filter="wipe(down)">
                                      <p:cBhvr>
                                        <p:cTn id="55" dur="500"/>
                                        <p:tgtEl>
                                          <p:spTgt spid="6">
                                            <p:txEl>
                                              <p:pRg st="14" end="14"/>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6">
                                            <p:txEl>
                                              <p:pRg st="15" end="15"/>
                                            </p:txEl>
                                          </p:spTgt>
                                        </p:tgtEl>
                                        <p:attrNameLst>
                                          <p:attrName>style.visibility</p:attrName>
                                        </p:attrNameLst>
                                      </p:cBhvr>
                                      <p:to>
                                        <p:strVal val="visible"/>
                                      </p:to>
                                    </p:set>
                                    <p:animEffect transition="in" filter="wipe(down)">
                                      <p:cBhvr>
                                        <p:cTn id="58" dur="500"/>
                                        <p:tgtEl>
                                          <p:spTgt spid="6">
                                            <p:txEl>
                                              <p:pRg st="15" end="1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animEffect transition="in" filter="wipe(down)">
                                      <p:cBhvr>
                                        <p:cTn id="63" dur="500"/>
                                        <p:tgtEl>
                                          <p:spTgt spid="5">
                                            <p:txEl>
                                              <p:pRg st="0" end="0"/>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
                                            <p:txEl>
                                              <p:pRg st="1" end="1"/>
                                            </p:txEl>
                                          </p:spTgt>
                                        </p:tgtEl>
                                        <p:attrNameLst>
                                          <p:attrName>style.visibility</p:attrName>
                                        </p:attrNameLst>
                                      </p:cBhvr>
                                      <p:to>
                                        <p:strVal val="visible"/>
                                      </p:to>
                                    </p:set>
                                    <p:animEffect transition="in" filter="wipe(down)">
                                      <p:cBhvr>
                                        <p:cTn id="66" dur="500"/>
                                        <p:tgtEl>
                                          <p:spTgt spid="5">
                                            <p:txEl>
                                              <p:pRg st="1" end="1"/>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animEffect transition="in" filter="wipe(down)">
                                      <p:cBhvr>
                                        <p:cTn id="69" dur="500"/>
                                        <p:tgtEl>
                                          <p:spTgt spid="5">
                                            <p:txEl>
                                              <p:pRg st="2" end="2"/>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5">
                                            <p:txEl>
                                              <p:pRg st="3" end="3"/>
                                            </p:txEl>
                                          </p:spTgt>
                                        </p:tgtEl>
                                        <p:attrNameLst>
                                          <p:attrName>style.visibility</p:attrName>
                                        </p:attrNameLst>
                                      </p:cBhvr>
                                      <p:to>
                                        <p:strVal val="visible"/>
                                      </p:to>
                                    </p:set>
                                    <p:animEffect transition="in" filter="wipe(down)">
                                      <p:cBhvr>
                                        <p:cTn id="72" dur="500"/>
                                        <p:tgtEl>
                                          <p:spTgt spid="5">
                                            <p:txEl>
                                              <p:pRg st="3" end="3"/>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Effect transition="in" filter="wipe(down)">
                                      <p:cBhvr>
                                        <p:cTn id="75" dur="500"/>
                                        <p:tgtEl>
                                          <p:spTgt spid="5">
                                            <p:txEl>
                                              <p:pRg st="4" end="4"/>
                                            </p:tx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
                                            <p:txEl>
                                              <p:pRg st="5" end="5"/>
                                            </p:txEl>
                                          </p:spTgt>
                                        </p:tgtEl>
                                        <p:attrNameLst>
                                          <p:attrName>style.visibility</p:attrName>
                                        </p:attrNameLst>
                                      </p:cBhvr>
                                      <p:to>
                                        <p:strVal val="visible"/>
                                      </p:to>
                                    </p:set>
                                    <p:animEffect transition="in" filter="wipe(down)">
                                      <p:cBhvr>
                                        <p:cTn id="78" dur="500"/>
                                        <p:tgtEl>
                                          <p:spTgt spid="5">
                                            <p:txEl>
                                              <p:pRg st="5" end="5"/>
                                            </p:txEl>
                                          </p:spTgt>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wipe(down)">
                                      <p:cBhvr>
                                        <p:cTn id="81" dur="500"/>
                                        <p:tgtEl>
                                          <p:spTgt spid="5">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500"/>
                                        <p:tgtEl>
                                          <p:spTgt spid="14"/>
                                        </p:tgtEl>
                                      </p:cBhvr>
                                    </p:animEffect>
                                  </p:childTnLst>
                                </p:cTn>
                              </p:par>
                              <p:par>
                                <p:cTn id="87" presetID="22" presetClass="entr" presetSubtype="4"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down)">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down)">
                                      <p:cBhvr>
                                        <p:cTn id="94" dur="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down)">
                                      <p:cBhvr>
                                        <p:cTn id="9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1371600"/>
          </a:xfrm>
        </p:spPr>
        <p:txBody>
          <a:bodyPr>
            <a:normAutofit fontScale="90000"/>
          </a:bodyPr>
          <a:lstStyle/>
          <a:p>
            <a:r>
              <a:rPr lang="en-US" sz="4000" dirty="0" smtClean="0"/>
              <a:t/>
            </a:r>
            <a:br>
              <a:rPr lang="en-US" sz="4000" dirty="0" smtClean="0"/>
            </a:br>
            <a:r>
              <a:rPr lang="en-US" sz="3600" dirty="0" smtClean="0"/>
              <a:t>Example of default &amp; default parameterized constructor</a:t>
            </a:r>
            <a:r>
              <a:rPr lang="en-US" dirty="0" smtClean="0"/>
              <a:t/>
            </a:r>
            <a:br>
              <a:rPr lang="en-US" dirty="0" smtClean="0"/>
            </a:br>
            <a:endParaRPr lang="en-US" dirty="0"/>
          </a:p>
        </p:txBody>
      </p:sp>
      <p:sp>
        <p:nvSpPr>
          <p:cNvPr id="3" name="Content Placeholder 2"/>
          <p:cNvSpPr>
            <a:spLocks noGrp="1"/>
          </p:cNvSpPr>
          <p:nvPr>
            <p:ph idx="1"/>
          </p:nvPr>
        </p:nvSpPr>
        <p:spPr>
          <a:xfrm>
            <a:off x="3200400" y="1066800"/>
            <a:ext cx="4800600" cy="4953000"/>
          </a:xfrm>
        </p:spPr>
        <p:txBody>
          <a:bodyPr>
            <a:noAutofit/>
          </a:bodyPr>
          <a:lstStyle/>
          <a:p>
            <a:pPr>
              <a:buNone/>
            </a:pPr>
            <a:r>
              <a:rPr lang="en-US" sz="2000" dirty="0" smtClean="0"/>
              <a:t>void main()</a:t>
            </a:r>
          </a:p>
          <a:p>
            <a:pPr>
              <a:buNone/>
            </a:pPr>
            <a:r>
              <a:rPr lang="en-US" sz="2000" dirty="0" smtClean="0"/>
              <a:t>{</a:t>
            </a:r>
          </a:p>
          <a:p>
            <a:pPr>
              <a:buNone/>
            </a:pPr>
            <a:r>
              <a:rPr lang="en-US" sz="2000" dirty="0" smtClean="0"/>
              <a:t>demo d1,d2;//implicit call of default constructor</a:t>
            </a:r>
          </a:p>
          <a:p>
            <a:pPr>
              <a:buNone/>
            </a:pPr>
            <a:r>
              <a:rPr lang="en-US" sz="2000" dirty="0" smtClean="0"/>
              <a:t>demo d3(5,7);// implicit call of default par. constructor</a:t>
            </a:r>
          </a:p>
          <a:p>
            <a:pPr>
              <a:buNone/>
            </a:pPr>
            <a:r>
              <a:rPr lang="en-US" sz="2000" dirty="0" smtClean="0"/>
              <a:t>demo d4(1,2,3);//explicit call of default</a:t>
            </a:r>
          </a:p>
          <a:p>
            <a:pPr>
              <a:buNone/>
            </a:pPr>
            <a:r>
              <a:rPr lang="en-US" sz="2000" dirty="0" smtClean="0"/>
              <a:t> par. constructor</a:t>
            </a:r>
          </a:p>
          <a:p>
            <a:pPr>
              <a:buNone/>
            </a:pPr>
            <a:r>
              <a:rPr lang="en-US" sz="2000" dirty="0" smtClean="0"/>
              <a:t>demo d5=demo(10,12);</a:t>
            </a:r>
          </a:p>
          <a:p>
            <a:pPr>
              <a:buNone/>
            </a:pPr>
            <a:r>
              <a:rPr lang="en-US" sz="2000" dirty="0" smtClean="0"/>
              <a:t>demo d6=demo(1,8,2);</a:t>
            </a:r>
          </a:p>
          <a:p>
            <a:pPr>
              <a:buNone/>
            </a:pPr>
            <a:r>
              <a:rPr lang="en-US" sz="2000" dirty="0" smtClean="0"/>
              <a:t>d1=demo(9,9);//explicit call for existing object</a:t>
            </a:r>
          </a:p>
          <a:p>
            <a:pPr>
              <a:buNone/>
            </a:pPr>
            <a:r>
              <a:rPr lang="en-US" sz="2000" dirty="0" smtClean="0"/>
              <a:t>d2=demo(1,7,1);//explicit call for existing object</a:t>
            </a:r>
          </a:p>
          <a:p>
            <a:pPr>
              <a:buNone/>
            </a:pPr>
            <a:r>
              <a:rPr lang="en-US" sz="2000" dirty="0" smtClean="0"/>
              <a:t>}</a:t>
            </a:r>
            <a:endParaRPr lang="en-US" sz="2000" dirty="0"/>
          </a:p>
        </p:txBody>
      </p:sp>
      <p:sp>
        <p:nvSpPr>
          <p:cNvPr id="4" name="Text Placeholder 3"/>
          <p:cNvSpPr>
            <a:spLocks noGrp="1"/>
          </p:cNvSpPr>
          <p:nvPr>
            <p:ph type="body" sz="half" idx="2"/>
          </p:nvPr>
        </p:nvSpPr>
        <p:spPr>
          <a:xfrm>
            <a:off x="152400" y="1219200"/>
            <a:ext cx="3313113" cy="4691063"/>
          </a:xfrm>
        </p:spPr>
        <p:txBody>
          <a:bodyPr>
            <a:noAutofit/>
          </a:bodyPr>
          <a:lstStyle/>
          <a:p>
            <a:r>
              <a:rPr lang="en-US" sz="2000" dirty="0" smtClean="0"/>
              <a:t>#include&lt;</a:t>
            </a:r>
            <a:r>
              <a:rPr lang="en-US" sz="2000" dirty="0" err="1" smtClean="0"/>
              <a:t>iostream.h</a:t>
            </a:r>
            <a:r>
              <a:rPr lang="en-US" sz="2000" dirty="0" smtClean="0"/>
              <a:t>&gt;</a:t>
            </a:r>
          </a:p>
          <a:p>
            <a:r>
              <a:rPr lang="en-US" sz="2000" dirty="0" smtClean="0"/>
              <a:t>class demo</a:t>
            </a:r>
          </a:p>
          <a:p>
            <a:r>
              <a:rPr lang="en-US" sz="2000" dirty="0" smtClean="0"/>
              <a:t>{</a:t>
            </a:r>
            <a:r>
              <a:rPr lang="en-US" sz="2000" dirty="0" err="1" smtClean="0"/>
              <a:t>int</a:t>
            </a:r>
            <a:r>
              <a:rPr lang="en-US" sz="2000" dirty="0" smtClean="0"/>
              <a:t> </a:t>
            </a:r>
            <a:r>
              <a:rPr lang="en-US" sz="2000" dirty="0" err="1" smtClean="0"/>
              <a:t>x,,y,z</a:t>
            </a:r>
            <a:r>
              <a:rPr lang="en-US" sz="2000" dirty="0" smtClean="0"/>
              <a:t>;</a:t>
            </a:r>
          </a:p>
          <a:p>
            <a:r>
              <a:rPr lang="en-US" sz="2000" dirty="0" smtClean="0"/>
              <a:t>public:</a:t>
            </a:r>
          </a:p>
          <a:p>
            <a:r>
              <a:rPr lang="en-US" sz="2000" dirty="0" smtClean="0"/>
              <a:t>demo()</a:t>
            </a:r>
          </a:p>
          <a:p>
            <a:r>
              <a:rPr lang="en-US" sz="2000" dirty="0" smtClean="0"/>
              <a:t>{</a:t>
            </a:r>
          </a:p>
          <a:p>
            <a:r>
              <a:rPr lang="en-US" sz="2000" dirty="0" smtClean="0"/>
              <a:t>x=0,y=0,z=0;</a:t>
            </a:r>
          </a:p>
          <a:p>
            <a:r>
              <a:rPr lang="en-US" sz="2000" dirty="0" err="1" smtClean="0"/>
              <a:t>cout</a:t>
            </a:r>
            <a:r>
              <a:rPr lang="en-US" sz="2000" dirty="0" smtClean="0"/>
              <a:t>&lt;&lt;"\n dc";}</a:t>
            </a:r>
          </a:p>
          <a:p>
            <a:r>
              <a:rPr lang="en-US" sz="2000" dirty="0" smtClean="0"/>
              <a:t>~demo()</a:t>
            </a:r>
          </a:p>
          <a:p>
            <a:r>
              <a:rPr lang="en-US" sz="2000" dirty="0" smtClean="0"/>
              <a:t>{</a:t>
            </a:r>
          </a:p>
          <a:p>
            <a:r>
              <a:rPr lang="en-US" sz="2000" dirty="0" err="1" smtClean="0"/>
              <a:t>cout</a:t>
            </a:r>
            <a:r>
              <a:rPr lang="en-US" sz="2000" dirty="0" smtClean="0"/>
              <a:t>&lt;&lt;"\n </a:t>
            </a:r>
            <a:r>
              <a:rPr lang="en-US" sz="2000" dirty="0" err="1" smtClean="0"/>
              <a:t>od</a:t>
            </a:r>
            <a:r>
              <a:rPr lang="en-US" sz="2000" dirty="0" smtClean="0"/>
              <a:t>";}</a:t>
            </a:r>
          </a:p>
          <a:p>
            <a:r>
              <a:rPr lang="en-US" sz="2000" dirty="0" smtClean="0"/>
              <a:t>demo(</a:t>
            </a:r>
            <a:r>
              <a:rPr lang="en-US" sz="2000" dirty="0" err="1" smtClean="0"/>
              <a:t>int</a:t>
            </a:r>
            <a:r>
              <a:rPr lang="en-US" sz="2000" dirty="0" smtClean="0"/>
              <a:t> a, </a:t>
            </a:r>
            <a:r>
              <a:rPr lang="en-US" sz="2000" dirty="0" err="1" smtClean="0"/>
              <a:t>int</a:t>
            </a:r>
            <a:r>
              <a:rPr lang="en-US" sz="2000" dirty="0" smtClean="0"/>
              <a:t> </a:t>
            </a:r>
            <a:r>
              <a:rPr lang="en-US" sz="2000" dirty="0" err="1" smtClean="0"/>
              <a:t>b,int</a:t>
            </a:r>
            <a:r>
              <a:rPr lang="en-US" sz="2000" dirty="0" smtClean="0"/>
              <a:t> c=10)</a:t>
            </a:r>
          </a:p>
          <a:p>
            <a:r>
              <a:rPr lang="en-US" sz="2000" dirty="0" smtClean="0"/>
              <a:t>{</a:t>
            </a:r>
          </a:p>
          <a:p>
            <a:r>
              <a:rPr lang="en-US" sz="2000" dirty="0" smtClean="0"/>
              <a:t>x=</a:t>
            </a:r>
            <a:r>
              <a:rPr lang="en-US" sz="2000" dirty="0" err="1" smtClean="0"/>
              <a:t>a,y</a:t>
            </a:r>
            <a:r>
              <a:rPr lang="en-US" sz="2000" dirty="0" smtClean="0"/>
              <a:t>=</a:t>
            </a:r>
            <a:r>
              <a:rPr lang="en-US" sz="2000" dirty="0" err="1" smtClean="0"/>
              <a:t>b,z</a:t>
            </a:r>
            <a:r>
              <a:rPr lang="en-US" sz="2000" dirty="0" smtClean="0"/>
              <a:t>=c;</a:t>
            </a:r>
          </a:p>
          <a:p>
            <a:r>
              <a:rPr lang="en-US" sz="2000" dirty="0" err="1" smtClean="0"/>
              <a:t>cout</a:t>
            </a:r>
            <a:r>
              <a:rPr lang="en-US" sz="2000" dirty="0" smtClean="0"/>
              <a:t>&lt;&lt;"\n </a:t>
            </a:r>
            <a:r>
              <a:rPr lang="en-US" sz="2000" dirty="0" err="1" smtClean="0"/>
              <a:t>dpc</a:t>
            </a:r>
            <a:r>
              <a:rPr lang="en-US" sz="2000" dirty="0" smtClean="0"/>
              <a:t>";}};</a:t>
            </a:r>
            <a:endParaRPr lang="en-US" sz="2000" dirty="0"/>
          </a:p>
        </p:txBody>
      </p:sp>
      <p:sp>
        <p:nvSpPr>
          <p:cNvPr id="10" name="Date Placeholder 9"/>
          <p:cNvSpPr>
            <a:spLocks noGrp="1"/>
          </p:cNvSpPr>
          <p:nvPr>
            <p:ph type="dt" sz="half" idx="10"/>
          </p:nvPr>
        </p:nvSpPr>
        <p:spPr/>
        <p:txBody>
          <a:bodyPr/>
          <a:lstStyle/>
          <a:p>
            <a:fld id="{DBC8D2EA-BE53-480A-BD43-9A8064CD51E9}" type="datetime1">
              <a:rPr lang="en-US" smtClean="0"/>
              <a:pPr/>
              <a:t>9/11/2015</a:t>
            </a:fld>
            <a:endParaRPr lang="en-US"/>
          </a:p>
        </p:txBody>
      </p:sp>
      <p:cxnSp>
        <p:nvCxnSpPr>
          <p:cNvPr id="6" name="Straight Arrow Connector 5"/>
          <p:cNvCxnSpPr/>
          <p:nvPr/>
        </p:nvCxnSpPr>
        <p:spPr>
          <a:xfrm rot="10800000" flipV="1">
            <a:off x="1143000" y="21336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1562100" y="3543300"/>
            <a:ext cx="25146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rot="5400000">
            <a:off x="2095500" y="4000500"/>
            <a:ext cx="17526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rot="5400000">
            <a:off x="2400300" y="4381500"/>
            <a:ext cx="12954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rot="5400000">
            <a:off x="2667000" y="4724400"/>
            <a:ext cx="838200" cy="381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00"/>
                                        <p:tgtEl>
                                          <p:spTgt spid="4">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down)">
                                      <p:cBhvr>
                                        <p:cTn id="16" dur="500"/>
                                        <p:tgtEl>
                                          <p:spTgt spid="4">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down)">
                                      <p:cBhvr>
                                        <p:cTn id="19" dur="500"/>
                                        <p:tgtEl>
                                          <p:spTgt spid="4">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down)">
                                      <p:cBhvr>
                                        <p:cTn id="28" dur="500"/>
                                        <p:tgtEl>
                                          <p:spTgt spid="4">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down)">
                                      <p:cBhvr>
                                        <p:cTn id="31" dur="500"/>
                                        <p:tgtEl>
                                          <p:spTgt spid="4">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down)">
                                      <p:cBhvr>
                                        <p:cTn id="34" dur="500"/>
                                        <p:tgtEl>
                                          <p:spTgt spid="4">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wipe(down)">
                                      <p:cBhvr>
                                        <p:cTn id="40" dur="500"/>
                                        <p:tgtEl>
                                          <p:spTgt spid="4">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wipe(down)">
                                      <p:cBhvr>
                                        <p:cTn id="43" dur="500"/>
                                        <p:tgtEl>
                                          <p:spTgt spid="4">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wipe(down)">
                                      <p:cBhvr>
                                        <p:cTn id="46" dur="500"/>
                                        <p:tgtEl>
                                          <p:spTgt spid="4">
                                            <p:txEl>
                                              <p:pRg st="11" end="11"/>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wipe(down)">
                                      <p:cBhvr>
                                        <p:cTn id="49" dur="500"/>
                                        <p:tgtEl>
                                          <p:spTgt spid="4">
                                            <p:txEl>
                                              <p:pRg st="12" end="12"/>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wipe(down)">
                                      <p:cBhvr>
                                        <p:cTn id="52" dur="500"/>
                                        <p:tgtEl>
                                          <p:spTgt spid="4">
                                            <p:txEl>
                                              <p:pRg st="13" end="13"/>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wipe(down)">
                                      <p:cBhvr>
                                        <p:cTn id="55" dur="500"/>
                                        <p:tgtEl>
                                          <p:spTgt spid="4">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down)">
                                      <p:cBhvr>
                                        <p:cTn id="60" dur="500"/>
                                        <p:tgtEl>
                                          <p:spTgt spid="3">
                                            <p:txEl>
                                              <p:pRg st="0" end="0"/>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Effect transition="in" filter="wipe(down)">
                                      <p:cBhvr>
                                        <p:cTn id="63" dur="500"/>
                                        <p:tgtEl>
                                          <p:spTgt spid="3">
                                            <p:txEl>
                                              <p:pRg st="1" end="1"/>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Effect transition="in" filter="wipe(down)">
                                      <p:cBhvr>
                                        <p:cTn id="66" dur="500"/>
                                        <p:tgtEl>
                                          <p:spTgt spid="3">
                                            <p:txEl>
                                              <p:pRg st="2" end="2"/>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00"/>
                                        <p:tgtEl>
                                          <p:spTgt spid="3">
                                            <p:txEl>
                                              <p:pRg st="3" end="3"/>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Effect transition="in" filter="wipe(down)">
                                      <p:cBhvr>
                                        <p:cTn id="72" dur="500"/>
                                        <p:tgtEl>
                                          <p:spTgt spid="3">
                                            <p:txEl>
                                              <p:pRg st="4" end="4"/>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00"/>
                                        <p:tgtEl>
                                          <p:spTgt spid="3">
                                            <p:txEl>
                                              <p:pRg st="5" end="5"/>
                                            </p:tx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animEffect transition="in" filter="wipe(down)">
                                      <p:cBhvr>
                                        <p:cTn id="78" dur="500"/>
                                        <p:tgtEl>
                                          <p:spTgt spid="3">
                                            <p:txEl>
                                              <p:pRg st="6" end="6"/>
                                            </p:txEl>
                                          </p:spTgt>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
                                            <p:txEl>
                                              <p:pRg st="7" end="7"/>
                                            </p:txEl>
                                          </p:spTgt>
                                        </p:tgtEl>
                                        <p:attrNameLst>
                                          <p:attrName>style.visibility</p:attrName>
                                        </p:attrNameLst>
                                      </p:cBhvr>
                                      <p:to>
                                        <p:strVal val="visible"/>
                                      </p:to>
                                    </p:set>
                                    <p:animEffect transition="in" filter="wipe(down)">
                                      <p:cBhvr>
                                        <p:cTn id="81" dur="500"/>
                                        <p:tgtEl>
                                          <p:spTgt spid="3">
                                            <p:txEl>
                                              <p:pRg st="7" end="7"/>
                                            </p:txEl>
                                          </p:spTgt>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wipe(down)">
                                      <p:cBhvr>
                                        <p:cTn id="84" dur="500"/>
                                        <p:tgtEl>
                                          <p:spTgt spid="3">
                                            <p:txEl>
                                              <p:pRg st="8" end="8"/>
                                            </p:txEl>
                                          </p:spTgt>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animEffect transition="in" filter="wipe(down)">
                                      <p:cBhvr>
                                        <p:cTn id="87" dur="500"/>
                                        <p:tgtEl>
                                          <p:spTgt spid="3">
                                            <p:txEl>
                                              <p:pRg st="9" end="9"/>
                                            </p:txEl>
                                          </p:spTgt>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
                                            <p:txEl>
                                              <p:pRg st="10" end="10"/>
                                            </p:txEl>
                                          </p:spTgt>
                                        </p:tgtEl>
                                        <p:attrNameLst>
                                          <p:attrName>style.visibility</p:attrName>
                                        </p:attrNameLst>
                                      </p:cBhvr>
                                      <p:to>
                                        <p:strVal val="visible"/>
                                      </p:to>
                                    </p:set>
                                    <p:animEffect transition="in" filter="wipe(down)">
                                      <p:cBhvr>
                                        <p:cTn id="90" dur="500"/>
                                        <p:tgtEl>
                                          <p:spTgt spid="3">
                                            <p:txEl>
                                              <p:pRg st="10" end="1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2000"/>
                                        <p:tgtEl>
                                          <p:spTgt spid="6"/>
                                        </p:tgtEl>
                                      </p:cBhvr>
                                    </p:animEffect>
                                  </p:childTnLst>
                                </p:cTn>
                              </p:par>
                              <p:par>
                                <p:cTn id="96" presetID="10" presetClass="entr" presetSubtype="0" fill="hold" nodeType="with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2000"/>
                                        <p:tgtEl>
                                          <p:spTgt spid="8"/>
                                        </p:tgtEl>
                                      </p:cBhvr>
                                    </p:animEffect>
                                  </p:childTnLst>
                                </p:cTn>
                              </p:par>
                              <p:par>
                                <p:cTn id="99" presetID="10" presetClass="entr" presetSubtype="0" fill="hold"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2000"/>
                                        <p:tgtEl>
                                          <p:spTgt spid="12"/>
                                        </p:tgtEl>
                                      </p:cBhvr>
                                    </p:animEffect>
                                  </p:childTnLst>
                                </p:cTn>
                              </p:par>
                              <p:par>
                                <p:cTn id="102" presetID="10" presetClass="entr" presetSubtype="0" fill="hold" nodeType="with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2000"/>
                                        <p:tgtEl>
                                          <p:spTgt spid="14"/>
                                        </p:tgtEl>
                                      </p:cBhvr>
                                    </p:animEffect>
                                  </p:childTnLst>
                                </p:cTn>
                              </p:par>
                              <p:par>
                                <p:cTn id="105" presetID="10" presetClass="entr" presetSubtype="0" fill="hold" nodeType="with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Invalid definition of default parameterized constructor</a:t>
            </a:r>
            <a:endParaRPr lang="en-US" dirty="0"/>
          </a:p>
        </p:txBody>
      </p:sp>
      <p:sp>
        <p:nvSpPr>
          <p:cNvPr id="3" name="Text Placeholder 2"/>
          <p:cNvSpPr>
            <a:spLocks noGrp="1"/>
          </p:cNvSpPr>
          <p:nvPr>
            <p:ph type="body" idx="1"/>
          </p:nvPr>
        </p:nvSpPr>
        <p:spPr/>
        <p:txBody>
          <a:bodyPr/>
          <a:lstStyle/>
          <a:p>
            <a:r>
              <a:rPr lang="en-US" dirty="0" smtClean="0"/>
              <a:t>Case 1-</a:t>
            </a:r>
            <a:endParaRPr lang="en-US" dirty="0"/>
          </a:p>
        </p:txBody>
      </p:sp>
      <p:sp>
        <p:nvSpPr>
          <p:cNvPr id="4" name="Content Placeholder 3"/>
          <p:cNvSpPr>
            <a:spLocks noGrp="1"/>
          </p:cNvSpPr>
          <p:nvPr>
            <p:ph sz="half" idx="2"/>
          </p:nvPr>
        </p:nvSpPr>
        <p:spPr/>
        <p:txBody>
          <a:bodyPr>
            <a:normAutofit/>
          </a:bodyPr>
          <a:lstStyle/>
          <a:p>
            <a:pPr>
              <a:buNone/>
            </a:pPr>
            <a:r>
              <a:rPr lang="en-US" dirty="0" smtClean="0"/>
              <a:t>Demo(</a:t>
            </a:r>
            <a:r>
              <a:rPr lang="en-US" dirty="0" err="1" smtClean="0"/>
              <a:t>int</a:t>
            </a:r>
            <a:r>
              <a:rPr lang="en-US" dirty="0" smtClean="0"/>
              <a:t> </a:t>
            </a:r>
            <a:r>
              <a:rPr lang="en-US" dirty="0" err="1" smtClean="0"/>
              <a:t>a,int</a:t>
            </a:r>
            <a:r>
              <a:rPr lang="en-US" dirty="0" smtClean="0"/>
              <a:t> </a:t>
            </a:r>
            <a:r>
              <a:rPr lang="en-US" dirty="0" err="1" smtClean="0"/>
              <a:t>b,int</a:t>
            </a:r>
            <a:r>
              <a:rPr lang="en-US" dirty="0" smtClean="0"/>
              <a:t> c=8)</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endParaRPr lang="en-US" dirty="0"/>
          </a:p>
        </p:txBody>
      </p:sp>
      <p:sp>
        <p:nvSpPr>
          <p:cNvPr id="5" name="Text Placeholder 4"/>
          <p:cNvSpPr>
            <a:spLocks noGrp="1"/>
          </p:cNvSpPr>
          <p:nvPr>
            <p:ph type="body" sz="quarter" idx="3"/>
          </p:nvPr>
        </p:nvSpPr>
        <p:spPr/>
        <p:txBody>
          <a:bodyPr/>
          <a:lstStyle/>
          <a:p>
            <a:r>
              <a:rPr lang="en-US" dirty="0" smtClean="0"/>
              <a:t>Case2-</a:t>
            </a:r>
            <a:endParaRPr lang="en-US" dirty="0"/>
          </a:p>
        </p:txBody>
      </p:sp>
      <p:sp>
        <p:nvSpPr>
          <p:cNvPr id="6" name="Content Placeholder 5"/>
          <p:cNvSpPr>
            <a:spLocks noGrp="1"/>
          </p:cNvSpPr>
          <p:nvPr>
            <p:ph sz="quarter" idx="4"/>
          </p:nvPr>
        </p:nvSpPr>
        <p:spPr/>
        <p:txBody>
          <a:bodyPr/>
          <a:lstStyle/>
          <a:p>
            <a:pPr>
              <a:buNone/>
            </a:pPr>
            <a:r>
              <a:rPr lang="en-US" dirty="0" smtClean="0"/>
              <a:t>Demo(</a:t>
            </a:r>
            <a:r>
              <a:rPr lang="en-US" dirty="0" err="1" smtClean="0"/>
              <a:t>int</a:t>
            </a:r>
            <a:r>
              <a:rPr lang="en-US" dirty="0" smtClean="0"/>
              <a:t> </a:t>
            </a:r>
            <a:r>
              <a:rPr lang="en-US" dirty="0" err="1" smtClean="0"/>
              <a:t>a,int</a:t>
            </a:r>
            <a:r>
              <a:rPr lang="en-US" dirty="0" smtClean="0"/>
              <a:t> b=8,int c)</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a:p>
        </p:txBody>
      </p:sp>
      <p:sp>
        <p:nvSpPr>
          <p:cNvPr id="11" name="Date Placeholder 10"/>
          <p:cNvSpPr>
            <a:spLocks noGrp="1"/>
          </p:cNvSpPr>
          <p:nvPr>
            <p:ph type="dt" sz="half" idx="10"/>
          </p:nvPr>
        </p:nvSpPr>
        <p:spPr/>
        <p:txBody>
          <a:bodyPr/>
          <a:lstStyle/>
          <a:p>
            <a:fld id="{E82EDED5-9174-437A-8B98-5292F7C94263}" type="datetime1">
              <a:rPr lang="en-US" smtClean="0"/>
              <a:pPr/>
              <a:t>9/11/2015</a:t>
            </a:fld>
            <a:endParaRPr lang="en-US"/>
          </a:p>
        </p:txBody>
      </p:sp>
      <p:sp>
        <p:nvSpPr>
          <p:cNvPr id="8" name="Rectangle 7"/>
          <p:cNvSpPr/>
          <p:nvPr/>
        </p:nvSpPr>
        <p:spPr>
          <a:xfrm>
            <a:off x="838200" y="5029200"/>
            <a:ext cx="2286000" cy="990600"/>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400" dirty="0" smtClean="0"/>
              <a:t>Demo(    ,    ,8)</a:t>
            </a:r>
            <a:endParaRPr lang="en-US" sz="2400" dirty="0"/>
          </a:p>
        </p:txBody>
      </p:sp>
      <p:sp>
        <p:nvSpPr>
          <p:cNvPr id="9" name="Rectangle 8"/>
          <p:cNvSpPr/>
          <p:nvPr/>
        </p:nvSpPr>
        <p:spPr>
          <a:xfrm>
            <a:off x="4648200" y="5029200"/>
            <a:ext cx="2362200" cy="990600"/>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400" dirty="0" smtClean="0"/>
              <a:t>Demo(   ,8,    )</a:t>
            </a:r>
            <a:endParaRPr lang="en-US" sz="2400" dirty="0"/>
          </a:p>
        </p:txBody>
      </p:sp>
      <p:sp>
        <p:nvSpPr>
          <p:cNvPr id="10" name="Left-Right Arrow Callout 9"/>
          <p:cNvSpPr/>
          <p:nvPr/>
        </p:nvSpPr>
        <p:spPr>
          <a:xfrm>
            <a:off x="3429000" y="4038600"/>
            <a:ext cx="1066800" cy="2819400"/>
          </a:xfrm>
          <a:prstGeom prst="leftRightArrowCallout">
            <a:avLst>
              <a:gd name="adj1" fmla="val 50000"/>
              <a:gd name="adj2" fmla="val 25000"/>
              <a:gd name="adj3" fmla="val 25000"/>
              <a:gd name="adj4" fmla="val 48123"/>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a:t>
            </a:r>
          </a:p>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a:t>
            </a:r>
          </a:p>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V</a:t>
            </a:r>
          </a:p>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a:t>
            </a:r>
          </a:p>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p>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a:t>
            </a:r>
          </a:p>
          <a:p>
            <a:pPr algn="ct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a:t>
            </a:r>
            <a:endPar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calcmode="lin" valueType="num">
                                      <p:cBhvr additive="base">
                                        <p:cTn id="3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bg/>
                                          </p:spTgt>
                                        </p:tgtEl>
                                        <p:attrNameLst>
                                          <p:attrName>style.visibility</p:attrName>
                                        </p:attrNameLst>
                                      </p:cBhvr>
                                      <p:to>
                                        <p:strVal val="visible"/>
                                      </p:to>
                                    </p:set>
                                    <p:anim calcmode="lin" valueType="num">
                                      <p:cBhvr additive="base">
                                        <p:cTn id="45" dur="500" fill="hold"/>
                                        <p:tgtEl>
                                          <p:spTgt spid="8">
                                            <p:bg/>
                                          </p:spTgt>
                                        </p:tgtEl>
                                        <p:attrNameLst>
                                          <p:attrName>ppt_x</p:attrName>
                                        </p:attrNameLst>
                                      </p:cBhvr>
                                      <p:tavLst>
                                        <p:tav tm="0">
                                          <p:val>
                                            <p:strVal val="#ppt_x"/>
                                          </p:val>
                                        </p:tav>
                                        <p:tav tm="100000">
                                          <p:val>
                                            <p:strVal val="#ppt_x"/>
                                          </p:val>
                                        </p:tav>
                                      </p:tavLst>
                                    </p:anim>
                                    <p:anim calcmode="lin" valueType="num">
                                      <p:cBhvr additive="base">
                                        <p:cTn id="46" dur="500" fill="hold"/>
                                        <p:tgtEl>
                                          <p:spTgt spid="8">
                                            <p:bg/>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additive="base">
                                        <p:cTn id="4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Effect transition="in" filter="wipe(down)">
                                      <p:cBhvr>
                                        <p:cTn id="55" dur="500"/>
                                        <p:tgtEl>
                                          <p:spTgt spid="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
                                            <p:txEl>
                                              <p:pRg st="0" end="0"/>
                                            </p:txEl>
                                          </p:spTgt>
                                        </p:tgtEl>
                                        <p:attrNameLst>
                                          <p:attrName>style.visibility</p:attrName>
                                        </p:attrNameLst>
                                      </p:cBhvr>
                                      <p:to>
                                        <p:strVal val="visible"/>
                                      </p:to>
                                    </p:set>
                                    <p:animEffect transition="in" filter="wipe(down)">
                                      <p:cBhvr>
                                        <p:cTn id="60" dur="500"/>
                                        <p:tgtEl>
                                          <p:spTgt spid="6">
                                            <p:txEl>
                                              <p:pRg st="0" end="0"/>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Effect transition="in" filter="wipe(down)">
                                      <p:cBhvr>
                                        <p:cTn id="63" dur="500"/>
                                        <p:tgtEl>
                                          <p:spTgt spid="6">
                                            <p:txEl>
                                              <p:pRg st="1" end="1"/>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
                                            <p:txEl>
                                              <p:pRg st="2" end="2"/>
                                            </p:txEl>
                                          </p:spTgt>
                                        </p:tgtEl>
                                        <p:attrNameLst>
                                          <p:attrName>style.visibility</p:attrName>
                                        </p:attrNameLst>
                                      </p:cBhvr>
                                      <p:to>
                                        <p:strVal val="visible"/>
                                      </p:to>
                                    </p:set>
                                    <p:animEffect transition="in" filter="wipe(down)">
                                      <p:cBhvr>
                                        <p:cTn id="66" dur="500"/>
                                        <p:tgtEl>
                                          <p:spTgt spid="6">
                                            <p:txEl>
                                              <p:pRg st="2" end="2"/>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animEffect transition="in" filter="wipe(down)">
                                      <p:cBhvr>
                                        <p:cTn id="69" dur="500"/>
                                        <p:tgtEl>
                                          <p:spTgt spid="6">
                                            <p:txEl>
                                              <p:pRg st="3" end="3"/>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animEffect transition="in" filter="wipe(down)">
                                      <p:cBhvr>
                                        <p:cTn id="72" dur="500"/>
                                        <p:tgtEl>
                                          <p:spTgt spid="6">
                                            <p:txEl>
                                              <p:pRg st="4" end="4"/>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6">
                                            <p:txEl>
                                              <p:pRg st="5" end="5"/>
                                            </p:txEl>
                                          </p:spTgt>
                                        </p:tgtEl>
                                        <p:attrNameLst>
                                          <p:attrName>style.visibility</p:attrName>
                                        </p:attrNameLst>
                                      </p:cBhvr>
                                      <p:to>
                                        <p:strVal val="visible"/>
                                      </p:to>
                                    </p:set>
                                    <p:animEffect transition="in" filter="wipe(down)">
                                      <p:cBhvr>
                                        <p:cTn id="75" dur="500"/>
                                        <p:tgtEl>
                                          <p:spTgt spid="6">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9">
                                            <p:bg/>
                                          </p:spTgt>
                                        </p:tgtEl>
                                        <p:attrNameLst>
                                          <p:attrName>style.visibility</p:attrName>
                                        </p:attrNameLst>
                                      </p:cBhvr>
                                      <p:to>
                                        <p:strVal val="visible"/>
                                      </p:to>
                                    </p:set>
                                    <p:animEffect transition="in" filter="wipe(down)">
                                      <p:cBhvr>
                                        <p:cTn id="80" dur="500"/>
                                        <p:tgtEl>
                                          <p:spTgt spid="9">
                                            <p:bg/>
                                          </p:spTgt>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9">
                                            <p:txEl>
                                              <p:pRg st="0" end="0"/>
                                            </p:txEl>
                                          </p:spTgt>
                                        </p:tgtEl>
                                        <p:attrNameLst>
                                          <p:attrName>style.visibility</p:attrName>
                                        </p:attrNameLst>
                                      </p:cBhvr>
                                      <p:to>
                                        <p:strVal val="visible"/>
                                      </p:to>
                                    </p:set>
                                    <p:animEffect transition="in" filter="wipe(down)">
                                      <p:cBhvr>
                                        <p:cTn id="83" dur="500"/>
                                        <p:tgtEl>
                                          <p:spTgt spid="9">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0">
                                            <p:bg/>
                                          </p:spTgt>
                                        </p:tgtEl>
                                        <p:attrNameLst>
                                          <p:attrName>style.visibility</p:attrName>
                                        </p:attrNameLst>
                                      </p:cBhvr>
                                      <p:to>
                                        <p:strVal val="visible"/>
                                      </p:to>
                                    </p:set>
                                    <p:anim calcmode="lin" valueType="num">
                                      <p:cBhvr additive="base">
                                        <p:cTn id="8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9" dur="500" fill="hold"/>
                                        <p:tgtEl>
                                          <p:spTgt spid="10">
                                            <p:bg/>
                                          </p:spTgt>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0">
                                            <p:txEl>
                                              <p:pRg st="0" end="0"/>
                                            </p:txEl>
                                          </p:spTgt>
                                        </p:tgtEl>
                                        <p:attrNameLst>
                                          <p:attrName>style.visibility</p:attrName>
                                        </p:attrNameLst>
                                      </p:cBhvr>
                                      <p:to>
                                        <p:strVal val="visible"/>
                                      </p:to>
                                    </p:set>
                                    <p:anim calcmode="lin" valueType="num">
                                      <p:cBhvr additive="base">
                                        <p:cTn id="9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0">
                                            <p:txEl>
                                              <p:pRg st="1" end="1"/>
                                            </p:txEl>
                                          </p:spTgt>
                                        </p:tgtEl>
                                        <p:attrNameLst>
                                          <p:attrName>style.visibility</p:attrName>
                                        </p:attrNameLst>
                                      </p:cBhvr>
                                      <p:to>
                                        <p:strVal val="visible"/>
                                      </p:to>
                                    </p:set>
                                    <p:anim calcmode="lin" valueType="num">
                                      <p:cBhvr additive="base">
                                        <p:cTn id="96"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0">
                                            <p:txEl>
                                              <p:pRg st="2" end="2"/>
                                            </p:txEl>
                                          </p:spTgt>
                                        </p:tgtEl>
                                        <p:attrNameLst>
                                          <p:attrName>style.visibility</p:attrName>
                                        </p:attrNameLst>
                                      </p:cBhvr>
                                      <p:to>
                                        <p:strVal val="visible"/>
                                      </p:to>
                                    </p:set>
                                    <p:anim calcmode="lin" valueType="num">
                                      <p:cBhvr additive="base">
                                        <p:cTn id="10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0">
                                            <p:txEl>
                                              <p:pRg st="3" end="3"/>
                                            </p:txEl>
                                          </p:spTgt>
                                        </p:tgtEl>
                                        <p:attrNameLst>
                                          <p:attrName>style.visibility</p:attrName>
                                        </p:attrNameLst>
                                      </p:cBhvr>
                                      <p:to>
                                        <p:strVal val="visible"/>
                                      </p:to>
                                    </p:set>
                                    <p:anim calcmode="lin" valueType="num">
                                      <p:cBhvr additive="base">
                                        <p:cTn id="10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0">
                                            <p:txEl>
                                              <p:pRg st="4" end="4"/>
                                            </p:txEl>
                                          </p:spTgt>
                                        </p:tgtEl>
                                        <p:attrNameLst>
                                          <p:attrName>style.visibility</p:attrName>
                                        </p:attrNameLst>
                                      </p:cBhvr>
                                      <p:to>
                                        <p:strVal val="visible"/>
                                      </p:to>
                                    </p:set>
                                    <p:anim calcmode="lin" valueType="num">
                                      <p:cBhvr additive="base">
                                        <p:cTn id="108"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0">
                                            <p:txEl>
                                              <p:pRg st="5" end="5"/>
                                            </p:txEl>
                                          </p:spTgt>
                                        </p:tgtEl>
                                        <p:attrNameLst>
                                          <p:attrName>style.visibility</p:attrName>
                                        </p:attrNameLst>
                                      </p:cBhvr>
                                      <p:to>
                                        <p:strVal val="visible"/>
                                      </p:to>
                                    </p:set>
                                    <p:anim calcmode="lin" valueType="num">
                                      <p:cBhvr additive="base">
                                        <p:cTn id="112"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0">
                                            <p:txEl>
                                              <p:pRg st="6" end="6"/>
                                            </p:txEl>
                                          </p:spTgt>
                                        </p:tgtEl>
                                        <p:attrNameLst>
                                          <p:attrName>style.visibility</p:attrName>
                                        </p:attrNameLst>
                                      </p:cBhvr>
                                      <p:to>
                                        <p:strVal val="visible"/>
                                      </p:to>
                                    </p:set>
                                    <p:anim calcmode="lin" valueType="num">
                                      <p:cBhvr additive="base">
                                        <p:cTn id="116"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build="allAtOnce"/>
      <p:bldP spid="5" grpId="0" build="allAtOnce"/>
      <p:bldP spid="6" grpId="0" build="allAtOnce"/>
      <p:bldP spid="8" grpId="0" build="allAtOnce" animBg="1"/>
      <p:bldP spid="9" grpId="0" build="allAtOnce" animBg="1"/>
      <p:bldP spid="10"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3600"/>
            <a:ext cx="7772400" cy="1470025"/>
          </a:xfrm>
          <a:effectLst>
            <a:outerShdw blurRad="63500" sx="102000" sy="102000" algn="ctr" rotWithShape="0">
              <a:prstClr val="black">
                <a:alpha val="40000"/>
              </a:prstClr>
            </a:outerShdw>
          </a:effectLst>
        </p:spPr>
        <p:style>
          <a:lnRef idx="0">
            <a:scrgbClr r="0" g="0" b="0"/>
          </a:lnRef>
          <a:fillRef idx="1002">
            <a:schemeClr val="dk2"/>
          </a:fillRef>
          <a:effectRef idx="0">
            <a:scrgbClr r="0" g="0" b="0"/>
          </a:effectRef>
          <a:fontRef idx="major"/>
        </p:style>
        <p:txBody>
          <a:bodyPr>
            <a:normAutofit/>
          </a:bodyPr>
          <a:lstStyle/>
          <a:p>
            <a:r>
              <a:rPr lang="en-US" sz="6600" i="1" dirty="0" smtClean="0"/>
              <a:t>Copy constructor</a:t>
            </a:r>
            <a:endParaRPr lang="en-US" sz="6600" i="1" dirty="0"/>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fld id="{31D17263-3501-4658-BDCA-C9A4276235AC}" type="datetime1">
              <a:rPr lang="en-US" smtClean="0"/>
              <a:pPr/>
              <a:t>9/11/2015</a:t>
            </a:fld>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3200" dirty="0" smtClean="0">
                <a:effectLst>
                  <a:outerShdw blurRad="38100" dist="38100" dir="2700000" algn="tl">
                    <a:srgbClr val="000000">
                      <a:alpha val="43137"/>
                    </a:srgbClr>
                  </a:outerShdw>
                </a:effectLst>
              </a:rPr>
              <a:t>Its a kind of constructor n gets called in following cases-</a:t>
            </a:r>
            <a:endParaRPr lang="en-US" sz="32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152400" y="1600200"/>
            <a:ext cx="8534400" cy="5029200"/>
          </a:xfrm>
        </p:spPr>
        <p:txBody>
          <a:bodyPr>
            <a:normAutofit fontScale="62500" lnSpcReduction="20000"/>
          </a:bodyPr>
          <a:lstStyle/>
          <a:p>
            <a:pPr>
              <a:buNone/>
            </a:pPr>
            <a:r>
              <a:rPr lang="en-US" sz="4000" dirty="0" smtClean="0"/>
              <a:t>case 1-</a:t>
            </a:r>
          </a:p>
          <a:p>
            <a:pPr>
              <a:buNone/>
            </a:pPr>
            <a:r>
              <a:rPr lang="en-US" dirty="0" smtClean="0"/>
              <a:t>when ever we are going to initialize any new object by existing object.</a:t>
            </a:r>
          </a:p>
          <a:p>
            <a:pPr>
              <a:buNone/>
            </a:pPr>
            <a:r>
              <a:rPr lang="en-US" dirty="0" smtClean="0"/>
              <a:t>Ex-</a:t>
            </a:r>
          </a:p>
          <a:p>
            <a:pPr>
              <a:buNone/>
            </a:pPr>
            <a:r>
              <a:rPr lang="en-US" dirty="0" smtClean="0"/>
              <a:t>Demo d4(d2</a:t>
            </a:r>
            <a:r>
              <a:rPr lang="en-US" dirty="0" smtClean="0"/>
              <a:t>);</a:t>
            </a:r>
          </a:p>
          <a:p>
            <a:pPr>
              <a:buNone/>
            </a:pPr>
            <a:r>
              <a:rPr lang="en-US" dirty="0" smtClean="0"/>
              <a:t>Demo d4=d2</a:t>
            </a:r>
            <a:r>
              <a:rPr lang="en-US" dirty="0" smtClean="0"/>
              <a:t>;</a:t>
            </a:r>
          </a:p>
          <a:p>
            <a:pPr>
              <a:buNone/>
            </a:pPr>
            <a:r>
              <a:rPr lang="en-US" sz="4000" dirty="0" smtClean="0"/>
              <a:t>case2-</a:t>
            </a:r>
          </a:p>
          <a:p>
            <a:pPr>
              <a:buNone/>
            </a:pPr>
            <a:r>
              <a:rPr lang="en-US" dirty="0" smtClean="0"/>
              <a:t>when ever we pass object as an arguments a function compiler create the memory of formal parameter(object)using copy constructor.</a:t>
            </a:r>
          </a:p>
          <a:p>
            <a:pPr>
              <a:buNone/>
            </a:pPr>
            <a:r>
              <a:rPr lang="en-US" dirty="0" smtClean="0"/>
              <a:t>EX-	void </a:t>
            </a:r>
            <a:r>
              <a:rPr lang="en-US" dirty="0" smtClean="0"/>
              <a:t>call(demo a, demo b)</a:t>
            </a:r>
          </a:p>
          <a:p>
            <a:pPr>
              <a:buNone/>
            </a:pPr>
            <a:r>
              <a:rPr lang="en-US" dirty="0" smtClean="0"/>
              <a:t>			{</a:t>
            </a:r>
            <a:endParaRPr lang="en-US" dirty="0" smtClean="0"/>
          </a:p>
          <a:p>
            <a:pPr>
              <a:buNone/>
            </a:pPr>
            <a:r>
              <a:rPr lang="en-US" dirty="0" smtClean="0"/>
              <a:t>			    demo </a:t>
            </a:r>
            <a:r>
              <a:rPr lang="en-US" dirty="0" smtClean="0"/>
              <a:t>c;</a:t>
            </a:r>
          </a:p>
          <a:p>
            <a:pPr>
              <a:buNone/>
            </a:pPr>
            <a:r>
              <a:rPr lang="en-US" dirty="0" smtClean="0"/>
              <a:t>			}</a:t>
            </a:r>
            <a:endParaRPr lang="en-US" dirty="0" smtClean="0"/>
          </a:p>
          <a:p>
            <a:pPr>
              <a:buNone/>
            </a:pPr>
            <a:r>
              <a:rPr lang="en-US" dirty="0" smtClean="0"/>
              <a:t>	called </a:t>
            </a:r>
            <a:r>
              <a:rPr lang="en-US" dirty="0" smtClean="0"/>
              <a:t>by-</a:t>
            </a:r>
          </a:p>
          <a:p>
            <a:pPr>
              <a:buNone/>
            </a:pPr>
            <a:r>
              <a:rPr lang="en-US" dirty="0" smtClean="0"/>
              <a:t>			call(d4 </a:t>
            </a:r>
            <a:r>
              <a:rPr lang="en-US" dirty="0" smtClean="0"/>
              <a:t>,d5)</a:t>
            </a:r>
            <a:endParaRPr lang="en-US" dirty="0"/>
          </a:p>
        </p:txBody>
      </p:sp>
      <p:sp>
        <p:nvSpPr>
          <p:cNvPr id="9" name="Date Placeholder 8"/>
          <p:cNvSpPr>
            <a:spLocks noGrp="1"/>
          </p:cNvSpPr>
          <p:nvPr>
            <p:ph type="dt" sz="half" idx="10"/>
          </p:nvPr>
        </p:nvSpPr>
        <p:spPr/>
        <p:txBody>
          <a:bodyPr/>
          <a:lstStyle/>
          <a:p>
            <a:fld id="{E72F60BB-5CEF-458D-BD26-E0F0471587CD}" type="datetime1">
              <a:rPr lang="en-US" smtClean="0"/>
              <a:pPr/>
              <a:t>9/11/2015</a:t>
            </a:fld>
            <a:endParaRPr lang="en-US"/>
          </a:p>
        </p:txBody>
      </p:sp>
      <p:cxnSp>
        <p:nvCxnSpPr>
          <p:cNvPr id="7" name="Elbow Connector 6"/>
          <p:cNvCxnSpPr/>
          <p:nvPr/>
        </p:nvCxnSpPr>
        <p:spPr>
          <a:xfrm rot="5400000" flipH="1" flipV="1">
            <a:off x="2933700" y="4533900"/>
            <a:ext cx="990600" cy="91440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00"/>
                                        <p:tgtEl>
                                          <p:spTgt spid="5">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down)">
                                      <p:cBhvr>
                                        <p:cTn id="16" dur="500"/>
                                        <p:tgtEl>
                                          <p:spTgt spid="5">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down)">
                                      <p:cBhvr>
                                        <p:cTn id="28" dur="500"/>
                                        <p:tgtEl>
                                          <p:spTgt spid="5">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down)">
                                      <p:cBhvr>
                                        <p:cTn id="31" dur="500"/>
                                        <p:tgtEl>
                                          <p:spTgt spid="5">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down)">
                                      <p:cBhvr>
                                        <p:cTn id="34" dur="500"/>
                                        <p:tgtEl>
                                          <p:spTgt spid="5">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down)">
                                      <p:cBhvr>
                                        <p:cTn id="37" dur="500"/>
                                        <p:tgtEl>
                                          <p:spTgt spid="5">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wipe(down)">
                                      <p:cBhvr>
                                        <p:cTn id="40" dur="500"/>
                                        <p:tgtEl>
                                          <p:spTgt spid="5">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wipe(down)">
                                      <p:cBhvr>
                                        <p:cTn id="43" dur="500"/>
                                        <p:tgtEl>
                                          <p:spTgt spid="5">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wipe(down)">
                                      <p:cBhvr>
                                        <p:cTn id="46" dur="500"/>
                                        <p:tgtEl>
                                          <p:spTgt spid="5">
                                            <p:txEl>
                                              <p:pRg st="11" end="11"/>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wipe(down)">
                                      <p:cBhvr>
                                        <p:cTn id="49" dur="500"/>
                                        <p:tgtEl>
                                          <p:spTgt spid="5">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 fill="hold"/>
                                        <p:tgtEl>
                                          <p:spTgt spid="7"/>
                                        </p:tgtEl>
                                        <p:attrNameLst>
                                          <p:attrName>ppt_x</p:attrName>
                                        </p:attrNameLst>
                                      </p:cBhvr>
                                      <p:tavLst>
                                        <p:tav tm="0">
                                          <p:val>
                                            <p:strVal val="#ppt_x"/>
                                          </p:val>
                                        </p:tav>
                                        <p:tav tm="100000">
                                          <p:val>
                                            <p:strVal val="#ppt_x"/>
                                          </p:val>
                                        </p:tav>
                                      </p:tavLst>
                                    </p:anim>
                                    <p:anim calcmode="lin" valueType="num">
                                      <p:cBhvr additive="base">
                                        <p:cTn id="5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458200" cy="5539978"/>
          </a:xfrm>
          <a:prstGeom prst="rect">
            <a:avLst/>
          </a:prstGeom>
        </p:spPr>
        <p:txBody>
          <a:bodyPr wrap="square">
            <a:spAutoFit/>
          </a:bodyPr>
          <a:lstStyle/>
          <a:p>
            <a:r>
              <a:rPr lang="en-US" sz="2800" dirty="0" smtClean="0"/>
              <a:t>case 3-</a:t>
            </a:r>
          </a:p>
          <a:p>
            <a:r>
              <a:rPr lang="en-US" sz="2400" dirty="0" smtClean="0"/>
              <a:t>when ever any function return object as a return value compiler create a temporary  object using copy constructor to return this value to one fn to another fn.</a:t>
            </a:r>
          </a:p>
          <a:p>
            <a:r>
              <a:rPr lang="en-US" dirty="0" smtClean="0"/>
              <a:t>Ex-</a:t>
            </a:r>
          </a:p>
          <a:p>
            <a:r>
              <a:rPr lang="en-US" sz="2000" dirty="0" smtClean="0"/>
              <a:t>demo call(_ _ _)</a:t>
            </a:r>
          </a:p>
          <a:p>
            <a:r>
              <a:rPr lang="en-US" sz="2000" dirty="0" smtClean="0"/>
              <a:t>{</a:t>
            </a:r>
          </a:p>
          <a:p>
            <a:r>
              <a:rPr lang="en-US" sz="2000" dirty="0" smtClean="0"/>
              <a:t>demo c;</a:t>
            </a:r>
          </a:p>
          <a:p>
            <a:r>
              <a:rPr lang="en-US" sz="2000" dirty="0" smtClean="0"/>
              <a:t>.</a:t>
            </a:r>
          </a:p>
          <a:p>
            <a:r>
              <a:rPr lang="en-US" sz="2000" dirty="0" smtClean="0"/>
              <a:t>.</a:t>
            </a:r>
          </a:p>
          <a:p>
            <a:r>
              <a:rPr lang="en-US" sz="2000" dirty="0" smtClean="0"/>
              <a:t>.</a:t>
            </a:r>
          </a:p>
          <a:p>
            <a:r>
              <a:rPr lang="en-US" sz="2000" dirty="0" smtClean="0"/>
              <a:t>return c;</a:t>
            </a:r>
          </a:p>
          <a:p>
            <a:endParaRPr lang="en-US" sz="2000" dirty="0" smtClean="0"/>
          </a:p>
          <a:p>
            <a:r>
              <a:rPr lang="en-US" sz="2000" dirty="0" smtClean="0"/>
              <a:t>}</a:t>
            </a:r>
          </a:p>
          <a:p>
            <a:r>
              <a:rPr lang="en-US" sz="2800" dirty="0" smtClean="0"/>
              <a:t>NOTE-Compiler create one temporary object using copy constructor to return this value.</a:t>
            </a:r>
            <a:endParaRPr lang="en-US" sz="2800" dirty="0"/>
          </a:p>
        </p:txBody>
      </p:sp>
      <p:sp>
        <p:nvSpPr>
          <p:cNvPr id="3" name="Date Placeholder 2"/>
          <p:cNvSpPr>
            <a:spLocks noGrp="1"/>
          </p:cNvSpPr>
          <p:nvPr>
            <p:ph type="dt" sz="half" idx="10"/>
          </p:nvPr>
        </p:nvSpPr>
        <p:spPr/>
        <p:txBody>
          <a:bodyPr/>
          <a:lstStyle/>
          <a:p>
            <a:fld id="{BC4CF7E4-2D03-4DE8-AAB5-368E7BFDFC02}" type="datetime1">
              <a:rPr lang="en-US" smtClean="0"/>
              <a:pPr/>
              <a:t>9/11/2015</a:t>
            </a:fld>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wipe(down)">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wipe(down)">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533400"/>
            <a:ext cx="8229600" cy="579438"/>
          </a:xfrm>
        </p:spPr>
        <p:txBody>
          <a:bodyPr>
            <a:noAutofit/>
          </a:bodyPr>
          <a:lstStyle/>
          <a:p>
            <a:pPr algn="l"/>
            <a:endParaRPr lang="en-US" dirty="0"/>
          </a:p>
        </p:txBody>
      </p:sp>
      <p:sp>
        <p:nvSpPr>
          <p:cNvPr id="4" name="Content Placeholder 3"/>
          <p:cNvSpPr>
            <a:spLocks noGrp="1"/>
          </p:cNvSpPr>
          <p:nvPr>
            <p:ph idx="1"/>
          </p:nvPr>
        </p:nvSpPr>
        <p:spPr/>
        <p:txBody>
          <a:bodyPr>
            <a:normAutofit fontScale="77500" lnSpcReduction="20000"/>
          </a:bodyPr>
          <a:lstStyle/>
          <a:p>
            <a:pPr>
              <a:buNone/>
            </a:pPr>
            <a:r>
              <a:rPr lang="en-US" dirty="0" err="1" smtClean="0"/>
              <a:t>class_name</a:t>
            </a:r>
            <a:r>
              <a:rPr lang="en-US" dirty="0" smtClean="0"/>
              <a:t>(const </a:t>
            </a:r>
            <a:r>
              <a:rPr lang="en-US" dirty="0" err="1" smtClean="0"/>
              <a:t>class_name</a:t>
            </a:r>
            <a:r>
              <a:rPr lang="en-US" dirty="0" smtClean="0"/>
              <a:t> &amp; </a:t>
            </a:r>
            <a:r>
              <a:rPr lang="en-US" dirty="0" err="1" smtClean="0"/>
              <a:t>ref_object</a:t>
            </a: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i="1" dirty="0" smtClean="0"/>
              <a:t>NOTE-</a:t>
            </a:r>
          </a:p>
          <a:p>
            <a:pPr algn="just">
              <a:buNone/>
            </a:pPr>
            <a:r>
              <a:rPr lang="en-US" i="1" dirty="0" smtClean="0"/>
              <a:t>     if ‘&amp;’ is not used in copy </a:t>
            </a:r>
            <a:r>
              <a:rPr lang="en-US" i="1" dirty="0" smtClean="0"/>
              <a:t>constructor, </a:t>
            </a:r>
            <a:r>
              <a:rPr lang="en-US" i="1" dirty="0" smtClean="0"/>
              <a:t>compiler will create a new object in place of sharing the memory and constructor is used to create an object so its a recursive process and const keyword is used so that no change can be made in existing object.</a:t>
            </a:r>
          </a:p>
          <a:p>
            <a:pPr>
              <a:buNone/>
            </a:pPr>
            <a:endParaRPr lang="en-US" i="1" dirty="0"/>
          </a:p>
        </p:txBody>
      </p:sp>
      <p:sp>
        <p:nvSpPr>
          <p:cNvPr id="5" name="Date Placeholder 4"/>
          <p:cNvSpPr>
            <a:spLocks noGrp="1"/>
          </p:cNvSpPr>
          <p:nvPr>
            <p:ph type="dt" sz="half" idx="10"/>
          </p:nvPr>
        </p:nvSpPr>
        <p:spPr/>
        <p:txBody>
          <a:bodyPr/>
          <a:lstStyle/>
          <a:p>
            <a:fld id="{6BC1E228-4875-4468-9851-E03B5F29567F}" type="datetime1">
              <a:rPr lang="en-US" smtClean="0"/>
              <a:pPr/>
              <a:t>9/11/2015</a:t>
            </a:fld>
            <a:endParaRPr lang="en-US"/>
          </a:p>
        </p:txBody>
      </p:sp>
      <p:sp>
        <p:nvSpPr>
          <p:cNvPr id="6" name="Rectangle 5"/>
          <p:cNvSpPr/>
          <p:nvPr/>
        </p:nvSpPr>
        <p:spPr>
          <a:xfrm>
            <a:off x="0" y="0"/>
            <a:ext cx="9144000" cy="1371600"/>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sz="5400" dirty="0" smtClean="0"/>
          </a:p>
          <a:p>
            <a:pPr algn="ctr"/>
            <a:r>
              <a:rPr lang="en-US" sz="5400" i="1" dirty="0" smtClean="0"/>
              <a:t>syntax:-</a:t>
            </a:r>
            <a:br>
              <a:rPr lang="en-US" sz="5400" i="1" dirty="0" smtClean="0"/>
            </a:br>
            <a:endParaRPr lang="en-US" sz="5400" i="1"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additive="base">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3008313" cy="565150"/>
          </a:xfrm>
        </p:spPr>
        <p:txBody>
          <a:bodyPr>
            <a:noAutofit/>
          </a:bodyPr>
          <a:lstStyle/>
          <a:p>
            <a:r>
              <a:rPr lang="en-US" sz="3600" dirty="0" smtClean="0"/>
              <a:t>Example-</a:t>
            </a:r>
            <a:endParaRPr lang="en-US" sz="3600" dirty="0"/>
          </a:p>
        </p:txBody>
      </p:sp>
      <p:sp>
        <p:nvSpPr>
          <p:cNvPr id="5" name="Content Placeholder 4"/>
          <p:cNvSpPr>
            <a:spLocks noGrp="1"/>
          </p:cNvSpPr>
          <p:nvPr>
            <p:ph idx="1"/>
          </p:nvPr>
        </p:nvSpPr>
        <p:spPr>
          <a:xfrm>
            <a:off x="3575050" y="838200"/>
            <a:ext cx="4425950" cy="5867400"/>
          </a:xfrm>
        </p:spPr>
        <p:txBody>
          <a:bodyPr>
            <a:normAutofit/>
          </a:bodyPr>
          <a:lstStyle/>
          <a:p>
            <a:pPr>
              <a:buNone/>
            </a:pPr>
            <a:r>
              <a:rPr lang="en-US" sz="2000" dirty="0" smtClean="0"/>
              <a:t>demo (const demo &amp;d)</a:t>
            </a:r>
          </a:p>
          <a:p>
            <a:pPr>
              <a:buNone/>
            </a:pPr>
            <a:r>
              <a:rPr lang="en-US" sz="2000" dirty="0" smtClean="0"/>
              <a:t>{</a:t>
            </a:r>
          </a:p>
          <a:p>
            <a:pPr>
              <a:buNone/>
            </a:pPr>
            <a:r>
              <a:rPr lang="en-US" sz="2000" dirty="0" smtClean="0"/>
              <a:t>x=</a:t>
            </a:r>
            <a:r>
              <a:rPr lang="en-US" sz="2000" dirty="0" err="1" smtClean="0"/>
              <a:t>d.x</a:t>
            </a:r>
            <a:r>
              <a:rPr lang="en-US" sz="2000" dirty="0" smtClean="0"/>
              <a:t>;</a:t>
            </a:r>
          </a:p>
          <a:p>
            <a:pPr>
              <a:buNone/>
            </a:pPr>
            <a:r>
              <a:rPr lang="en-US" sz="2000" dirty="0" smtClean="0"/>
              <a:t>y=</a:t>
            </a:r>
            <a:r>
              <a:rPr lang="en-US" sz="2000" dirty="0" err="1" smtClean="0"/>
              <a:t>d.y</a:t>
            </a:r>
            <a:r>
              <a:rPr lang="en-US" sz="2000" dirty="0" smtClean="0"/>
              <a:t>;</a:t>
            </a:r>
          </a:p>
          <a:p>
            <a:pPr>
              <a:buNone/>
            </a:pPr>
            <a:r>
              <a:rPr lang="en-US" sz="2000" dirty="0" err="1" smtClean="0"/>
              <a:t>cout</a:t>
            </a:r>
            <a:r>
              <a:rPr lang="en-US" sz="2000" dirty="0" smtClean="0"/>
              <a:t>&lt;&lt;"\n cc";</a:t>
            </a:r>
          </a:p>
          <a:p>
            <a:pPr>
              <a:buNone/>
            </a:pPr>
            <a:r>
              <a:rPr lang="en-US" sz="2000" dirty="0" smtClean="0"/>
              <a:t>}};</a:t>
            </a:r>
          </a:p>
          <a:p>
            <a:pPr>
              <a:buNone/>
            </a:pPr>
            <a:r>
              <a:rPr lang="en-US" sz="2000" dirty="0" smtClean="0"/>
              <a:t>void main()</a:t>
            </a:r>
          </a:p>
          <a:p>
            <a:pPr>
              <a:buNone/>
            </a:pPr>
            <a:r>
              <a:rPr lang="en-US" sz="2000" dirty="0" smtClean="0"/>
              <a:t>{</a:t>
            </a:r>
          </a:p>
          <a:p>
            <a:pPr>
              <a:buNone/>
            </a:pPr>
            <a:r>
              <a:rPr lang="en-US" sz="2000" dirty="0" smtClean="0"/>
              <a:t>demo d1,d2;//implicit call of default constructor</a:t>
            </a:r>
          </a:p>
          <a:p>
            <a:pPr>
              <a:buNone/>
            </a:pPr>
            <a:r>
              <a:rPr lang="en-US" sz="2000" dirty="0" smtClean="0"/>
              <a:t>demo d3(5,7);</a:t>
            </a:r>
          </a:p>
          <a:p>
            <a:pPr>
              <a:buNone/>
            </a:pPr>
            <a:r>
              <a:rPr lang="en-US" sz="2000" dirty="0" smtClean="0"/>
              <a:t>demo d4=(10,12);</a:t>
            </a:r>
          </a:p>
          <a:p>
            <a:pPr>
              <a:buNone/>
            </a:pPr>
            <a:r>
              <a:rPr lang="en-US" sz="2000" dirty="0" smtClean="0"/>
              <a:t>demo d5(D3);</a:t>
            </a:r>
          </a:p>
          <a:p>
            <a:pPr>
              <a:buNone/>
            </a:pPr>
            <a:r>
              <a:rPr lang="en-US" sz="2000" dirty="0" smtClean="0"/>
              <a:t>demo d6=d4;</a:t>
            </a:r>
          </a:p>
          <a:p>
            <a:pPr>
              <a:buNone/>
            </a:pPr>
            <a:r>
              <a:rPr lang="en-US" sz="2000" dirty="0" smtClean="0"/>
              <a:t>}</a:t>
            </a:r>
          </a:p>
        </p:txBody>
      </p:sp>
      <p:sp>
        <p:nvSpPr>
          <p:cNvPr id="6" name="Text Placeholder 5"/>
          <p:cNvSpPr>
            <a:spLocks noGrp="1"/>
          </p:cNvSpPr>
          <p:nvPr>
            <p:ph type="body" sz="half" idx="2"/>
          </p:nvPr>
        </p:nvSpPr>
        <p:spPr>
          <a:xfrm>
            <a:off x="381000" y="838200"/>
            <a:ext cx="3008313" cy="5148263"/>
          </a:xfrm>
        </p:spPr>
        <p:txBody>
          <a:bodyPr>
            <a:noAutofit/>
          </a:bodyPr>
          <a:lstStyle/>
          <a:p>
            <a:r>
              <a:rPr lang="en-US" sz="2000" dirty="0" smtClean="0"/>
              <a:t>#include&lt;</a:t>
            </a:r>
            <a:r>
              <a:rPr lang="en-US" sz="2000" dirty="0" err="1" smtClean="0"/>
              <a:t>iostream.h</a:t>
            </a:r>
            <a:r>
              <a:rPr lang="en-US" sz="2000" dirty="0" smtClean="0"/>
              <a:t>&gt;</a:t>
            </a:r>
          </a:p>
          <a:p>
            <a:r>
              <a:rPr lang="en-US" sz="2000" dirty="0" smtClean="0"/>
              <a:t>class demo</a:t>
            </a:r>
          </a:p>
          <a:p>
            <a:r>
              <a:rPr lang="en-US" sz="2000" dirty="0" smtClean="0"/>
              <a:t>{</a:t>
            </a:r>
            <a:r>
              <a:rPr lang="en-US" sz="2000" dirty="0" err="1" smtClean="0"/>
              <a:t>int</a:t>
            </a:r>
            <a:r>
              <a:rPr lang="en-US" sz="2000" dirty="0" smtClean="0"/>
              <a:t> </a:t>
            </a:r>
            <a:r>
              <a:rPr lang="en-US" sz="2000" dirty="0" err="1" smtClean="0"/>
              <a:t>x,y</a:t>
            </a:r>
            <a:r>
              <a:rPr lang="en-US" sz="2000" dirty="0" smtClean="0"/>
              <a:t>;</a:t>
            </a:r>
          </a:p>
          <a:p>
            <a:r>
              <a:rPr lang="en-US" sz="2000" dirty="0" smtClean="0"/>
              <a:t>public:</a:t>
            </a:r>
          </a:p>
          <a:p>
            <a:r>
              <a:rPr lang="en-US" sz="2000" dirty="0" smtClean="0"/>
              <a:t>demo()</a:t>
            </a:r>
          </a:p>
          <a:p>
            <a:r>
              <a:rPr lang="en-US" sz="2000" dirty="0" smtClean="0"/>
              <a:t>{</a:t>
            </a:r>
          </a:p>
          <a:p>
            <a:r>
              <a:rPr lang="en-US" sz="2000" dirty="0" smtClean="0"/>
              <a:t>x=0,y=0;</a:t>
            </a:r>
          </a:p>
          <a:p>
            <a:r>
              <a:rPr lang="en-US" sz="2000" dirty="0" err="1" smtClean="0"/>
              <a:t>cout</a:t>
            </a:r>
            <a:r>
              <a:rPr lang="en-US" sz="2000" dirty="0" smtClean="0"/>
              <a:t>&lt;&lt;"\n dc";}</a:t>
            </a:r>
          </a:p>
          <a:p>
            <a:r>
              <a:rPr lang="en-US" sz="2000" dirty="0" smtClean="0"/>
              <a:t>~demo()</a:t>
            </a:r>
          </a:p>
          <a:p>
            <a:r>
              <a:rPr lang="en-US" sz="2000" dirty="0" smtClean="0"/>
              <a:t>{</a:t>
            </a:r>
          </a:p>
          <a:p>
            <a:r>
              <a:rPr lang="en-US" sz="2000" dirty="0" err="1" smtClean="0"/>
              <a:t>cout</a:t>
            </a:r>
            <a:r>
              <a:rPr lang="en-US" sz="2000" dirty="0" smtClean="0"/>
              <a:t>&lt;&lt;"\n </a:t>
            </a:r>
            <a:r>
              <a:rPr lang="en-US" sz="2000" dirty="0" err="1" smtClean="0"/>
              <a:t>od</a:t>
            </a:r>
            <a:r>
              <a:rPr lang="en-US" sz="2000" dirty="0" smtClean="0"/>
              <a:t>";}</a:t>
            </a:r>
          </a:p>
          <a:p>
            <a:r>
              <a:rPr lang="en-US" sz="2000" dirty="0" smtClean="0"/>
              <a:t>demo(</a:t>
            </a:r>
            <a:r>
              <a:rPr lang="en-US" sz="2000" dirty="0" err="1" smtClean="0"/>
              <a:t>int</a:t>
            </a:r>
            <a:r>
              <a:rPr lang="en-US" sz="2000" dirty="0" smtClean="0"/>
              <a:t> a, </a:t>
            </a:r>
            <a:r>
              <a:rPr lang="en-US" sz="2000" dirty="0" err="1" smtClean="0"/>
              <a:t>int</a:t>
            </a:r>
            <a:r>
              <a:rPr lang="en-US" sz="2000" dirty="0" smtClean="0"/>
              <a:t> b)</a:t>
            </a:r>
          </a:p>
          <a:p>
            <a:r>
              <a:rPr lang="en-US" sz="2000" dirty="0" smtClean="0"/>
              <a:t>{</a:t>
            </a:r>
          </a:p>
          <a:p>
            <a:r>
              <a:rPr lang="en-US" sz="2000" dirty="0" smtClean="0"/>
              <a:t>x=</a:t>
            </a:r>
            <a:r>
              <a:rPr lang="en-US" sz="2000" dirty="0" err="1" smtClean="0"/>
              <a:t>a,y</a:t>
            </a:r>
            <a:r>
              <a:rPr lang="en-US" sz="2000" dirty="0" smtClean="0"/>
              <a:t>=b;</a:t>
            </a:r>
          </a:p>
          <a:p>
            <a:r>
              <a:rPr lang="en-US" sz="2000" dirty="0" err="1" smtClean="0"/>
              <a:t>cout</a:t>
            </a:r>
            <a:r>
              <a:rPr lang="en-US" sz="2000" dirty="0" smtClean="0"/>
              <a:t>&lt;&lt;"\n pc";}</a:t>
            </a:r>
          </a:p>
        </p:txBody>
      </p:sp>
      <p:sp>
        <p:nvSpPr>
          <p:cNvPr id="31" name="Date Placeholder 30"/>
          <p:cNvSpPr>
            <a:spLocks noGrp="1"/>
          </p:cNvSpPr>
          <p:nvPr>
            <p:ph type="dt" sz="half" idx="10"/>
          </p:nvPr>
        </p:nvSpPr>
        <p:spPr/>
        <p:txBody>
          <a:bodyPr/>
          <a:lstStyle/>
          <a:p>
            <a:fld id="{9D973682-9AFC-444A-AD25-EAEEE8CB8191}" type="datetime1">
              <a:rPr lang="en-US" smtClean="0"/>
              <a:pPr/>
              <a:t>9/11/2015</a:t>
            </a:fld>
            <a:endParaRPr lang="en-US"/>
          </a:p>
        </p:txBody>
      </p:sp>
      <p:cxnSp>
        <p:nvCxnSpPr>
          <p:cNvPr id="8" name="Straight Arrow Connector 7"/>
          <p:cNvCxnSpPr/>
          <p:nvPr/>
        </p:nvCxnSpPr>
        <p:spPr>
          <a:xfrm rot="10800000">
            <a:off x="1371600" y="2514600"/>
            <a:ext cx="2133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2286000" y="46482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209800" y="5029200"/>
            <a:ext cx="1447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Curved Left Arrow 28"/>
          <p:cNvSpPr/>
          <p:nvPr/>
        </p:nvSpPr>
        <p:spPr>
          <a:xfrm>
            <a:off x="5638800" y="1600200"/>
            <a:ext cx="1828800" cy="4419600"/>
          </a:xfrm>
          <a:prstGeom prst="curvedLeftArrow">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ight Brace 29"/>
          <p:cNvSpPr/>
          <p:nvPr/>
        </p:nvSpPr>
        <p:spPr>
          <a:xfrm>
            <a:off x="5181600" y="5334000"/>
            <a:ext cx="304800" cy="4572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down)">
                                      <p:cBhvr>
                                        <p:cTn id="28" dur="500"/>
                                        <p:tgtEl>
                                          <p:spTgt spid="6">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down)">
                                      <p:cBhvr>
                                        <p:cTn id="31" dur="500"/>
                                        <p:tgtEl>
                                          <p:spTgt spid="6">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wipe(down)">
                                      <p:cBhvr>
                                        <p:cTn id="34" dur="500"/>
                                        <p:tgtEl>
                                          <p:spTgt spid="6">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down)">
                                      <p:cBhvr>
                                        <p:cTn id="37" dur="500"/>
                                        <p:tgtEl>
                                          <p:spTgt spid="6">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wipe(down)">
                                      <p:cBhvr>
                                        <p:cTn id="40" dur="500"/>
                                        <p:tgtEl>
                                          <p:spTgt spid="6">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wipe(down)">
                                      <p:cBhvr>
                                        <p:cTn id="43" dur="500"/>
                                        <p:tgtEl>
                                          <p:spTgt spid="6">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wipe(down)">
                                      <p:cBhvr>
                                        <p:cTn id="46" dur="500"/>
                                        <p:tgtEl>
                                          <p:spTgt spid="6">
                                            <p:txEl>
                                              <p:pRg st="11" end="11"/>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wipe(down)">
                                      <p:cBhvr>
                                        <p:cTn id="49" dur="500"/>
                                        <p:tgtEl>
                                          <p:spTgt spid="6">
                                            <p:txEl>
                                              <p:pRg st="12" end="12"/>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wipe(down)">
                                      <p:cBhvr>
                                        <p:cTn id="52" dur="500"/>
                                        <p:tgtEl>
                                          <p:spTgt spid="6">
                                            <p:txEl>
                                              <p:pRg st="13" end="13"/>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animEffect transition="in" filter="wipe(down)">
                                      <p:cBhvr>
                                        <p:cTn id="55" dur="500"/>
                                        <p:tgtEl>
                                          <p:spTgt spid="6">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wipe(down)">
                                      <p:cBhvr>
                                        <p:cTn id="60" dur="500"/>
                                        <p:tgtEl>
                                          <p:spTgt spid="5">
                                            <p:txEl>
                                              <p:pRg st="0" end="0"/>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wipe(down)">
                                      <p:cBhvr>
                                        <p:cTn id="63" dur="500"/>
                                        <p:tgtEl>
                                          <p:spTgt spid="5">
                                            <p:txEl>
                                              <p:pRg st="1" end="1"/>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wipe(down)">
                                      <p:cBhvr>
                                        <p:cTn id="66" dur="500"/>
                                        <p:tgtEl>
                                          <p:spTgt spid="5">
                                            <p:txEl>
                                              <p:pRg st="2" end="2"/>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wipe(down)">
                                      <p:cBhvr>
                                        <p:cTn id="69" dur="500"/>
                                        <p:tgtEl>
                                          <p:spTgt spid="5">
                                            <p:txEl>
                                              <p:pRg st="3" end="3"/>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wipe(down)">
                                      <p:cBhvr>
                                        <p:cTn id="72" dur="500"/>
                                        <p:tgtEl>
                                          <p:spTgt spid="5">
                                            <p:txEl>
                                              <p:pRg st="4" end="4"/>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animEffect transition="in" filter="wipe(down)">
                                      <p:cBhvr>
                                        <p:cTn id="75" dur="500"/>
                                        <p:tgtEl>
                                          <p:spTgt spid="5">
                                            <p:txEl>
                                              <p:pRg st="5" end="5"/>
                                            </p:tx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wipe(down)">
                                      <p:cBhvr>
                                        <p:cTn id="78" dur="500"/>
                                        <p:tgtEl>
                                          <p:spTgt spid="5">
                                            <p:txEl>
                                              <p:pRg st="6" end="6"/>
                                            </p:txEl>
                                          </p:spTgt>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wipe(down)">
                                      <p:cBhvr>
                                        <p:cTn id="81" dur="500"/>
                                        <p:tgtEl>
                                          <p:spTgt spid="5">
                                            <p:txEl>
                                              <p:pRg st="7" end="7"/>
                                            </p:txEl>
                                          </p:spTgt>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5">
                                            <p:txEl>
                                              <p:pRg st="8" end="8"/>
                                            </p:txEl>
                                          </p:spTgt>
                                        </p:tgtEl>
                                        <p:attrNameLst>
                                          <p:attrName>style.visibility</p:attrName>
                                        </p:attrNameLst>
                                      </p:cBhvr>
                                      <p:to>
                                        <p:strVal val="visible"/>
                                      </p:to>
                                    </p:set>
                                    <p:animEffect transition="in" filter="wipe(down)">
                                      <p:cBhvr>
                                        <p:cTn id="84" dur="500"/>
                                        <p:tgtEl>
                                          <p:spTgt spid="5">
                                            <p:txEl>
                                              <p:pRg st="8" end="8"/>
                                            </p:txEl>
                                          </p:spTgt>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animEffect transition="in" filter="wipe(down)">
                                      <p:cBhvr>
                                        <p:cTn id="87" dur="500"/>
                                        <p:tgtEl>
                                          <p:spTgt spid="5">
                                            <p:txEl>
                                              <p:pRg st="9" end="9"/>
                                            </p:txEl>
                                          </p:spTgt>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animEffect transition="in" filter="wipe(down)">
                                      <p:cBhvr>
                                        <p:cTn id="90" dur="500"/>
                                        <p:tgtEl>
                                          <p:spTgt spid="5">
                                            <p:txEl>
                                              <p:pRg st="10" end="10"/>
                                            </p:txEl>
                                          </p:spTgt>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wipe(down)">
                                      <p:cBhvr>
                                        <p:cTn id="93" dur="500"/>
                                        <p:tgtEl>
                                          <p:spTgt spid="5">
                                            <p:txEl>
                                              <p:pRg st="11" end="11"/>
                                            </p:txEl>
                                          </p:spTgt>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
                                            <p:txEl>
                                              <p:pRg st="12" end="12"/>
                                            </p:txEl>
                                          </p:spTgt>
                                        </p:tgtEl>
                                        <p:attrNameLst>
                                          <p:attrName>style.visibility</p:attrName>
                                        </p:attrNameLst>
                                      </p:cBhvr>
                                      <p:to>
                                        <p:strVal val="visible"/>
                                      </p:to>
                                    </p:set>
                                    <p:animEffect transition="in" filter="wipe(down)">
                                      <p:cBhvr>
                                        <p:cTn id="96" dur="500"/>
                                        <p:tgtEl>
                                          <p:spTgt spid="5">
                                            <p:txEl>
                                              <p:pRg st="12" end="12"/>
                                            </p:txEl>
                                          </p:spTgt>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Effect transition="in" filter="wipe(down)">
                                      <p:cBhvr>
                                        <p:cTn id="99" dur="500"/>
                                        <p:tgtEl>
                                          <p:spTgt spid="5">
                                            <p:txEl>
                                              <p:pRg st="13" end="1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ipe(down)">
                                      <p:cBhvr>
                                        <p:cTn id="104" dur="500"/>
                                        <p:tgtEl>
                                          <p:spTgt spid="13"/>
                                        </p:tgtEl>
                                      </p:cBhvr>
                                    </p:animEffect>
                                  </p:childTnLst>
                                </p:cTn>
                              </p:par>
                              <p:par>
                                <p:cTn id="105" presetID="22" presetClass="entr" presetSubtype="4" fill="hold" nodeType="with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wipe(down)">
                                      <p:cBhvr>
                                        <p:cTn id="107" dur="500"/>
                                        <p:tgtEl>
                                          <p:spTgt spid="10"/>
                                        </p:tgtEl>
                                      </p:cBhvr>
                                    </p:animEffect>
                                  </p:childTnLst>
                                </p:cTn>
                              </p:par>
                              <p:par>
                                <p:cTn id="108" presetID="22" presetClass="entr" presetSubtype="4" fill="hold" nodeType="withEffect">
                                  <p:stCondLst>
                                    <p:cond delay="0"/>
                                  </p:stCondLst>
                                  <p:childTnLst>
                                    <p:set>
                                      <p:cBhvr>
                                        <p:cTn id="109" dur="1" fill="hold">
                                          <p:stCondLst>
                                            <p:cond delay="0"/>
                                          </p:stCondLst>
                                        </p:cTn>
                                        <p:tgtEl>
                                          <p:spTgt spid="8"/>
                                        </p:tgtEl>
                                        <p:attrNameLst>
                                          <p:attrName>style.visibility</p:attrName>
                                        </p:attrNameLst>
                                      </p:cBhvr>
                                      <p:to>
                                        <p:strVal val="visible"/>
                                      </p:to>
                                    </p:set>
                                    <p:animEffect transition="in" filter="wipe(down)">
                                      <p:cBhvr>
                                        <p:cTn id="110" dur="500"/>
                                        <p:tgtEl>
                                          <p:spTgt spid="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down)">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allAtOnce"/>
      <p:bldP spid="6" grpId="0" build="allAtOnce"/>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0"/>
            <a:ext cx="8305800" cy="990600"/>
          </a:xfrm>
        </p:spPr>
        <p:txBody>
          <a:bodyPr>
            <a:normAutofit/>
          </a:bodyPr>
          <a:lstStyle/>
          <a:p>
            <a:r>
              <a:rPr lang="en-US" sz="3200" dirty="0" smtClean="0"/>
              <a:t>WAP of sum using copy constructor</a:t>
            </a:r>
            <a:endParaRPr lang="en-US" sz="3200" dirty="0"/>
          </a:p>
        </p:txBody>
      </p:sp>
      <p:sp>
        <p:nvSpPr>
          <p:cNvPr id="8" name="Content Placeholder 7"/>
          <p:cNvSpPr>
            <a:spLocks noGrp="1"/>
          </p:cNvSpPr>
          <p:nvPr>
            <p:ph idx="1"/>
          </p:nvPr>
        </p:nvSpPr>
        <p:spPr>
          <a:xfrm>
            <a:off x="3575050" y="1219200"/>
            <a:ext cx="5111750" cy="4906963"/>
          </a:xfrm>
        </p:spPr>
        <p:txBody>
          <a:bodyPr>
            <a:normAutofit fontScale="62500" lnSpcReduction="20000"/>
          </a:bodyPr>
          <a:lstStyle/>
          <a:p>
            <a:pPr>
              <a:buNone/>
            </a:pPr>
            <a:r>
              <a:rPr lang="en-US" dirty="0" smtClean="0"/>
              <a:t>demo sum(demo a, demo b)</a:t>
            </a:r>
          </a:p>
          <a:p>
            <a:pPr>
              <a:buNone/>
            </a:pPr>
            <a:r>
              <a:rPr lang="en-US" dirty="0" smtClean="0"/>
              <a:t>{</a:t>
            </a:r>
          </a:p>
          <a:p>
            <a:pPr>
              <a:buNone/>
            </a:pPr>
            <a:r>
              <a:rPr lang="en-US" dirty="0" smtClean="0"/>
              <a:t>demo c;</a:t>
            </a:r>
          </a:p>
          <a:p>
            <a:pPr>
              <a:buNone/>
            </a:pPr>
            <a:r>
              <a:rPr lang="en-US" dirty="0" err="1" smtClean="0"/>
              <a:t>c.x</a:t>
            </a:r>
            <a:r>
              <a:rPr lang="en-US" dirty="0" smtClean="0"/>
              <a:t>=</a:t>
            </a:r>
            <a:r>
              <a:rPr lang="en-US" dirty="0" err="1" smtClean="0"/>
              <a:t>a.x+b.x</a:t>
            </a:r>
            <a:r>
              <a:rPr lang="en-US" dirty="0" smtClean="0"/>
              <a:t>;</a:t>
            </a:r>
          </a:p>
          <a:p>
            <a:pPr>
              <a:buNone/>
            </a:pPr>
            <a:r>
              <a:rPr lang="en-US" dirty="0" err="1" smtClean="0"/>
              <a:t>c.y</a:t>
            </a:r>
            <a:r>
              <a:rPr lang="en-US" dirty="0" smtClean="0"/>
              <a:t>=</a:t>
            </a:r>
            <a:r>
              <a:rPr lang="en-US" dirty="0" err="1" smtClean="0"/>
              <a:t>a.y+b.y</a:t>
            </a:r>
            <a:r>
              <a:rPr lang="en-US" dirty="0" smtClean="0"/>
              <a:t>;</a:t>
            </a:r>
          </a:p>
          <a:p>
            <a:pPr>
              <a:buNone/>
            </a:pPr>
            <a:r>
              <a:rPr lang="en-US" dirty="0" smtClean="0"/>
              <a:t>return c;</a:t>
            </a:r>
          </a:p>
          <a:p>
            <a:pPr>
              <a:buNone/>
            </a:pPr>
            <a:r>
              <a:rPr lang="en-US" dirty="0" smtClean="0"/>
              <a:t>}</a:t>
            </a:r>
          </a:p>
          <a:p>
            <a:pPr>
              <a:buNone/>
            </a:pPr>
            <a:r>
              <a:rPr lang="en-US" sz="3400" b="1" dirty="0" smtClean="0"/>
              <a:t>void main()</a:t>
            </a:r>
          </a:p>
          <a:p>
            <a:pPr>
              <a:buNone/>
            </a:pPr>
            <a:r>
              <a:rPr lang="en-US" sz="3400" b="1" dirty="0" smtClean="0"/>
              <a:t>{</a:t>
            </a:r>
          </a:p>
          <a:p>
            <a:pPr>
              <a:buNone/>
            </a:pPr>
            <a:r>
              <a:rPr lang="en-US" sz="3400" b="1" dirty="0" smtClean="0"/>
              <a:t>demo d1,d2;</a:t>
            </a:r>
          </a:p>
          <a:p>
            <a:pPr>
              <a:buNone/>
            </a:pPr>
            <a:r>
              <a:rPr lang="en-US" sz="3400" b="1" dirty="0" smtClean="0"/>
              <a:t>demo d3(5,7);</a:t>
            </a:r>
          </a:p>
          <a:p>
            <a:pPr>
              <a:buNone/>
            </a:pPr>
            <a:r>
              <a:rPr lang="en-US" sz="3400" b="1" dirty="0" smtClean="0"/>
              <a:t>demo d4=demo(10,12);</a:t>
            </a:r>
          </a:p>
          <a:p>
            <a:pPr>
              <a:buNone/>
            </a:pPr>
            <a:r>
              <a:rPr lang="en-US" sz="3400" b="1" dirty="0" smtClean="0"/>
              <a:t>d2=d1.sum(d3,d4);</a:t>
            </a:r>
          </a:p>
          <a:p>
            <a:pPr>
              <a:buNone/>
            </a:pPr>
            <a:r>
              <a:rPr lang="en-US" sz="3400" b="1" dirty="0" smtClean="0"/>
              <a:t>}</a:t>
            </a:r>
            <a:endParaRPr lang="en-US" sz="3400" b="1" dirty="0"/>
          </a:p>
        </p:txBody>
      </p:sp>
      <p:sp>
        <p:nvSpPr>
          <p:cNvPr id="9" name="Text Placeholder 8"/>
          <p:cNvSpPr>
            <a:spLocks noGrp="1"/>
          </p:cNvSpPr>
          <p:nvPr>
            <p:ph type="body" sz="half" idx="2"/>
          </p:nvPr>
        </p:nvSpPr>
        <p:spPr>
          <a:xfrm>
            <a:off x="228600" y="914400"/>
            <a:ext cx="3657600" cy="5943600"/>
          </a:xfrm>
        </p:spPr>
        <p:txBody>
          <a:bodyPr>
            <a:noAutofit/>
          </a:bodyPr>
          <a:lstStyle/>
          <a:p>
            <a:r>
              <a:rPr lang="en-US" sz="1800" b="1" dirty="0" smtClean="0"/>
              <a:t>#</a:t>
            </a:r>
            <a:r>
              <a:rPr lang="en-US" sz="1800" b="1" dirty="0" err="1" smtClean="0"/>
              <a:t>inckude</a:t>
            </a:r>
            <a:r>
              <a:rPr lang="en-US" sz="1800" b="1" dirty="0" smtClean="0"/>
              <a:t>&lt;</a:t>
            </a:r>
            <a:r>
              <a:rPr lang="en-US" sz="1800" b="1" dirty="0" err="1" smtClean="0"/>
              <a:t>iostream.h</a:t>
            </a:r>
            <a:r>
              <a:rPr lang="en-US" sz="1800" b="1" dirty="0" smtClean="0"/>
              <a:t>&gt;</a:t>
            </a:r>
          </a:p>
          <a:p>
            <a:r>
              <a:rPr lang="en-US" sz="1800" b="1" dirty="0" smtClean="0"/>
              <a:t>class demo</a:t>
            </a:r>
          </a:p>
          <a:p>
            <a:r>
              <a:rPr lang="en-US" sz="1800" b="1" dirty="0" smtClean="0"/>
              <a:t>{</a:t>
            </a:r>
          </a:p>
          <a:p>
            <a:r>
              <a:rPr lang="en-US" sz="1800" b="1" dirty="0" err="1" smtClean="0"/>
              <a:t>int</a:t>
            </a:r>
            <a:r>
              <a:rPr lang="en-US" sz="1800" b="1" dirty="0" smtClean="0"/>
              <a:t> </a:t>
            </a:r>
            <a:r>
              <a:rPr lang="en-US" sz="1800" b="1" dirty="0" err="1" smtClean="0"/>
              <a:t>x,,y</a:t>
            </a:r>
            <a:r>
              <a:rPr lang="en-US" sz="1800" b="1" dirty="0" smtClean="0"/>
              <a:t>;</a:t>
            </a:r>
          </a:p>
          <a:p>
            <a:r>
              <a:rPr lang="en-US" sz="1800" b="1" dirty="0" smtClean="0"/>
              <a:t>public:</a:t>
            </a:r>
          </a:p>
          <a:p>
            <a:r>
              <a:rPr lang="en-US" sz="1800" b="1" dirty="0" smtClean="0"/>
              <a:t>demo()</a:t>
            </a:r>
          </a:p>
          <a:p>
            <a:r>
              <a:rPr lang="en-US" sz="1800" b="1" dirty="0" smtClean="0"/>
              <a:t>{x=0,y=0;</a:t>
            </a:r>
          </a:p>
          <a:p>
            <a:r>
              <a:rPr lang="en-US" sz="1800" b="1" dirty="0" err="1" smtClean="0"/>
              <a:t>cout</a:t>
            </a:r>
            <a:r>
              <a:rPr lang="en-US" sz="1800" b="1" dirty="0" smtClean="0"/>
              <a:t>&lt;&lt;"\n dc";}</a:t>
            </a:r>
          </a:p>
          <a:p>
            <a:r>
              <a:rPr lang="en-US" sz="1800" b="1" dirty="0" smtClean="0"/>
              <a:t>~demo()</a:t>
            </a:r>
          </a:p>
          <a:p>
            <a:r>
              <a:rPr lang="en-US" sz="1800" b="1" dirty="0" smtClean="0"/>
              <a:t>{</a:t>
            </a:r>
            <a:r>
              <a:rPr lang="en-US" sz="1800" b="1" dirty="0" err="1" smtClean="0"/>
              <a:t>cout</a:t>
            </a:r>
            <a:r>
              <a:rPr lang="en-US" sz="1800" b="1" dirty="0" smtClean="0"/>
              <a:t>&lt;&lt;"\n </a:t>
            </a:r>
            <a:r>
              <a:rPr lang="en-US" sz="1800" b="1" dirty="0" err="1" smtClean="0"/>
              <a:t>od</a:t>
            </a:r>
            <a:r>
              <a:rPr lang="en-US" sz="1800" b="1" dirty="0" smtClean="0"/>
              <a:t>";}</a:t>
            </a:r>
          </a:p>
          <a:p>
            <a:r>
              <a:rPr lang="en-US" sz="1800" b="1" dirty="0" smtClean="0"/>
              <a:t>demo(</a:t>
            </a:r>
            <a:r>
              <a:rPr lang="en-US" sz="1800" b="1" dirty="0" err="1" smtClean="0"/>
              <a:t>int</a:t>
            </a:r>
            <a:r>
              <a:rPr lang="en-US" sz="1800" b="1" dirty="0" smtClean="0"/>
              <a:t> a, </a:t>
            </a:r>
            <a:r>
              <a:rPr lang="en-US" sz="1800" b="1" dirty="0" err="1" smtClean="0"/>
              <a:t>int</a:t>
            </a:r>
            <a:r>
              <a:rPr lang="en-US" sz="1800" b="1" dirty="0" smtClean="0"/>
              <a:t> b)</a:t>
            </a:r>
          </a:p>
          <a:p>
            <a:r>
              <a:rPr lang="en-US" sz="1800" b="1" dirty="0" smtClean="0"/>
              <a:t>{x=</a:t>
            </a:r>
            <a:r>
              <a:rPr lang="en-US" sz="1800" b="1" dirty="0" err="1" smtClean="0"/>
              <a:t>a,y</a:t>
            </a:r>
            <a:r>
              <a:rPr lang="en-US" sz="1800" b="1" dirty="0" smtClean="0"/>
              <a:t>=b;</a:t>
            </a:r>
          </a:p>
          <a:p>
            <a:r>
              <a:rPr lang="en-US" sz="1800" b="1" dirty="0" err="1" smtClean="0"/>
              <a:t>cout</a:t>
            </a:r>
            <a:r>
              <a:rPr lang="en-US" sz="1800" b="1" dirty="0" smtClean="0"/>
              <a:t>&lt;&lt;"\n pc";}</a:t>
            </a:r>
          </a:p>
          <a:p>
            <a:r>
              <a:rPr lang="en-US" sz="1800" b="1" dirty="0" smtClean="0"/>
              <a:t>demo (const demo &amp;d)</a:t>
            </a:r>
          </a:p>
          <a:p>
            <a:r>
              <a:rPr lang="en-US" sz="1800" b="1" dirty="0" smtClean="0"/>
              <a:t>{x=</a:t>
            </a:r>
            <a:r>
              <a:rPr lang="en-US" sz="1800" b="1" dirty="0" err="1" smtClean="0"/>
              <a:t>d.x</a:t>
            </a:r>
            <a:r>
              <a:rPr lang="en-US" sz="1800" b="1" dirty="0" smtClean="0"/>
              <a:t>;</a:t>
            </a:r>
          </a:p>
          <a:p>
            <a:r>
              <a:rPr lang="en-US" sz="1800" b="1" dirty="0" smtClean="0"/>
              <a:t>y=</a:t>
            </a:r>
            <a:r>
              <a:rPr lang="en-US" sz="1800" b="1" dirty="0" err="1" smtClean="0"/>
              <a:t>d.y</a:t>
            </a:r>
            <a:r>
              <a:rPr lang="en-US" sz="1800" b="1" dirty="0" smtClean="0"/>
              <a:t>;</a:t>
            </a:r>
          </a:p>
          <a:p>
            <a:r>
              <a:rPr lang="en-US" sz="1800" b="1" dirty="0" err="1" smtClean="0"/>
              <a:t>cout</a:t>
            </a:r>
            <a:r>
              <a:rPr lang="en-US" sz="1800" b="1" dirty="0" smtClean="0"/>
              <a:t>&lt;&lt;"\n cc";}};</a:t>
            </a:r>
            <a:endParaRPr lang="en-US" sz="1800" b="1" dirty="0"/>
          </a:p>
        </p:txBody>
      </p:sp>
      <p:sp>
        <p:nvSpPr>
          <p:cNvPr id="22" name="Date Placeholder 21"/>
          <p:cNvSpPr>
            <a:spLocks noGrp="1"/>
          </p:cNvSpPr>
          <p:nvPr>
            <p:ph type="dt" sz="half" idx="10"/>
          </p:nvPr>
        </p:nvSpPr>
        <p:spPr/>
        <p:txBody>
          <a:bodyPr/>
          <a:lstStyle/>
          <a:p>
            <a:fld id="{E6B22380-24AC-4FA5-A183-8277AE35640C}" type="datetime1">
              <a:rPr lang="en-US" smtClean="0"/>
              <a:pPr/>
              <a:t>9/11/2015</a:t>
            </a:fld>
            <a:endParaRPr lang="en-US"/>
          </a:p>
        </p:txBody>
      </p:sp>
      <p:cxnSp>
        <p:nvCxnSpPr>
          <p:cNvPr id="11" name="Straight Arrow Connector 10"/>
          <p:cNvCxnSpPr/>
          <p:nvPr/>
        </p:nvCxnSpPr>
        <p:spPr>
          <a:xfrm rot="10800000">
            <a:off x="1066800" y="2743200"/>
            <a:ext cx="2590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133600" y="44958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1905000" y="4572000"/>
            <a:ext cx="1676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urved Left Arrow 15"/>
          <p:cNvSpPr/>
          <p:nvPr/>
        </p:nvSpPr>
        <p:spPr>
          <a:xfrm>
            <a:off x="6629400" y="1447800"/>
            <a:ext cx="914400" cy="3886200"/>
          </a:xfrm>
          <a:prstGeom prst="curvedLeftArrow">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down)">
                                      <p:cBhvr>
                                        <p:cTn id="13" dur="500"/>
                                        <p:tgtEl>
                                          <p:spTgt spid="9">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ipe(down)">
                                      <p:cBhvr>
                                        <p:cTn id="16" dur="500"/>
                                        <p:tgtEl>
                                          <p:spTgt spid="9">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down)">
                                      <p:cBhvr>
                                        <p:cTn id="19" dur="500"/>
                                        <p:tgtEl>
                                          <p:spTgt spid="9">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wipe(down)">
                                      <p:cBhvr>
                                        <p:cTn id="28" dur="500"/>
                                        <p:tgtEl>
                                          <p:spTgt spid="9">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wipe(down)">
                                      <p:cBhvr>
                                        <p:cTn id="31" dur="500"/>
                                        <p:tgtEl>
                                          <p:spTgt spid="9">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down)">
                                      <p:cBhvr>
                                        <p:cTn id="34" dur="500"/>
                                        <p:tgtEl>
                                          <p:spTgt spid="9">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down)">
                                      <p:cBhvr>
                                        <p:cTn id="37" dur="500"/>
                                        <p:tgtEl>
                                          <p:spTgt spid="9">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down)">
                                      <p:cBhvr>
                                        <p:cTn id="40" dur="500"/>
                                        <p:tgtEl>
                                          <p:spTgt spid="9">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down)">
                                      <p:cBhvr>
                                        <p:cTn id="43" dur="500"/>
                                        <p:tgtEl>
                                          <p:spTgt spid="9">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down)">
                                      <p:cBhvr>
                                        <p:cTn id="46" dur="500"/>
                                        <p:tgtEl>
                                          <p:spTgt spid="9">
                                            <p:txEl>
                                              <p:pRg st="11" end="11"/>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animEffect transition="in" filter="wipe(down)">
                                      <p:cBhvr>
                                        <p:cTn id="49" dur="500"/>
                                        <p:tgtEl>
                                          <p:spTgt spid="9">
                                            <p:txEl>
                                              <p:pRg st="12" end="12"/>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
                                            <p:txEl>
                                              <p:pRg st="13" end="13"/>
                                            </p:txEl>
                                          </p:spTgt>
                                        </p:tgtEl>
                                        <p:attrNameLst>
                                          <p:attrName>style.visibility</p:attrName>
                                        </p:attrNameLst>
                                      </p:cBhvr>
                                      <p:to>
                                        <p:strVal val="visible"/>
                                      </p:to>
                                    </p:set>
                                    <p:animEffect transition="in" filter="wipe(down)">
                                      <p:cBhvr>
                                        <p:cTn id="52" dur="500"/>
                                        <p:tgtEl>
                                          <p:spTgt spid="9">
                                            <p:txEl>
                                              <p:pRg st="13" end="13"/>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animEffect transition="in" filter="wipe(down)">
                                      <p:cBhvr>
                                        <p:cTn id="55" dur="500"/>
                                        <p:tgtEl>
                                          <p:spTgt spid="9">
                                            <p:txEl>
                                              <p:pRg st="14" end="14"/>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
                                            <p:txEl>
                                              <p:pRg st="15" end="15"/>
                                            </p:txEl>
                                          </p:spTgt>
                                        </p:tgtEl>
                                        <p:attrNameLst>
                                          <p:attrName>style.visibility</p:attrName>
                                        </p:attrNameLst>
                                      </p:cBhvr>
                                      <p:to>
                                        <p:strVal val="visible"/>
                                      </p:to>
                                    </p:set>
                                    <p:animEffect transition="in" filter="wipe(down)">
                                      <p:cBhvr>
                                        <p:cTn id="58" dur="500"/>
                                        <p:tgtEl>
                                          <p:spTgt spid="9">
                                            <p:txEl>
                                              <p:pRg st="15" end="15"/>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
                                            <p:txEl>
                                              <p:pRg st="16" end="16"/>
                                            </p:txEl>
                                          </p:spTgt>
                                        </p:tgtEl>
                                        <p:attrNameLst>
                                          <p:attrName>style.visibility</p:attrName>
                                        </p:attrNameLst>
                                      </p:cBhvr>
                                      <p:to>
                                        <p:strVal val="visible"/>
                                      </p:to>
                                    </p:set>
                                    <p:animEffect transition="in" filter="wipe(down)">
                                      <p:cBhvr>
                                        <p:cTn id="61" dur="500"/>
                                        <p:tgtEl>
                                          <p:spTgt spid="9">
                                            <p:txEl>
                                              <p:pRg st="16" end="1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Effect transition="in" filter="wipe(down)">
                                      <p:cBhvr>
                                        <p:cTn id="66" dur="500"/>
                                        <p:tgtEl>
                                          <p:spTgt spid="8">
                                            <p:txEl>
                                              <p:pRg st="0" end="0"/>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8">
                                            <p:txEl>
                                              <p:pRg st="1" end="1"/>
                                            </p:txEl>
                                          </p:spTgt>
                                        </p:tgtEl>
                                        <p:attrNameLst>
                                          <p:attrName>style.visibility</p:attrName>
                                        </p:attrNameLst>
                                      </p:cBhvr>
                                      <p:to>
                                        <p:strVal val="visible"/>
                                      </p:to>
                                    </p:set>
                                    <p:animEffect transition="in" filter="wipe(down)">
                                      <p:cBhvr>
                                        <p:cTn id="69" dur="500"/>
                                        <p:tgtEl>
                                          <p:spTgt spid="8">
                                            <p:txEl>
                                              <p:pRg st="1" end="1"/>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8">
                                            <p:txEl>
                                              <p:pRg st="2" end="2"/>
                                            </p:txEl>
                                          </p:spTgt>
                                        </p:tgtEl>
                                        <p:attrNameLst>
                                          <p:attrName>style.visibility</p:attrName>
                                        </p:attrNameLst>
                                      </p:cBhvr>
                                      <p:to>
                                        <p:strVal val="visible"/>
                                      </p:to>
                                    </p:set>
                                    <p:animEffect transition="in" filter="wipe(down)">
                                      <p:cBhvr>
                                        <p:cTn id="72" dur="500"/>
                                        <p:tgtEl>
                                          <p:spTgt spid="8">
                                            <p:txEl>
                                              <p:pRg st="2" end="2"/>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8">
                                            <p:txEl>
                                              <p:pRg st="3" end="3"/>
                                            </p:txEl>
                                          </p:spTgt>
                                        </p:tgtEl>
                                        <p:attrNameLst>
                                          <p:attrName>style.visibility</p:attrName>
                                        </p:attrNameLst>
                                      </p:cBhvr>
                                      <p:to>
                                        <p:strVal val="visible"/>
                                      </p:to>
                                    </p:set>
                                    <p:animEffect transition="in" filter="wipe(down)">
                                      <p:cBhvr>
                                        <p:cTn id="75" dur="500"/>
                                        <p:tgtEl>
                                          <p:spTgt spid="8">
                                            <p:txEl>
                                              <p:pRg st="3" end="3"/>
                                            </p:tx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8">
                                            <p:txEl>
                                              <p:pRg st="4" end="4"/>
                                            </p:txEl>
                                          </p:spTgt>
                                        </p:tgtEl>
                                        <p:attrNameLst>
                                          <p:attrName>style.visibility</p:attrName>
                                        </p:attrNameLst>
                                      </p:cBhvr>
                                      <p:to>
                                        <p:strVal val="visible"/>
                                      </p:to>
                                    </p:set>
                                    <p:animEffect transition="in" filter="wipe(down)">
                                      <p:cBhvr>
                                        <p:cTn id="78" dur="500"/>
                                        <p:tgtEl>
                                          <p:spTgt spid="8">
                                            <p:txEl>
                                              <p:pRg st="4" end="4"/>
                                            </p:txEl>
                                          </p:spTgt>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8">
                                            <p:txEl>
                                              <p:pRg st="5" end="5"/>
                                            </p:txEl>
                                          </p:spTgt>
                                        </p:tgtEl>
                                        <p:attrNameLst>
                                          <p:attrName>style.visibility</p:attrName>
                                        </p:attrNameLst>
                                      </p:cBhvr>
                                      <p:to>
                                        <p:strVal val="visible"/>
                                      </p:to>
                                    </p:set>
                                    <p:animEffect transition="in" filter="wipe(down)">
                                      <p:cBhvr>
                                        <p:cTn id="81" dur="500"/>
                                        <p:tgtEl>
                                          <p:spTgt spid="8">
                                            <p:txEl>
                                              <p:pRg st="5" end="5"/>
                                            </p:txEl>
                                          </p:spTgt>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8">
                                            <p:txEl>
                                              <p:pRg st="6" end="6"/>
                                            </p:txEl>
                                          </p:spTgt>
                                        </p:tgtEl>
                                        <p:attrNameLst>
                                          <p:attrName>style.visibility</p:attrName>
                                        </p:attrNameLst>
                                      </p:cBhvr>
                                      <p:to>
                                        <p:strVal val="visible"/>
                                      </p:to>
                                    </p:set>
                                    <p:animEffect transition="in" filter="wipe(down)">
                                      <p:cBhvr>
                                        <p:cTn id="84" dur="500"/>
                                        <p:tgtEl>
                                          <p:spTgt spid="8">
                                            <p:txEl>
                                              <p:pRg st="6" end="6"/>
                                            </p:txEl>
                                          </p:spTgt>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8">
                                            <p:txEl>
                                              <p:pRg st="7" end="7"/>
                                            </p:txEl>
                                          </p:spTgt>
                                        </p:tgtEl>
                                        <p:attrNameLst>
                                          <p:attrName>style.visibility</p:attrName>
                                        </p:attrNameLst>
                                      </p:cBhvr>
                                      <p:to>
                                        <p:strVal val="visible"/>
                                      </p:to>
                                    </p:set>
                                    <p:animEffect transition="in" filter="wipe(down)">
                                      <p:cBhvr>
                                        <p:cTn id="87" dur="500"/>
                                        <p:tgtEl>
                                          <p:spTgt spid="8">
                                            <p:txEl>
                                              <p:pRg st="7" end="7"/>
                                            </p:txEl>
                                          </p:spTgt>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8">
                                            <p:txEl>
                                              <p:pRg st="8" end="8"/>
                                            </p:txEl>
                                          </p:spTgt>
                                        </p:tgtEl>
                                        <p:attrNameLst>
                                          <p:attrName>style.visibility</p:attrName>
                                        </p:attrNameLst>
                                      </p:cBhvr>
                                      <p:to>
                                        <p:strVal val="visible"/>
                                      </p:to>
                                    </p:set>
                                    <p:animEffect transition="in" filter="wipe(down)">
                                      <p:cBhvr>
                                        <p:cTn id="90" dur="500"/>
                                        <p:tgtEl>
                                          <p:spTgt spid="8">
                                            <p:txEl>
                                              <p:pRg st="8" end="8"/>
                                            </p:txEl>
                                          </p:spTgt>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8">
                                            <p:txEl>
                                              <p:pRg st="9" end="9"/>
                                            </p:txEl>
                                          </p:spTgt>
                                        </p:tgtEl>
                                        <p:attrNameLst>
                                          <p:attrName>style.visibility</p:attrName>
                                        </p:attrNameLst>
                                      </p:cBhvr>
                                      <p:to>
                                        <p:strVal val="visible"/>
                                      </p:to>
                                    </p:set>
                                    <p:animEffect transition="in" filter="wipe(down)">
                                      <p:cBhvr>
                                        <p:cTn id="93" dur="500"/>
                                        <p:tgtEl>
                                          <p:spTgt spid="8">
                                            <p:txEl>
                                              <p:pRg st="9" end="9"/>
                                            </p:txEl>
                                          </p:spTgt>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8">
                                            <p:txEl>
                                              <p:pRg st="10" end="10"/>
                                            </p:txEl>
                                          </p:spTgt>
                                        </p:tgtEl>
                                        <p:attrNameLst>
                                          <p:attrName>style.visibility</p:attrName>
                                        </p:attrNameLst>
                                      </p:cBhvr>
                                      <p:to>
                                        <p:strVal val="visible"/>
                                      </p:to>
                                    </p:set>
                                    <p:animEffect transition="in" filter="wipe(down)">
                                      <p:cBhvr>
                                        <p:cTn id="96" dur="500"/>
                                        <p:tgtEl>
                                          <p:spTgt spid="8">
                                            <p:txEl>
                                              <p:pRg st="10" end="10"/>
                                            </p:txEl>
                                          </p:spTgt>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animEffect transition="in" filter="wipe(down)">
                                      <p:cBhvr>
                                        <p:cTn id="99" dur="500"/>
                                        <p:tgtEl>
                                          <p:spTgt spid="8">
                                            <p:txEl>
                                              <p:pRg st="11" end="11"/>
                                            </p:txEl>
                                          </p:spTgt>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8">
                                            <p:txEl>
                                              <p:pRg st="12" end="12"/>
                                            </p:txEl>
                                          </p:spTgt>
                                        </p:tgtEl>
                                        <p:attrNameLst>
                                          <p:attrName>style.visibility</p:attrName>
                                        </p:attrNameLst>
                                      </p:cBhvr>
                                      <p:to>
                                        <p:strVal val="visible"/>
                                      </p:to>
                                    </p:set>
                                    <p:animEffect transition="in" filter="wipe(down)">
                                      <p:cBhvr>
                                        <p:cTn id="102" dur="500"/>
                                        <p:tgtEl>
                                          <p:spTgt spid="8">
                                            <p:txEl>
                                              <p:pRg st="12" end="12"/>
                                            </p:txEl>
                                          </p:spTgt>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8">
                                            <p:txEl>
                                              <p:pRg st="13" end="13"/>
                                            </p:txEl>
                                          </p:spTgt>
                                        </p:tgtEl>
                                        <p:attrNameLst>
                                          <p:attrName>style.visibility</p:attrName>
                                        </p:attrNameLst>
                                      </p:cBhvr>
                                      <p:to>
                                        <p:strVal val="visible"/>
                                      </p:to>
                                    </p:set>
                                    <p:animEffect transition="in" filter="wipe(down)">
                                      <p:cBhvr>
                                        <p:cTn id="105" dur="500"/>
                                        <p:tgtEl>
                                          <p:spTgt spid="8">
                                            <p:txEl>
                                              <p:pRg st="13" end="1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ipe(down)">
                                      <p:cBhvr>
                                        <p:cTn id="110" dur="500"/>
                                        <p:tgtEl>
                                          <p:spTgt spid="13"/>
                                        </p:tgtEl>
                                      </p:cBhvr>
                                    </p:animEffect>
                                  </p:childTnLst>
                                </p:cTn>
                              </p:par>
                              <p:par>
                                <p:cTn id="111" presetID="22" presetClass="entr" presetSubtype="4" fill="hold"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wipe(down)">
                                      <p:cBhvr>
                                        <p:cTn id="113" dur="500"/>
                                        <p:tgtEl>
                                          <p:spTgt spid="15"/>
                                        </p:tgtEl>
                                      </p:cBhvr>
                                    </p:animEffect>
                                  </p:childTnLst>
                                </p:cTn>
                              </p:par>
                              <p:par>
                                <p:cTn id="114" presetID="22" presetClass="entr" presetSubtype="4" fill="hold" nodeType="with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ipe(down)">
                                      <p:cBhvr>
                                        <p:cTn id="116" dur="500"/>
                                        <p:tgtEl>
                                          <p:spTgt spid="11"/>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500" fill="hold"/>
                                        <p:tgtEl>
                                          <p:spTgt spid="16"/>
                                        </p:tgtEl>
                                        <p:attrNameLst>
                                          <p:attrName>ppt_x</p:attrName>
                                        </p:attrNameLst>
                                      </p:cBhvr>
                                      <p:tavLst>
                                        <p:tav tm="0">
                                          <p:val>
                                            <p:strVal val="#ppt_x"/>
                                          </p:val>
                                        </p:tav>
                                        <p:tav tm="100000">
                                          <p:val>
                                            <p:strVal val="#ppt_x"/>
                                          </p:val>
                                        </p:tav>
                                      </p:tavLst>
                                    </p:anim>
                                    <p:anim calcmode="lin" valueType="num">
                                      <p:cBhvr additive="base">
                                        <p:cTn id="1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allAtOnce"/>
      <p:bldP spid="9" grpId="0" build="allAtOnce"/>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Constructor </a:t>
            </a:r>
            <a:endParaRPr lang="en-US" dirty="0"/>
          </a:p>
        </p:txBody>
      </p:sp>
      <p:sp>
        <p:nvSpPr>
          <p:cNvPr id="3" name="Content Placeholder 2"/>
          <p:cNvSpPr>
            <a:spLocks noGrp="1"/>
          </p:cNvSpPr>
          <p:nvPr>
            <p:ph idx="1"/>
          </p:nvPr>
        </p:nvSpPr>
        <p:spPr/>
        <p:txBody>
          <a:bodyPr/>
          <a:lstStyle/>
          <a:p>
            <a:r>
              <a:rPr lang="en-US" dirty="0"/>
              <a:t>It is used to allocate memory while creating objects</a:t>
            </a:r>
            <a:r>
              <a:rPr lang="en-US" dirty="0" smtClean="0"/>
              <a:t>.</a:t>
            </a:r>
          </a:p>
          <a:p>
            <a:r>
              <a:rPr lang="en-US" dirty="0" smtClean="0"/>
              <a:t>Enable </a:t>
            </a:r>
            <a:r>
              <a:rPr lang="en-US" dirty="0"/>
              <a:t>the system to allocate right amount of memory for each object when objects are not of same </a:t>
            </a:r>
            <a:r>
              <a:rPr lang="en-US" dirty="0" smtClean="0"/>
              <a:t>size.</a:t>
            </a:r>
          </a:p>
          <a:p>
            <a:r>
              <a:rPr lang="en-US" dirty="0" smtClean="0"/>
              <a:t>Thus </a:t>
            </a:r>
            <a:r>
              <a:rPr lang="en-US" dirty="0"/>
              <a:t>resulting in saving of memory. </a:t>
            </a:r>
          </a:p>
        </p:txBody>
      </p:sp>
      <p:sp>
        <p:nvSpPr>
          <p:cNvPr id="4" name="Date Placeholder 3"/>
          <p:cNvSpPr>
            <a:spLocks noGrp="1"/>
          </p:cNvSpPr>
          <p:nvPr>
            <p:ph type="dt" sz="half" idx="10"/>
          </p:nvPr>
        </p:nvSpPr>
        <p:spPr/>
        <p:txBody>
          <a:bodyPr/>
          <a:lstStyle/>
          <a:p>
            <a:fld id="{145B149F-3991-4098-97AE-38E2ED718637}" type="datetime1">
              <a:rPr lang="en-US" smtClean="0"/>
              <a:pPr/>
              <a:t>9/11/2015</a:t>
            </a:fld>
            <a:endParaRPr lang="en-US"/>
          </a:p>
        </p:txBody>
      </p:sp>
    </p:spTree>
    <p:extLst>
      <p:ext uri="{BB962C8B-B14F-4D97-AF65-F5344CB8AC3E}">
        <p14:creationId xmlns:p14="http://schemas.microsoft.com/office/powerpoint/2010/main" val="1620439559"/>
      </p:ext>
    </p:extLst>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style>
          <a:lnRef idx="0">
            <a:scrgbClr r="0" g="0" b="0"/>
          </a:lnRef>
          <a:fillRef idx="1002">
            <a:schemeClr val="dk2"/>
          </a:fillRef>
          <a:effectRef idx="0">
            <a:scrgbClr r="0" g="0" b="0"/>
          </a:effectRef>
          <a:fontRef idx="major"/>
        </p:style>
        <p:txBody>
          <a:bodyPr>
            <a:normAutofit/>
          </a:bodyPr>
          <a:lstStyle/>
          <a:p>
            <a:r>
              <a:rPr lang="en-US" sz="6000" b="1" dirty="0" smtClean="0">
                <a:solidFill>
                  <a:schemeClr val="accent1"/>
                </a:solidFill>
                <a:latin typeface="Castellar" pitchFamily="18" charset="0"/>
              </a:rPr>
              <a:t>Constructors</a:t>
            </a:r>
            <a:endParaRPr lang="en-US" sz="6000" dirty="0">
              <a:solidFill>
                <a:schemeClr val="accent1"/>
              </a:solidFill>
              <a:latin typeface="Castellar" pitchFamily="18" charset="0"/>
            </a:endParaRPr>
          </a:p>
        </p:txBody>
      </p:sp>
      <p:sp>
        <p:nvSpPr>
          <p:cNvPr id="6" name="Date Placeholder 5"/>
          <p:cNvSpPr>
            <a:spLocks noGrp="1"/>
          </p:cNvSpPr>
          <p:nvPr>
            <p:ph type="dt" sz="half" idx="10"/>
          </p:nvPr>
        </p:nvSpPr>
        <p:spPr/>
        <p:txBody>
          <a:bodyPr/>
          <a:lstStyle/>
          <a:p>
            <a:fld id="{CF50565E-5D2D-4136-9721-D6F45641C692}" type="datetime1">
              <a:rPr lang="en-US" smtClean="0"/>
              <a:pPr/>
              <a:t>9/11/2015</a:t>
            </a:fld>
            <a:endParaRPr lang="en-US"/>
          </a:p>
        </p:txBody>
      </p:sp>
      <p:sp>
        <p:nvSpPr>
          <p:cNvPr id="5" name="Rectangle 4"/>
          <p:cNvSpPr/>
          <p:nvPr/>
        </p:nvSpPr>
        <p:spPr>
          <a:xfrm>
            <a:off x="0" y="2286000"/>
            <a:ext cx="8686800" cy="3970318"/>
          </a:xfrm>
          <a:prstGeom prst="rect">
            <a:avLst/>
          </a:prstGeom>
        </p:spPr>
        <p:txBody>
          <a:bodyPr wrap="square">
            <a:spAutoFit/>
          </a:bodyPr>
          <a:lstStyle/>
          <a:p>
            <a:pPr>
              <a:buFont typeface="Wingdings" pitchFamily="2" charset="2"/>
              <a:buChar char="Ø"/>
            </a:pPr>
            <a:r>
              <a:rPr lang="en-US" sz="3600" dirty="0" smtClean="0"/>
              <a:t>  It is a special member function of a   	class , which is used to construct the 	memory of object &amp; provides 	initialization.</a:t>
            </a:r>
          </a:p>
          <a:p>
            <a:pPr>
              <a:buFont typeface="Wingdings" pitchFamily="2" charset="2"/>
              <a:buChar char="Ø"/>
            </a:pPr>
            <a:r>
              <a:rPr lang="en-US" sz="3600" dirty="0" smtClean="0"/>
              <a:t>Its name is same as class name.</a:t>
            </a:r>
          </a:p>
          <a:p>
            <a:pPr>
              <a:buFont typeface="Wingdings" pitchFamily="2" charset="2"/>
              <a:buChar char="Ø"/>
            </a:pPr>
            <a:r>
              <a:rPr lang="en-US" sz="3600" dirty="0" smtClean="0"/>
              <a:t>It must be declared in public part    	otherwise result will be error.</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Constructor </a:t>
            </a:r>
            <a:endParaRPr lang="en-US" dirty="0"/>
          </a:p>
        </p:txBody>
      </p:sp>
      <p:sp>
        <p:nvSpPr>
          <p:cNvPr id="3" name="Content Placeholder 2"/>
          <p:cNvSpPr>
            <a:spLocks noGrp="1"/>
          </p:cNvSpPr>
          <p:nvPr>
            <p:ph idx="1"/>
          </p:nvPr>
        </p:nvSpPr>
        <p:spPr>
          <a:xfrm>
            <a:off x="0" y="1219200"/>
            <a:ext cx="5257800" cy="4906963"/>
          </a:xfrm>
        </p:spPr>
        <p:txBody>
          <a:bodyPr>
            <a:noAutofit/>
          </a:bodyPr>
          <a:lstStyle/>
          <a:p>
            <a:pPr marL="0" indent="0">
              <a:buNone/>
            </a:pPr>
            <a:r>
              <a:rPr lang="en-US" sz="2000" dirty="0"/>
              <a:t>class String </a:t>
            </a:r>
            <a:endParaRPr lang="en-US" sz="2000" dirty="0" smtClean="0"/>
          </a:p>
          <a:p>
            <a:pPr marL="0" indent="0">
              <a:buNone/>
            </a:pPr>
            <a:r>
              <a:rPr lang="en-US" sz="2000" dirty="0" smtClean="0"/>
              <a:t>{ </a:t>
            </a:r>
            <a:r>
              <a:rPr lang="en-US" sz="2000" dirty="0"/>
              <a:t>char *name; </a:t>
            </a:r>
            <a:endParaRPr lang="en-US" sz="2000" dirty="0" smtClean="0"/>
          </a:p>
          <a:p>
            <a:pPr marL="0" indent="0">
              <a:buNone/>
            </a:pPr>
            <a:r>
              <a:rPr lang="en-US" sz="2000" dirty="0" err="1" smtClean="0"/>
              <a:t>int</a:t>
            </a:r>
            <a:r>
              <a:rPr lang="en-US" sz="2000" dirty="0" smtClean="0"/>
              <a:t> </a:t>
            </a:r>
            <a:r>
              <a:rPr lang="en-US" sz="2000" dirty="0"/>
              <a:t>length; </a:t>
            </a:r>
            <a:endParaRPr lang="en-US" sz="2000" dirty="0" smtClean="0"/>
          </a:p>
          <a:p>
            <a:pPr marL="0" indent="0">
              <a:buNone/>
            </a:pPr>
            <a:r>
              <a:rPr lang="en-US" sz="2000" dirty="0" smtClean="0"/>
              <a:t>public</a:t>
            </a:r>
            <a:r>
              <a:rPr lang="en-US" sz="2000" dirty="0"/>
              <a:t>: </a:t>
            </a:r>
            <a:endParaRPr lang="en-US" sz="2000" dirty="0" smtClean="0"/>
          </a:p>
          <a:p>
            <a:pPr marL="0" indent="0">
              <a:buNone/>
            </a:pPr>
            <a:r>
              <a:rPr lang="en-US" sz="2000" b="1" dirty="0" smtClean="0"/>
              <a:t>String ()</a:t>
            </a:r>
          </a:p>
          <a:p>
            <a:pPr marL="0" indent="0">
              <a:buNone/>
            </a:pPr>
            <a:r>
              <a:rPr lang="en-US" sz="2000" b="1" dirty="0" smtClean="0"/>
              <a:t> </a:t>
            </a:r>
            <a:r>
              <a:rPr lang="en-US" sz="2000" b="1" dirty="0"/>
              <a:t>{ length = 0; </a:t>
            </a:r>
            <a:endParaRPr lang="en-US" sz="2000" b="1" dirty="0" smtClean="0"/>
          </a:p>
          <a:p>
            <a:pPr marL="0" indent="0">
              <a:buNone/>
            </a:pPr>
            <a:r>
              <a:rPr lang="en-US" sz="2000" b="1" dirty="0" smtClean="0"/>
              <a:t>name </a:t>
            </a:r>
            <a:r>
              <a:rPr lang="en-US" sz="2000" b="1" dirty="0"/>
              <a:t>= </a:t>
            </a:r>
            <a:r>
              <a:rPr lang="en-US" sz="2000" b="1" dirty="0" smtClean="0"/>
              <a:t>new char[length+1];</a:t>
            </a:r>
          </a:p>
          <a:p>
            <a:pPr marL="0" indent="0">
              <a:buNone/>
            </a:pPr>
            <a:r>
              <a:rPr lang="en-US" sz="2000" b="1" dirty="0" smtClean="0"/>
              <a:t> </a:t>
            </a:r>
            <a:r>
              <a:rPr lang="en-US" sz="2000" b="1" dirty="0"/>
              <a:t>} </a:t>
            </a:r>
            <a:endParaRPr lang="en-US" sz="2000" b="1" dirty="0" smtClean="0"/>
          </a:p>
          <a:p>
            <a:pPr marL="0" indent="0">
              <a:buNone/>
            </a:pPr>
            <a:r>
              <a:rPr lang="en-US" sz="2000" dirty="0" smtClean="0">
                <a:solidFill>
                  <a:srgbClr val="C00000"/>
                </a:solidFill>
              </a:rPr>
              <a:t>String </a:t>
            </a:r>
            <a:r>
              <a:rPr lang="en-US" sz="2000" dirty="0">
                <a:solidFill>
                  <a:srgbClr val="C00000"/>
                </a:solidFill>
              </a:rPr>
              <a:t>(char *s</a:t>
            </a:r>
            <a:r>
              <a:rPr lang="en-US" sz="2000" dirty="0" smtClean="0">
                <a:solidFill>
                  <a:srgbClr val="C00000"/>
                </a:solidFill>
              </a:rPr>
              <a:t>)</a:t>
            </a:r>
          </a:p>
          <a:p>
            <a:pPr marL="0" indent="0">
              <a:buNone/>
            </a:pPr>
            <a:r>
              <a:rPr lang="en-US" sz="2000" dirty="0" smtClean="0">
                <a:solidFill>
                  <a:srgbClr val="C00000"/>
                </a:solidFill>
              </a:rPr>
              <a:t> {</a:t>
            </a:r>
          </a:p>
          <a:p>
            <a:pPr marL="0" indent="0">
              <a:buNone/>
            </a:pPr>
            <a:r>
              <a:rPr lang="en-US" sz="2000" dirty="0" smtClean="0">
                <a:solidFill>
                  <a:srgbClr val="C00000"/>
                </a:solidFill>
              </a:rPr>
              <a:t> </a:t>
            </a:r>
            <a:r>
              <a:rPr lang="en-US" sz="2000" dirty="0">
                <a:solidFill>
                  <a:srgbClr val="C00000"/>
                </a:solidFill>
              </a:rPr>
              <a:t>length = </a:t>
            </a:r>
            <a:r>
              <a:rPr lang="en-US" sz="2000" dirty="0" err="1">
                <a:solidFill>
                  <a:srgbClr val="C00000"/>
                </a:solidFill>
              </a:rPr>
              <a:t>strlen</a:t>
            </a:r>
            <a:r>
              <a:rPr lang="en-US" sz="2000" dirty="0">
                <a:solidFill>
                  <a:srgbClr val="C00000"/>
                </a:solidFill>
              </a:rPr>
              <a:t>(s); </a:t>
            </a:r>
            <a:endParaRPr lang="en-US" sz="2000" dirty="0" smtClean="0">
              <a:solidFill>
                <a:srgbClr val="C00000"/>
              </a:solidFill>
            </a:endParaRPr>
          </a:p>
          <a:p>
            <a:pPr marL="0" indent="0">
              <a:buNone/>
            </a:pPr>
            <a:r>
              <a:rPr lang="en-US" sz="2000" dirty="0" smtClean="0">
                <a:solidFill>
                  <a:srgbClr val="C00000"/>
                </a:solidFill>
              </a:rPr>
              <a:t>name </a:t>
            </a:r>
            <a:r>
              <a:rPr lang="en-US" sz="2000" dirty="0">
                <a:solidFill>
                  <a:srgbClr val="C00000"/>
                </a:solidFill>
              </a:rPr>
              <a:t>= new char[length+1</a:t>
            </a:r>
            <a:r>
              <a:rPr lang="en-US" sz="2000" dirty="0" smtClean="0">
                <a:solidFill>
                  <a:srgbClr val="C00000"/>
                </a:solidFill>
              </a:rPr>
              <a:t>];</a:t>
            </a:r>
          </a:p>
          <a:p>
            <a:pPr marL="0" indent="0">
              <a:buNone/>
            </a:pPr>
            <a:r>
              <a:rPr lang="en-US" sz="2000" dirty="0" smtClean="0">
                <a:solidFill>
                  <a:srgbClr val="C00000"/>
                </a:solidFill>
              </a:rPr>
              <a:t> </a:t>
            </a:r>
            <a:r>
              <a:rPr lang="en-US" sz="2000" dirty="0" err="1">
                <a:solidFill>
                  <a:srgbClr val="C00000"/>
                </a:solidFill>
              </a:rPr>
              <a:t>strcpy</a:t>
            </a:r>
            <a:r>
              <a:rPr lang="en-US" sz="2000" dirty="0">
                <a:solidFill>
                  <a:srgbClr val="C00000"/>
                </a:solidFill>
              </a:rPr>
              <a:t>(name, s); } </a:t>
            </a:r>
            <a:endParaRPr lang="en-US" sz="2000" dirty="0" smtClean="0">
              <a:solidFill>
                <a:srgbClr val="C00000"/>
              </a:solidFill>
            </a:endParaRPr>
          </a:p>
          <a:p>
            <a:pPr marL="0" indent="0">
              <a:buNone/>
            </a:pPr>
            <a:r>
              <a:rPr lang="en-US" sz="2000" dirty="0" smtClean="0"/>
              <a:t>};</a:t>
            </a:r>
            <a:endParaRPr lang="en-US" sz="2000" dirty="0"/>
          </a:p>
        </p:txBody>
      </p:sp>
      <p:sp>
        <p:nvSpPr>
          <p:cNvPr id="4" name="Date Placeholder 3"/>
          <p:cNvSpPr>
            <a:spLocks noGrp="1"/>
          </p:cNvSpPr>
          <p:nvPr>
            <p:ph type="dt" sz="half" idx="10"/>
          </p:nvPr>
        </p:nvSpPr>
        <p:spPr/>
        <p:txBody>
          <a:bodyPr/>
          <a:lstStyle/>
          <a:p>
            <a:fld id="{145B149F-3991-4098-97AE-38E2ED718637}" type="datetime1">
              <a:rPr lang="en-US" smtClean="0"/>
              <a:pPr/>
              <a:t>9/11/2015</a:t>
            </a:fld>
            <a:endParaRPr lang="en-US"/>
          </a:p>
        </p:txBody>
      </p:sp>
      <p:sp>
        <p:nvSpPr>
          <p:cNvPr id="5" name="Content Placeholder 2"/>
          <p:cNvSpPr txBox="1">
            <a:spLocks/>
          </p:cNvSpPr>
          <p:nvPr/>
        </p:nvSpPr>
        <p:spPr>
          <a:xfrm>
            <a:off x="4800600" y="1536699"/>
            <a:ext cx="5791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main() </a:t>
            </a:r>
            <a:r>
              <a:rPr lang="en-US" sz="2400" dirty="0" smtClean="0"/>
              <a:t>{</a:t>
            </a:r>
          </a:p>
          <a:p>
            <a:pPr marL="0" indent="0">
              <a:buNone/>
            </a:pPr>
            <a:r>
              <a:rPr lang="en-US" sz="2400" dirty="0" smtClean="0"/>
              <a:t>Char </a:t>
            </a:r>
            <a:r>
              <a:rPr lang="en-US" sz="2400" dirty="0"/>
              <a:t>*first = “ME_SE_CR” ; </a:t>
            </a:r>
            <a:endParaRPr lang="en-US" sz="2400" dirty="0" smtClean="0"/>
          </a:p>
          <a:p>
            <a:pPr marL="0" indent="0">
              <a:buNone/>
            </a:pPr>
            <a:r>
              <a:rPr lang="en-US" sz="2400" dirty="0" smtClean="0"/>
              <a:t>String </a:t>
            </a:r>
            <a:r>
              <a:rPr lang="en-US" sz="2400" dirty="0"/>
              <a:t>name1( first); </a:t>
            </a:r>
            <a:endParaRPr lang="en-US" sz="2400" dirty="0" smtClean="0"/>
          </a:p>
          <a:p>
            <a:pPr marL="0" indent="0">
              <a:buNone/>
            </a:pPr>
            <a:r>
              <a:rPr lang="en-US" sz="2400" dirty="0" smtClean="0"/>
              <a:t>String </a:t>
            </a:r>
            <a:r>
              <a:rPr lang="en-US" sz="2400" dirty="0"/>
              <a:t>name2(“ </a:t>
            </a:r>
            <a:r>
              <a:rPr lang="en-US" sz="2400" dirty="0" smtClean="0"/>
              <a:t>HELLO”);</a:t>
            </a:r>
          </a:p>
          <a:p>
            <a:pPr marL="0" indent="0">
              <a:buNone/>
            </a:pPr>
            <a:r>
              <a:rPr lang="en-US" sz="2400" dirty="0" smtClean="0"/>
              <a:t> </a:t>
            </a:r>
            <a:r>
              <a:rPr lang="en-US" sz="2400" dirty="0"/>
              <a:t>. . . </a:t>
            </a:r>
            <a:endParaRPr lang="en-US" sz="2400"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3997764352"/>
      </p:ext>
    </p:extLst>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752600"/>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DRAWBACK</a:t>
            </a:r>
            <a:br>
              <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OF</a:t>
            </a:r>
            <a:br>
              <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USER DEFINE CONSTRUCTOR</a:t>
            </a: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a:xfrm>
            <a:off x="381000" y="3124200"/>
            <a:ext cx="8229600" cy="3001963"/>
          </a:xfrm>
        </p:spPr>
        <p:txBody>
          <a:bodyPr>
            <a:normAutofit lnSpcReduction="10000"/>
          </a:bodyPr>
          <a:lstStyle/>
          <a:p>
            <a:pPr>
              <a:buNone/>
            </a:pPr>
            <a:r>
              <a:rPr lang="en-US" dirty="0" smtClean="0"/>
              <a:t>    </a:t>
            </a:r>
            <a:r>
              <a:rPr lang="en-US" i="1" dirty="0" smtClean="0"/>
              <a:t>In user define </a:t>
            </a:r>
            <a:r>
              <a:rPr lang="en-US" b="1" i="1" dirty="0" smtClean="0"/>
              <a:t>Constructors &amp; Destructors </a:t>
            </a:r>
            <a:r>
              <a:rPr lang="en-US" i="1" dirty="0" smtClean="0"/>
              <a:t>programming, we can not create any other type of object if its constructor definition is not define otherwise result will be compile time error.</a:t>
            </a:r>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482395DC-2FE9-4ED4-883D-447C57EFE5D3}" type="datetime1">
              <a:rPr lang="en-US" smtClean="0"/>
              <a:pPr/>
              <a:t>9/11/2015</a:t>
            </a:fld>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E062D-EA57-4318-9500-9F90A4F4B439}" type="datetime1">
              <a:rPr lang="en-US" smtClean="0"/>
              <a:pPr/>
              <a:t>9/11/2015</a:t>
            </a:fld>
            <a:endParaRPr lang="en-US"/>
          </a:p>
        </p:txBody>
      </p:sp>
      <p:sp>
        <p:nvSpPr>
          <p:cNvPr id="3" name="Rectangle 2"/>
          <p:cNvSpPr/>
          <p:nvPr/>
        </p:nvSpPr>
        <p:spPr>
          <a:xfrm>
            <a:off x="609600" y="1981200"/>
            <a:ext cx="6858000" cy="2554545"/>
          </a:xfrm>
          <a:prstGeom prst="rect">
            <a:avLst/>
          </a:prstGeom>
          <a:noFill/>
        </p:spPr>
        <p:txBody>
          <a:bodyPr vert="horz" wrap="square" lIns="91440" tIns="45720" rIns="91440" bIns="45720">
            <a:spAutoFit/>
          </a:bodyPr>
          <a:lstStyle/>
          <a:p>
            <a:pPr algn="ctr"/>
            <a:r>
              <a:rPr 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      </a:t>
            </a:r>
            <a:r>
              <a:rPr lang="en-US" sz="8000" b="1" cap="none" spc="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sym typeface="Wingdings" pitchFamily="2" charset="2"/>
              </a:rPr>
              <a:t>  </a:t>
            </a:r>
          </a:p>
        </p:txBody>
      </p:sp>
      <p:sp>
        <p:nvSpPr>
          <p:cNvPr id="4" name="Rectangle 3"/>
          <p:cNvSpPr/>
          <p:nvPr/>
        </p:nvSpPr>
        <p:spPr>
          <a:xfrm>
            <a:off x="7848600" y="0"/>
            <a:ext cx="1295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smtClean="0">
              <a:sym typeface="Wingdings" pitchFamily="2" charset="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685800"/>
            <a:ext cx="9448800" cy="4524315"/>
          </a:xfrm>
          <a:prstGeom prst="rect">
            <a:avLst/>
          </a:prstGeom>
        </p:spPr>
        <p:txBody>
          <a:bodyPr wrap="square">
            <a:spAutoFit/>
          </a:bodyPr>
          <a:lstStyle/>
          <a:p>
            <a:pPr>
              <a:buFont typeface="Wingdings" pitchFamily="2" charset="2"/>
              <a:buChar char="Ø"/>
            </a:pPr>
            <a:r>
              <a:rPr lang="en-US" sz="3200" dirty="0" smtClean="0"/>
              <a:t>It does not return any value not even 	void otherwise result will be error.</a:t>
            </a:r>
          </a:p>
          <a:p>
            <a:pPr>
              <a:buFont typeface="Wingdings" pitchFamily="2" charset="2"/>
              <a:buChar char="Ø"/>
            </a:pPr>
            <a:r>
              <a:rPr lang="en-US" sz="3200" dirty="0" smtClean="0"/>
              <a:t>It can be defined by inline /offline method.</a:t>
            </a:r>
          </a:p>
          <a:p>
            <a:pPr>
              <a:buFont typeface="Wingdings" pitchFamily="2" charset="2"/>
              <a:buChar char="Ø"/>
            </a:pPr>
            <a:r>
              <a:rPr lang="en-US" sz="3200" dirty="0" smtClean="0"/>
              <a:t>Does not need to call because it get call automatically whenever object is created.</a:t>
            </a:r>
          </a:p>
          <a:p>
            <a:pPr>
              <a:buFont typeface="Wingdings" pitchFamily="2" charset="2"/>
              <a:buChar char="Ø"/>
            </a:pPr>
            <a:r>
              <a:rPr lang="en-US" sz="3200" dirty="0" smtClean="0"/>
              <a:t>It can be called explicitly also.</a:t>
            </a:r>
          </a:p>
          <a:p>
            <a:pPr>
              <a:buFont typeface="Wingdings" pitchFamily="2" charset="2"/>
              <a:buChar char="Ø"/>
            </a:pPr>
            <a:r>
              <a:rPr lang="en-US" sz="3200" dirty="0" smtClean="0"/>
              <a:t>It can take parameters.</a:t>
            </a:r>
          </a:p>
          <a:p>
            <a:pPr>
              <a:buFont typeface="Wingdings" pitchFamily="2" charset="2"/>
              <a:buChar char="Ø"/>
            </a:pPr>
            <a:r>
              <a:rPr lang="en-US" sz="3200" dirty="0" smtClean="0"/>
              <a:t>Constructer can be overloaded.</a:t>
            </a:r>
          </a:p>
          <a:p>
            <a:pPr>
              <a:buFont typeface="Wingdings" pitchFamily="2" charset="2"/>
              <a:buChar char="Ø"/>
            </a:pPr>
            <a:r>
              <a:rPr lang="en-US" sz="3200" dirty="0" smtClean="0"/>
              <a:t>It does not inherit.</a:t>
            </a:r>
            <a:endParaRPr lang="en-US" sz="3200" dirty="0"/>
          </a:p>
        </p:txBody>
      </p:sp>
      <p:sp>
        <p:nvSpPr>
          <p:cNvPr id="4" name="Date Placeholder 3"/>
          <p:cNvSpPr>
            <a:spLocks noGrp="1"/>
          </p:cNvSpPr>
          <p:nvPr>
            <p:ph type="dt" sz="half" idx="10"/>
          </p:nvPr>
        </p:nvSpPr>
        <p:spPr/>
        <p:txBody>
          <a:bodyPr/>
          <a:lstStyle/>
          <a:p>
            <a:fld id="{59355ECB-80B3-4AD5-9B75-11DF039D6D80}" type="datetime1">
              <a:rPr lang="en-US" smtClean="0"/>
              <a:pPr/>
              <a:t>9/11/2015</a:t>
            </a:fld>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2">
            <a:schemeClr val="dk2"/>
          </a:fillRef>
          <a:effectRef idx="0">
            <a:scrgbClr r="0" g="0" b="0"/>
          </a:effectRef>
          <a:fontRef idx="major"/>
        </p:style>
        <p:txBody>
          <a:bodyPr/>
          <a:lstStyle/>
          <a:p>
            <a:r>
              <a:rPr lang="en-US" b="1" dirty="0" smtClean="0"/>
              <a:t> Destructors</a:t>
            </a:r>
            <a:endParaRPr lang="en-US" dirty="0"/>
          </a:p>
        </p:txBody>
      </p:sp>
      <p:sp>
        <p:nvSpPr>
          <p:cNvPr id="4" name="Date Placeholder 3"/>
          <p:cNvSpPr>
            <a:spLocks noGrp="1"/>
          </p:cNvSpPr>
          <p:nvPr>
            <p:ph type="dt" sz="half" idx="10"/>
          </p:nvPr>
        </p:nvSpPr>
        <p:spPr/>
        <p:txBody>
          <a:bodyPr/>
          <a:lstStyle/>
          <a:p>
            <a:fld id="{C238CB4A-4878-4815-AD2B-19B8B1047E1A}" type="datetime1">
              <a:rPr lang="en-US" smtClean="0"/>
              <a:pPr/>
              <a:t>9/11/2015</a:t>
            </a:fld>
            <a:endParaRPr lang="en-US"/>
          </a:p>
        </p:txBody>
      </p:sp>
      <p:sp>
        <p:nvSpPr>
          <p:cNvPr id="3" name="Rectangle 2"/>
          <p:cNvSpPr/>
          <p:nvPr/>
        </p:nvSpPr>
        <p:spPr>
          <a:xfrm>
            <a:off x="0" y="1752600"/>
            <a:ext cx="9144000" cy="4585871"/>
          </a:xfrm>
          <a:prstGeom prst="rect">
            <a:avLst/>
          </a:prstGeom>
        </p:spPr>
        <p:txBody>
          <a:bodyPr wrap="square">
            <a:spAutoFit/>
          </a:bodyPr>
          <a:lstStyle/>
          <a:p>
            <a:pPr>
              <a:buFont typeface="Arial" pitchFamily="34" charset="0"/>
              <a:buChar char="•"/>
            </a:pPr>
            <a:r>
              <a:rPr lang="en-US" sz="3200" dirty="0" smtClean="0"/>
              <a:t>It is a special member function of a class , which is used to destroy the memory of object </a:t>
            </a:r>
          </a:p>
          <a:p>
            <a:pPr>
              <a:buFont typeface="Arial" pitchFamily="34" charset="0"/>
              <a:buChar char="•"/>
            </a:pPr>
            <a:r>
              <a:rPr lang="en-US" sz="3200" dirty="0" smtClean="0"/>
              <a:t>Its name is same as class name but till sign followed by destructor.</a:t>
            </a:r>
          </a:p>
          <a:p>
            <a:pPr>
              <a:buFont typeface="Arial" pitchFamily="34" charset="0"/>
              <a:buChar char="•"/>
            </a:pPr>
            <a:r>
              <a:rPr lang="en-US" sz="3200" dirty="0" smtClean="0"/>
              <a:t>It must be declared in public part otherwise result will be error.</a:t>
            </a:r>
          </a:p>
          <a:p>
            <a:pPr>
              <a:buFont typeface="Arial" pitchFamily="34" charset="0"/>
              <a:buChar char="•"/>
            </a:pPr>
            <a:r>
              <a:rPr lang="en-US" sz="3200" dirty="0" smtClean="0"/>
              <a:t>It does not return any value not even void otherwise result will be error.</a:t>
            </a:r>
          </a:p>
          <a:p>
            <a:pPr>
              <a:buFont typeface="Arial" pitchFamily="34" charset="0"/>
              <a:buChar char="•"/>
            </a:pPr>
            <a:r>
              <a:rPr lang="en-US" sz="3200" dirty="0" smtClean="0"/>
              <a:t>It can be defined by inline /offline method</a:t>
            </a:r>
            <a:r>
              <a:rPr lang="en-US" sz="3600" dirty="0" smtClean="0"/>
              <a:t>.</a:t>
            </a:r>
            <a:endParaRPr lang="en-US" sz="36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0600"/>
            <a:ext cx="8915400" cy="4524315"/>
          </a:xfrm>
          <a:prstGeom prst="rect">
            <a:avLst/>
          </a:prstGeom>
        </p:spPr>
        <p:txBody>
          <a:bodyPr wrap="square">
            <a:spAutoFit/>
          </a:bodyPr>
          <a:lstStyle/>
          <a:p>
            <a:pPr>
              <a:buFont typeface="Arial" pitchFamily="34" charset="0"/>
              <a:buChar char="•"/>
            </a:pPr>
            <a:r>
              <a:rPr lang="en-US" sz="3200" dirty="0" smtClean="0"/>
              <a:t>Does not need to call because it get call automatically whenever object destroy from his scope.</a:t>
            </a:r>
          </a:p>
          <a:p>
            <a:pPr>
              <a:buFont typeface="Arial" pitchFamily="34" charset="0"/>
              <a:buChar char="•"/>
            </a:pPr>
            <a:r>
              <a:rPr lang="en-US" sz="3200" dirty="0" smtClean="0"/>
              <a:t>It can be called explicitly also using delete operator.</a:t>
            </a:r>
          </a:p>
          <a:p>
            <a:pPr>
              <a:buFont typeface="Arial" pitchFamily="34" charset="0"/>
              <a:buChar char="•"/>
            </a:pPr>
            <a:r>
              <a:rPr lang="en-US" sz="3200" dirty="0" smtClean="0"/>
              <a:t>It does not take parameters.</a:t>
            </a:r>
          </a:p>
          <a:p>
            <a:pPr>
              <a:buFont typeface="Arial" pitchFamily="34" charset="0"/>
              <a:buChar char="•"/>
            </a:pPr>
            <a:r>
              <a:rPr lang="en-US" sz="3200" dirty="0" smtClean="0"/>
              <a:t>Destructor can not be overloaded , only one destructor is possible in a class.</a:t>
            </a:r>
          </a:p>
          <a:p>
            <a:pPr>
              <a:buFont typeface="Arial" pitchFamily="34" charset="0"/>
              <a:buChar char="•"/>
            </a:pPr>
            <a:r>
              <a:rPr lang="en-US" sz="3200" dirty="0" smtClean="0"/>
              <a:t>It does not inherit.</a:t>
            </a:r>
            <a:endParaRPr lang="en-US" sz="3200" dirty="0"/>
          </a:p>
        </p:txBody>
      </p:sp>
      <p:sp>
        <p:nvSpPr>
          <p:cNvPr id="3" name="Date Placeholder 2"/>
          <p:cNvSpPr>
            <a:spLocks noGrp="1"/>
          </p:cNvSpPr>
          <p:nvPr>
            <p:ph type="dt" sz="half" idx="10"/>
          </p:nvPr>
        </p:nvSpPr>
        <p:spPr/>
        <p:txBody>
          <a:bodyPr/>
          <a:lstStyle/>
          <a:p>
            <a:fld id="{2E2CC26A-3616-4683-A259-62E897677F57}" type="datetime1">
              <a:rPr lang="en-US" smtClean="0"/>
              <a:pPr/>
              <a:t>9/11/2015</a:t>
            </a:fld>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rgbClr r="0" g="0" b="0"/>
          </a:lnRef>
          <a:fillRef idx="1002">
            <a:schemeClr val="dk2"/>
          </a:fillRef>
          <a:effectRef idx="0">
            <a:scrgbClr r="0" g="0" b="0"/>
          </a:effectRef>
          <a:fontRef idx="major"/>
        </p:style>
        <p:txBody>
          <a:bodyPr/>
          <a:lstStyle/>
          <a:p>
            <a:pPr algn="l"/>
            <a:r>
              <a:rPr lang="en-US" dirty="0" smtClean="0"/>
              <a:t>Types of constructor</a:t>
            </a:r>
            <a:endParaRPr lang="en-US" dirty="0"/>
          </a:p>
        </p:txBody>
      </p:sp>
      <p:sp>
        <p:nvSpPr>
          <p:cNvPr id="5" name="Content Placeholder 4"/>
          <p:cNvSpPr>
            <a:spLocks noGrp="1"/>
          </p:cNvSpPr>
          <p:nvPr>
            <p:ph idx="1"/>
          </p:nvPr>
        </p:nvSpPr>
        <p:spPr/>
        <p:txBody>
          <a:bodyPr/>
          <a:lstStyle/>
          <a:p>
            <a:pPr marL="571500" indent="-571500">
              <a:buFont typeface="+mj-lt"/>
              <a:buAutoNum type="romanLcPeriod"/>
            </a:pPr>
            <a:r>
              <a:rPr lang="en-US" dirty="0" smtClean="0"/>
              <a:t>default constructor</a:t>
            </a:r>
          </a:p>
          <a:p>
            <a:pPr marL="571500" indent="-571500">
              <a:buFont typeface="+mj-lt"/>
              <a:buAutoNum type="romanLcPeriod"/>
            </a:pPr>
            <a:r>
              <a:rPr lang="en-US" dirty="0" smtClean="0"/>
              <a:t>parameterized constructor</a:t>
            </a:r>
          </a:p>
          <a:p>
            <a:pPr marL="571500" indent="-571500">
              <a:buFont typeface="+mj-lt"/>
              <a:buAutoNum type="romanLcPeriod"/>
            </a:pPr>
            <a:r>
              <a:rPr lang="en-US" dirty="0" smtClean="0"/>
              <a:t>default parameterized constructor</a:t>
            </a:r>
          </a:p>
          <a:p>
            <a:pPr marL="571500" indent="-571500">
              <a:buFont typeface="+mj-lt"/>
              <a:buAutoNum type="romanLcPeriod"/>
            </a:pPr>
            <a:r>
              <a:rPr lang="en-US" dirty="0" smtClean="0"/>
              <a:t>copy constructor</a:t>
            </a:r>
          </a:p>
          <a:p>
            <a:pPr marL="571500" indent="-571500">
              <a:buFont typeface="+mj-lt"/>
              <a:buAutoNum type="romanLcPeriod"/>
            </a:pPr>
            <a:r>
              <a:rPr lang="en-US" dirty="0" smtClean="0"/>
              <a:t>dynamic constructor</a:t>
            </a:r>
          </a:p>
          <a:p>
            <a:pPr marL="571500" indent="-571500">
              <a:buNone/>
            </a:pPr>
            <a:r>
              <a:rPr lang="en-US" dirty="0" smtClean="0"/>
              <a:t>Their is no type of destructor.</a:t>
            </a:r>
            <a:endParaRPr lang="en-US" dirty="0"/>
          </a:p>
        </p:txBody>
      </p:sp>
      <p:sp>
        <p:nvSpPr>
          <p:cNvPr id="6" name="Date Placeholder 5"/>
          <p:cNvSpPr>
            <a:spLocks noGrp="1"/>
          </p:cNvSpPr>
          <p:nvPr>
            <p:ph type="dt" sz="half" idx="10"/>
          </p:nvPr>
        </p:nvSpPr>
        <p:spPr/>
        <p:txBody>
          <a:bodyPr/>
          <a:lstStyle/>
          <a:p>
            <a:fld id="{816197C1-103E-49D3-83D8-98FA22CD095F}" type="datetime1">
              <a:rPr lang="en-US" smtClean="0"/>
              <a:pPr/>
              <a:t>9/11/2015</a:t>
            </a:fld>
            <a:endParaRPr lang="en-US"/>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sp>
        <p:nvSpPr>
          <p:cNvPr id="3" name="Content Placeholder 2"/>
          <p:cNvSpPr>
            <a:spLocks noGrp="1"/>
          </p:cNvSpPr>
          <p:nvPr>
            <p:ph idx="1"/>
          </p:nvPr>
        </p:nvSpPr>
        <p:spPr>
          <a:xfrm>
            <a:off x="457200" y="1600200"/>
            <a:ext cx="8458200" cy="4953000"/>
          </a:xfrm>
        </p:spPr>
        <p:txBody>
          <a:bodyPr>
            <a:normAutofit fontScale="62500" lnSpcReduction="20000"/>
          </a:bodyPr>
          <a:lstStyle/>
          <a:p>
            <a:pPr>
              <a:buNone/>
            </a:pPr>
            <a:r>
              <a:rPr lang="en-US" dirty="0" smtClean="0"/>
              <a:t>#include&lt;</a:t>
            </a:r>
            <a:r>
              <a:rPr lang="en-US" dirty="0" err="1" smtClean="0"/>
              <a:t>iostream.h</a:t>
            </a:r>
            <a:r>
              <a:rPr lang="en-US" dirty="0" smtClean="0"/>
              <a:t>&gt;</a:t>
            </a:r>
          </a:p>
          <a:p>
            <a:pPr>
              <a:buNone/>
            </a:pPr>
            <a:r>
              <a:rPr lang="en-US" dirty="0" smtClean="0"/>
              <a:t>class demo</a:t>
            </a:r>
          </a:p>
          <a:p>
            <a:pPr>
              <a:buNone/>
            </a:pPr>
            <a:r>
              <a:rPr lang="en-US" dirty="0" smtClean="0"/>
              <a:t>{</a:t>
            </a:r>
          </a:p>
          <a:p>
            <a:pPr>
              <a:buNone/>
            </a:pPr>
            <a:r>
              <a:rPr lang="en-US" dirty="0" err="1" smtClean="0"/>
              <a:t>int</a:t>
            </a:r>
            <a:r>
              <a:rPr lang="en-US" dirty="0" smtClean="0"/>
              <a:t> </a:t>
            </a:r>
            <a:r>
              <a:rPr lang="en-US" dirty="0" err="1" smtClean="0"/>
              <a:t>x,y</a:t>
            </a:r>
            <a:r>
              <a:rPr lang="en-US" dirty="0" smtClean="0"/>
              <a:t>;</a:t>
            </a:r>
          </a:p>
          <a:p>
            <a:pPr>
              <a:buNone/>
            </a:pPr>
            <a:r>
              <a:rPr lang="en-US" dirty="0" smtClean="0"/>
              <a:t>};</a:t>
            </a:r>
          </a:p>
          <a:p>
            <a:pPr>
              <a:buNone/>
            </a:pPr>
            <a:r>
              <a:rPr lang="en-US" dirty="0" smtClean="0"/>
              <a:t>void main()</a:t>
            </a:r>
          </a:p>
          <a:p>
            <a:pPr>
              <a:buNone/>
            </a:pPr>
            <a:r>
              <a:rPr lang="en-US" dirty="0" smtClean="0"/>
              <a:t>{</a:t>
            </a:r>
          </a:p>
          <a:p>
            <a:pPr>
              <a:buNone/>
            </a:pPr>
            <a:r>
              <a:rPr lang="en-US" dirty="0" smtClean="0"/>
              <a:t>demo d1,d2,d3;</a:t>
            </a:r>
          </a:p>
          <a:p>
            <a:pPr>
              <a:buNone/>
            </a:pPr>
            <a:r>
              <a:rPr lang="en-US" dirty="0" smtClean="0"/>
              <a:t>}</a:t>
            </a:r>
          </a:p>
          <a:p>
            <a:pPr>
              <a:buNone/>
            </a:pPr>
            <a:endParaRPr lang="en-US" sz="4000" dirty="0" smtClean="0"/>
          </a:p>
          <a:p>
            <a:pPr>
              <a:buNone/>
            </a:pPr>
            <a:r>
              <a:rPr lang="en-US" sz="4000" b="1" i="1" dirty="0" smtClean="0"/>
              <a:t>Note</a:t>
            </a:r>
            <a:r>
              <a:rPr lang="en-US" sz="4000" i="1" dirty="0" smtClean="0"/>
              <a:t>- if we are not defining user define constructor and destructor then compiler create its own constructor and destructor to create the memory of object and to destroy the memory of object but we cannot initialize our object in compiler constructor.</a:t>
            </a:r>
            <a:endParaRPr lang="en-US" sz="4000" i="1" dirty="0"/>
          </a:p>
        </p:txBody>
      </p:sp>
      <p:sp>
        <p:nvSpPr>
          <p:cNvPr id="4" name="Date Placeholder 3"/>
          <p:cNvSpPr>
            <a:spLocks noGrp="1"/>
          </p:cNvSpPr>
          <p:nvPr>
            <p:ph type="dt" sz="half" idx="10"/>
          </p:nvPr>
        </p:nvSpPr>
        <p:spPr/>
        <p:txBody>
          <a:bodyPr/>
          <a:lstStyle/>
          <a:p>
            <a:fld id="{2431915F-E746-453A-AC34-D9288FF5CC47}" type="datetime1">
              <a:rPr lang="en-US" smtClean="0"/>
              <a:pPr/>
              <a:t>9/11/2015</a:t>
            </a:fld>
            <a:endParaRPr lang="en-US"/>
          </a:p>
        </p:txBody>
      </p:sp>
      <p:sp>
        <p:nvSpPr>
          <p:cNvPr id="5" name="Rectangle 4"/>
          <p:cNvSpPr/>
          <p:nvPr/>
        </p:nvSpPr>
        <p:spPr>
          <a:xfrm>
            <a:off x="0" y="0"/>
            <a:ext cx="9144000" cy="1447800"/>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r>
              <a:rPr lang="en-US" sz="4400" i="1" dirty="0" smtClean="0">
                <a:effectLst>
                  <a:outerShdw blurRad="38100" dist="38100" dir="2700000" algn="tl">
                    <a:srgbClr val="000000">
                      <a:alpha val="43137"/>
                    </a:srgbClr>
                  </a:outerShdw>
                </a:effectLst>
              </a:rPr>
              <a:t>Example 1-</a:t>
            </a:r>
            <a:endParaRPr lang="en-US" sz="4400" i="1" dirty="0">
              <a:effectLst>
                <a:outerShdw blurRad="38100" dist="38100" dir="2700000" algn="tl">
                  <a:srgbClr val="000000">
                    <a:alpha val="43137"/>
                  </a:srgbClr>
                </a:outerShdw>
              </a:effectLst>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781050"/>
          </a:xfrm>
        </p:spPr>
        <p:txBody>
          <a:bodyPr>
            <a:noAutofit/>
          </a:bodyPr>
          <a:lstStyle/>
          <a:p>
            <a:pPr algn="l"/>
            <a:r>
              <a:rPr lang="en-US" sz="4000" dirty="0"/>
              <a:t>E</a:t>
            </a:r>
            <a:r>
              <a:rPr lang="en-US" sz="4000" dirty="0" smtClean="0"/>
              <a:t>xample of default constructor.</a:t>
            </a:r>
            <a:endParaRPr lang="en-US" sz="4000" dirty="0"/>
          </a:p>
        </p:txBody>
      </p:sp>
      <p:sp>
        <p:nvSpPr>
          <p:cNvPr id="7" name="Content Placeholder 6"/>
          <p:cNvSpPr>
            <a:spLocks noGrp="1"/>
          </p:cNvSpPr>
          <p:nvPr>
            <p:ph idx="1"/>
          </p:nvPr>
        </p:nvSpPr>
        <p:spPr>
          <a:xfrm>
            <a:off x="4876800" y="990600"/>
            <a:ext cx="3810000" cy="5638800"/>
          </a:xfrm>
        </p:spPr>
        <p:txBody>
          <a:bodyPr>
            <a:normAutofit/>
          </a:bodyPr>
          <a:lstStyle/>
          <a:p>
            <a:pPr>
              <a:buNone/>
            </a:pPr>
            <a:r>
              <a:rPr lang="en-US" sz="2400" dirty="0" smtClean="0"/>
              <a:t>void main()</a:t>
            </a:r>
          </a:p>
          <a:p>
            <a:pPr>
              <a:buNone/>
            </a:pPr>
            <a:r>
              <a:rPr lang="en-US" sz="2400" dirty="0" smtClean="0"/>
              <a:t>{</a:t>
            </a:r>
          </a:p>
          <a:p>
            <a:pPr>
              <a:buNone/>
            </a:pPr>
            <a:r>
              <a:rPr lang="en-US" sz="2400" dirty="0" smtClean="0"/>
              <a:t>demo d1,d2,d3;//implicit call of default constructor</a:t>
            </a:r>
          </a:p>
          <a:p>
            <a:pPr>
              <a:buNone/>
            </a:pPr>
            <a:r>
              <a:rPr lang="en-US" sz="2400" dirty="0" smtClean="0"/>
              <a:t>}</a:t>
            </a:r>
          </a:p>
          <a:p>
            <a:pPr>
              <a:buNone/>
            </a:pPr>
            <a:endParaRPr lang="en-US" dirty="0"/>
          </a:p>
        </p:txBody>
      </p:sp>
      <p:sp>
        <p:nvSpPr>
          <p:cNvPr id="10" name="Text Placeholder 9"/>
          <p:cNvSpPr>
            <a:spLocks noGrp="1"/>
          </p:cNvSpPr>
          <p:nvPr>
            <p:ph type="body" sz="half" idx="2"/>
          </p:nvPr>
        </p:nvSpPr>
        <p:spPr>
          <a:xfrm>
            <a:off x="228600" y="1066800"/>
            <a:ext cx="5029200" cy="5194300"/>
          </a:xfrm>
        </p:spPr>
        <p:txBody>
          <a:bodyPr>
            <a:noAutofit/>
          </a:bodyPr>
          <a:lstStyle/>
          <a:p>
            <a:r>
              <a:rPr lang="en-US" sz="2400" dirty="0" smtClean="0"/>
              <a:t>#include&lt;</a:t>
            </a:r>
            <a:r>
              <a:rPr lang="en-US" sz="2400" dirty="0" err="1" smtClean="0"/>
              <a:t>iostream.h</a:t>
            </a:r>
            <a:r>
              <a:rPr lang="en-US" sz="2400" dirty="0" smtClean="0"/>
              <a:t>&gt;</a:t>
            </a:r>
          </a:p>
          <a:p>
            <a:r>
              <a:rPr lang="en-US" sz="2400" dirty="0" smtClean="0"/>
              <a:t>class demo</a:t>
            </a:r>
          </a:p>
          <a:p>
            <a:r>
              <a:rPr lang="en-US" sz="2400" dirty="0" smtClean="0"/>
              <a:t>{</a:t>
            </a:r>
            <a:r>
              <a:rPr lang="en-US" sz="2400" dirty="0" err="1" smtClean="0"/>
              <a:t>int</a:t>
            </a:r>
            <a:r>
              <a:rPr lang="en-US" sz="2400" dirty="0" smtClean="0"/>
              <a:t> </a:t>
            </a:r>
            <a:r>
              <a:rPr lang="en-US" sz="2400" dirty="0" err="1" smtClean="0"/>
              <a:t>x,,y</a:t>
            </a:r>
            <a:r>
              <a:rPr lang="en-US" sz="2400" dirty="0" smtClean="0"/>
              <a:t>;</a:t>
            </a:r>
          </a:p>
          <a:p>
            <a:r>
              <a:rPr lang="en-US" sz="2400" dirty="0" smtClean="0"/>
              <a:t>public:</a:t>
            </a:r>
          </a:p>
          <a:p>
            <a:r>
              <a:rPr lang="en-US" sz="2400" dirty="0" smtClean="0"/>
              <a:t>demo()</a:t>
            </a:r>
          </a:p>
          <a:p>
            <a:r>
              <a:rPr lang="en-US" sz="2400" dirty="0" smtClean="0"/>
              <a:t>{</a:t>
            </a:r>
          </a:p>
          <a:p>
            <a:r>
              <a:rPr lang="en-US" sz="2400" dirty="0" smtClean="0"/>
              <a:t>x=0,y=0;</a:t>
            </a:r>
          </a:p>
          <a:p>
            <a:r>
              <a:rPr lang="en-US" sz="2400" dirty="0" err="1" smtClean="0"/>
              <a:t>cout</a:t>
            </a:r>
            <a:r>
              <a:rPr lang="en-US" sz="2400" dirty="0" smtClean="0"/>
              <a:t>&lt;&lt;"\n dc"&lt;&lt;(unsigned </a:t>
            </a:r>
            <a:r>
              <a:rPr lang="en-US" sz="2400" dirty="0" err="1" smtClean="0"/>
              <a:t>int</a:t>
            </a:r>
            <a:r>
              <a:rPr lang="en-US" sz="2400" dirty="0" smtClean="0"/>
              <a:t>)this;</a:t>
            </a:r>
          </a:p>
          <a:p>
            <a:r>
              <a:rPr lang="en-US" sz="2400" dirty="0" smtClean="0"/>
              <a:t>}</a:t>
            </a:r>
          </a:p>
          <a:p>
            <a:r>
              <a:rPr lang="en-US" sz="2400" dirty="0" smtClean="0"/>
              <a:t>~demo(){</a:t>
            </a:r>
          </a:p>
          <a:p>
            <a:r>
              <a:rPr lang="en-US" sz="2400" dirty="0" err="1" smtClean="0"/>
              <a:t>cout</a:t>
            </a:r>
            <a:r>
              <a:rPr lang="en-US" sz="2400" dirty="0" smtClean="0"/>
              <a:t>&lt;&lt;"\n </a:t>
            </a:r>
            <a:r>
              <a:rPr lang="en-US" sz="2400" dirty="0" err="1" smtClean="0"/>
              <a:t>od</a:t>
            </a:r>
            <a:r>
              <a:rPr lang="en-US" sz="2400" dirty="0" smtClean="0"/>
              <a:t>"&lt;&lt;(unsigned </a:t>
            </a:r>
            <a:r>
              <a:rPr lang="en-US" sz="2400" dirty="0" err="1" smtClean="0"/>
              <a:t>int</a:t>
            </a:r>
            <a:r>
              <a:rPr lang="en-US" sz="2400" dirty="0" smtClean="0"/>
              <a:t>)this;</a:t>
            </a:r>
          </a:p>
          <a:p>
            <a:r>
              <a:rPr lang="en-US" sz="2400" dirty="0" smtClean="0"/>
              <a:t>}};</a:t>
            </a:r>
          </a:p>
        </p:txBody>
      </p:sp>
      <p:sp>
        <p:nvSpPr>
          <p:cNvPr id="5" name="Date Placeholder 4"/>
          <p:cNvSpPr>
            <a:spLocks noGrp="1"/>
          </p:cNvSpPr>
          <p:nvPr>
            <p:ph type="dt" sz="half" idx="10"/>
          </p:nvPr>
        </p:nvSpPr>
        <p:spPr/>
        <p:txBody>
          <a:bodyPr/>
          <a:lstStyle/>
          <a:p>
            <a:fld id="{663E65F5-84DF-41F9-A6C9-C58905A8B64A}" type="datetime1">
              <a:rPr lang="en-US" smtClean="0"/>
              <a:pPr/>
              <a:t>9/11/2015</a:t>
            </a:fld>
            <a:endParaRPr lang="en-US"/>
          </a:p>
        </p:txBody>
      </p:sp>
      <p:cxnSp>
        <p:nvCxnSpPr>
          <p:cNvPr id="9" name="Straight Arrow Connector 8"/>
          <p:cNvCxnSpPr/>
          <p:nvPr/>
        </p:nvCxnSpPr>
        <p:spPr>
          <a:xfrm rot="10800000" flipV="1">
            <a:off x="1295400" y="2133600"/>
            <a:ext cx="36576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down)">
                                      <p:cBhvr>
                                        <p:cTn id="13" dur="500"/>
                                        <p:tgtEl>
                                          <p:spTgt spid="10">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wipe(down)">
                                      <p:cBhvr>
                                        <p:cTn id="16" dur="500"/>
                                        <p:tgtEl>
                                          <p:spTgt spid="10">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down)">
                                      <p:cBhvr>
                                        <p:cTn id="19" dur="500"/>
                                        <p:tgtEl>
                                          <p:spTgt spid="10">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wipe(down)">
                                      <p:cBhvr>
                                        <p:cTn id="25" dur="500"/>
                                        <p:tgtEl>
                                          <p:spTgt spid="10">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wipe(down)">
                                      <p:cBhvr>
                                        <p:cTn id="28" dur="500"/>
                                        <p:tgtEl>
                                          <p:spTgt spid="10">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wipe(down)">
                                      <p:cBhvr>
                                        <p:cTn id="31" dur="500"/>
                                        <p:tgtEl>
                                          <p:spTgt spid="10">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animEffect transition="in" filter="wipe(down)">
                                      <p:cBhvr>
                                        <p:cTn id="34" dur="500"/>
                                        <p:tgtEl>
                                          <p:spTgt spid="10">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wipe(down)">
                                      <p:cBhvr>
                                        <p:cTn id="37" dur="500"/>
                                        <p:tgtEl>
                                          <p:spTgt spid="10">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xEl>
                                              <p:pRg st="9" end="9"/>
                                            </p:txEl>
                                          </p:spTgt>
                                        </p:tgtEl>
                                        <p:attrNameLst>
                                          <p:attrName>style.visibility</p:attrName>
                                        </p:attrNameLst>
                                      </p:cBhvr>
                                      <p:to>
                                        <p:strVal val="visible"/>
                                      </p:to>
                                    </p:set>
                                    <p:animEffect transition="in" filter="wipe(down)">
                                      <p:cBhvr>
                                        <p:cTn id="40" dur="500"/>
                                        <p:tgtEl>
                                          <p:spTgt spid="10">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0">
                                            <p:txEl>
                                              <p:pRg st="10" end="10"/>
                                            </p:txEl>
                                          </p:spTgt>
                                        </p:tgtEl>
                                        <p:attrNameLst>
                                          <p:attrName>style.visibility</p:attrName>
                                        </p:attrNameLst>
                                      </p:cBhvr>
                                      <p:to>
                                        <p:strVal val="visible"/>
                                      </p:to>
                                    </p:set>
                                    <p:animEffect transition="in" filter="wipe(down)">
                                      <p:cBhvr>
                                        <p:cTn id="43" dur="500"/>
                                        <p:tgtEl>
                                          <p:spTgt spid="10">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
                                            <p:txEl>
                                              <p:pRg st="11" end="11"/>
                                            </p:txEl>
                                          </p:spTgt>
                                        </p:tgtEl>
                                        <p:attrNameLst>
                                          <p:attrName>style.visibility</p:attrName>
                                        </p:attrNameLst>
                                      </p:cBhvr>
                                      <p:to>
                                        <p:strVal val="visible"/>
                                      </p:to>
                                    </p:set>
                                    <p:animEffect transition="in" filter="wipe(down)">
                                      <p:cBhvr>
                                        <p:cTn id="46" dur="500"/>
                                        <p:tgtEl>
                                          <p:spTgt spid="10">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down)">
                                      <p:cBhvr>
                                        <p:cTn id="51" dur="500"/>
                                        <p:tgtEl>
                                          <p:spTgt spid="7">
                                            <p:txEl>
                                              <p:pRg st="0" end="0"/>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
                                            <p:txEl>
                                              <p:pRg st="1" end="1"/>
                                            </p:txEl>
                                          </p:spTgt>
                                        </p:tgtEl>
                                        <p:attrNameLst>
                                          <p:attrName>style.visibility</p:attrName>
                                        </p:attrNameLst>
                                      </p:cBhvr>
                                      <p:to>
                                        <p:strVal val="visible"/>
                                      </p:to>
                                    </p:set>
                                    <p:animEffect transition="in" filter="wipe(down)">
                                      <p:cBhvr>
                                        <p:cTn id="54" dur="500"/>
                                        <p:tgtEl>
                                          <p:spTgt spid="7">
                                            <p:txEl>
                                              <p:pRg st="1" end="1"/>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wipe(down)">
                                      <p:cBhvr>
                                        <p:cTn id="57" dur="500"/>
                                        <p:tgtEl>
                                          <p:spTgt spid="7">
                                            <p:txEl>
                                              <p:pRg st="2" end="2"/>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
                                            <p:txEl>
                                              <p:pRg st="3" end="3"/>
                                            </p:txEl>
                                          </p:spTgt>
                                        </p:tgtEl>
                                        <p:attrNameLst>
                                          <p:attrName>style.visibility</p:attrName>
                                        </p:attrNameLst>
                                      </p:cBhvr>
                                      <p:to>
                                        <p:strVal val="visible"/>
                                      </p:to>
                                    </p:set>
                                    <p:animEffect transition="in" filter="wipe(down)">
                                      <p:cBhvr>
                                        <p:cTn id="60" dur="500"/>
                                        <p:tgtEl>
                                          <p:spTgt spid="7">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allAtOnce"/>
      <p:bldP spid="10"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304800"/>
            <a:ext cx="8229600" cy="1143000"/>
          </a:xfrm>
        </p:spPr>
        <p:txBody>
          <a:bodyPr/>
          <a:lstStyle/>
          <a:p>
            <a:pPr algn="l"/>
            <a:r>
              <a:rPr lang="en-US" dirty="0" smtClean="0"/>
              <a:t>NOTE-</a:t>
            </a:r>
            <a:endParaRPr lang="en-US" dirty="0"/>
          </a:p>
        </p:txBody>
      </p:sp>
      <p:sp>
        <p:nvSpPr>
          <p:cNvPr id="9" name="Content Placeholder 8"/>
          <p:cNvSpPr>
            <a:spLocks noGrp="1"/>
          </p:cNvSpPr>
          <p:nvPr>
            <p:ph idx="1"/>
          </p:nvPr>
        </p:nvSpPr>
        <p:spPr/>
        <p:txBody>
          <a:bodyPr/>
          <a:lstStyle/>
          <a:p>
            <a:r>
              <a:rPr lang="en-US" dirty="0" smtClean="0"/>
              <a:t>In this scope compiler create the memory of object sequentially and destroy in reverse order because "</a:t>
            </a:r>
            <a:r>
              <a:rPr lang="en-US" dirty="0" err="1" smtClean="0"/>
              <a:t>c++</a:t>
            </a:r>
            <a:r>
              <a:rPr lang="en-US" dirty="0" smtClean="0"/>
              <a:t>"compiler uses the concept of stack in memory allocation and de allocation.</a:t>
            </a:r>
          </a:p>
          <a:p>
            <a:endParaRPr lang="en-US" dirty="0"/>
          </a:p>
        </p:txBody>
      </p:sp>
      <p:sp>
        <p:nvSpPr>
          <p:cNvPr id="12" name="Date Placeholder 11"/>
          <p:cNvSpPr>
            <a:spLocks noGrp="1"/>
          </p:cNvSpPr>
          <p:nvPr>
            <p:ph type="dt" sz="half" idx="10"/>
          </p:nvPr>
        </p:nvSpPr>
        <p:spPr/>
        <p:txBody>
          <a:bodyPr/>
          <a:lstStyle/>
          <a:p>
            <a:fld id="{B9BAE68A-3F9A-4C0B-8432-5D9F6876F30D}" type="datetime1">
              <a:rPr lang="en-US" smtClean="0"/>
              <a:pPr/>
              <a:t>9/11/2015</a:t>
            </a:fld>
            <a:endParaRPr lang="en-US"/>
          </a:p>
        </p:txBody>
      </p:sp>
      <p:sp>
        <p:nvSpPr>
          <p:cNvPr id="13" name="Rectangle 12"/>
          <p:cNvSpPr/>
          <p:nvPr/>
        </p:nvSpPr>
        <p:spPr>
          <a:xfrm>
            <a:off x="3429000" y="4191000"/>
            <a:ext cx="1143000" cy="190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4" name="Rectangle 13"/>
          <p:cNvSpPr/>
          <p:nvPr/>
        </p:nvSpPr>
        <p:spPr>
          <a:xfrm>
            <a:off x="3352800" y="4724400"/>
            <a:ext cx="1295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3352800" y="56388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sp>
        <p:nvSpPr>
          <p:cNvPr id="16" name="Rectangle 15"/>
          <p:cNvSpPr/>
          <p:nvPr/>
        </p:nvSpPr>
        <p:spPr>
          <a:xfrm>
            <a:off x="3352800" y="51816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sp>
        <p:nvSpPr>
          <p:cNvPr id="18" name="Rectangle 17"/>
          <p:cNvSpPr/>
          <p:nvPr/>
        </p:nvSpPr>
        <p:spPr>
          <a:xfrm>
            <a:off x="3352800" y="47244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a:t>
            </a:r>
            <a:endParaRPr lang="en-US" dirty="0"/>
          </a:p>
        </p:txBody>
      </p:sp>
      <p:sp>
        <p:nvSpPr>
          <p:cNvPr id="27" name="Right Arrow 26"/>
          <p:cNvSpPr/>
          <p:nvPr/>
        </p:nvSpPr>
        <p:spPr>
          <a:xfrm rot="16200000">
            <a:off x="4191000" y="5257801"/>
            <a:ext cx="2057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Delocation</a:t>
            </a:r>
            <a:endParaRPr lang="en-US" dirty="0"/>
          </a:p>
        </p:txBody>
      </p:sp>
      <p:sp>
        <p:nvSpPr>
          <p:cNvPr id="28" name="Right Arrow 27"/>
          <p:cNvSpPr/>
          <p:nvPr/>
        </p:nvSpPr>
        <p:spPr>
          <a:xfrm rot="5400000">
            <a:off x="1800818" y="5269233"/>
            <a:ext cx="2057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dirty="0" smtClean="0"/>
              <a:t>llocation</a:t>
            </a:r>
            <a:endParaRPr lang="en-US" dirty="0"/>
          </a:p>
        </p:txBody>
      </p:sp>
      <p:graphicFrame>
        <p:nvGraphicFramePr>
          <p:cNvPr id="29" name="Diagram 28"/>
          <p:cNvGraphicFramePr/>
          <p:nvPr/>
        </p:nvGraphicFramePr>
        <p:xfrm>
          <a:off x="3429000" y="3429000"/>
          <a:ext cx="3048000" cy="149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down)">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
                                            <p:bg/>
                                          </p:spTgt>
                                        </p:tgtEl>
                                        <p:attrNameLst>
                                          <p:attrName>style.visibility</p:attrName>
                                        </p:attrNameLst>
                                      </p:cBhvr>
                                      <p:to>
                                        <p:strVal val="visible"/>
                                      </p:to>
                                    </p:set>
                                    <p:anim calcmode="lin" valueType="num">
                                      <p:cBhvr additive="base">
                                        <p:cTn id="18" dur="500" fill="hold"/>
                                        <p:tgtEl>
                                          <p:spTgt spid="28">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28">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8">
                                            <p:txEl>
                                              <p:pRg st="0" end="0"/>
                                            </p:txEl>
                                          </p:spTgt>
                                        </p:tgtEl>
                                        <p:attrNameLst>
                                          <p:attrName>style.visibility</p:attrName>
                                        </p:attrNameLst>
                                      </p:cBhvr>
                                      <p:to>
                                        <p:strVal val="visible"/>
                                      </p:to>
                                    </p:set>
                                    <p:anim calcmode="lin" valueType="num">
                                      <p:cBhvr additive="base">
                                        <p:cTn id="24"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bg/>
                                          </p:spTgt>
                                        </p:tgtEl>
                                        <p:attrNameLst>
                                          <p:attrName>style.visibility</p:attrName>
                                        </p:attrNameLst>
                                      </p:cBhvr>
                                      <p:to>
                                        <p:strVal val="visible"/>
                                      </p:to>
                                    </p:set>
                                    <p:anim calcmode="lin" valueType="num">
                                      <p:cBhvr additive="base">
                                        <p:cTn id="36"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37" dur="500" fill="hold"/>
                                        <p:tgtEl>
                                          <p:spTgt spid="15">
                                            <p:bg/>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 calcmode="lin" valueType="num">
                                      <p:cBhvr additive="base">
                                        <p:cTn id="40"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
                                            <p:bg/>
                                          </p:spTgt>
                                        </p:tgtEl>
                                        <p:attrNameLst>
                                          <p:attrName>style.visibility</p:attrName>
                                        </p:attrNameLst>
                                      </p:cBhvr>
                                      <p:to>
                                        <p:strVal val="visible"/>
                                      </p:to>
                                    </p:set>
                                    <p:anim calcmode="lin" valueType="num">
                                      <p:cBhvr additive="base">
                                        <p:cTn id="46"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47" dur="500" fill="hold"/>
                                        <p:tgtEl>
                                          <p:spTgt spid="16">
                                            <p:bg/>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
                                            <p:txEl>
                                              <p:pRg st="0" end="0"/>
                                            </p:txEl>
                                          </p:spTgt>
                                        </p:tgtEl>
                                        <p:attrNameLst>
                                          <p:attrName>style.visibility</p:attrName>
                                        </p:attrNameLst>
                                      </p:cBhvr>
                                      <p:to>
                                        <p:strVal val="visible"/>
                                      </p:to>
                                    </p:set>
                                    <p:anim calcmode="lin" valueType="num">
                                      <p:cBhvr additive="base">
                                        <p:cTn id="5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8">
                                            <p:bg/>
                                          </p:spTgt>
                                        </p:tgtEl>
                                        <p:attrNameLst>
                                          <p:attrName>style.visibility</p:attrName>
                                        </p:attrNameLst>
                                      </p:cBhvr>
                                      <p:to>
                                        <p:strVal val="visible"/>
                                      </p:to>
                                    </p:set>
                                    <p:anim calcmode="lin" valueType="num">
                                      <p:cBhvr additive="base">
                                        <p:cTn id="56"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57" dur="500" fill="hold"/>
                                        <p:tgtEl>
                                          <p:spTgt spid="18">
                                            <p:bg/>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8">
                                            <p:txEl>
                                              <p:pRg st="0" end="0"/>
                                            </p:txEl>
                                          </p:spTgt>
                                        </p:tgtEl>
                                        <p:attrNameLst>
                                          <p:attrName>style.visibility</p:attrName>
                                        </p:attrNameLst>
                                      </p:cBhvr>
                                      <p:to>
                                        <p:strVal val="visible"/>
                                      </p:to>
                                    </p:set>
                                    <p:anim calcmode="lin" valueType="num">
                                      <p:cBhvr additive="base">
                                        <p:cTn id="6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7">
                                            <p:bg/>
                                          </p:spTgt>
                                        </p:tgtEl>
                                        <p:attrNameLst>
                                          <p:attrName>style.visibility</p:attrName>
                                        </p:attrNameLst>
                                      </p:cBhvr>
                                      <p:to>
                                        <p:strVal val="visible"/>
                                      </p:to>
                                    </p:set>
                                    <p:anim calcmode="lin" valueType="num">
                                      <p:cBhvr additive="base">
                                        <p:cTn id="66"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bg/>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xEl>
                                              <p:pRg st="0" end="0"/>
                                            </p:txEl>
                                          </p:spTgt>
                                        </p:tgtEl>
                                        <p:attrNameLst>
                                          <p:attrName>style.visibility</p:attrName>
                                        </p:attrNameLst>
                                      </p:cBhvr>
                                      <p:to>
                                        <p:strVal val="visible"/>
                                      </p:to>
                                    </p:set>
                                    <p:anim calcmode="lin" valueType="num">
                                      <p:cBhvr additive="base">
                                        <p:cTn id="7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9">
                                            <p:graphicEl>
                                              <a:dgm id="{93530567-DCB1-4F21-9712-13F09CB7E775}"/>
                                            </p:graphicEl>
                                          </p:spTgt>
                                        </p:tgtEl>
                                        <p:attrNameLst>
                                          <p:attrName>style.visibility</p:attrName>
                                        </p:attrNameLst>
                                      </p:cBhvr>
                                      <p:to>
                                        <p:strVal val="visible"/>
                                      </p:to>
                                    </p:set>
                                    <p:animEffect transition="in" filter="wipe(down)">
                                      <p:cBhvr>
                                        <p:cTn id="76" dur="500"/>
                                        <p:tgtEl>
                                          <p:spTgt spid="29">
                                            <p:graphicEl>
                                              <a:dgm id="{93530567-DCB1-4F21-9712-13F09CB7E775}"/>
                                            </p:graphic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9">
                                            <p:graphicEl>
                                              <a:dgm id="{B7901F81-401A-43FD-BD44-55989795099B}"/>
                                            </p:graphicEl>
                                          </p:spTgt>
                                        </p:tgtEl>
                                        <p:attrNameLst>
                                          <p:attrName>style.visibility</p:attrName>
                                        </p:attrNameLst>
                                      </p:cBhvr>
                                      <p:to>
                                        <p:strVal val="visible"/>
                                      </p:to>
                                    </p:set>
                                    <p:animEffect transition="in" filter="wipe(down)">
                                      <p:cBhvr>
                                        <p:cTn id="79" dur="500"/>
                                        <p:tgtEl>
                                          <p:spTgt spid="29">
                                            <p:graphicEl>
                                              <a:dgm id="{B7901F81-401A-43FD-BD44-55989795099B}"/>
                                            </p:graphicEl>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9">
                                            <p:graphicEl>
                                              <a:dgm id="{44AC8EC9-FE93-4534-A69F-A4E520AC5CE9}"/>
                                            </p:graphicEl>
                                          </p:spTgt>
                                        </p:tgtEl>
                                        <p:attrNameLst>
                                          <p:attrName>style.visibility</p:attrName>
                                        </p:attrNameLst>
                                      </p:cBhvr>
                                      <p:to>
                                        <p:strVal val="visible"/>
                                      </p:to>
                                    </p:set>
                                    <p:animEffect transition="in" filter="wipe(down)">
                                      <p:cBhvr>
                                        <p:cTn id="82" dur="500"/>
                                        <p:tgtEl>
                                          <p:spTgt spid="29">
                                            <p:graphicEl>
                                              <a:dgm id="{44AC8EC9-FE93-4534-A69F-A4E520AC5CE9}"/>
                                            </p:graphic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9">
                                            <p:graphicEl>
                                              <a:dgm id="{C0B524BF-672A-4284-AFDF-DD99814F06CB}"/>
                                            </p:graphicEl>
                                          </p:spTgt>
                                        </p:tgtEl>
                                        <p:attrNameLst>
                                          <p:attrName>style.visibility</p:attrName>
                                        </p:attrNameLst>
                                      </p:cBhvr>
                                      <p:to>
                                        <p:strVal val="visible"/>
                                      </p:to>
                                    </p:set>
                                    <p:animEffect transition="in" filter="wipe(down)">
                                      <p:cBhvr>
                                        <p:cTn id="85" dur="500"/>
                                        <p:tgtEl>
                                          <p:spTgt spid="29">
                                            <p:graphicEl>
                                              <a:dgm id="{C0B524BF-672A-4284-AFDF-DD99814F06CB}"/>
                                            </p:graphicEl>
                                          </p:spTgt>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9">
                                            <p:graphicEl>
                                              <a:dgm id="{9DC506D2-AF23-4A63-9636-D77A267D4CA1}"/>
                                            </p:graphicEl>
                                          </p:spTgt>
                                        </p:tgtEl>
                                        <p:attrNameLst>
                                          <p:attrName>style.visibility</p:attrName>
                                        </p:attrNameLst>
                                      </p:cBhvr>
                                      <p:to>
                                        <p:strVal val="visible"/>
                                      </p:to>
                                    </p:set>
                                    <p:animEffect transition="in" filter="wipe(down)">
                                      <p:cBhvr>
                                        <p:cTn id="88" dur="500"/>
                                        <p:tgtEl>
                                          <p:spTgt spid="29">
                                            <p:graphicEl>
                                              <a:dgm id="{9DC506D2-AF23-4A63-9636-D77A267D4CA1}"/>
                                            </p:graphicEl>
                                          </p:spTgt>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9">
                                            <p:graphicEl>
                                              <a:dgm id="{E7EDC469-FA58-4FD3-A1B7-8228D7DBBBD5}"/>
                                            </p:graphicEl>
                                          </p:spTgt>
                                        </p:tgtEl>
                                        <p:attrNameLst>
                                          <p:attrName>style.visibility</p:attrName>
                                        </p:attrNameLst>
                                      </p:cBhvr>
                                      <p:to>
                                        <p:strVal val="visible"/>
                                      </p:to>
                                    </p:set>
                                    <p:animEffect transition="in" filter="wipe(down)">
                                      <p:cBhvr>
                                        <p:cTn id="91" dur="500"/>
                                        <p:tgtEl>
                                          <p:spTgt spid="29">
                                            <p:graphicEl>
                                              <a:dgm id="{E7EDC469-FA58-4FD3-A1B7-8228D7DBBBD5}"/>
                                            </p:graphicEl>
                                          </p:spTgt>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9">
                                            <p:graphicEl>
                                              <a:dgm id="{B2173F9F-62C9-4841-8DFA-22A313A44116}"/>
                                            </p:graphicEl>
                                          </p:spTgt>
                                        </p:tgtEl>
                                        <p:attrNameLst>
                                          <p:attrName>style.visibility</p:attrName>
                                        </p:attrNameLst>
                                      </p:cBhvr>
                                      <p:to>
                                        <p:strVal val="visible"/>
                                      </p:to>
                                    </p:set>
                                    <p:animEffect transition="in" filter="wipe(down)">
                                      <p:cBhvr>
                                        <p:cTn id="94" dur="500"/>
                                        <p:tgtEl>
                                          <p:spTgt spid="29">
                                            <p:graphicEl>
                                              <a:dgm id="{B2173F9F-62C9-4841-8DFA-22A313A441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allAtOnce"/>
      <p:bldP spid="14" grpId="0" animBg="1"/>
      <p:bldP spid="15" grpId="0" build="allAtOnce" animBg="1"/>
      <p:bldP spid="16" grpId="0" build="allAtOnce" animBg="1"/>
      <p:bldP spid="18" grpId="0" build="allAtOnce" animBg="1"/>
      <p:bldP spid="27" grpId="0" build="allAtOnce" animBg="1"/>
      <p:bldP spid="28" grpId="0" build="p" animBg="1"/>
      <p:bldGraphic spid="29" grpId="0">
        <p:bldSub>
          <a:bldDgm/>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TotalTime>
  <Words>1117</Words>
  <Application>Microsoft Office PowerPoint</Application>
  <PresentationFormat>On-screen Show (4:3)</PresentationFormat>
  <Paragraphs>296</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Constructors &amp; Destructors</vt:lpstr>
      <vt:lpstr>Constructors</vt:lpstr>
      <vt:lpstr>PowerPoint Presentation</vt:lpstr>
      <vt:lpstr> Destructors</vt:lpstr>
      <vt:lpstr>PowerPoint Presentation</vt:lpstr>
      <vt:lpstr>Types of constructor</vt:lpstr>
      <vt:lpstr>PowerPoint Presentation</vt:lpstr>
      <vt:lpstr>Example of default constructor.</vt:lpstr>
      <vt:lpstr>NOTE-</vt:lpstr>
      <vt:lpstr>Example of parameterized constructor</vt:lpstr>
      <vt:lpstr> Example of default &amp; default parameterized constructor </vt:lpstr>
      <vt:lpstr>Invalid definition of default parameterized constructor</vt:lpstr>
      <vt:lpstr>Copy constructor</vt:lpstr>
      <vt:lpstr>Its a kind of constructor n gets called in following cases-</vt:lpstr>
      <vt:lpstr>PowerPoint Presentation</vt:lpstr>
      <vt:lpstr>PowerPoint Presentation</vt:lpstr>
      <vt:lpstr>Example-</vt:lpstr>
      <vt:lpstr>WAP of sum using copy constructor</vt:lpstr>
      <vt:lpstr>Dynamic Constructor </vt:lpstr>
      <vt:lpstr>Dynamic Constructor </vt:lpstr>
      <vt:lpstr>DRAWBACK OF USER DEFINE CONSTRUCTOR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&amp; Destructors</dc:title>
  <dc:creator>Dell</dc:creator>
  <cp:lastModifiedBy>Sunil Kumar</cp:lastModifiedBy>
  <cp:revision>50</cp:revision>
  <dcterms:created xsi:type="dcterms:W3CDTF">2011-11-09T13:50:25Z</dcterms:created>
  <dcterms:modified xsi:type="dcterms:W3CDTF">2015-09-11T05:14:40Z</dcterms:modified>
</cp:coreProperties>
</file>