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7.jpeg" ContentType="image/jpeg"/>
  <Override PartName="/ppt/media/image6.png" ContentType="image/png"/>
  <Override PartName="/ppt/media/image5.png" ContentType="image/png"/>
  <Override PartName="/ppt/media/image4.png" ContentType="image/png"/>
  <Override PartName="/ppt/media/image9.jpeg" ContentType="image/jpe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1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15" name="PlaceHolder 5"/>
          <p:cNvSpPr>
            <a:spLocks noGrp="1"/>
          </p:cNvSpPr>
          <p:nvPr>
            <p:ph type="sldNum"/>
          </p:nvPr>
        </p:nvSpPr>
        <p:spPr>
          <a:xfrm>
            <a:off x="4399200" y="9555480"/>
            <a:ext cx="3372840" cy="502560"/>
          </a:xfrm>
          <a:prstGeom prst="rect">
            <a:avLst/>
          </a:prstGeom>
        </p:spPr>
        <p:txBody>
          <a:bodyPr lIns="0" rIns="0" tIns="0" bIns="0" anchor="b"/>
          <a:p>
            <a:pPr algn="r"/>
            <a:fld id="{62E8DA14-5AC6-4194-A78E-2FA691F2D43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777240" y="4776480"/>
            <a:ext cx="6218280" cy="443520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777240" y="4777560"/>
            <a:ext cx="6217560" cy="452592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777240" y="4776480"/>
            <a:ext cx="6218280" cy="443520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777240" y="4776480"/>
            <a:ext cx="6218280" cy="443520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777240" y="4776480"/>
            <a:ext cx="6218280" cy="443520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777240" y="4776480"/>
            <a:ext cx="6218280" cy="443520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a:fillRect/>
          </a:stretch>
        </p:blipFill>
        <p:spPr>
          <a:xfrm>
            <a:off x="2292120" y="1769040"/>
            <a:ext cx="5494680" cy="4384080"/>
          </a:xfrm>
          <a:prstGeom prst="rect">
            <a:avLst/>
          </a:prstGeom>
          <a:ln>
            <a:noFill/>
          </a:ln>
        </p:spPr>
      </p:pic>
      <p:pic>
        <p:nvPicPr>
          <p:cNvPr id="71"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8"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0"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3"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8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88"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89"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92"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93"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96"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97"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100"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0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0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04"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105"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07"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108"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109" name="" descr=""/>
          <p:cNvPicPr/>
          <p:nvPr/>
        </p:nvPicPr>
        <p:blipFill>
          <a:blip r:embed="rId2"/>
          <a:stretch>
            <a:fillRect/>
          </a:stretch>
        </p:blipFill>
        <p:spPr>
          <a:xfrm>
            <a:off x="2292120" y="1769040"/>
            <a:ext cx="5494680" cy="4384080"/>
          </a:xfrm>
          <a:prstGeom prst="rect">
            <a:avLst/>
          </a:prstGeom>
          <a:ln>
            <a:noFill/>
          </a:ln>
        </p:spPr>
      </p:pic>
      <p:pic>
        <p:nvPicPr>
          <p:cNvPr id="110"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52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74"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75"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76" name="PlaceHolder 5"/>
          <p:cNvSpPr>
            <a:spLocks noGrp="1"/>
          </p:cNvSpPr>
          <p:nvPr>
            <p:ph type="sldNum"/>
          </p:nvPr>
        </p:nvSpPr>
        <p:spPr>
          <a:xfrm>
            <a:off x="7227360" y="6887160"/>
            <a:ext cx="2348280" cy="521280"/>
          </a:xfrm>
          <a:prstGeom prst="rect">
            <a:avLst/>
          </a:prstGeom>
        </p:spPr>
        <p:txBody>
          <a:bodyPr lIns="0" rIns="0" tIns="0" bIns="0"/>
          <a:p>
            <a:pPr algn="r"/>
            <a:fld id="{326E73ED-0879-46FC-BF52-B20F1CFD7925}"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p>
      <p:sp>
        <p:nvSpPr>
          <p:cNvPr id="117" name="CustomShape 2"/>
          <p:cNvSpPr/>
          <p:nvPr/>
        </p:nvSpPr>
        <p:spPr>
          <a:xfrm>
            <a:off x="504000" y="1769040"/>
            <a:ext cx="9071280" cy="4384080"/>
          </a:xfrm>
          <a:prstGeom prst="rect">
            <a:avLst/>
          </a:prstGeom>
          <a:noFill/>
          <a:ln>
            <a:noFill/>
          </a:ln>
        </p:spPr>
        <p:txBody>
          <a:bodyPr lIns="0" rIns="0" tIns="0" bIns="0" anchor="ctr"/>
          <a:p>
            <a:pPr algn="ctr">
              <a:lnSpc>
                <a:spcPct val="100000"/>
              </a:lnSpc>
            </a:pPr>
            <a:r>
              <a:rPr b="1" lang="en-US" sz="5400">
                <a:latin typeface="Arial"/>
              </a:rPr>
              <a:t>UNIX emulation in MACH</a:t>
            </a:r>
            <a:endParaRPr/>
          </a:p>
        </p:txBody>
      </p:sp>
      <p:sp>
        <p:nvSpPr>
          <p:cNvPr id="118" name="CustomShape 3"/>
          <p:cNvSpPr/>
          <p:nvPr/>
        </p:nvSpPr>
        <p:spPr>
          <a:xfrm>
            <a:off x="640080" y="6153480"/>
            <a:ext cx="3565800" cy="601920"/>
          </a:xfrm>
          <a:prstGeom prst="rect">
            <a:avLst/>
          </a:prstGeom>
          <a:noFill/>
          <a:ln>
            <a:noFill/>
          </a:ln>
        </p:spPr>
        <p:txBody>
          <a:bodyPr lIns="90000" rIns="90000" tIns="45000" bIns="45000"/>
          <a:p>
            <a:r>
              <a:rPr lang="en-US">
                <a:latin typeface="Arial"/>
              </a:rPr>
              <a:t>Sunil Kumar</a:t>
            </a:r>
            <a:endParaRPr/>
          </a:p>
          <a:p>
            <a:r>
              <a:rPr lang="en-US">
                <a:latin typeface="Arial"/>
              </a:rPr>
              <a:t>15-CSE-2830</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1440" y="1440"/>
            <a:ext cx="10078200" cy="205632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Synchronization Using IPC</a:t>
            </a:r>
            <a:endParaRPr/>
          </a:p>
        </p:txBody>
      </p:sp>
      <p:sp>
        <p:nvSpPr>
          <p:cNvPr id="139" name="CustomShape 2"/>
          <p:cNvSpPr/>
          <p:nvPr/>
        </p:nvSpPr>
        <p:spPr>
          <a:xfrm>
            <a:off x="-360" y="2512440"/>
            <a:ext cx="9145440" cy="3743640"/>
          </a:xfrm>
          <a:prstGeom prst="rect">
            <a:avLst/>
          </a:prstGeom>
          <a:noFill/>
          <a:ln>
            <a:noFill/>
          </a:ln>
        </p:spPr>
        <p:txBody>
          <a:bodyPr lIns="81720" rIns="81720" tIns="40680" bIns="40680"/>
          <a:p>
            <a:pPr lvl="2">
              <a:lnSpc>
                <a:spcPct val="133000"/>
              </a:lnSpc>
              <a:buSzPct val="45000"/>
              <a:buFont typeface="Wingdings" charset="2"/>
              <a:buChar char=""/>
            </a:pPr>
            <a:r>
              <a:rPr lang="en-US" sz="2200">
                <a:solidFill>
                  <a:srgbClr val="d45500"/>
                </a:solidFill>
                <a:latin typeface="Gill Sans"/>
              </a:rPr>
              <a:t>IPC-based Synchronization</a:t>
            </a:r>
            <a:endParaRPr/>
          </a:p>
          <a:p>
            <a:pPr lvl="4">
              <a:lnSpc>
                <a:spcPct val="133000"/>
              </a:lnSpc>
              <a:buSzPct val="45000"/>
              <a:buFont typeface="Wingdings" charset="2"/>
              <a:buChar char=""/>
            </a:pPr>
            <a:r>
              <a:rPr lang="en-US">
                <a:solidFill>
                  <a:srgbClr val="000000"/>
                </a:solidFill>
                <a:latin typeface="Gill Sans"/>
              </a:rPr>
              <a:t>Port used as synchronization variable since</a:t>
            </a:r>
            <a:endParaRPr/>
          </a:p>
          <a:p>
            <a:pPr lvl="3">
              <a:lnSpc>
                <a:spcPct val="133000"/>
              </a:lnSpc>
              <a:buSzPct val="45000"/>
              <a:buFont typeface="Wingdings" charset="2"/>
              <a:buChar char=""/>
            </a:pPr>
            <a:r>
              <a:rPr lang="en-US">
                <a:solidFill>
                  <a:srgbClr val="000000"/>
                </a:solidFill>
                <a:latin typeface="Gill Sans"/>
              </a:rPr>
              <a:t>Receive message = wait</a:t>
            </a:r>
            <a:endParaRPr/>
          </a:p>
          <a:p>
            <a:pPr lvl="3">
              <a:lnSpc>
                <a:spcPct val="133000"/>
              </a:lnSpc>
              <a:buSzPct val="45000"/>
              <a:buFont typeface="Wingdings" charset="2"/>
              <a:buChar char=""/>
            </a:pPr>
            <a:r>
              <a:rPr lang="en-US">
                <a:solidFill>
                  <a:srgbClr val="000000"/>
                </a:solidFill>
                <a:latin typeface="Gill Sans"/>
              </a:rPr>
              <a:t>Send message = signal</a:t>
            </a:r>
            <a:endParaRPr/>
          </a:p>
          <a:p>
            <a:pPr lvl="4">
              <a:lnSpc>
                <a:spcPct val="133000"/>
              </a:lnSpc>
              <a:buSzPct val="45000"/>
              <a:buFont typeface="Wingdings" charset="2"/>
              <a:buChar char=""/>
            </a:pPr>
            <a:r>
              <a:rPr lang="en-US">
                <a:solidFill>
                  <a:srgbClr val="000000"/>
                </a:solidFill>
                <a:latin typeface="Gill Sans"/>
              </a:rPr>
              <a:t>Only works natively for threads within a single task because one receiver task is allowed on a single port</a:t>
            </a:r>
            <a:endParaRPr/>
          </a:p>
          <a:p>
            <a:pPr lvl="4">
              <a:lnSpc>
                <a:spcPct val="133000"/>
              </a:lnSpc>
              <a:buSzPct val="45000"/>
              <a:buFont typeface="Wingdings" charset="2"/>
              <a:buChar char=""/>
            </a:pPr>
            <a:r>
              <a:rPr lang="en-US">
                <a:solidFill>
                  <a:srgbClr val="000000"/>
                </a:solidFill>
                <a:latin typeface="Gill Sans"/>
              </a:rPr>
              <a:t>Or via a daemon process that sends/receives messages between tasks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UNIX Emulation</a:t>
            </a:r>
            <a:endParaRPr/>
          </a:p>
        </p:txBody>
      </p:sp>
      <p:sp>
        <p:nvSpPr>
          <p:cNvPr id="141" name="CustomShape 2"/>
          <p:cNvSpPr/>
          <p:nvPr/>
        </p:nvSpPr>
        <p:spPr>
          <a:xfrm>
            <a:off x="504000" y="1769040"/>
            <a:ext cx="9071280" cy="4384080"/>
          </a:xfrm>
          <a:prstGeom prst="rect">
            <a:avLst/>
          </a:prstGeom>
          <a:noFill/>
          <a:ln>
            <a:noFill/>
          </a:ln>
        </p:spPr>
        <p:txBody>
          <a:bodyPr lIns="0" rIns="0" tIns="0" bIns="0"/>
          <a:p>
            <a:r>
              <a:rPr lang="en-US" sz="2800">
                <a:latin typeface="Times New Roman"/>
              </a:rPr>
              <a:t>Implementation of UNIX emulation on Mach consists of two pieces, the UNIX server and a system call emulation library. When the system starts up, the UNIX server instructs the kernel to catch all system call traps and vector them to addresses inside the emulation library of the UNIX process making the system call. System call made by a UNIX process will result in control passing temporally to the kernel and immediately thereafter passing to its emulation library. At the moment  is given to the emulator_library, all the machine registers have the values they had at the time of trap. This method of bouncing off the kernel back into user space is sometimes trampoline mechanism.</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UNIX Emulation</a:t>
            </a:r>
            <a:endParaRPr/>
          </a:p>
        </p:txBody>
      </p:sp>
      <p:sp>
        <p:nvSpPr>
          <p:cNvPr id="143" name="CustomShape 2"/>
          <p:cNvSpPr/>
          <p:nvPr/>
        </p:nvSpPr>
        <p:spPr>
          <a:xfrm>
            <a:off x="504000" y="1769040"/>
            <a:ext cx="9071280" cy="4384080"/>
          </a:xfrm>
          <a:prstGeom prst="rect">
            <a:avLst/>
          </a:prstGeom>
          <a:noFill/>
          <a:ln>
            <a:noFill/>
          </a:ln>
        </p:spPr>
      </p:sp>
      <p:pic>
        <p:nvPicPr>
          <p:cNvPr id="144" name="" descr=""/>
          <p:cNvPicPr/>
          <p:nvPr/>
        </p:nvPicPr>
        <p:blipFill>
          <a:blip r:embed="rId1"/>
          <a:stretch>
            <a:fillRect/>
          </a:stretch>
        </p:blipFill>
        <p:spPr>
          <a:xfrm>
            <a:off x="2880" y="1645920"/>
            <a:ext cx="10076760" cy="59432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4000" y="301320"/>
            <a:ext cx="9071280" cy="1261800"/>
          </a:xfrm>
          <a:prstGeom prst="rect">
            <a:avLst/>
          </a:prstGeom>
          <a:noFill/>
          <a:ln>
            <a:noFill/>
          </a:ln>
        </p:spPr>
      </p:sp>
      <p:sp>
        <p:nvSpPr>
          <p:cNvPr id="146" name="CustomShape 2"/>
          <p:cNvSpPr/>
          <p:nvPr/>
        </p:nvSpPr>
        <p:spPr>
          <a:xfrm>
            <a:off x="504000" y="1769040"/>
            <a:ext cx="9071280" cy="4384080"/>
          </a:xfrm>
          <a:prstGeom prst="rect">
            <a:avLst/>
          </a:prstGeom>
          <a:noFill/>
          <a:ln>
            <a:noFill/>
          </a:ln>
        </p:spPr>
        <p:txBody>
          <a:bodyPr lIns="0" rIns="0" tIns="0" bIns="0"/>
          <a:p>
            <a:pPr>
              <a:lnSpc>
                <a:spcPct val="100000"/>
              </a:lnSpc>
            </a:pPr>
            <a:endParaRPr/>
          </a:p>
          <a:p>
            <a:pPr>
              <a:lnSpc>
                <a:spcPct val="100000"/>
              </a:lnSpc>
            </a:pPr>
            <a:endParaRPr/>
          </a:p>
          <a:p>
            <a:pPr>
              <a:lnSpc>
                <a:spcPct val="100000"/>
              </a:lnSpc>
            </a:pPr>
            <a:endParaRPr/>
          </a:p>
          <a:p>
            <a:pPr>
              <a:lnSpc>
                <a:spcPct val="100000"/>
              </a:lnSpc>
            </a:pPr>
            <a:endParaRPr/>
          </a:p>
        </p:txBody>
      </p:sp>
      <p:sp>
        <p:nvSpPr>
          <p:cNvPr id="147" name="CustomShape 3"/>
          <p:cNvSpPr/>
          <p:nvPr/>
        </p:nvSpPr>
        <p:spPr>
          <a:xfrm>
            <a:off x="2560320" y="3291840"/>
            <a:ext cx="5668920" cy="1454040"/>
          </a:xfrm>
          <a:prstGeom prst="rect">
            <a:avLst/>
          </a:prstGeom>
          <a:noFill/>
          <a:ln>
            <a:noFill/>
          </a:ln>
        </p:spPr>
        <p:txBody>
          <a:bodyPr lIns="90000" rIns="90000" tIns="45000" bIns="45000"/>
          <a:p>
            <a:r>
              <a:rPr b="1" lang="en-US" sz="9600">
                <a:latin typeface="Arial"/>
              </a:rPr>
              <a:t>Thanks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587880" y="302400"/>
            <a:ext cx="9071640" cy="1259640"/>
          </a:xfrm>
          <a:prstGeom prst="rect">
            <a:avLst/>
          </a:prstGeom>
          <a:noFill/>
          <a:ln>
            <a:noFill/>
          </a:ln>
        </p:spPr>
        <p:txBody>
          <a:bodyPr lIns="90000" rIns="90000" tIns="46800" bIns="46800" anchor="ctr"/>
          <a:p>
            <a:pPr algn="ctr">
              <a:lnSpc>
                <a:spcPct val="100000"/>
              </a:lnSpc>
              <a:buSzPct val="45000"/>
              <a:buFont typeface="StarSymbol"/>
              <a:buChar char="l"/>
            </a:pPr>
            <a:r>
              <a:rPr b="1" lang="en-US" sz="4400">
                <a:latin typeface="Arial"/>
              </a:rPr>
              <a:t>What </a:t>
            </a:r>
            <a:r>
              <a:rPr b="1" lang="en-US" sz="4400">
                <a:latin typeface="Times New Roman"/>
              </a:rPr>
              <a:t>is</a:t>
            </a:r>
            <a:r>
              <a:rPr b="1" lang="en-US" sz="4400">
                <a:latin typeface="Arial"/>
              </a:rPr>
              <a:t> Mach?</a:t>
            </a:r>
            <a:endParaRPr/>
          </a:p>
        </p:txBody>
      </p:sp>
      <p:sp>
        <p:nvSpPr>
          <p:cNvPr id="120" name="CustomShape 2"/>
          <p:cNvSpPr/>
          <p:nvPr/>
        </p:nvSpPr>
        <p:spPr>
          <a:xfrm>
            <a:off x="504000" y="1763280"/>
            <a:ext cx="9071640" cy="3695400"/>
          </a:xfrm>
          <a:prstGeom prst="rect">
            <a:avLst/>
          </a:prstGeom>
          <a:noFill/>
          <a:ln>
            <a:noFill/>
          </a:ln>
        </p:spPr>
        <p:txBody>
          <a:bodyPr lIns="90000" rIns="90000" tIns="46800" bIns="46800"/>
          <a:p>
            <a:pPr>
              <a:lnSpc>
                <a:spcPct val="90000"/>
              </a:lnSpc>
              <a:buFont typeface="Times New Roman"/>
              <a:buChar char="•"/>
            </a:pPr>
            <a:r>
              <a:rPr lang="en-US" sz="2400">
                <a:latin typeface="Times New Roman"/>
              </a:rPr>
              <a:t>Mach</a:t>
            </a:r>
            <a:endParaRPr/>
          </a:p>
          <a:p>
            <a:pPr lvl="1">
              <a:lnSpc>
                <a:spcPct val="90000"/>
              </a:lnSpc>
              <a:buFont typeface="Times New Roman"/>
              <a:buChar char="–"/>
            </a:pPr>
            <a:r>
              <a:rPr lang="en-US" sz="2400">
                <a:latin typeface="Times New Roman"/>
              </a:rPr>
              <a:t>Transparent multiprocessing – Avoiding issues in BSD.</a:t>
            </a:r>
            <a:endParaRPr/>
          </a:p>
          <a:p>
            <a:pPr lvl="1">
              <a:lnSpc>
                <a:spcPct val="90000"/>
              </a:lnSpc>
              <a:buFont typeface="Times New Roman"/>
              <a:buChar char="–"/>
            </a:pPr>
            <a:r>
              <a:rPr lang="en-US" sz="2400">
                <a:latin typeface="Times New Roman"/>
              </a:rPr>
              <a:t>Protected message passing – Better than Unix message   messaging.</a:t>
            </a:r>
            <a:endParaRPr/>
          </a:p>
          <a:p>
            <a:pPr lvl="1">
              <a:lnSpc>
                <a:spcPct val="90000"/>
              </a:lnSpc>
              <a:buFont typeface="Times New Roman"/>
              <a:buChar char="–"/>
            </a:pPr>
            <a:r>
              <a:rPr lang="en-US" sz="2400">
                <a:latin typeface="Times New Roman"/>
              </a:rPr>
              <a:t>“</a:t>
            </a:r>
            <a:r>
              <a:rPr lang="en-US" sz="2400">
                <a:latin typeface="Times New Roman"/>
              </a:rPr>
              <a:t>extensible” Microkernel</a:t>
            </a:r>
            <a:endParaRPr/>
          </a:p>
          <a:p>
            <a:pPr lvl="1">
              <a:lnSpc>
                <a:spcPct val="90000"/>
              </a:lnSpc>
              <a:buFont typeface="Times New Roman"/>
              <a:buChar char="–"/>
            </a:pPr>
            <a:r>
              <a:rPr lang="en-US" sz="2400">
                <a:latin typeface="Times New Roman"/>
              </a:rPr>
              <a:t> </a:t>
            </a:r>
            <a:r>
              <a:rPr lang="en-US" sz="2400">
                <a:latin typeface="Times New Roman"/>
              </a:rPr>
              <a:t>Multiple levels of operating system</a:t>
            </a:r>
            <a:endParaRPr/>
          </a:p>
          <a:p>
            <a:pPr lvl="2">
              <a:lnSpc>
                <a:spcPct val="90000"/>
              </a:lnSpc>
              <a:buFont typeface="Times New Roman"/>
              <a:buChar char="•"/>
            </a:pPr>
            <a:r>
              <a:rPr lang="en-US" sz="2400">
                <a:latin typeface="Times New Roman"/>
              </a:rPr>
              <a:t>Other O/S’s implemented as “applications”</a:t>
            </a:r>
            <a:endParaRPr/>
          </a:p>
          <a:p>
            <a:pPr lvl="1">
              <a:lnSpc>
                <a:spcPct val="90000"/>
              </a:lnSpc>
              <a:buFont typeface="Times New Roman"/>
              <a:buChar char="–"/>
            </a:pPr>
            <a:r>
              <a:rPr lang="en-US" sz="2400">
                <a:latin typeface="Times New Roman"/>
              </a:rPr>
              <a:t>Basis for NeXT O/S, Mac X O/S, OSF/1</a:t>
            </a: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MACH MicroKernal</a:t>
            </a:r>
            <a:endParaRPr/>
          </a:p>
        </p:txBody>
      </p:sp>
      <p:sp>
        <p:nvSpPr>
          <p:cNvPr id="122" name="CustomShape 2"/>
          <p:cNvSpPr/>
          <p:nvPr/>
        </p:nvSpPr>
        <p:spPr>
          <a:xfrm>
            <a:off x="504000" y="1769040"/>
            <a:ext cx="9071280" cy="4384080"/>
          </a:xfrm>
          <a:prstGeom prst="rect">
            <a:avLst/>
          </a:prstGeom>
          <a:noFill/>
          <a:ln>
            <a:noFill/>
          </a:ln>
        </p:spPr>
      </p:sp>
      <p:pic>
        <p:nvPicPr>
          <p:cNvPr id="123" name="" descr=""/>
          <p:cNvPicPr/>
          <p:nvPr/>
        </p:nvPicPr>
        <p:blipFill>
          <a:blip r:embed="rId1"/>
          <a:stretch>
            <a:fillRect/>
          </a:stretch>
        </p:blipFill>
        <p:spPr>
          <a:xfrm>
            <a:off x="548640" y="1644120"/>
            <a:ext cx="9140760" cy="5915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The Kernel manages five principal abstractions</a:t>
            </a:r>
            <a:endParaRPr/>
          </a:p>
        </p:txBody>
      </p:sp>
      <p:sp>
        <p:nvSpPr>
          <p:cNvPr id="125" name="CustomShape 2"/>
          <p:cNvSpPr/>
          <p:nvPr/>
        </p:nvSpPr>
        <p:spPr>
          <a:xfrm>
            <a:off x="438120" y="265176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Processes</a:t>
            </a:r>
            <a:endParaRPr/>
          </a:p>
          <a:p>
            <a:pPr>
              <a:lnSpc>
                <a:spcPct val="100000"/>
              </a:lnSpc>
              <a:buSzPct val="45000"/>
              <a:buFont typeface="StarSymbol"/>
              <a:buChar char="l"/>
            </a:pPr>
            <a:r>
              <a:rPr lang="en-US" sz="3200">
                <a:latin typeface="Arial"/>
              </a:rPr>
              <a:t>Threads</a:t>
            </a:r>
            <a:endParaRPr/>
          </a:p>
          <a:p>
            <a:pPr>
              <a:lnSpc>
                <a:spcPct val="100000"/>
              </a:lnSpc>
              <a:buSzPct val="45000"/>
              <a:buFont typeface="StarSymbol"/>
              <a:buChar char="l"/>
            </a:pPr>
            <a:r>
              <a:rPr lang="en-US" sz="3200">
                <a:latin typeface="Arial"/>
              </a:rPr>
              <a:t>Memory Objects</a:t>
            </a:r>
            <a:endParaRPr/>
          </a:p>
          <a:p>
            <a:pPr>
              <a:lnSpc>
                <a:spcPct val="100000"/>
              </a:lnSpc>
              <a:buSzPct val="45000"/>
              <a:buFont typeface="StarSymbol"/>
              <a:buChar char="l"/>
            </a:pPr>
            <a:r>
              <a:rPr lang="en-US" sz="3200">
                <a:latin typeface="Arial"/>
              </a:rPr>
              <a:t>Ports</a:t>
            </a:r>
            <a:endParaRPr/>
          </a:p>
          <a:p>
            <a:pPr>
              <a:lnSpc>
                <a:spcPct val="100000"/>
              </a:lnSpc>
              <a:buSzPct val="45000"/>
              <a:buFont typeface="StarSymbol"/>
              <a:buChar char="l"/>
            </a:pPr>
            <a:r>
              <a:rPr lang="en-US" sz="3200">
                <a:latin typeface="Arial"/>
              </a:rPr>
              <a:t>Messages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b="1" lang="en-US" sz="4400">
                <a:latin typeface="Arial"/>
              </a:rPr>
              <a:t>Primary Goals of MACH</a:t>
            </a:r>
            <a:endParaRPr/>
          </a:p>
        </p:txBody>
      </p:sp>
      <p:sp>
        <p:nvSpPr>
          <p:cNvPr id="127"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US" sz="3200">
                <a:latin typeface="Arial"/>
              </a:rPr>
              <a:t>Providing a base for building other operating systems (e.g. UNIX).</a:t>
            </a:r>
            <a:endParaRPr/>
          </a:p>
          <a:p>
            <a:pPr>
              <a:lnSpc>
                <a:spcPct val="100000"/>
              </a:lnSpc>
              <a:buSzPct val="45000"/>
              <a:buFont typeface="StarSymbol"/>
              <a:buChar char="l"/>
            </a:pPr>
            <a:r>
              <a:rPr lang="en-US" sz="3200">
                <a:latin typeface="Arial"/>
              </a:rPr>
              <a:t>Supporting large sparse address spaces.</a:t>
            </a:r>
            <a:endParaRPr/>
          </a:p>
          <a:p>
            <a:pPr>
              <a:lnSpc>
                <a:spcPct val="100000"/>
              </a:lnSpc>
              <a:buSzPct val="45000"/>
              <a:buFont typeface="StarSymbol"/>
              <a:buChar char="l"/>
            </a:pPr>
            <a:r>
              <a:rPr lang="en-US" sz="3200">
                <a:latin typeface="Arial"/>
              </a:rPr>
              <a:t>Allowing transparent access to .network resources.</a:t>
            </a:r>
            <a:endParaRPr/>
          </a:p>
          <a:p>
            <a:pPr>
              <a:lnSpc>
                <a:spcPct val="100000"/>
              </a:lnSpc>
              <a:buSzPct val="45000"/>
              <a:buFont typeface="StarSymbol"/>
              <a:buChar char="l"/>
            </a:pPr>
            <a:r>
              <a:rPr lang="en-US" sz="3200">
                <a:latin typeface="Arial"/>
              </a:rPr>
              <a:t>Exploiting parallelism in both the system and the applications.</a:t>
            </a:r>
            <a:endParaRPr/>
          </a:p>
          <a:p>
            <a:pPr>
              <a:lnSpc>
                <a:spcPct val="100000"/>
              </a:lnSpc>
              <a:buSzPct val="45000"/>
              <a:buFont typeface="StarSymbol"/>
              <a:buChar char="l"/>
            </a:pPr>
            <a:r>
              <a:rPr lang="en-US" sz="3200">
                <a:latin typeface="Arial"/>
              </a:rPr>
              <a:t>Making Mach portable to a larger collection of machines.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6480" y="1904040"/>
            <a:ext cx="8231760" cy="6520320"/>
          </a:xfrm>
          <a:prstGeom prst="rect">
            <a:avLst/>
          </a:prstGeom>
          <a:noFill/>
          <a:ln>
            <a:noFill/>
          </a:ln>
        </p:spPr>
        <p:txBody>
          <a:bodyPr lIns="81720" rIns="81720" tIns="42480" bIns="42480"/>
          <a:p>
            <a:pPr>
              <a:lnSpc>
                <a:spcPct val="133000"/>
              </a:lnSpc>
              <a:buSzPct val="45000"/>
              <a:buFont typeface="Wingdings" charset="2"/>
              <a:buChar char=""/>
            </a:pPr>
            <a:r>
              <a:rPr lang="en-US" sz="2200">
                <a:latin typeface="Arial"/>
              </a:rPr>
              <a:t>Universal communications mechanism between all objects in the system</a:t>
            </a:r>
            <a:endParaRPr/>
          </a:p>
          <a:p>
            <a:pPr>
              <a:lnSpc>
                <a:spcPct val="133000"/>
              </a:lnSpc>
              <a:buSzPct val="45000"/>
              <a:buFont typeface="Wingdings" charset="2"/>
              <a:buChar char=""/>
            </a:pPr>
            <a:r>
              <a:rPr lang="en-US" sz="2200">
                <a:latin typeface="Arial"/>
              </a:rPr>
              <a:t>Location-independence, automatic addressing</a:t>
            </a:r>
            <a:endParaRPr/>
          </a:p>
          <a:p>
            <a:pPr>
              <a:lnSpc>
                <a:spcPct val="133000"/>
              </a:lnSpc>
              <a:buSzPct val="45000"/>
              <a:buFont typeface="Wingdings" charset="2"/>
              <a:buChar char=""/>
            </a:pPr>
            <a:r>
              <a:rPr lang="en-US" sz="2200">
                <a:latin typeface="Arial"/>
              </a:rPr>
              <a:t>Isolation between objects because all messages pass through the kernel</a:t>
            </a:r>
            <a:endParaRPr/>
          </a:p>
          <a:p>
            <a:pPr>
              <a:lnSpc>
                <a:spcPct val="133000"/>
              </a:lnSpc>
              <a:buSzPct val="45000"/>
              <a:buFont typeface="Wingdings" charset="2"/>
              <a:buChar char=""/>
            </a:pPr>
            <a:r>
              <a:rPr lang="en-US" sz="2200">
                <a:latin typeface="Arial"/>
              </a:rPr>
              <a:t>Secured communications via port rights</a:t>
            </a:r>
            <a:endParaRPr/>
          </a:p>
          <a:p>
            <a:pPr lvl="1">
              <a:lnSpc>
                <a:spcPct val="133000"/>
              </a:lnSpc>
              <a:buSzPct val="45000"/>
              <a:buFont typeface="Symbol" charset="2"/>
              <a:buChar char=""/>
            </a:pPr>
            <a:r>
              <a:rPr lang="en-US">
                <a:solidFill>
                  <a:srgbClr val="000000"/>
                </a:solidFill>
                <a:latin typeface="Gill Sans"/>
              </a:rPr>
              <a:t>A capability to communicate on a particular port (many senders, 1 receiver)‏</a:t>
            </a:r>
            <a:endParaRPr/>
          </a:p>
          <a:p>
            <a:pPr lvl="1">
              <a:lnSpc>
                <a:spcPct val="133000"/>
              </a:lnSpc>
              <a:buSzPct val="45000"/>
              <a:buFont typeface="Symbol" charset="2"/>
              <a:buChar char=""/>
            </a:pPr>
            <a:r>
              <a:rPr lang="en-US">
                <a:solidFill>
                  <a:srgbClr val="000000"/>
                </a:solidFill>
                <a:latin typeface="Gill Sans"/>
              </a:rPr>
              <a:t>A transferable right</a:t>
            </a:r>
            <a:endParaRPr/>
          </a:p>
          <a:p>
            <a:pPr lvl="1">
              <a:lnSpc>
                <a:spcPct val="133000"/>
              </a:lnSpc>
              <a:buSzPct val="45000"/>
              <a:buFont typeface="Symbol" charset="2"/>
              <a:buChar char=""/>
            </a:pPr>
            <a:r>
              <a:rPr lang="en-US">
                <a:solidFill>
                  <a:srgbClr val="000000"/>
                </a:solidFill>
                <a:latin typeface="Gill Sans"/>
              </a:rPr>
              <a:t>Rights must be transferred via IPC so the kernel can track the transfer</a:t>
            </a:r>
            <a:endParaRPr/>
          </a:p>
          <a:p>
            <a:pPr lvl="1">
              <a:lnSpc>
                <a:spcPct val="104000"/>
              </a:lnSpc>
            </a:pPr>
            <a:endParaRPr/>
          </a:p>
          <a:p>
            <a:pPr/>
            <a:endParaRPr/>
          </a:p>
        </p:txBody>
      </p:sp>
      <p:sp>
        <p:nvSpPr>
          <p:cNvPr id="129" name="CustomShape 2"/>
          <p:cNvSpPr/>
          <p:nvPr/>
        </p:nvSpPr>
        <p:spPr>
          <a:xfrm>
            <a:off x="1440" y="-26280"/>
            <a:ext cx="10078560" cy="162900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a:t>
            </a:r>
            <a:endParaRPr/>
          </a:p>
        </p:txBody>
      </p:sp>
      <p:sp>
        <p:nvSpPr>
          <p:cNvPr id="130" name="CustomShape 3"/>
          <p:cNvSpPr/>
          <p:nvPr/>
        </p:nvSpPr>
        <p:spPr>
          <a:xfrm>
            <a:off x="0" y="1217880"/>
            <a:ext cx="10080000" cy="1010880"/>
          </a:xfrm>
          <a:prstGeom prst="rect">
            <a:avLst/>
          </a:prstGeom>
          <a:noFill/>
          <a:ln>
            <a:noFill/>
          </a:ln>
        </p:spPr>
        <p:txBody>
          <a:bodyPr lIns="82800" rIns="82800" tIns="41400" bIns="41400"/>
          <a:p>
            <a:pPr algn="ctr">
              <a:buSzPct val="45000"/>
              <a:buFont typeface="StarSymbol"/>
              <a:buChar char=""/>
            </a:pPr>
            <a:r>
              <a:rPr lang="en-US" sz="1990">
                <a:solidFill>
                  <a:srgbClr val="d45500"/>
                </a:solidFill>
                <a:latin typeface="Arial"/>
              </a:rPr>
              <a:t>Mach’s overriding principle is to be a “simple, extensible kernel, concentrating on communications facilities.”</a:t>
            </a:r>
            <a:r>
              <a:rPr b="1" lang="en-US" sz="1990">
                <a:solidFill>
                  <a:srgbClr val="d45500"/>
                </a:solidFill>
                <a:latin typeface="Arial"/>
              </a:rPr>
              <a:t>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360" y="-360"/>
            <a:ext cx="10078560" cy="205596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Ports and Port Sets</a:t>
            </a:r>
            <a:endParaRPr/>
          </a:p>
        </p:txBody>
      </p:sp>
      <p:sp>
        <p:nvSpPr>
          <p:cNvPr id="132" name="CustomShape 2"/>
          <p:cNvSpPr/>
          <p:nvPr/>
        </p:nvSpPr>
        <p:spPr>
          <a:xfrm>
            <a:off x="228960" y="1828440"/>
            <a:ext cx="7945200" cy="5514120"/>
          </a:xfrm>
          <a:prstGeom prst="rect">
            <a:avLst/>
          </a:prstGeom>
          <a:noFill/>
          <a:ln>
            <a:noFill/>
          </a:ln>
        </p:spPr>
        <p:txBody>
          <a:bodyPr lIns="81720" rIns="81720" tIns="40680" bIns="40680"/>
          <a:p>
            <a:pPr lvl="1">
              <a:lnSpc>
                <a:spcPct val="120000"/>
              </a:lnSpc>
              <a:buSzPct val="45000"/>
              <a:buFont typeface="Wingdings" charset="2"/>
              <a:buChar char=""/>
            </a:pPr>
            <a:r>
              <a:rPr lang="en-US" sz="2200">
                <a:solidFill>
                  <a:srgbClr val="d45500"/>
                </a:solidFill>
                <a:latin typeface="Gill Sans"/>
              </a:rPr>
              <a:t>Ports</a:t>
            </a:r>
            <a:endParaRPr/>
          </a:p>
          <a:p>
            <a:pPr lvl="2">
              <a:lnSpc>
                <a:spcPct val="120000"/>
              </a:lnSpc>
              <a:buSzPct val="45000"/>
              <a:buFont typeface="Wingdings" charset="2"/>
              <a:buChar char=""/>
            </a:pPr>
            <a:r>
              <a:rPr lang="en-US">
                <a:solidFill>
                  <a:srgbClr val="000000"/>
                </a:solidFill>
                <a:latin typeface="Gill Sans"/>
              </a:rPr>
              <a:t>Implemented as a protected bounded queue in the kernel</a:t>
            </a:r>
            <a:endParaRPr/>
          </a:p>
          <a:p>
            <a:pPr lvl="3">
              <a:lnSpc>
                <a:spcPct val="120000"/>
              </a:lnSpc>
              <a:buSzPct val="45000"/>
              <a:buFont typeface="Wingdings" charset="2"/>
              <a:buChar char=""/>
            </a:pPr>
            <a:r>
              <a:rPr lang="en-US">
                <a:solidFill>
                  <a:srgbClr val="000000"/>
                </a:solidFill>
                <a:latin typeface="Gill Sans"/>
              </a:rPr>
              <a:t>Has a unique global name</a:t>
            </a:r>
            <a:endParaRPr/>
          </a:p>
          <a:p>
            <a:pPr lvl="3">
              <a:lnSpc>
                <a:spcPct val="120000"/>
              </a:lnSpc>
              <a:buSzPct val="45000"/>
              <a:buFont typeface="Wingdings" charset="2"/>
              <a:buChar char=""/>
            </a:pPr>
            <a:r>
              <a:rPr lang="en-US">
                <a:solidFill>
                  <a:srgbClr val="000000"/>
                </a:solidFill>
                <a:latin typeface="Gill Sans"/>
              </a:rPr>
              <a:t>System Calls</a:t>
            </a:r>
            <a:endParaRPr/>
          </a:p>
          <a:p>
            <a:pPr lvl="4">
              <a:lnSpc>
                <a:spcPct val="120000"/>
              </a:lnSpc>
              <a:buSzPct val="45000"/>
              <a:buFont typeface="Wingdings" charset="2"/>
              <a:buChar char=""/>
            </a:pPr>
            <a:r>
              <a:rPr lang="en-US" sz="1600">
                <a:solidFill>
                  <a:srgbClr val="000000"/>
                </a:solidFill>
                <a:latin typeface="Gill Sans"/>
              </a:rPr>
              <a:t>Allocate a new port in task, give the task all access rights</a:t>
            </a:r>
            <a:endParaRPr/>
          </a:p>
          <a:p>
            <a:pPr lvl="4">
              <a:lnSpc>
                <a:spcPct val="120000"/>
              </a:lnSpc>
              <a:buSzPct val="45000"/>
              <a:buFont typeface="Wingdings" charset="2"/>
              <a:buChar char=""/>
            </a:pPr>
            <a:r>
              <a:rPr lang="en-US" sz="1600">
                <a:solidFill>
                  <a:srgbClr val="000000"/>
                </a:solidFill>
                <a:latin typeface="Gill Sans"/>
              </a:rPr>
              <a:t>Deallocate task’s access rights to a port</a:t>
            </a:r>
            <a:endParaRPr/>
          </a:p>
          <a:p>
            <a:pPr lvl="4">
              <a:lnSpc>
                <a:spcPct val="120000"/>
              </a:lnSpc>
              <a:buSzPct val="45000"/>
              <a:buFont typeface="Wingdings" charset="2"/>
              <a:buChar char=""/>
            </a:pPr>
            <a:r>
              <a:rPr lang="en-US" sz="1600">
                <a:solidFill>
                  <a:srgbClr val="000000"/>
                </a:solidFill>
                <a:latin typeface="Gill Sans"/>
              </a:rPr>
              <a:t>Get port status</a:t>
            </a:r>
            <a:endParaRPr/>
          </a:p>
          <a:p>
            <a:pPr lvl="4">
              <a:lnSpc>
                <a:spcPct val="120000"/>
              </a:lnSpc>
              <a:buSzPct val="45000"/>
              <a:buFont typeface="Wingdings" charset="2"/>
              <a:buChar char=""/>
            </a:pPr>
            <a:r>
              <a:rPr lang="en-US" sz="1600">
                <a:solidFill>
                  <a:srgbClr val="000000"/>
                </a:solidFill>
                <a:latin typeface="Gill Sans"/>
              </a:rPr>
              <a:t>Create backup port to inherit the receive right when the existing port is deallocated</a:t>
            </a:r>
            <a:endParaRPr/>
          </a:p>
          <a:p>
            <a:pPr lvl="1">
              <a:lnSpc>
                <a:spcPct val="120000"/>
              </a:lnSpc>
              <a:buSzPct val="45000"/>
              <a:buFont typeface="Wingdings" charset="2"/>
              <a:buChar char=""/>
            </a:pPr>
            <a:r>
              <a:rPr lang="en-US" sz="2200">
                <a:solidFill>
                  <a:srgbClr val="d45500"/>
                </a:solidFill>
                <a:latin typeface="Gill Sans"/>
              </a:rPr>
              <a:t>Port Sets</a:t>
            </a:r>
            <a:endParaRPr/>
          </a:p>
          <a:p>
            <a:pPr lvl="2">
              <a:lnSpc>
                <a:spcPct val="120000"/>
              </a:lnSpc>
              <a:buSzPct val="45000"/>
              <a:buFont typeface="Wingdings" charset="2"/>
              <a:buChar char=""/>
            </a:pPr>
            <a:r>
              <a:rPr lang="en-US" sz="1600">
                <a:solidFill>
                  <a:srgbClr val="000000"/>
                </a:solidFill>
                <a:latin typeface="Gill Sans"/>
              </a:rPr>
              <a:t>A grouping of ports in the same task</a:t>
            </a:r>
            <a:endParaRPr/>
          </a:p>
          <a:p>
            <a:pPr lvl="2">
              <a:lnSpc>
                <a:spcPct val="120000"/>
              </a:lnSpc>
              <a:buSzPct val="45000"/>
              <a:buFont typeface="Wingdings" charset="2"/>
              <a:buChar char=""/>
            </a:pPr>
            <a:r>
              <a:rPr lang="en-US" sz="1600">
                <a:solidFill>
                  <a:srgbClr val="000000"/>
                </a:solidFill>
                <a:latin typeface="Gill Sans"/>
              </a:rPr>
              <a:t>Used for using a single thread as an incoming queue processor (e.g. Unix select or poll system calls)‏</a:t>
            </a:r>
            <a:endParaRPr/>
          </a:p>
          <a:p>
            <a:pPr lvl="2">
              <a:lnSpc>
                <a:spcPct val="120000"/>
              </a:lnSpc>
              <a:buSzPct val="45000"/>
              <a:buFont typeface="Wingdings" charset="2"/>
              <a:buChar char=""/>
            </a:pPr>
            <a:r>
              <a:rPr lang="en-US" sz="1600">
                <a:solidFill>
                  <a:srgbClr val="000000"/>
                </a:solidFill>
                <a:latin typeface="Gill Sans"/>
              </a:rPr>
              <a:t>A port may be a member of one set at a time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360" y="-360"/>
            <a:ext cx="10078560" cy="205596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Messages</a:t>
            </a:r>
            <a:endParaRPr/>
          </a:p>
        </p:txBody>
      </p:sp>
      <p:sp>
        <p:nvSpPr>
          <p:cNvPr id="134" name="CustomShape 2"/>
          <p:cNvSpPr/>
          <p:nvPr/>
        </p:nvSpPr>
        <p:spPr>
          <a:xfrm>
            <a:off x="456840" y="1980720"/>
            <a:ext cx="8231760" cy="4651560"/>
          </a:xfrm>
          <a:prstGeom prst="rect">
            <a:avLst/>
          </a:prstGeom>
          <a:noFill/>
          <a:ln>
            <a:noFill/>
          </a:ln>
        </p:spPr>
        <p:txBody>
          <a:bodyPr lIns="81720" rIns="81720" tIns="42480" bIns="42480"/>
          <a:p>
            <a:pPr>
              <a:lnSpc>
                <a:spcPct val="133000"/>
              </a:lnSpc>
              <a:buSzPct val="45000"/>
              <a:buFont typeface="Wingdings" charset="2"/>
              <a:buChar char=""/>
            </a:pPr>
            <a:r>
              <a:rPr lang="en-US" sz="1990">
                <a:latin typeface="Arial"/>
              </a:rPr>
              <a:t>Header + one or more typed data objects</a:t>
            </a:r>
            <a:endParaRPr/>
          </a:p>
          <a:p>
            <a:pPr>
              <a:lnSpc>
                <a:spcPct val="133000"/>
              </a:lnSpc>
              <a:buSzPct val="45000"/>
              <a:buFont typeface="Wingdings" charset="2"/>
              <a:buChar char=""/>
            </a:pPr>
            <a:r>
              <a:rPr lang="en-US" sz="1990">
                <a:latin typeface="Arial"/>
              </a:rPr>
              <a:t>Header contains destination port name, reply port name, message length </a:t>
            </a:r>
            <a:endParaRPr/>
          </a:p>
          <a:p>
            <a:pPr>
              <a:lnSpc>
                <a:spcPct val="133000"/>
              </a:lnSpc>
              <a:buSzPct val="45000"/>
              <a:buFont typeface="Wingdings" charset="2"/>
              <a:buChar char=""/>
            </a:pPr>
            <a:r>
              <a:rPr lang="en-US" sz="1990">
                <a:latin typeface="Arial"/>
              </a:rPr>
              <a:t>In-line message data contains simple types, port rights</a:t>
            </a:r>
            <a:endParaRPr/>
          </a:p>
          <a:p>
            <a:pPr>
              <a:lnSpc>
                <a:spcPct val="133000"/>
              </a:lnSpc>
              <a:buSzPct val="45000"/>
              <a:buFont typeface="Wingdings" charset="2"/>
              <a:buChar char=""/>
            </a:pPr>
            <a:r>
              <a:rPr lang="en-US" sz="1990">
                <a:latin typeface="Arial"/>
              </a:rPr>
              <a:t>Out-of-line data: pointers</a:t>
            </a:r>
            <a:endParaRPr/>
          </a:p>
          <a:p>
            <a:pPr lvl="1">
              <a:lnSpc>
                <a:spcPct val="133000"/>
              </a:lnSpc>
              <a:buSzPct val="45000"/>
              <a:buFont typeface="Wingdings" charset="2"/>
              <a:buChar char=""/>
            </a:pPr>
            <a:r>
              <a:rPr lang="en-US">
                <a:solidFill>
                  <a:srgbClr val="000000"/>
                </a:solidFill>
                <a:latin typeface="Gill Sans"/>
              </a:rPr>
              <a:t>Via virtual-memory management</a:t>
            </a:r>
            <a:endParaRPr/>
          </a:p>
          <a:p>
            <a:pPr lvl="1">
              <a:lnSpc>
                <a:spcPct val="133000"/>
              </a:lnSpc>
              <a:buSzPct val="45000"/>
              <a:buFont typeface="Wingdings" charset="2"/>
              <a:buChar char=""/>
            </a:pPr>
            <a:r>
              <a:rPr lang="en-US">
                <a:solidFill>
                  <a:srgbClr val="000000"/>
                </a:solidFill>
                <a:latin typeface="Gill Sans"/>
              </a:rPr>
              <a:t>Uses copy-on-write</a:t>
            </a:r>
            <a:endParaRPr/>
          </a:p>
          <a:p>
            <a:pPr>
              <a:lnSpc>
                <a:spcPct val="133000"/>
              </a:lnSpc>
              <a:buSzPct val="45000"/>
              <a:buFont typeface="Wingdings" charset="2"/>
              <a:buChar char=""/>
            </a:pPr>
            <a:r>
              <a:rPr lang="en-US" sz="1990">
                <a:latin typeface="Arial"/>
              </a:rPr>
              <a:t>Sparse virtual memory</a:t>
            </a:r>
            <a:endParaRPr/>
          </a:p>
          <a:p>
            <a:pPr lvl="2">
              <a:lnSpc>
                <a:spcPct val="97000"/>
              </a:lnSpc>
            </a:pPr>
            <a:endParaRPr/>
          </a:p>
        </p:txBody>
      </p:sp>
      <p:pic>
        <p:nvPicPr>
          <p:cNvPr id="135" name="" descr=""/>
          <p:cNvPicPr/>
          <p:nvPr/>
        </p:nvPicPr>
        <p:blipFill>
          <a:blip r:embed="rId1"/>
          <a:stretch>
            <a:fillRect/>
          </a:stretch>
        </p:blipFill>
        <p:spPr>
          <a:xfrm>
            <a:off x="5669280" y="3931920"/>
            <a:ext cx="3912840" cy="3353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6480" y="2437560"/>
            <a:ext cx="9147240" cy="4387320"/>
          </a:xfrm>
          <a:prstGeom prst="rect">
            <a:avLst/>
          </a:prstGeom>
          <a:noFill/>
          <a:ln>
            <a:noFill/>
          </a:ln>
        </p:spPr>
        <p:txBody>
          <a:bodyPr lIns="81720" rIns="81720" tIns="42480" bIns="42480"/>
          <a:p>
            <a:pPr>
              <a:lnSpc>
                <a:spcPct val="133000"/>
              </a:lnSpc>
              <a:buSzPct val="45000"/>
              <a:buFont typeface="Wingdings" charset="2"/>
              <a:buChar char=""/>
            </a:pPr>
            <a:r>
              <a:rPr lang="en-US" sz="2200">
                <a:solidFill>
                  <a:srgbClr val="d45500"/>
                </a:solidFill>
                <a:latin typeface="Arial"/>
              </a:rPr>
              <a:t>NetMsgServer</a:t>
            </a:r>
            <a:endParaRPr/>
          </a:p>
          <a:p>
            <a:pPr lvl="1">
              <a:lnSpc>
                <a:spcPct val="133000"/>
              </a:lnSpc>
              <a:buSzPct val="45000"/>
              <a:buFont typeface="Symbol" charset="2"/>
              <a:buChar char=""/>
            </a:pPr>
            <a:r>
              <a:rPr lang="en-US">
                <a:solidFill>
                  <a:srgbClr val="000000"/>
                </a:solidFill>
                <a:latin typeface="Gill Sans"/>
              </a:rPr>
              <a:t>User-level daemon that forwards messages between hosts</a:t>
            </a:r>
            <a:endParaRPr/>
          </a:p>
          <a:p>
            <a:pPr lvl="1">
              <a:lnSpc>
                <a:spcPct val="133000"/>
              </a:lnSpc>
              <a:buSzPct val="45000"/>
              <a:buFont typeface="Symbol" charset="2"/>
              <a:buChar char=""/>
            </a:pPr>
            <a:r>
              <a:rPr lang="en-US">
                <a:solidFill>
                  <a:srgbClr val="000000"/>
                </a:solidFill>
                <a:latin typeface="Gill Sans"/>
              </a:rPr>
              <a:t>Used when receiver port is not on the kernel’s computer</a:t>
            </a:r>
            <a:endParaRPr/>
          </a:p>
          <a:p>
            <a:pPr lvl="1">
              <a:lnSpc>
                <a:spcPct val="133000"/>
              </a:lnSpc>
              <a:buSzPct val="45000"/>
              <a:buFont typeface="Symbol" charset="2"/>
              <a:buChar char=""/>
            </a:pPr>
            <a:r>
              <a:rPr lang="en-US">
                <a:solidFill>
                  <a:srgbClr val="000000"/>
                </a:solidFill>
                <a:latin typeface="Gill Sans"/>
              </a:rPr>
              <a:t>Provides primitive network-wide name service</a:t>
            </a:r>
            <a:endParaRPr/>
          </a:p>
          <a:p>
            <a:pPr lvl="1">
              <a:lnSpc>
                <a:spcPct val="133000"/>
              </a:lnSpc>
              <a:buSzPct val="45000"/>
              <a:buFont typeface="Symbol" charset="2"/>
              <a:buChar char=""/>
            </a:pPr>
            <a:r>
              <a:rPr lang="en-US">
                <a:solidFill>
                  <a:srgbClr val="000000"/>
                </a:solidFill>
                <a:latin typeface="Gill Sans"/>
              </a:rPr>
              <a:t>Network protocol independent interface allows many implementations</a:t>
            </a:r>
            <a:endParaRPr/>
          </a:p>
          <a:p>
            <a:pPr>
              <a:lnSpc>
                <a:spcPct val="133000"/>
              </a:lnSpc>
              <a:buSzPct val="45000"/>
              <a:buFont typeface="Wingdings" charset="2"/>
              <a:buChar char=""/>
            </a:pPr>
            <a:r>
              <a:rPr lang="en-US" sz="2200">
                <a:solidFill>
                  <a:srgbClr val="d45500"/>
                </a:solidFill>
                <a:latin typeface="Arial"/>
              </a:rPr>
              <a:t>Mach 3.0 IPC for NORMA multiprocessor systems</a:t>
            </a:r>
            <a:endParaRPr/>
          </a:p>
          <a:p>
            <a:pPr lvl="1">
              <a:lnSpc>
                <a:spcPct val="133000"/>
              </a:lnSpc>
              <a:buSzPct val="45000"/>
              <a:buFont typeface="Symbol" charset="2"/>
              <a:buChar char=""/>
            </a:pPr>
            <a:r>
              <a:rPr lang="en-US">
                <a:solidFill>
                  <a:srgbClr val="000000"/>
                </a:solidFill>
                <a:latin typeface="Gill Sans"/>
              </a:rPr>
              <a:t>Directly in the kernel rather than in user space</a:t>
            </a:r>
            <a:endParaRPr/>
          </a:p>
          <a:p>
            <a:pPr lvl="1">
              <a:lnSpc>
                <a:spcPct val="133000"/>
              </a:lnSpc>
              <a:buSzPct val="45000"/>
              <a:buFont typeface="Symbol" charset="2"/>
              <a:buChar char=""/>
            </a:pPr>
            <a:r>
              <a:rPr lang="en-US">
                <a:solidFill>
                  <a:srgbClr val="000000"/>
                </a:solidFill>
                <a:latin typeface="Gill Sans"/>
              </a:rPr>
              <a:t>Supports the formation of one single system across smaller systems</a:t>
            </a:r>
            <a:endParaRPr/>
          </a:p>
          <a:p>
            <a:pPr lvl="2">
              <a:lnSpc>
                <a:spcPct val="133000"/>
              </a:lnSpc>
            </a:pPr>
            <a:endParaRPr/>
          </a:p>
        </p:txBody>
      </p:sp>
      <p:sp>
        <p:nvSpPr>
          <p:cNvPr id="137" name="CustomShape 2"/>
          <p:cNvSpPr/>
          <p:nvPr/>
        </p:nvSpPr>
        <p:spPr>
          <a:xfrm>
            <a:off x="1440" y="1440"/>
            <a:ext cx="10078560" cy="2056320"/>
          </a:xfrm>
          <a:prstGeom prst="rect">
            <a:avLst/>
          </a:prstGeom>
          <a:noFill/>
          <a:ln>
            <a:noFill/>
          </a:ln>
        </p:spPr>
        <p:txBody>
          <a:bodyPr lIns="0" rIns="0" tIns="0" bIns="0" anchor="ctr"/>
          <a:p>
            <a:pPr>
              <a:lnSpc>
                <a:spcPct val="133000"/>
              </a:lnSpc>
              <a:buSzPct val="45000"/>
              <a:buFont typeface="StarSymbol"/>
              <a:buChar char=""/>
            </a:pPr>
            <a:r>
              <a:rPr b="1" lang="en-US" sz="4000">
                <a:solidFill>
                  <a:srgbClr val="d45500"/>
                </a:solidFill>
                <a:latin typeface="Arial"/>
              </a:rPr>
              <a:t>  </a:t>
            </a:r>
            <a:r>
              <a:rPr b="1" lang="en-US" sz="4000">
                <a:solidFill>
                  <a:srgbClr val="d45500"/>
                </a:solidFill>
                <a:latin typeface="Arial"/>
              </a:rPr>
              <a:t>Interprocess Communication: </a:t>
            </a:r>
            <a:r>
              <a:rPr b="1" lang="en-US" sz="4000">
                <a:solidFill>
                  <a:srgbClr val="d45500"/>
                </a:solidFill>
                <a:latin typeface="Arial"/>
              </a:rPr>
              <a:t>
</a:t>
            </a:r>
            <a:r>
              <a:rPr b="1" lang="en-US" sz="4000">
                <a:solidFill>
                  <a:srgbClr val="d45500"/>
                </a:solidFill>
                <a:latin typeface="Arial"/>
              </a:rPr>
              <a:t>  </a:t>
            </a:r>
            <a:r>
              <a:rPr b="1" lang="en-US" sz="2400">
                <a:solidFill>
                  <a:srgbClr val="d45500"/>
                </a:solidFill>
                <a:latin typeface="Arial"/>
              </a:rPr>
              <a:t>Location Independence and Transparency</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