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0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F7DB3-47A3-E2FF-6672-7C9EA2BCE259}" v="528" dt="2022-08-10T13:33:33.596"/>
    <p1510:client id="{473FD36A-AD30-C1AF-0B86-613EA541B2A3}" v="49" dt="2022-08-10T09:39:59.263"/>
    <p1510:client id="{5E8D6945-CE0F-41EC-8656-8C00392F7135}" v="371" dt="2022-08-05T09:58:37.162"/>
    <p1510:client id="{610F182F-3EEC-A1AF-BD97-18C99191549E}" v="1109" dt="2022-08-05T11:14:45.52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8/10/2022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ea typeface="+mj-lt"/>
                <a:cs typeface="+mj-lt"/>
              </a:rPr>
              <a:t>Speech to Text Conversion and Classification</a:t>
            </a:r>
            <a:br>
              <a:rPr lang="en-US" sz="4800">
                <a:ea typeface="+mj-lt"/>
                <a:cs typeface="+mj-lt"/>
              </a:rPr>
            </a:br>
            <a:br>
              <a:rPr lang="en-US" sz="4800"/>
            </a:br>
            <a:r>
              <a:rPr lang="en-US" sz="2400"/>
              <a:t>B9AI109_2122_TMD3: NATURAL LANGUAGE PROCESSING.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Kenneth Dsilva (10600644)and Sunil Gauda (</a:t>
            </a:r>
            <a:r>
              <a:rPr lang="en-US" cap="all">
                <a:ea typeface="+mn-lt"/>
                <a:cs typeface="+mn-lt"/>
              </a:rPr>
              <a:t>10595858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Speech To Text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9380" y="1983427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Language Modelling</a:t>
            </a:r>
          </a:p>
          <a:p>
            <a:pPr marL="457200" indent="-457200">
              <a:buAutoNum type="arabicPeriod"/>
            </a:pPr>
            <a:r>
              <a:rPr lang="en-US"/>
              <a:t>DNN - 2009</a:t>
            </a:r>
          </a:p>
          <a:p>
            <a:pPr marL="457200" indent="-457200">
              <a:buAutoNum type="arabicPeriod"/>
            </a:pPr>
            <a:r>
              <a:rPr lang="en-US"/>
              <a:t>GMM - 2012</a:t>
            </a:r>
          </a:p>
          <a:p>
            <a:pPr marL="457200" indent="-457200">
              <a:buAutoNum type="arabicPeriod"/>
            </a:pPr>
            <a:r>
              <a:rPr lang="en-US"/>
              <a:t>LSTM - Current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3C9D-E498-4602-08D6-375B949F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- Google AI Blog</a:t>
            </a:r>
          </a:p>
        </p:txBody>
      </p:sp>
    </p:spTree>
    <p:extLst>
      <p:ext uri="{BB962C8B-B14F-4D97-AF65-F5344CB8AC3E}">
        <p14:creationId xmlns:p14="http://schemas.microsoft.com/office/powerpoint/2010/main" val="2650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Speech To Text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3875" y="1928219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Implementation</a:t>
            </a:r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D135461-8504-373D-7527-6F456885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17" y="2698933"/>
            <a:ext cx="5624199" cy="2472839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F03F3C-F58F-9E6D-A1C0-BE8CFAF724CE}"/>
              </a:ext>
            </a:extLst>
          </p:cNvPr>
          <p:cNvSpPr txBox="1">
            <a:spLocks/>
          </p:cNvSpPr>
          <p:nvPr/>
        </p:nvSpPr>
        <p:spPr>
          <a:xfrm>
            <a:off x="8535337" y="1997808"/>
            <a:ext cx="2576505" cy="202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/>
              <a:t>Output</a:t>
            </a:r>
          </a:p>
          <a:p>
            <a:pPr marL="0" indent="0" algn="ctr">
              <a:buFont typeface="Arial" pitchFamily="34" charset="0"/>
              <a:buNone/>
            </a:pP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C4FF97C-620E-2D66-1020-54843744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1" y="2812976"/>
            <a:ext cx="220044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Text Overview</a:t>
            </a:r>
            <a:endParaRPr lang="en-US"/>
          </a:p>
        </p:txBody>
      </p:sp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A0B00C2-E36B-1AC8-5D56-A3A5D7332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714" y="2632203"/>
            <a:ext cx="3613891" cy="35860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39E77-6837-A503-154B-38DDC888CD4A}"/>
              </a:ext>
            </a:extLst>
          </p:cNvPr>
          <p:cNvSpPr txBox="1"/>
          <p:nvPr/>
        </p:nvSpPr>
        <p:spPr>
          <a:xfrm>
            <a:off x="3474918" y="1866467"/>
            <a:ext cx="5242675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Visualizing the Text Received from API</a:t>
            </a:r>
          </a:p>
        </p:txBody>
      </p:sp>
    </p:spTree>
    <p:extLst>
      <p:ext uri="{BB962C8B-B14F-4D97-AF65-F5344CB8AC3E}">
        <p14:creationId xmlns:p14="http://schemas.microsoft.com/office/powerpoint/2010/main" val="386115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3042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Supervised</a:t>
            </a:r>
          </a:p>
          <a:p>
            <a:pPr marL="457200" indent="-457200">
              <a:buAutoNum type="arabicPeriod"/>
            </a:pPr>
            <a:r>
              <a:rPr lang="en-US" sz="1800"/>
              <a:t>Trained on One of the Datasets, Yelp, Amazon, IMDB</a:t>
            </a:r>
          </a:p>
          <a:p>
            <a:pPr marL="457200" indent="-457200">
              <a:buAutoNum type="arabicPeriod"/>
            </a:pPr>
            <a:r>
              <a:rPr lang="en-US" sz="1800"/>
              <a:t>Labels available as 0 / 1</a:t>
            </a:r>
          </a:p>
          <a:p>
            <a:pPr marL="457200" indent="-457200">
              <a:buAutoNum type="arabicPeriod"/>
            </a:pPr>
            <a:r>
              <a:rPr lang="en-US" sz="1800"/>
              <a:t>Only Vectorization is needed</a:t>
            </a:r>
          </a:p>
          <a:p>
            <a:pPr marL="457200" indent="-457200">
              <a:buAutoNum type="arabicPeriod"/>
            </a:pPr>
            <a:r>
              <a:rPr lang="en-US" sz="1800"/>
              <a:t>Model Trained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46407A-CE2F-2BD4-4EE7-9067B92414B9}"/>
              </a:ext>
            </a:extLst>
          </p:cNvPr>
          <p:cNvSpPr txBox="1">
            <a:spLocks/>
          </p:cNvSpPr>
          <p:nvPr/>
        </p:nvSpPr>
        <p:spPr>
          <a:xfrm>
            <a:off x="6781899" y="1900978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Un - Supervised</a:t>
            </a:r>
          </a:p>
          <a:p>
            <a:pPr marL="457200" indent="-457200">
              <a:buAutoNum type="arabicPeriod"/>
            </a:pPr>
            <a:r>
              <a:rPr lang="en-US" sz="1800"/>
              <a:t>Need  to be  trained on a dictionary, so combined dataset of Amazon, IMDB, Yelp is used</a:t>
            </a:r>
          </a:p>
          <a:p>
            <a:pPr marL="457200" indent="-457200">
              <a:buAutoNum type="arabicPeriod"/>
            </a:pPr>
            <a:r>
              <a:rPr lang="en-US" sz="1800"/>
              <a:t>Labels are not required so it is not used</a:t>
            </a:r>
          </a:p>
          <a:p>
            <a:pPr marL="457200" indent="-457200">
              <a:buAutoNum type="arabicPeriod"/>
            </a:pPr>
            <a:r>
              <a:rPr lang="en-US" sz="1800"/>
              <a:t>Cleaned data using NLTK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Scored Sentiments "</a:t>
            </a:r>
            <a:r>
              <a:rPr lang="en-US" sz="1800" err="1">
                <a:ea typeface="+mn-lt"/>
                <a:cs typeface="+mn-lt"/>
              </a:rPr>
              <a:t>vader_lexicon</a:t>
            </a:r>
            <a:r>
              <a:rPr lang="en-US" sz="1800">
                <a:ea typeface="+mn-lt"/>
                <a:cs typeface="+mn-lt"/>
              </a:rPr>
              <a:t>" and "</a:t>
            </a:r>
            <a:r>
              <a:rPr lang="en-US" sz="1800" err="1">
                <a:ea typeface="+mn-lt"/>
                <a:cs typeface="+mn-lt"/>
              </a:rPr>
              <a:t>SentimentIntensityAnalyzer</a:t>
            </a:r>
            <a:r>
              <a:rPr lang="en-US" sz="1800">
                <a:ea typeface="+mn-lt"/>
                <a:cs typeface="+mn-lt"/>
              </a:rPr>
              <a:t>"</a:t>
            </a:r>
          </a:p>
          <a:p>
            <a:pPr marL="457200" indent="-457200">
              <a:buAutoNum type="arabicPeriod"/>
            </a:pPr>
            <a:r>
              <a:rPr lang="en-US" sz="1800"/>
              <a:t>Model Trained</a:t>
            </a:r>
          </a:p>
          <a:p>
            <a:pPr marL="0" indent="0">
              <a:buNone/>
            </a:pPr>
            <a:endParaRPr lang="en-US" sz="1800"/>
          </a:p>
          <a:p>
            <a:pPr marL="457200" indent="-457200">
              <a:buAutoNum type="arabicPeriod"/>
            </a:pPr>
            <a:endParaRPr lang="en-US" sz="1800"/>
          </a:p>
          <a:p>
            <a:pPr marL="457200" indent="-457200">
              <a:buAutoNum type="arabicPeriod"/>
            </a:pPr>
            <a:endParaRPr lang="en-US" sz="1800"/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96454" y="2744892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Preparing the Dataset</a:t>
            </a:r>
            <a:endParaRPr lang="en-US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83ED2173-CB7B-BE94-2AC0-0DBC90E2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43" y="3474215"/>
            <a:ext cx="5090951" cy="16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96454" y="2744892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Creating the Model</a:t>
            </a:r>
            <a:endParaRPr lang="en-US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933205D-CFB2-1870-4FCE-126AC654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94" y="3431821"/>
            <a:ext cx="2743406" cy="12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96454" y="2744892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Training and Evaluating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99A76BB-A750-0337-03DD-FCB330C1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38" y="3094825"/>
            <a:ext cx="3590363" cy="241684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91DFEA2-7172-49AC-F6C5-18C76F97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50" y="5743971"/>
            <a:ext cx="261957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68848" y="2487257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Finalizing The Model</a:t>
            </a:r>
            <a:endParaRPr lang="en-US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3C31AEBD-1F68-E800-4183-225A4BB4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71" y="3015733"/>
            <a:ext cx="4161139" cy="133280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A5028F0-17C5-5FE7-11F3-EC7675AE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67" y="4910294"/>
            <a:ext cx="7263582" cy="4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68848" y="2487257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Preparing the Dictionary</a:t>
            </a:r>
            <a:endParaRPr lang="en-US" err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1C15F0D-C903-3D30-26C3-AA37CD76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40" y="3212499"/>
            <a:ext cx="7153109" cy="12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899353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Stop words</a:t>
            </a:r>
            <a:endParaRPr lang="en-US" err="1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5ADE678-D163-B7E6-24D0-7AF3A1D6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92" y="2867449"/>
            <a:ext cx="2743406" cy="35019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208088C-5DAA-6565-D6B1-7F6DDDC1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16" y="3657098"/>
            <a:ext cx="5348721" cy="1089856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153BA9A-F3A0-2D98-6DB2-3C91D706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26" y="5249106"/>
            <a:ext cx="5090951" cy="5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will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Process</a:t>
            </a:r>
          </a:p>
          <a:p>
            <a:r>
              <a:rPr lang="en-US"/>
              <a:t>Audio Processing</a:t>
            </a:r>
          </a:p>
          <a:p>
            <a:r>
              <a:rPr lang="en-US"/>
              <a:t>Speech To Text Conversion</a:t>
            </a:r>
          </a:p>
          <a:p>
            <a:r>
              <a:rPr lang="en-US"/>
              <a:t>Text Overview</a:t>
            </a:r>
          </a:p>
          <a:p>
            <a:r>
              <a:rPr lang="en-US"/>
              <a:t>Modelling using Supervised and Unsupervised Approach</a:t>
            </a:r>
          </a:p>
          <a:p>
            <a:r>
              <a:rPr lang="en-US"/>
              <a:t>Deployment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899353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Vectorizer</a:t>
            </a:r>
            <a:endParaRPr lang="en-US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D1405EC3-079E-B411-ECF0-5EC5D0D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8" y="2934454"/>
            <a:ext cx="6941369" cy="10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1304419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Sentiment Score</a:t>
            </a:r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5F4273F2-7656-73A5-AC24-A70E4D440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77" y="2885262"/>
            <a:ext cx="7217551" cy="1373098"/>
          </a:xfrm>
          <a:prstGeom prst="rect">
            <a:avLst/>
          </a:prstGeom>
        </p:spPr>
      </p:pic>
      <p:pic>
        <p:nvPicPr>
          <p:cNvPr id="6" name="Picture 6" descr="Bar chart&#10;&#10;Description automatically generated">
            <a:extLst>
              <a:ext uri="{FF2B5EF4-FFF2-40B4-BE49-F238E27FC236}">
                <a16:creationId xmlns:a16="http://schemas.microsoft.com/office/drawing/2014/main" id="{6CA64B23-CFCF-227F-A128-DF46B336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53" y="4506098"/>
            <a:ext cx="2605316" cy="207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823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074385" y="2459653"/>
            <a:ext cx="2040903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Sentiment Score Distribution</a:t>
            </a:r>
            <a:endParaRPr lang="en-US"/>
          </a:p>
        </p:txBody>
      </p:sp>
      <p:pic>
        <p:nvPicPr>
          <p:cNvPr id="6" name="Picture 6" descr="Bar chart&#10;&#10;Description automatically generated">
            <a:extLst>
              <a:ext uri="{FF2B5EF4-FFF2-40B4-BE49-F238E27FC236}">
                <a16:creationId xmlns:a16="http://schemas.microsoft.com/office/drawing/2014/main" id="{6CA64B23-CFCF-227F-A128-DF46B336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91" y="2969487"/>
            <a:ext cx="3700837" cy="2952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580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807292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K-Means</a:t>
            </a:r>
            <a:endParaRPr lang="en-US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9E4B61C6-A0FF-84D5-E93A-6DE5EDC9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57" y="3003261"/>
            <a:ext cx="4962066" cy="18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148001" y="2478056"/>
            <a:ext cx="2068522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N-Clusters – Elbow method</a:t>
            </a:r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B221C8A-46CC-96F5-AE13-E6BA13C7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61" y="3006546"/>
            <a:ext cx="4078284" cy="2869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552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148001" y="2478056"/>
            <a:ext cx="2068522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N-Clusters – </a:t>
            </a:r>
            <a:r>
              <a:rPr lang="en-US" sz="1100">
                <a:ea typeface="+mn-lt"/>
                <a:cs typeface="+mn-lt"/>
              </a:rPr>
              <a:t>silhouette score</a:t>
            </a:r>
            <a:endParaRPr lang="en-US" sz="110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491D71-9BA5-B46E-4D1B-D05040AD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77" y="3103988"/>
            <a:ext cx="4013842" cy="2766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892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Modelling using Supervised and Unsupervised Approach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626503" y="2478056"/>
            <a:ext cx="1074268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/>
              <a:t>Prediction</a:t>
            </a:r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3861E9A-C2B8-D554-3F7A-3E104C1C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34" y="2932121"/>
            <a:ext cx="4253200" cy="12791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699399A-B034-A0D5-3263-61246F20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38" y="4808206"/>
            <a:ext cx="4280818" cy="3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Deployment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Pickle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2212577" y="2560867"/>
            <a:ext cx="107426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/>
              <a:t>Save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11FFE1-CCED-5C17-A478-1A9A42D1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66" y="3351106"/>
            <a:ext cx="2743406" cy="32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8B4504-AE94-3DD9-B199-115AA299B165}"/>
              </a:ext>
            </a:extLst>
          </p:cNvPr>
          <p:cNvSpPr txBox="1"/>
          <p:nvPr/>
        </p:nvSpPr>
        <p:spPr>
          <a:xfrm>
            <a:off x="8709046" y="2551731"/>
            <a:ext cx="107426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/>
              <a:t>Load</a:t>
            </a: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6D43E60C-42A9-D61D-2562-B1F50825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30" y="3021201"/>
            <a:ext cx="3599569" cy="169909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25042E9-155B-8D88-5D12-D00C14210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38" y="4867455"/>
            <a:ext cx="3525921" cy="2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Deployment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CD40-7D1C-107B-6B0F-4B0E68AD0BD9}"/>
              </a:ext>
            </a:extLst>
          </p:cNvPr>
          <p:cNvSpPr txBox="1"/>
          <p:nvPr/>
        </p:nvSpPr>
        <p:spPr>
          <a:xfrm>
            <a:off x="3576590" y="2537632"/>
            <a:ext cx="5599341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/>
              <a:t>Pickle Model – Server Web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/>
              <a:t>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263599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CD40-7D1C-107B-6B0F-4B0E68AD0BD9}"/>
              </a:ext>
            </a:extLst>
          </p:cNvPr>
          <p:cNvSpPr txBox="1"/>
          <p:nvPr/>
        </p:nvSpPr>
        <p:spPr>
          <a:xfrm>
            <a:off x="999103" y="2537632"/>
            <a:ext cx="10893169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We would like to conclude with the observation that using the Google API we can easily convert a speech of less than 6- seconds to words and using both Supervised and Unsupervised Techniques we can easily convert these words detected to reflect the speaker's emotion of sadness or happiness.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094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Process</a:t>
            </a:r>
          </a:p>
        </p:txBody>
      </p:sp>
      <p:pic>
        <p:nvPicPr>
          <p:cNvPr id="16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59F31102-DDCB-2557-8DB3-C9721CA182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745838" y="3607498"/>
            <a:ext cx="5669280" cy="595273"/>
          </a:xfr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E18C5B-928C-CC45-5EA2-841EE990A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6008" y="1902741"/>
            <a:ext cx="27432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Steps Included</a:t>
            </a:r>
          </a:p>
          <a:p>
            <a:pPr marL="342900" indent="-342900">
              <a:buAutoNum type="arabicPeriod"/>
            </a:pPr>
            <a:r>
              <a:rPr lang="en-US"/>
              <a:t>Recording Audio – </a:t>
            </a:r>
            <a:r>
              <a:rPr lang="en-US" err="1"/>
              <a:t>PyAudio</a:t>
            </a:r>
          </a:p>
          <a:p>
            <a:pPr marL="342900" indent="-342900">
              <a:buAutoNum type="arabicPeriod"/>
            </a:pPr>
            <a:r>
              <a:rPr lang="en-US"/>
              <a:t>Processing Audio – </a:t>
            </a:r>
            <a:r>
              <a:rPr lang="en-US" err="1"/>
              <a:t>PyAudio</a:t>
            </a:r>
          </a:p>
          <a:p>
            <a:pPr marL="342900" indent="-342900">
              <a:buAutoNum type="arabicPeriod"/>
            </a:pPr>
            <a:r>
              <a:rPr lang="en-US"/>
              <a:t>Speech To text Conversion – Google API</a:t>
            </a:r>
          </a:p>
          <a:p>
            <a:pPr marL="342900" indent="-342900">
              <a:buAutoNum type="arabicPeriod"/>
            </a:pPr>
            <a:r>
              <a:rPr lang="en-US"/>
              <a:t>NLP – NLTK </a:t>
            </a:r>
          </a:p>
          <a:p>
            <a:pPr marL="342900" indent="-342900">
              <a:buAutoNum type="arabicPeriod"/>
            </a:pPr>
            <a:r>
              <a:rPr lang="en-US"/>
              <a:t>Modelling – Logistic Regression vs K-Means</a:t>
            </a:r>
          </a:p>
          <a:p>
            <a:pPr marL="342900" indent="-342900">
              <a:buAutoNum type="arabicPeriod"/>
            </a:pPr>
            <a:r>
              <a:rPr lang="en-US"/>
              <a:t>Sentiment – Happy /  Sad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/>
          <a:p>
            <a:pPr>
              <a:spcBef>
                <a:spcPts val="1800"/>
              </a:spcBef>
            </a:pPr>
            <a:r>
              <a:rPr lang="en-US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062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Audio 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CEA2F-A825-1E0B-480D-7766BB7B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0932" y="1978610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Steps</a:t>
            </a:r>
          </a:p>
          <a:p>
            <a:pPr marL="457200" indent="-457200">
              <a:buAutoNum type="arabicPeriod"/>
            </a:pPr>
            <a:r>
              <a:rPr lang="en-US"/>
              <a:t>Setting Audio Parameters</a:t>
            </a:r>
          </a:p>
          <a:p>
            <a:pPr marL="457200" indent="-457200">
              <a:buAutoNum type="arabicPeriod"/>
            </a:pPr>
            <a:r>
              <a:rPr lang="en-US"/>
              <a:t>Record Audio Stream</a:t>
            </a:r>
          </a:p>
          <a:p>
            <a:pPr marL="457200" indent="-457200">
              <a:buAutoNum type="arabicPeriod"/>
            </a:pPr>
            <a:r>
              <a:rPr lang="en-US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Setting Audio Parameters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CEA2F-A825-1E0B-480D-7766BB7B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32604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Params</a:t>
            </a:r>
          </a:p>
          <a:p>
            <a:pPr marL="457200" indent="-457200">
              <a:buAutoNum type="arabicPeriod"/>
            </a:pPr>
            <a:r>
              <a:rPr lang="en-US"/>
              <a:t>Chunk</a:t>
            </a:r>
          </a:p>
          <a:p>
            <a:pPr marL="457200" indent="-457200">
              <a:buAutoNum type="arabicPeriod"/>
            </a:pPr>
            <a:r>
              <a:rPr lang="en-US"/>
              <a:t>Format</a:t>
            </a:r>
          </a:p>
          <a:p>
            <a:pPr marL="457200" indent="-457200">
              <a:buAutoNum type="arabicPeriod"/>
            </a:pPr>
            <a:r>
              <a:rPr lang="en-US"/>
              <a:t>Channels</a:t>
            </a:r>
          </a:p>
          <a:p>
            <a:pPr marL="457200" indent="-457200">
              <a:buAutoNum type="arabicPeriod"/>
            </a:pPr>
            <a:r>
              <a:rPr lang="en-US"/>
              <a:t>Rate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C336EB0-9944-0472-BD99-74A3D32F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75" y="2657662"/>
            <a:ext cx="3536917" cy="15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Recording Audio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CEA2F-A825-1E0B-480D-7766BB7B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8847" y="1923402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Process</a:t>
            </a:r>
          </a:p>
          <a:p>
            <a:pPr marL="457200" indent="-457200">
              <a:buAutoNum type="arabicPeriod"/>
            </a:pPr>
            <a:r>
              <a:rPr lang="en-US" err="1"/>
              <a:t>PyAudio</a:t>
            </a:r>
            <a:r>
              <a:rPr lang="en-US"/>
              <a:t> Instance</a:t>
            </a:r>
          </a:p>
          <a:p>
            <a:pPr marL="457200" indent="-457200">
              <a:buAutoNum type="arabicPeriod"/>
            </a:pPr>
            <a:r>
              <a:rPr lang="en-US"/>
              <a:t>Add Params and start recording </a:t>
            </a:r>
          </a:p>
          <a:p>
            <a:pPr marL="457200" indent="-457200">
              <a:buAutoNum type="arabicPeriod"/>
            </a:pPr>
            <a:r>
              <a:rPr lang="en-US"/>
              <a:t>Stop Recording and save the stream as int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8C602FE-1B39-2465-2EE5-C84D18CD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264" y="1920129"/>
            <a:ext cx="1667000" cy="533400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F5C235-B050-BC18-D4BC-0256A51A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89" y="3074161"/>
            <a:ext cx="2743406" cy="80169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33C064-84C1-5932-9ABA-E73314B4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889" y="4574855"/>
            <a:ext cx="2743406" cy="1131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4C26A0-89C8-3B23-38A1-3E7A99D36E17}"/>
              </a:ext>
            </a:extLst>
          </p:cNvPr>
          <p:cNvCxnSpPr/>
          <p:nvPr/>
        </p:nvCxnSpPr>
        <p:spPr>
          <a:xfrm flipH="1">
            <a:off x="9274993" y="2456516"/>
            <a:ext cx="6206" cy="61982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E8044-4F20-B6E9-8ED5-C8989FA49BD2}"/>
              </a:ext>
            </a:extLst>
          </p:cNvPr>
          <p:cNvCxnSpPr>
            <a:cxnSpLocks/>
          </p:cNvCxnSpPr>
          <p:nvPr/>
        </p:nvCxnSpPr>
        <p:spPr>
          <a:xfrm>
            <a:off x="9271350" y="3873576"/>
            <a:ext cx="12206" cy="70267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5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Analyse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BEC0708-A858-12D8-FDDB-0CDAC0B0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24" y="2833185"/>
            <a:ext cx="4090083" cy="18451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9380" y="1983427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Recorded Audio Parameters</a:t>
            </a:r>
          </a:p>
        </p:txBody>
      </p:sp>
    </p:spTree>
    <p:extLst>
      <p:ext uri="{BB962C8B-B14F-4D97-AF65-F5344CB8AC3E}">
        <p14:creationId xmlns:p14="http://schemas.microsoft.com/office/powerpoint/2010/main" val="324354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Analyse - </a:t>
            </a:r>
            <a:r>
              <a:rPr lang="en-US">
                <a:ea typeface="+mj-lt"/>
                <a:cs typeface="+mj-lt"/>
              </a:rPr>
              <a:t>Visualize Audio</a:t>
            </a:r>
            <a:endParaRPr lang="en-US"/>
          </a:p>
        </p:txBody>
      </p:sp>
      <p:pic>
        <p:nvPicPr>
          <p:cNvPr id="4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5DD48BF6-9E23-94B8-D5A8-F678C88F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96" y="4634293"/>
            <a:ext cx="4419599" cy="1624202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28804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56D04C2-234D-FB60-CF88-FB3FA26E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" y="2510812"/>
            <a:ext cx="4418909" cy="163422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73C75BC-F4B4-9206-641C-9341138C0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02" y="2506886"/>
            <a:ext cx="4354466" cy="162366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B847A8F-EC56-CCDA-18D2-362674592BEF}"/>
              </a:ext>
            </a:extLst>
          </p:cNvPr>
          <p:cNvSpPr txBox="1">
            <a:spLocks/>
          </p:cNvSpPr>
          <p:nvPr/>
        </p:nvSpPr>
        <p:spPr>
          <a:xfrm>
            <a:off x="1917863" y="2223023"/>
            <a:ext cx="1924756" cy="33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Speech Audio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CDF7C4B-467E-8768-A3A7-A312F134A74B}"/>
              </a:ext>
            </a:extLst>
          </p:cNvPr>
          <p:cNvSpPr txBox="1">
            <a:spLocks/>
          </p:cNvSpPr>
          <p:nvPr/>
        </p:nvSpPr>
        <p:spPr>
          <a:xfrm>
            <a:off x="8460364" y="2259893"/>
            <a:ext cx="1924756" cy="33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Empty Audio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EB510E-34ED-F682-BB22-225DD34D0D3C}"/>
              </a:ext>
            </a:extLst>
          </p:cNvPr>
          <p:cNvSpPr txBox="1">
            <a:spLocks/>
          </p:cNvSpPr>
          <p:nvPr/>
        </p:nvSpPr>
        <p:spPr>
          <a:xfrm>
            <a:off x="5239097" y="4367047"/>
            <a:ext cx="1924756" cy="33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Recorded Audio</a:t>
            </a:r>
          </a:p>
        </p:txBody>
      </p:sp>
    </p:spTree>
    <p:extLst>
      <p:ext uri="{BB962C8B-B14F-4D97-AF65-F5344CB8AC3E}">
        <p14:creationId xmlns:p14="http://schemas.microsoft.com/office/powerpoint/2010/main" val="279585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Speech To Text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9380" y="1983427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Google Speech to Text Architecture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8A6DE5DA-343C-1170-3D37-5C92B163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19" y="2662361"/>
            <a:ext cx="2743406" cy="25822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3C9D-E498-4602-08D6-375B949F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- Google AI Blog</a:t>
            </a:r>
          </a:p>
        </p:txBody>
      </p:sp>
    </p:spTree>
    <p:extLst>
      <p:ext uri="{BB962C8B-B14F-4D97-AF65-F5344CB8AC3E}">
        <p14:creationId xmlns:p14="http://schemas.microsoft.com/office/powerpoint/2010/main" val="22350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Chalkboard 16x9</vt:lpstr>
      <vt:lpstr>Speech to Text Conversion and Classification  B9AI109_2122_TMD3: NATURAL LANGUAGE PROCESSING.</vt:lpstr>
      <vt:lpstr>What we will cover</vt:lpstr>
      <vt:lpstr>Process</vt:lpstr>
      <vt:lpstr>Audio Processing</vt:lpstr>
      <vt:lpstr>Setting Audio Parameters</vt:lpstr>
      <vt:lpstr>Recording Audio</vt:lpstr>
      <vt:lpstr>Analyse</vt:lpstr>
      <vt:lpstr>Analyse - Visualize Audio</vt:lpstr>
      <vt:lpstr>Speech To Text</vt:lpstr>
      <vt:lpstr>Speech To Text</vt:lpstr>
      <vt:lpstr>Speech To Text</vt:lpstr>
      <vt:lpstr>Text Overview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Deployment</vt:lpstr>
      <vt:lpstr>Deployment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2</cp:revision>
  <dcterms:created xsi:type="dcterms:W3CDTF">2022-08-05T09:17:28Z</dcterms:created>
  <dcterms:modified xsi:type="dcterms:W3CDTF">2022-08-10T15:22:15Z</dcterms:modified>
</cp:coreProperties>
</file>