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6"/>
  </p:notesMasterIdLst>
  <p:sldIdLst>
    <p:sldId id="343" r:id="rId2"/>
    <p:sldId id="383" r:id="rId3"/>
    <p:sldId id="384" r:id="rId4"/>
    <p:sldId id="370" r:id="rId5"/>
    <p:sldId id="371" r:id="rId6"/>
    <p:sldId id="392" r:id="rId7"/>
    <p:sldId id="372" r:id="rId8"/>
    <p:sldId id="386" r:id="rId9"/>
    <p:sldId id="414" r:id="rId10"/>
    <p:sldId id="416" r:id="rId11"/>
    <p:sldId id="415" r:id="rId12"/>
    <p:sldId id="387" r:id="rId13"/>
    <p:sldId id="394" r:id="rId14"/>
    <p:sldId id="374" r:id="rId15"/>
    <p:sldId id="395" r:id="rId16"/>
    <p:sldId id="375" r:id="rId17"/>
    <p:sldId id="420" r:id="rId18"/>
    <p:sldId id="419" r:id="rId19"/>
    <p:sldId id="376" r:id="rId20"/>
    <p:sldId id="377" r:id="rId21"/>
    <p:sldId id="417" r:id="rId22"/>
    <p:sldId id="385" r:id="rId23"/>
    <p:sldId id="418" r:id="rId24"/>
    <p:sldId id="373" r:id="rId25"/>
    <p:sldId id="378" r:id="rId26"/>
    <p:sldId id="381" r:id="rId27"/>
    <p:sldId id="412" r:id="rId28"/>
    <p:sldId id="382" r:id="rId29"/>
    <p:sldId id="379" r:id="rId30"/>
    <p:sldId id="390" r:id="rId31"/>
    <p:sldId id="380" r:id="rId32"/>
    <p:sldId id="393" r:id="rId33"/>
    <p:sldId id="389" r:id="rId34"/>
    <p:sldId id="348" r:id="rId35"/>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1pPr>
    <a:lvl2pPr marL="4572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2pPr>
    <a:lvl3pPr marL="9144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3pPr>
    <a:lvl4pPr marL="13716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4pPr>
    <a:lvl5pPr marL="18288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5pPr>
    <a:lvl6pPr marL="22860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6pPr>
    <a:lvl7pPr marL="27432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7pPr>
    <a:lvl8pPr marL="32004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8pPr>
    <a:lvl9pPr marL="36576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AD8D3"/>
    <a:srgbClr val="6D706D"/>
    <a:srgbClr val="2B2C2A"/>
    <a:srgbClr val="2C7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3" d="100"/>
          <a:sy n="63" d="100"/>
        </p:scale>
        <p:origin x="1296" y="67"/>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fileserver\EE-J1\agile_scrum\SrumTrackerSheet.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949293490583077"/>
          <c:y val="3.240737764922242E-2"/>
        </c:manualLayout>
      </c:layout>
      <c:overlay val="0"/>
      <c:spPr>
        <a:noFill/>
        <a:ln w="25400">
          <a:noFill/>
        </a:ln>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23758256521252E-2"/>
          <c:y val="9.4894179894179892E-2"/>
          <c:w val="0.90372924207933725"/>
          <c:h val="0.63646814981460653"/>
        </c:manualLayout>
      </c:layout>
      <c:barChart>
        <c:barDir val="col"/>
        <c:grouping val="clustered"/>
        <c:varyColors val="0"/>
        <c:dLbls>
          <c:showLegendKey val="0"/>
          <c:showVal val="0"/>
          <c:showCatName val="0"/>
          <c:showSerName val="0"/>
          <c:showPercent val="0"/>
          <c:showBubbleSize val="0"/>
        </c:dLbls>
        <c:gapWidth val="219"/>
        <c:overlap val="-27"/>
        <c:axId val="1719244848"/>
        <c:axId val="1719245936"/>
      </c:barChart>
      <c:catAx>
        <c:axId val="1719244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Sprint</a:t>
                </a:r>
              </a:p>
            </c:rich>
          </c:tx>
          <c:layout>
            <c:manualLayout>
              <c:xMode val="edge"/>
              <c:yMode val="edge"/>
              <c:x val="0.41003106691047503"/>
              <c:y val="0.87211640211640218"/>
            </c:manualLayout>
          </c:layout>
          <c:overlay val="0"/>
          <c:spPr>
            <a:noFill/>
            <a:ln w="25400">
              <a:noFill/>
            </a:ln>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9245936"/>
        <c:crosses val="autoZero"/>
        <c:auto val="1"/>
        <c:lblAlgn val="ctr"/>
        <c:lblOffset val="100"/>
        <c:noMultiLvlLbl val="0"/>
      </c:catAx>
      <c:valAx>
        <c:axId val="1719245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Story Points</a:t>
                </a:r>
              </a:p>
            </c:rich>
          </c:tx>
          <c:layout>
            <c:manualLayout>
              <c:xMode val="edge"/>
              <c:yMode val="edge"/>
              <c:x val="2.4881516587677725E-2"/>
              <c:y val="0.40634920634920635"/>
            </c:manualLayout>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9244848"/>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15.png"/></Relationships>
</file>

<file path=ppt/drawings/drawing1.xml><?xml version="1.0" encoding="utf-8"?>
<c:userShapes xmlns:c="http://schemas.openxmlformats.org/drawingml/2006/chart">
  <cdr:relSizeAnchor xmlns:cdr="http://schemas.openxmlformats.org/drawingml/2006/chartDrawing">
    <cdr:from>
      <cdr:x>0</cdr:x>
      <cdr:y>0</cdr:y>
    </cdr:from>
    <cdr:to>
      <cdr:x>0.9763</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0464800" cy="48006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3811913-B8DA-492B-B826-9518B83BF6E7}" type="datetimeFigureOut">
              <a:rPr lang="en-US"/>
              <a:pPr/>
              <a:t>12/30/2015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F15C7B-0871-4E32-975F-908BAAFADC15}" type="slidenum">
              <a:rPr lang="en-US"/>
              <a:pPr/>
              <a:t>‹#›</a:t>
            </a:fld>
            <a:endParaRPr lang="en-US"/>
          </a:p>
        </p:txBody>
      </p:sp>
    </p:spTree>
    <p:extLst>
      <p:ext uri="{BB962C8B-B14F-4D97-AF65-F5344CB8AC3E}">
        <p14:creationId xmlns:p14="http://schemas.microsoft.com/office/powerpoint/2010/main" val="414094131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270000" y="1701800"/>
            <a:ext cx="104648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spAutoFit/>
          </a:bodyPr>
          <a:lstStyle/>
          <a:p>
            <a:pPr algn="l">
              <a:lnSpc>
                <a:spcPct val="150000"/>
              </a:lnSpc>
              <a:spcAft>
                <a:spcPts val="2000"/>
              </a:spcAft>
            </a:pPr>
            <a:r>
              <a:rPr lang="en-US" sz="2800">
                <a:solidFill>
                  <a:srgbClr val="A6A6A6"/>
                </a:solidFill>
              </a:rPr>
              <a:t>© 2013 Impetus Technologies. All rights reserved.</a:t>
            </a:r>
          </a:p>
          <a:p>
            <a:pPr algn="l">
              <a:lnSpc>
                <a:spcPct val="150000"/>
              </a:lnSpc>
              <a:spcAft>
                <a:spcPts val="2000"/>
              </a:spcAft>
            </a:pPr>
            <a:r>
              <a:rPr lang="en-US" sz="2800">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2000"/>
              </a:spcAft>
            </a:pPr>
            <a:r>
              <a:rPr lang="en-US" sz="2800">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32674342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1270000" y="2971800"/>
            <a:ext cx="10464800" cy="3810000"/>
          </a:xfrm>
          <a:prstGeom prst="rect">
            <a:avLst/>
          </a:prstGeom>
        </p:spPr>
        <p:txBody>
          <a:bodyPr lIns="50800" tIns="50800" rIns="50800" bIns="50800" anchor="ctr" anchorCtr="0"/>
          <a:lstStyle>
            <a:lvl1pPr>
              <a:defRPr sz="8400">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fld id="{42882DD6-B7F1-40DD-BACF-4B5E4D250F0F}" type="slidenum">
              <a:rPr lang="en-US"/>
              <a:pPr/>
              <a:t>‹#›</a:t>
            </a:fld>
            <a:endParaRPr lang="en-US"/>
          </a:p>
        </p:txBody>
      </p:sp>
    </p:spTree>
    <p:extLst>
      <p:ext uri="{BB962C8B-B14F-4D97-AF65-F5344CB8AC3E}">
        <p14:creationId xmlns:p14="http://schemas.microsoft.com/office/powerpoint/2010/main" val="2680516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4127500"/>
            <a:ext cx="5448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userDrawn="1"/>
        </p:nvSpPr>
        <p:spPr bwMode="auto">
          <a:xfrm>
            <a:off x="4551363" y="5143500"/>
            <a:ext cx="3903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26440881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6400" baseline="0">
                <a:solidFill>
                  <a:srgbClr val="6D706D"/>
                </a:solidFill>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BF9CF681-46CA-444F-B4E9-DC864AC3315E}" type="slidenum">
              <a:rPr lang="en-US"/>
              <a:pPr/>
              <a:t>‹#›</a:t>
            </a:fld>
            <a:endParaRPr lang="en-US"/>
          </a:p>
        </p:txBody>
      </p:sp>
    </p:spTree>
    <p:extLst>
      <p:ext uri="{BB962C8B-B14F-4D97-AF65-F5344CB8AC3E}">
        <p14:creationId xmlns:p14="http://schemas.microsoft.com/office/powerpoint/2010/main" val="3590677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3600">
                <a:solidFill>
                  <a:srgbClr val="6D706D"/>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50A9D7A6-AADF-4535-B5FB-5C04E1DF80F1}" type="slidenum">
              <a:rPr lang="en-US"/>
              <a:pPr/>
              <a:t>‹#›</a:t>
            </a:fld>
            <a:endParaRPr lang="en-US"/>
          </a:p>
        </p:txBody>
      </p:sp>
    </p:spTree>
    <p:extLst>
      <p:ext uri="{BB962C8B-B14F-4D97-AF65-F5344CB8AC3E}">
        <p14:creationId xmlns:p14="http://schemas.microsoft.com/office/powerpoint/2010/main" val="10134290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46200" y="5295900"/>
            <a:ext cx="3890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F3190F59-761A-48FB-814A-D881C8C16AB0}" type="slidenum">
              <a:rPr lang="en-US"/>
              <a:pPr/>
              <a:t>‹#›</a:t>
            </a:fld>
            <a:endParaRPr lang="en-US"/>
          </a:p>
        </p:txBody>
      </p:sp>
    </p:spTree>
    <p:extLst>
      <p:ext uri="{BB962C8B-B14F-4D97-AF65-F5344CB8AC3E}">
        <p14:creationId xmlns:p14="http://schemas.microsoft.com/office/powerpoint/2010/main" val="36417606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2540000"/>
            <a:ext cx="10464800" cy="6959600"/>
          </a:xfrm>
          <a:prstGeom prst="rect">
            <a:avLst/>
          </a:prstGeom>
        </p:spPr>
        <p:txBody>
          <a:bodyPr lIns="50800" tIns="50800" rIns="50800" bIns="50800"/>
          <a:lstStyle>
            <a:lvl1pPr marL="571500" indent="-571500">
              <a:spcBef>
                <a:spcPts val="1200"/>
              </a:spcBef>
              <a:spcAft>
                <a:spcPts val="1200"/>
              </a:spcAft>
              <a:buSzPct val="120000"/>
              <a:defRPr i="0"/>
            </a:lvl1pPr>
            <a:lvl2pPr marL="1143000" indent="-5715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FD0725B6-5DD5-4EEE-A0F0-572C51C8D44F}" type="slidenum">
              <a:rPr lang="en-US"/>
              <a:pPr/>
              <a:t>‹#›</a:t>
            </a:fld>
            <a:endParaRPr lang="en-US"/>
          </a:p>
        </p:txBody>
      </p:sp>
    </p:spTree>
    <p:extLst>
      <p:ext uri="{BB962C8B-B14F-4D97-AF65-F5344CB8AC3E}">
        <p14:creationId xmlns:p14="http://schemas.microsoft.com/office/powerpoint/2010/main" val="3998721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54000"/>
            <a:ext cx="10464800" cy="25400"/>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381000"/>
            <a:ext cx="10464800" cy="9118600"/>
          </a:xfrm>
          <a:prstGeom prst="rect">
            <a:avLst/>
          </a:prstGeom>
        </p:spPr>
        <p:txBody>
          <a:bodyPr lIns="50800" tIns="50800" rIns="50800" bIns="50800"/>
          <a:lstStyle>
            <a:lvl1pPr>
              <a:spcBef>
                <a:spcPts val="1200"/>
              </a:spcBef>
              <a:spcAft>
                <a:spcPts val="1200"/>
              </a:spcAft>
              <a:buSzPct val="120000"/>
              <a:defRPr/>
            </a:lvl1pPr>
            <a:lvl2pPr marL="11430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3911AF8E-DD54-4F10-BB1C-7E5DBE12AD50}" type="slidenum">
              <a:rPr lang="en-US"/>
              <a:pPr/>
              <a:t>‹#›</a:t>
            </a:fld>
            <a:endParaRPr lang="en-US"/>
          </a:p>
        </p:txBody>
      </p:sp>
    </p:spTree>
    <p:extLst>
      <p:ext uri="{BB962C8B-B14F-4D97-AF65-F5344CB8AC3E}">
        <p14:creationId xmlns:p14="http://schemas.microsoft.com/office/powerpoint/2010/main" val="41354773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2 Column">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1270000" y="2540000"/>
            <a:ext cx="10464800" cy="6959600"/>
          </a:xfrm>
          <a:prstGeom prst="rect">
            <a:avLst/>
          </a:prstGeom>
        </p:spPr>
        <p:txBody>
          <a:bodyPr lIns="50800" tIns="50800" rIns="50800" bIns="50800" numCol="2"/>
          <a:lstStyle>
            <a:lvl1pPr marL="406400" indent="-406400">
              <a:lnSpc>
                <a:spcPct val="100000"/>
              </a:lnSpc>
              <a:spcBef>
                <a:spcPts val="1000"/>
              </a:spcBef>
              <a:spcAft>
                <a:spcPts val="1000"/>
              </a:spcAft>
              <a:buSzPct val="120000"/>
              <a:defRPr sz="3200">
                <a:solidFill>
                  <a:srgbClr val="2B2C2A"/>
                </a:solidFill>
              </a:defRPr>
            </a:lvl1pPr>
            <a:lvl2pPr marL="406400" indent="-406400">
              <a:lnSpc>
                <a:spcPct val="100000"/>
              </a:lnSpc>
              <a:spcBef>
                <a:spcPts val="1000"/>
              </a:spcBef>
              <a:spcAft>
                <a:spcPts val="1000"/>
              </a:spcAft>
              <a:buSzPct val="120000"/>
              <a:defRPr sz="3200">
                <a:solidFill>
                  <a:srgbClr val="6D706D"/>
                </a:solidFill>
              </a:defRPr>
            </a:lvl2pPr>
            <a:lvl3pPr marL="0" indent="0">
              <a:lnSpc>
                <a:spcPct val="100000"/>
              </a:lnSpc>
              <a:spcBef>
                <a:spcPts val="1000"/>
              </a:spcBef>
              <a:spcAft>
                <a:spcPts val="1000"/>
              </a:spcAft>
              <a:buSzPct val="120000"/>
              <a:buNone/>
              <a:defRPr sz="3200">
                <a:solidFill>
                  <a:srgbClr val="6D706D"/>
                </a:solidFill>
              </a:defRPr>
            </a:lvl3pPr>
            <a:lvl4pPr marL="406400" indent="-406400">
              <a:lnSpc>
                <a:spcPct val="100000"/>
              </a:lnSpc>
              <a:spcBef>
                <a:spcPts val="1000"/>
              </a:spcBef>
              <a:spcAft>
                <a:spcPts val="1000"/>
              </a:spcAft>
              <a:buSzPct val="120000"/>
              <a:defRPr sz="3200">
                <a:solidFill>
                  <a:srgbClr val="6D706D"/>
                </a:solidFill>
              </a:defRPr>
            </a:lvl4pPr>
            <a:lvl5pPr marL="406400" indent="-406400">
              <a:lnSpc>
                <a:spcPct val="100000"/>
              </a:lnSpc>
              <a:spcBef>
                <a:spcPts val="1000"/>
              </a:spcBef>
              <a:spcAft>
                <a:spcPts val="1000"/>
              </a:spcAft>
              <a:buSzPct val="120000"/>
              <a:defRPr sz="3200">
                <a:solidFill>
                  <a:srgbClr val="6D706D"/>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0582A1A-5916-4CAF-9AD4-CD471870B49F}" type="slidenum">
              <a:rPr lang="en-US"/>
              <a:pPr/>
              <a:t>‹#›</a:t>
            </a:fld>
            <a:endParaRPr lang="en-US"/>
          </a:p>
        </p:txBody>
      </p:sp>
    </p:spTree>
    <p:extLst>
      <p:ext uri="{BB962C8B-B14F-4D97-AF65-F5344CB8AC3E}">
        <p14:creationId xmlns:p14="http://schemas.microsoft.com/office/powerpoint/2010/main" val="3595581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4EA9562-1CE9-4657-8349-6C844C20295B}" type="slidenum">
              <a:rPr lang="en-US"/>
              <a:pPr/>
              <a:t>‹#›</a:t>
            </a:fld>
            <a:endParaRPr lang="en-US"/>
          </a:p>
        </p:txBody>
      </p:sp>
    </p:spTree>
    <p:extLst>
      <p:ext uri="{BB962C8B-B14F-4D97-AF65-F5344CB8AC3E}">
        <p14:creationId xmlns:p14="http://schemas.microsoft.com/office/powerpoint/2010/main" val="19987559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02BDF7F8-91D2-4D46-9D25-B40595A9BAAE}" type="slidenum">
              <a:rPr lang="en-US"/>
              <a:pPr/>
              <a:t>‹#›</a:t>
            </a:fld>
            <a:endParaRPr lang="en-US"/>
          </a:p>
        </p:txBody>
      </p:sp>
    </p:spTree>
    <p:extLst>
      <p:ext uri="{BB962C8B-B14F-4D97-AF65-F5344CB8AC3E}">
        <p14:creationId xmlns:p14="http://schemas.microsoft.com/office/powerpoint/2010/main" val="25503757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254793" y="9143207"/>
            <a:ext cx="3730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txBody>
          <a:bodyPr vert="horz" wrap="none" lIns="91440" tIns="45720" rIns="91440" bIns="45720" numCol="1" anchor="t" anchorCtr="0" compatLnSpc="1">
            <a:prstTxWarp prst="textNoShape">
              <a:avLst/>
            </a:prstTxWarp>
          </a:bodyPr>
          <a:lstStyle>
            <a:lvl1pPr eaLnBrk="1" hangingPunct="1">
              <a:defRPr sz="1800" u="sng">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0BC810B0-9327-4EF4-BEFE-0404C29193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44" r:id="rId9"/>
    <p:sldLayoutId id="2147484245" r:id="rId10"/>
    <p:sldLayoutId id="2147484254"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64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5pPr>
      <a:lvl6pPr marL="4572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6pPr>
      <a:lvl7pPr marL="9144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7pPr>
      <a:lvl8pPr marL="13716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8pPr>
      <a:lvl9pPr marL="18288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571500" indent="-571500" algn="l" rtl="0" eaLnBrk="1" fontAlgn="base" hangingPunct="1">
        <a:spcBef>
          <a:spcPts val="2400"/>
        </a:spcBef>
        <a:spcAft>
          <a:spcPct val="0"/>
        </a:spcAft>
        <a:buSzPct val="139000"/>
        <a:buFont typeface="Franklin Gothic Book" pitchFamily="34" charset="0"/>
        <a:buChar char="•"/>
        <a:defRPr sz="4200">
          <a:solidFill>
            <a:srgbClr val="2B2C2A"/>
          </a:solidFill>
          <a:latin typeface="+mn-lt"/>
          <a:ea typeface="+mn-ea"/>
          <a:cs typeface="+mn-cs"/>
          <a:sym typeface="Franklin Gothic Book" pitchFamily="34" charset="0"/>
        </a:defRPr>
      </a:lvl1pPr>
      <a:lvl2pPr marL="965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eaLnBrk="1" hangingPunct="1"/>
            <a:fld id="{5F6F90E0-5053-435A-BFCE-4A59825A319C}" type="slidenum">
              <a:rPr lang="en-US" sz="1800">
                <a:solidFill>
                  <a:srgbClr val="DAD8D3"/>
                </a:solidFill>
                <a:ea typeface="MS PGothic" pitchFamily="34" charset="-128"/>
              </a:rPr>
              <a:pPr eaLnBrk="1" hangingPunct="1"/>
              <a:t>1</a:t>
            </a:fld>
            <a:endParaRPr lang="en-US" sz="1800">
              <a:solidFill>
                <a:srgbClr val="DAD8D3"/>
              </a:solidFill>
              <a:ea typeface="MS PGothic" pitchFamily="34" charset="-128"/>
            </a:endParaRPr>
          </a:p>
        </p:txBody>
      </p:sp>
      <p:pic>
        <p:nvPicPr>
          <p:cNvPr id="1433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5029200"/>
            <a:ext cx="472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2"/>
          <p:cNvSpPr txBox="1">
            <a:spLocks/>
          </p:cNvSpPr>
          <p:nvPr/>
        </p:nvSpPr>
        <p:spPr bwMode="auto">
          <a:xfrm>
            <a:off x="1244600" y="26670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b"/>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algn="l"/>
            <a:r>
              <a:rPr lang="en-US" sz="5400" dirty="0" smtClean="0">
                <a:solidFill>
                  <a:srgbClr val="2B2C2A"/>
                </a:solidFill>
                <a:latin typeface="Franklin Gothic Medium" pitchFamily="34" charset="0"/>
                <a:ea typeface="ヒラギノ角ゴ ProN W6" charset="-128"/>
                <a:sym typeface="Franklin Gothic Medium" pitchFamily="34" charset="0"/>
              </a:rPr>
              <a:t>Engineering Excellence Cycle </a:t>
            </a:r>
            <a:r>
              <a:rPr lang="en-US" sz="5400" dirty="0">
                <a:solidFill>
                  <a:srgbClr val="2B2C2A"/>
                </a:solidFill>
                <a:latin typeface="Franklin Gothic Medium" pitchFamily="34" charset="0"/>
                <a:ea typeface="ヒラギノ角ゴ ProN W6" charset="-128"/>
                <a:sym typeface="Franklin Gothic Medium" pitchFamily="34" charset="0"/>
              </a:rPr>
              <a:t>VII </a:t>
            </a:r>
            <a:r>
              <a:rPr lang="en-US" sz="5400" dirty="0" smtClean="0">
                <a:solidFill>
                  <a:srgbClr val="2B2C2A"/>
                </a:solidFill>
                <a:latin typeface="Franklin Gothic Medium" pitchFamily="34" charset="0"/>
                <a:ea typeface="ヒラギノ角ゴ ProN W6" charset="-128"/>
                <a:sym typeface="Franklin Gothic Medium" pitchFamily="34" charset="0"/>
              </a:rPr>
              <a:t>Team EETeamJ1- Service Platform</a:t>
            </a:r>
            <a:endParaRPr lang="en-US" sz="4800" dirty="0">
              <a:solidFill>
                <a:srgbClr val="2B2C2A"/>
              </a:solidFill>
              <a:latin typeface="Franklin Gothic Medium" pitchFamily="34" charset="0"/>
              <a:ea typeface="ヒラギノ角ゴ ProN W6" charset="-128"/>
              <a:sym typeface="Franklin Gothic Medium" pitchFamily="34" charset="0"/>
            </a:endParaRPr>
          </a:p>
          <a:p>
            <a:pPr algn="l"/>
            <a:r>
              <a:rPr lang="en-US" sz="3200" dirty="0" smtClean="0">
                <a:solidFill>
                  <a:srgbClr val="2B2C2A"/>
                </a:solidFill>
                <a:latin typeface="Franklin Gothic Medium" pitchFamily="34" charset="0"/>
                <a:ea typeface="ヒラギノ角ゴ ProN W6" charset="-128"/>
                <a:sym typeface="Franklin Gothic Medium" pitchFamily="34" charset="0"/>
              </a:rPr>
              <a:t>Final Presentation</a:t>
            </a:r>
            <a:endParaRPr lang="en-US" sz="2800" dirty="0" smtClean="0">
              <a:solidFill>
                <a:srgbClr val="2B2C2A"/>
              </a:solidFill>
              <a:latin typeface="Franklin Gothic Medium" pitchFamily="34" charset="0"/>
              <a:ea typeface="ヒラギノ角ゴ ProN W6" charset="-128"/>
              <a:sym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04800"/>
            <a:ext cx="10464800" cy="2743200"/>
          </a:xfrm>
        </p:spPr>
        <p:txBody>
          <a:bodyPr/>
          <a:lstStyle/>
          <a:p>
            <a:r>
              <a:rPr lang="en-US" dirty="0"/>
              <a:t>Service / Request Flow</a:t>
            </a:r>
            <a:br>
              <a:rPr lang="en-US" dirty="0"/>
            </a:b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10</a:t>
            </a:fld>
            <a:endParaRPr lang="en-US"/>
          </a:p>
        </p:txBody>
      </p:sp>
      <p:pic>
        <p:nvPicPr>
          <p:cNvPr id="5" name="Content Placeholder 4"/>
          <p:cNvPicPr>
            <a:picLocks noGrp="1" noChangeAspect="1"/>
          </p:cNvPicPr>
          <p:nvPr>
            <p:ph idx="1"/>
          </p:nvPr>
        </p:nvPicPr>
        <p:blipFill>
          <a:blip r:embed="rId2"/>
          <a:stretch>
            <a:fillRect/>
          </a:stretch>
        </p:blipFill>
        <p:spPr>
          <a:xfrm>
            <a:off x="1016000" y="2751499"/>
            <a:ext cx="10896600" cy="6382976"/>
          </a:xfrm>
          <a:prstGeom prst="rect">
            <a:avLst/>
          </a:prstGeom>
        </p:spPr>
      </p:pic>
    </p:spTree>
    <p:extLst>
      <p:ext uri="{BB962C8B-B14F-4D97-AF65-F5344CB8AC3E}">
        <p14:creationId xmlns:p14="http://schemas.microsoft.com/office/powerpoint/2010/main" val="15933455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254000"/>
            <a:ext cx="10464800" cy="2794000"/>
          </a:xfrm>
        </p:spPr>
        <p:txBody>
          <a:bodyPr/>
          <a:lstStyle/>
          <a:p>
            <a:r>
              <a:rPr lang="en-US" dirty="0"/>
              <a:t>Market Trends</a:t>
            </a:r>
            <a:br>
              <a:rPr lang="en-US" dirty="0"/>
            </a:b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11</a:t>
            </a:fld>
            <a:endParaRPr lang="en-US"/>
          </a:p>
        </p:txBody>
      </p:sp>
      <p:sp>
        <p:nvSpPr>
          <p:cNvPr id="5" name="Content Placeholder 4"/>
          <p:cNvSpPr txBox="1">
            <a:spLocks noGrp="1"/>
          </p:cNvSpPr>
          <p:nvPr>
            <p:ph idx="1"/>
          </p:nvPr>
        </p:nvSpPr>
        <p:spPr>
          <a:xfrm>
            <a:off x="1270000" y="2540000"/>
            <a:ext cx="10464800" cy="6253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The world is at the herald of a new era, known as the On Demand Economy.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It a surprise to know about the pace at which mobile internet is penetrating our lifestyle, and how this development is growing on every modern citizen.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‘Instant gratification’ is no longer a craze, but a lifestyle choice that every consumer with a smartphone has made.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Given that many entrepreneurs are coming up with unique ideas disrupting value chains across many established industry verticals.</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Powering On Demand Businesses from the technology perspective to conceptualize di­fferent aspects of business idea.</a:t>
            </a:r>
          </a:p>
        </p:txBody>
      </p:sp>
    </p:spTree>
    <p:extLst>
      <p:ext uri="{BB962C8B-B14F-4D97-AF65-F5344CB8AC3E}">
        <p14:creationId xmlns:p14="http://schemas.microsoft.com/office/powerpoint/2010/main" val="29503801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5308600"/>
          </a:xfrm>
        </p:spPr>
        <p:txBody>
          <a:bodyPr/>
          <a:lstStyle/>
          <a:p>
            <a:pPr>
              <a:buFont typeface="Arial" pitchFamily="34" charset="0"/>
              <a:buChar char="•"/>
            </a:pPr>
            <a:r>
              <a:rPr lang="en-US" sz="2400" dirty="0">
                <a:latin typeface="Times New Roman" pitchFamily="18" charset="0"/>
                <a:ea typeface="ヒラギノ角ゴ ProN W3" charset="0"/>
                <a:cs typeface="Times New Roman" pitchFamily="18" charset="0"/>
              </a:rPr>
              <a:t>Database design ER diagram</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4+1 Solution Architecture Document</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Sonar Reports</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Application </a:t>
            </a:r>
            <a:r>
              <a:rPr lang="en-US" altLang="ja-JP" sz="2400" dirty="0">
                <a:latin typeface="Times New Roman" pitchFamily="18" charset="0"/>
                <a:ea typeface="ヒラギノ角ゴ ProN W3" charset="0"/>
                <a:cs typeface="Times New Roman" pitchFamily="18" charset="0"/>
              </a:rPr>
              <a:t>Deployment </a:t>
            </a:r>
            <a:r>
              <a:rPr lang="en-US" altLang="ja-JP" sz="2400" dirty="0" smtClean="0">
                <a:latin typeface="Times New Roman" pitchFamily="18" charset="0"/>
                <a:ea typeface="ヒラギノ角ゴ ProN W3" charset="0"/>
                <a:cs typeface="Times New Roman" pitchFamily="18" charset="0"/>
              </a:rPr>
              <a:t>Document</a:t>
            </a:r>
          </a:p>
          <a:p>
            <a:pPr marL="0" indent="0">
              <a:buNone/>
            </a:pPr>
            <a:endParaRPr lang="en-US" altLang="ja-JP" sz="2400" dirty="0" smtClean="0">
              <a:latin typeface="Times New Roman" pitchFamily="18" charset="0"/>
              <a:ea typeface="ヒラギノ角ゴ ProN W3" charset="0"/>
              <a:cs typeface="Times New Roman" pitchFamily="18" charset="0"/>
            </a:endParaRPr>
          </a:p>
          <a:p>
            <a:pPr>
              <a:buFont typeface="Arial" pitchFamily="34" charset="0"/>
              <a:buChar char="•"/>
            </a:pPr>
            <a:endParaRPr lang="en-US" altLang="ja-JP" sz="2400" dirty="0">
              <a:latin typeface="Times New Roman" pitchFamily="18" charset="0"/>
              <a:ea typeface="ヒラギノ角ゴ ProN W3" charset="0"/>
              <a:cs typeface="Times New Roman" pitchFamily="18" charset="0"/>
            </a:endParaRPr>
          </a:p>
          <a:p>
            <a:pPr>
              <a:buFont typeface="Arial" pitchFamily="34" charset="0"/>
              <a:buChar char="•"/>
            </a:pPr>
            <a:endParaRPr lang="en-US" altLang="ja-JP" sz="2400" dirty="0" smtClean="0">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p:txBody>
          <a:bodyPr/>
          <a:lstStyle/>
          <a:p>
            <a:r>
              <a:rPr lang="en-US" dirty="0" smtClean="0"/>
              <a:t>Deliverables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12</a:t>
            </a:fld>
            <a:endParaRPr lang="en-US"/>
          </a:p>
        </p:txBody>
      </p:sp>
    </p:spTree>
    <p:extLst>
      <p:ext uri="{BB962C8B-B14F-4D97-AF65-F5344CB8AC3E}">
        <p14:creationId xmlns:p14="http://schemas.microsoft.com/office/powerpoint/2010/main" val="302045055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5308600"/>
          </a:xfrm>
        </p:spPr>
        <p:txBody>
          <a:bodyPr/>
          <a:lstStyle/>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Test Plan</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Test case scenarios</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Automation framework Document</a:t>
            </a:r>
          </a:p>
        </p:txBody>
      </p:sp>
      <p:sp>
        <p:nvSpPr>
          <p:cNvPr id="3" name="Title 2"/>
          <p:cNvSpPr>
            <a:spLocks noGrp="1"/>
          </p:cNvSpPr>
          <p:nvPr>
            <p:ph type="title"/>
          </p:nvPr>
        </p:nvSpPr>
        <p:spPr/>
        <p:txBody>
          <a:bodyPr/>
          <a:lstStyle/>
          <a:p>
            <a:r>
              <a:rPr lang="en-US" dirty="0" smtClean="0"/>
              <a:t>Deliverables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13</a:t>
            </a:fld>
            <a:endParaRPr lang="en-US"/>
          </a:p>
        </p:txBody>
      </p:sp>
    </p:spTree>
    <p:extLst>
      <p:ext uri="{BB962C8B-B14F-4D97-AF65-F5344CB8AC3E}">
        <p14:creationId xmlns:p14="http://schemas.microsoft.com/office/powerpoint/2010/main" val="387837944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397000" y="3733800"/>
            <a:ext cx="10464800" cy="2032000"/>
          </a:xfrm>
        </p:spPr>
        <p:txBody>
          <a:bodyPr/>
          <a:lstStyle/>
          <a:p>
            <a:pPr algn="ctr"/>
            <a:r>
              <a:rPr lang="en-US" dirty="0" smtClean="0"/>
              <a:t>Application Demonstration</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14</a:t>
            </a:fld>
            <a:endParaRPr lang="en-US"/>
          </a:p>
        </p:txBody>
      </p:sp>
    </p:spTree>
    <p:extLst>
      <p:ext uri="{BB962C8B-B14F-4D97-AF65-F5344CB8AC3E}">
        <p14:creationId xmlns:p14="http://schemas.microsoft.com/office/powerpoint/2010/main" val="85075406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0725B6-5DD5-4EEE-A0F0-572C51C8D44F}" type="slidenum">
              <a:rPr lang="en-US" smtClean="0"/>
              <a:pPr/>
              <a:t>15</a:t>
            </a:fld>
            <a:endParaRPr lang="en-US"/>
          </a:p>
        </p:txBody>
      </p:sp>
      <p:sp>
        <p:nvSpPr>
          <p:cNvPr id="5" name="Title 2"/>
          <p:cNvSpPr>
            <a:spLocks noGrp="1"/>
          </p:cNvSpPr>
          <p:nvPr>
            <p:ph type="title"/>
          </p:nvPr>
        </p:nvSpPr>
        <p:spPr>
          <a:xfrm>
            <a:off x="1397000" y="3733800"/>
            <a:ext cx="10464800" cy="2032000"/>
          </a:xfrm>
        </p:spPr>
        <p:txBody>
          <a:bodyPr/>
          <a:lstStyle/>
          <a:p>
            <a:pPr algn="ctr"/>
            <a:r>
              <a:rPr lang="en-US" dirty="0" smtClean="0"/>
              <a:t>Code Walkthrough</a:t>
            </a:r>
            <a:endParaRPr lang="en-US" dirty="0"/>
          </a:p>
        </p:txBody>
      </p:sp>
    </p:spTree>
    <p:extLst>
      <p:ext uri="{BB962C8B-B14F-4D97-AF65-F5344CB8AC3E}">
        <p14:creationId xmlns:p14="http://schemas.microsoft.com/office/powerpoint/2010/main" val="376833380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Sonar Report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16</a:t>
            </a:fld>
            <a:endParaRPr lang="en-US"/>
          </a:p>
        </p:txBody>
      </p:sp>
      <p:pic>
        <p:nvPicPr>
          <p:cNvPr id="2" name="Content Placeholder 1"/>
          <p:cNvPicPr>
            <a:picLocks noGrp="1" noChangeAspect="1"/>
          </p:cNvPicPr>
          <p:nvPr>
            <p:ph idx="1"/>
          </p:nvPr>
        </p:nvPicPr>
        <p:blipFill>
          <a:blip r:embed="rId2"/>
          <a:stretch>
            <a:fillRect/>
          </a:stretch>
        </p:blipFill>
        <p:spPr>
          <a:xfrm>
            <a:off x="1270000" y="2590800"/>
            <a:ext cx="10464800" cy="7162800"/>
          </a:xfrm>
          <a:prstGeom prst="rect">
            <a:avLst/>
          </a:prstGeom>
        </p:spPr>
      </p:pic>
    </p:spTree>
    <p:extLst>
      <p:ext uri="{BB962C8B-B14F-4D97-AF65-F5344CB8AC3E}">
        <p14:creationId xmlns:p14="http://schemas.microsoft.com/office/powerpoint/2010/main" val="423984482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Sonar Report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17</a:t>
            </a:fld>
            <a:endParaRPr lang="en-US"/>
          </a:p>
        </p:txBody>
      </p:sp>
      <p:pic>
        <p:nvPicPr>
          <p:cNvPr id="2" name="Content Placeholder 1"/>
          <p:cNvPicPr>
            <a:picLocks noGrp="1" noChangeAspect="1"/>
          </p:cNvPicPr>
          <p:nvPr>
            <p:ph idx="1"/>
          </p:nvPr>
        </p:nvPicPr>
        <p:blipFill>
          <a:blip r:embed="rId2"/>
          <a:stretch>
            <a:fillRect/>
          </a:stretch>
        </p:blipFill>
        <p:spPr>
          <a:xfrm>
            <a:off x="1270000" y="2590799"/>
            <a:ext cx="10464800" cy="6916739"/>
          </a:xfrm>
          <a:prstGeom prst="rect">
            <a:avLst/>
          </a:prstGeom>
        </p:spPr>
      </p:pic>
    </p:spTree>
    <p:extLst>
      <p:ext uri="{BB962C8B-B14F-4D97-AF65-F5344CB8AC3E}">
        <p14:creationId xmlns:p14="http://schemas.microsoft.com/office/powerpoint/2010/main" val="41968942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BDD Report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18</a:t>
            </a:fld>
            <a:endParaRPr lang="en-US"/>
          </a:p>
        </p:txBody>
      </p:sp>
      <p:pic>
        <p:nvPicPr>
          <p:cNvPr id="5" name="Content Placeholder 4"/>
          <p:cNvPicPr>
            <a:picLocks noGrp="1" noChangeAspect="1"/>
          </p:cNvPicPr>
          <p:nvPr>
            <p:ph idx="1"/>
          </p:nvPr>
        </p:nvPicPr>
        <p:blipFill>
          <a:blip r:embed="rId2"/>
          <a:stretch>
            <a:fillRect/>
          </a:stretch>
        </p:blipFill>
        <p:spPr>
          <a:xfrm>
            <a:off x="1270000" y="2751220"/>
            <a:ext cx="10464800" cy="6537160"/>
          </a:xfrm>
          <a:prstGeom prst="rect">
            <a:avLst/>
          </a:prstGeom>
        </p:spPr>
      </p:pic>
    </p:spTree>
    <p:extLst>
      <p:ext uri="{BB962C8B-B14F-4D97-AF65-F5344CB8AC3E}">
        <p14:creationId xmlns:p14="http://schemas.microsoft.com/office/powerpoint/2010/main" val="272825337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Build tools</a:t>
            </a:r>
          </a:p>
          <a:p>
            <a:pPr lvl="1"/>
            <a:r>
              <a:rPr lang="en-US" sz="2800" dirty="0" smtClean="0">
                <a:solidFill>
                  <a:srgbClr val="6D706D"/>
                </a:solidFill>
              </a:rPr>
              <a:t>Maven 3.2.5</a:t>
            </a:r>
            <a:endParaRPr lang="en-US" sz="3200" dirty="0" smtClean="0"/>
          </a:p>
          <a:p>
            <a:r>
              <a:rPr lang="en-US" sz="3200" dirty="0" smtClean="0"/>
              <a:t>CI tools</a:t>
            </a:r>
            <a:endParaRPr lang="en-US" sz="3200" dirty="0"/>
          </a:p>
          <a:p>
            <a:pPr lvl="1"/>
            <a:r>
              <a:rPr lang="en-US" sz="2800" dirty="0" smtClean="0"/>
              <a:t>Jenkins </a:t>
            </a:r>
            <a:r>
              <a:rPr lang="en-US" sz="2800" dirty="0"/>
              <a:t>CI </a:t>
            </a:r>
            <a:r>
              <a:rPr lang="en-US" sz="2800" dirty="0" smtClean="0"/>
              <a:t>for App</a:t>
            </a:r>
            <a:endParaRPr lang="en-US" sz="2800" dirty="0"/>
          </a:p>
          <a:p>
            <a:pPr lvl="1"/>
            <a:r>
              <a:rPr lang="en-US" sz="2800" dirty="0" smtClean="0"/>
              <a:t>Sonar and  Cucumber plugins.</a:t>
            </a:r>
            <a:endParaRPr lang="en-US" sz="2800" dirty="0"/>
          </a:p>
          <a:p>
            <a:pPr marL="0" indent="0">
              <a:buNone/>
            </a:pPr>
            <a:r>
              <a:rPr lang="en-US" sz="3200" dirty="0" smtClean="0"/>
              <a:t>.</a:t>
            </a:r>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sz="6000" dirty="0" smtClean="0"/>
              <a:t>Build &amp; CI Tools &amp; Techniques</a:t>
            </a:r>
            <a:endParaRPr lang="en-US" sz="60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19</a:t>
            </a:fld>
            <a:endParaRPr lang="en-US"/>
          </a:p>
        </p:txBody>
      </p:sp>
    </p:spTree>
    <p:extLst>
      <p:ext uri="{BB962C8B-B14F-4D97-AF65-F5344CB8AC3E}">
        <p14:creationId xmlns:p14="http://schemas.microsoft.com/office/powerpoint/2010/main" val="404450185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5384800" cy="5384800"/>
          </a:xfrm>
        </p:spPr>
        <p:txBody>
          <a:bodyPr/>
          <a:lstStyle/>
          <a:p>
            <a:pPr lvl="0">
              <a:spcAft>
                <a:spcPts val="600"/>
              </a:spcAft>
            </a:pPr>
            <a:r>
              <a:rPr lang="en-US" sz="2000" dirty="0" smtClean="0">
                <a:latin typeface="Times New Roman" pitchFamily="18" charset="0"/>
                <a:cs typeface="Times New Roman" pitchFamily="18" charset="0"/>
              </a:rPr>
              <a:t>Nandini/Raghvendra(Owner)</a:t>
            </a:r>
          </a:p>
          <a:p>
            <a:pPr lvl="0">
              <a:spcAft>
                <a:spcPts val="600"/>
              </a:spcAft>
            </a:pPr>
            <a:r>
              <a:rPr lang="en-US" sz="2000" dirty="0" smtClean="0">
                <a:latin typeface="Times New Roman" pitchFamily="18" charset="0"/>
                <a:cs typeface="Times New Roman" pitchFamily="18" charset="0"/>
              </a:rPr>
              <a:t>Bhavya Agarwal(Evaluator)</a:t>
            </a:r>
          </a:p>
          <a:p>
            <a:pPr lvl="0">
              <a:spcAft>
                <a:spcPts val="600"/>
              </a:spcAft>
            </a:pPr>
            <a:r>
              <a:rPr lang="en-US" sz="2000" dirty="0" smtClean="0">
                <a:latin typeface="Times New Roman" pitchFamily="18" charset="0"/>
                <a:cs typeface="Times New Roman" pitchFamily="18" charset="0"/>
              </a:rPr>
              <a:t>Bhagyesh Choughule (Mentor)</a:t>
            </a:r>
          </a:p>
          <a:p>
            <a:pPr lvl="0">
              <a:spcAft>
                <a:spcPts val="600"/>
              </a:spcAft>
            </a:pPr>
            <a:r>
              <a:rPr lang="en-US" sz="2000" dirty="0" smtClean="0">
                <a:latin typeface="Times New Roman" pitchFamily="18" charset="0"/>
                <a:cs typeface="Times New Roman" pitchFamily="18" charset="0"/>
              </a:rPr>
              <a:t>Raghvendra Dikhit(Mentor)</a:t>
            </a:r>
          </a:p>
          <a:p>
            <a:pPr lvl="0">
              <a:spcAft>
                <a:spcPts val="600"/>
              </a:spcAft>
            </a:pPr>
            <a:r>
              <a:rPr lang="en-US" sz="2000" dirty="0" smtClean="0">
                <a:latin typeface="Times New Roman" pitchFamily="18" charset="0"/>
                <a:cs typeface="Times New Roman" pitchFamily="18" charset="0"/>
              </a:rPr>
              <a:t>Saurabh Solanki(QA Team)</a:t>
            </a:r>
          </a:p>
          <a:p>
            <a:pPr lvl="0">
              <a:spcAft>
                <a:spcPts val="600"/>
              </a:spcAft>
            </a:pPr>
            <a:r>
              <a:rPr lang="en-US" sz="2000" dirty="0" smtClean="0">
                <a:latin typeface="Times New Roman" pitchFamily="18" charset="0"/>
                <a:cs typeface="Times New Roman" pitchFamily="18" charset="0"/>
              </a:rPr>
              <a:t>Saurabh Srivastava(QA Team)</a:t>
            </a:r>
          </a:p>
          <a:p>
            <a:pPr lvl="0">
              <a:spcAft>
                <a:spcPts val="600"/>
              </a:spcAft>
            </a:pPr>
            <a:r>
              <a:rPr lang="en-US" sz="2000" dirty="0" smtClean="0">
                <a:latin typeface="Times New Roman" pitchFamily="18" charset="0"/>
                <a:cs typeface="Times New Roman" pitchFamily="18" charset="0"/>
              </a:rPr>
              <a:t>Sujala  Talapula(QA Team)</a:t>
            </a:r>
          </a:p>
          <a:p>
            <a:pPr>
              <a:spcAft>
                <a:spcPts val="600"/>
              </a:spcAft>
            </a:pPr>
            <a:r>
              <a:rPr lang="en-US" sz="2000" dirty="0" smtClean="0">
                <a:latin typeface="Times New Roman" pitchFamily="18" charset="0"/>
                <a:cs typeface="Times New Roman" pitchFamily="18" charset="0"/>
              </a:rPr>
              <a:t>Sunil Gupta(Core Development , SM)</a:t>
            </a:r>
            <a:endParaRPr lang="en-US" sz="2000" dirty="0">
              <a:latin typeface="Times New Roman" pitchFamily="18" charset="0"/>
              <a:cs typeface="Times New Roman" pitchFamily="18" charset="0"/>
            </a:endParaRPr>
          </a:p>
          <a:p>
            <a:pPr lvl="0">
              <a:spcAft>
                <a:spcPts val="600"/>
              </a:spcAft>
            </a:pPr>
            <a:endParaRPr lang="en-US" sz="2400" dirty="0"/>
          </a:p>
          <a:p>
            <a:pPr lvl="0">
              <a:spcAft>
                <a:spcPts val="600"/>
              </a:spcAft>
            </a:pPr>
            <a:endParaRPr lang="en-US" sz="2400" dirty="0" smtClean="0"/>
          </a:p>
        </p:txBody>
      </p:sp>
      <p:sp>
        <p:nvSpPr>
          <p:cNvPr id="3" name="Title 2"/>
          <p:cNvSpPr>
            <a:spLocks noGrp="1"/>
          </p:cNvSpPr>
          <p:nvPr>
            <p:ph type="title"/>
          </p:nvPr>
        </p:nvSpPr>
        <p:spPr/>
        <p:txBody>
          <a:bodyPr/>
          <a:lstStyle/>
          <a:p>
            <a:r>
              <a:rPr lang="en-US" dirty="0" smtClean="0"/>
              <a:t>Team </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a:t>
            </a:fld>
            <a:endParaRPr lang="en-US"/>
          </a:p>
        </p:txBody>
      </p:sp>
      <p:sp>
        <p:nvSpPr>
          <p:cNvPr id="5" name="Content Placeholder 1"/>
          <p:cNvSpPr txBox="1">
            <a:spLocks/>
          </p:cNvSpPr>
          <p:nvPr/>
        </p:nvSpPr>
        <p:spPr>
          <a:xfrm>
            <a:off x="6502400" y="2547939"/>
            <a:ext cx="5638800" cy="5376861"/>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000" dirty="0" smtClean="0">
                <a:latin typeface="Times New Roman" pitchFamily="18" charset="0"/>
                <a:cs typeface="Times New Roman" pitchFamily="18" charset="0"/>
              </a:rPr>
              <a:t>Rakesh </a:t>
            </a:r>
            <a:r>
              <a:rPr lang="en-US" sz="2000" dirty="0" err="1" smtClean="0">
                <a:latin typeface="Times New Roman" pitchFamily="18" charset="0"/>
                <a:cs typeface="Times New Roman" pitchFamily="18" charset="0"/>
              </a:rPr>
              <a:t>Singhania</a:t>
            </a:r>
            <a:r>
              <a:rPr lang="en-US" sz="2000" dirty="0" smtClean="0">
                <a:latin typeface="Times New Roman" pitchFamily="18" charset="0"/>
                <a:cs typeface="Times New Roman" pitchFamily="18" charset="0"/>
              </a:rPr>
              <a:t>(Core Development)</a:t>
            </a:r>
          </a:p>
          <a:p>
            <a:pPr>
              <a:spcAft>
                <a:spcPts val="600"/>
              </a:spcAft>
            </a:pPr>
            <a:r>
              <a:rPr lang="en-US" sz="2000" dirty="0" smtClean="0">
                <a:latin typeface="Times New Roman" pitchFamily="18" charset="0"/>
                <a:cs typeface="Times New Roman" pitchFamily="18" charset="0"/>
              </a:rPr>
              <a:t>Amit Kumar(Core </a:t>
            </a:r>
            <a:r>
              <a:rPr lang="en-US" sz="2000" dirty="0">
                <a:latin typeface="Times New Roman" pitchFamily="18" charset="0"/>
                <a:cs typeface="Times New Roman" pitchFamily="18" charset="0"/>
              </a:rPr>
              <a:t>Development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0">
              <a:spcAft>
                <a:spcPts val="600"/>
              </a:spcAft>
            </a:pPr>
            <a:r>
              <a:rPr lang="en-US" sz="2000" dirty="0" smtClean="0">
                <a:latin typeface="Times New Roman" pitchFamily="18" charset="0"/>
                <a:cs typeface="Times New Roman" pitchFamily="18" charset="0"/>
              </a:rPr>
              <a:t>Ajay Kumar(Core Development)</a:t>
            </a:r>
            <a:endParaRPr lang="en-US" sz="2000" kern="0" dirty="0" smtClean="0">
              <a:latin typeface="Times New Roman" pitchFamily="18" charset="0"/>
              <a:cs typeface="Times New Roman" pitchFamily="18" charset="0"/>
            </a:endParaRPr>
          </a:p>
          <a:p>
            <a:pPr>
              <a:spcAft>
                <a:spcPts val="600"/>
              </a:spcAft>
            </a:pPr>
            <a:r>
              <a:rPr lang="en-US" sz="2000" kern="0" dirty="0" smtClean="0">
                <a:latin typeface="Times New Roman" pitchFamily="18" charset="0"/>
                <a:cs typeface="Times New Roman" pitchFamily="18" charset="0"/>
              </a:rPr>
              <a:t>Hari Prasad(</a:t>
            </a:r>
            <a:r>
              <a:rPr lang="en-US" sz="2000" dirty="0" smtClean="0">
                <a:latin typeface="Times New Roman" pitchFamily="18" charset="0"/>
                <a:cs typeface="Times New Roman" pitchFamily="18" charset="0"/>
              </a:rPr>
              <a:t>Core Development</a:t>
            </a:r>
            <a:r>
              <a:rPr lang="en-US" sz="2000" kern="0" dirty="0" smtClean="0">
                <a:latin typeface="Times New Roman" pitchFamily="18" charset="0"/>
                <a:cs typeface="Times New Roman" pitchFamily="18" charset="0"/>
              </a:rPr>
              <a:t>)</a:t>
            </a:r>
          </a:p>
          <a:p>
            <a:pPr lvl="0">
              <a:spcAft>
                <a:spcPts val="600"/>
              </a:spcAft>
            </a:pPr>
            <a:r>
              <a:rPr lang="en-US" sz="2000" kern="0" dirty="0" smtClean="0">
                <a:latin typeface="Times New Roman" pitchFamily="18" charset="0"/>
                <a:cs typeface="Times New Roman" pitchFamily="18" charset="0"/>
              </a:rPr>
              <a:t>Mayank Khare</a:t>
            </a:r>
            <a:r>
              <a:rPr lang="en-US" sz="2000" dirty="0" smtClean="0">
                <a:latin typeface="Times New Roman" pitchFamily="18" charset="0"/>
                <a:cs typeface="Times New Roman" pitchFamily="18" charset="0"/>
              </a:rPr>
              <a:t>(UI Development)</a:t>
            </a:r>
            <a:endParaRPr lang="en-US" sz="2000" kern="0" dirty="0" smtClean="0">
              <a:latin typeface="Times New Roman" pitchFamily="18" charset="0"/>
              <a:cs typeface="Times New Roman" pitchFamily="18" charset="0"/>
            </a:endParaRPr>
          </a:p>
          <a:p>
            <a:pPr>
              <a:spcAft>
                <a:spcPts val="600"/>
              </a:spcAft>
            </a:pPr>
            <a:r>
              <a:rPr lang="en-US" sz="2000" kern="0" dirty="0" smtClean="0">
                <a:latin typeface="Times New Roman" pitchFamily="18" charset="0"/>
                <a:cs typeface="Times New Roman" pitchFamily="18" charset="0"/>
              </a:rPr>
              <a:t>Sumit Chauhan(UI Development)</a:t>
            </a:r>
          </a:p>
          <a:p>
            <a:pPr marL="0" indent="0">
              <a:spcAft>
                <a:spcPts val="600"/>
              </a:spcAft>
              <a:buNone/>
            </a:pPr>
            <a:endParaRPr lang="en-US" sz="2400" kern="0" dirty="0" smtClean="0">
              <a:latin typeface="Times New Roman" pitchFamily="18" charset="0"/>
              <a:cs typeface="Times New Roman" pitchFamily="18" charset="0"/>
            </a:endParaRPr>
          </a:p>
          <a:p>
            <a:pPr marL="0" indent="0">
              <a:spcAft>
                <a:spcPts val="600"/>
              </a:spcAft>
              <a:buNone/>
            </a:pPr>
            <a:endParaRPr lang="en-US" sz="2400" kern="0" dirty="0" smtClean="0"/>
          </a:p>
        </p:txBody>
      </p:sp>
    </p:spTree>
    <p:extLst>
      <p:ext uri="{BB962C8B-B14F-4D97-AF65-F5344CB8AC3E}">
        <p14:creationId xmlns:p14="http://schemas.microsoft.com/office/powerpoint/2010/main" val="13983113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38400"/>
            <a:ext cx="10464800" cy="6959600"/>
          </a:xfrm>
        </p:spPr>
        <p:txBody>
          <a:bodyPr/>
          <a:lstStyle/>
          <a:p>
            <a:pPr lvl="0">
              <a:spcAft>
                <a:spcPts val="600"/>
              </a:spcAft>
            </a:pPr>
            <a:r>
              <a:rPr lang="en-US" sz="3200" dirty="0"/>
              <a:t>QA Highlights</a:t>
            </a:r>
          </a:p>
          <a:p>
            <a:pPr lvl="1">
              <a:spcAft>
                <a:spcPts val="600"/>
              </a:spcAft>
            </a:pPr>
            <a:r>
              <a:rPr lang="en-US" sz="2800" dirty="0"/>
              <a:t>QA was part of requirement understanding discussions, application flow creation.</a:t>
            </a:r>
          </a:p>
          <a:p>
            <a:pPr lvl="1">
              <a:spcAft>
                <a:spcPts val="600"/>
              </a:spcAft>
            </a:pPr>
            <a:r>
              <a:rPr lang="en-US" sz="2800" dirty="0"/>
              <a:t>Setting up of testing process within the </a:t>
            </a:r>
            <a:r>
              <a:rPr lang="en-US" sz="2800" dirty="0" smtClean="0"/>
              <a:t>sprint</a:t>
            </a:r>
          </a:p>
          <a:p>
            <a:pPr lvl="1">
              <a:spcAft>
                <a:spcPts val="600"/>
              </a:spcAft>
            </a:pPr>
            <a:r>
              <a:rPr lang="en-US" sz="2800" dirty="0" smtClean="0"/>
              <a:t>Feature File and Test Scenario in BBD Format</a:t>
            </a:r>
            <a:endParaRPr lang="en-US" sz="2800" dirty="0"/>
          </a:p>
          <a:p>
            <a:pPr>
              <a:spcAft>
                <a:spcPts val="600"/>
              </a:spcAft>
            </a:pPr>
            <a:r>
              <a:rPr lang="en-US" sz="3200" dirty="0" smtClean="0"/>
              <a:t>Test </a:t>
            </a:r>
            <a:r>
              <a:rPr lang="en-US" sz="3200" dirty="0"/>
              <a:t>Plan </a:t>
            </a:r>
          </a:p>
          <a:p>
            <a:pPr lvl="1">
              <a:spcAft>
                <a:spcPts val="600"/>
              </a:spcAft>
            </a:pPr>
            <a:r>
              <a:rPr lang="en-US" sz="2800" dirty="0"/>
              <a:t>Covering </a:t>
            </a:r>
            <a:r>
              <a:rPr lang="en-US" sz="2800" dirty="0" smtClean="0"/>
              <a:t>major </a:t>
            </a:r>
            <a:r>
              <a:rPr lang="en-US" sz="2800" dirty="0"/>
              <a:t>type of testing</a:t>
            </a:r>
          </a:p>
          <a:p>
            <a:pPr lvl="1">
              <a:spcAft>
                <a:spcPts val="600"/>
              </a:spcAft>
            </a:pPr>
            <a:r>
              <a:rPr lang="en-US" sz="2800" dirty="0"/>
              <a:t>Strategy for every testing type</a:t>
            </a:r>
          </a:p>
          <a:p>
            <a:pPr marL="0" indent="0">
              <a:spcAft>
                <a:spcPts val="600"/>
              </a:spcAft>
              <a:buNone/>
            </a:pPr>
            <a:endParaRPr lang="en-US" sz="3600" dirty="0"/>
          </a:p>
        </p:txBody>
      </p:sp>
      <p:sp>
        <p:nvSpPr>
          <p:cNvPr id="3" name="Title 2"/>
          <p:cNvSpPr>
            <a:spLocks noGrp="1"/>
          </p:cNvSpPr>
          <p:nvPr>
            <p:ph type="title"/>
          </p:nvPr>
        </p:nvSpPr>
        <p:spPr/>
        <p:txBody>
          <a:bodyPr/>
          <a:lstStyle/>
          <a:p>
            <a:r>
              <a:rPr lang="en-US" dirty="0" smtClean="0"/>
              <a:t>QA </a:t>
            </a:r>
            <a:r>
              <a:rPr lang="en-US" dirty="0"/>
              <a:t>Highlights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20</a:t>
            </a:fld>
            <a:endParaRPr lang="en-US"/>
          </a:p>
        </p:txBody>
      </p:sp>
    </p:spTree>
    <p:extLst>
      <p:ext uri="{BB962C8B-B14F-4D97-AF65-F5344CB8AC3E}">
        <p14:creationId xmlns:p14="http://schemas.microsoft.com/office/powerpoint/2010/main" val="7945439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38400"/>
            <a:ext cx="10464800" cy="6959600"/>
          </a:xfrm>
        </p:spPr>
        <p:txBody>
          <a:bodyPr/>
          <a:lstStyle/>
          <a:p>
            <a:pPr lvl="0">
              <a:spcAft>
                <a:spcPts val="600"/>
              </a:spcAft>
            </a:pPr>
            <a:r>
              <a:rPr lang="en-US" sz="3200" dirty="0" smtClean="0"/>
              <a:t>Test Plan</a:t>
            </a:r>
          </a:p>
          <a:p>
            <a:pPr lvl="1">
              <a:spcAft>
                <a:spcPts val="600"/>
              </a:spcAft>
            </a:pPr>
            <a:r>
              <a:rPr lang="en-US" sz="2800" dirty="0">
                <a:latin typeface="Times New Roman" pitchFamily="18" charset="0"/>
                <a:cs typeface="Times New Roman" pitchFamily="18" charset="0"/>
              </a:rPr>
              <a:t>Covering major type of </a:t>
            </a:r>
            <a:r>
              <a:rPr lang="en-US" sz="2800" dirty="0" smtClean="0">
                <a:latin typeface="Times New Roman" pitchFamily="18" charset="0"/>
                <a:cs typeface="Times New Roman" pitchFamily="18" charset="0"/>
              </a:rPr>
              <a:t>testing</a:t>
            </a:r>
            <a:r>
              <a:rPr lang="en-US" sz="2800" dirty="0" smtClean="0"/>
              <a:t>.</a:t>
            </a:r>
          </a:p>
          <a:p>
            <a:pPr lvl="1">
              <a:spcAft>
                <a:spcPts val="600"/>
              </a:spcAft>
            </a:pPr>
            <a:r>
              <a:rPr lang="en-US" sz="2800" dirty="0" smtClean="0"/>
              <a:t>Strategy for every testing plan </a:t>
            </a:r>
          </a:p>
          <a:p>
            <a:pPr lvl="1">
              <a:spcAft>
                <a:spcPts val="600"/>
              </a:spcAft>
            </a:pPr>
            <a:r>
              <a:rPr lang="en-US" sz="2800" dirty="0">
                <a:latin typeface="Times New Roman" pitchFamily="18" charset="0"/>
                <a:cs typeface="Times New Roman" pitchFamily="18" charset="0"/>
              </a:rPr>
              <a:t>Defined Entry/Exit </a:t>
            </a:r>
            <a:r>
              <a:rPr lang="en-US" sz="2800" dirty="0" smtClean="0">
                <a:latin typeface="Times New Roman" pitchFamily="18" charset="0"/>
                <a:cs typeface="Times New Roman" pitchFamily="18" charset="0"/>
              </a:rPr>
              <a:t>Criteria</a:t>
            </a:r>
          </a:p>
          <a:p>
            <a:pPr lvl="1">
              <a:spcAft>
                <a:spcPts val="600"/>
              </a:spcAft>
            </a:pPr>
            <a:r>
              <a:rPr lang="en-US" sz="2800" dirty="0">
                <a:latin typeface="Times New Roman" pitchFamily="18" charset="0"/>
                <a:cs typeface="Times New Roman" pitchFamily="18" charset="0"/>
              </a:rPr>
              <a:t>QA Policy and Test schedule </a:t>
            </a:r>
            <a:endParaRPr lang="en-US" sz="2800" dirty="0" smtClean="0"/>
          </a:p>
          <a:p>
            <a:pPr>
              <a:spcAft>
                <a:spcPts val="600"/>
              </a:spcAft>
            </a:pPr>
            <a:r>
              <a:rPr lang="en-US" sz="3200" dirty="0" smtClean="0"/>
              <a:t>BDD Test Scenario/Test Cases </a:t>
            </a:r>
          </a:p>
          <a:p>
            <a:pPr lvl="1">
              <a:spcAft>
                <a:spcPts val="600"/>
              </a:spcAft>
            </a:pPr>
            <a:r>
              <a:rPr lang="en-US" sz="2800" dirty="0">
                <a:latin typeface="Times New Roman" panose="02020603050405020304" pitchFamily="18" charset="0"/>
                <a:cs typeface="Times New Roman" panose="02020603050405020304" pitchFamily="18" charset="0"/>
              </a:rPr>
              <a:t>Containing </a:t>
            </a:r>
            <a:r>
              <a:rPr lang="en-US" sz="2800" dirty="0" smtClean="0">
                <a:latin typeface="Times New Roman" panose="02020603050405020304" pitchFamily="18" charset="0"/>
                <a:cs typeface="Times New Roman" panose="02020603050405020304" pitchFamily="18" charset="0"/>
              </a:rPr>
              <a:t>BDD Test Scenario/Test </a:t>
            </a:r>
            <a:r>
              <a:rPr lang="en-US" sz="2800" dirty="0">
                <a:latin typeface="Times New Roman" panose="02020603050405020304" pitchFamily="18" charset="0"/>
                <a:cs typeface="Times New Roman" panose="02020603050405020304" pitchFamily="18" charset="0"/>
              </a:rPr>
              <a:t>cases for the functionalities </a:t>
            </a:r>
            <a:r>
              <a:rPr lang="en-US" sz="2800" dirty="0" smtClean="0">
                <a:latin typeface="Times New Roman" panose="02020603050405020304" pitchFamily="18" charset="0"/>
                <a:cs typeface="Times New Roman" panose="02020603050405020304" pitchFamily="18" charset="0"/>
              </a:rPr>
              <a:t>implemented</a:t>
            </a:r>
          </a:p>
          <a:p>
            <a:pPr lvl="1">
              <a:spcAft>
                <a:spcPts val="600"/>
              </a:spcAft>
            </a:pPr>
            <a:endParaRPr lang="en-US" sz="2800" dirty="0" smtClean="0"/>
          </a:p>
          <a:p>
            <a:pPr marL="0" indent="0">
              <a:spcAft>
                <a:spcPts val="600"/>
              </a:spcAft>
              <a:buNone/>
            </a:pPr>
            <a:endParaRPr lang="en-US" sz="3600" dirty="0"/>
          </a:p>
        </p:txBody>
      </p:sp>
      <p:sp>
        <p:nvSpPr>
          <p:cNvPr id="3" name="Title 2"/>
          <p:cNvSpPr>
            <a:spLocks noGrp="1"/>
          </p:cNvSpPr>
          <p:nvPr>
            <p:ph type="title"/>
          </p:nvPr>
        </p:nvSpPr>
        <p:spPr>
          <a:xfrm>
            <a:off x="1270000" y="76200"/>
            <a:ext cx="10464800" cy="2032000"/>
          </a:xfrm>
        </p:spPr>
        <p:txBody>
          <a:bodyPr/>
          <a:lstStyle/>
          <a:p>
            <a:r>
              <a:rPr lang="en-US" dirty="0" smtClean="0"/>
              <a:t>QA </a:t>
            </a:r>
            <a:r>
              <a:rPr lang="en-US" dirty="0"/>
              <a:t>Highlights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21</a:t>
            </a:fld>
            <a:endParaRPr lang="en-US"/>
          </a:p>
        </p:txBody>
      </p:sp>
    </p:spTree>
    <p:extLst>
      <p:ext uri="{BB962C8B-B14F-4D97-AF65-F5344CB8AC3E}">
        <p14:creationId xmlns:p14="http://schemas.microsoft.com/office/powerpoint/2010/main" val="279158454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Total </a:t>
            </a:r>
            <a:r>
              <a:rPr lang="en-US" sz="3200" dirty="0" smtClean="0"/>
              <a:t>BDD Features File : </a:t>
            </a:r>
            <a:r>
              <a:rPr lang="en-US" sz="3200" dirty="0"/>
              <a:t>5</a:t>
            </a:r>
            <a:endParaRPr lang="en-US" sz="3200" dirty="0" smtClean="0"/>
          </a:p>
          <a:p>
            <a:r>
              <a:rPr lang="en-US" sz="3200" dirty="0" smtClean="0"/>
              <a:t>Total Number of Scenarios in each feature files</a:t>
            </a:r>
          </a:p>
          <a:p>
            <a:pPr lvl="1"/>
            <a:r>
              <a:rPr lang="en-US" sz="3200" dirty="0" err="1"/>
              <a:t>ServiceAggregator_Registration.feature</a:t>
            </a:r>
            <a:r>
              <a:rPr lang="en-US" sz="3200" dirty="0"/>
              <a:t> </a:t>
            </a:r>
            <a:r>
              <a:rPr lang="en-US" sz="3200" dirty="0" smtClean="0"/>
              <a:t>:7</a:t>
            </a:r>
            <a:endParaRPr lang="en-US" sz="3200" dirty="0"/>
          </a:p>
          <a:p>
            <a:pPr lvl="1"/>
            <a:r>
              <a:rPr lang="en-US" sz="3200" dirty="0" smtClean="0"/>
              <a:t>Service_Platform_Admin_Portal.feature:7</a:t>
            </a:r>
          </a:p>
          <a:p>
            <a:pPr lvl="1"/>
            <a:r>
              <a:rPr lang="en-US" sz="3200" dirty="0" err="1"/>
              <a:t>Service_Platform_Dashboard.feature</a:t>
            </a:r>
            <a:r>
              <a:rPr lang="en-US" sz="3200" dirty="0"/>
              <a:t> </a:t>
            </a:r>
            <a:r>
              <a:rPr lang="en-US" sz="3200" dirty="0" smtClean="0"/>
              <a:t>:2</a:t>
            </a:r>
          </a:p>
          <a:p>
            <a:pPr lvl="1"/>
            <a:r>
              <a:rPr lang="en-US" sz="3200" dirty="0" err="1" smtClean="0"/>
              <a:t>Service_Platform_Login.feature</a:t>
            </a:r>
            <a:r>
              <a:rPr lang="en-US" sz="3200" dirty="0" smtClean="0"/>
              <a:t>: 6</a:t>
            </a:r>
          </a:p>
          <a:p>
            <a:pPr lvl="1"/>
            <a:r>
              <a:rPr lang="en-US" sz="3200" dirty="0" smtClean="0"/>
              <a:t>Service_Platform_Zipped_Download.feature:4</a:t>
            </a:r>
          </a:p>
          <a:p>
            <a:r>
              <a:rPr lang="en-US" sz="3200" dirty="0"/>
              <a:t>Automation</a:t>
            </a:r>
          </a:p>
          <a:p>
            <a:pPr lvl="1"/>
            <a:r>
              <a:rPr lang="en-US" altLang="ja-JP" sz="3200" dirty="0">
                <a:latin typeface="Times New Roman" pitchFamily="18" charset="0"/>
                <a:ea typeface="ヒラギノ角ゴ ProN W3" charset="0"/>
                <a:cs typeface="Times New Roman" pitchFamily="18" charset="0"/>
              </a:rPr>
              <a:t>Automation framework Document</a:t>
            </a:r>
          </a:p>
          <a:p>
            <a:pPr marL="571500" lvl="1" indent="0">
              <a:buNone/>
            </a:pPr>
            <a:endParaRPr lang="en-US" sz="3200" dirty="0" smtClean="0"/>
          </a:p>
          <a:p>
            <a:pPr marL="571500" lvl="1" indent="0">
              <a:buNone/>
            </a:pPr>
            <a:endParaRPr lang="en-US" sz="3200" dirty="0" smtClean="0"/>
          </a:p>
          <a:p>
            <a:pPr lvl="1"/>
            <a:endParaRPr lang="en-US" sz="3200" dirty="0"/>
          </a:p>
          <a:p>
            <a:pPr lvl="1"/>
            <a:endParaRPr lang="en-US" sz="3200" dirty="0" smtClean="0"/>
          </a:p>
          <a:p>
            <a:pPr marL="0" indent="0">
              <a:buNone/>
            </a:pPr>
            <a:endParaRPr lang="en-US" sz="3200" dirty="0"/>
          </a:p>
        </p:txBody>
      </p:sp>
      <p:sp>
        <p:nvSpPr>
          <p:cNvPr id="3" name="Title 2"/>
          <p:cNvSpPr>
            <a:spLocks noGrp="1"/>
          </p:cNvSpPr>
          <p:nvPr>
            <p:ph type="title"/>
          </p:nvPr>
        </p:nvSpPr>
        <p:spPr/>
        <p:txBody>
          <a:bodyPr/>
          <a:lstStyle/>
          <a:p>
            <a:r>
              <a:rPr lang="en-US" dirty="0" smtClean="0"/>
              <a:t>QA Highlights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22</a:t>
            </a:fld>
            <a:endParaRPr lang="en-US"/>
          </a:p>
        </p:txBody>
      </p:sp>
    </p:spTree>
    <p:extLst>
      <p:ext uri="{BB962C8B-B14F-4D97-AF65-F5344CB8AC3E}">
        <p14:creationId xmlns:p14="http://schemas.microsoft.com/office/powerpoint/2010/main" val="425582917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Improvement in right feature files in BDD format.</a:t>
            </a:r>
          </a:p>
          <a:p>
            <a:r>
              <a:rPr lang="en-US" sz="3200" dirty="0" smtClean="0"/>
              <a:t>Customized Cucumber Report.</a:t>
            </a:r>
            <a:endParaRPr lang="en-US" sz="3200" dirty="0"/>
          </a:p>
          <a:p>
            <a:pPr marL="571500" lvl="1" indent="0">
              <a:buNone/>
            </a:pPr>
            <a:endParaRPr lang="en-US" altLang="ja-JP" sz="3200" dirty="0">
              <a:latin typeface="Times New Roman" pitchFamily="18" charset="0"/>
              <a:ea typeface="ヒラギノ角ゴ ProN W3" charset="0"/>
              <a:cs typeface="Times New Roman" pitchFamily="18" charset="0"/>
            </a:endParaRPr>
          </a:p>
          <a:p>
            <a:pPr marL="571500" lvl="1" indent="0">
              <a:buNone/>
            </a:pPr>
            <a:endParaRPr lang="en-US" sz="3200" dirty="0" smtClean="0"/>
          </a:p>
          <a:p>
            <a:pPr marL="571500" lvl="1" indent="0">
              <a:buNone/>
            </a:pPr>
            <a:endParaRPr lang="en-US" sz="3200" dirty="0" smtClean="0"/>
          </a:p>
          <a:p>
            <a:pPr lvl="1"/>
            <a:endParaRPr lang="en-US" sz="3200" dirty="0"/>
          </a:p>
          <a:p>
            <a:pPr lvl="1"/>
            <a:endParaRPr lang="en-US" sz="3200" dirty="0" smtClean="0"/>
          </a:p>
          <a:p>
            <a:pPr marL="0" indent="0">
              <a:buNone/>
            </a:pPr>
            <a:endParaRPr lang="en-US" sz="3200" dirty="0"/>
          </a:p>
        </p:txBody>
      </p:sp>
      <p:sp>
        <p:nvSpPr>
          <p:cNvPr id="3" name="Title 2"/>
          <p:cNvSpPr>
            <a:spLocks noGrp="1"/>
          </p:cNvSpPr>
          <p:nvPr>
            <p:ph type="title"/>
          </p:nvPr>
        </p:nvSpPr>
        <p:spPr/>
        <p:txBody>
          <a:bodyPr/>
          <a:lstStyle/>
          <a:p>
            <a:r>
              <a:rPr lang="en-US" dirty="0" smtClean="0"/>
              <a:t>Area of Improvement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23</a:t>
            </a:fld>
            <a:endParaRPr lang="en-US"/>
          </a:p>
        </p:txBody>
      </p:sp>
    </p:spTree>
    <p:extLst>
      <p:ext uri="{BB962C8B-B14F-4D97-AF65-F5344CB8AC3E}">
        <p14:creationId xmlns:p14="http://schemas.microsoft.com/office/powerpoint/2010/main" val="27342427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Total Sprints = </a:t>
            </a:r>
            <a:r>
              <a:rPr lang="en-US" sz="3200" dirty="0" smtClean="0"/>
              <a:t>5</a:t>
            </a:r>
            <a:endParaRPr lang="en-US" sz="3200" dirty="0"/>
          </a:p>
          <a:p>
            <a:r>
              <a:rPr lang="en-US" sz="3200" dirty="0" smtClean="0"/>
              <a:t>User </a:t>
            </a:r>
            <a:r>
              <a:rPr lang="en-US" sz="3200" dirty="0"/>
              <a:t>S</a:t>
            </a:r>
            <a:r>
              <a:rPr lang="en-US" sz="3200" dirty="0" smtClean="0"/>
              <a:t>tories </a:t>
            </a:r>
            <a:r>
              <a:rPr lang="en-US" sz="3200" dirty="0"/>
              <a:t>= </a:t>
            </a:r>
            <a:r>
              <a:rPr lang="en-US" sz="3200" dirty="0" smtClean="0"/>
              <a:t>58</a:t>
            </a:r>
          </a:p>
          <a:p>
            <a:r>
              <a:rPr lang="en-US" sz="3200" dirty="0" smtClean="0"/>
              <a:t>Average </a:t>
            </a:r>
            <a:r>
              <a:rPr lang="en-US" sz="3200" dirty="0"/>
              <a:t>Sprint  Velocity </a:t>
            </a:r>
            <a:r>
              <a:rPr lang="en-US" sz="3200" dirty="0" smtClean="0"/>
              <a:t>=64</a:t>
            </a:r>
          </a:p>
        </p:txBody>
      </p:sp>
      <p:sp>
        <p:nvSpPr>
          <p:cNvPr id="3" name="Title 2"/>
          <p:cNvSpPr>
            <a:spLocks noGrp="1"/>
          </p:cNvSpPr>
          <p:nvPr>
            <p:ph type="title"/>
          </p:nvPr>
        </p:nvSpPr>
        <p:spPr/>
        <p:txBody>
          <a:bodyPr/>
          <a:lstStyle/>
          <a:p>
            <a:r>
              <a:rPr lang="en-US" dirty="0" smtClean="0"/>
              <a:t>Project Metrics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24</a:t>
            </a:fld>
            <a:endParaRPr lang="en-US"/>
          </a:p>
        </p:txBody>
      </p:sp>
    </p:spTree>
    <p:extLst>
      <p:ext uri="{BB962C8B-B14F-4D97-AF65-F5344CB8AC3E}">
        <p14:creationId xmlns:p14="http://schemas.microsoft.com/office/powerpoint/2010/main" val="342913261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smtClean="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25</a:t>
            </a:fld>
            <a:endParaRPr lang="en-US"/>
          </a:p>
        </p:txBody>
      </p:sp>
      <p:sp>
        <p:nvSpPr>
          <p:cNvPr id="6" name="TextBox 5"/>
          <p:cNvSpPr txBox="1"/>
          <p:nvPr/>
        </p:nvSpPr>
        <p:spPr>
          <a:xfrm>
            <a:off x="1315558" y="2743200"/>
            <a:ext cx="1986442" cy="738664"/>
          </a:xfrm>
          <a:prstGeom prst="rect">
            <a:avLst/>
          </a:prstGeom>
          <a:noFill/>
        </p:spPr>
        <p:txBody>
          <a:bodyPr wrap="none" rtlCol="0">
            <a:spAutoFit/>
          </a:bodyPr>
          <a:lstStyle/>
          <a:p>
            <a:r>
              <a:rPr lang="en-US" dirty="0" smtClean="0"/>
              <a:t>Sprint </a:t>
            </a:r>
            <a:r>
              <a:rPr lang="en-US" dirty="0"/>
              <a:t>0</a:t>
            </a:r>
          </a:p>
        </p:txBody>
      </p:sp>
      <p:pic>
        <p:nvPicPr>
          <p:cNvPr id="5" name="Picture 4"/>
          <p:cNvPicPr>
            <a:picLocks noChangeAspect="1"/>
          </p:cNvPicPr>
          <p:nvPr/>
        </p:nvPicPr>
        <p:blipFill>
          <a:blip r:embed="rId2"/>
          <a:stretch>
            <a:fillRect/>
          </a:stretch>
        </p:blipFill>
        <p:spPr>
          <a:xfrm>
            <a:off x="711200" y="3735864"/>
            <a:ext cx="11506200" cy="5715000"/>
          </a:xfrm>
          <a:prstGeom prst="rect">
            <a:avLst/>
          </a:prstGeom>
        </p:spPr>
      </p:pic>
    </p:spTree>
    <p:extLst>
      <p:ext uri="{BB962C8B-B14F-4D97-AF65-F5344CB8AC3E}">
        <p14:creationId xmlns:p14="http://schemas.microsoft.com/office/powerpoint/2010/main" val="327472430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26</a:t>
            </a:fld>
            <a:endParaRPr lang="en-US"/>
          </a:p>
        </p:txBody>
      </p:sp>
      <p:sp>
        <p:nvSpPr>
          <p:cNvPr id="6" name="TextBox 5"/>
          <p:cNvSpPr txBox="1"/>
          <p:nvPr/>
        </p:nvSpPr>
        <p:spPr>
          <a:xfrm>
            <a:off x="1315558" y="2743200"/>
            <a:ext cx="1986442" cy="738664"/>
          </a:xfrm>
          <a:prstGeom prst="rect">
            <a:avLst/>
          </a:prstGeom>
          <a:noFill/>
        </p:spPr>
        <p:txBody>
          <a:bodyPr wrap="none" rtlCol="0">
            <a:spAutoFit/>
          </a:bodyPr>
          <a:lstStyle/>
          <a:p>
            <a:r>
              <a:rPr lang="en-US" dirty="0" smtClean="0"/>
              <a:t>Sprint 1</a:t>
            </a:r>
            <a:endParaRPr lang="en-US" dirty="0"/>
          </a:p>
        </p:txBody>
      </p:sp>
      <p:sp>
        <p:nvSpPr>
          <p:cNvPr id="8" name="TextBox 7"/>
          <p:cNvSpPr txBox="1"/>
          <p:nvPr/>
        </p:nvSpPr>
        <p:spPr>
          <a:xfrm>
            <a:off x="8407400" y="2743200"/>
            <a:ext cx="1986442" cy="738664"/>
          </a:xfrm>
          <a:prstGeom prst="rect">
            <a:avLst/>
          </a:prstGeom>
          <a:noFill/>
        </p:spPr>
        <p:txBody>
          <a:bodyPr wrap="none" rtlCol="0">
            <a:spAutoFit/>
          </a:bodyPr>
          <a:lstStyle/>
          <a:p>
            <a:r>
              <a:rPr lang="en-US" dirty="0" smtClean="0"/>
              <a:t>Sprint 2</a:t>
            </a:r>
            <a:endParaRPr lang="en-US" dirty="0"/>
          </a:p>
        </p:txBody>
      </p:sp>
      <p:pic>
        <p:nvPicPr>
          <p:cNvPr id="7" name="Picture 6"/>
          <p:cNvPicPr>
            <a:picLocks noChangeAspect="1"/>
          </p:cNvPicPr>
          <p:nvPr/>
        </p:nvPicPr>
        <p:blipFill>
          <a:blip r:embed="rId2"/>
          <a:stretch>
            <a:fillRect/>
          </a:stretch>
        </p:blipFill>
        <p:spPr>
          <a:xfrm>
            <a:off x="7000320" y="3451385"/>
            <a:ext cx="5140880" cy="5652610"/>
          </a:xfrm>
          <a:prstGeom prst="rect">
            <a:avLst/>
          </a:prstGeom>
        </p:spPr>
      </p:pic>
      <p:pic>
        <p:nvPicPr>
          <p:cNvPr id="9" name="Picture 8"/>
          <p:cNvPicPr>
            <a:picLocks noChangeAspect="1"/>
          </p:cNvPicPr>
          <p:nvPr/>
        </p:nvPicPr>
        <p:blipFill>
          <a:blip r:embed="rId3"/>
          <a:stretch>
            <a:fillRect/>
          </a:stretch>
        </p:blipFill>
        <p:spPr>
          <a:xfrm>
            <a:off x="1092199" y="3481864"/>
            <a:ext cx="5029201" cy="5652611"/>
          </a:xfrm>
          <a:prstGeom prst="rect">
            <a:avLst/>
          </a:prstGeom>
        </p:spPr>
      </p:pic>
    </p:spTree>
    <p:extLst>
      <p:ext uri="{BB962C8B-B14F-4D97-AF65-F5344CB8AC3E}">
        <p14:creationId xmlns:p14="http://schemas.microsoft.com/office/powerpoint/2010/main" val="147319474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27</a:t>
            </a:fld>
            <a:endParaRPr lang="en-US"/>
          </a:p>
        </p:txBody>
      </p:sp>
      <p:sp>
        <p:nvSpPr>
          <p:cNvPr id="6" name="TextBox 5"/>
          <p:cNvSpPr txBox="1"/>
          <p:nvPr/>
        </p:nvSpPr>
        <p:spPr>
          <a:xfrm>
            <a:off x="1315557" y="2743200"/>
            <a:ext cx="1986442" cy="1384995"/>
          </a:xfrm>
          <a:prstGeom prst="rect">
            <a:avLst/>
          </a:prstGeom>
          <a:noFill/>
        </p:spPr>
        <p:txBody>
          <a:bodyPr wrap="none" rtlCol="0">
            <a:spAutoFit/>
          </a:bodyPr>
          <a:lstStyle/>
          <a:p>
            <a:r>
              <a:rPr lang="en-US" dirty="0" smtClean="0"/>
              <a:t>Sprint 3</a:t>
            </a:r>
          </a:p>
          <a:p>
            <a:endParaRPr lang="en-US" dirty="0"/>
          </a:p>
        </p:txBody>
      </p:sp>
      <p:sp>
        <p:nvSpPr>
          <p:cNvPr id="8" name="TextBox 7"/>
          <p:cNvSpPr txBox="1"/>
          <p:nvPr/>
        </p:nvSpPr>
        <p:spPr>
          <a:xfrm>
            <a:off x="8407400" y="2743200"/>
            <a:ext cx="1986442" cy="738664"/>
          </a:xfrm>
          <a:prstGeom prst="rect">
            <a:avLst/>
          </a:prstGeom>
          <a:noFill/>
        </p:spPr>
        <p:txBody>
          <a:bodyPr wrap="none" rtlCol="0">
            <a:spAutoFit/>
          </a:bodyPr>
          <a:lstStyle/>
          <a:p>
            <a:r>
              <a:rPr lang="en-US" dirty="0" smtClean="0"/>
              <a:t>Sprint 4</a:t>
            </a:r>
            <a:endParaRPr lang="en-US" dirty="0"/>
          </a:p>
        </p:txBody>
      </p:sp>
      <p:pic>
        <p:nvPicPr>
          <p:cNvPr id="5" name="Picture 4"/>
          <p:cNvPicPr>
            <a:picLocks noChangeAspect="1"/>
          </p:cNvPicPr>
          <p:nvPr/>
        </p:nvPicPr>
        <p:blipFill>
          <a:blip r:embed="rId2"/>
          <a:stretch>
            <a:fillRect/>
          </a:stretch>
        </p:blipFill>
        <p:spPr>
          <a:xfrm>
            <a:off x="7340600" y="3481864"/>
            <a:ext cx="5045075" cy="5890736"/>
          </a:xfrm>
          <a:prstGeom prst="rect">
            <a:avLst/>
          </a:prstGeom>
        </p:spPr>
      </p:pic>
      <p:pic>
        <p:nvPicPr>
          <p:cNvPr id="7" name="Picture 6"/>
          <p:cNvPicPr>
            <a:picLocks noChangeAspect="1"/>
          </p:cNvPicPr>
          <p:nvPr/>
        </p:nvPicPr>
        <p:blipFill>
          <a:blip r:embed="rId3"/>
          <a:stretch>
            <a:fillRect/>
          </a:stretch>
        </p:blipFill>
        <p:spPr>
          <a:xfrm>
            <a:off x="1270000" y="3481864"/>
            <a:ext cx="5156200" cy="5890736"/>
          </a:xfrm>
          <a:prstGeom prst="rect">
            <a:avLst/>
          </a:prstGeom>
        </p:spPr>
      </p:pic>
    </p:spTree>
    <p:extLst>
      <p:ext uri="{BB962C8B-B14F-4D97-AF65-F5344CB8AC3E}">
        <p14:creationId xmlns:p14="http://schemas.microsoft.com/office/powerpoint/2010/main" val="47533490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Velocity Trend</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28</a:t>
            </a:fld>
            <a:endParaRPr lang="en-US"/>
          </a:p>
        </p:txBody>
      </p:sp>
      <p:graphicFrame>
        <p:nvGraphicFramePr>
          <p:cNvPr id="5" name="Chart 4"/>
          <p:cNvGraphicFramePr>
            <a:graphicFrameLocks/>
          </p:cNvGraphicFramePr>
          <p:nvPr>
            <p:extLst>
              <p:ext uri="{D42A27DB-BD31-4B8C-83A1-F6EECF244321}">
                <p14:modId xmlns:p14="http://schemas.microsoft.com/office/powerpoint/2010/main" val="3694268306"/>
              </p:ext>
            </p:extLst>
          </p:nvPr>
        </p:nvGraphicFramePr>
        <p:xfrm>
          <a:off x="1270000" y="3124200"/>
          <a:ext cx="107188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967498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6146800"/>
          </a:xfrm>
        </p:spPr>
        <p:txBody>
          <a:bodyPr/>
          <a:lstStyle/>
          <a:p>
            <a:pPr lvl="0">
              <a:spcBef>
                <a:spcPts val="600"/>
              </a:spcBef>
              <a:spcAft>
                <a:spcPts val="600"/>
              </a:spcAft>
            </a:pPr>
            <a:r>
              <a:rPr lang="en-US" sz="2800" dirty="0" smtClean="0"/>
              <a:t>Coordinating with team members from different locations.</a:t>
            </a:r>
          </a:p>
          <a:p>
            <a:pPr lvl="0">
              <a:spcBef>
                <a:spcPts val="600"/>
              </a:spcBef>
              <a:spcAft>
                <a:spcPts val="600"/>
              </a:spcAft>
            </a:pPr>
            <a:r>
              <a:rPr lang="en-US" sz="2800" dirty="0" smtClean="0"/>
              <a:t>Frequent changes in team structure at early stage of project.</a:t>
            </a:r>
          </a:p>
          <a:p>
            <a:pPr lvl="0">
              <a:spcBef>
                <a:spcPts val="600"/>
              </a:spcBef>
              <a:spcAft>
                <a:spcPts val="600"/>
              </a:spcAft>
            </a:pPr>
            <a:r>
              <a:rPr lang="en-US" sz="2800" dirty="0" smtClean="0"/>
              <a:t>Estimation and Requirement gathering</a:t>
            </a:r>
          </a:p>
          <a:p>
            <a:pPr lvl="1">
              <a:spcBef>
                <a:spcPts val="600"/>
              </a:spcBef>
              <a:spcAft>
                <a:spcPts val="600"/>
              </a:spcAft>
            </a:pPr>
            <a:r>
              <a:rPr lang="en-US" sz="2800" dirty="0"/>
              <a:t>Could not estimate properly because of lack of domain understanding</a:t>
            </a:r>
            <a:r>
              <a:rPr lang="en-US" sz="2800" dirty="0" smtClean="0"/>
              <a:t>.</a:t>
            </a:r>
          </a:p>
          <a:p>
            <a:pPr>
              <a:spcBef>
                <a:spcPts val="600"/>
              </a:spcBef>
              <a:spcAft>
                <a:spcPts val="600"/>
              </a:spcAft>
            </a:pPr>
            <a:r>
              <a:rPr lang="en-US" sz="2800" dirty="0" smtClean="0"/>
              <a:t>New Technologies like</a:t>
            </a:r>
          </a:p>
          <a:p>
            <a:pPr lvl="1">
              <a:spcBef>
                <a:spcPts val="600"/>
              </a:spcBef>
              <a:spcAft>
                <a:spcPts val="600"/>
              </a:spcAft>
            </a:pPr>
            <a:r>
              <a:rPr lang="en-US" sz="2800" dirty="0" smtClean="0"/>
              <a:t>Angular JS.</a:t>
            </a:r>
          </a:p>
          <a:p>
            <a:pPr lvl="1">
              <a:spcBef>
                <a:spcPts val="600"/>
              </a:spcBef>
              <a:spcAft>
                <a:spcPts val="600"/>
              </a:spcAft>
            </a:pPr>
            <a:r>
              <a:rPr lang="en-US" sz="2800" dirty="0" smtClean="0"/>
              <a:t>Bootstrap.</a:t>
            </a:r>
          </a:p>
          <a:p>
            <a:pPr lvl="1">
              <a:spcBef>
                <a:spcPts val="600"/>
              </a:spcBef>
              <a:spcAft>
                <a:spcPts val="600"/>
              </a:spcAft>
            </a:pPr>
            <a:r>
              <a:rPr lang="en-US" sz="2800" dirty="0" smtClean="0"/>
              <a:t>Multitenancy</a:t>
            </a:r>
          </a:p>
          <a:p>
            <a:pPr>
              <a:spcBef>
                <a:spcPts val="600"/>
              </a:spcBef>
              <a:spcAft>
                <a:spcPts val="600"/>
              </a:spcAft>
            </a:pPr>
            <a:r>
              <a:rPr lang="en-US" sz="2800" dirty="0" smtClean="0"/>
              <a:t>Completion of Testing within the Sprint.</a:t>
            </a:r>
            <a:endParaRPr lang="en-US" sz="2800" dirty="0"/>
          </a:p>
        </p:txBody>
      </p:sp>
      <p:sp>
        <p:nvSpPr>
          <p:cNvPr id="3" name="Title 2"/>
          <p:cNvSpPr>
            <a:spLocks noGrp="1"/>
          </p:cNvSpPr>
          <p:nvPr>
            <p:ph type="title"/>
          </p:nvPr>
        </p:nvSpPr>
        <p:spPr/>
        <p:txBody>
          <a:bodyPr/>
          <a:lstStyle/>
          <a:p>
            <a:r>
              <a:rPr lang="en-US" dirty="0" smtClean="0"/>
              <a:t>Challenges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29</a:t>
            </a:fld>
            <a:endParaRPr lang="en-US"/>
          </a:p>
        </p:txBody>
      </p:sp>
    </p:spTree>
    <p:extLst>
      <p:ext uri="{BB962C8B-B14F-4D97-AF65-F5344CB8AC3E}">
        <p14:creationId xmlns:p14="http://schemas.microsoft.com/office/powerpoint/2010/main" val="36271970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5384800" cy="6959600"/>
          </a:xfrm>
        </p:spPr>
        <p:txBody>
          <a:bodyPr/>
          <a:lstStyle/>
          <a:p>
            <a:pPr lvl="0">
              <a:spcAft>
                <a:spcPts val="600"/>
              </a:spcAft>
            </a:pPr>
            <a:r>
              <a:rPr lang="en-US" sz="2800" dirty="0">
                <a:latin typeface="Times New Roman" pitchFamily="18" charset="0"/>
                <a:cs typeface="Times New Roman" pitchFamily="18" charset="0"/>
              </a:rPr>
              <a:t>Highlights</a:t>
            </a:r>
          </a:p>
          <a:p>
            <a:pPr lvl="0">
              <a:spcAft>
                <a:spcPts val="600"/>
              </a:spcAft>
            </a:pPr>
            <a:r>
              <a:rPr lang="en-US" sz="2800" dirty="0" smtClean="0">
                <a:latin typeface="Times New Roman" pitchFamily="18" charset="0"/>
                <a:cs typeface="Times New Roman" pitchFamily="18" charset="0"/>
              </a:rPr>
              <a:t>Features</a:t>
            </a:r>
            <a:endParaRPr lang="en-US" sz="2800" dirty="0">
              <a:latin typeface="Times New Roman" pitchFamily="18" charset="0"/>
              <a:cs typeface="Times New Roman" pitchFamily="18" charset="0"/>
            </a:endParaRPr>
          </a:p>
          <a:p>
            <a:pPr lvl="0">
              <a:spcAft>
                <a:spcPts val="600"/>
              </a:spcAft>
            </a:pPr>
            <a:r>
              <a:rPr lang="en-US" sz="2800" dirty="0" smtClean="0">
                <a:latin typeface="Times New Roman" pitchFamily="18" charset="0"/>
                <a:cs typeface="Times New Roman" pitchFamily="18" charset="0"/>
              </a:rPr>
              <a:t>Tools </a:t>
            </a:r>
            <a:r>
              <a:rPr lang="en-US" sz="2800" dirty="0">
                <a:latin typeface="Times New Roman" pitchFamily="18" charset="0"/>
                <a:cs typeface="Times New Roman" pitchFamily="18" charset="0"/>
              </a:rPr>
              <a:t>and Techniques</a:t>
            </a:r>
          </a:p>
          <a:p>
            <a:pPr lvl="0">
              <a:spcAft>
                <a:spcPts val="600"/>
              </a:spcAft>
            </a:pPr>
            <a:r>
              <a:rPr lang="en-US" sz="2800" dirty="0" smtClean="0">
                <a:latin typeface="Times New Roman" pitchFamily="18" charset="0"/>
                <a:cs typeface="Times New Roman" pitchFamily="18" charset="0"/>
              </a:rPr>
              <a:t>Architecture </a:t>
            </a:r>
            <a:r>
              <a:rPr lang="en-US" sz="2800" dirty="0">
                <a:latin typeface="Times New Roman" pitchFamily="18" charset="0"/>
                <a:cs typeface="Times New Roman" pitchFamily="18" charset="0"/>
              </a:rPr>
              <a:t>View</a:t>
            </a:r>
          </a:p>
          <a:p>
            <a:pPr lvl="0">
              <a:spcAft>
                <a:spcPts val="600"/>
              </a:spcAft>
            </a:pPr>
            <a:r>
              <a:rPr lang="en-US" sz="2800" dirty="0" smtClean="0">
                <a:latin typeface="Times New Roman" pitchFamily="18" charset="0"/>
                <a:cs typeface="Times New Roman" pitchFamily="18" charset="0"/>
              </a:rPr>
              <a:t>Deliverables</a:t>
            </a:r>
            <a:endParaRPr lang="en-US" sz="2800" dirty="0">
              <a:latin typeface="Times New Roman" pitchFamily="18" charset="0"/>
              <a:cs typeface="Times New Roman" pitchFamily="18" charset="0"/>
            </a:endParaRPr>
          </a:p>
          <a:p>
            <a:pPr lvl="0">
              <a:spcAft>
                <a:spcPts val="600"/>
              </a:spcAft>
            </a:pPr>
            <a:r>
              <a:rPr lang="en-US" sz="2800" dirty="0">
                <a:latin typeface="Times New Roman" pitchFamily="18" charset="0"/>
                <a:cs typeface="Times New Roman" pitchFamily="18" charset="0"/>
              </a:rPr>
              <a:t>Demo</a:t>
            </a:r>
          </a:p>
          <a:p>
            <a:pPr>
              <a:spcAft>
                <a:spcPts val="600"/>
              </a:spcAft>
            </a:pPr>
            <a:r>
              <a:rPr lang="en-US" sz="2800" dirty="0" smtClean="0">
                <a:latin typeface="Times New Roman" pitchFamily="18" charset="0"/>
                <a:cs typeface="Times New Roman" pitchFamily="18" charset="0"/>
              </a:rPr>
              <a:t>Code Walkthrough </a:t>
            </a:r>
          </a:p>
          <a:p>
            <a:pPr>
              <a:spcAft>
                <a:spcPts val="600"/>
              </a:spcAft>
            </a:pPr>
            <a:r>
              <a:rPr lang="en-US" sz="2800" dirty="0" smtClean="0">
                <a:latin typeface="Times New Roman" pitchFamily="18" charset="0"/>
                <a:cs typeface="Times New Roman" pitchFamily="18" charset="0"/>
              </a:rPr>
              <a:t>Sonar </a:t>
            </a:r>
            <a:r>
              <a:rPr lang="en-US" sz="2800" dirty="0">
                <a:latin typeface="Times New Roman" pitchFamily="18" charset="0"/>
                <a:cs typeface="Times New Roman" pitchFamily="18" charset="0"/>
              </a:rPr>
              <a:t>Performance</a:t>
            </a:r>
          </a:p>
          <a:p>
            <a:pPr lvl="0">
              <a:spcAft>
                <a:spcPts val="600"/>
              </a:spcAft>
            </a:pPr>
            <a:r>
              <a:rPr lang="en-US" sz="2800" dirty="0" smtClean="0">
                <a:latin typeface="Times New Roman" pitchFamily="18" charset="0"/>
                <a:cs typeface="Times New Roman" pitchFamily="18" charset="0"/>
              </a:rPr>
              <a:t>Build </a:t>
            </a:r>
            <a:r>
              <a:rPr lang="en-US" sz="2800" dirty="0">
                <a:latin typeface="Times New Roman" pitchFamily="18" charset="0"/>
                <a:cs typeface="Times New Roman" pitchFamily="18" charset="0"/>
              </a:rPr>
              <a:t>&amp; CI Tools &amp; </a:t>
            </a:r>
            <a:r>
              <a:rPr lang="en-US" sz="2800" dirty="0" smtClean="0">
                <a:latin typeface="Times New Roman" pitchFamily="18" charset="0"/>
                <a:cs typeface="Times New Roman" pitchFamily="18" charset="0"/>
              </a:rPr>
              <a:t>Techniques</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a:t>
            </a:fld>
            <a:endParaRPr lang="en-US"/>
          </a:p>
        </p:txBody>
      </p:sp>
      <p:sp>
        <p:nvSpPr>
          <p:cNvPr id="5" name="Content Placeholder 1"/>
          <p:cNvSpPr txBox="1">
            <a:spLocks/>
          </p:cNvSpPr>
          <p:nvPr/>
        </p:nvSpPr>
        <p:spPr>
          <a:xfrm>
            <a:off x="6527800" y="2547939"/>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endParaRPr lang="en-US" sz="2400" kern="0" dirty="0" smtClean="0"/>
          </a:p>
        </p:txBody>
      </p:sp>
      <p:sp>
        <p:nvSpPr>
          <p:cNvPr id="6" name="Content Placeholder 1"/>
          <p:cNvSpPr txBox="1">
            <a:spLocks/>
          </p:cNvSpPr>
          <p:nvPr/>
        </p:nvSpPr>
        <p:spPr>
          <a:xfrm>
            <a:off x="6807200" y="2540000"/>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800" dirty="0">
                <a:latin typeface="Times New Roman" pitchFamily="18" charset="0"/>
                <a:cs typeface="Times New Roman" pitchFamily="18" charset="0"/>
              </a:rPr>
              <a:t>QA Highlights</a:t>
            </a:r>
          </a:p>
          <a:p>
            <a:pPr lvl="0">
              <a:spcAft>
                <a:spcPts val="600"/>
              </a:spcAft>
            </a:pPr>
            <a:r>
              <a:rPr lang="en-US" sz="2800" dirty="0" smtClean="0">
                <a:latin typeface="Times New Roman" pitchFamily="18" charset="0"/>
                <a:cs typeface="Times New Roman" pitchFamily="18" charset="0"/>
              </a:rPr>
              <a:t>Scrum </a:t>
            </a:r>
            <a:r>
              <a:rPr lang="en-US" sz="2800" dirty="0">
                <a:latin typeface="Times New Roman" pitchFamily="18" charset="0"/>
                <a:cs typeface="Times New Roman" pitchFamily="18" charset="0"/>
              </a:rPr>
              <a:t>Tool</a:t>
            </a:r>
          </a:p>
          <a:p>
            <a:pPr>
              <a:spcAft>
                <a:spcPts val="600"/>
              </a:spcAft>
            </a:pPr>
            <a:r>
              <a:rPr lang="en-US" sz="2800" kern="0" dirty="0" smtClean="0">
                <a:latin typeface="Times New Roman" pitchFamily="18" charset="0"/>
                <a:cs typeface="Times New Roman" pitchFamily="18" charset="0"/>
              </a:rPr>
              <a:t>Challenges</a:t>
            </a:r>
          </a:p>
          <a:p>
            <a:pPr>
              <a:spcAft>
                <a:spcPts val="600"/>
              </a:spcAft>
            </a:pPr>
            <a:r>
              <a:rPr lang="en-US" sz="2800" kern="0" dirty="0" smtClean="0">
                <a:latin typeface="Times New Roman" pitchFamily="18" charset="0"/>
                <a:cs typeface="Times New Roman" pitchFamily="18" charset="0"/>
              </a:rPr>
              <a:t>Processes</a:t>
            </a:r>
          </a:p>
          <a:p>
            <a:pPr>
              <a:spcAft>
                <a:spcPts val="600"/>
              </a:spcAft>
            </a:pPr>
            <a:r>
              <a:rPr lang="en-US" sz="2800" kern="0" dirty="0" smtClean="0">
                <a:latin typeface="Times New Roman" pitchFamily="18" charset="0"/>
                <a:cs typeface="Times New Roman" pitchFamily="18" charset="0"/>
              </a:rPr>
              <a:t>Collective Learning</a:t>
            </a:r>
          </a:p>
          <a:p>
            <a:pPr>
              <a:spcAft>
                <a:spcPts val="600"/>
              </a:spcAft>
            </a:pPr>
            <a:r>
              <a:rPr lang="en-US" sz="2800" kern="0" dirty="0" smtClean="0">
                <a:latin typeface="Times New Roman" pitchFamily="18" charset="0"/>
                <a:cs typeface="Times New Roman" pitchFamily="18" charset="0"/>
              </a:rPr>
              <a:t>Individual Learning's</a:t>
            </a:r>
          </a:p>
        </p:txBody>
      </p:sp>
    </p:spTree>
    <p:extLst>
      <p:ext uri="{BB962C8B-B14F-4D97-AF65-F5344CB8AC3E}">
        <p14:creationId xmlns:p14="http://schemas.microsoft.com/office/powerpoint/2010/main" val="40235847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Daily Stand Up</a:t>
            </a:r>
          </a:p>
          <a:p>
            <a:r>
              <a:rPr lang="en-US" sz="3200" dirty="0" smtClean="0"/>
              <a:t>Daily Logs of Status</a:t>
            </a:r>
          </a:p>
          <a:p>
            <a:r>
              <a:rPr lang="en-US" sz="3200" dirty="0" smtClean="0"/>
              <a:t>Daily Update of Scrum sheet</a:t>
            </a:r>
          </a:p>
          <a:p>
            <a:r>
              <a:rPr lang="en-US" sz="3200" dirty="0" smtClean="0"/>
              <a:t>Weekly Evaluations</a:t>
            </a:r>
          </a:p>
          <a:p>
            <a:r>
              <a:rPr lang="en-US" sz="3200" dirty="0" smtClean="0"/>
              <a:t>Code Review </a:t>
            </a:r>
          </a:p>
          <a:p>
            <a:r>
              <a:rPr lang="en-US" sz="3200" dirty="0" smtClean="0"/>
              <a:t>Sprint Planning  &amp; Retrospective Meetings</a:t>
            </a:r>
          </a:p>
          <a:p>
            <a:r>
              <a:rPr lang="en-US" sz="3200" dirty="0" smtClean="0"/>
              <a:t>Had a Review Demo with Owner</a:t>
            </a:r>
          </a:p>
          <a:p>
            <a:r>
              <a:rPr lang="en-US" sz="3200" dirty="0" smtClean="0"/>
              <a:t>Had an Acceptance Demo with Owner</a:t>
            </a:r>
          </a:p>
          <a:p>
            <a:endParaRPr lang="en-US" sz="3200" dirty="0"/>
          </a:p>
        </p:txBody>
      </p:sp>
      <p:sp>
        <p:nvSpPr>
          <p:cNvPr id="3" name="Title 2"/>
          <p:cNvSpPr>
            <a:spLocks noGrp="1"/>
          </p:cNvSpPr>
          <p:nvPr>
            <p:ph type="title"/>
          </p:nvPr>
        </p:nvSpPr>
        <p:spPr/>
        <p:txBody>
          <a:bodyPr/>
          <a:lstStyle/>
          <a:p>
            <a:r>
              <a:rPr lang="en-US" dirty="0" smtClean="0"/>
              <a:t>Processes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30</a:t>
            </a:fld>
            <a:endParaRPr lang="en-US"/>
          </a:p>
        </p:txBody>
      </p:sp>
    </p:spTree>
    <p:extLst>
      <p:ext uri="{BB962C8B-B14F-4D97-AF65-F5344CB8AC3E}">
        <p14:creationId xmlns:p14="http://schemas.microsoft.com/office/powerpoint/2010/main" val="253283592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89200"/>
            <a:ext cx="10464800" cy="6959600"/>
          </a:xfrm>
        </p:spPr>
        <p:txBody>
          <a:bodyPr/>
          <a:lstStyle/>
          <a:p>
            <a:pPr lvl="0"/>
            <a:r>
              <a:rPr lang="en-US" sz="3200" dirty="0" smtClean="0"/>
              <a:t>Working with members from different locations</a:t>
            </a:r>
          </a:p>
          <a:p>
            <a:pPr lvl="0"/>
            <a:r>
              <a:rPr lang="en-US" sz="3200" dirty="0" smtClean="0"/>
              <a:t>Multitenant Application</a:t>
            </a:r>
          </a:p>
          <a:p>
            <a:pPr lvl="0"/>
            <a:r>
              <a:rPr lang="en-US" sz="3200" dirty="0" smtClean="0"/>
              <a:t>Followed Agile methodology</a:t>
            </a:r>
          </a:p>
          <a:p>
            <a:pPr lvl="0"/>
            <a:r>
              <a:rPr lang="en-US" sz="3200" dirty="0" smtClean="0"/>
              <a:t>Using SCRUM Tool </a:t>
            </a:r>
            <a:r>
              <a:rPr lang="en-US" sz="3200" dirty="0"/>
              <a:t>– </a:t>
            </a:r>
            <a:r>
              <a:rPr lang="en-US" sz="3200" dirty="0" smtClean="0"/>
              <a:t>Scrum desk, effectively</a:t>
            </a:r>
          </a:p>
          <a:p>
            <a:pPr lvl="0"/>
            <a:r>
              <a:rPr lang="en-US" sz="3200" dirty="0" smtClean="0"/>
              <a:t>Significance of updating the tool regularly</a:t>
            </a:r>
          </a:p>
          <a:p>
            <a:pPr lvl="0"/>
            <a:r>
              <a:rPr lang="en-US" sz="3200" dirty="0" smtClean="0"/>
              <a:t>Unit test Cases</a:t>
            </a:r>
          </a:p>
          <a:p>
            <a:pPr lvl="0"/>
            <a:r>
              <a:rPr lang="en-US" sz="3200" dirty="0" smtClean="0"/>
              <a:t>Test process and planning</a:t>
            </a:r>
          </a:p>
          <a:p>
            <a:pPr lvl="0"/>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Collective Learning</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31</a:t>
            </a:fld>
            <a:endParaRPr lang="en-US"/>
          </a:p>
        </p:txBody>
      </p:sp>
    </p:spTree>
    <p:extLst>
      <p:ext uri="{BB962C8B-B14F-4D97-AF65-F5344CB8AC3E}">
        <p14:creationId xmlns:p14="http://schemas.microsoft.com/office/powerpoint/2010/main" val="132839574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89200"/>
            <a:ext cx="10464800" cy="6959600"/>
          </a:xfrm>
        </p:spPr>
        <p:txBody>
          <a:bodyPr/>
          <a:lstStyle/>
          <a:p>
            <a:pPr lvl="0"/>
            <a:r>
              <a:rPr lang="en-US" sz="3200" dirty="0" smtClean="0"/>
              <a:t>Complete Project Cycle</a:t>
            </a:r>
          </a:p>
          <a:p>
            <a:pPr lvl="0"/>
            <a:r>
              <a:rPr lang="en-US" sz="3200" dirty="0"/>
              <a:t>Managing tasks while working on multiple </a:t>
            </a:r>
            <a:r>
              <a:rPr lang="en-US" sz="3200" dirty="0" smtClean="0"/>
              <a:t>projects</a:t>
            </a:r>
          </a:p>
          <a:p>
            <a:pPr lvl="0"/>
            <a:r>
              <a:rPr lang="en-US" sz="3200" dirty="0" smtClean="0"/>
              <a:t>Accommodating Change Requests</a:t>
            </a:r>
          </a:p>
          <a:p>
            <a:pPr lvl="0"/>
            <a:r>
              <a:rPr lang="en-US" sz="3200" dirty="0" smtClean="0"/>
              <a:t>Writing features file in BDD Format.</a:t>
            </a:r>
          </a:p>
          <a:p>
            <a:pPr lvl="0"/>
            <a:r>
              <a:rPr lang="en-US" sz="3200" dirty="0" smtClean="0"/>
              <a:t>Understating of writing feature files using user story.</a:t>
            </a:r>
          </a:p>
          <a:p>
            <a:pPr lvl="0"/>
            <a:r>
              <a:rPr lang="en-US" sz="3200" dirty="0" smtClean="0"/>
              <a:t>Writing feature file in table format</a:t>
            </a:r>
          </a:p>
          <a:p>
            <a:pPr lvl="0"/>
            <a:r>
              <a:rPr lang="en-US" sz="3200" dirty="0" smtClean="0"/>
              <a:t>Sprint Boot</a:t>
            </a:r>
          </a:p>
          <a:p>
            <a:pPr marL="0" lvl="0" indent="0">
              <a:buNone/>
            </a:pPr>
            <a:endParaRPr lang="en-US" sz="3200" dirty="0" smtClean="0"/>
          </a:p>
          <a:p>
            <a:pPr marL="0" lvl="0" indent="0">
              <a:buNone/>
            </a:pPr>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Collective Learning</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32</a:t>
            </a:fld>
            <a:endParaRPr lang="en-US"/>
          </a:p>
        </p:txBody>
      </p:sp>
    </p:spTree>
    <p:extLst>
      <p:ext uri="{BB962C8B-B14F-4D97-AF65-F5344CB8AC3E}">
        <p14:creationId xmlns:p14="http://schemas.microsoft.com/office/powerpoint/2010/main" val="374060369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We would like to thank Raghvendra and Bhagyesh for their continuous guidance, taking out time every day to attend our calls, closely examining and providing feedback</a:t>
            </a:r>
          </a:p>
          <a:p>
            <a:r>
              <a:rPr lang="en-US" sz="3200" dirty="0" smtClean="0"/>
              <a:t>Thank you for letting us know where we lacked and for keeping us aligned in right direction.</a:t>
            </a:r>
          </a:p>
        </p:txBody>
      </p:sp>
      <p:sp>
        <p:nvSpPr>
          <p:cNvPr id="3" name="Title 2"/>
          <p:cNvSpPr>
            <a:spLocks noGrp="1"/>
          </p:cNvSpPr>
          <p:nvPr>
            <p:ph type="title"/>
          </p:nvPr>
        </p:nvSpPr>
        <p:spPr/>
        <p:txBody>
          <a:bodyPr/>
          <a:lstStyle/>
          <a:p>
            <a:r>
              <a:rPr lang="en-US" dirty="0" smtClean="0"/>
              <a:t>Gratitude</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33</a:t>
            </a:fld>
            <a:endParaRPr lang="en-US"/>
          </a:p>
        </p:txBody>
      </p:sp>
    </p:spTree>
    <p:extLst>
      <p:ext uri="{BB962C8B-B14F-4D97-AF65-F5344CB8AC3E}">
        <p14:creationId xmlns:p14="http://schemas.microsoft.com/office/powerpoint/2010/main" val="47589124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683000" y="2514600"/>
            <a:ext cx="5334000" cy="2286000"/>
          </a:xfrm>
        </p:spPr>
        <p:txBody>
          <a:bodyPr/>
          <a:lstStyle/>
          <a:p>
            <a:pPr algn="ctr"/>
            <a:r>
              <a:rPr lang="en-US" dirty="0" smtClean="0"/>
              <a:t>Thank You</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34</a:t>
            </a:fld>
            <a:endParaRPr lang="en-US"/>
          </a:p>
        </p:txBody>
      </p:sp>
    </p:spTree>
    <p:extLst>
      <p:ext uri="{BB962C8B-B14F-4D97-AF65-F5344CB8AC3E}">
        <p14:creationId xmlns:p14="http://schemas.microsoft.com/office/powerpoint/2010/main" val="42211706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7939"/>
            <a:ext cx="10464800" cy="6959600"/>
          </a:xfrm>
        </p:spPr>
        <p:txBody>
          <a:bodyPr/>
          <a:lstStyle/>
          <a:p>
            <a:pPr>
              <a:lnSpc>
                <a:spcPct val="150000"/>
              </a:lnSpc>
            </a:pPr>
            <a:r>
              <a:rPr lang="en-US" sz="2800" dirty="0">
                <a:latin typeface="Times New Roman" panose="02020603050405020304" pitchFamily="18" charset="0"/>
                <a:cs typeface="Times New Roman" panose="02020603050405020304" pitchFamily="18" charset="0"/>
              </a:rPr>
              <a:t>Technology empowerment for ‘On Demand Economy’ </a:t>
            </a:r>
            <a:r>
              <a:rPr lang="en-US" sz="2800" dirty="0" smtClean="0">
                <a:latin typeface="Times New Roman" panose="02020603050405020304" pitchFamily="18" charset="0"/>
                <a:cs typeface="Times New Roman" panose="02020603050405020304" pitchFamily="18" charset="0"/>
              </a:rPr>
              <a:t>business</a:t>
            </a:r>
          </a:p>
          <a:p>
            <a:pPr>
              <a:lnSpc>
                <a:spcPct val="150000"/>
              </a:lnSpc>
            </a:pPr>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a SAAS offering</a:t>
            </a:r>
          </a:p>
          <a:p>
            <a:pPr>
              <a:lnSpc>
                <a:spcPct val="150000"/>
              </a:lnSpc>
            </a:pPr>
            <a:r>
              <a:rPr lang="en-US" sz="2800" dirty="0">
                <a:latin typeface="Times New Roman" panose="02020603050405020304" pitchFamily="18" charset="0"/>
                <a:cs typeface="Times New Roman" panose="02020603050405020304" pitchFamily="18" charset="0"/>
              </a:rPr>
              <a:t>Helping to deliver better services to customers </a:t>
            </a:r>
          </a:p>
          <a:p>
            <a:pPr>
              <a:lnSpc>
                <a:spcPct val="150000"/>
              </a:lnSpc>
            </a:pPr>
            <a:r>
              <a:rPr lang="en-US" sz="2800" dirty="0">
                <a:latin typeface="Times New Roman" panose="02020603050405020304" pitchFamily="18" charset="0"/>
                <a:cs typeface="Times New Roman" panose="02020603050405020304" pitchFamily="18" charset="0"/>
              </a:rPr>
              <a:t>Manages day-to-day operations of business at ease</a:t>
            </a:r>
          </a:p>
          <a:p>
            <a:pPr>
              <a:lnSpc>
                <a:spcPct val="150000"/>
              </a:lnSpc>
            </a:pPr>
            <a:r>
              <a:rPr lang="en-US" sz="2800" dirty="0" smtClean="0">
                <a:latin typeface="Times New Roman" panose="02020603050405020304" pitchFamily="18" charset="0"/>
                <a:cs typeface="Times New Roman" panose="02020603050405020304" pitchFamily="18" charset="0"/>
              </a:rPr>
              <a:t>Platform </a:t>
            </a:r>
            <a:r>
              <a:rPr lang="en-US" sz="2800" dirty="0">
                <a:latin typeface="Times New Roman" panose="02020603050405020304" pitchFamily="18" charset="0"/>
                <a:cs typeface="Times New Roman" panose="02020603050405020304" pitchFamily="18" charset="0"/>
              </a:rPr>
              <a:t>provides management of service aggregator business face on web and mobile</a:t>
            </a:r>
          </a:p>
          <a:p>
            <a:pPr>
              <a:lnSpc>
                <a:spcPct val="150000"/>
              </a:lnSpc>
            </a:pPr>
            <a:r>
              <a:rPr lang="en-US" sz="2800" dirty="0">
                <a:latin typeface="Times New Roman" panose="02020603050405020304" pitchFamily="18" charset="0"/>
                <a:cs typeface="Times New Roman" panose="02020603050405020304" pitchFamily="18" charset="0"/>
              </a:rPr>
              <a:t>Empowers customer and service providers</a:t>
            </a:r>
          </a:p>
          <a:p>
            <a:pPr marL="0" indent="0">
              <a:lnSpc>
                <a:spcPct val="150000"/>
              </a:lnSpc>
              <a:buNone/>
            </a:pP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endParaRPr lang="en-US" sz="2800" dirty="0" smtClean="0"/>
          </a:p>
        </p:txBody>
      </p:sp>
      <p:sp>
        <p:nvSpPr>
          <p:cNvPr id="3" name="Title 2"/>
          <p:cNvSpPr>
            <a:spLocks noGrp="1"/>
          </p:cNvSpPr>
          <p:nvPr>
            <p:ph type="title"/>
          </p:nvPr>
        </p:nvSpPr>
        <p:spPr>
          <a:xfrm>
            <a:off x="1270000" y="256032"/>
            <a:ext cx="10464800" cy="2029968"/>
          </a:xfrm>
        </p:spPr>
        <p:txBody>
          <a:bodyPr/>
          <a:lstStyle/>
          <a:p>
            <a:r>
              <a:rPr lang="en-US" dirty="0" smtClean="0"/>
              <a:t>Case Study Highlights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4</a:t>
            </a:fld>
            <a:endParaRPr lang="en-US"/>
          </a:p>
        </p:txBody>
      </p:sp>
    </p:spTree>
    <p:extLst>
      <p:ext uri="{BB962C8B-B14F-4D97-AF65-F5344CB8AC3E}">
        <p14:creationId xmlns:p14="http://schemas.microsoft.com/office/powerpoint/2010/main" val="37267195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smtClean="0">
                <a:latin typeface="Times New Roman" pitchFamily="18" charset="0"/>
                <a:cs typeface="Times New Roman" pitchFamily="18" charset="0"/>
              </a:rPr>
              <a:t>Multi-tenant web-based application.</a:t>
            </a:r>
          </a:p>
          <a:p>
            <a:pPr lvl="0"/>
            <a:r>
              <a:rPr lang="en-US" sz="2400" dirty="0" smtClean="0">
                <a:latin typeface="Times New Roman" pitchFamily="18" charset="0"/>
                <a:cs typeface="Times New Roman" pitchFamily="18" charset="0"/>
              </a:rPr>
              <a:t>Provides ability to register Aggregator/Tenant with Facilitator.</a:t>
            </a:r>
          </a:p>
          <a:p>
            <a:pPr lvl="0"/>
            <a:r>
              <a:rPr lang="en-US" sz="2400" dirty="0"/>
              <a:t>Transparent handling of data Isolation</a:t>
            </a:r>
            <a:r>
              <a:rPr lang="en-US" sz="2400" dirty="0" smtClean="0">
                <a:latin typeface="Times New Roman" pitchFamily="18" charset="0"/>
                <a:cs typeface="Times New Roman" pitchFamily="18" charset="0"/>
              </a:rPr>
              <a:t>.</a:t>
            </a:r>
          </a:p>
          <a:p>
            <a:pPr lvl="0"/>
            <a:r>
              <a:rPr lang="en-US" sz="2400" dirty="0"/>
              <a:t>UI for Tenant </a:t>
            </a:r>
            <a:r>
              <a:rPr lang="en-US" sz="2400" dirty="0" smtClean="0"/>
              <a:t>management</a:t>
            </a:r>
            <a:endParaRPr lang="en-US" sz="2400" dirty="0" smtClean="0">
              <a:latin typeface="Times New Roman" pitchFamily="18" charset="0"/>
              <a:cs typeface="Times New Roman" pitchFamily="18" charset="0"/>
            </a:endParaRPr>
          </a:p>
          <a:p>
            <a:pPr lvl="0"/>
            <a:r>
              <a:rPr lang="en-US" sz="2400" dirty="0"/>
              <a:t>UI for Tenant User management i.e. activate/de-activate users</a:t>
            </a:r>
            <a:endParaRPr lang="en-US" sz="2400" dirty="0" smtClean="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a:p>
            <a:pPr marL="0" lvl="0" indent="0">
              <a:spcAft>
                <a:spcPts val="600"/>
              </a:spcAft>
              <a:buNone/>
            </a:pPr>
            <a:endParaRPr lang="en-US" sz="2800" dirty="0"/>
          </a:p>
        </p:txBody>
      </p:sp>
      <p:sp>
        <p:nvSpPr>
          <p:cNvPr id="3" name="Title 2"/>
          <p:cNvSpPr>
            <a:spLocks noGrp="1"/>
          </p:cNvSpPr>
          <p:nvPr>
            <p:ph type="title"/>
          </p:nvPr>
        </p:nvSpPr>
        <p:spPr/>
        <p:txBody>
          <a:bodyPr/>
          <a:lstStyle/>
          <a:p>
            <a:r>
              <a:rPr lang="en-US" dirty="0" smtClean="0"/>
              <a:t>Features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5</a:t>
            </a:fld>
            <a:endParaRPr lang="en-US"/>
          </a:p>
        </p:txBody>
      </p:sp>
    </p:spTree>
    <p:extLst>
      <p:ext uri="{BB962C8B-B14F-4D97-AF65-F5344CB8AC3E}">
        <p14:creationId xmlns:p14="http://schemas.microsoft.com/office/powerpoint/2010/main" val="39731840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3708400"/>
          </a:xfrm>
        </p:spPr>
        <p:txBody>
          <a:bodyPr/>
          <a:lstStyle/>
          <a:p>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5400" dirty="0" smtClean="0"/>
              <a:t>Change Requests </a:t>
            </a:r>
            <a:endParaRPr lang="en-US" sz="40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6</a:t>
            </a:fld>
            <a:endParaRPr lang="en-US"/>
          </a:p>
        </p:txBody>
      </p:sp>
    </p:spTree>
    <p:extLst>
      <p:ext uri="{BB962C8B-B14F-4D97-AF65-F5344CB8AC3E}">
        <p14:creationId xmlns:p14="http://schemas.microsoft.com/office/powerpoint/2010/main" val="25664723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270000" y="254000"/>
            <a:ext cx="10464800" cy="1346200"/>
          </a:xfrm>
        </p:spPr>
        <p:txBody>
          <a:bodyPr/>
          <a:lstStyle/>
          <a:p>
            <a:r>
              <a:rPr lang="en-US" dirty="0" smtClean="0"/>
              <a:t>Tools &amp; Technologies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61264636"/>
              </p:ext>
            </p:extLst>
          </p:nvPr>
        </p:nvGraphicFramePr>
        <p:xfrm>
          <a:off x="1168400" y="1760539"/>
          <a:ext cx="10591800" cy="6042025"/>
        </p:xfrm>
        <a:graphic>
          <a:graphicData uri="http://schemas.openxmlformats.org/drawingml/2006/table">
            <a:tbl>
              <a:tblPr>
                <a:tableStyleId>{5C22544A-7EE6-4342-B048-85BDC9FD1C3A}</a:tableStyleId>
              </a:tblPr>
              <a:tblGrid>
                <a:gridCol w="3436356"/>
                <a:gridCol w="3263463"/>
                <a:gridCol w="3891981"/>
              </a:tblGrid>
              <a:tr h="57149">
                <a:tc>
                  <a:txBody>
                    <a:bodyPr/>
                    <a:lstStyle/>
                    <a:p>
                      <a:pPr algn="l" fontAlgn="b"/>
                      <a:r>
                        <a:rPr lang="en-US" sz="2000" b="1" u="none" strike="noStrike" dirty="0">
                          <a:solidFill>
                            <a:schemeClr val="tx2">
                              <a:lumMod val="90000"/>
                              <a:lumOff val="10000"/>
                            </a:schemeClr>
                          </a:solidFill>
                          <a:effectLst/>
                        </a:rPr>
                        <a:t>Context</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solidFill>
                            <a:schemeClr val="tx2">
                              <a:lumMod val="90000"/>
                              <a:lumOff val="10000"/>
                            </a:schemeClr>
                          </a:solidFill>
                          <a:effectLst/>
                        </a:rPr>
                        <a:t>Tools</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smtClean="0">
                          <a:solidFill>
                            <a:schemeClr val="tx2">
                              <a:lumMod val="90000"/>
                              <a:lumOff val="10000"/>
                            </a:schemeClr>
                          </a:solidFill>
                          <a:effectLst/>
                        </a:rPr>
                        <a:t>Technology</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Development Technology</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kern="1200" dirty="0" smtClean="0">
                          <a:solidFill>
                            <a:schemeClr val="dk1"/>
                          </a:solidFill>
                          <a:effectLst/>
                          <a:latin typeface="+mn-lt"/>
                          <a:ea typeface="+mn-ea"/>
                          <a:cs typeface="+mn-cs"/>
                        </a:rPr>
                        <a:t>AngularJS, HTML, CSS, Bootstrap</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Scrum</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err="1" smtClean="0">
                          <a:solidFill>
                            <a:schemeClr val="tx2">
                              <a:lumMod val="90000"/>
                              <a:lumOff val="10000"/>
                            </a:schemeClr>
                          </a:solidFill>
                          <a:effectLst/>
                        </a:rPr>
                        <a:t>Scrumdesk</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r>
                        <a:rPr lang="en-US" sz="2000" b="1" i="0" u="none" strike="noStrike" dirty="0" smtClean="0">
                          <a:solidFill>
                            <a:schemeClr val="tx2">
                              <a:lumMod val="90000"/>
                              <a:lumOff val="10000"/>
                            </a:schemeClr>
                          </a:solidFill>
                          <a:effectLst/>
                          <a:latin typeface="Calibri" panose="020F0502020204030204" pitchFamily="34" charset="0"/>
                        </a:rPr>
                        <a:t>http://www.scrumdesk.com/</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Repository Management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baseline="0" dirty="0" err="1" smtClean="0">
                          <a:solidFill>
                            <a:schemeClr val="tx2">
                              <a:lumMod val="90000"/>
                              <a:lumOff val="10000"/>
                            </a:schemeClr>
                          </a:solidFill>
                          <a:effectLst/>
                        </a:rPr>
                        <a:t>Git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Document Designing</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Create UML , Microsoft</a:t>
                      </a:r>
                      <a:r>
                        <a:rPr lang="en-US" sz="2000" u="none" strike="noStrike" baseline="0" dirty="0" smtClean="0">
                          <a:solidFill>
                            <a:schemeClr val="tx2">
                              <a:lumMod val="90000"/>
                              <a:lumOff val="10000"/>
                            </a:schemeClr>
                          </a:solidFill>
                          <a:effectLst/>
                        </a:rPr>
                        <a:t> </a:t>
                      </a:r>
                      <a:r>
                        <a:rPr lang="en-US" sz="2000" u="none" strike="noStrike" dirty="0" smtClean="0">
                          <a:solidFill>
                            <a:schemeClr val="tx2">
                              <a:lumMod val="90000"/>
                              <a:lumOff val="10000"/>
                            </a:schemeClr>
                          </a:solidFill>
                          <a:effectLst/>
                        </a:rPr>
                        <a:t>Word, PowerPoint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Continuous </a:t>
                      </a:r>
                      <a:r>
                        <a:rPr lang="en-US" sz="2000" u="none" strike="noStrike" dirty="0">
                          <a:solidFill>
                            <a:schemeClr val="tx2">
                              <a:lumMod val="90000"/>
                              <a:lumOff val="10000"/>
                            </a:schemeClr>
                          </a:solidFill>
                          <a:effectLst/>
                        </a:rPr>
                        <a:t>Integration</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Jenkins-Cl</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b="0" i="0" u="none" strike="noStrike" dirty="0" smtClean="0">
                          <a:solidFill>
                            <a:schemeClr val="tx2">
                              <a:lumMod val="90000"/>
                              <a:lumOff val="10000"/>
                            </a:schemeClr>
                          </a:solidFill>
                          <a:effectLst/>
                          <a:latin typeface="Calibri" panose="020F0502020204030204" pitchFamily="34" charset="0"/>
                        </a:rPr>
                        <a:t>Build tool</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smtClean="0">
                          <a:solidFill>
                            <a:schemeClr val="tx2">
                              <a:lumMod val="90000"/>
                              <a:lumOff val="10000"/>
                            </a:schemeClr>
                          </a:solidFill>
                          <a:effectLst/>
                          <a:latin typeface="Calibri" panose="020F0502020204030204" pitchFamily="34" charset="0"/>
                        </a:rPr>
                        <a:t>apache-maven-3.2.5</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Reporting UI</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HTML, Angular JS</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Login </a:t>
                      </a:r>
                      <a:r>
                        <a:rPr lang="en-US" sz="2000" u="none" strike="noStrike" dirty="0">
                          <a:solidFill>
                            <a:schemeClr val="tx2">
                              <a:lumMod val="90000"/>
                              <a:lumOff val="10000"/>
                            </a:schemeClr>
                          </a:solidFill>
                          <a:effectLst/>
                        </a:rPr>
                        <a:t>UI</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HTML</a:t>
                      </a:r>
                      <a:r>
                        <a:rPr lang="en-US" sz="2000" u="none" strike="noStrike" dirty="0" smtClean="0">
                          <a:solidFill>
                            <a:schemeClr val="tx2">
                              <a:lumMod val="90000"/>
                              <a:lumOff val="10000"/>
                            </a:schemeClr>
                          </a:solidFill>
                          <a:effectLst/>
                        </a:rPr>
                        <a:t>, Spring MVC 3.0</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Database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SQLServer</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225">
                <a:tc>
                  <a:txBody>
                    <a:bodyPr/>
                    <a:lstStyle/>
                    <a:p>
                      <a:r>
                        <a:rPr lang="en-US" sz="1800" kern="1200" dirty="0" smtClean="0">
                          <a:solidFill>
                            <a:schemeClr val="dk1"/>
                          </a:solidFill>
                          <a:effectLst/>
                          <a:latin typeface="+mn-lt"/>
                          <a:ea typeface="+mn-ea"/>
                          <a:cs typeface="+mn-cs"/>
                        </a:rPr>
                        <a:t>Service Layer</a:t>
                      </a:r>
                      <a:endParaRPr lang="en-US" sz="1800"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smtClean="0">
                          <a:solidFill>
                            <a:schemeClr val="dk1"/>
                          </a:solidFill>
                          <a:effectLst/>
                          <a:latin typeface="+mn-lt"/>
                          <a:ea typeface="+mn-ea"/>
                          <a:cs typeface="+mn-cs"/>
                        </a:rPr>
                        <a:t>J2EE, Amazon EC2 cloud</a:t>
                      </a:r>
                      <a:endParaRPr lang="en-US" sz="2000"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a:solidFill>
                            <a:schemeClr val="tx2">
                              <a:lumMod val="90000"/>
                              <a:lumOff val="10000"/>
                            </a:schemeClr>
                          </a:solidFill>
                          <a:effectLst/>
                        </a:rPr>
                        <a:t>Server deployment</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Apache  </a:t>
                      </a:r>
                      <a:r>
                        <a:rPr lang="en-US" sz="2000" u="none" strike="noStrike" dirty="0">
                          <a:solidFill>
                            <a:schemeClr val="tx2">
                              <a:lumMod val="90000"/>
                              <a:lumOff val="10000"/>
                            </a:schemeClr>
                          </a:solidFill>
                          <a:effectLst/>
                        </a:rPr>
                        <a:t>Tomcat 7.0</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Database Technology</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r>
                        <a:rPr lang="en-US" sz="2000" u="none" strike="noStrike" dirty="0" smtClean="0">
                          <a:solidFill>
                            <a:schemeClr val="tx2">
                              <a:lumMod val="90000"/>
                              <a:lumOff val="10000"/>
                            </a:schemeClr>
                          </a:solidFill>
                          <a:effectLst/>
                        </a:rPr>
                        <a:t>Hibernate</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marL="0" algn="l" defTabSz="457200" rtl="0" eaLnBrk="1" fontAlgn="b" latinLnBrk="0" hangingPunct="1"/>
                      <a:r>
                        <a:rPr lang="en-US" sz="2000" u="none" strike="noStrike" kern="1200" dirty="0">
                          <a:solidFill>
                            <a:schemeClr val="tx2">
                              <a:lumMod val="90000"/>
                              <a:lumOff val="10000"/>
                            </a:schemeClr>
                          </a:solidFill>
                          <a:effectLst/>
                          <a:latin typeface="+mn-lt"/>
                          <a:ea typeface="+mn-ea"/>
                          <a:cs typeface="+mn-cs"/>
                        </a:rPr>
                        <a:t>Code Coverage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b" latinLnBrk="0" hangingPunct="1"/>
                      <a:r>
                        <a:rPr lang="en-US" sz="2000" u="none" strike="noStrike" kern="1200" dirty="0" err="1" smtClean="0">
                          <a:solidFill>
                            <a:schemeClr val="tx2">
                              <a:lumMod val="90000"/>
                              <a:lumOff val="10000"/>
                            </a:schemeClr>
                          </a:solidFill>
                          <a:effectLst/>
                          <a:latin typeface="+mn-lt"/>
                          <a:ea typeface="+mn-ea"/>
                          <a:cs typeface="+mn-cs"/>
                        </a:rPr>
                        <a:t>SonarQube</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Automation, Unit test</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Cucumber</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a:solidFill>
                            <a:schemeClr val="tx2">
                              <a:lumMod val="90000"/>
                              <a:lumOff val="10000"/>
                            </a:schemeClr>
                          </a:solidFill>
                          <a:effectLst/>
                          <a:latin typeface="+mn-lt"/>
                          <a:ea typeface="+mn-ea"/>
                          <a:cs typeface="+mn-cs"/>
                        </a:rPr>
                        <a:t>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Eclipse</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02655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Architecture View</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8</a:t>
            </a:fld>
            <a:endParaRPr lang="en-US"/>
          </a:p>
        </p:txBody>
      </p:sp>
      <p:pic>
        <p:nvPicPr>
          <p:cNvPr id="34" name="Picture 33"/>
          <p:cNvPicPr>
            <a:picLocks noChangeAspect="1"/>
          </p:cNvPicPr>
          <p:nvPr/>
        </p:nvPicPr>
        <p:blipFill>
          <a:blip r:embed="rId2"/>
          <a:stretch>
            <a:fillRect/>
          </a:stretch>
        </p:blipFill>
        <p:spPr>
          <a:xfrm>
            <a:off x="1778000" y="3124200"/>
            <a:ext cx="9677400" cy="5791200"/>
          </a:xfrm>
          <a:prstGeom prst="rect">
            <a:avLst/>
          </a:prstGeom>
        </p:spPr>
      </p:pic>
    </p:spTree>
    <p:extLst>
      <p:ext uri="{BB962C8B-B14F-4D97-AF65-F5344CB8AC3E}">
        <p14:creationId xmlns:p14="http://schemas.microsoft.com/office/powerpoint/2010/main" val="316062158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Users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9</a:t>
            </a:fld>
            <a:endParaRPr lang="en-US"/>
          </a:p>
        </p:txBody>
      </p:sp>
      <p:pic>
        <p:nvPicPr>
          <p:cNvPr id="5" name="Content Placeholder 4"/>
          <p:cNvPicPr>
            <a:picLocks noGrp="1" noChangeAspect="1"/>
          </p:cNvPicPr>
          <p:nvPr>
            <p:ph idx="1"/>
          </p:nvPr>
        </p:nvPicPr>
        <p:blipFill>
          <a:blip r:embed="rId2"/>
          <a:stretch>
            <a:fillRect/>
          </a:stretch>
        </p:blipFill>
        <p:spPr>
          <a:xfrm>
            <a:off x="1854200" y="2819400"/>
            <a:ext cx="9880600" cy="6477000"/>
          </a:xfrm>
          <a:prstGeom prst="rect">
            <a:avLst/>
          </a:prstGeom>
        </p:spPr>
      </p:pic>
    </p:spTree>
    <p:extLst>
      <p:ext uri="{BB962C8B-B14F-4D97-AF65-F5344CB8AC3E}">
        <p14:creationId xmlns:p14="http://schemas.microsoft.com/office/powerpoint/2010/main" val="898805001"/>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CorporateTemplateJan2013</Template>
  <TotalTime>9402</TotalTime>
  <Pages>0</Pages>
  <Words>839</Words>
  <Characters>0</Characters>
  <Application>Microsoft Office PowerPoint</Application>
  <PresentationFormat>Custom</PresentationFormat>
  <Lines>0</Lines>
  <Paragraphs>252</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MS PGothic</vt:lpstr>
      <vt:lpstr>Arial</vt:lpstr>
      <vt:lpstr>Calibri</vt:lpstr>
      <vt:lpstr>Franklin Gothic Book</vt:lpstr>
      <vt:lpstr>Franklin Gothic Medium</vt:lpstr>
      <vt:lpstr>Georgia Italic</vt:lpstr>
      <vt:lpstr>Times New Roman</vt:lpstr>
      <vt:lpstr>ヒラギノ角ゴ ProN W3</vt:lpstr>
      <vt:lpstr>ヒラギノ角ゴ ProN W6</vt:lpstr>
      <vt:lpstr>Impetus</vt:lpstr>
      <vt:lpstr>PowerPoint Presentation</vt:lpstr>
      <vt:lpstr>Team </vt:lpstr>
      <vt:lpstr>Agenda</vt:lpstr>
      <vt:lpstr>Case Study Highlights</vt:lpstr>
      <vt:lpstr>Features</vt:lpstr>
      <vt:lpstr>Change Requests </vt:lpstr>
      <vt:lpstr>Tools &amp; Technologies</vt:lpstr>
      <vt:lpstr>Architecture View</vt:lpstr>
      <vt:lpstr>System Users</vt:lpstr>
      <vt:lpstr>Service / Request Flow </vt:lpstr>
      <vt:lpstr>Market Trends </vt:lpstr>
      <vt:lpstr>Deliverables</vt:lpstr>
      <vt:lpstr>Deliverables</vt:lpstr>
      <vt:lpstr>Application Demonstration</vt:lpstr>
      <vt:lpstr>Code Walkthrough</vt:lpstr>
      <vt:lpstr>Sonar Report</vt:lpstr>
      <vt:lpstr>Sonar Report</vt:lpstr>
      <vt:lpstr>BDD Report</vt:lpstr>
      <vt:lpstr>Build &amp; CI Tools &amp; Techniques</vt:lpstr>
      <vt:lpstr>QA Highlights</vt:lpstr>
      <vt:lpstr>QA Highlights</vt:lpstr>
      <vt:lpstr>QA Highlights</vt:lpstr>
      <vt:lpstr>Area of Improvement</vt:lpstr>
      <vt:lpstr>Project Metrics</vt:lpstr>
      <vt:lpstr>Scrum Tool – Agile Scrum Sheet</vt:lpstr>
      <vt:lpstr>Scrum Tool – Agile Scrum Sheet</vt:lpstr>
      <vt:lpstr>Scrum Tool – Agile Scrum Sheet</vt:lpstr>
      <vt:lpstr>Velocity Trend</vt:lpstr>
      <vt:lpstr>Challenges</vt:lpstr>
      <vt:lpstr>Processes</vt:lpstr>
      <vt:lpstr>Collective Learning</vt:lpstr>
      <vt:lpstr>Collective Learning</vt:lpstr>
      <vt:lpstr>Gratitude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Madan Agrawal</dc:creator>
  <cp:lastModifiedBy>Sunil Gupta</cp:lastModifiedBy>
  <cp:revision>378</cp:revision>
  <cp:lastPrinted>2013-01-28T22:33:04Z</cp:lastPrinted>
  <dcterms:created xsi:type="dcterms:W3CDTF">2013-07-23T13:04:11Z</dcterms:created>
  <dcterms:modified xsi:type="dcterms:W3CDTF">2015-12-30T10:12:51Z</dcterms:modified>
</cp:coreProperties>
</file>