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4"/>
  </p:notesMasterIdLst>
  <p:sldIdLst>
    <p:sldId id="343" r:id="rId2"/>
    <p:sldId id="383" r:id="rId3"/>
    <p:sldId id="384" r:id="rId4"/>
    <p:sldId id="370" r:id="rId5"/>
    <p:sldId id="371" r:id="rId6"/>
    <p:sldId id="392" r:id="rId7"/>
    <p:sldId id="372" r:id="rId8"/>
    <p:sldId id="386" r:id="rId9"/>
    <p:sldId id="414" r:id="rId10"/>
    <p:sldId id="416" r:id="rId11"/>
    <p:sldId id="415" r:id="rId12"/>
    <p:sldId id="387" r:id="rId13"/>
    <p:sldId id="394" r:id="rId14"/>
    <p:sldId id="374" r:id="rId15"/>
    <p:sldId id="395" r:id="rId16"/>
    <p:sldId id="375" r:id="rId17"/>
    <p:sldId id="376" r:id="rId18"/>
    <p:sldId id="377" r:id="rId19"/>
    <p:sldId id="417" r:id="rId20"/>
    <p:sldId id="385" r:id="rId21"/>
    <p:sldId id="418" r:id="rId22"/>
    <p:sldId id="373" r:id="rId23"/>
    <p:sldId id="378" r:id="rId24"/>
    <p:sldId id="381" r:id="rId25"/>
    <p:sldId id="412" r:id="rId26"/>
    <p:sldId id="382" r:id="rId27"/>
    <p:sldId id="379" r:id="rId28"/>
    <p:sldId id="390" r:id="rId29"/>
    <p:sldId id="380" r:id="rId30"/>
    <p:sldId id="393" r:id="rId31"/>
    <p:sldId id="389" r:id="rId32"/>
    <p:sldId id="348" r:id="rId33"/>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1pPr>
    <a:lvl2pPr marL="4572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2pPr>
    <a:lvl3pPr marL="9144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3pPr>
    <a:lvl4pPr marL="13716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4pPr>
    <a:lvl5pPr marL="1828800" algn="ctr" rtl="0" fontAlgn="base">
      <a:spcBef>
        <a:spcPct val="0"/>
      </a:spcBef>
      <a:spcAft>
        <a:spcPct val="0"/>
      </a:spcAft>
      <a:defRPr sz="4200" kern="1200">
        <a:solidFill>
          <a:srgbClr val="000000"/>
        </a:solidFill>
        <a:latin typeface="Franklin Gothic Book" pitchFamily="34" charset="0"/>
        <a:ea typeface="ヒラギノ角ゴ ProN W3" charset="-128"/>
        <a:cs typeface="+mn-cs"/>
        <a:sym typeface="Franklin Gothic Book" pitchFamily="34" charset="0"/>
      </a:defRPr>
    </a:lvl5pPr>
    <a:lvl6pPr marL="22860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6pPr>
    <a:lvl7pPr marL="27432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7pPr>
    <a:lvl8pPr marL="32004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8pPr>
    <a:lvl9pPr marL="3657600" algn="l" defTabSz="914400" rtl="0" eaLnBrk="1" latinLnBrk="0" hangingPunct="1">
      <a:defRPr sz="4200" kern="1200">
        <a:solidFill>
          <a:srgbClr val="000000"/>
        </a:solidFill>
        <a:latin typeface="Franklin Gothic Book" pitchFamily="34" charset="0"/>
        <a:ea typeface="ヒラギノ角ゴ ProN W3" charset="-128"/>
        <a:cs typeface="+mn-cs"/>
        <a:sym typeface="Franklin Gothic Book" pitchFamily="34"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AD8D3"/>
    <a:srgbClr val="6D706D"/>
    <a:srgbClr val="2B2C2A"/>
    <a:srgbClr val="2C7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63" d="100"/>
          <a:sy n="63" d="100"/>
        </p:scale>
        <p:origin x="1296" y="67"/>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fileserver\EE-J1\agile_scrum\SrumTrackerSheet.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0949293490583077"/>
          <c:y val="3.240737764922242E-2"/>
        </c:manualLayout>
      </c:layout>
      <c:overlay val="0"/>
      <c:spPr>
        <a:noFill/>
        <a:ln w="25400">
          <a:noFill/>
        </a:ln>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23758256521252E-2"/>
          <c:y val="9.4894179894179892E-2"/>
          <c:w val="0.90372924207933725"/>
          <c:h val="0.63646814981460653"/>
        </c:manualLayout>
      </c:layout>
      <c:barChart>
        <c:barDir val="col"/>
        <c:grouping val="clustered"/>
        <c:varyColors val="0"/>
        <c:dLbls>
          <c:showLegendKey val="0"/>
          <c:showVal val="0"/>
          <c:showCatName val="0"/>
          <c:showSerName val="0"/>
          <c:showPercent val="0"/>
          <c:showBubbleSize val="0"/>
        </c:dLbls>
        <c:gapWidth val="219"/>
        <c:overlap val="-27"/>
        <c:axId val="-1081311920"/>
        <c:axId val="-1081311376"/>
      </c:barChart>
      <c:catAx>
        <c:axId val="-1081311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Sprint</a:t>
                </a:r>
              </a:p>
            </c:rich>
          </c:tx>
          <c:layout>
            <c:manualLayout>
              <c:xMode val="edge"/>
              <c:yMode val="edge"/>
              <c:x val="0.41003106691047503"/>
              <c:y val="0.87211640211640218"/>
            </c:manualLayout>
          </c:layout>
          <c:overlay val="0"/>
          <c:spPr>
            <a:noFill/>
            <a:ln w="25400">
              <a:noFill/>
            </a:ln>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311376"/>
        <c:crosses val="autoZero"/>
        <c:auto val="1"/>
        <c:lblAlgn val="ctr"/>
        <c:lblOffset val="100"/>
        <c:noMultiLvlLbl val="0"/>
      </c:catAx>
      <c:valAx>
        <c:axId val="-1081311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Story Points</a:t>
                </a:r>
              </a:p>
            </c:rich>
          </c:tx>
          <c:layout>
            <c:manualLayout>
              <c:xMode val="edge"/>
              <c:yMode val="edge"/>
              <c:x val="2.4881516587677725E-2"/>
              <c:y val="0.40634920634920635"/>
            </c:manualLayout>
          </c:layout>
          <c:overlay val="0"/>
          <c:spPr>
            <a:noFill/>
            <a:ln w="25400">
              <a:noFill/>
            </a:ln>
          </c:spPr>
        </c:title>
        <c:numFmt formatCode="General" sourceLinked="1"/>
        <c:majorTickMark val="none"/>
        <c:minorTickMark val="none"/>
        <c:tickLblPos val="nextTo"/>
        <c:spPr>
          <a:ln w="6350">
            <a:noFill/>
          </a:ln>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1311920"/>
        <c:crosses val="autoZero"/>
        <c:crossBetween val="between"/>
      </c:valAx>
      <c:spPr>
        <a:noFill/>
        <a:ln w="25400">
          <a:noFill/>
        </a:ln>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3811913-B8DA-492B-B826-9518B83BF6E7}" type="datetimeFigureOut">
              <a:rPr lang="en-US"/>
              <a:pPr/>
              <a:t>12/1/2015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Franklin Gothic Book" charset="0"/>
                <a:ea typeface="ヒラギノ角ゴ ProN W3" charset="0"/>
                <a:cs typeface="ヒラギノ角ゴ ProN W3" charset="0"/>
                <a:sym typeface="Franklin Gothic Book"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1F15C7B-0871-4E32-975F-908BAAFADC15}" type="slidenum">
              <a:rPr lang="en-US"/>
              <a:pPr/>
              <a:t>‹#›</a:t>
            </a:fld>
            <a:endParaRPr lang="en-US"/>
          </a:p>
        </p:txBody>
      </p:sp>
    </p:spTree>
    <p:extLst>
      <p:ext uri="{BB962C8B-B14F-4D97-AF65-F5344CB8AC3E}">
        <p14:creationId xmlns:p14="http://schemas.microsoft.com/office/powerpoint/2010/main" val="414094131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Legal">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1270000" y="1701800"/>
            <a:ext cx="10464800" cy="635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spAutoFit/>
          </a:bodyPr>
          <a:lstStyle/>
          <a:p>
            <a:pPr algn="l">
              <a:lnSpc>
                <a:spcPct val="150000"/>
              </a:lnSpc>
              <a:spcAft>
                <a:spcPts val="2000"/>
              </a:spcAft>
            </a:pPr>
            <a:r>
              <a:rPr lang="en-US" sz="2800">
                <a:solidFill>
                  <a:srgbClr val="A6A6A6"/>
                </a:solidFill>
              </a:rPr>
              <a:t>© 2013 Impetus Technologies. All rights reserved.</a:t>
            </a:r>
          </a:p>
          <a:p>
            <a:pPr algn="l">
              <a:lnSpc>
                <a:spcPct val="150000"/>
              </a:lnSpc>
              <a:spcAft>
                <a:spcPts val="2000"/>
              </a:spcAft>
            </a:pPr>
            <a:r>
              <a:rPr lang="en-US" sz="2800">
                <a:solidFill>
                  <a:srgbClr val="A6A6A6"/>
                </a:solidFill>
              </a:rPr>
              <a:t>You are prohibited from making a copy or modification of, or from redistributing, rebroadcasting, or re-encoding of this content without the prior written consent of Impetus Technologies.</a:t>
            </a:r>
          </a:p>
          <a:p>
            <a:pPr algn="l">
              <a:lnSpc>
                <a:spcPct val="150000"/>
              </a:lnSpc>
              <a:spcAft>
                <a:spcPts val="2000"/>
              </a:spcAft>
            </a:pPr>
            <a:r>
              <a:rPr lang="en-US" sz="2800">
                <a:solidFill>
                  <a:srgbClr val="A6A6A6"/>
                </a:solidFill>
              </a:rPr>
              <a:t>This presentation may include images from other products and services. These images are used for illustrative purposes only. Unless explicitly stated there is implied endorsement or sponsorship of these products by Impetus. All copyrights and trademarks are property of their respective owners.</a:t>
            </a:r>
          </a:p>
        </p:txBody>
      </p:sp>
    </p:spTree>
    <p:extLst>
      <p:ext uri="{BB962C8B-B14F-4D97-AF65-F5344CB8AC3E}">
        <p14:creationId xmlns:p14="http://schemas.microsoft.com/office/powerpoint/2010/main" val="326743428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 Center">
    <p:spTree>
      <p:nvGrpSpPr>
        <p:cNvPr id="1" name=""/>
        <p:cNvGrpSpPr/>
        <p:nvPr/>
      </p:nvGrpSpPr>
      <p:grpSpPr>
        <a:xfrm>
          <a:off x="0" y="0"/>
          <a:ext cx="0" cy="0"/>
          <a:chOff x="0" y="0"/>
          <a:chExt cx="0" cy="0"/>
        </a:xfrm>
      </p:grpSpPr>
      <p:sp>
        <p:nvSpPr>
          <p:cNvPr id="2" name="Title 1"/>
          <p:cNvSpPr>
            <a:spLocks noGrp="1"/>
          </p:cNvSpPr>
          <p:nvPr>
            <p:ph type="title"/>
          </p:nvPr>
        </p:nvSpPr>
        <p:spPr>
          <a:xfrm>
            <a:off x="1270000" y="2971800"/>
            <a:ext cx="10464800" cy="3810000"/>
          </a:xfrm>
          <a:prstGeom prst="rect">
            <a:avLst/>
          </a:prstGeom>
        </p:spPr>
        <p:txBody>
          <a:bodyPr lIns="50800" tIns="50800" rIns="50800" bIns="50800" anchor="ctr" anchorCtr="0"/>
          <a:lstStyle>
            <a:lvl1pPr>
              <a:defRPr sz="8400">
                <a:solidFill>
                  <a:srgbClr val="2B2C2A"/>
                </a:solidFill>
              </a:defRPr>
            </a:lvl1pPr>
          </a:lstStyle>
          <a:p>
            <a:r>
              <a:rPr lang="en-US" smtClean="0"/>
              <a:t>Click to edit Master title style</a:t>
            </a:r>
            <a:endParaRPr lang="en-US" dirty="0"/>
          </a:p>
        </p:txBody>
      </p:sp>
      <p:sp>
        <p:nvSpPr>
          <p:cNvPr id="3" name="Text Box 4"/>
          <p:cNvSpPr txBox="1">
            <a:spLocks noGrp="1" noChangeArrowheads="1"/>
          </p:cNvSpPr>
          <p:nvPr>
            <p:ph type="sldNum" sz="quarter" idx="10"/>
          </p:nvPr>
        </p:nvSpPr>
        <p:spPr>
          <a:ln/>
        </p:spPr>
        <p:txBody>
          <a:bodyPr/>
          <a:lstStyle>
            <a:lvl1pPr>
              <a:defRPr/>
            </a:lvl1pPr>
          </a:lstStyle>
          <a:p>
            <a:fld id="{42882DD6-B7F1-40DD-BACF-4B5E4D250F0F}" type="slidenum">
              <a:rPr lang="en-US"/>
              <a:pPr/>
              <a:t>‹#›</a:t>
            </a:fld>
            <a:endParaRPr lang="en-US"/>
          </a:p>
        </p:txBody>
      </p:sp>
    </p:spTree>
    <p:extLst>
      <p:ext uri="{BB962C8B-B14F-4D97-AF65-F5344CB8AC3E}">
        <p14:creationId xmlns:p14="http://schemas.microsoft.com/office/powerpoint/2010/main" val="26805168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ogo">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1900" y="4127500"/>
            <a:ext cx="5448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3" name="Rectangle 3"/>
          <p:cNvSpPr>
            <a:spLocks/>
          </p:cNvSpPr>
          <p:nvPr userDrawn="1"/>
        </p:nvSpPr>
        <p:spPr bwMode="auto">
          <a:xfrm>
            <a:off x="4551363" y="5143500"/>
            <a:ext cx="39036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0" bIns="0" anchor="ctr">
            <a:spAutoFit/>
          </a:bodyPr>
          <a:lstStyle/>
          <a:p>
            <a:r>
              <a:rPr lang="en-US" sz="2800" i="1">
                <a:solidFill>
                  <a:srgbClr val="2B2C2A"/>
                </a:solidFill>
                <a:latin typeface="Georgia Italic" charset="0"/>
                <a:ea typeface="MS PGothic" pitchFamily="34" charset="-128"/>
                <a:sym typeface="Georgia Italic" charset="0"/>
              </a:rPr>
              <a:t>Innovation Architected.</a:t>
            </a:r>
          </a:p>
        </p:txBody>
      </p:sp>
    </p:spTree>
    <p:extLst>
      <p:ext uri="{BB962C8B-B14F-4D97-AF65-F5344CB8AC3E}">
        <p14:creationId xmlns:p14="http://schemas.microsoft.com/office/powerpoint/2010/main" val="264408815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amp; Client">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6400" baseline="0">
                <a:solidFill>
                  <a:srgbClr val="6D706D"/>
                </a:solidFill>
                <a:latin typeface="+mn-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BF9CF681-46CA-444F-B4E9-DC864AC3315E}" type="slidenum">
              <a:rPr lang="en-US"/>
              <a:pPr/>
              <a:t>‹#›</a:t>
            </a:fld>
            <a:endParaRPr lang="en-US"/>
          </a:p>
        </p:txBody>
      </p:sp>
    </p:spTree>
    <p:extLst>
      <p:ext uri="{BB962C8B-B14F-4D97-AF65-F5344CB8AC3E}">
        <p14:creationId xmlns:p14="http://schemas.microsoft.com/office/powerpoint/2010/main" val="359067763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amp; Subtitle">
    <p:spTree>
      <p:nvGrpSpPr>
        <p:cNvPr id="1" name=""/>
        <p:cNvGrpSpPr/>
        <p:nvPr/>
      </p:nvGrpSpPr>
      <p:grpSpPr>
        <a:xfrm>
          <a:off x="0" y="0"/>
          <a:ext cx="0" cy="0"/>
          <a:chOff x="0" y="0"/>
          <a:chExt cx="0" cy="0"/>
        </a:xfrm>
      </p:grpSpPr>
      <p:cxnSp>
        <p:nvCxnSpPr>
          <p:cNvPr id="4" name="Straight Connector 3"/>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70000" y="5080000"/>
            <a:ext cx="10464800" cy="3302000"/>
          </a:xfrm>
          <a:prstGeom prst="rect">
            <a:avLst/>
          </a:prstGeom>
        </p:spPr>
        <p:txBody>
          <a:bodyPr lIns="50800" tIns="50800" rIns="50800" bIns="50800"/>
          <a:lstStyle>
            <a:lvl1pPr marL="0" indent="0" algn="l">
              <a:spcBef>
                <a:spcPts val="0"/>
              </a:spcBef>
              <a:buNone/>
              <a:defRPr sz="3600">
                <a:solidFill>
                  <a:srgbClr val="6D706D"/>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50A9D7A6-AADF-4535-B5FB-5C04E1DF80F1}" type="slidenum">
              <a:rPr lang="en-US"/>
              <a:pPr/>
              <a:t>‹#›</a:t>
            </a:fld>
            <a:endParaRPr lang="en-US"/>
          </a:p>
        </p:txBody>
      </p:sp>
    </p:spTree>
    <p:extLst>
      <p:ext uri="{BB962C8B-B14F-4D97-AF65-F5344CB8AC3E}">
        <p14:creationId xmlns:p14="http://schemas.microsoft.com/office/powerpoint/2010/main" val="10134290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Logo">
    <p:spTree>
      <p:nvGrpSpPr>
        <p:cNvPr id="1" name=""/>
        <p:cNvGrpSpPr/>
        <p:nvPr/>
      </p:nvGrpSpPr>
      <p:grpSpPr>
        <a:xfrm>
          <a:off x="0" y="0"/>
          <a:ext cx="0" cy="0"/>
          <a:chOff x="0" y="0"/>
          <a:chExt cx="0" cy="0"/>
        </a:xfrm>
      </p:grpSpPr>
      <p:cxnSp>
        <p:nvCxnSpPr>
          <p:cNvPr id="3" name="Straight Connector 2"/>
          <p:cNvCxnSpPr>
            <a:cxnSpLocks noChangeShapeType="1"/>
          </p:cNvCxnSpPr>
          <p:nvPr userDrawn="1"/>
        </p:nvCxnSpPr>
        <p:spPr bwMode="auto">
          <a:xfrm>
            <a:off x="1270000" y="4953000"/>
            <a:ext cx="10464800" cy="25400"/>
          </a:xfrm>
          <a:prstGeom prst="line">
            <a:avLst/>
          </a:prstGeom>
          <a:noFill/>
          <a:ln w="25400">
            <a:solidFill>
              <a:srgbClr val="2C7933"/>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cxnSp>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46200" y="5295900"/>
            <a:ext cx="38909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
        <p:nvSpPr>
          <p:cNvPr id="2" name="Title 1"/>
          <p:cNvSpPr>
            <a:spLocks noGrp="1"/>
          </p:cNvSpPr>
          <p:nvPr>
            <p:ph type="ctrTitle"/>
          </p:nvPr>
        </p:nvSpPr>
        <p:spPr>
          <a:xfrm>
            <a:off x="1270000" y="1524000"/>
            <a:ext cx="10464800" cy="3302000"/>
          </a:xfrm>
          <a:prstGeom prst="rect">
            <a:avLst/>
          </a:prstGeom>
        </p:spPr>
        <p:txBody>
          <a:bodyPr lIns="50800" tIns="50800" rIns="50800" bIns="50800" anchor="b" anchorCtr="0"/>
          <a:lstStyle>
            <a:lvl1pPr>
              <a:defRPr>
                <a:solidFill>
                  <a:srgbClr val="2B2C2A"/>
                </a:solidFill>
              </a:defRPr>
            </a:lvl1pPr>
          </a:lstStyle>
          <a:p>
            <a:r>
              <a:rPr lang="en-US" smtClean="0"/>
              <a:t>Click to edit Master title style</a:t>
            </a:r>
            <a:endParaRPr lang="en-US" dirty="0"/>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F3190F59-761A-48FB-814A-D881C8C16AB0}" type="slidenum">
              <a:rPr lang="en-US"/>
              <a:pPr/>
              <a:t>‹#›</a:t>
            </a:fld>
            <a:endParaRPr lang="en-US"/>
          </a:p>
        </p:txBody>
      </p:sp>
    </p:spTree>
    <p:extLst>
      <p:ext uri="{BB962C8B-B14F-4D97-AF65-F5344CB8AC3E}">
        <p14:creationId xmlns:p14="http://schemas.microsoft.com/office/powerpoint/2010/main" val="364176063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2540000"/>
            <a:ext cx="10464800" cy="6959600"/>
          </a:xfrm>
          <a:prstGeom prst="rect">
            <a:avLst/>
          </a:prstGeom>
        </p:spPr>
        <p:txBody>
          <a:bodyPr lIns="50800" tIns="50800" rIns="50800" bIns="50800"/>
          <a:lstStyle>
            <a:lvl1pPr marL="571500" indent="-571500">
              <a:spcBef>
                <a:spcPts val="1200"/>
              </a:spcBef>
              <a:spcAft>
                <a:spcPts val="1200"/>
              </a:spcAft>
              <a:buSzPct val="120000"/>
              <a:defRPr i="0"/>
            </a:lvl1pPr>
            <a:lvl2pPr marL="1143000" indent="-5715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Title 4"/>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6"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FD0725B6-5DD5-4EEE-A0F0-572C51C8D44F}" type="slidenum">
              <a:rPr lang="en-US"/>
              <a:pPr/>
              <a:t>‹#›</a:t>
            </a:fld>
            <a:endParaRPr lang="en-US"/>
          </a:p>
        </p:txBody>
      </p:sp>
    </p:spTree>
    <p:extLst>
      <p:ext uri="{BB962C8B-B14F-4D97-AF65-F5344CB8AC3E}">
        <p14:creationId xmlns:p14="http://schemas.microsoft.com/office/powerpoint/2010/main" val="3998721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54000"/>
            <a:ext cx="10464800" cy="25400"/>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 name="Content Placeholder 2"/>
          <p:cNvSpPr>
            <a:spLocks noGrp="1"/>
          </p:cNvSpPr>
          <p:nvPr>
            <p:ph idx="1"/>
          </p:nvPr>
        </p:nvSpPr>
        <p:spPr>
          <a:xfrm>
            <a:off x="1270000" y="381000"/>
            <a:ext cx="10464800" cy="9118600"/>
          </a:xfrm>
          <a:prstGeom prst="rect">
            <a:avLst/>
          </a:prstGeom>
        </p:spPr>
        <p:txBody>
          <a:bodyPr lIns="50800" tIns="50800" rIns="50800" bIns="50800"/>
          <a:lstStyle>
            <a:lvl1pPr>
              <a:spcBef>
                <a:spcPts val="1200"/>
              </a:spcBef>
              <a:spcAft>
                <a:spcPts val="1200"/>
              </a:spcAft>
              <a:buSzPct val="120000"/>
              <a:defRPr/>
            </a:lvl1pPr>
            <a:lvl2pPr marL="1143000">
              <a:spcBef>
                <a:spcPts val="1200"/>
              </a:spcBef>
              <a:spcAft>
                <a:spcPts val="1200"/>
              </a:spcAft>
              <a:buSzPct val="120000"/>
              <a:defRPr>
                <a:solidFill>
                  <a:srgbClr val="6D706D"/>
                </a:solidFill>
              </a:defRPr>
            </a:lvl2pPr>
            <a:lvl3pPr>
              <a:buSzPct val="120000"/>
              <a:defRPr>
                <a:solidFill>
                  <a:srgbClr val="6D706D"/>
                </a:solidFill>
              </a:defRPr>
            </a:lvl3pPr>
            <a:lvl4pPr>
              <a:buSzPct val="120000"/>
              <a:defRPr>
                <a:solidFill>
                  <a:srgbClr val="6D706D"/>
                </a:solidFill>
              </a:defRPr>
            </a:lvl4pPr>
            <a:lvl5pPr>
              <a:buSzPct val="120000"/>
              <a:defRPr>
                <a:solidFill>
                  <a:srgbClr val="6D706D"/>
                </a:solidFill>
              </a:defRPr>
            </a:lvl5pPr>
          </a:lstStyle>
          <a:p>
            <a:pPr lvl="0"/>
            <a:r>
              <a:rPr lang="en-US" smtClean="0"/>
              <a:t>Click to edit Master text styles</a:t>
            </a:r>
          </a:p>
          <a:p>
            <a:pPr lvl="1"/>
            <a:r>
              <a:rPr lang="en-US" smtClean="0"/>
              <a:t>Second level</a:t>
            </a:r>
          </a:p>
        </p:txBody>
      </p:sp>
      <p:sp>
        <p:nvSpPr>
          <p:cNvPr id="5"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a:defRPr/>
            </a:lvl1pPr>
          </a:lstStyle>
          <a:p>
            <a:fld id="{3911AF8E-DD54-4F10-BB1C-7E5DBE12AD50}" type="slidenum">
              <a:rPr lang="en-US"/>
              <a:pPr/>
              <a:t>‹#›</a:t>
            </a:fld>
            <a:endParaRPr lang="en-US"/>
          </a:p>
        </p:txBody>
      </p:sp>
    </p:spTree>
    <p:extLst>
      <p:ext uri="{BB962C8B-B14F-4D97-AF65-F5344CB8AC3E}">
        <p14:creationId xmlns:p14="http://schemas.microsoft.com/office/powerpoint/2010/main" val="41354773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Bullets - 2 Column">
    <p:spTree>
      <p:nvGrpSpPr>
        <p:cNvPr id="1" name=""/>
        <p:cNvGrpSpPr/>
        <p:nvPr/>
      </p:nvGrpSpPr>
      <p:grpSpPr>
        <a:xfrm>
          <a:off x="0" y="0"/>
          <a:ext cx="0" cy="0"/>
          <a:chOff x="0" y="0"/>
          <a:chExt cx="0" cy="0"/>
        </a:xfrm>
      </p:grpSpPr>
      <p:sp>
        <p:nvSpPr>
          <p:cNvPr id="4"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3" name="Content Placeholder 2"/>
          <p:cNvSpPr>
            <a:spLocks noGrp="1"/>
          </p:cNvSpPr>
          <p:nvPr>
            <p:ph sz="half" idx="1"/>
          </p:nvPr>
        </p:nvSpPr>
        <p:spPr>
          <a:xfrm>
            <a:off x="1270000" y="2540000"/>
            <a:ext cx="10464800" cy="6959600"/>
          </a:xfrm>
          <a:prstGeom prst="rect">
            <a:avLst/>
          </a:prstGeom>
        </p:spPr>
        <p:txBody>
          <a:bodyPr lIns="50800" tIns="50800" rIns="50800" bIns="50800" numCol="2"/>
          <a:lstStyle>
            <a:lvl1pPr marL="406400" indent="-406400">
              <a:lnSpc>
                <a:spcPct val="100000"/>
              </a:lnSpc>
              <a:spcBef>
                <a:spcPts val="1000"/>
              </a:spcBef>
              <a:spcAft>
                <a:spcPts val="1000"/>
              </a:spcAft>
              <a:buSzPct val="120000"/>
              <a:defRPr sz="3200">
                <a:solidFill>
                  <a:srgbClr val="2B2C2A"/>
                </a:solidFill>
              </a:defRPr>
            </a:lvl1pPr>
            <a:lvl2pPr marL="406400" indent="-406400">
              <a:lnSpc>
                <a:spcPct val="100000"/>
              </a:lnSpc>
              <a:spcBef>
                <a:spcPts val="1000"/>
              </a:spcBef>
              <a:spcAft>
                <a:spcPts val="1000"/>
              </a:spcAft>
              <a:buSzPct val="120000"/>
              <a:defRPr sz="3200">
                <a:solidFill>
                  <a:srgbClr val="6D706D"/>
                </a:solidFill>
              </a:defRPr>
            </a:lvl2pPr>
            <a:lvl3pPr marL="0" indent="0">
              <a:lnSpc>
                <a:spcPct val="100000"/>
              </a:lnSpc>
              <a:spcBef>
                <a:spcPts val="1000"/>
              </a:spcBef>
              <a:spcAft>
                <a:spcPts val="1000"/>
              </a:spcAft>
              <a:buSzPct val="120000"/>
              <a:buNone/>
              <a:defRPr sz="3200">
                <a:solidFill>
                  <a:srgbClr val="6D706D"/>
                </a:solidFill>
              </a:defRPr>
            </a:lvl3pPr>
            <a:lvl4pPr marL="406400" indent="-406400">
              <a:lnSpc>
                <a:spcPct val="100000"/>
              </a:lnSpc>
              <a:spcBef>
                <a:spcPts val="1000"/>
              </a:spcBef>
              <a:spcAft>
                <a:spcPts val="1000"/>
              </a:spcAft>
              <a:buSzPct val="120000"/>
              <a:defRPr sz="3200">
                <a:solidFill>
                  <a:srgbClr val="6D706D"/>
                </a:solidFill>
              </a:defRPr>
            </a:lvl4pPr>
            <a:lvl5pPr marL="406400" indent="-406400">
              <a:lnSpc>
                <a:spcPct val="100000"/>
              </a:lnSpc>
              <a:spcBef>
                <a:spcPts val="1000"/>
              </a:spcBef>
              <a:spcAft>
                <a:spcPts val="1000"/>
              </a:spcAft>
              <a:buSzPct val="120000"/>
              <a:defRPr sz="3200">
                <a:solidFill>
                  <a:srgbClr val="6D706D"/>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5"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0582A1A-5916-4CAF-9AD4-CD471870B49F}" type="slidenum">
              <a:rPr lang="en-US"/>
              <a:pPr/>
              <a:t>‹#›</a:t>
            </a:fld>
            <a:endParaRPr lang="en-US"/>
          </a:p>
        </p:txBody>
      </p:sp>
    </p:spTree>
    <p:extLst>
      <p:ext uri="{BB962C8B-B14F-4D97-AF65-F5344CB8AC3E}">
        <p14:creationId xmlns:p14="http://schemas.microsoft.com/office/powerpoint/2010/main" val="35955813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 Top">
    <p:spTree>
      <p:nvGrpSpPr>
        <p:cNvPr id="1" name=""/>
        <p:cNvGrpSpPr/>
        <p:nvPr/>
      </p:nvGrpSpPr>
      <p:grpSpPr>
        <a:xfrm>
          <a:off x="0" y="0"/>
          <a:ext cx="0" cy="0"/>
          <a:chOff x="0" y="0"/>
          <a:chExt cx="0" cy="0"/>
        </a:xfrm>
      </p:grpSpPr>
      <p:sp>
        <p:nvSpPr>
          <p:cNvPr id="3" name="Line 3"/>
          <p:cNvSpPr>
            <a:spLocks noChangeShapeType="1"/>
          </p:cNvSpPr>
          <p:nvPr userDrawn="1"/>
        </p:nvSpPr>
        <p:spPr bwMode="auto">
          <a:xfrm rot="10800000" flipH="1">
            <a:off x="1270000" y="2411413"/>
            <a:ext cx="10463213" cy="1587"/>
          </a:xfrm>
          <a:prstGeom prst="line">
            <a:avLst/>
          </a:prstGeom>
          <a:noFill/>
          <a:ln w="25400">
            <a:solidFill>
              <a:srgbClr val="2C7832"/>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1270000" y="254000"/>
            <a:ext cx="10464800" cy="2032000"/>
          </a:xfrm>
          <a:prstGeom prst="rect">
            <a:avLst/>
          </a:prstGeom>
        </p:spPr>
        <p:txBody>
          <a:bodyPr lIns="50800" tIns="50800" rIns="50800" bIns="50800" anchor="b" anchorCtr="0"/>
          <a:lstStyle/>
          <a:p>
            <a:r>
              <a:rPr lang="en-US" smtClean="0"/>
              <a:t>Click to edit Master title style</a:t>
            </a:r>
            <a:endParaRPr lang="en-US" dirty="0"/>
          </a:p>
        </p:txBody>
      </p:sp>
      <p:sp>
        <p:nvSpPr>
          <p:cNvPr id="4" name="Text Box 4"/>
          <p:cNvSpPr txBox="1">
            <a:spLocks noGrp="1" noChangeArrowheads="1"/>
          </p:cNvSpPr>
          <p:nvPr>
            <p:ph type="sldNum" sz="quarter" idx="10"/>
          </p:nvPr>
        </p:nvSpPr>
        <p:spPr>
          <a:extLst>
            <a:ext uri="{FAA26D3D-D897-4be2-8F04-BA451C77F1D7}">
              <ma14:placeholderFlag xmlns:ma14="http://schemas.microsoft.com/office/mac/drawingml/2011/main" xmlns="" val="1"/>
            </a:ext>
          </a:extLst>
        </p:spPr>
        <p:txBody>
          <a:bodyPr/>
          <a:lstStyle>
            <a:lvl1pPr eaLnBrk="1" hangingPunct="1">
              <a:defRPr sz="1800">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84EA9562-1CE9-4657-8349-6C844C20295B}" type="slidenum">
              <a:rPr lang="en-US"/>
              <a:pPr/>
              <a:t>‹#›</a:t>
            </a:fld>
            <a:endParaRPr lang="en-US"/>
          </a:p>
        </p:txBody>
      </p:sp>
    </p:spTree>
    <p:extLst>
      <p:ext uri="{BB962C8B-B14F-4D97-AF65-F5344CB8AC3E}">
        <p14:creationId xmlns:p14="http://schemas.microsoft.com/office/powerpoint/2010/main" val="199875598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4"/>
          <p:cNvSpPr txBox="1">
            <a:spLocks noGrp="1" noChangeArrowheads="1"/>
          </p:cNvSpPr>
          <p:nvPr>
            <p:ph type="sldNum" sz="quarter" idx="10"/>
          </p:nvPr>
        </p:nvSpPr>
        <p:spPr>
          <a:ln/>
        </p:spPr>
        <p:txBody>
          <a:bodyPr/>
          <a:lstStyle>
            <a:lvl1pPr>
              <a:defRPr/>
            </a:lvl1pPr>
          </a:lstStyle>
          <a:p>
            <a:fld id="{02BDF7F8-91D2-4D46-9D25-B40595A9BAAE}" type="slidenum">
              <a:rPr lang="en-US"/>
              <a:pPr/>
              <a:t>‹#›</a:t>
            </a:fld>
            <a:endParaRPr lang="en-US"/>
          </a:p>
        </p:txBody>
      </p:sp>
    </p:spTree>
    <p:extLst>
      <p:ext uri="{BB962C8B-B14F-4D97-AF65-F5344CB8AC3E}">
        <p14:creationId xmlns:p14="http://schemas.microsoft.com/office/powerpoint/2010/main" val="255037579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2" name="Text Box 4"/>
          <p:cNvSpPr txBox="1">
            <a:spLocks noGrp="1" noChangeArrowheads="1"/>
          </p:cNvSpPr>
          <p:nvPr>
            <p:ph type="sldNum" sz="quarter" idx="4"/>
          </p:nvPr>
        </p:nvSpPr>
        <p:spPr bwMode="auto">
          <a:xfrm rot="5400000">
            <a:off x="254793" y="9143207"/>
            <a:ext cx="37306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 uri="{FAA26D3D-D897-4be2-8F04-BA451C77F1D7}">
              <ma14:placeholderFlag xmlns:ma14="http://schemas.microsoft.com/office/mac/drawingml/2011/main" xmlns="" val="1"/>
            </a:ext>
          </a:extLst>
        </p:spPr>
        <p:txBody>
          <a:bodyPr vert="horz" wrap="none" lIns="91440" tIns="45720" rIns="91440" bIns="45720" numCol="1" anchor="t" anchorCtr="0" compatLnSpc="1">
            <a:prstTxWarp prst="textNoShape">
              <a:avLst/>
            </a:prstTxWarp>
          </a:bodyPr>
          <a:lstStyle>
            <a:lvl1pPr eaLnBrk="1" hangingPunct="1">
              <a:defRPr sz="1800" u="sng">
                <a:solidFill>
                  <a:srgbClr val="DAD8D3"/>
                </a:solidFill>
                <a:latin typeface="Franklin Gothic Book" pitchFamily="34" charset="0"/>
                <a:ea typeface="MS PGothic" pitchFamily="34"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fld id="{0BC810B0-9327-4EF4-BEFE-0404C291938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44" r:id="rId9"/>
    <p:sldLayoutId id="2147484245" r:id="rId10"/>
    <p:sldLayoutId id="2147484254" r:id="rId11"/>
  </p:sldLayoutIdLst>
  <p:transition>
    <p:fade/>
  </p:transition>
  <p:timing>
    <p:tnLst>
      <p:par>
        <p:cTn id="1" dur="indefinite" restart="never" nodeType="tmRoot"/>
      </p:par>
    </p:tnLst>
  </p:timing>
  <p:hf hdr="0" ftr="0" dt="0"/>
  <p:txStyles>
    <p:titleStyle>
      <a:lvl1pPr algn="l" rtl="0" eaLnBrk="1" fontAlgn="base" hangingPunct="1">
        <a:spcBef>
          <a:spcPct val="0"/>
        </a:spcBef>
        <a:spcAft>
          <a:spcPct val="0"/>
        </a:spcAft>
        <a:defRPr sz="6400">
          <a:solidFill>
            <a:srgbClr val="2B2C2A"/>
          </a:solidFill>
          <a:latin typeface="+mj-lt"/>
          <a:ea typeface="+mj-ea"/>
          <a:cs typeface="+mj-cs"/>
          <a:sym typeface="Franklin Gothic Medium" pitchFamily="34" charset="0"/>
        </a:defRPr>
      </a:lvl1pPr>
      <a:lvl2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2pPr>
      <a:lvl3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3pPr>
      <a:lvl4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4pPr>
      <a:lvl5pPr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pitchFamily="34" charset="0"/>
        </a:defRPr>
      </a:lvl5pPr>
      <a:lvl6pPr marL="4572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6pPr>
      <a:lvl7pPr marL="9144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7pPr>
      <a:lvl8pPr marL="13716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8pPr>
      <a:lvl9pPr marL="1828800" algn="l" rtl="0" eaLnBrk="1" fontAlgn="base" hangingPunct="1">
        <a:spcBef>
          <a:spcPct val="0"/>
        </a:spcBef>
        <a:spcAft>
          <a:spcPct val="0"/>
        </a:spcAft>
        <a:defRPr sz="6400">
          <a:solidFill>
            <a:srgbClr val="2B2C2A"/>
          </a:solidFill>
          <a:latin typeface="Franklin Gothic Medium" charset="0"/>
          <a:ea typeface="ヒラギノ角ゴ ProN W6" charset="0"/>
          <a:cs typeface="ヒラギノ角ゴ ProN W6" charset="0"/>
          <a:sym typeface="Franklin Gothic Medium" charset="0"/>
        </a:defRPr>
      </a:lvl9pPr>
    </p:titleStyle>
    <p:bodyStyle>
      <a:lvl1pPr marL="571500" indent="-571500" algn="l" rtl="0" eaLnBrk="1" fontAlgn="base" hangingPunct="1">
        <a:spcBef>
          <a:spcPts val="2400"/>
        </a:spcBef>
        <a:spcAft>
          <a:spcPct val="0"/>
        </a:spcAft>
        <a:buSzPct val="139000"/>
        <a:buFont typeface="Franklin Gothic Book" pitchFamily="34" charset="0"/>
        <a:buChar char="•"/>
        <a:defRPr sz="4200">
          <a:solidFill>
            <a:srgbClr val="2B2C2A"/>
          </a:solidFill>
          <a:latin typeface="+mn-lt"/>
          <a:ea typeface="+mn-ea"/>
          <a:cs typeface="+mn-cs"/>
          <a:sym typeface="Franklin Gothic Book" pitchFamily="34" charset="0"/>
        </a:defRPr>
      </a:lvl1pPr>
      <a:lvl2pPr marL="965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39000"/>
        <a:buFont typeface="Franklin Gothic Book" pitchFamily="34" charset="0"/>
        <a:buChar char="•"/>
        <a:defRPr sz="4200">
          <a:solidFill>
            <a:srgbClr val="2B2C2A"/>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FAA26D3D-D897-4be2-8F04-BA451C77F1D7}">
              <ma14:placeholderFlag xmlns:ma14="http://schemas.microsoft.com/office/mac/drawingml/2011/main" xmlns="" val="1"/>
            </a:ext>
          </a:extLst>
        </p:spPr>
        <p:txBody>
          <a:bodyPr/>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eaLnBrk="1" hangingPunct="1"/>
            <a:fld id="{5F6F90E0-5053-435A-BFCE-4A59825A319C}" type="slidenum">
              <a:rPr lang="en-US" sz="1800">
                <a:solidFill>
                  <a:srgbClr val="DAD8D3"/>
                </a:solidFill>
                <a:ea typeface="MS PGothic" pitchFamily="34" charset="-128"/>
              </a:rPr>
              <a:pPr eaLnBrk="1" hangingPunct="1"/>
              <a:t>1</a:t>
            </a:fld>
            <a:endParaRPr lang="en-US" sz="1800">
              <a:solidFill>
                <a:srgbClr val="DAD8D3"/>
              </a:solidFill>
              <a:ea typeface="MS PGothic" pitchFamily="34" charset="-128"/>
            </a:endParaRPr>
          </a:p>
        </p:txBody>
      </p:sp>
      <p:pic>
        <p:nvPicPr>
          <p:cNvPr id="1433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2200" y="5029200"/>
            <a:ext cx="4724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2"/>
          <p:cNvSpPr txBox="1">
            <a:spLocks/>
          </p:cNvSpPr>
          <p:nvPr/>
        </p:nvSpPr>
        <p:spPr bwMode="auto">
          <a:xfrm>
            <a:off x="1244600" y="2667000"/>
            <a:ext cx="115824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rIns="50800" bIns="50800" anchor="b"/>
          <a:lstStyle>
            <a:lvl1pPr eaLnBrk="0" hangingPunct="0">
              <a:defRPr sz="4200">
                <a:solidFill>
                  <a:srgbClr val="000000"/>
                </a:solidFill>
                <a:latin typeface="Franklin Gothic Book" pitchFamily="34" charset="0"/>
                <a:ea typeface="ヒラギノ角ゴ ProN W3" charset="-128"/>
                <a:sym typeface="Franklin Gothic Book" pitchFamily="34" charset="0"/>
              </a:defRPr>
            </a:lvl1pPr>
            <a:lvl2pPr marL="742950" indent="-285750" eaLnBrk="0" hangingPunct="0">
              <a:defRPr sz="4200">
                <a:solidFill>
                  <a:srgbClr val="000000"/>
                </a:solidFill>
                <a:latin typeface="Franklin Gothic Book" pitchFamily="34" charset="0"/>
                <a:ea typeface="ヒラギノ角ゴ ProN W3" charset="-128"/>
                <a:sym typeface="Franklin Gothic Book" pitchFamily="34" charset="0"/>
              </a:defRPr>
            </a:lvl2pPr>
            <a:lvl3pPr marL="1143000" indent="-228600" eaLnBrk="0" hangingPunct="0">
              <a:defRPr sz="4200">
                <a:solidFill>
                  <a:srgbClr val="000000"/>
                </a:solidFill>
                <a:latin typeface="Franklin Gothic Book" pitchFamily="34" charset="0"/>
                <a:ea typeface="ヒラギノ角ゴ ProN W3" charset="-128"/>
                <a:sym typeface="Franklin Gothic Book" pitchFamily="34" charset="0"/>
              </a:defRPr>
            </a:lvl3pPr>
            <a:lvl4pPr marL="1600200" indent="-228600" eaLnBrk="0" hangingPunct="0">
              <a:defRPr sz="4200">
                <a:solidFill>
                  <a:srgbClr val="000000"/>
                </a:solidFill>
                <a:latin typeface="Franklin Gothic Book" pitchFamily="34" charset="0"/>
                <a:ea typeface="ヒラギノ角ゴ ProN W3" charset="-128"/>
                <a:sym typeface="Franklin Gothic Book" pitchFamily="34" charset="0"/>
              </a:defRPr>
            </a:lvl4pPr>
            <a:lvl5pPr marL="2057400" indent="-228600" eaLnBrk="0" hangingPunct="0">
              <a:defRPr sz="4200">
                <a:solidFill>
                  <a:srgbClr val="000000"/>
                </a:solidFill>
                <a:latin typeface="Franklin Gothic Book" pitchFamily="34" charset="0"/>
                <a:ea typeface="ヒラギノ角ゴ ProN W3" charset="-128"/>
                <a:sym typeface="Franklin Gothic Book" pitchFamily="34" charset="0"/>
              </a:defRPr>
            </a:lvl5pPr>
            <a:lvl6pPr marL="25146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6pPr>
            <a:lvl7pPr marL="29718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7pPr>
            <a:lvl8pPr marL="34290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8pPr>
            <a:lvl9pPr marL="3886200" indent="-228600" algn="ctr" eaLnBrk="0" fontAlgn="base" hangingPunct="0">
              <a:spcBef>
                <a:spcPct val="0"/>
              </a:spcBef>
              <a:spcAft>
                <a:spcPct val="0"/>
              </a:spcAft>
              <a:defRPr sz="4200">
                <a:solidFill>
                  <a:srgbClr val="000000"/>
                </a:solidFill>
                <a:latin typeface="Franklin Gothic Book" pitchFamily="34" charset="0"/>
                <a:ea typeface="ヒラギノ角ゴ ProN W3" charset="-128"/>
                <a:sym typeface="Franklin Gothic Book" pitchFamily="34" charset="0"/>
              </a:defRPr>
            </a:lvl9pPr>
          </a:lstStyle>
          <a:p>
            <a:pPr algn="l"/>
            <a:r>
              <a:rPr lang="en-US" sz="5400" dirty="0" smtClean="0">
                <a:solidFill>
                  <a:srgbClr val="2B2C2A"/>
                </a:solidFill>
                <a:latin typeface="Franklin Gothic Medium" pitchFamily="34" charset="0"/>
                <a:ea typeface="ヒラギノ角ゴ ProN W6" charset="-128"/>
                <a:sym typeface="Franklin Gothic Medium" pitchFamily="34" charset="0"/>
              </a:rPr>
              <a:t>Engineering Excellence Cycle </a:t>
            </a:r>
            <a:r>
              <a:rPr lang="en-US" sz="5400" dirty="0">
                <a:solidFill>
                  <a:srgbClr val="2B2C2A"/>
                </a:solidFill>
                <a:latin typeface="Franklin Gothic Medium" pitchFamily="34" charset="0"/>
                <a:ea typeface="ヒラギノ角ゴ ProN W6" charset="-128"/>
                <a:sym typeface="Franklin Gothic Medium" pitchFamily="34" charset="0"/>
              </a:rPr>
              <a:t>VII </a:t>
            </a:r>
            <a:r>
              <a:rPr lang="en-US" sz="5400" dirty="0" smtClean="0">
                <a:solidFill>
                  <a:srgbClr val="2B2C2A"/>
                </a:solidFill>
                <a:latin typeface="Franklin Gothic Medium" pitchFamily="34" charset="0"/>
                <a:ea typeface="ヒラギノ角ゴ ProN W6" charset="-128"/>
                <a:sym typeface="Franklin Gothic Medium" pitchFamily="34" charset="0"/>
              </a:rPr>
              <a:t>Team EETeamJ1- Service Platform</a:t>
            </a:r>
            <a:endParaRPr lang="en-US" sz="4800" dirty="0">
              <a:solidFill>
                <a:srgbClr val="2B2C2A"/>
              </a:solidFill>
              <a:latin typeface="Franklin Gothic Medium" pitchFamily="34" charset="0"/>
              <a:ea typeface="ヒラギノ角ゴ ProN W6" charset="-128"/>
              <a:sym typeface="Franklin Gothic Medium" pitchFamily="34" charset="0"/>
            </a:endParaRPr>
          </a:p>
          <a:p>
            <a:pPr algn="l"/>
            <a:r>
              <a:rPr lang="en-US" sz="3200" dirty="0" smtClean="0">
                <a:solidFill>
                  <a:srgbClr val="2B2C2A"/>
                </a:solidFill>
                <a:latin typeface="Franklin Gothic Medium" pitchFamily="34" charset="0"/>
                <a:ea typeface="ヒラギノ角ゴ ProN W6" charset="-128"/>
                <a:sym typeface="Franklin Gothic Medium" pitchFamily="34" charset="0"/>
              </a:rPr>
              <a:t>Final Presentation</a:t>
            </a:r>
            <a:endParaRPr lang="en-US" sz="2800" dirty="0" smtClean="0">
              <a:solidFill>
                <a:srgbClr val="2B2C2A"/>
              </a:solidFill>
              <a:latin typeface="Franklin Gothic Medium" pitchFamily="34" charset="0"/>
              <a:ea typeface="ヒラギノ角ゴ ProN W6" charset="-128"/>
              <a:sym typeface="Franklin Gothic Medium" pitchFamily="34"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304800"/>
            <a:ext cx="10464800" cy="2743200"/>
          </a:xfrm>
        </p:spPr>
        <p:txBody>
          <a:bodyPr/>
          <a:lstStyle/>
          <a:p>
            <a:r>
              <a:rPr lang="en-US" dirty="0"/>
              <a:t>Service / Request Flow</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10</a:t>
            </a:fld>
            <a:endParaRPr lang="en-US"/>
          </a:p>
        </p:txBody>
      </p:sp>
      <p:pic>
        <p:nvPicPr>
          <p:cNvPr id="5" name="Content Placeholder 4"/>
          <p:cNvPicPr>
            <a:picLocks noGrp="1" noChangeAspect="1"/>
          </p:cNvPicPr>
          <p:nvPr>
            <p:ph idx="1"/>
          </p:nvPr>
        </p:nvPicPr>
        <p:blipFill>
          <a:blip r:embed="rId2"/>
          <a:stretch>
            <a:fillRect/>
          </a:stretch>
        </p:blipFill>
        <p:spPr>
          <a:xfrm>
            <a:off x="1016000" y="2751499"/>
            <a:ext cx="10896600" cy="6382976"/>
          </a:xfrm>
          <a:prstGeom prst="rect">
            <a:avLst/>
          </a:prstGeom>
        </p:spPr>
      </p:pic>
    </p:spTree>
    <p:extLst>
      <p:ext uri="{BB962C8B-B14F-4D97-AF65-F5344CB8AC3E}">
        <p14:creationId xmlns:p14="http://schemas.microsoft.com/office/powerpoint/2010/main" val="15933455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70000" y="254000"/>
            <a:ext cx="10464800" cy="2794000"/>
          </a:xfrm>
        </p:spPr>
        <p:txBody>
          <a:bodyPr/>
          <a:lstStyle/>
          <a:p>
            <a:r>
              <a:rPr lang="en-US" dirty="0"/>
              <a:t>Market Trends</a:t>
            </a:r>
            <a:br>
              <a:rPr lang="en-US" dirty="0"/>
            </a:b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11</a:t>
            </a:fld>
            <a:endParaRPr lang="en-US"/>
          </a:p>
        </p:txBody>
      </p:sp>
      <p:sp>
        <p:nvSpPr>
          <p:cNvPr id="5" name="Content Placeholder 4"/>
          <p:cNvSpPr txBox="1">
            <a:spLocks noGrp="1"/>
          </p:cNvSpPr>
          <p:nvPr>
            <p:ph idx="1"/>
          </p:nvPr>
        </p:nvSpPr>
        <p:spPr>
          <a:xfrm>
            <a:off x="1270000" y="2540000"/>
            <a:ext cx="10464800" cy="6253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The world is at the herald of a new era, known as the On Demand Economy.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It a surprise to know about the pace at which mobile internet is penetrating our lifestyle, and how this development is growing on every modern citizen.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‘Instant gratification’ is no longer a craze, but a lifestyle choice that every consumer with a smartphone has made. </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Given that many entrepreneurs are coming up with unique ideas disrupting value chains across many established industry verticals.</a:t>
            </a:r>
          </a:p>
          <a:p>
            <a:pPr marL="285750" indent="-285750">
              <a:lnSpc>
                <a:spcPct val="150000"/>
              </a:lnSpc>
              <a:buFont typeface="Arial" panose="020B0604020202020204" pitchFamily="34" charset="0"/>
              <a:buChar char="•"/>
            </a:pPr>
            <a:r>
              <a:rPr lang="en-US" sz="2400" dirty="0">
                <a:latin typeface="Times New Roman" pitchFamily="18" charset="0"/>
                <a:ea typeface="ヒラギノ角ゴ ProN W3" charset="0"/>
                <a:cs typeface="Times New Roman" pitchFamily="18" charset="0"/>
              </a:rPr>
              <a:t>Powering On Demand Businesses from the technology perspective to conceptualize di­fferent aspects of business idea.</a:t>
            </a:r>
          </a:p>
        </p:txBody>
      </p:sp>
    </p:spTree>
    <p:extLst>
      <p:ext uri="{BB962C8B-B14F-4D97-AF65-F5344CB8AC3E}">
        <p14:creationId xmlns:p14="http://schemas.microsoft.com/office/powerpoint/2010/main" val="29503801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sz="2400" dirty="0">
                <a:latin typeface="Times New Roman" pitchFamily="18" charset="0"/>
                <a:ea typeface="ヒラギノ角ゴ ProN W3" charset="0"/>
                <a:cs typeface="Times New Roman" pitchFamily="18" charset="0"/>
              </a:rPr>
              <a:t>Database design ER diagram</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4+1 Solution Architecture Document</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Sonar Reports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Application </a:t>
            </a:r>
            <a:r>
              <a:rPr lang="en-US" altLang="ja-JP" sz="2400" dirty="0">
                <a:latin typeface="Times New Roman" pitchFamily="18" charset="0"/>
                <a:ea typeface="ヒラギノ角ゴ ProN W3" charset="0"/>
                <a:cs typeface="Times New Roman" pitchFamily="18" charset="0"/>
              </a:rPr>
              <a:t>Deployment </a:t>
            </a:r>
            <a:r>
              <a:rPr lang="en-US" altLang="ja-JP" sz="2400" dirty="0" smtClean="0">
                <a:latin typeface="Times New Roman" pitchFamily="18" charset="0"/>
                <a:ea typeface="ヒラギノ角ゴ ProN W3" charset="0"/>
                <a:cs typeface="Times New Roman" pitchFamily="18" charset="0"/>
              </a:rPr>
              <a:t>Document</a:t>
            </a:r>
          </a:p>
          <a:p>
            <a:pPr marL="0" indent="0">
              <a:buNone/>
            </a:pPr>
            <a:endParaRPr lang="en-US" altLang="ja-JP" sz="2400" dirty="0" smtClean="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a:latin typeface="Times New Roman" pitchFamily="18" charset="0"/>
              <a:ea typeface="ヒラギノ角ゴ ProN W3" charset="0"/>
              <a:cs typeface="Times New Roman" pitchFamily="18" charset="0"/>
            </a:endParaRPr>
          </a:p>
          <a:p>
            <a:pPr>
              <a:buFont typeface="Arial" pitchFamily="34" charset="0"/>
              <a:buChar char="•"/>
            </a:pPr>
            <a:endParaRPr lang="en-US" altLang="ja-JP" sz="2400" dirty="0" smtClean="0">
              <a:latin typeface="Times New Roman" pitchFamily="18" charset="0"/>
              <a:ea typeface="ヒラギノ角ゴ ProN W3" charset="0"/>
              <a:cs typeface="Times New Roman" pitchFamily="18" charset="0"/>
            </a:endParaRP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12</a:t>
            </a:fld>
            <a:endParaRPr lang="en-US"/>
          </a:p>
        </p:txBody>
      </p:sp>
    </p:spTree>
    <p:extLst>
      <p:ext uri="{BB962C8B-B14F-4D97-AF65-F5344CB8AC3E}">
        <p14:creationId xmlns:p14="http://schemas.microsoft.com/office/powerpoint/2010/main" val="3020450558"/>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5308600"/>
          </a:xfrm>
        </p:spPr>
        <p:txBody>
          <a:bodyPr/>
          <a:lstStyle/>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Plan</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Test case scenarios</a:t>
            </a:r>
          </a:p>
          <a:p>
            <a:pPr>
              <a:buFont typeface="Arial" pitchFamily="34" charset="0"/>
              <a:buChar char="•"/>
            </a:pPr>
            <a:r>
              <a:rPr lang="en-US" altLang="ja-JP" sz="2400" dirty="0" smtClean="0">
                <a:latin typeface="Times New Roman" pitchFamily="18" charset="0"/>
                <a:ea typeface="ヒラギノ角ゴ ProN W3" charset="0"/>
                <a:cs typeface="Times New Roman" pitchFamily="18" charset="0"/>
              </a:rPr>
              <a:t>Automation framework Document</a:t>
            </a:r>
          </a:p>
        </p:txBody>
      </p:sp>
      <p:sp>
        <p:nvSpPr>
          <p:cNvPr id="3" name="Title 2"/>
          <p:cNvSpPr>
            <a:spLocks noGrp="1"/>
          </p:cNvSpPr>
          <p:nvPr>
            <p:ph type="title"/>
          </p:nvPr>
        </p:nvSpPr>
        <p:spPr/>
        <p:txBody>
          <a:bodyPr/>
          <a:lstStyle/>
          <a:p>
            <a:r>
              <a:rPr lang="en-US" dirty="0" smtClean="0"/>
              <a:t>Deliverables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13</a:t>
            </a:fld>
            <a:endParaRPr lang="en-US"/>
          </a:p>
        </p:txBody>
      </p:sp>
    </p:spTree>
    <p:extLst>
      <p:ext uri="{BB962C8B-B14F-4D97-AF65-F5344CB8AC3E}">
        <p14:creationId xmlns:p14="http://schemas.microsoft.com/office/powerpoint/2010/main" val="387837944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397000" y="3733800"/>
            <a:ext cx="10464800" cy="2032000"/>
          </a:xfrm>
        </p:spPr>
        <p:txBody>
          <a:bodyPr/>
          <a:lstStyle/>
          <a:p>
            <a:pPr algn="ctr"/>
            <a:r>
              <a:rPr lang="en-US" dirty="0" smtClean="0"/>
              <a:t>Application Demonstration</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14</a:t>
            </a:fld>
            <a:endParaRPr lang="en-US"/>
          </a:p>
        </p:txBody>
      </p:sp>
    </p:spTree>
    <p:extLst>
      <p:ext uri="{BB962C8B-B14F-4D97-AF65-F5344CB8AC3E}">
        <p14:creationId xmlns:p14="http://schemas.microsoft.com/office/powerpoint/2010/main" val="85075406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D0725B6-5DD5-4EEE-A0F0-572C51C8D44F}" type="slidenum">
              <a:rPr lang="en-US" smtClean="0"/>
              <a:pPr/>
              <a:t>15</a:t>
            </a:fld>
            <a:endParaRPr lang="en-US"/>
          </a:p>
        </p:txBody>
      </p:sp>
      <p:sp>
        <p:nvSpPr>
          <p:cNvPr id="5" name="Title 2"/>
          <p:cNvSpPr>
            <a:spLocks noGrp="1"/>
          </p:cNvSpPr>
          <p:nvPr>
            <p:ph type="title"/>
          </p:nvPr>
        </p:nvSpPr>
        <p:spPr>
          <a:xfrm>
            <a:off x="1397000" y="3733800"/>
            <a:ext cx="10464800" cy="2032000"/>
          </a:xfrm>
        </p:spPr>
        <p:txBody>
          <a:bodyPr/>
          <a:lstStyle/>
          <a:p>
            <a:pPr algn="ctr"/>
            <a:r>
              <a:rPr lang="en-US" dirty="0" smtClean="0"/>
              <a:t>Code Walkthrough</a:t>
            </a:r>
            <a:endParaRPr lang="en-US" dirty="0"/>
          </a:p>
        </p:txBody>
      </p:sp>
    </p:spTree>
    <p:extLst>
      <p:ext uri="{BB962C8B-B14F-4D97-AF65-F5344CB8AC3E}">
        <p14:creationId xmlns:p14="http://schemas.microsoft.com/office/powerpoint/2010/main" val="3768333805"/>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Sonar Report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16</a:t>
            </a:fld>
            <a:endParaRPr lang="en-US"/>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423984482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Build tools</a:t>
            </a:r>
          </a:p>
          <a:p>
            <a:pPr lvl="1"/>
            <a:r>
              <a:rPr lang="en-US" sz="2800" dirty="0" smtClean="0">
                <a:solidFill>
                  <a:srgbClr val="6D706D"/>
                </a:solidFill>
              </a:rPr>
              <a:t>Maven 3.2.5</a:t>
            </a:r>
            <a:endParaRPr lang="en-US" sz="3200" dirty="0" smtClean="0"/>
          </a:p>
          <a:p>
            <a:r>
              <a:rPr lang="en-US" sz="3200" dirty="0" smtClean="0"/>
              <a:t>CI tools</a:t>
            </a:r>
            <a:endParaRPr lang="en-US" sz="3200" dirty="0"/>
          </a:p>
          <a:p>
            <a:pPr lvl="1"/>
            <a:r>
              <a:rPr lang="en-US" sz="2800" dirty="0" smtClean="0"/>
              <a:t>Jenkins </a:t>
            </a:r>
            <a:r>
              <a:rPr lang="en-US" sz="2800" dirty="0"/>
              <a:t>CI </a:t>
            </a:r>
            <a:r>
              <a:rPr lang="en-US" sz="2800" dirty="0" smtClean="0"/>
              <a:t>for App</a:t>
            </a:r>
            <a:endParaRPr lang="en-US" sz="2800" dirty="0"/>
          </a:p>
          <a:p>
            <a:pPr lvl="1"/>
            <a:r>
              <a:rPr lang="en-US" sz="2800" dirty="0" smtClean="0"/>
              <a:t>Sonar and  Cucumber plugins.</a:t>
            </a:r>
            <a:endParaRPr lang="en-US" sz="2800" dirty="0"/>
          </a:p>
          <a:p>
            <a:pPr marL="0" indent="0">
              <a:buNone/>
            </a:pPr>
            <a:r>
              <a:rPr lang="en-US" sz="3200" dirty="0" smtClean="0"/>
              <a:t>.</a:t>
            </a: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sz="6000" dirty="0" smtClean="0"/>
              <a:t>Build &amp; CI Tools &amp; Techniques</a:t>
            </a:r>
            <a:endParaRPr lang="en-US" sz="6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17</a:t>
            </a:fld>
            <a:endParaRPr lang="en-US"/>
          </a:p>
        </p:txBody>
      </p:sp>
    </p:spTree>
    <p:extLst>
      <p:ext uri="{BB962C8B-B14F-4D97-AF65-F5344CB8AC3E}">
        <p14:creationId xmlns:p14="http://schemas.microsoft.com/office/powerpoint/2010/main" val="4044501857"/>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a:t>QA Highlights</a:t>
            </a:r>
          </a:p>
          <a:p>
            <a:pPr lvl="1">
              <a:spcAft>
                <a:spcPts val="600"/>
              </a:spcAft>
            </a:pPr>
            <a:r>
              <a:rPr lang="en-US" sz="2800" dirty="0"/>
              <a:t>QA was part of requirement understanding discussions, application flow creation.</a:t>
            </a:r>
          </a:p>
          <a:p>
            <a:pPr lvl="1">
              <a:spcAft>
                <a:spcPts val="600"/>
              </a:spcAft>
            </a:pPr>
            <a:r>
              <a:rPr lang="en-US" sz="2800" dirty="0"/>
              <a:t>Setting up of testing process within the </a:t>
            </a:r>
            <a:r>
              <a:rPr lang="en-US" sz="2800" dirty="0" smtClean="0"/>
              <a:t>sprint</a:t>
            </a:r>
          </a:p>
          <a:p>
            <a:pPr lvl="1">
              <a:spcAft>
                <a:spcPts val="600"/>
              </a:spcAft>
            </a:pPr>
            <a:r>
              <a:rPr lang="en-US" sz="2800" dirty="0" smtClean="0"/>
              <a:t>Feature File and Test Scenario in BBD Format</a:t>
            </a:r>
            <a:endParaRPr lang="en-US" sz="2800" dirty="0"/>
          </a:p>
          <a:p>
            <a:pPr>
              <a:spcAft>
                <a:spcPts val="600"/>
              </a:spcAft>
            </a:pPr>
            <a:r>
              <a:rPr lang="en-US" sz="3200" dirty="0" smtClean="0"/>
              <a:t>Test </a:t>
            </a:r>
            <a:r>
              <a:rPr lang="en-US" sz="3200" dirty="0"/>
              <a:t>Plan </a:t>
            </a:r>
          </a:p>
          <a:p>
            <a:pPr lvl="1">
              <a:spcAft>
                <a:spcPts val="600"/>
              </a:spcAft>
            </a:pPr>
            <a:r>
              <a:rPr lang="en-US" sz="2800" dirty="0"/>
              <a:t>Covering </a:t>
            </a:r>
            <a:r>
              <a:rPr lang="en-US" sz="2800" dirty="0" smtClean="0"/>
              <a:t>major </a:t>
            </a:r>
            <a:r>
              <a:rPr lang="en-US" sz="2800" dirty="0"/>
              <a:t>type of testing</a:t>
            </a:r>
          </a:p>
          <a:p>
            <a:pPr lvl="1">
              <a:spcAft>
                <a:spcPts val="600"/>
              </a:spcAft>
            </a:pPr>
            <a:r>
              <a:rPr lang="en-US" sz="2800" dirty="0"/>
              <a:t>Strategy for every testing type</a:t>
            </a:r>
          </a:p>
          <a:p>
            <a:pPr marL="0" indent="0">
              <a:spcAft>
                <a:spcPts val="600"/>
              </a:spcAft>
              <a:buNone/>
            </a:pPr>
            <a:endParaRPr lang="en-US" sz="3600" dirty="0"/>
          </a:p>
        </p:txBody>
      </p:sp>
      <p:sp>
        <p:nvSpPr>
          <p:cNvPr id="3" name="Title 2"/>
          <p:cNvSpPr>
            <a:spLocks noGrp="1"/>
          </p:cNvSpPr>
          <p:nvPr>
            <p:ph type="title"/>
          </p:nvPr>
        </p:nvSpPr>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18</a:t>
            </a:fld>
            <a:endParaRPr lang="en-US"/>
          </a:p>
        </p:txBody>
      </p:sp>
    </p:spTree>
    <p:extLst>
      <p:ext uri="{BB962C8B-B14F-4D97-AF65-F5344CB8AC3E}">
        <p14:creationId xmlns:p14="http://schemas.microsoft.com/office/powerpoint/2010/main" val="79454397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38400"/>
            <a:ext cx="10464800" cy="6959600"/>
          </a:xfrm>
        </p:spPr>
        <p:txBody>
          <a:bodyPr/>
          <a:lstStyle/>
          <a:p>
            <a:pPr lvl="0">
              <a:spcAft>
                <a:spcPts val="600"/>
              </a:spcAft>
            </a:pPr>
            <a:r>
              <a:rPr lang="en-US" sz="3200" dirty="0" smtClean="0"/>
              <a:t>Test Plan</a:t>
            </a:r>
          </a:p>
          <a:p>
            <a:pPr lvl="1">
              <a:spcAft>
                <a:spcPts val="600"/>
              </a:spcAft>
            </a:pPr>
            <a:r>
              <a:rPr lang="en-US" sz="2800" dirty="0">
                <a:latin typeface="Times New Roman" pitchFamily="18" charset="0"/>
                <a:cs typeface="Times New Roman" pitchFamily="18" charset="0"/>
              </a:rPr>
              <a:t>Covering major type of </a:t>
            </a:r>
            <a:r>
              <a:rPr lang="en-US" sz="2800" dirty="0" smtClean="0">
                <a:latin typeface="Times New Roman" pitchFamily="18" charset="0"/>
                <a:cs typeface="Times New Roman" pitchFamily="18" charset="0"/>
              </a:rPr>
              <a:t>testing</a:t>
            </a:r>
            <a:r>
              <a:rPr lang="en-US" sz="2800" dirty="0" smtClean="0"/>
              <a:t>.</a:t>
            </a:r>
          </a:p>
          <a:p>
            <a:pPr lvl="1">
              <a:spcAft>
                <a:spcPts val="600"/>
              </a:spcAft>
            </a:pPr>
            <a:r>
              <a:rPr lang="en-US" sz="2800" dirty="0" smtClean="0"/>
              <a:t>Strategy for every testing plan </a:t>
            </a:r>
          </a:p>
          <a:p>
            <a:pPr lvl="1">
              <a:spcAft>
                <a:spcPts val="600"/>
              </a:spcAft>
            </a:pPr>
            <a:r>
              <a:rPr lang="en-US" sz="2800" dirty="0">
                <a:latin typeface="Times New Roman" pitchFamily="18" charset="0"/>
                <a:cs typeface="Times New Roman" pitchFamily="18" charset="0"/>
              </a:rPr>
              <a:t>Defined Entry/Exit </a:t>
            </a:r>
            <a:r>
              <a:rPr lang="en-US" sz="2800" dirty="0" smtClean="0">
                <a:latin typeface="Times New Roman" pitchFamily="18" charset="0"/>
                <a:cs typeface="Times New Roman" pitchFamily="18" charset="0"/>
              </a:rPr>
              <a:t>Criteria</a:t>
            </a:r>
          </a:p>
          <a:p>
            <a:pPr lvl="1">
              <a:spcAft>
                <a:spcPts val="600"/>
              </a:spcAft>
            </a:pPr>
            <a:r>
              <a:rPr lang="en-US" sz="2800" dirty="0">
                <a:latin typeface="Times New Roman" pitchFamily="18" charset="0"/>
                <a:cs typeface="Times New Roman" pitchFamily="18" charset="0"/>
              </a:rPr>
              <a:t>QA Policy and Test schedule </a:t>
            </a:r>
            <a:endParaRPr lang="en-US" sz="2800" dirty="0" smtClean="0"/>
          </a:p>
          <a:p>
            <a:pPr>
              <a:spcAft>
                <a:spcPts val="600"/>
              </a:spcAft>
            </a:pPr>
            <a:r>
              <a:rPr lang="en-US" sz="3200" dirty="0" smtClean="0"/>
              <a:t>BDD Test Scenario/Test Cases </a:t>
            </a:r>
          </a:p>
          <a:p>
            <a:pPr lvl="1">
              <a:spcAft>
                <a:spcPts val="600"/>
              </a:spcAft>
            </a:pPr>
            <a:r>
              <a:rPr lang="en-US" sz="2800" dirty="0">
                <a:latin typeface="Times New Roman" panose="02020603050405020304" pitchFamily="18" charset="0"/>
                <a:cs typeface="Times New Roman" panose="02020603050405020304" pitchFamily="18" charset="0"/>
              </a:rPr>
              <a:t>Containing </a:t>
            </a:r>
            <a:r>
              <a:rPr lang="en-US" sz="2800" dirty="0" smtClean="0">
                <a:latin typeface="Times New Roman" panose="02020603050405020304" pitchFamily="18" charset="0"/>
                <a:cs typeface="Times New Roman" panose="02020603050405020304" pitchFamily="18" charset="0"/>
              </a:rPr>
              <a:t>BDD Test Scenario/Test </a:t>
            </a:r>
            <a:r>
              <a:rPr lang="en-US" sz="2800" dirty="0">
                <a:latin typeface="Times New Roman" panose="02020603050405020304" pitchFamily="18" charset="0"/>
                <a:cs typeface="Times New Roman" panose="02020603050405020304" pitchFamily="18" charset="0"/>
              </a:rPr>
              <a:t>cases for the functionalities </a:t>
            </a:r>
            <a:r>
              <a:rPr lang="en-US" sz="2800" dirty="0" smtClean="0">
                <a:latin typeface="Times New Roman" panose="02020603050405020304" pitchFamily="18" charset="0"/>
                <a:cs typeface="Times New Roman" panose="02020603050405020304" pitchFamily="18" charset="0"/>
              </a:rPr>
              <a:t>implemented</a:t>
            </a:r>
          </a:p>
          <a:p>
            <a:pPr lvl="1">
              <a:spcAft>
                <a:spcPts val="600"/>
              </a:spcAft>
            </a:pPr>
            <a:endParaRPr lang="en-US" sz="2800" dirty="0" smtClean="0"/>
          </a:p>
          <a:p>
            <a:pPr marL="0" indent="0">
              <a:spcAft>
                <a:spcPts val="600"/>
              </a:spcAft>
              <a:buNone/>
            </a:pPr>
            <a:endParaRPr lang="en-US" sz="3600" dirty="0"/>
          </a:p>
        </p:txBody>
      </p:sp>
      <p:sp>
        <p:nvSpPr>
          <p:cNvPr id="3" name="Title 2"/>
          <p:cNvSpPr>
            <a:spLocks noGrp="1"/>
          </p:cNvSpPr>
          <p:nvPr>
            <p:ph type="title"/>
          </p:nvPr>
        </p:nvSpPr>
        <p:spPr>
          <a:xfrm>
            <a:off x="1270000" y="76200"/>
            <a:ext cx="10464800" cy="2032000"/>
          </a:xfrm>
        </p:spPr>
        <p:txBody>
          <a:bodyPr/>
          <a:lstStyle/>
          <a:p>
            <a:r>
              <a:rPr lang="en-US" dirty="0" smtClean="0"/>
              <a:t>QA </a:t>
            </a:r>
            <a:r>
              <a:rPr lang="en-US" dirty="0"/>
              <a:t>Highlights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19</a:t>
            </a:fld>
            <a:endParaRPr lang="en-US"/>
          </a:p>
        </p:txBody>
      </p:sp>
    </p:spTree>
    <p:extLst>
      <p:ext uri="{BB962C8B-B14F-4D97-AF65-F5344CB8AC3E}">
        <p14:creationId xmlns:p14="http://schemas.microsoft.com/office/powerpoint/2010/main" val="279158454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5384800"/>
          </a:xfrm>
        </p:spPr>
        <p:txBody>
          <a:bodyPr/>
          <a:lstStyle/>
          <a:p>
            <a:pPr lvl="0">
              <a:spcAft>
                <a:spcPts val="600"/>
              </a:spcAft>
            </a:pPr>
            <a:r>
              <a:rPr lang="en-US" sz="2000" dirty="0" smtClean="0">
                <a:latin typeface="Times New Roman" pitchFamily="18" charset="0"/>
                <a:cs typeface="Times New Roman" pitchFamily="18" charset="0"/>
              </a:rPr>
              <a:t>Nandini/Raghvendra(Owner)</a:t>
            </a:r>
          </a:p>
          <a:p>
            <a:pPr lvl="0">
              <a:spcAft>
                <a:spcPts val="600"/>
              </a:spcAft>
            </a:pPr>
            <a:r>
              <a:rPr lang="en-US" sz="2000" dirty="0" smtClean="0">
                <a:latin typeface="Times New Roman" pitchFamily="18" charset="0"/>
                <a:cs typeface="Times New Roman" pitchFamily="18" charset="0"/>
              </a:rPr>
              <a:t>Bhavya Agarwal(Evaluator)</a:t>
            </a:r>
          </a:p>
          <a:p>
            <a:pPr lvl="0">
              <a:spcAft>
                <a:spcPts val="600"/>
              </a:spcAft>
            </a:pPr>
            <a:r>
              <a:rPr lang="en-US" sz="2000" dirty="0" smtClean="0">
                <a:latin typeface="Times New Roman" pitchFamily="18" charset="0"/>
                <a:cs typeface="Times New Roman" pitchFamily="18" charset="0"/>
              </a:rPr>
              <a:t>Bhagyesh Choughule (Mentor)</a:t>
            </a:r>
          </a:p>
          <a:p>
            <a:pPr lvl="0">
              <a:spcAft>
                <a:spcPts val="600"/>
              </a:spcAft>
            </a:pPr>
            <a:r>
              <a:rPr lang="en-US" sz="2000" dirty="0" smtClean="0">
                <a:latin typeface="Times New Roman" pitchFamily="18" charset="0"/>
                <a:cs typeface="Times New Roman" pitchFamily="18" charset="0"/>
              </a:rPr>
              <a:t>Raghvendra Dikhit(Mentor)</a:t>
            </a:r>
          </a:p>
          <a:p>
            <a:pPr lvl="0">
              <a:spcAft>
                <a:spcPts val="600"/>
              </a:spcAft>
            </a:pPr>
            <a:r>
              <a:rPr lang="en-US" sz="2000" dirty="0" smtClean="0">
                <a:latin typeface="Times New Roman" pitchFamily="18" charset="0"/>
                <a:cs typeface="Times New Roman" pitchFamily="18" charset="0"/>
              </a:rPr>
              <a:t>Saurabh Solanki(QA Team)</a:t>
            </a:r>
          </a:p>
          <a:p>
            <a:pPr lvl="0">
              <a:spcAft>
                <a:spcPts val="600"/>
              </a:spcAft>
            </a:pPr>
            <a:r>
              <a:rPr lang="en-US" sz="2000" dirty="0" smtClean="0">
                <a:latin typeface="Times New Roman" pitchFamily="18" charset="0"/>
                <a:cs typeface="Times New Roman" pitchFamily="18" charset="0"/>
              </a:rPr>
              <a:t>Saurabh Srivastava(QA Team)</a:t>
            </a:r>
          </a:p>
          <a:p>
            <a:pPr lvl="0">
              <a:spcAft>
                <a:spcPts val="600"/>
              </a:spcAft>
            </a:pPr>
            <a:r>
              <a:rPr lang="en-US" sz="2000" dirty="0" smtClean="0">
                <a:latin typeface="Times New Roman" pitchFamily="18" charset="0"/>
                <a:cs typeface="Times New Roman" pitchFamily="18" charset="0"/>
              </a:rPr>
              <a:t>Sujala  Talapula(QA Team)</a:t>
            </a:r>
          </a:p>
          <a:p>
            <a:pPr>
              <a:spcAft>
                <a:spcPts val="600"/>
              </a:spcAft>
            </a:pPr>
            <a:r>
              <a:rPr lang="en-US" sz="2000" dirty="0" smtClean="0">
                <a:latin typeface="Times New Roman" pitchFamily="18" charset="0"/>
                <a:cs typeface="Times New Roman" pitchFamily="18" charset="0"/>
              </a:rPr>
              <a:t>Sunil Gupta(Core Development , SM)</a:t>
            </a:r>
            <a:endParaRPr lang="en-US" sz="2000" dirty="0">
              <a:latin typeface="Times New Roman" pitchFamily="18" charset="0"/>
              <a:cs typeface="Times New Roman" pitchFamily="18" charset="0"/>
            </a:endParaRPr>
          </a:p>
          <a:p>
            <a:pPr lvl="0">
              <a:spcAft>
                <a:spcPts val="600"/>
              </a:spcAft>
            </a:pPr>
            <a:endParaRPr lang="en-US" sz="2400" dirty="0"/>
          </a:p>
          <a:p>
            <a:pPr lvl="0">
              <a:spcAft>
                <a:spcPts val="600"/>
              </a:spcAft>
            </a:pPr>
            <a:endParaRPr lang="en-US" sz="2400" dirty="0" smtClean="0"/>
          </a:p>
        </p:txBody>
      </p:sp>
      <p:sp>
        <p:nvSpPr>
          <p:cNvPr id="3" name="Title 2"/>
          <p:cNvSpPr>
            <a:spLocks noGrp="1"/>
          </p:cNvSpPr>
          <p:nvPr>
            <p:ph type="title"/>
          </p:nvPr>
        </p:nvSpPr>
        <p:spPr/>
        <p:txBody>
          <a:bodyPr/>
          <a:lstStyle/>
          <a:p>
            <a:r>
              <a:rPr lang="en-US" dirty="0" smtClean="0"/>
              <a:t>Team </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a:t>
            </a:fld>
            <a:endParaRPr lang="en-US"/>
          </a:p>
        </p:txBody>
      </p:sp>
      <p:sp>
        <p:nvSpPr>
          <p:cNvPr id="5" name="Content Placeholder 1"/>
          <p:cNvSpPr txBox="1">
            <a:spLocks/>
          </p:cNvSpPr>
          <p:nvPr/>
        </p:nvSpPr>
        <p:spPr>
          <a:xfrm>
            <a:off x="6502400" y="2547939"/>
            <a:ext cx="5638800" cy="5376861"/>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000" dirty="0" smtClean="0">
                <a:latin typeface="Times New Roman" pitchFamily="18" charset="0"/>
                <a:cs typeface="Times New Roman" pitchFamily="18" charset="0"/>
              </a:rPr>
              <a:t>Rakesh </a:t>
            </a:r>
            <a:r>
              <a:rPr lang="en-US" sz="2000" dirty="0" err="1" smtClean="0">
                <a:latin typeface="Times New Roman" pitchFamily="18" charset="0"/>
                <a:cs typeface="Times New Roman" pitchFamily="18" charset="0"/>
              </a:rPr>
              <a:t>Singhania</a:t>
            </a:r>
            <a:r>
              <a:rPr lang="en-US" sz="2000" dirty="0" smtClean="0">
                <a:latin typeface="Times New Roman" pitchFamily="18" charset="0"/>
                <a:cs typeface="Times New Roman" pitchFamily="18" charset="0"/>
              </a:rPr>
              <a:t>(Core Development)</a:t>
            </a:r>
          </a:p>
          <a:p>
            <a:pPr>
              <a:spcAft>
                <a:spcPts val="600"/>
              </a:spcAft>
            </a:pPr>
            <a:r>
              <a:rPr lang="en-US" sz="2000" dirty="0" smtClean="0">
                <a:latin typeface="Times New Roman" pitchFamily="18" charset="0"/>
                <a:cs typeface="Times New Roman" pitchFamily="18" charset="0"/>
              </a:rPr>
              <a:t>Amit Kumar(Core </a:t>
            </a:r>
            <a:r>
              <a:rPr lang="en-US" sz="2000" dirty="0">
                <a:latin typeface="Times New Roman" pitchFamily="18" charset="0"/>
                <a:cs typeface="Times New Roman" pitchFamily="18" charset="0"/>
              </a:rPr>
              <a:t>Development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0">
              <a:spcAft>
                <a:spcPts val="600"/>
              </a:spcAft>
            </a:pPr>
            <a:r>
              <a:rPr lang="en-US" sz="2000" dirty="0" smtClean="0">
                <a:latin typeface="Times New Roman" pitchFamily="18" charset="0"/>
                <a:cs typeface="Times New Roman" pitchFamily="18" charset="0"/>
              </a:rPr>
              <a:t>Ajay Kumar(Core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Hari Prasad(</a:t>
            </a:r>
            <a:r>
              <a:rPr lang="en-US" sz="2000" dirty="0" smtClean="0">
                <a:latin typeface="Times New Roman" pitchFamily="18" charset="0"/>
                <a:cs typeface="Times New Roman" pitchFamily="18" charset="0"/>
              </a:rPr>
              <a:t>Core Development</a:t>
            </a:r>
            <a:r>
              <a:rPr lang="en-US" sz="2000" kern="0" dirty="0" smtClean="0">
                <a:latin typeface="Times New Roman" pitchFamily="18" charset="0"/>
                <a:cs typeface="Times New Roman" pitchFamily="18" charset="0"/>
              </a:rPr>
              <a:t>)</a:t>
            </a:r>
          </a:p>
          <a:p>
            <a:pPr lvl="0">
              <a:spcAft>
                <a:spcPts val="600"/>
              </a:spcAft>
            </a:pPr>
            <a:r>
              <a:rPr lang="en-US" sz="2000" kern="0" dirty="0" smtClean="0">
                <a:latin typeface="Times New Roman" pitchFamily="18" charset="0"/>
                <a:cs typeface="Times New Roman" pitchFamily="18" charset="0"/>
              </a:rPr>
              <a:t>Mayank Khare</a:t>
            </a:r>
            <a:r>
              <a:rPr lang="en-US" sz="2000" dirty="0" smtClean="0">
                <a:latin typeface="Times New Roman" pitchFamily="18" charset="0"/>
                <a:cs typeface="Times New Roman" pitchFamily="18" charset="0"/>
              </a:rPr>
              <a:t>(UI Development)</a:t>
            </a:r>
            <a:endParaRPr lang="en-US" sz="2000" kern="0" dirty="0" smtClean="0">
              <a:latin typeface="Times New Roman" pitchFamily="18" charset="0"/>
              <a:cs typeface="Times New Roman" pitchFamily="18" charset="0"/>
            </a:endParaRPr>
          </a:p>
          <a:p>
            <a:pPr>
              <a:spcAft>
                <a:spcPts val="600"/>
              </a:spcAft>
            </a:pPr>
            <a:r>
              <a:rPr lang="en-US" sz="2000" kern="0" dirty="0" smtClean="0">
                <a:latin typeface="Times New Roman" pitchFamily="18" charset="0"/>
                <a:cs typeface="Times New Roman" pitchFamily="18" charset="0"/>
              </a:rPr>
              <a:t>Sumit Chauhan(UI Development)</a:t>
            </a:r>
          </a:p>
          <a:p>
            <a:pPr marL="0" indent="0">
              <a:spcAft>
                <a:spcPts val="600"/>
              </a:spcAft>
              <a:buNone/>
            </a:pPr>
            <a:endParaRPr lang="en-US" sz="2400" kern="0" dirty="0" smtClean="0">
              <a:latin typeface="Times New Roman" pitchFamily="18" charset="0"/>
              <a:cs typeface="Times New Roman" pitchFamily="18" charset="0"/>
            </a:endParaRPr>
          </a:p>
          <a:p>
            <a:pPr marL="0" indent="0">
              <a:spcAft>
                <a:spcPts val="600"/>
              </a:spcAft>
              <a:buNone/>
            </a:pPr>
            <a:endParaRPr lang="en-US" sz="2400" kern="0" dirty="0" smtClean="0"/>
          </a:p>
        </p:txBody>
      </p:sp>
    </p:spTree>
    <p:extLst>
      <p:ext uri="{BB962C8B-B14F-4D97-AF65-F5344CB8AC3E}">
        <p14:creationId xmlns:p14="http://schemas.microsoft.com/office/powerpoint/2010/main" val="1398311310"/>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a:t>
            </a:r>
            <a:r>
              <a:rPr lang="en-US" sz="3200" dirty="0" smtClean="0"/>
              <a:t>BDD Features File : </a:t>
            </a:r>
            <a:r>
              <a:rPr lang="en-US" sz="3200" dirty="0"/>
              <a:t>5</a:t>
            </a:r>
            <a:endParaRPr lang="en-US" sz="3200" dirty="0" smtClean="0"/>
          </a:p>
          <a:p>
            <a:r>
              <a:rPr lang="en-US" sz="3200" dirty="0" smtClean="0"/>
              <a:t>Total Number of Scenarios in each feature files</a:t>
            </a:r>
          </a:p>
          <a:p>
            <a:pPr lvl="1"/>
            <a:r>
              <a:rPr lang="en-US" sz="3200" dirty="0" err="1"/>
              <a:t>ServiceAggregator_Registration.feature</a:t>
            </a:r>
            <a:r>
              <a:rPr lang="en-US" sz="3200" dirty="0"/>
              <a:t> </a:t>
            </a:r>
            <a:r>
              <a:rPr lang="en-US" sz="3200" dirty="0" smtClean="0"/>
              <a:t>:7</a:t>
            </a:r>
            <a:endParaRPr lang="en-US" sz="3200" dirty="0"/>
          </a:p>
          <a:p>
            <a:pPr lvl="1"/>
            <a:r>
              <a:rPr lang="en-US" sz="3200" dirty="0" smtClean="0"/>
              <a:t>Service_Platform_Admin_Portal.feature:7</a:t>
            </a:r>
          </a:p>
          <a:p>
            <a:pPr lvl="1"/>
            <a:r>
              <a:rPr lang="en-US" sz="3200" dirty="0" err="1"/>
              <a:t>Service_Platform_Dashboard.feature</a:t>
            </a:r>
            <a:r>
              <a:rPr lang="en-US" sz="3200" dirty="0"/>
              <a:t> </a:t>
            </a:r>
            <a:r>
              <a:rPr lang="en-US" sz="3200" dirty="0" smtClean="0"/>
              <a:t>:2</a:t>
            </a:r>
          </a:p>
          <a:p>
            <a:pPr lvl="1"/>
            <a:r>
              <a:rPr lang="en-US" sz="3200" dirty="0" err="1" smtClean="0"/>
              <a:t>Service_Platform_Login.feature</a:t>
            </a:r>
            <a:r>
              <a:rPr lang="en-US" sz="3200" dirty="0" smtClean="0"/>
              <a:t>: 6</a:t>
            </a:r>
          </a:p>
          <a:p>
            <a:pPr lvl="1"/>
            <a:r>
              <a:rPr lang="en-US" sz="3200" dirty="0" smtClean="0"/>
              <a:t>Service_Platform_Zipped_Download.feature:4</a:t>
            </a:r>
          </a:p>
          <a:p>
            <a:r>
              <a:rPr lang="en-US" sz="3200" dirty="0"/>
              <a:t>Automation</a:t>
            </a:r>
          </a:p>
          <a:p>
            <a:pPr lvl="1"/>
            <a:r>
              <a:rPr lang="en-US" altLang="ja-JP" sz="3200" dirty="0">
                <a:latin typeface="Times New Roman" pitchFamily="18" charset="0"/>
                <a:ea typeface="ヒラギノ角ゴ ProN W3" charset="0"/>
                <a:cs typeface="Times New Roman" pitchFamily="18" charset="0"/>
              </a:rPr>
              <a:t>Automation framework Document</a:t>
            </a: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QA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20</a:t>
            </a:fld>
            <a:endParaRPr lang="en-US"/>
          </a:p>
        </p:txBody>
      </p:sp>
    </p:spTree>
    <p:extLst>
      <p:ext uri="{BB962C8B-B14F-4D97-AF65-F5344CB8AC3E}">
        <p14:creationId xmlns:p14="http://schemas.microsoft.com/office/powerpoint/2010/main" val="4255829178"/>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Improvement in right feature files in BDD format.</a:t>
            </a:r>
          </a:p>
          <a:p>
            <a:r>
              <a:rPr lang="en-US" sz="3200" dirty="0" smtClean="0"/>
              <a:t>Customized Cucumber Report.</a:t>
            </a:r>
            <a:endParaRPr lang="en-US" sz="3200" dirty="0"/>
          </a:p>
          <a:p>
            <a:pPr marL="571500" lvl="1" indent="0">
              <a:buNone/>
            </a:pPr>
            <a:endParaRPr lang="en-US" altLang="ja-JP" sz="3200" dirty="0">
              <a:latin typeface="Times New Roman" pitchFamily="18" charset="0"/>
              <a:ea typeface="ヒラギノ角ゴ ProN W3" charset="0"/>
              <a:cs typeface="Times New Roman" pitchFamily="18" charset="0"/>
            </a:endParaRPr>
          </a:p>
          <a:p>
            <a:pPr marL="571500" lvl="1" indent="0">
              <a:buNone/>
            </a:pPr>
            <a:endParaRPr lang="en-US" sz="3200" dirty="0" smtClean="0"/>
          </a:p>
          <a:p>
            <a:pPr marL="571500" lvl="1" indent="0">
              <a:buNone/>
            </a:pPr>
            <a:endParaRPr lang="en-US" sz="3200" dirty="0" smtClean="0"/>
          </a:p>
          <a:p>
            <a:pPr lvl="1"/>
            <a:endParaRPr lang="en-US" sz="3200" dirty="0"/>
          </a:p>
          <a:p>
            <a:pPr lvl="1"/>
            <a:endParaRPr lang="en-US" sz="3200" dirty="0" smtClean="0"/>
          </a:p>
          <a:p>
            <a:pPr marL="0" indent="0">
              <a:buNone/>
            </a:pPr>
            <a:endParaRPr lang="en-US" sz="3200" dirty="0"/>
          </a:p>
        </p:txBody>
      </p:sp>
      <p:sp>
        <p:nvSpPr>
          <p:cNvPr id="3" name="Title 2"/>
          <p:cNvSpPr>
            <a:spLocks noGrp="1"/>
          </p:cNvSpPr>
          <p:nvPr>
            <p:ph type="title"/>
          </p:nvPr>
        </p:nvSpPr>
        <p:spPr/>
        <p:txBody>
          <a:bodyPr/>
          <a:lstStyle/>
          <a:p>
            <a:r>
              <a:rPr lang="en-US" dirty="0" smtClean="0"/>
              <a:t>Area of Improvement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21</a:t>
            </a:fld>
            <a:endParaRPr lang="en-US"/>
          </a:p>
        </p:txBody>
      </p:sp>
    </p:spTree>
    <p:extLst>
      <p:ext uri="{BB962C8B-B14F-4D97-AF65-F5344CB8AC3E}">
        <p14:creationId xmlns:p14="http://schemas.microsoft.com/office/powerpoint/2010/main" val="27342427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Total Sprints = </a:t>
            </a:r>
            <a:r>
              <a:rPr lang="en-US" sz="3200" dirty="0" smtClean="0"/>
              <a:t>5</a:t>
            </a:r>
            <a:endParaRPr lang="en-US" sz="3200" dirty="0"/>
          </a:p>
          <a:p>
            <a:r>
              <a:rPr lang="en-US" sz="3200" dirty="0" smtClean="0"/>
              <a:t>User </a:t>
            </a:r>
            <a:r>
              <a:rPr lang="en-US" sz="3200" dirty="0"/>
              <a:t>S</a:t>
            </a:r>
            <a:r>
              <a:rPr lang="en-US" sz="3200" dirty="0" smtClean="0"/>
              <a:t>tories </a:t>
            </a:r>
            <a:r>
              <a:rPr lang="en-US" sz="3200" dirty="0"/>
              <a:t>= </a:t>
            </a:r>
            <a:r>
              <a:rPr lang="en-US" sz="3200" dirty="0" smtClean="0"/>
              <a:t>58</a:t>
            </a:r>
          </a:p>
          <a:p>
            <a:r>
              <a:rPr lang="en-US" sz="3200" dirty="0" smtClean="0"/>
              <a:t>Average </a:t>
            </a:r>
            <a:r>
              <a:rPr lang="en-US" sz="3200" dirty="0"/>
              <a:t>Sprint  Velocity </a:t>
            </a:r>
            <a:r>
              <a:rPr lang="en-US" sz="3200" dirty="0" smtClean="0"/>
              <a:t>=64</a:t>
            </a:r>
            <a:endParaRPr lang="en-US" sz="3200" dirty="0" smtClean="0"/>
          </a:p>
        </p:txBody>
      </p:sp>
      <p:sp>
        <p:nvSpPr>
          <p:cNvPr id="3" name="Title 2"/>
          <p:cNvSpPr>
            <a:spLocks noGrp="1"/>
          </p:cNvSpPr>
          <p:nvPr>
            <p:ph type="title"/>
          </p:nvPr>
        </p:nvSpPr>
        <p:spPr/>
        <p:txBody>
          <a:bodyPr/>
          <a:lstStyle/>
          <a:p>
            <a:r>
              <a:rPr lang="en-US" dirty="0" smtClean="0"/>
              <a:t>Project Metrics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22</a:t>
            </a:fld>
            <a:endParaRPr lang="en-US"/>
          </a:p>
        </p:txBody>
      </p:sp>
    </p:spTree>
    <p:extLst>
      <p:ext uri="{BB962C8B-B14F-4D97-AF65-F5344CB8AC3E}">
        <p14:creationId xmlns:p14="http://schemas.microsoft.com/office/powerpoint/2010/main" val="3429132619"/>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smtClean="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23</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a:t>
            </a:r>
            <a:r>
              <a:rPr lang="en-US" dirty="0"/>
              <a:t>0</a:t>
            </a:r>
          </a:p>
        </p:txBody>
      </p:sp>
      <p:pic>
        <p:nvPicPr>
          <p:cNvPr id="5" name="Picture 4"/>
          <p:cNvPicPr>
            <a:picLocks noChangeAspect="1"/>
          </p:cNvPicPr>
          <p:nvPr/>
        </p:nvPicPr>
        <p:blipFill>
          <a:blip r:embed="rId2"/>
          <a:stretch>
            <a:fillRect/>
          </a:stretch>
        </p:blipFill>
        <p:spPr>
          <a:xfrm>
            <a:off x="711200" y="3735864"/>
            <a:ext cx="11506200" cy="5715000"/>
          </a:xfrm>
          <a:prstGeom prst="rect">
            <a:avLst/>
          </a:prstGeom>
        </p:spPr>
      </p:pic>
    </p:spTree>
    <p:extLst>
      <p:ext uri="{BB962C8B-B14F-4D97-AF65-F5344CB8AC3E}">
        <p14:creationId xmlns:p14="http://schemas.microsoft.com/office/powerpoint/2010/main" val="3274724306"/>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24</a:t>
            </a:fld>
            <a:endParaRPr lang="en-US"/>
          </a:p>
        </p:txBody>
      </p:sp>
      <p:sp>
        <p:nvSpPr>
          <p:cNvPr id="6" name="TextBox 5"/>
          <p:cNvSpPr txBox="1"/>
          <p:nvPr/>
        </p:nvSpPr>
        <p:spPr>
          <a:xfrm>
            <a:off x="1315558" y="2743200"/>
            <a:ext cx="1986442" cy="738664"/>
          </a:xfrm>
          <a:prstGeom prst="rect">
            <a:avLst/>
          </a:prstGeom>
          <a:noFill/>
        </p:spPr>
        <p:txBody>
          <a:bodyPr wrap="none" rtlCol="0">
            <a:spAutoFit/>
          </a:bodyPr>
          <a:lstStyle/>
          <a:p>
            <a:r>
              <a:rPr lang="en-US" dirty="0" smtClean="0"/>
              <a:t>Sprint 1</a:t>
            </a:r>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2</a:t>
            </a:r>
            <a:endParaRPr lang="en-US" dirty="0"/>
          </a:p>
        </p:txBody>
      </p:sp>
      <p:pic>
        <p:nvPicPr>
          <p:cNvPr id="7" name="Picture 6"/>
          <p:cNvPicPr>
            <a:picLocks noChangeAspect="1"/>
          </p:cNvPicPr>
          <p:nvPr/>
        </p:nvPicPr>
        <p:blipFill>
          <a:blip r:embed="rId2"/>
          <a:stretch>
            <a:fillRect/>
          </a:stretch>
        </p:blipFill>
        <p:spPr>
          <a:xfrm>
            <a:off x="7000320" y="3451385"/>
            <a:ext cx="5140880" cy="5652610"/>
          </a:xfrm>
          <a:prstGeom prst="rect">
            <a:avLst/>
          </a:prstGeom>
        </p:spPr>
      </p:pic>
      <p:pic>
        <p:nvPicPr>
          <p:cNvPr id="9" name="Picture 8"/>
          <p:cNvPicPr>
            <a:picLocks noChangeAspect="1"/>
          </p:cNvPicPr>
          <p:nvPr/>
        </p:nvPicPr>
        <p:blipFill>
          <a:blip r:embed="rId3"/>
          <a:stretch>
            <a:fillRect/>
          </a:stretch>
        </p:blipFill>
        <p:spPr>
          <a:xfrm>
            <a:off x="1092199" y="3481864"/>
            <a:ext cx="5029201" cy="5652611"/>
          </a:xfrm>
          <a:prstGeom prst="rect">
            <a:avLst/>
          </a:prstGeom>
        </p:spPr>
      </p:pic>
    </p:spTree>
    <p:extLst>
      <p:ext uri="{BB962C8B-B14F-4D97-AF65-F5344CB8AC3E}">
        <p14:creationId xmlns:p14="http://schemas.microsoft.com/office/powerpoint/2010/main" val="147319474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sz="5400" dirty="0"/>
              <a:t>Scrum Tool – Agile Scrum Sheet</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25</a:t>
            </a:fld>
            <a:endParaRPr lang="en-US"/>
          </a:p>
        </p:txBody>
      </p:sp>
      <p:sp>
        <p:nvSpPr>
          <p:cNvPr id="6" name="TextBox 5"/>
          <p:cNvSpPr txBox="1"/>
          <p:nvPr/>
        </p:nvSpPr>
        <p:spPr>
          <a:xfrm>
            <a:off x="1315557" y="2743200"/>
            <a:ext cx="1986442" cy="1384995"/>
          </a:xfrm>
          <a:prstGeom prst="rect">
            <a:avLst/>
          </a:prstGeom>
          <a:noFill/>
        </p:spPr>
        <p:txBody>
          <a:bodyPr wrap="none" rtlCol="0">
            <a:spAutoFit/>
          </a:bodyPr>
          <a:lstStyle/>
          <a:p>
            <a:r>
              <a:rPr lang="en-US" dirty="0" smtClean="0"/>
              <a:t>Sprint 3</a:t>
            </a:r>
          </a:p>
          <a:p>
            <a:endParaRPr lang="en-US" dirty="0"/>
          </a:p>
        </p:txBody>
      </p:sp>
      <p:sp>
        <p:nvSpPr>
          <p:cNvPr id="8" name="TextBox 7"/>
          <p:cNvSpPr txBox="1"/>
          <p:nvPr/>
        </p:nvSpPr>
        <p:spPr>
          <a:xfrm>
            <a:off x="8407400" y="2743200"/>
            <a:ext cx="1986442" cy="738664"/>
          </a:xfrm>
          <a:prstGeom prst="rect">
            <a:avLst/>
          </a:prstGeom>
          <a:noFill/>
        </p:spPr>
        <p:txBody>
          <a:bodyPr wrap="none" rtlCol="0">
            <a:spAutoFit/>
          </a:bodyPr>
          <a:lstStyle/>
          <a:p>
            <a:r>
              <a:rPr lang="en-US" dirty="0" smtClean="0"/>
              <a:t>Sprint 4</a:t>
            </a:r>
            <a:endParaRPr lang="en-US" dirty="0"/>
          </a:p>
        </p:txBody>
      </p:sp>
      <p:pic>
        <p:nvPicPr>
          <p:cNvPr id="5" name="Picture 4"/>
          <p:cNvPicPr>
            <a:picLocks noChangeAspect="1"/>
          </p:cNvPicPr>
          <p:nvPr/>
        </p:nvPicPr>
        <p:blipFill>
          <a:blip r:embed="rId2"/>
          <a:stretch>
            <a:fillRect/>
          </a:stretch>
        </p:blipFill>
        <p:spPr>
          <a:xfrm>
            <a:off x="7340600" y="3481864"/>
            <a:ext cx="5045075" cy="5890736"/>
          </a:xfrm>
          <a:prstGeom prst="rect">
            <a:avLst/>
          </a:prstGeom>
        </p:spPr>
      </p:pic>
      <p:pic>
        <p:nvPicPr>
          <p:cNvPr id="7" name="Picture 6"/>
          <p:cNvPicPr>
            <a:picLocks noChangeAspect="1"/>
          </p:cNvPicPr>
          <p:nvPr/>
        </p:nvPicPr>
        <p:blipFill>
          <a:blip r:embed="rId3"/>
          <a:stretch>
            <a:fillRect/>
          </a:stretch>
        </p:blipFill>
        <p:spPr>
          <a:xfrm>
            <a:off x="1270000" y="3481864"/>
            <a:ext cx="5156200" cy="5890736"/>
          </a:xfrm>
          <a:prstGeom prst="rect">
            <a:avLst/>
          </a:prstGeom>
        </p:spPr>
      </p:pic>
    </p:spTree>
    <p:extLst>
      <p:ext uri="{BB962C8B-B14F-4D97-AF65-F5344CB8AC3E}">
        <p14:creationId xmlns:p14="http://schemas.microsoft.com/office/powerpoint/2010/main" val="47533490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Velocity Trend</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26</a:t>
            </a:fld>
            <a:endParaRPr lang="en-US"/>
          </a:p>
        </p:txBody>
      </p:sp>
      <p:graphicFrame>
        <p:nvGraphicFramePr>
          <p:cNvPr id="5" name="Chart 4"/>
          <p:cNvGraphicFramePr>
            <a:graphicFrameLocks/>
          </p:cNvGraphicFramePr>
          <p:nvPr>
            <p:extLst>
              <p:ext uri="{D42A27DB-BD31-4B8C-83A1-F6EECF244321}">
                <p14:modId xmlns:p14="http://schemas.microsoft.com/office/powerpoint/2010/main" val="3135700410"/>
              </p:ext>
            </p:extLst>
          </p:nvPr>
        </p:nvGraphicFramePr>
        <p:xfrm>
          <a:off x="1270000" y="3124200"/>
          <a:ext cx="107188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967498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6146800"/>
          </a:xfrm>
        </p:spPr>
        <p:txBody>
          <a:bodyPr/>
          <a:lstStyle/>
          <a:p>
            <a:pPr lvl="0">
              <a:spcBef>
                <a:spcPts val="600"/>
              </a:spcBef>
              <a:spcAft>
                <a:spcPts val="600"/>
              </a:spcAft>
            </a:pPr>
            <a:r>
              <a:rPr lang="en-US" sz="2800" dirty="0" smtClean="0"/>
              <a:t>Coordinating with team members from different locations.</a:t>
            </a:r>
          </a:p>
          <a:p>
            <a:pPr lvl="0">
              <a:spcBef>
                <a:spcPts val="600"/>
              </a:spcBef>
              <a:spcAft>
                <a:spcPts val="600"/>
              </a:spcAft>
            </a:pPr>
            <a:r>
              <a:rPr lang="en-US" sz="2800" dirty="0" smtClean="0"/>
              <a:t>Frequent changes in team structure at early stage of project.</a:t>
            </a:r>
          </a:p>
          <a:p>
            <a:pPr lvl="0">
              <a:spcBef>
                <a:spcPts val="600"/>
              </a:spcBef>
              <a:spcAft>
                <a:spcPts val="600"/>
              </a:spcAft>
            </a:pPr>
            <a:r>
              <a:rPr lang="en-US" sz="2800" dirty="0" smtClean="0"/>
              <a:t>Estimation and Requirement gathering</a:t>
            </a:r>
          </a:p>
          <a:p>
            <a:pPr lvl="1">
              <a:spcBef>
                <a:spcPts val="600"/>
              </a:spcBef>
              <a:spcAft>
                <a:spcPts val="600"/>
              </a:spcAft>
            </a:pPr>
            <a:r>
              <a:rPr lang="en-US" sz="2800" dirty="0"/>
              <a:t>Could not estimate properly because of lack of domain understanding</a:t>
            </a:r>
            <a:r>
              <a:rPr lang="en-US" sz="2800" dirty="0" smtClean="0"/>
              <a:t>.</a:t>
            </a:r>
          </a:p>
          <a:p>
            <a:pPr>
              <a:spcBef>
                <a:spcPts val="600"/>
              </a:spcBef>
              <a:spcAft>
                <a:spcPts val="600"/>
              </a:spcAft>
            </a:pPr>
            <a:r>
              <a:rPr lang="en-US" sz="2800" dirty="0" smtClean="0"/>
              <a:t>New Technologies like</a:t>
            </a:r>
          </a:p>
          <a:p>
            <a:pPr lvl="1">
              <a:spcBef>
                <a:spcPts val="600"/>
              </a:spcBef>
              <a:spcAft>
                <a:spcPts val="600"/>
              </a:spcAft>
            </a:pPr>
            <a:r>
              <a:rPr lang="en-US" sz="2800" dirty="0" smtClean="0"/>
              <a:t>Angular JS.</a:t>
            </a:r>
          </a:p>
          <a:p>
            <a:pPr lvl="1">
              <a:spcBef>
                <a:spcPts val="600"/>
              </a:spcBef>
              <a:spcAft>
                <a:spcPts val="600"/>
              </a:spcAft>
            </a:pPr>
            <a:r>
              <a:rPr lang="en-US" sz="2800" dirty="0" smtClean="0"/>
              <a:t>Bootstrap.</a:t>
            </a:r>
          </a:p>
          <a:p>
            <a:pPr lvl="1">
              <a:spcBef>
                <a:spcPts val="600"/>
              </a:spcBef>
              <a:spcAft>
                <a:spcPts val="600"/>
              </a:spcAft>
            </a:pPr>
            <a:r>
              <a:rPr lang="en-US" sz="2800" dirty="0" smtClean="0"/>
              <a:t>Multitenancy</a:t>
            </a:r>
          </a:p>
          <a:p>
            <a:pPr>
              <a:spcBef>
                <a:spcPts val="600"/>
              </a:spcBef>
              <a:spcAft>
                <a:spcPts val="600"/>
              </a:spcAft>
            </a:pPr>
            <a:r>
              <a:rPr lang="en-US" sz="2800" dirty="0" smtClean="0"/>
              <a:t>Completion of Testing within the Sprint.</a:t>
            </a:r>
            <a:endParaRPr lang="en-US" sz="2800" dirty="0"/>
          </a:p>
        </p:txBody>
      </p:sp>
      <p:sp>
        <p:nvSpPr>
          <p:cNvPr id="3" name="Title 2"/>
          <p:cNvSpPr>
            <a:spLocks noGrp="1"/>
          </p:cNvSpPr>
          <p:nvPr>
            <p:ph type="title"/>
          </p:nvPr>
        </p:nvSpPr>
        <p:spPr/>
        <p:txBody>
          <a:bodyPr/>
          <a:lstStyle/>
          <a:p>
            <a:r>
              <a:rPr lang="en-US" dirty="0" smtClean="0"/>
              <a:t>Challenges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27</a:t>
            </a:fld>
            <a:endParaRPr lang="en-US"/>
          </a:p>
        </p:txBody>
      </p:sp>
    </p:spTree>
    <p:extLst>
      <p:ext uri="{BB962C8B-B14F-4D97-AF65-F5344CB8AC3E}">
        <p14:creationId xmlns:p14="http://schemas.microsoft.com/office/powerpoint/2010/main" val="362719705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Daily Stand Up</a:t>
            </a:r>
          </a:p>
          <a:p>
            <a:r>
              <a:rPr lang="en-US" sz="3200" dirty="0" smtClean="0"/>
              <a:t>Daily Logs of Status</a:t>
            </a:r>
          </a:p>
          <a:p>
            <a:r>
              <a:rPr lang="en-US" sz="3200" dirty="0" smtClean="0"/>
              <a:t>Daily Update of Scrum sheet</a:t>
            </a:r>
          </a:p>
          <a:p>
            <a:r>
              <a:rPr lang="en-US" sz="3200" dirty="0" smtClean="0"/>
              <a:t>Weekly Evaluations</a:t>
            </a:r>
          </a:p>
          <a:p>
            <a:r>
              <a:rPr lang="en-US" sz="3200" dirty="0" smtClean="0"/>
              <a:t>Code Review </a:t>
            </a:r>
          </a:p>
          <a:p>
            <a:r>
              <a:rPr lang="en-US" sz="3200" dirty="0" smtClean="0"/>
              <a:t>Sprint Planning  &amp; Retrospective Meetings</a:t>
            </a:r>
          </a:p>
          <a:p>
            <a:r>
              <a:rPr lang="en-US" sz="3200" dirty="0" smtClean="0"/>
              <a:t>Had a Review Demo with Owner</a:t>
            </a:r>
          </a:p>
          <a:p>
            <a:r>
              <a:rPr lang="en-US" sz="3200" dirty="0" smtClean="0"/>
              <a:t>Had an Acceptance Demo with Owner</a:t>
            </a:r>
          </a:p>
          <a:p>
            <a:endParaRPr lang="en-US" sz="3200" dirty="0"/>
          </a:p>
        </p:txBody>
      </p:sp>
      <p:sp>
        <p:nvSpPr>
          <p:cNvPr id="3" name="Title 2"/>
          <p:cNvSpPr>
            <a:spLocks noGrp="1"/>
          </p:cNvSpPr>
          <p:nvPr>
            <p:ph type="title"/>
          </p:nvPr>
        </p:nvSpPr>
        <p:spPr/>
        <p:txBody>
          <a:bodyPr/>
          <a:lstStyle/>
          <a:p>
            <a:r>
              <a:rPr lang="en-US" dirty="0" smtClean="0"/>
              <a:t>Processes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28</a:t>
            </a:fld>
            <a:endParaRPr lang="en-US"/>
          </a:p>
        </p:txBody>
      </p:sp>
    </p:spTree>
    <p:extLst>
      <p:ext uri="{BB962C8B-B14F-4D97-AF65-F5344CB8AC3E}">
        <p14:creationId xmlns:p14="http://schemas.microsoft.com/office/powerpoint/2010/main" val="25328359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Working with members from different locations</a:t>
            </a:r>
          </a:p>
          <a:p>
            <a:pPr lvl="0"/>
            <a:r>
              <a:rPr lang="en-US" sz="3200" dirty="0" smtClean="0"/>
              <a:t>Multitenant Application</a:t>
            </a:r>
          </a:p>
          <a:p>
            <a:pPr lvl="0"/>
            <a:r>
              <a:rPr lang="en-US" sz="3200" dirty="0" smtClean="0"/>
              <a:t>Followed Agile methodology</a:t>
            </a:r>
          </a:p>
          <a:p>
            <a:pPr lvl="0"/>
            <a:r>
              <a:rPr lang="en-US" sz="3200" dirty="0" smtClean="0"/>
              <a:t>Using SCRUM Tool </a:t>
            </a:r>
            <a:r>
              <a:rPr lang="en-US" sz="3200" dirty="0"/>
              <a:t>– </a:t>
            </a:r>
            <a:r>
              <a:rPr lang="en-US" sz="3200" dirty="0" smtClean="0"/>
              <a:t>Scrum desk, effectively</a:t>
            </a:r>
          </a:p>
          <a:p>
            <a:pPr lvl="0"/>
            <a:r>
              <a:rPr lang="en-US" sz="3200" dirty="0" smtClean="0"/>
              <a:t>Significance of updating the tool regularly</a:t>
            </a:r>
          </a:p>
          <a:p>
            <a:pPr lvl="0"/>
            <a:r>
              <a:rPr lang="en-US" sz="3200" dirty="0" smtClean="0"/>
              <a:t>Unit test Cases</a:t>
            </a:r>
          </a:p>
          <a:p>
            <a:pPr lvl="0"/>
            <a:r>
              <a:rPr lang="en-US" sz="3200" dirty="0" smtClean="0"/>
              <a:t>Test process and planning</a:t>
            </a:r>
          </a:p>
          <a:p>
            <a:pPr lvl="0"/>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29</a:t>
            </a:fld>
            <a:endParaRPr lang="en-US"/>
          </a:p>
        </p:txBody>
      </p:sp>
    </p:spTree>
    <p:extLst>
      <p:ext uri="{BB962C8B-B14F-4D97-AF65-F5344CB8AC3E}">
        <p14:creationId xmlns:p14="http://schemas.microsoft.com/office/powerpoint/2010/main" val="1328395740"/>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5384800" cy="6959600"/>
          </a:xfrm>
        </p:spPr>
        <p:txBody>
          <a:bodyPr/>
          <a:lstStyle/>
          <a:p>
            <a:pPr lvl="0">
              <a:spcAft>
                <a:spcPts val="600"/>
              </a:spcAft>
            </a:pPr>
            <a:r>
              <a:rPr lang="en-US" sz="2800" dirty="0">
                <a:latin typeface="Times New Roman" pitchFamily="18" charset="0"/>
                <a:cs typeface="Times New Roman" pitchFamily="18" charset="0"/>
              </a:rPr>
              <a:t>Highlights</a:t>
            </a:r>
          </a:p>
          <a:p>
            <a:pPr lvl="0">
              <a:spcAft>
                <a:spcPts val="600"/>
              </a:spcAft>
            </a:pPr>
            <a:r>
              <a:rPr lang="en-US" sz="2800" dirty="0" smtClean="0">
                <a:latin typeface="Times New Roman" pitchFamily="18" charset="0"/>
                <a:cs typeface="Times New Roman" pitchFamily="18" charset="0"/>
              </a:rPr>
              <a:t>Features</a:t>
            </a:r>
            <a:endParaRPr lang="en-US" sz="2800" dirty="0">
              <a:latin typeface="Times New Roman" pitchFamily="18" charset="0"/>
              <a:cs typeface="Times New Roman" pitchFamily="18" charset="0"/>
            </a:endParaRPr>
          </a:p>
          <a:p>
            <a:pPr lvl="0">
              <a:spcAft>
                <a:spcPts val="600"/>
              </a:spcAft>
            </a:pPr>
            <a:r>
              <a:rPr lang="en-US" sz="2800" dirty="0" smtClean="0">
                <a:latin typeface="Times New Roman" pitchFamily="18" charset="0"/>
                <a:cs typeface="Times New Roman" pitchFamily="18" charset="0"/>
              </a:rPr>
              <a:t>Tools </a:t>
            </a:r>
            <a:r>
              <a:rPr lang="en-US" sz="2800" dirty="0">
                <a:latin typeface="Times New Roman" pitchFamily="18" charset="0"/>
                <a:cs typeface="Times New Roman" pitchFamily="18" charset="0"/>
              </a:rPr>
              <a:t>and Techniques</a:t>
            </a:r>
          </a:p>
          <a:p>
            <a:pPr lvl="0">
              <a:spcAft>
                <a:spcPts val="600"/>
              </a:spcAft>
            </a:pPr>
            <a:r>
              <a:rPr lang="en-US" sz="2800" dirty="0" smtClean="0">
                <a:latin typeface="Times New Roman" pitchFamily="18" charset="0"/>
                <a:cs typeface="Times New Roman" pitchFamily="18" charset="0"/>
              </a:rPr>
              <a:t>Architecture </a:t>
            </a:r>
            <a:r>
              <a:rPr lang="en-US" sz="2800" dirty="0">
                <a:latin typeface="Times New Roman" pitchFamily="18" charset="0"/>
                <a:cs typeface="Times New Roman" pitchFamily="18" charset="0"/>
              </a:rPr>
              <a:t>View</a:t>
            </a:r>
          </a:p>
          <a:p>
            <a:pPr lvl="0">
              <a:spcAft>
                <a:spcPts val="600"/>
              </a:spcAft>
            </a:pPr>
            <a:r>
              <a:rPr lang="en-US" sz="2800" dirty="0" smtClean="0">
                <a:latin typeface="Times New Roman" pitchFamily="18" charset="0"/>
                <a:cs typeface="Times New Roman" pitchFamily="18" charset="0"/>
              </a:rPr>
              <a:t>Deliverables</a:t>
            </a:r>
            <a:endParaRPr lang="en-US" sz="2800" dirty="0">
              <a:latin typeface="Times New Roman" pitchFamily="18" charset="0"/>
              <a:cs typeface="Times New Roman" pitchFamily="18" charset="0"/>
            </a:endParaRPr>
          </a:p>
          <a:p>
            <a:pPr lvl="0">
              <a:spcAft>
                <a:spcPts val="600"/>
              </a:spcAft>
            </a:pPr>
            <a:r>
              <a:rPr lang="en-US" sz="2800" dirty="0">
                <a:latin typeface="Times New Roman" pitchFamily="18" charset="0"/>
                <a:cs typeface="Times New Roman" pitchFamily="18" charset="0"/>
              </a:rPr>
              <a:t>Demo</a:t>
            </a:r>
          </a:p>
          <a:p>
            <a:pPr>
              <a:spcAft>
                <a:spcPts val="600"/>
              </a:spcAft>
            </a:pPr>
            <a:r>
              <a:rPr lang="en-US" sz="2800" dirty="0" smtClean="0">
                <a:latin typeface="Times New Roman" pitchFamily="18" charset="0"/>
                <a:cs typeface="Times New Roman" pitchFamily="18" charset="0"/>
              </a:rPr>
              <a:t>Code Walkthrough </a:t>
            </a:r>
          </a:p>
          <a:p>
            <a:pPr>
              <a:spcAft>
                <a:spcPts val="600"/>
              </a:spcAft>
            </a:pPr>
            <a:r>
              <a:rPr lang="en-US" sz="2800" dirty="0" smtClean="0">
                <a:latin typeface="Times New Roman" pitchFamily="18" charset="0"/>
                <a:cs typeface="Times New Roman" pitchFamily="18" charset="0"/>
              </a:rPr>
              <a:t>Sonar </a:t>
            </a:r>
            <a:r>
              <a:rPr lang="en-US" sz="2800" dirty="0">
                <a:latin typeface="Times New Roman" pitchFamily="18" charset="0"/>
                <a:cs typeface="Times New Roman" pitchFamily="18" charset="0"/>
              </a:rPr>
              <a:t>Performance</a:t>
            </a:r>
          </a:p>
          <a:p>
            <a:pPr lvl="0">
              <a:spcAft>
                <a:spcPts val="600"/>
              </a:spcAft>
            </a:pPr>
            <a:r>
              <a:rPr lang="en-US" sz="2800" dirty="0" smtClean="0">
                <a:latin typeface="Times New Roman" pitchFamily="18" charset="0"/>
                <a:cs typeface="Times New Roman" pitchFamily="18" charset="0"/>
              </a:rPr>
              <a:t>Build </a:t>
            </a:r>
            <a:r>
              <a:rPr lang="en-US" sz="2800" dirty="0">
                <a:latin typeface="Times New Roman" pitchFamily="18" charset="0"/>
                <a:cs typeface="Times New Roman" pitchFamily="18" charset="0"/>
              </a:rPr>
              <a:t>&amp; CI Tools &amp; </a:t>
            </a:r>
            <a:r>
              <a:rPr lang="en-US" sz="2800" dirty="0" smtClean="0">
                <a:latin typeface="Times New Roman" pitchFamily="18" charset="0"/>
                <a:cs typeface="Times New Roman" pitchFamily="18" charset="0"/>
              </a:rPr>
              <a:t>Techniques</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Agenda</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a:t>
            </a:fld>
            <a:endParaRPr lang="en-US"/>
          </a:p>
        </p:txBody>
      </p:sp>
      <p:sp>
        <p:nvSpPr>
          <p:cNvPr id="5" name="Content Placeholder 1"/>
          <p:cNvSpPr txBox="1">
            <a:spLocks/>
          </p:cNvSpPr>
          <p:nvPr/>
        </p:nvSpPr>
        <p:spPr>
          <a:xfrm>
            <a:off x="6527800" y="2547939"/>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endParaRPr lang="en-US" sz="2400" kern="0" dirty="0" smtClean="0"/>
          </a:p>
        </p:txBody>
      </p:sp>
      <p:sp>
        <p:nvSpPr>
          <p:cNvPr id="6" name="Content Placeholder 1"/>
          <p:cNvSpPr txBox="1">
            <a:spLocks/>
          </p:cNvSpPr>
          <p:nvPr/>
        </p:nvSpPr>
        <p:spPr>
          <a:xfrm>
            <a:off x="6807200" y="2540000"/>
            <a:ext cx="5384800" cy="6959600"/>
          </a:xfrm>
          <a:prstGeom prst="rect">
            <a:avLst/>
          </a:prstGeom>
        </p:spPr>
        <p:txBody>
          <a:bodyPr lIns="50800" tIns="50800" rIns="50800" bIns="50800"/>
          <a:lstStyle>
            <a:lvl1pPr marL="571500" indent="-571500" algn="l" rtl="0" eaLnBrk="1" fontAlgn="base" hangingPunct="1">
              <a:spcBef>
                <a:spcPts val="1200"/>
              </a:spcBef>
              <a:spcAft>
                <a:spcPts val="1200"/>
              </a:spcAft>
              <a:buSzPct val="120000"/>
              <a:buFont typeface="Franklin Gothic Book" pitchFamily="34" charset="0"/>
              <a:buChar char="•"/>
              <a:defRPr sz="4200" i="0">
                <a:solidFill>
                  <a:srgbClr val="2B2C2A"/>
                </a:solidFill>
                <a:latin typeface="+mn-lt"/>
                <a:ea typeface="+mn-ea"/>
                <a:cs typeface="+mn-cs"/>
                <a:sym typeface="Franklin Gothic Book" pitchFamily="34" charset="0"/>
              </a:defRPr>
            </a:lvl1pPr>
            <a:lvl2pPr marL="1143000" indent="-571500" algn="l" rtl="0" eaLnBrk="1" fontAlgn="base" hangingPunct="1">
              <a:spcBef>
                <a:spcPts val="1200"/>
              </a:spcBef>
              <a:spcAft>
                <a:spcPts val="120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2pPr>
            <a:lvl3pPr marL="1409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3pPr>
            <a:lvl4pPr marL="18542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4pPr>
            <a:lvl5pPr marL="2298700" indent="-571500" algn="l" rtl="0" eaLnBrk="1" fontAlgn="base" hangingPunct="1">
              <a:spcBef>
                <a:spcPts val="2400"/>
              </a:spcBef>
              <a:spcAft>
                <a:spcPct val="0"/>
              </a:spcAft>
              <a:buClr>
                <a:srgbClr val="6D706C"/>
              </a:buClr>
              <a:buSzPct val="120000"/>
              <a:buFont typeface="Franklin Gothic Book" pitchFamily="34" charset="0"/>
              <a:buChar char="•"/>
              <a:defRPr sz="4200">
                <a:solidFill>
                  <a:srgbClr val="6D706D"/>
                </a:solidFill>
                <a:latin typeface="+mn-lt"/>
                <a:ea typeface="+mn-ea"/>
                <a:cs typeface="+mn-cs"/>
                <a:sym typeface="Franklin Gothic Book" pitchFamily="34" charset="0"/>
              </a:defRPr>
            </a:lvl5pPr>
            <a:lvl6pPr marL="27559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6pPr>
            <a:lvl7pPr marL="32131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7pPr>
            <a:lvl8pPr marL="36703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8pPr>
            <a:lvl9pPr marL="4127500" indent="-571500" algn="l" rtl="0" eaLnBrk="1" fontAlgn="base" hangingPunct="1">
              <a:spcBef>
                <a:spcPts val="2400"/>
              </a:spcBef>
              <a:spcAft>
                <a:spcPct val="0"/>
              </a:spcAft>
              <a:buClr>
                <a:srgbClr val="6D706C"/>
              </a:buClr>
              <a:buSzPct val="139000"/>
              <a:buFont typeface="Franklin Gothic Book" charset="0"/>
              <a:buChar char="•"/>
              <a:defRPr sz="4200">
                <a:solidFill>
                  <a:srgbClr val="2B2C2A"/>
                </a:solidFill>
                <a:latin typeface="+mn-lt"/>
                <a:ea typeface="+mn-ea"/>
                <a:cs typeface="+mn-cs"/>
                <a:sym typeface="Franklin Gothic Book" charset="0"/>
              </a:defRPr>
            </a:lvl9pPr>
          </a:lstStyle>
          <a:p>
            <a:pPr>
              <a:spcAft>
                <a:spcPts val="600"/>
              </a:spcAft>
            </a:pPr>
            <a:r>
              <a:rPr lang="en-US" sz="2800" dirty="0">
                <a:latin typeface="Times New Roman" pitchFamily="18" charset="0"/>
                <a:cs typeface="Times New Roman" pitchFamily="18" charset="0"/>
              </a:rPr>
              <a:t>QA Highlights</a:t>
            </a:r>
          </a:p>
          <a:p>
            <a:pPr lvl="0">
              <a:spcAft>
                <a:spcPts val="600"/>
              </a:spcAft>
            </a:pPr>
            <a:r>
              <a:rPr lang="en-US" sz="2800" dirty="0" smtClean="0">
                <a:latin typeface="Times New Roman" pitchFamily="18" charset="0"/>
                <a:cs typeface="Times New Roman" pitchFamily="18" charset="0"/>
              </a:rPr>
              <a:t>Scrum </a:t>
            </a:r>
            <a:r>
              <a:rPr lang="en-US" sz="2800" dirty="0">
                <a:latin typeface="Times New Roman" pitchFamily="18" charset="0"/>
                <a:cs typeface="Times New Roman" pitchFamily="18" charset="0"/>
              </a:rPr>
              <a:t>Tool</a:t>
            </a:r>
          </a:p>
          <a:p>
            <a:pPr>
              <a:spcAft>
                <a:spcPts val="600"/>
              </a:spcAft>
            </a:pPr>
            <a:r>
              <a:rPr lang="en-US" sz="2800" kern="0" dirty="0" smtClean="0">
                <a:latin typeface="Times New Roman" pitchFamily="18" charset="0"/>
                <a:cs typeface="Times New Roman" pitchFamily="18" charset="0"/>
              </a:rPr>
              <a:t>Challenges</a:t>
            </a:r>
          </a:p>
          <a:p>
            <a:pPr>
              <a:spcAft>
                <a:spcPts val="600"/>
              </a:spcAft>
            </a:pPr>
            <a:r>
              <a:rPr lang="en-US" sz="2800" kern="0" dirty="0" smtClean="0">
                <a:latin typeface="Times New Roman" pitchFamily="18" charset="0"/>
                <a:cs typeface="Times New Roman" pitchFamily="18" charset="0"/>
              </a:rPr>
              <a:t>Processes</a:t>
            </a:r>
          </a:p>
          <a:p>
            <a:pPr>
              <a:spcAft>
                <a:spcPts val="600"/>
              </a:spcAft>
            </a:pPr>
            <a:r>
              <a:rPr lang="en-US" sz="2800" kern="0" dirty="0" smtClean="0">
                <a:latin typeface="Times New Roman" pitchFamily="18" charset="0"/>
                <a:cs typeface="Times New Roman" pitchFamily="18" charset="0"/>
              </a:rPr>
              <a:t>Collective Learning</a:t>
            </a:r>
          </a:p>
          <a:p>
            <a:pPr>
              <a:spcAft>
                <a:spcPts val="600"/>
              </a:spcAft>
            </a:pPr>
            <a:r>
              <a:rPr lang="en-US" sz="2800" kern="0" dirty="0" smtClean="0">
                <a:latin typeface="Times New Roman" pitchFamily="18" charset="0"/>
                <a:cs typeface="Times New Roman" pitchFamily="18" charset="0"/>
              </a:rPr>
              <a:t>Individual Learning's</a:t>
            </a:r>
          </a:p>
        </p:txBody>
      </p:sp>
    </p:spTree>
    <p:extLst>
      <p:ext uri="{BB962C8B-B14F-4D97-AF65-F5344CB8AC3E}">
        <p14:creationId xmlns:p14="http://schemas.microsoft.com/office/powerpoint/2010/main" val="4023584787"/>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489200"/>
            <a:ext cx="10464800" cy="6959600"/>
          </a:xfrm>
        </p:spPr>
        <p:txBody>
          <a:bodyPr/>
          <a:lstStyle/>
          <a:p>
            <a:pPr lvl="0"/>
            <a:r>
              <a:rPr lang="en-US" sz="3200" dirty="0" smtClean="0"/>
              <a:t>Complete Project Cycle</a:t>
            </a:r>
          </a:p>
          <a:p>
            <a:pPr lvl="0"/>
            <a:r>
              <a:rPr lang="en-US" sz="3200" dirty="0"/>
              <a:t>Managing tasks while working on multiple </a:t>
            </a:r>
            <a:r>
              <a:rPr lang="en-US" sz="3200" dirty="0" smtClean="0"/>
              <a:t>projects</a:t>
            </a:r>
          </a:p>
          <a:p>
            <a:pPr lvl="0"/>
            <a:r>
              <a:rPr lang="en-US" sz="3200" dirty="0" smtClean="0"/>
              <a:t>Accommodating Change Requests</a:t>
            </a:r>
          </a:p>
          <a:p>
            <a:pPr lvl="0"/>
            <a:r>
              <a:rPr lang="en-US" sz="3200" dirty="0" smtClean="0"/>
              <a:t>Writing features file in BDD Format.</a:t>
            </a:r>
          </a:p>
          <a:p>
            <a:pPr lvl="0"/>
            <a:r>
              <a:rPr lang="en-US" sz="3200" dirty="0" smtClean="0"/>
              <a:t>Understating of writing feature files using user story.</a:t>
            </a:r>
          </a:p>
          <a:p>
            <a:pPr lvl="0"/>
            <a:r>
              <a:rPr lang="en-US" sz="3200" dirty="0" smtClean="0"/>
              <a:t>Writing feature file in table </a:t>
            </a:r>
            <a:r>
              <a:rPr lang="en-US" sz="3200" dirty="0" smtClean="0"/>
              <a:t>format</a:t>
            </a:r>
          </a:p>
          <a:p>
            <a:pPr lvl="0"/>
            <a:r>
              <a:rPr lang="en-US" sz="3200" dirty="0" smtClean="0"/>
              <a:t>Sprint Boot</a:t>
            </a:r>
            <a:endParaRPr lang="en-US" sz="3200" dirty="0" smtClean="0"/>
          </a:p>
          <a:p>
            <a:pPr marL="0" lvl="0" indent="0">
              <a:buNone/>
            </a:pPr>
            <a:endParaRPr lang="en-US" sz="3200" dirty="0" smtClean="0"/>
          </a:p>
          <a:p>
            <a:pPr marL="0" lvl="0" indent="0">
              <a:buNone/>
            </a:pPr>
            <a:endParaRPr lang="en-US" sz="3200" dirty="0"/>
          </a:p>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Collective Learning</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30</a:t>
            </a:fld>
            <a:endParaRPr lang="en-US"/>
          </a:p>
        </p:txBody>
      </p:sp>
    </p:spTree>
    <p:extLst>
      <p:ext uri="{BB962C8B-B14F-4D97-AF65-F5344CB8AC3E}">
        <p14:creationId xmlns:p14="http://schemas.microsoft.com/office/powerpoint/2010/main" val="374060369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We would like to thank Raghvendra and Bhagyesh for their continuous guidance, taking out time every day to attend our calls, closely examining and providing feedback</a:t>
            </a:r>
          </a:p>
          <a:p>
            <a:r>
              <a:rPr lang="en-US" sz="3200" dirty="0" smtClean="0"/>
              <a:t>Thank you for letting us know where we lacked and for keeping us aligned in right direction.</a:t>
            </a:r>
          </a:p>
        </p:txBody>
      </p:sp>
      <p:sp>
        <p:nvSpPr>
          <p:cNvPr id="3" name="Title 2"/>
          <p:cNvSpPr>
            <a:spLocks noGrp="1"/>
          </p:cNvSpPr>
          <p:nvPr>
            <p:ph type="title"/>
          </p:nvPr>
        </p:nvSpPr>
        <p:spPr/>
        <p:txBody>
          <a:bodyPr/>
          <a:lstStyle/>
          <a:p>
            <a:r>
              <a:rPr lang="en-US" dirty="0" smtClean="0"/>
              <a:t>Gratitude</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31</a:t>
            </a:fld>
            <a:endParaRPr lang="en-US"/>
          </a:p>
        </p:txBody>
      </p:sp>
    </p:spTree>
    <p:extLst>
      <p:ext uri="{BB962C8B-B14F-4D97-AF65-F5344CB8AC3E}">
        <p14:creationId xmlns:p14="http://schemas.microsoft.com/office/powerpoint/2010/main" val="475891249"/>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3683000" y="2514600"/>
            <a:ext cx="5334000" cy="2286000"/>
          </a:xfrm>
        </p:spPr>
        <p:txBody>
          <a:bodyPr/>
          <a:lstStyle/>
          <a:p>
            <a:pPr algn="ctr"/>
            <a:r>
              <a:rPr lang="en-US" dirty="0" smtClean="0"/>
              <a:t>Thank You</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32</a:t>
            </a:fld>
            <a:endParaRPr lang="en-US"/>
          </a:p>
        </p:txBody>
      </p:sp>
    </p:spTree>
    <p:extLst>
      <p:ext uri="{BB962C8B-B14F-4D97-AF65-F5344CB8AC3E}">
        <p14:creationId xmlns:p14="http://schemas.microsoft.com/office/powerpoint/2010/main" val="4221170673"/>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7939"/>
            <a:ext cx="10464800" cy="6959600"/>
          </a:xfrm>
        </p:spPr>
        <p:txBody>
          <a:bodyPr/>
          <a:lstStyle/>
          <a:p>
            <a:pPr>
              <a:lnSpc>
                <a:spcPct val="150000"/>
              </a:lnSpc>
            </a:pPr>
            <a:r>
              <a:rPr lang="en-US" sz="2800" dirty="0">
                <a:latin typeface="Times New Roman" panose="02020603050405020304" pitchFamily="18" charset="0"/>
                <a:cs typeface="Times New Roman" panose="02020603050405020304" pitchFamily="18" charset="0"/>
              </a:rPr>
              <a:t>Technology empowerment for ‘On Demand Economy’ </a:t>
            </a:r>
            <a:r>
              <a:rPr lang="en-US" sz="2800" dirty="0" smtClean="0">
                <a:latin typeface="Times New Roman" panose="02020603050405020304" pitchFamily="18" charset="0"/>
                <a:cs typeface="Times New Roman" panose="02020603050405020304" pitchFamily="18" charset="0"/>
              </a:rPr>
              <a:t>business</a:t>
            </a:r>
          </a:p>
          <a:p>
            <a:pPr>
              <a:lnSpc>
                <a:spcPct val="150000"/>
              </a:lnSpc>
            </a:pPr>
            <a:r>
              <a:rPr lang="en-US" sz="2800" dirty="0" smtClean="0">
                <a:latin typeface="Times New Roman" panose="02020603050405020304" pitchFamily="18" charset="0"/>
                <a:cs typeface="Times New Roman" panose="02020603050405020304" pitchFamily="18" charset="0"/>
              </a:rPr>
              <a:t>It’s </a:t>
            </a:r>
            <a:r>
              <a:rPr lang="en-US" sz="2800" dirty="0">
                <a:latin typeface="Times New Roman" panose="02020603050405020304" pitchFamily="18" charset="0"/>
                <a:cs typeface="Times New Roman" panose="02020603050405020304" pitchFamily="18" charset="0"/>
              </a:rPr>
              <a:t>a SAAS offering</a:t>
            </a:r>
          </a:p>
          <a:p>
            <a:pPr>
              <a:lnSpc>
                <a:spcPct val="150000"/>
              </a:lnSpc>
            </a:pPr>
            <a:r>
              <a:rPr lang="en-US" sz="2800" dirty="0">
                <a:latin typeface="Times New Roman" panose="02020603050405020304" pitchFamily="18" charset="0"/>
                <a:cs typeface="Times New Roman" panose="02020603050405020304" pitchFamily="18" charset="0"/>
              </a:rPr>
              <a:t>Helping to deliver better services to customers </a:t>
            </a:r>
          </a:p>
          <a:p>
            <a:pPr>
              <a:lnSpc>
                <a:spcPct val="150000"/>
              </a:lnSpc>
            </a:pPr>
            <a:r>
              <a:rPr lang="en-US" sz="2800" dirty="0">
                <a:latin typeface="Times New Roman" panose="02020603050405020304" pitchFamily="18" charset="0"/>
                <a:cs typeface="Times New Roman" panose="02020603050405020304" pitchFamily="18" charset="0"/>
              </a:rPr>
              <a:t>Manages day-to-day operations of business at ease</a:t>
            </a:r>
          </a:p>
          <a:p>
            <a:pPr>
              <a:lnSpc>
                <a:spcPct val="150000"/>
              </a:lnSpc>
            </a:pPr>
            <a:r>
              <a:rPr lang="en-US" sz="2800" dirty="0" smtClean="0">
                <a:latin typeface="Times New Roman" panose="02020603050405020304" pitchFamily="18" charset="0"/>
                <a:cs typeface="Times New Roman" panose="02020603050405020304" pitchFamily="18" charset="0"/>
              </a:rPr>
              <a:t>Platform </a:t>
            </a:r>
            <a:r>
              <a:rPr lang="en-US" sz="2800" dirty="0">
                <a:latin typeface="Times New Roman" panose="02020603050405020304" pitchFamily="18" charset="0"/>
                <a:cs typeface="Times New Roman" panose="02020603050405020304" pitchFamily="18" charset="0"/>
              </a:rPr>
              <a:t>provides management of service aggregator business face on web and mobile</a:t>
            </a:r>
          </a:p>
          <a:p>
            <a:pPr>
              <a:lnSpc>
                <a:spcPct val="150000"/>
              </a:lnSpc>
            </a:pPr>
            <a:r>
              <a:rPr lang="en-US" sz="2800" dirty="0">
                <a:latin typeface="Times New Roman" panose="02020603050405020304" pitchFamily="18" charset="0"/>
                <a:cs typeface="Times New Roman" panose="02020603050405020304" pitchFamily="18" charset="0"/>
              </a:rPr>
              <a:t>Empowers customer and service providers</a:t>
            </a:r>
          </a:p>
          <a:p>
            <a:pPr marL="0" indent="0">
              <a:lnSpc>
                <a:spcPct val="150000"/>
              </a:lnSpc>
              <a:buNone/>
            </a:pP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smtClean="0"/>
          </a:p>
        </p:txBody>
      </p:sp>
      <p:sp>
        <p:nvSpPr>
          <p:cNvPr id="3" name="Title 2"/>
          <p:cNvSpPr>
            <a:spLocks noGrp="1"/>
          </p:cNvSpPr>
          <p:nvPr>
            <p:ph type="title"/>
          </p:nvPr>
        </p:nvSpPr>
        <p:spPr>
          <a:xfrm>
            <a:off x="1270000" y="256032"/>
            <a:ext cx="10464800" cy="2029968"/>
          </a:xfrm>
        </p:spPr>
        <p:txBody>
          <a:bodyPr/>
          <a:lstStyle/>
          <a:p>
            <a:r>
              <a:rPr lang="en-US" dirty="0" smtClean="0"/>
              <a:t>Case Study Highlights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4</a:t>
            </a:fld>
            <a:endParaRPr lang="en-US"/>
          </a:p>
        </p:txBody>
      </p:sp>
    </p:spTree>
    <p:extLst>
      <p:ext uri="{BB962C8B-B14F-4D97-AF65-F5344CB8AC3E}">
        <p14:creationId xmlns:p14="http://schemas.microsoft.com/office/powerpoint/2010/main" val="372671959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sz="2400" dirty="0" smtClean="0">
                <a:latin typeface="Times New Roman" pitchFamily="18" charset="0"/>
                <a:cs typeface="Times New Roman" pitchFamily="18" charset="0"/>
              </a:rPr>
              <a:t>Multi-tenant web-based application.</a:t>
            </a:r>
          </a:p>
          <a:p>
            <a:pPr lvl="0"/>
            <a:r>
              <a:rPr lang="en-US" sz="2400" dirty="0" smtClean="0">
                <a:latin typeface="Times New Roman" pitchFamily="18" charset="0"/>
                <a:cs typeface="Times New Roman" pitchFamily="18" charset="0"/>
              </a:rPr>
              <a:t>Provides ability to register Aggregator/Tenant with Facilitator.</a:t>
            </a:r>
          </a:p>
          <a:p>
            <a:pPr lvl="0"/>
            <a:r>
              <a:rPr lang="en-US" sz="2400" dirty="0"/>
              <a:t>Transparent handling of data Isolation</a:t>
            </a:r>
            <a:r>
              <a:rPr lang="en-US" sz="2400" dirty="0" smtClean="0">
                <a:latin typeface="Times New Roman" pitchFamily="18" charset="0"/>
                <a:cs typeface="Times New Roman" pitchFamily="18" charset="0"/>
              </a:rPr>
              <a:t>.</a:t>
            </a:r>
          </a:p>
          <a:p>
            <a:pPr lvl="0"/>
            <a:r>
              <a:rPr lang="en-US" sz="2400" dirty="0"/>
              <a:t>UI for Tenant </a:t>
            </a:r>
            <a:r>
              <a:rPr lang="en-US" sz="2400" dirty="0" smtClean="0"/>
              <a:t>management</a:t>
            </a:r>
            <a:endParaRPr lang="en-US" sz="2400" dirty="0" smtClean="0">
              <a:latin typeface="Times New Roman" pitchFamily="18" charset="0"/>
              <a:cs typeface="Times New Roman" pitchFamily="18" charset="0"/>
            </a:endParaRPr>
          </a:p>
          <a:p>
            <a:pPr lvl="0"/>
            <a:r>
              <a:rPr lang="en-US" sz="2400" dirty="0"/>
              <a:t>UI for Tenant User management i.e. activate/de-activate users</a:t>
            </a:r>
            <a:endParaRPr lang="en-US" sz="2400" dirty="0" smtClean="0">
              <a:latin typeface="Times New Roman" pitchFamily="18" charset="0"/>
              <a:cs typeface="Times New Roman" pitchFamily="18" charset="0"/>
            </a:endParaRPr>
          </a:p>
          <a:p>
            <a:pPr lvl="0"/>
            <a:endParaRPr lang="en-US" sz="2400" dirty="0">
              <a:latin typeface="Times New Roman" pitchFamily="18" charset="0"/>
              <a:cs typeface="Times New Roman" pitchFamily="18" charset="0"/>
            </a:endParaRPr>
          </a:p>
          <a:p>
            <a:pPr marL="0" lvl="0" indent="0">
              <a:spcAft>
                <a:spcPts val="600"/>
              </a:spcAft>
              <a:buNone/>
            </a:pPr>
            <a:endParaRPr lang="en-US" sz="2800" dirty="0"/>
          </a:p>
        </p:txBody>
      </p:sp>
      <p:sp>
        <p:nvSpPr>
          <p:cNvPr id="3" name="Title 2"/>
          <p:cNvSpPr>
            <a:spLocks noGrp="1"/>
          </p:cNvSpPr>
          <p:nvPr>
            <p:ph type="title"/>
          </p:nvPr>
        </p:nvSpPr>
        <p:spPr/>
        <p:txBody>
          <a:bodyPr/>
          <a:lstStyle/>
          <a:p>
            <a:r>
              <a:rPr lang="en-US" dirty="0" smtClean="0"/>
              <a:t>Features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5</a:t>
            </a:fld>
            <a:endParaRPr lang="en-US"/>
          </a:p>
        </p:txBody>
      </p:sp>
    </p:spTree>
    <p:extLst>
      <p:ext uri="{BB962C8B-B14F-4D97-AF65-F5344CB8AC3E}">
        <p14:creationId xmlns:p14="http://schemas.microsoft.com/office/powerpoint/2010/main" val="397318406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70000" y="2540000"/>
            <a:ext cx="10464800" cy="3708400"/>
          </a:xfrm>
        </p:spPr>
        <p:txBody>
          <a:bodyPr/>
          <a:lstStyle/>
          <a:p>
            <a:endParaRPr lang="en-US" sz="2400" dirty="0" smtClean="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5400" dirty="0" smtClean="0"/>
              <a:t>Change Requests </a:t>
            </a:r>
            <a:endParaRPr lang="en-US" sz="4000"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6</a:t>
            </a:fld>
            <a:endParaRPr lang="en-US"/>
          </a:p>
        </p:txBody>
      </p:sp>
    </p:spTree>
    <p:extLst>
      <p:ext uri="{BB962C8B-B14F-4D97-AF65-F5344CB8AC3E}">
        <p14:creationId xmlns:p14="http://schemas.microsoft.com/office/powerpoint/2010/main" val="256647231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a:xfrm>
            <a:off x="1270000" y="254000"/>
            <a:ext cx="10464800" cy="1346200"/>
          </a:xfrm>
        </p:spPr>
        <p:txBody>
          <a:bodyPr/>
          <a:lstStyle/>
          <a:p>
            <a:r>
              <a:rPr lang="en-US" dirty="0" smtClean="0"/>
              <a:t>Tools &amp; Technologies</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961264636"/>
              </p:ext>
            </p:extLst>
          </p:nvPr>
        </p:nvGraphicFramePr>
        <p:xfrm>
          <a:off x="1168400" y="1760539"/>
          <a:ext cx="10591800" cy="6042025"/>
        </p:xfrm>
        <a:graphic>
          <a:graphicData uri="http://schemas.openxmlformats.org/drawingml/2006/table">
            <a:tbl>
              <a:tblPr>
                <a:tableStyleId>{5C22544A-7EE6-4342-B048-85BDC9FD1C3A}</a:tableStyleId>
              </a:tblPr>
              <a:tblGrid>
                <a:gridCol w="3436356"/>
                <a:gridCol w="3263463"/>
                <a:gridCol w="3891981"/>
              </a:tblGrid>
              <a:tr h="57149">
                <a:tc>
                  <a:txBody>
                    <a:bodyPr/>
                    <a:lstStyle/>
                    <a:p>
                      <a:pPr algn="l" fontAlgn="b"/>
                      <a:r>
                        <a:rPr lang="en-US" sz="2000" b="1" u="none" strike="noStrike" dirty="0">
                          <a:solidFill>
                            <a:schemeClr val="tx2">
                              <a:lumMod val="90000"/>
                              <a:lumOff val="10000"/>
                            </a:schemeClr>
                          </a:solidFill>
                          <a:effectLst/>
                        </a:rPr>
                        <a:t>Context</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a:solidFill>
                            <a:schemeClr val="tx2">
                              <a:lumMod val="90000"/>
                              <a:lumOff val="10000"/>
                            </a:schemeClr>
                          </a:solidFill>
                          <a:effectLst/>
                        </a:rPr>
                        <a:t>Tools</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1" u="none" strike="noStrike" dirty="0" smtClean="0">
                          <a:solidFill>
                            <a:schemeClr val="tx2">
                              <a:lumMod val="90000"/>
                              <a:lumOff val="10000"/>
                            </a:schemeClr>
                          </a:solidFill>
                          <a:effectLst/>
                        </a:rPr>
                        <a:t>Technology</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Development Technology</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kern="1200" dirty="0" smtClean="0">
                          <a:solidFill>
                            <a:schemeClr val="dk1"/>
                          </a:solidFill>
                          <a:effectLst/>
                          <a:latin typeface="+mn-lt"/>
                          <a:ea typeface="+mn-ea"/>
                          <a:cs typeface="+mn-cs"/>
                        </a:rPr>
                        <a:t>AngularJS, HTML, CSS, Bootstrap</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Scrum</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err="1" smtClean="0">
                          <a:solidFill>
                            <a:schemeClr val="tx2">
                              <a:lumMod val="90000"/>
                              <a:lumOff val="10000"/>
                            </a:schemeClr>
                          </a:solidFill>
                          <a:effectLst/>
                        </a:rPr>
                        <a:t>Scrumdesk</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b="1" i="0" u="none" strike="noStrike" dirty="0" smtClean="0">
                          <a:solidFill>
                            <a:schemeClr val="tx2">
                              <a:lumMod val="90000"/>
                              <a:lumOff val="10000"/>
                            </a:schemeClr>
                          </a:solidFill>
                          <a:effectLst/>
                          <a:latin typeface="Calibri" panose="020F0502020204030204" pitchFamily="34" charset="0"/>
                        </a:rPr>
                        <a:t>http://www.scrumdesk.com/</a:t>
                      </a:r>
                      <a:endParaRPr lang="en-US" sz="2000" b="1"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Repository Management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baseline="0" dirty="0" err="1" smtClean="0">
                          <a:solidFill>
                            <a:schemeClr val="tx2">
                              <a:lumMod val="90000"/>
                              <a:lumOff val="10000"/>
                            </a:schemeClr>
                          </a:solidFill>
                          <a:effectLst/>
                        </a:rPr>
                        <a:t>Git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Document Designing</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Create UML , Microsoft</a:t>
                      </a:r>
                      <a:r>
                        <a:rPr lang="en-US" sz="2000" u="none" strike="noStrike" baseline="0" dirty="0" smtClean="0">
                          <a:solidFill>
                            <a:schemeClr val="tx2">
                              <a:lumMod val="90000"/>
                              <a:lumOff val="10000"/>
                            </a:schemeClr>
                          </a:solidFill>
                          <a:effectLst/>
                        </a:rPr>
                        <a:t> </a:t>
                      </a:r>
                      <a:r>
                        <a:rPr lang="en-US" sz="2000" u="none" strike="noStrike" dirty="0" smtClean="0">
                          <a:solidFill>
                            <a:schemeClr val="tx2">
                              <a:lumMod val="90000"/>
                              <a:lumOff val="10000"/>
                            </a:schemeClr>
                          </a:solidFill>
                          <a:effectLst/>
                        </a:rPr>
                        <a:t>Word, PowerPoint</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Continuous </a:t>
                      </a:r>
                      <a:r>
                        <a:rPr lang="en-US" sz="2000" u="none" strike="noStrike" dirty="0">
                          <a:solidFill>
                            <a:schemeClr val="tx2">
                              <a:lumMod val="90000"/>
                              <a:lumOff val="10000"/>
                            </a:schemeClr>
                          </a:solidFill>
                          <a:effectLst/>
                        </a:rPr>
                        <a:t>Integration</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Jenkins-Cl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a:solidFill>
                            <a:schemeClr val="tx2">
                              <a:lumMod val="90000"/>
                              <a:lumOff val="10000"/>
                            </a:schemeClr>
                          </a:solidFill>
                          <a:effectLst/>
                        </a:rPr>
                        <a:t> </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Build tool</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smtClean="0">
                          <a:solidFill>
                            <a:schemeClr val="tx2">
                              <a:lumMod val="90000"/>
                              <a:lumOff val="10000"/>
                            </a:schemeClr>
                          </a:solidFill>
                          <a:effectLst/>
                          <a:latin typeface="Calibri" panose="020F0502020204030204" pitchFamily="34" charset="0"/>
                        </a:rPr>
                        <a:t>apache-maven-3.2.5</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Reporting 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HTML, Angular JS</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Login </a:t>
                      </a:r>
                      <a:r>
                        <a:rPr lang="en-US" sz="2000" u="none" strike="noStrike" dirty="0">
                          <a:solidFill>
                            <a:schemeClr val="tx2">
                              <a:lumMod val="90000"/>
                              <a:lumOff val="10000"/>
                            </a:schemeClr>
                          </a:solidFill>
                          <a:effectLst/>
                        </a:rPr>
                        <a:t>UI</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HTML</a:t>
                      </a:r>
                      <a:r>
                        <a:rPr lang="en-US" sz="2000" u="none" strike="noStrike" dirty="0" smtClean="0">
                          <a:solidFill>
                            <a:schemeClr val="tx2">
                              <a:lumMod val="90000"/>
                              <a:lumOff val="10000"/>
                            </a:schemeClr>
                          </a:solidFill>
                          <a:effectLst/>
                        </a:rPr>
                        <a:t>, Spring MVC 3.0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a:solidFill>
                            <a:schemeClr val="tx2">
                              <a:lumMod val="90000"/>
                              <a:lumOff val="10000"/>
                            </a:schemeClr>
                          </a:solidFill>
                          <a:effectLst/>
                        </a:rPr>
                        <a:t>Database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SQLServer</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3225">
                <a:tc>
                  <a:txBody>
                    <a:bodyPr/>
                    <a:lstStyle/>
                    <a:p>
                      <a:r>
                        <a:rPr lang="en-US" sz="1800" kern="1200" dirty="0" smtClean="0">
                          <a:solidFill>
                            <a:schemeClr val="dk1"/>
                          </a:solidFill>
                          <a:effectLst/>
                          <a:latin typeface="+mn-lt"/>
                          <a:ea typeface="+mn-ea"/>
                          <a:cs typeface="+mn-cs"/>
                        </a:rPr>
                        <a:t>Service Layer</a:t>
                      </a:r>
                      <a:endParaRPr lang="en-US" sz="18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kern="1200" dirty="0" smtClean="0">
                          <a:solidFill>
                            <a:schemeClr val="dk1"/>
                          </a:solidFill>
                          <a:effectLst/>
                          <a:latin typeface="+mn-lt"/>
                          <a:ea typeface="+mn-ea"/>
                          <a:cs typeface="+mn-cs"/>
                        </a:rPr>
                        <a:t>J2EE, Amazon EC2 cloud</a:t>
                      </a:r>
                      <a:endParaRPr lang="en-US" sz="2000"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a:solidFill>
                            <a:schemeClr val="tx2">
                              <a:lumMod val="90000"/>
                              <a:lumOff val="10000"/>
                            </a:schemeClr>
                          </a:solidFill>
                          <a:effectLst/>
                        </a:rPr>
                        <a:t>Server deployment</a:t>
                      </a:r>
                      <a:endParaRPr lang="en-US" sz="2000" b="0" i="0" u="none" strike="noStrike">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smtClean="0">
                          <a:solidFill>
                            <a:schemeClr val="tx2">
                              <a:lumMod val="90000"/>
                              <a:lumOff val="10000"/>
                            </a:schemeClr>
                          </a:solidFill>
                          <a:effectLst/>
                        </a:rPr>
                        <a:t>Apache  </a:t>
                      </a:r>
                      <a:r>
                        <a:rPr lang="en-US" sz="2000" u="none" strike="noStrike" dirty="0">
                          <a:solidFill>
                            <a:schemeClr val="tx2">
                              <a:lumMod val="90000"/>
                              <a:lumOff val="10000"/>
                            </a:schemeClr>
                          </a:solidFill>
                          <a:effectLst/>
                        </a:rPr>
                        <a:t>Tomcat 7.0</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dirty="0" smtClean="0">
                          <a:solidFill>
                            <a:schemeClr val="tx2">
                              <a:lumMod val="90000"/>
                              <a:lumOff val="10000"/>
                            </a:schemeClr>
                          </a:solidFill>
                          <a:effectLst/>
                        </a:rPr>
                        <a:t>Database Technology</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r>
                        <a:rPr lang="en-US" sz="2000" u="none" strike="noStrike" dirty="0" smtClean="0">
                          <a:solidFill>
                            <a:schemeClr val="tx2">
                              <a:lumMod val="90000"/>
                              <a:lumOff val="10000"/>
                            </a:schemeClr>
                          </a:solidFill>
                          <a:effectLst/>
                        </a:rPr>
                        <a:t>Hibernate</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marL="0" algn="l" defTabSz="457200" rtl="0" eaLnBrk="1" fontAlgn="b" latinLnBrk="0" hangingPunct="1"/>
                      <a:r>
                        <a:rPr lang="en-US" sz="2000" u="none" strike="noStrike" kern="1200" dirty="0">
                          <a:solidFill>
                            <a:schemeClr val="tx2">
                              <a:lumMod val="90000"/>
                              <a:lumOff val="10000"/>
                            </a:schemeClr>
                          </a:solidFill>
                          <a:effectLst/>
                          <a:latin typeface="+mn-lt"/>
                          <a:ea typeface="+mn-ea"/>
                          <a:cs typeface="+mn-cs"/>
                        </a:rPr>
                        <a:t>Code Coverage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57200" rtl="0" eaLnBrk="1" fontAlgn="b" latinLnBrk="0" hangingPunct="1"/>
                      <a:r>
                        <a:rPr lang="en-US" sz="2000" u="none" strike="noStrike" kern="1200" dirty="0" err="1" smtClean="0">
                          <a:solidFill>
                            <a:schemeClr val="tx2">
                              <a:lumMod val="90000"/>
                              <a:lumOff val="10000"/>
                            </a:schemeClr>
                          </a:solidFill>
                          <a:effectLst/>
                          <a:latin typeface="+mn-lt"/>
                          <a:ea typeface="+mn-ea"/>
                          <a:cs typeface="+mn-cs"/>
                        </a:rPr>
                        <a:t>SonarQube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Automation, Unit test</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Cucumber</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1950">
                <a:tc>
                  <a:txBody>
                    <a:bodyPr/>
                    <a:lstStyle/>
                    <a:p>
                      <a:pPr algn="l" fontAlgn="b"/>
                      <a:r>
                        <a:rPr lang="en-US" sz="2000" u="none" strike="noStrike" kern="1200" dirty="0">
                          <a:solidFill>
                            <a:schemeClr val="tx2">
                              <a:lumMod val="90000"/>
                              <a:lumOff val="10000"/>
                            </a:schemeClr>
                          </a:solidFill>
                          <a:effectLst/>
                          <a:latin typeface="+mn-lt"/>
                          <a:ea typeface="+mn-ea"/>
                          <a:cs typeface="+mn-cs"/>
                        </a:rPr>
                        <a:t>IDE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kern="1200" dirty="0" smtClean="0">
                          <a:solidFill>
                            <a:schemeClr val="tx2">
                              <a:lumMod val="90000"/>
                              <a:lumOff val="10000"/>
                            </a:schemeClr>
                          </a:solidFill>
                          <a:effectLst/>
                          <a:latin typeface="+mn-lt"/>
                          <a:ea typeface="+mn-ea"/>
                          <a:cs typeface="+mn-cs"/>
                        </a:rPr>
                        <a:t>Eclipse</a:t>
                      </a:r>
                      <a:endParaRPr lang="en-US" sz="2000" u="none" strike="noStrike" kern="1200" dirty="0">
                        <a:solidFill>
                          <a:schemeClr val="tx2">
                            <a:lumMod val="90000"/>
                            <a:lumOff val="10000"/>
                          </a:schemeClr>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u="none" strike="noStrike" dirty="0">
                          <a:solidFill>
                            <a:schemeClr val="tx2">
                              <a:lumMod val="90000"/>
                              <a:lumOff val="10000"/>
                            </a:schemeClr>
                          </a:solidFill>
                          <a:effectLst/>
                        </a:rPr>
                        <a:t> </a:t>
                      </a:r>
                      <a:endParaRPr lang="en-US" sz="2000" b="0" i="0" u="none" strike="noStrike" dirty="0">
                        <a:solidFill>
                          <a:schemeClr val="tx2">
                            <a:lumMod val="90000"/>
                            <a:lumOff val="10000"/>
                          </a:schemeClr>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2026553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endParaRPr lang="en-US" sz="3200" dirty="0" smtClean="0"/>
          </a:p>
          <a:p>
            <a:endParaRPr lang="en-US" sz="3200" dirty="0"/>
          </a:p>
        </p:txBody>
      </p:sp>
      <p:sp>
        <p:nvSpPr>
          <p:cNvPr id="3" name="Title 2"/>
          <p:cNvSpPr>
            <a:spLocks noGrp="1"/>
          </p:cNvSpPr>
          <p:nvPr>
            <p:ph type="title"/>
          </p:nvPr>
        </p:nvSpPr>
        <p:spPr/>
        <p:txBody>
          <a:bodyPr/>
          <a:lstStyle/>
          <a:p>
            <a:r>
              <a:rPr lang="en-US" dirty="0" smtClean="0"/>
              <a:t>Architecture View</a:t>
            </a:r>
            <a:endParaRPr lang="en-US" dirty="0"/>
          </a:p>
        </p:txBody>
      </p:sp>
      <p:sp>
        <p:nvSpPr>
          <p:cNvPr id="4" name="Slide Number Placeholder 3"/>
          <p:cNvSpPr>
            <a:spLocks noGrp="1"/>
          </p:cNvSpPr>
          <p:nvPr>
            <p:ph type="sldNum" sz="quarter" idx="10"/>
          </p:nvPr>
        </p:nvSpPr>
        <p:spPr/>
        <p:txBody>
          <a:bodyPr/>
          <a:lstStyle/>
          <a:p>
            <a:fld id="{FD0725B6-5DD5-4EEE-A0F0-572C51C8D44F}" type="slidenum">
              <a:rPr lang="en-US" smtClean="0"/>
              <a:pPr/>
              <a:t>8</a:t>
            </a:fld>
            <a:endParaRPr lang="en-US"/>
          </a:p>
        </p:txBody>
      </p:sp>
      <p:pic>
        <p:nvPicPr>
          <p:cNvPr id="34" name="Picture 33"/>
          <p:cNvPicPr>
            <a:picLocks noChangeAspect="1"/>
          </p:cNvPicPr>
          <p:nvPr/>
        </p:nvPicPr>
        <p:blipFill>
          <a:blip r:embed="rId2"/>
          <a:stretch>
            <a:fillRect/>
          </a:stretch>
        </p:blipFill>
        <p:spPr>
          <a:xfrm>
            <a:off x="1778000" y="3124200"/>
            <a:ext cx="9677400" cy="5791200"/>
          </a:xfrm>
          <a:prstGeom prst="rect">
            <a:avLst/>
          </a:prstGeom>
        </p:spPr>
      </p:pic>
    </p:spTree>
    <p:extLst>
      <p:ext uri="{BB962C8B-B14F-4D97-AF65-F5344CB8AC3E}">
        <p14:creationId xmlns:p14="http://schemas.microsoft.com/office/powerpoint/2010/main" val="31606215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System Users</a:t>
            </a:r>
          </a:p>
        </p:txBody>
      </p:sp>
      <p:sp>
        <p:nvSpPr>
          <p:cNvPr id="4" name="Slide Number Placeholder 3"/>
          <p:cNvSpPr>
            <a:spLocks noGrp="1"/>
          </p:cNvSpPr>
          <p:nvPr>
            <p:ph type="sldNum" sz="quarter" idx="10"/>
          </p:nvPr>
        </p:nvSpPr>
        <p:spPr/>
        <p:txBody>
          <a:bodyPr/>
          <a:lstStyle/>
          <a:p>
            <a:fld id="{FD0725B6-5DD5-4EEE-A0F0-572C51C8D44F}" type="slidenum">
              <a:rPr lang="en-US" smtClean="0"/>
              <a:pPr/>
              <a:t>9</a:t>
            </a:fld>
            <a:endParaRPr lang="en-US"/>
          </a:p>
        </p:txBody>
      </p:sp>
      <p:pic>
        <p:nvPicPr>
          <p:cNvPr id="5" name="Content Placeholder 4"/>
          <p:cNvPicPr>
            <a:picLocks noGrp="1" noChangeAspect="1"/>
          </p:cNvPicPr>
          <p:nvPr>
            <p:ph idx="1"/>
          </p:nvPr>
        </p:nvPicPr>
        <p:blipFill>
          <a:blip r:embed="rId2"/>
          <a:stretch>
            <a:fillRect/>
          </a:stretch>
        </p:blipFill>
        <p:spPr>
          <a:xfrm>
            <a:off x="1854200" y="2819400"/>
            <a:ext cx="9880600" cy="6477000"/>
          </a:xfrm>
          <a:prstGeom prst="rect">
            <a:avLst/>
          </a:prstGeom>
        </p:spPr>
      </p:pic>
    </p:spTree>
    <p:extLst>
      <p:ext uri="{BB962C8B-B14F-4D97-AF65-F5344CB8AC3E}">
        <p14:creationId xmlns:p14="http://schemas.microsoft.com/office/powerpoint/2010/main" val="898805001"/>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mpetus">
  <a:themeElements>
    <a:clrScheme name="Impetus">
      <a:dk1>
        <a:srgbClr val="2B2C2A"/>
      </a:dk1>
      <a:lt1>
        <a:srgbClr val="FFFFFF"/>
      </a:lt1>
      <a:dk2>
        <a:srgbClr val="2B2C2A"/>
      </a:dk2>
      <a:lt2>
        <a:srgbClr val="FFFFFF"/>
      </a:lt2>
      <a:accent1>
        <a:srgbClr val="4E73A8"/>
      </a:accent1>
      <a:accent2>
        <a:srgbClr val="95B8D9"/>
      </a:accent2>
      <a:accent3>
        <a:srgbClr val="082D62"/>
      </a:accent3>
      <a:accent4>
        <a:srgbClr val="5E9BCF"/>
      </a:accent4>
      <a:accent5>
        <a:srgbClr val="00060D"/>
      </a:accent5>
      <a:accent6>
        <a:srgbClr val="184D8C"/>
      </a:accent6>
      <a:hlink>
        <a:srgbClr val="507EA8"/>
      </a:hlink>
      <a:folHlink>
        <a:srgbClr val="507EA8"/>
      </a:folHlink>
    </a:clrScheme>
    <a:fontScheme name="Title &amp; Bullets">
      <a:majorFont>
        <a:latin typeface="Franklin Gothic Medium"/>
        <a:ea typeface="ヒラギノ角ゴ ProN W6"/>
        <a:cs typeface="ヒラギノ角ゴ ProN W6"/>
      </a:majorFont>
      <a:minorFont>
        <a:latin typeface="Franklin Gothic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Franklin Gothic Book" charset="0"/>
            <a:ea typeface="ヒラギノ角ゴ ProN W3" charset="0"/>
            <a:cs typeface="ヒラギノ角ゴ ProN W3" charset="0"/>
            <a:sym typeface="Franklin Gothic Book"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CorporateTemplateJan2013</Template>
  <TotalTime>9357</TotalTime>
  <Pages>0</Pages>
  <Words>833</Words>
  <Characters>0</Characters>
  <Application>Microsoft Office PowerPoint</Application>
  <PresentationFormat>Custom</PresentationFormat>
  <Lines>0</Lines>
  <Paragraphs>248</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MS PGothic</vt:lpstr>
      <vt:lpstr>Arial</vt:lpstr>
      <vt:lpstr>Calibri</vt:lpstr>
      <vt:lpstr>Franklin Gothic Book</vt:lpstr>
      <vt:lpstr>Franklin Gothic Medium</vt:lpstr>
      <vt:lpstr>Georgia Italic</vt:lpstr>
      <vt:lpstr>Times New Roman</vt:lpstr>
      <vt:lpstr>ヒラギノ角ゴ ProN W3</vt:lpstr>
      <vt:lpstr>ヒラギノ角ゴ ProN W6</vt:lpstr>
      <vt:lpstr>Impetus</vt:lpstr>
      <vt:lpstr>PowerPoint Presentation</vt:lpstr>
      <vt:lpstr>Team </vt:lpstr>
      <vt:lpstr>Agenda</vt:lpstr>
      <vt:lpstr>Case Study Highlights</vt:lpstr>
      <vt:lpstr>Features</vt:lpstr>
      <vt:lpstr>Change Requests </vt:lpstr>
      <vt:lpstr>Tools &amp; Technologies</vt:lpstr>
      <vt:lpstr>Architecture View</vt:lpstr>
      <vt:lpstr>System Users</vt:lpstr>
      <vt:lpstr>Service / Request Flow </vt:lpstr>
      <vt:lpstr>Market Trends </vt:lpstr>
      <vt:lpstr>Deliverables</vt:lpstr>
      <vt:lpstr>Deliverables</vt:lpstr>
      <vt:lpstr>Application Demonstration</vt:lpstr>
      <vt:lpstr>Code Walkthrough</vt:lpstr>
      <vt:lpstr>Sonar Report</vt:lpstr>
      <vt:lpstr>Build &amp; CI Tools &amp; Techniques</vt:lpstr>
      <vt:lpstr>QA Highlights</vt:lpstr>
      <vt:lpstr>QA Highlights</vt:lpstr>
      <vt:lpstr>QA Highlights</vt:lpstr>
      <vt:lpstr>Area of Improvement</vt:lpstr>
      <vt:lpstr>Project Metrics</vt:lpstr>
      <vt:lpstr>Scrum Tool – Agile Scrum Sheet</vt:lpstr>
      <vt:lpstr>Scrum Tool – Agile Scrum Sheet</vt:lpstr>
      <vt:lpstr>Scrum Tool – Agile Scrum Sheet</vt:lpstr>
      <vt:lpstr>Velocity Trend</vt:lpstr>
      <vt:lpstr>Challenges</vt:lpstr>
      <vt:lpstr>Processes</vt:lpstr>
      <vt:lpstr>Collective Learning</vt:lpstr>
      <vt:lpstr>Collective Learning</vt:lpstr>
      <vt:lpstr>Gratitude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Madan Agrawal</dc:creator>
  <cp:lastModifiedBy>Sunil Gupta</cp:lastModifiedBy>
  <cp:revision>375</cp:revision>
  <cp:lastPrinted>2013-01-28T22:33:04Z</cp:lastPrinted>
  <dcterms:created xsi:type="dcterms:W3CDTF">2013-07-23T13:04:11Z</dcterms:created>
  <dcterms:modified xsi:type="dcterms:W3CDTF">2015-12-01T12:23:16Z</dcterms:modified>
</cp:coreProperties>
</file>