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803" r:id="rId3"/>
    <p:sldId id="679" r:id="rId4"/>
    <p:sldId id="759" r:id="rId5"/>
    <p:sldId id="740" r:id="rId6"/>
    <p:sldId id="760" r:id="rId7"/>
    <p:sldId id="758" r:id="rId8"/>
    <p:sldId id="761" r:id="rId9"/>
    <p:sldId id="751" r:id="rId10"/>
    <p:sldId id="752" r:id="rId11"/>
    <p:sldId id="753" r:id="rId12"/>
    <p:sldId id="754" r:id="rId13"/>
    <p:sldId id="755" r:id="rId14"/>
    <p:sldId id="744" r:id="rId15"/>
    <p:sldId id="711" r:id="rId16"/>
    <p:sldId id="802" r:id="rId17"/>
    <p:sldId id="768" r:id="rId18"/>
    <p:sldId id="785" r:id="rId19"/>
    <p:sldId id="798" r:id="rId20"/>
    <p:sldId id="656" r:id="rId21"/>
    <p:sldId id="794" r:id="rId22"/>
    <p:sldId id="795" r:id="rId23"/>
    <p:sldId id="726" r:id="rId24"/>
    <p:sldId id="797" r:id="rId25"/>
    <p:sldId id="796" r:id="rId26"/>
    <p:sldId id="799" r:id="rId27"/>
    <p:sldId id="800" r:id="rId28"/>
    <p:sldId id="801" r:id="rId29"/>
    <p:sldId id="749" r:id="rId30"/>
    <p:sldId id="787" r:id="rId31"/>
    <p:sldId id="698" r:id="rId32"/>
    <p:sldId id="788" r:id="rId33"/>
    <p:sldId id="729" r:id="rId34"/>
    <p:sldId id="757" r:id="rId35"/>
    <p:sldId id="737" r:id="rId36"/>
    <p:sldId id="562" r:id="rId37"/>
    <p:sldId id="37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429">
          <p15:clr>
            <a:srgbClr val="A4A3A4"/>
          </p15:clr>
        </p15:guide>
        <p15:guide id="4" orient="horz" pos="663">
          <p15:clr>
            <a:srgbClr val="A4A3A4"/>
          </p15:clr>
        </p15:guide>
        <p15:guide id="5" pos="2885">
          <p15:clr>
            <a:srgbClr val="A4A3A4"/>
          </p15:clr>
        </p15:guide>
        <p15:guide id="6" orient="horz" pos="1756">
          <p15:clr>
            <a:srgbClr val="A4A3A4"/>
          </p15:clr>
        </p15:guide>
        <p15:guide id="7" orient="horz" pos="2420">
          <p15:clr>
            <a:srgbClr val="A4A3A4"/>
          </p15:clr>
        </p15:guide>
        <p15:guide id="8" orient="horz" pos="1009">
          <p15:clr>
            <a:srgbClr val="A4A3A4"/>
          </p15:clr>
        </p15:guide>
        <p15:guide id="9" pos="34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irudh Shah" initials="AS" lastIdx="5" clrIdx="0"/>
  <p:cmAuthor id="1" name="Anirudh Shah"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7FF"/>
    <a:srgbClr val="43DE79"/>
    <a:srgbClr val="E893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57766" autoAdjust="0"/>
  </p:normalViewPr>
  <p:slideViewPr>
    <p:cSldViewPr snapToGrid="0" snapToObjects="1">
      <p:cViewPr varScale="1">
        <p:scale>
          <a:sx n="74" d="100"/>
          <a:sy n="74" d="100"/>
        </p:scale>
        <p:origin x="-2640" y="-96"/>
      </p:cViewPr>
      <p:guideLst>
        <p:guide orient="horz" pos="2160"/>
        <p:guide orient="horz" pos="2429"/>
        <p:guide orient="horz" pos="663"/>
        <p:guide orient="horz" pos="1756"/>
        <p:guide orient="horz" pos="2420"/>
        <p:guide orient="horz" pos="1009"/>
        <p:guide pos="2880"/>
        <p:guide pos="2885"/>
        <p:guide pos="3482"/>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0EC10-7D6E-DF40-80DB-28F3A78D5928}" type="doc">
      <dgm:prSet loTypeId="urn:microsoft.com/office/officeart/2005/8/layout/matrix1" loCatId="" qsTypeId="urn:microsoft.com/office/officeart/2005/8/quickstyle/simple2" qsCatId="simple" csTypeId="urn:microsoft.com/office/officeart/2005/8/colors/colorful3" csCatId="colorful" phldr="1"/>
      <dgm:spPr/>
      <dgm:t>
        <a:bodyPr/>
        <a:lstStyle/>
        <a:p>
          <a:endParaRPr lang="en-US"/>
        </a:p>
      </dgm:t>
    </dgm:pt>
    <dgm:pt modelId="{D408D827-A4BC-AC44-B3A7-90359B286D37}">
      <dgm:prSet phldrT="[Text]"/>
      <dgm:spPr/>
      <dgm:t>
        <a:bodyPr/>
        <a:lstStyle/>
        <a:p>
          <a:r>
            <a:rPr lang="en-US" dirty="0" smtClean="0"/>
            <a:t>3LOQ</a:t>
          </a:r>
          <a:endParaRPr lang="en-US" dirty="0"/>
        </a:p>
      </dgm:t>
    </dgm:pt>
    <dgm:pt modelId="{870CCB9B-CD8F-FF42-9D2C-AB1E092B765D}" type="parTrans" cxnId="{3669FD81-C503-8D4A-AC8D-7D3129C3D41D}">
      <dgm:prSet/>
      <dgm:spPr/>
      <dgm:t>
        <a:bodyPr/>
        <a:lstStyle/>
        <a:p>
          <a:endParaRPr lang="en-US"/>
        </a:p>
      </dgm:t>
    </dgm:pt>
    <dgm:pt modelId="{39F9FD17-8F37-CB4C-8C65-5699D7100CC9}" type="sibTrans" cxnId="{3669FD81-C503-8D4A-AC8D-7D3129C3D41D}">
      <dgm:prSet/>
      <dgm:spPr/>
      <dgm:t>
        <a:bodyPr/>
        <a:lstStyle/>
        <a:p>
          <a:endParaRPr lang="en-US"/>
        </a:p>
      </dgm:t>
    </dgm:pt>
    <dgm:pt modelId="{D6264BF7-F708-4D40-B252-2721A16F6958}">
      <dgm:prSet phldrT="[Text]"/>
      <dgm:spPr/>
      <dgm:t>
        <a:bodyPr/>
        <a:lstStyle/>
        <a:p>
          <a:r>
            <a:rPr lang="en-US" dirty="0" smtClean="0"/>
            <a:t>Distributed Computing</a:t>
          </a:r>
          <a:endParaRPr lang="en-US" dirty="0"/>
        </a:p>
      </dgm:t>
    </dgm:pt>
    <dgm:pt modelId="{EF923E68-023B-8540-A1EF-CA5BEE7F5739}" type="parTrans" cxnId="{47E7EA8E-1196-034B-BA4D-8170CC25A03C}">
      <dgm:prSet/>
      <dgm:spPr/>
      <dgm:t>
        <a:bodyPr/>
        <a:lstStyle/>
        <a:p>
          <a:endParaRPr lang="en-US"/>
        </a:p>
      </dgm:t>
    </dgm:pt>
    <dgm:pt modelId="{7A5C20B3-F518-054C-AE22-4F65645F6145}" type="sibTrans" cxnId="{47E7EA8E-1196-034B-BA4D-8170CC25A03C}">
      <dgm:prSet/>
      <dgm:spPr/>
      <dgm:t>
        <a:bodyPr/>
        <a:lstStyle/>
        <a:p>
          <a:endParaRPr lang="en-US"/>
        </a:p>
      </dgm:t>
    </dgm:pt>
    <dgm:pt modelId="{6172B1D4-A4F9-3C4A-923A-23330D17B48F}">
      <dgm:prSet phldrT="[Text]"/>
      <dgm:spPr/>
      <dgm:t>
        <a:bodyPr/>
        <a:lstStyle/>
        <a:p>
          <a:r>
            <a:rPr lang="en-US" dirty="0" smtClean="0"/>
            <a:t>Automated Data Pipeline</a:t>
          </a:r>
          <a:endParaRPr lang="en-US" dirty="0"/>
        </a:p>
      </dgm:t>
    </dgm:pt>
    <dgm:pt modelId="{0BA1A3A9-D45E-424D-BADD-D5FC5A0236B1}" type="parTrans" cxnId="{DF91852C-1975-DC4E-8F4A-3C0A89F9F7FC}">
      <dgm:prSet/>
      <dgm:spPr/>
      <dgm:t>
        <a:bodyPr/>
        <a:lstStyle/>
        <a:p>
          <a:endParaRPr lang="en-US"/>
        </a:p>
      </dgm:t>
    </dgm:pt>
    <dgm:pt modelId="{3935644A-9F27-DE49-A714-0F777A750B30}" type="sibTrans" cxnId="{DF91852C-1975-DC4E-8F4A-3C0A89F9F7FC}">
      <dgm:prSet/>
      <dgm:spPr/>
      <dgm:t>
        <a:bodyPr/>
        <a:lstStyle/>
        <a:p>
          <a:endParaRPr lang="en-US"/>
        </a:p>
      </dgm:t>
    </dgm:pt>
    <dgm:pt modelId="{AC940ED1-4867-104E-B11D-70860B1881B1}">
      <dgm:prSet phldrT="[Text]"/>
      <dgm:spPr/>
      <dgm:t>
        <a:bodyPr/>
        <a:lstStyle/>
        <a:p>
          <a:r>
            <a:rPr lang="en-US" dirty="0" smtClean="0"/>
            <a:t>Isolated Components</a:t>
          </a:r>
          <a:endParaRPr lang="en-US" dirty="0"/>
        </a:p>
      </dgm:t>
    </dgm:pt>
    <dgm:pt modelId="{6F5D81E8-0003-9642-9A0B-C4EBAE71A0AD}" type="parTrans" cxnId="{8ADE66AD-A016-4547-B6BA-E7EBB9677955}">
      <dgm:prSet/>
      <dgm:spPr/>
      <dgm:t>
        <a:bodyPr/>
        <a:lstStyle/>
        <a:p>
          <a:endParaRPr lang="en-US"/>
        </a:p>
      </dgm:t>
    </dgm:pt>
    <dgm:pt modelId="{7F1C8231-9CA4-A54C-AA87-3D087111D04E}" type="sibTrans" cxnId="{8ADE66AD-A016-4547-B6BA-E7EBB9677955}">
      <dgm:prSet/>
      <dgm:spPr/>
      <dgm:t>
        <a:bodyPr/>
        <a:lstStyle/>
        <a:p>
          <a:endParaRPr lang="en-US"/>
        </a:p>
      </dgm:t>
    </dgm:pt>
    <dgm:pt modelId="{905FB274-40F4-9749-A2C1-66D11BF9B442}">
      <dgm:prSet phldrT="[Text]"/>
      <dgm:spPr/>
      <dgm:t>
        <a:bodyPr/>
        <a:lstStyle/>
        <a:p>
          <a:r>
            <a:rPr lang="en-US" dirty="0" smtClean="0"/>
            <a:t>Stand-</a:t>
          </a:r>
          <a:r>
            <a:rPr lang="en-US" smtClean="0"/>
            <a:t>alone deployment</a:t>
          </a:r>
          <a:endParaRPr lang="en-US" dirty="0"/>
        </a:p>
      </dgm:t>
    </dgm:pt>
    <dgm:pt modelId="{4255499E-C11E-2144-9390-1BE0AF016624}" type="parTrans" cxnId="{6DEA0319-2D23-1544-9FA2-7579C25F808F}">
      <dgm:prSet/>
      <dgm:spPr/>
      <dgm:t>
        <a:bodyPr/>
        <a:lstStyle/>
        <a:p>
          <a:endParaRPr lang="en-US"/>
        </a:p>
      </dgm:t>
    </dgm:pt>
    <dgm:pt modelId="{65B78DD7-0586-E34D-A2E6-354D2944F2D4}" type="sibTrans" cxnId="{6DEA0319-2D23-1544-9FA2-7579C25F808F}">
      <dgm:prSet/>
      <dgm:spPr/>
      <dgm:t>
        <a:bodyPr/>
        <a:lstStyle/>
        <a:p>
          <a:endParaRPr lang="en-US"/>
        </a:p>
      </dgm:t>
    </dgm:pt>
    <dgm:pt modelId="{D869B623-1752-E44A-8D1F-048DCA24A6B4}" type="pres">
      <dgm:prSet presAssocID="{4BE0EC10-7D6E-DF40-80DB-28F3A78D5928}" presName="diagram" presStyleCnt="0">
        <dgm:presLayoutVars>
          <dgm:chMax val="1"/>
          <dgm:dir/>
          <dgm:animLvl val="ctr"/>
          <dgm:resizeHandles val="exact"/>
        </dgm:presLayoutVars>
      </dgm:prSet>
      <dgm:spPr/>
      <dgm:t>
        <a:bodyPr/>
        <a:lstStyle/>
        <a:p>
          <a:endParaRPr lang="en-US"/>
        </a:p>
      </dgm:t>
    </dgm:pt>
    <dgm:pt modelId="{10833B6D-FB22-4443-9699-52EDB850B6E8}" type="pres">
      <dgm:prSet presAssocID="{4BE0EC10-7D6E-DF40-80DB-28F3A78D5928}" presName="matrix" presStyleCnt="0"/>
      <dgm:spPr/>
    </dgm:pt>
    <dgm:pt modelId="{B1E163B3-CCD4-A84C-81C8-6EDF41AADC26}" type="pres">
      <dgm:prSet presAssocID="{4BE0EC10-7D6E-DF40-80DB-28F3A78D5928}" presName="tile1" presStyleLbl="node1" presStyleIdx="0" presStyleCnt="4"/>
      <dgm:spPr/>
      <dgm:t>
        <a:bodyPr/>
        <a:lstStyle/>
        <a:p>
          <a:endParaRPr lang="en-US"/>
        </a:p>
      </dgm:t>
    </dgm:pt>
    <dgm:pt modelId="{D38715D8-1945-4648-AE24-05654830A473}" type="pres">
      <dgm:prSet presAssocID="{4BE0EC10-7D6E-DF40-80DB-28F3A78D5928}" presName="tile1text" presStyleLbl="node1" presStyleIdx="0" presStyleCnt="4">
        <dgm:presLayoutVars>
          <dgm:chMax val="0"/>
          <dgm:chPref val="0"/>
          <dgm:bulletEnabled val="1"/>
        </dgm:presLayoutVars>
      </dgm:prSet>
      <dgm:spPr/>
      <dgm:t>
        <a:bodyPr/>
        <a:lstStyle/>
        <a:p>
          <a:endParaRPr lang="en-US"/>
        </a:p>
      </dgm:t>
    </dgm:pt>
    <dgm:pt modelId="{47D578E6-B2F1-6F49-9D8B-90B4F463B343}" type="pres">
      <dgm:prSet presAssocID="{4BE0EC10-7D6E-DF40-80DB-28F3A78D5928}" presName="tile2" presStyleLbl="node1" presStyleIdx="1" presStyleCnt="4"/>
      <dgm:spPr/>
      <dgm:t>
        <a:bodyPr/>
        <a:lstStyle/>
        <a:p>
          <a:endParaRPr lang="en-US"/>
        </a:p>
      </dgm:t>
    </dgm:pt>
    <dgm:pt modelId="{0F2795C7-BE16-7542-9A67-CF618156212A}" type="pres">
      <dgm:prSet presAssocID="{4BE0EC10-7D6E-DF40-80DB-28F3A78D5928}" presName="tile2text" presStyleLbl="node1" presStyleIdx="1" presStyleCnt="4">
        <dgm:presLayoutVars>
          <dgm:chMax val="0"/>
          <dgm:chPref val="0"/>
          <dgm:bulletEnabled val="1"/>
        </dgm:presLayoutVars>
      </dgm:prSet>
      <dgm:spPr/>
      <dgm:t>
        <a:bodyPr/>
        <a:lstStyle/>
        <a:p>
          <a:endParaRPr lang="en-US"/>
        </a:p>
      </dgm:t>
    </dgm:pt>
    <dgm:pt modelId="{E3220734-DCF6-3C4F-AACC-9742EA2ED4F1}" type="pres">
      <dgm:prSet presAssocID="{4BE0EC10-7D6E-DF40-80DB-28F3A78D5928}" presName="tile3" presStyleLbl="node1" presStyleIdx="2" presStyleCnt="4"/>
      <dgm:spPr/>
      <dgm:t>
        <a:bodyPr/>
        <a:lstStyle/>
        <a:p>
          <a:endParaRPr lang="en-US"/>
        </a:p>
      </dgm:t>
    </dgm:pt>
    <dgm:pt modelId="{4197E286-2DB2-984D-9EE8-C56129802535}" type="pres">
      <dgm:prSet presAssocID="{4BE0EC10-7D6E-DF40-80DB-28F3A78D5928}" presName="tile3text" presStyleLbl="node1" presStyleIdx="2" presStyleCnt="4">
        <dgm:presLayoutVars>
          <dgm:chMax val="0"/>
          <dgm:chPref val="0"/>
          <dgm:bulletEnabled val="1"/>
        </dgm:presLayoutVars>
      </dgm:prSet>
      <dgm:spPr/>
      <dgm:t>
        <a:bodyPr/>
        <a:lstStyle/>
        <a:p>
          <a:endParaRPr lang="en-US"/>
        </a:p>
      </dgm:t>
    </dgm:pt>
    <dgm:pt modelId="{741618AE-21A3-FB43-A22C-DBE4E5DD9037}" type="pres">
      <dgm:prSet presAssocID="{4BE0EC10-7D6E-DF40-80DB-28F3A78D5928}" presName="tile4" presStyleLbl="node1" presStyleIdx="3" presStyleCnt="4"/>
      <dgm:spPr/>
      <dgm:t>
        <a:bodyPr/>
        <a:lstStyle/>
        <a:p>
          <a:endParaRPr lang="en-US"/>
        </a:p>
      </dgm:t>
    </dgm:pt>
    <dgm:pt modelId="{5E396C29-BB04-A548-8A22-1C0BBA2943DD}" type="pres">
      <dgm:prSet presAssocID="{4BE0EC10-7D6E-DF40-80DB-28F3A78D5928}" presName="tile4text" presStyleLbl="node1" presStyleIdx="3" presStyleCnt="4">
        <dgm:presLayoutVars>
          <dgm:chMax val="0"/>
          <dgm:chPref val="0"/>
          <dgm:bulletEnabled val="1"/>
        </dgm:presLayoutVars>
      </dgm:prSet>
      <dgm:spPr/>
      <dgm:t>
        <a:bodyPr/>
        <a:lstStyle/>
        <a:p>
          <a:endParaRPr lang="en-US"/>
        </a:p>
      </dgm:t>
    </dgm:pt>
    <dgm:pt modelId="{A42BF15F-96E1-A249-8722-1D4B41DFE700}" type="pres">
      <dgm:prSet presAssocID="{4BE0EC10-7D6E-DF40-80DB-28F3A78D5928}" presName="centerTile" presStyleLbl="fgShp" presStyleIdx="0" presStyleCnt="1">
        <dgm:presLayoutVars>
          <dgm:chMax val="0"/>
          <dgm:chPref val="0"/>
        </dgm:presLayoutVars>
      </dgm:prSet>
      <dgm:spPr/>
      <dgm:t>
        <a:bodyPr/>
        <a:lstStyle/>
        <a:p>
          <a:endParaRPr lang="en-US"/>
        </a:p>
      </dgm:t>
    </dgm:pt>
  </dgm:ptLst>
  <dgm:cxnLst>
    <dgm:cxn modelId="{EB47D2A9-0D00-4E0F-BE1E-3E32C2BAEC28}" type="presOf" srcId="{905FB274-40F4-9749-A2C1-66D11BF9B442}" destId="{741618AE-21A3-FB43-A22C-DBE4E5DD9037}" srcOrd="0" destOrd="0" presId="urn:microsoft.com/office/officeart/2005/8/layout/matrix1"/>
    <dgm:cxn modelId="{90D6F4E6-5B87-4AEE-9738-AEC9D468A1BB}" type="presOf" srcId="{4BE0EC10-7D6E-DF40-80DB-28F3A78D5928}" destId="{D869B623-1752-E44A-8D1F-048DCA24A6B4}" srcOrd="0" destOrd="0" presId="urn:microsoft.com/office/officeart/2005/8/layout/matrix1"/>
    <dgm:cxn modelId="{DD0A5FA5-33A8-4619-9FF3-E49FA5488796}" type="presOf" srcId="{D6264BF7-F708-4D40-B252-2721A16F6958}" destId="{B1E163B3-CCD4-A84C-81C8-6EDF41AADC26}" srcOrd="0" destOrd="0" presId="urn:microsoft.com/office/officeart/2005/8/layout/matrix1"/>
    <dgm:cxn modelId="{8ADE66AD-A016-4547-B6BA-E7EBB9677955}" srcId="{D408D827-A4BC-AC44-B3A7-90359B286D37}" destId="{AC940ED1-4867-104E-B11D-70860B1881B1}" srcOrd="2" destOrd="0" parTransId="{6F5D81E8-0003-9642-9A0B-C4EBAE71A0AD}" sibTransId="{7F1C8231-9CA4-A54C-AA87-3D087111D04E}"/>
    <dgm:cxn modelId="{16B3B3B7-C011-4C1C-A1C4-95C3696CC3EC}" type="presOf" srcId="{6172B1D4-A4F9-3C4A-923A-23330D17B48F}" destId="{47D578E6-B2F1-6F49-9D8B-90B4F463B343}" srcOrd="0" destOrd="0" presId="urn:microsoft.com/office/officeart/2005/8/layout/matrix1"/>
    <dgm:cxn modelId="{290D9D61-D425-42F4-9152-CEE0C903E5E7}" type="presOf" srcId="{AC940ED1-4867-104E-B11D-70860B1881B1}" destId="{E3220734-DCF6-3C4F-AACC-9742EA2ED4F1}" srcOrd="0" destOrd="0" presId="urn:microsoft.com/office/officeart/2005/8/layout/matrix1"/>
    <dgm:cxn modelId="{5324DE82-779C-441E-9F5D-1203CB8E4C8D}" type="presOf" srcId="{905FB274-40F4-9749-A2C1-66D11BF9B442}" destId="{5E396C29-BB04-A548-8A22-1C0BBA2943DD}" srcOrd="1" destOrd="0" presId="urn:microsoft.com/office/officeart/2005/8/layout/matrix1"/>
    <dgm:cxn modelId="{47E7EA8E-1196-034B-BA4D-8170CC25A03C}" srcId="{D408D827-A4BC-AC44-B3A7-90359B286D37}" destId="{D6264BF7-F708-4D40-B252-2721A16F6958}" srcOrd="0" destOrd="0" parTransId="{EF923E68-023B-8540-A1EF-CA5BEE7F5739}" sibTransId="{7A5C20B3-F518-054C-AE22-4F65645F6145}"/>
    <dgm:cxn modelId="{95C363D3-F6A2-4212-AE11-9EA94C452597}" type="presOf" srcId="{6172B1D4-A4F9-3C4A-923A-23330D17B48F}" destId="{0F2795C7-BE16-7542-9A67-CF618156212A}" srcOrd="1" destOrd="0" presId="urn:microsoft.com/office/officeart/2005/8/layout/matrix1"/>
    <dgm:cxn modelId="{13E0C519-1C49-4543-938B-8FF87DD3B79C}" type="presOf" srcId="{AC940ED1-4867-104E-B11D-70860B1881B1}" destId="{4197E286-2DB2-984D-9EE8-C56129802535}" srcOrd="1" destOrd="0" presId="urn:microsoft.com/office/officeart/2005/8/layout/matrix1"/>
    <dgm:cxn modelId="{410977C3-5A8E-4F5C-BD75-143A27293A3D}" type="presOf" srcId="{D6264BF7-F708-4D40-B252-2721A16F6958}" destId="{D38715D8-1945-4648-AE24-05654830A473}" srcOrd="1" destOrd="0" presId="urn:microsoft.com/office/officeart/2005/8/layout/matrix1"/>
    <dgm:cxn modelId="{DF91852C-1975-DC4E-8F4A-3C0A89F9F7FC}" srcId="{D408D827-A4BC-AC44-B3A7-90359B286D37}" destId="{6172B1D4-A4F9-3C4A-923A-23330D17B48F}" srcOrd="1" destOrd="0" parTransId="{0BA1A3A9-D45E-424D-BADD-D5FC5A0236B1}" sibTransId="{3935644A-9F27-DE49-A714-0F777A750B30}"/>
    <dgm:cxn modelId="{C861EAAB-F3AF-4CBA-A7B2-F59D92DAD025}" type="presOf" srcId="{D408D827-A4BC-AC44-B3A7-90359B286D37}" destId="{A42BF15F-96E1-A249-8722-1D4B41DFE700}" srcOrd="0" destOrd="0" presId="urn:microsoft.com/office/officeart/2005/8/layout/matrix1"/>
    <dgm:cxn modelId="{6DEA0319-2D23-1544-9FA2-7579C25F808F}" srcId="{D408D827-A4BC-AC44-B3A7-90359B286D37}" destId="{905FB274-40F4-9749-A2C1-66D11BF9B442}" srcOrd="3" destOrd="0" parTransId="{4255499E-C11E-2144-9390-1BE0AF016624}" sibTransId="{65B78DD7-0586-E34D-A2E6-354D2944F2D4}"/>
    <dgm:cxn modelId="{3669FD81-C503-8D4A-AC8D-7D3129C3D41D}" srcId="{4BE0EC10-7D6E-DF40-80DB-28F3A78D5928}" destId="{D408D827-A4BC-AC44-B3A7-90359B286D37}" srcOrd="0" destOrd="0" parTransId="{870CCB9B-CD8F-FF42-9D2C-AB1E092B765D}" sibTransId="{39F9FD17-8F37-CB4C-8C65-5699D7100CC9}"/>
    <dgm:cxn modelId="{15D5F7C6-9332-4FC3-8B1A-C3365133652C}" type="presParOf" srcId="{D869B623-1752-E44A-8D1F-048DCA24A6B4}" destId="{10833B6D-FB22-4443-9699-52EDB850B6E8}" srcOrd="0" destOrd="0" presId="urn:microsoft.com/office/officeart/2005/8/layout/matrix1"/>
    <dgm:cxn modelId="{7B147174-8B32-49EE-A523-D452E3B3A9DB}" type="presParOf" srcId="{10833B6D-FB22-4443-9699-52EDB850B6E8}" destId="{B1E163B3-CCD4-A84C-81C8-6EDF41AADC26}" srcOrd="0" destOrd="0" presId="urn:microsoft.com/office/officeart/2005/8/layout/matrix1"/>
    <dgm:cxn modelId="{D2EFBC1C-2A43-4453-AC80-0DA4D1FE5439}" type="presParOf" srcId="{10833B6D-FB22-4443-9699-52EDB850B6E8}" destId="{D38715D8-1945-4648-AE24-05654830A473}" srcOrd="1" destOrd="0" presId="urn:microsoft.com/office/officeart/2005/8/layout/matrix1"/>
    <dgm:cxn modelId="{036D3769-8A12-4B90-81A7-C298B5AF8DF2}" type="presParOf" srcId="{10833B6D-FB22-4443-9699-52EDB850B6E8}" destId="{47D578E6-B2F1-6F49-9D8B-90B4F463B343}" srcOrd="2" destOrd="0" presId="urn:microsoft.com/office/officeart/2005/8/layout/matrix1"/>
    <dgm:cxn modelId="{5B7D885C-5580-4D1C-969D-8816F2A9E9E4}" type="presParOf" srcId="{10833B6D-FB22-4443-9699-52EDB850B6E8}" destId="{0F2795C7-BE16-7542-9A67-CF618156212A}" srcOrd="3" destOrd="0" presId="urn:microsoft.com/office/officeart/2005/8/layout/matrix1"/>
    <dgm:cxn modelId="{96223699-DEBC-43C6-84D3-FAE3DA582269}" type="presParOf" srcId="{10833B6D-FB22-4443-9699-52EDB850B6E8}" destId="{E3220734-DCF6-3C4F-AACC-9742EA2ED4F1}" srcOrd="4" destOrd="0" presId="urn:microsoft.com/office/officeart/2005/8/layout/matrix1"/>
    <dgm:cxn modelId="{5009C672-470F-456B-B61D-45D2659322CF}" type="presParOf" srcId="{10833B6D-FB22-4443-9699-52EDB850B6E8}" destId="{4197E286-2DB2-984D-9EE8-C56129802535}" srcOrd="5" destOrd="0" presId="urn:microsoft.com/office/officeart/2005/8/layout/matrix1"/>
    <dgm:cxn modelId="{BD2A047D-3663-41B9-89C2-877B787F4CC9}" type="presParOf" srcId="{10833B6D-FB22-4443-9699-52EDB850B6E8}" destId="{741618AE-21A3-FB43-A22C-DBE4E5DD9037}" srcOrd="6" destOrd="0" presId="urn:microsoft.com/office/officeart/2005/8/layout/matrix1"/>
    <dgm:cxn modelId="{2DA8FD59-BE67-42B4-B54E-04552039844E}" type="presParOf" srcId="{10833B6D-FB22-4443-9699-52EDB850B6E8}" destId="{5E396C29-BB04-A548-8A22-1C0BBA2943DD}" srcOrd="7" destOrd="0" presId="urn:microsoft.com/office/officeart/2005/8/layout/matrix1"/>
    <dgm:cxn modelId="{E9B4339F-1D8A-45C1-AC14-61C798047C2D}" type="presParOf" srcId="{D869B623-1752-E44A-8D1F-048DCA24A6B4}" destId="{A42BF15F-96E1-A249-8722-1D4B41DFE7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B83DA-BCA4-6445-AFEB-D744CDBC0EA1}" type="doc">
      <dgm:prSet loTypeId="urn:microsoft.com/office/officeart/2005/8/layout/hChevron3" loCatId="" qsTypeId="urn:microsoft.com/office/officeart/2005/8/quickstyle/simple3" qsCatId="simple" csTypeId="urn:microsoft.com/office/officeart/2005/8/colors/colorful3" csCatId="colorful" phldr="1"/>
      <dgm:spPr/>
    </dgm:pt>
    <dgm:pt modelId="{2750CE2E-AE3E-764E-81FA-E8A9581DDA6D}">
      <dgm:prSet phldrT="[Text]"/>
      <dgm:spPr/>
      <dgm:t>
        <a:bodyPr/>
        <a:lstStyle/>
        <a:p>
          <a:r>
            <a:rPr lang="en-US" dirty="0" smtClean="0"/>
            <a:t>Data Analysis</a:t>
          </a:r>
          <a:endParaRPr lang="en-US" dirty="0"/>
        </a:p>
      </dgm:t>
    </dgm:pt>
    <dgm:pt modelId="{480CAEF4-3BB7-4849-9F42-0A7E63AFCB7F}" type="parTrans" cxnId="{D8CB7FC9-FE9F-174B-9066-B49C0B9BF5EC}">
      <dgm:prSet/>
      <dgm:spPr/>
      <dgm:t>
        <a:bodyPr/>
        <a:lstStyle/>
        <a:p>
          <a:endParaRPr lang="en-US"/>
        </a:p>
      </dgm:t>
    </dgm:pt>
    <dgm:pt modelId="{BB72D1D1-C5F9-8B4A-BE9B-FCD684CE0558}" type="sibTrans" cxnId="{D8CB7FC9-FE9F-174B-9066-B49C0B9BF5EC}">
      <dgm:prSet/>
      <dgm:spPr/>
      <dgm:t>
        <a:bodyPr/>
        <a:lstStyle/>
        <a:p>
          <a:endParaRPr lang="en-US"/>
        </a:p>
      </dgm:t>
    </dgm:pt>
    <dgm:pt modelId="{490AD8B4-A0B9-2A43-9B7D-AF5E6C85DD36}">
      <dgm:prSet phldrT="[Text]"/>
      <dgm:spPr/>
      <dgm:t>
        <a:bodyPr/>
        <a:lstStyle/>
        <a:p>
          <a:r>
            <a:rPr lang="en-US" dirty="0" smtClean="0"/>
            <a:t>Transaction Mnemonic Categorization</a:t>
          </a:r>
          <a:endParaRPr lang="en-US" dirty="0"/>
        </a:p>
      </dgm:t>
    </dgm:pt>
    <dgm:pt modelId="{DF983F5C-040A-0A4A-B625-959D2E012D67}" type="parTrans" cxnId="{6019A716-685A-DB4A-ABAC-179CD92DE595}">
      <dgm:prSet/>
      <dgm:spPr/>
      <dgm:t>
        <a:bodyPr/>
        <a:lstStyle/>
        <a:p>
          <a:endParaRPr lang="en-US"/>
        </a:p>
      </dgm:t>
    </dgm:pt>
    <dgm:pt modelId="{323477DC-3EC4-8E41-AB1F-B12FF0475B44}" type="sibTrans" cxnId="{6019A716-685A-DB4A-ABAC-179CD92DE595}">
      <dgm:prSet/>
      <dgm:spPr/>
      <dgm:t>
        <a:bodyPr/>
        <a:lstStyle/>
        <a:p>
          <a:endParaRPr lang="en-US"/>
        </a:p>
      </dgm:t>
    </dgm:pt>
    <dgm:pt modelId="{760BC832-7EF6-7645-BFC5-51D911D36492}">
      <dgm:prSet phldrT="[Text]"/>
      <dgm:spPr/>
      <dgm:t>
        <a:bodyPr/>
        <a:lstStyle/>
        <a:p>
          <a:r>
            <a:rPr lang="en-US" dirty="0" smtClean="0"/>
            <a:t>Feature Selection</a:t>
          </a:r>
          <a:endParaRPr lang="en-US" dirty="0"/>
        </a:p>
      </dgm:t>
    </dgm:pt>
    <dgm:pt modelId="{28A8F4C5-B303-0A45-B7D4-328C6E42CCC3}" type="parTrans" cxnId="{BB72BF6C-E854-7D43-A288-C631C66E12F6}">
      <dgm:prSet/>
      <dgm:spPr/>
      <dgm:t>
        <a:bodyPr/>
        <a:lstStyle/>
        <a:p>
          <a:endParaRPr lang="en-US"/>
        </a:p>
      </dgm:t>
    </dgm:pt>
    <dgm:pt modelId="{B5EA85B0-C442-CC42-9B41-4B34BE8DCC13}" type="sibTrans" cxnId="{BB72BF6C-E854-7D43-A288-C631C66E12F6}">
      <dgm:prSet/>
      <dgm:spPr/>
      <dgm:t>
        <a:bodyPr/>
        <a:lstStyle/>
        <a:p>
          <a:endParaRPr lang="en-US"/>
        </a:p>
      </dgm:t>
    </dgm:pt>
    <dgm:pt modelId="{2CCE78B6-1953-4244-8428-8EEB0FA0C6B9}">
      <dgm:prSet phldrT="[Text]"/>
      <dgm:spPr/>
      <dgm:t>
        <a:bodyPr/>
        <a:lstStyle/>
        <a:p>
          <a:r>
            <a:rPr lang="en-US" dirty="0" smtClean="0"/>
            <a:t>Model </a:t>
          </a:r>
          <a:r>
            <a:rPr lang="en-US" dirty="0" smtClean="0"/>
            <a:t>Building</a:t>
          </a:r>
          <a:endParaRPr lang="en-US" dirty="0"/>
        </a:p>
      </dgm:t>
    </dgm:pt>
    <dgm:pt modelId="{2C352C24-3448-6342-AD58-F9440B109676}" type="parTrans" cxnId="{F7F47099-6938-C144-8F50-807B2614E9E7}">
      <dgm:prSet/>
      <dgm:spPr/>
      <dgm:t>
        <a:bodyPr/>
        <a:lstStyle/>
        <a:p>
          <a:endParaRPr lang="en-US"/>
        </a:p>
      </dgm:t>
    </dgm:pt>
    <dgm:pt modelId="{E846402F-7E31-3948-8EB5-3747F425EA2C}" type="sibTrans" cxnId="{F7F47099-6938-C144-8F50-807B2614E9E7}">
      <dgm:prSet/>
      <dgm:spPr/>
      <dgm:t>
        <a:bodyPr/>
        <a:lstStyle/>
        <a:p>
          <a:endParaRPr lang="en-US"/>
        </a:p>
      </dgm:t>
    </dgm:pt>
    <dgm:pt modelId="{C48D3A2E-CC2E-6346-B8B6-FBF6967AD04E}">
      <dgm:prSet phldrT="[Text]"/>
      <dgm:spPr/>
      <dgm:t>
        <a:bodyPr/>
        <a:lstStyle/>
        <a:p>
          <a:r>
            <a:rPr lang="en-US" dirty="0" smtClean="0"/>
            <a:t>Results Validation</a:t>
          </a:r>
          <a:endParaRPr lang="en-US" dirty="0"/>
        </a:p>
      </dgm:t>
    </dgm:pt>
    <dgm:pt modelId="{469B4459-3875-B641-ABE1-D1FE5B276B3A}" type="parTrans" cxnId="{92F20D32-53ED-384B-BB79-9A9298D6E074}">
      <dgm:prSet/>
      <dgm:spPr/>
      <dgm:t>
        <a:bodyPr/>
        <a:lstStyle/>
        <a:p>
          <a:endParaRPr lang="en-US"/>
        </a:p>
      </dgm:t>
    </dgm:pt>
    <dgm:pt modelId="{AE8FDD89-489D-B74C-B102-0510EDFFDC97}" type="sibTrans" cxnId="{92F20D32-53ED-384B-BB79-9A9298D6E074}">
      <dgm:prSet/>
      <dgm:spPr/>
      <dgm:t>
        <a:bodyPr/>
        <a:lstStyle/>
        <a:p>
          <a:endParaRPr lang="en-US"/>
        </a:p>
      </dgm:t>
    </dgm:pt>
    <dgm:pt modelId="{46670333-A3D8-7749-912B-42AA107F5955}">
      <dgm:prSet phldrT="[Text]"/>
      <dgm:spPr/>
      <dgm:t>
        <a:bodyPr/>
        <a:lstStyle/>
        <a:p>
          <a:r>
            <a:rPr lang="en-US" dirty="0" smtClean="0"/>
            <a:t>Ranking against Population</a:t>
          </a:r>
          <a:endParaRPr lang="en-US" dirty="0"/>
        </a:p>
      </dgm:t>
    </dgm:pt>
    <dgm:pt modelId="{CA2B6F65-06E7-5D4A-A18B-9C1EA0867419}" type="parTrans" cxnId="{07350A18-A1FA-1844-92B4-B0F1FE1A02A2}">
      <dgm:prSet/>
      <dgm:spPr/>
      <dgm:t>
        <a:bodyPr/>
        <a:lstStyle/>
        <a:p>
          <a:endParaRPr lang="en-US"/>
        </a:p>
      </dgm:t>
    </dgm:pt>
    <dgm:pt modelId="{62888A26-FE8E-4247-9F28-ACBB86C36E6B}" type="sibTrans" cxnId="{07350A18-A1FA-1844-92B4-B0F1FE1A02A2}">
      <dgm:prSet/>
      <dgm:spPr/>
      <dgm:t>
        <a:bodyPr/>
        <a:lstStyle/>
        <a:p>
          <a:endParaRPr lang="en-US"/>
        </a:p>
      </dgm:t>
    </dgm:pt>
    <dgm:pt modelId="{DC39DB33-88B0-BF4C-A2E6-EDA5923F3F35}" type="pres">
      <dgm:prSet presAssocID="{C18B83DA-BCA4-6445-AFEB-D744CDBC0EA1}" presName="Name0" presStyleCnt="0">
        <dgm:presLayoutVars>
          <dgm:dir/>
          <dgm:resizeHandles val="exact"/>
        </dgm:presLayoutVars>
      </dgm:prSet>
      <dgm:spPr/>
    </dgm:pt>
    <dgm:pt modelId="{866D8D07-ECC4-D043-9D6C-8E79ECFF21E8}" type="pres">
      <dgm:prSet presAssocID="{2750CE2E-AE3E-764E-81FA-E8A9581DDA6D}" presName="parTxOnly" presStyleLbl="node1" presStyleIdx="0" presStyleCnt="6">
        <dgm:presLayoutVars>
          <dgm:bulletEnabled val="1"/>
        </dgm:presLayoutVars>
      </dgm:prSet>
      <dgm:spPr/>
      <dgm:t>
        <a:bodyPr/>
        <a:lstStyle/>
        <a:p>
          <a:endParaRPr lang="en-US"/>
        </a:p>
      </dgm:t>
    </dgm:pt>
    <dgm:pt modelId="{E0E92EBE-FE9F-724E-94E2-702FD81146AC}" type="pres">
      <dgm:prSet presAssocID="{BB72D1D1-C5F9-8B4A-BE9B-FCD684CE0558}" presName="parSpace" presStyleCnt="0"/>
      <dgm:spPr/>
    </dgm:pt>
    <dgm:pt modelId="{40CC791F-94F0-B549-9432-E38C2D5EDA84}" type="pres">
      <dgm:prSet presAssocID="{490AD8B4-A0B9-2A43-9B7D-AF5E6C85DD36}" presName="parTxOnly" presStyleLbl="node1" presStyleIdx="1" presStyleCnt="6">
        <dgm:presLayoutVars>
          <dgm:bulletEnabled val="1"/>
        </dgm:presLayoutVars>
      </dgm:prSet>
      <dgm:spPr/>
      <dgm:t>
        <a:bodyPr/>
        <a:lstStyle/>
        <a:p>
          <a:endParaRPr lang="en-US"/>
        </a:p>
      </dgm:t>
    </dgm:pt>
    <dgm:pt modelId="{ECCCB931-8270-894B-B4BD-82E0FE708023}" type="pres">
      <dgm:prSet presAssocID="{323477DC-3EC4-8E41-AB1F-B12FF0475B44}" presName="parSpace" presStyleCnt="0"/>
      <dgm:spPr/>
    </dgm:pt>
    <dgm:pt modelId="{2B854EAE-0827-4E4D-9137-8E55B3935B9C}" type="pres">
      <dgm:prSet presAssocID="{760BC832-7EF6-7645-BFC5-51D911D36492}" presName="parTxOnly" presStyleLbl="node1" presStyleIdx="2" presStyleCnt="6">
        <dgm:presLayoutVars>
          <dgm:bulletEnabled val="1"/>
        </dgm:presLayoutVars>
      </dgm:prSet>
      <dgm:spPr/>
      <dgm:t>
        <a:bodyPr/>
        <a:lstStyle/>
        <a:p>
          <a:endParaRPr lang="en-US"/>
        </a:p>
      </dgm:t>
    </dgm:pt>
    <dgm:pt modelId="{63E4B33E-EE53-2941-B7D3-E9B0FF0EC6BA}" type="pres">
      <dgm:prSet presAssocID="{B5EA85B0-C442-CC42-9B41-4B34BE8DCC13}" presName="parSpace" presStyleCnt="0"/>
      <dgm:spPr/>
    </dgm:pt>
    <dgm:pt modelId="{07D83D1D-4564-E643-9055-42EB95E13495}" type="pres">
      <dgm:prSet presAssocID="{46670333-A3D8-7749-912B-42AA107F5955}" presName="parTxOnly" presStyleLbl="node1" presStyleIdx="3" presStyleCnt="6">
        <dgm:presLayoutVars>
          <dgm:bulletEnabled val="1"/>
        </dgm:presLayoutVars>
      </dgm:prSet>
      <dgm:spPr/>
      <dgm:t>
        <a:bodyPr/>
        <a:lstStyle/>
        <a:p>
          <a:endParaRPr lang="en-US"/>
        </a:p>
      </dgm:t>
    </dgm:pt>
    <dgm:pt modelId="{67CC59B8-A8EC-6F4A-B6BA-5850A182F8AE}" type="pres">
      <dgm:prSet presAssocID="{62888A26-FE8E-4247-9F28-ACBB86C36E6B}" presName="parSpace" presStyleCnt="0"/>
      <dgm:spPr/>
    </dgm:pt>
    <dgm:pt modelId="{A5EED330-B617-5C46-9191-5B715708D8A6}" type="pres">
      <dgm:prSet presAssocID="{2CCE78B6-1953-4244-8428-8EEB0FA0C6B9}" presName="parTxOnly" presStyleLbl="node1" presStyleIdx="4" presStyleCnt="6">
        <dgm:presLayoutVars>
          <dgm:bulletEnabled val="1"/>
        </dgm:presLayoutVars>
      </dgm:prSet>
      <dgm:spPr/>
      <dgm:t>
        <a:bodyPr/>
        <a:lstStyle/>
        <a:p>
          <a:endParaRPr lang="en-US"/>
        </a:p>
      </dgm:t>
    </dgm:pt>
    <dgm:pt modelId="{F306411A-4EF4-F141-A5EA-1D9420463005}" type="pres">
      <dgm:prSet presAssocID="{E846402F-7E31-3948-8EB5-3747F425EA2C}" presName="parSpace" presStyleCnt="0"/>
      <dgm:spPr/>
    </dgm:pt>
    <dgm:pt modelId="{C47AF600-9CB7-E244-8610-DEE3B443A1E8}" type="pres">
      <dgm:prSet presAssocID="{C48D3A2E-CC2E-6346-B8B6-FBF6967AD04E}" presName="parTxOnly" presStyleLbl="node1" presStyleIdx="5" presStyleCnt="6">
        <dgm:presLayoutVars>
          <dgm:bulletEnabled val="1"/>
        </dgm:presLayoutVars>
      </dgm:prSet>
      <dgm:spPr/>
      <dgm:t>
        <a:bodyPr/>
        <a:lstStyle/>
        <a:p>
          <a:endParaRPr lang="en-US"/>
        </a:p>
      </dgm:t>
    </dgm:pt>
  </dgm:ptLst>
  <dgm:cxnLst>
    <dgm:cxn modelId="{F7F47099-6938-C144-8F50-807B2614E9E7}" srcId="{C18B83DA-BCA4-6445-AFEB-D744CDBC0EA1}" destId="{2CCE78B6-1953-4244-8428-8EEB0FA0C6B9}" srcOrd="4" destOrd="0" parTransId="{2C352C24-3448-6342-AD58-F9440B109676}" sibTransId="{E846402F-7E31-3948-8EB5-3747F425EA2C}"/>
    <dgm:cxn modelId="{DA7FF40D-792E-004C-94AA-C279A051CD6C}" type="presOf" srcId="{C48D3A2E-CC2E-6346-B8B6-FBF6967AD04E}" destId="{C47AF600-9CB7-E244-8610-DEE3B443A1E8}" srcOrd="0" destOrd="0" presId="urn:microsoft.com/office/officeart/2005/8/layout/hChevron3"/>
    <dgm:cxn modelId="{6019A716-685A-DB4A-ABAC-179CD92DE595}" srcId="{C18B83DA-BCA4-6445-AFEB-D744CDBC0EA1}" destId="{490AD8B4-A0B9-2A43-9B7D-AF5E6C85DD36}" srcOrd="1" destOrd="0" parTransId="{DF983F5C-040A-0A4A-B625-959D2E012D67}" sibTransId="{323477DC-3EC4-8E41-AB1F-B12FF0475B44}"/>
    <dgm:cxn modelId="{BB72BF6C-E854-7D43-A288-C631C66E12F6}" srcId="{C18B83DA-BCA4-6445-AFEB-D744CDBC0EA1}" destId="{760BC832-7EF6-7645-BFC5-51D911D36492}" srcOrd="2" destOrd="0" parTransId="{28A8F4C5-B303-0A45-B7D4-328C6E42CCC3}" sibTransId="{B5EA85B0-C442-CC42-9B41-4B34BE8DCC13}"/>
    <dgm:cxn modelId="{98E95250-6A50-5047-A760-7789177D4E0E}" type="presOf" srcId="{46670333-A3D8-7749-912B-42AA107F5955}" destId="{07D83D1D-4564-E643-9055-42EB95E13495}" srcOrd="0" destOrd="0" presId="urn:microsoft.com/office/officeart/2005/8/layout/hChevron3"/>
    <dgm:cxn modelId="{D8CB7FC9-FE9F-174B-9066-B49C0B9BF5EC}" srcId="{C18B83DA-BCA4-6445-AFEB-D744CDBC0EA1}" destId="{2750CE2E-AE3E-764E-81FA-E8A9581DDA6D}" srcOrd="0" destOrd="0" parTransId="{480CAEF4-3BB7-4849-9F42-0A7E63AFCB7F}" sibTransId="{BB72D1D1-C5F9-8B4A-BE9B-FCD684CE0558}"/>
    <dgm:cxn modelId="{DE90821C-968A-1F4D-B62E-C76EB051C86C}" type="presOf" srcId="{2CCE78B6-1953-4244-8428-8EEB0FA0C6B9}" destId="{A5EED330-B617-5C46-9191-5B715708D8A6}" srcOrd="0" destOrd="0" presId="urn:microsoft.com/office/officeart/2005/8/layout/hChevron3"/>
    <dgm:cxn modelId="{07350A18-A1FA-1844-92B4-B0F1FE1A02A2}" srcId="{C18B83DA-BCA4-6445-AFEB-D744CDBC0EA1}" destId="{46670333-A3D8-7749-912B-42AA107F5955}" srcOrd="3" destOrd="0" parTransId="{CA2B6F65-06E7-5D4A-A18B-9C1EA0867419}" sibTransId="{62888A26-FE8E-4247-9F28-ACBB86C36E6B}"/>
    <dgm:cxn modelId="{6E5546C4-5644-6E48-A9F4-605AF3528594}" type="presOf" srcId="{490AD8B4-A0B9-2A43-9B7D-AF5E6C85DD36}" destId="{40CC791F-94F0-B549-9432-E38C2D5EDA84}" srcOrd="0" destOrd="0" presId="urn:microsoft.com/office/officeart/2005/8/layout/hChevron3"/>
    <dgm:cxn modelId="{5725097F-DD74-1F46-87C8-F0FA2036F646}" type="presOf" srcId="{2750CE2E-AE3E-764E-81FA-E8A9581DDA6D}" destId="{866D8D07-ECC4-D043-9D6C-8E79ECFF21E8}" srcOrd="0" destOrd="0" presId="urn:microsoft.com/office/officeart/2005/8/layout/hChevron3"/>
    <dgm:cxn modelId="{27FF32F4-0F70-ED46-BB98-B5882CA7F71B}" type="presOf" srcId="{C18B83DA-BCA4-6445-AFEB-D744CDBC0EA1}" destId="{DC39DB33-88B0-BF4C-A2E6-EDA5923F3F35}" srcOrd="0" destOrd="0" presId="urn:microsoft.com/office/officeart/2005/8/layout/hChevron3"/>
    <dgm:cxn modelId="{FA17FD81-5AC7-9349-9621-1CCF3213FF02}" type="presOf" srcId="{760BC832-7EF6-7645-BFC5-51D911D36492}" destId="{2B854EAE-0827-4E4D-9137-8E55B3935B9C}" srcOrd="0" destOrd="0" presId="urn:microsoft.com/office/officeart/2005/8/layout/hChevron3"/>
    <dgm:cxn modelId="{92F20D32-53ED-384B-BB79-9A9298D6E074}" srcId="{C18B83DA-BCA4-6445-AFEB-D744CDBC0EA1}" destId="{C48D3A2E-CC2E-6346-B8B6-FBF6967AD04E}" srcOrd="5" destOrd="0" parTransId="{469B4459-3875-B641-ABE1-D1FE5B276B3A}" sibTransId="{AE8FDD89-489D-B74C-B102-0510EDFFDC97}"/>
    <dgm:cxn modelId="{E58FA8D2-88D1-A048-A586-4CF4766666E5}" type="presParOf" srcId="{DC39DB33-88B0-BF4C-A2E6-EDA5923F3F35}" destId="{866D8D07-ECC4-D043-9D6C-8E79ECFF21E8}" srcOrd="0" destOrd="0" presId="urn:microsoft.com/office/officeart/2005/8/layout/hChevron3"/>
    <dgm:cxn modelId="{F261D0F6-154B-0A41-B0BD-EF2554A078F8}" type="presParOf" srcId="{DC39DB33-88B0-BF4C-A2E6-EDA5923F3F35}" destId="{E0E92EBE-FE9F-724E-94E2-702FD81146AC}" srcOrd="1" destOrd="0" presId="urn:microsoft.com/office/officeart/2005/8/layout/hChevron3"/>
    <dgm:cxn modelId="{6AD29F0B-831C-6945-8600-C0F7108239A5}" type="presParOf" srcId="{DC39DB33-88B0-BF4C-A2E6-EDA5923F3F35}" destId="{40CC791F-94F0-B549-9432-E38C2D5EDA84}" srcOrd="2" destOrd="0" presId="urn:microsoft.com/office/officeart/2005/8/layout/hChevron3"/>
    <dgm:cxn modelId="{6E436293-1F63-1741-899F-77C510FBAF7E}" type="presParOf" srcId="{DC39DB33-88B0-BF4C-A2E6-EDA5923F3F35}" destId="{ECCCB931-8270-894B-B4BD-82E0FE708023}" srcOrd="3" destOrd="0" presId="urn:microsoft.com/office/officeart/2005/8/layout/hChevron3"/>
    <dgm:cxn modelId="{9DE1269F-102C-A945-BC77-CD72472416C7}" type="presParOf" srcId="{DC39DB33-88B0-BF4C-A2E6-EDA5923F3F35}" destId="{2B854EAE-0827-4E4D-9137-8E55B3935B9C}" srcOrd="4" destOrd="0" presId="urn:microsoft.com/office/officeart/2005/8/layout/hChevron3"/>
    <dgm:cxn modelId="{5A893498-CB59-CC4C-8824-05D0AA147677}" type="presParOf" srcId="{DC39DB33-88B0-BF4C-A2E6-EDA5923F3F35}" destId="{63E4B33E-EE53-2941-B7D3-E9B0FF0EC6BA}" srcOrd="5" destOrd="0" presId="urn:microsoft.com/office/officeart/2005/8/layout/hChevron3"/>
    <dgm:cxn modelId="{09EAC1F0-9DE2-DA44-9B8A-1DB12BEF9C51}" type="presParOf" srcId="{DC39DB33-88B0-BF4C-A2E6-EDA5923F3F35}" destId="{07D83D1D-4564-E643-9055-42EB95E13495}" srcOrd="6" destOrd="0" presId="urn:microsoft.com/office/officeart/2005/8/layout/hChevron3"/>
    <dgm:cxn modelId="{7D175A58-AD06-3D4B-A78B-FB7F45A8B856}" type="presParOf" srcId="{DC39DB33-88B0-BF4C-A2E6-EDA5923F3F35}" destId="{67CC59B8-A8EC-6F4A-B6BA-5850A182F8AE}" srcOrd="7" destOrd="0" presId="urn:microsoft.com/office/officeart/2005/8/layout/hChevron3"/>
    <dgm:cxn modelId="{95F0269B-01B5-8C46-9A79-2C028A7A5A17}" type="presParOf" srcId="{DC39DB33-88B0-BF4C-A2E6-EDA5923F3F35}" destId="{A5EED330-B617-5C46-9191-5B715708D8A6}" srcOrd="8" destOrd="0" presId="urn:microsoft.com/office/officeart/2005/8/layout/hChevron3"/>
    <dgm:cxn modelId="{ADE919B0-081A-3D4B-BB5C-5AEE397F02DB}" type="presParOf" srcId="{DC39DB33-88B0-BF4C-A2E6-EDA5923F3F35}" destId="{F306411A-4EF4-F141-A5EA-1D9420463005}" srcOrd="9" destOrd="0" presId="urn:microsoft.com/office/officeart/2005/8/layout/hChevron3"/>
    <dgm:cxn modelId="{DC59AB2B-10FF-CC4F-8374-A7611015EB0F}" type="presParOf" srcId="{DC39DB33-88B0-BF4C-A2E6-EDA5923F3F35}" destId="{C47AF600-9CB7-E244-8610-DEE3B443A1E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163B3-CCD4-A84C-81C8-6EDF41AADC26}">
      <dsp:nvSpPr>
        <dsp:cNvPr id="0" name=""/>
        <dsp:cNvSpPr/>
      </dsp:nvSpPr>
      <dsp:spPr>
        <a:xfrm rot="16200000">
          <a:off x="695203" y="-695203"/>
          <a:ext cx="2724393" cy="4114800"/>
        </a:xfrm>
        <a:prstGeom prst="round1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t>Distributed Computing</a:t>
          </a:r>
          <a:endParaRPr lang="en-US" sz="4800" kern="1200" dirty="0"/>
        </a:p>
      </dsp:txBody>
      <dsp:txXfrm rot="5400000">
        <a:off x="0" y="0"/>
        <a:ext cx="4114800" cy="2043295"/>
      </dsp:txXfrm>
    </dsp:sp>
    <dsp:sp modelId="{47D578E6-B2F1-6F49-9D8B-90B4F463B343}">
      <dsp:nvSpPr>
        <dsp:cNvPr id="0" name=""/>
        <dsp:cNvSpPr/>
      </dsp:nvSpPr>
      <dsp:spPr>
        <a:xfrm>
          <a:off x="4114800" y="0"/>
          <a:ext cx="4114800" cy="2724393"/>
        </a:xfrm>
        <a:prstGeom prst="round1Rect">
          <a:avLst/>
        </a:prstGeom>
        <a:solidFill>
          <a:schemeClr val="accent3">
            <a:hueOff val="3750089"/>
            <a:satOff val="-5627"/>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t>Automated Data Pipeline</a:t>
          </a:r>
          <a:endParaRPr lang="en-US" sz="4800" kern="1200" dirty="0"/>
        </a:p>
      </dsp:txBody>
      <dsp:txXfrm>
        <a:off x="4114800" y="0"/>
        <a:ext cx="4114800" cy="2043295"/>
      </dsp:txXfrm>
    </dsp:sp>
    <dsp:sp modelId="{E3220734-DCF6-3C4F-AACC-9742EA2ED4F1}">
      <dsp:nvSpPr>
        <dsp:cNvPr id="0" name=""/>
        <dsp:cNvSpPr/>
      </dsp:nvSpPr>
      <dsp:spPr>
        <a:xfrm rot="10800000">
          <a:off x="0" y="2724393"/>
          <a:ext cx="4114800" cy="2724393"/>
        </a:xfrm>
        <a:prstGeom prst="round1Rect">
          <a:avLst/>
        </a:prstGeom>
        <a:solidFill>
          <a:schemeClr val="accent3">
            <a:hueOff val="7500177"/>
            <a:satOff val="-11253"/>
            <a:lumOff val="-18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t>Isolated Components</a:t>
          </a:r>
          <a:endParaRPr lang="en-US" sz="4800" kern="1200" dirty="0"/>
        </a:p>
      </dsp:txBody>
      <dsp:txXfrm rot="10800000">
        <a:off x="0" y="3405492"/>
        <a:ext cx="4114800" cy="2043295"/>
      </dsp:txXfrm>
    </dsp:sp>
    <dsp:sp modelId="{741618AE-21A3-FB43-A22C-DBE4E5DD9037}">
      <dsp:nvSpPr>
        <dsp:cNvPr id="0" name=""/>
        <dsp:cNvSpPr/>
      </dsp:nvSpPr>
      <dsp:spPr>
        <a:xfrm rot="5400000">
          <a:off x="4810003" y="2029190"/>
          <a:ext cx="2724393" cy="4114800"/>
        </a:xfrm>
        <a:prstGeom prst="round1Rect">
          <a:avLst/>
        </a:prstGeom>
        <a:solidFill>
          <a:schemeClr val="accent3">
            <a:hueOff val="11250266"/>
            <a:satOff val="-16880"/>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t>Stand-</a:t>
          </a:r>
          <a:r>
            <a:rPr lang="en-US" sz="4800" kern="1200" smtClean="0"/>
            <a:t>alone deployment</a:t>
          </a:r>
          <a:endParaRPr lang="en-US" sz="4800" kern="1200" dirty="0"/>
        </a:p>
      </dsp:txBody>
      <dsp:txXfrm rot="-5400000">
        <a:off x="4114800" y="3405492"/>
        <a:ext cx="4114800" cy="2043295"/>
      </dsp:txXfrm>
    </dsp:sp>
    <dsp:sp modelId="{A42BF15F-96E1-A249-8722-1D4B41DFE700}">
      <dsp:nvSpPr>
        <dsp:cNvPr id="0" name=""/>
        <dsp:cNvSpPr/>
      </dsp:nvSpPr>
      <dsp:spPr>
        <a:xfrm>
          <a:off x="2880359" y="2043295"/>
          <a:ext cx="2468880" cy="1362196"/>
        </a:xfrm>
        <a:prstGeom prst="roundRect">
          <a:avLst/>
        </a:prstGeom>
        <a:solidFill>
          <a:schemeClr val="accent3">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3LOQ</a:t>
          </a:r>
          <a:endParaRPr lang="en-US" sz="4800" kern="1200" dirty="0"/>
        </a:p>
      </dsp:txBody>
      <dsp:txXfrm>
        <a:off x="2946856" y="2109792"/>
        <a:ext cx="2335886" cy="1229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D8D07-ECC4-D043-9D6C-8E79ECFF21E8}">
      <dsp:nvSpPr>
        <dsp:cNvPr id="0" name=""/>
        <dsp:cNvSpPr/>
      </dsp:nvSpPr>
      <dsp:spPr>
        <a:xfrm>
          <a:off x="996" y="449062"/>
          <a:ext cx="1631680" cy="652672"/>
        </a:xfrm>
        <a:prstGeom prst="homePlat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Data Analysis</a:t>
          </a:r>
          <a:endParaRPr lang="en-US" sz="1200" kern="1200" dirty="0"/>
        </a:p>
      </dsp:txBody>
      <dsp:txXfrm>
        <a:off x="996" y="449062"/>
        <a:ext cx="1468512" cy="652672"/>
      </dsp:txXfrm>
    </dsp:sp>
    <dsp:sp modelId="{40CC791F-94F0-B549-9432-E38C2D5EDA84}">
      <dsp:nvSpPr>
        <dsp:cNvPr id="0" name=""/>
        <dsp:cNvSpPr/>
      </dsp:nvSpPr>
      <dsp:spPr>
        <a:xfrm>
          <a:off x="1306340" y="449062"/>
          <a:ext cx="1631680" cy="652672"/>
        </a:xfrm>
        <a:prstGeom prst="chevron">
          <a:avLst/>
        </a:prstGeom>
        <a:gradFill rotWithShape="0">
          <a:gsLst>
            <a:gs pos="0">
              <a:schemeClr val="accent3">
                <a:hueOff val="2250053"/>
                <a:satOff val="-3376"/>
                <a:lumOff val="-549"/>
                <a:alphaOff val="0"/>
                <a:tint val="50000"/>
                <a:satMod val="300000"/>
              </a:schemeClr>
            </a:gs>
            <a:gs pos="35000">
              <a:schemeClr val="accent3">
                <a:hueOff val="2250053"/>
                <a:satOff val="-3376"/>
                <a:lumOff val="-549"/>
                <a:alphaOff val="0"/>
                <a:tint val="37000"/>
                <a:satMod val="300000"/>
              </a:schemeClr>
            </a:gs>
            <a:gs pos="100000">
              <a:schemeClr val="accent3">
                <a:hueOff val="2250053"/>
                <a:satOff val="-3376"/>
                <a:lumOff val="-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Transaction Mnemonic Categorization</a:t>
          </a:r>
          <a:endParaRPr lang="en-US" sz="1200" kern="1200" dirty="0"/>
        </a:p>
      </dsp:txBody>
      <dsp:txXfrm>
        <a:off x="1632676" y="449062"/>
        <a:ext cx="979008" cy="652672"/>
      </dsp:txXfrm>
    </dsp:sp>
    <dsp:sp modelId="{2B854EAE-0827-4E4D-9137-8E55B3935B9C}">
      <dsp:nvSpPr>
        <dsp:cNvPr id="0" name=""/>
        <dsp:cNvSpPr/>
      </dsp:nvSpPr>
      <dsp:spPr>
        <a:xfrm>
          <a:off x="2611685" y="449062"/>
          <a:ext cx="1631680" cy="652672"/>
        </a:xfrm>
        <a:prstGeom prst="chevron">
          <a:avLst/>
        </a:prstGeom>
        <a:gradFill rotWithShape="0">
          <a:gsLst>
            <a:gs pos="0">
              <a:schemeClr val="accent3">
                <a:hueOff val="4500106"/>
                <a:satOff val="-6752"/>
                <a:lumOff val="-1098"/>
                <a:alphaOff val="0"/>
                <a:tint val="50000"/>
                <a:satMod val="300000"/>
              </a:schemeClr>
            </a:gs>
            <a:gs pos="35000">
              <a:schemeClr val="accent3">
                <a:hueOff val="4500106"/>
                <a:satOff val="-6752"/>
                <a:lumOff val="-1098"/>
                <a:alphaOff val="0"/>
                <a:tint val="37000"/>
                <a:satMod val="300000"/>
              </a:schemeClr>
            </a:gs>
            <a:gs pos="100000">
              <a:schemeClr val="accent3">
                <a:hueOff val="4500106"/>
                <a:satOff val="-6752"/>
                <a:lumOff val="-10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Feature Selection</a:t>
          </a:r>
          <a:endParaRPr lang="en-US" sz="1200" kern="1200" dirty="0"/>
        </a:p>
      </dsp:txBody>
      <dsp:txXfrm>
        <a:off x="2938021" y="449062"/>
        <a:ext cx="979008" cy="652672"/>
      </dsp:txXfrm>
    </dsp:sp>
    <dsp:sp modelId="{07D83D1D-4564-E643-9055-42EB95E13495}">
      <dsp:nvSpPr>
        <dsp:cNvPr id="0" name=""/>
        <dsp:cNvSpPr/>
      </dsp:nvSpPr>
      <dsp:spPr>
        <a:xfrm>
          <a:off x="3917029" y="449062"/>
          <a:ext cx="1631680" cy="652672"/>
        </a:xfrm>
        <a:prstGeom prst="chevron">
          <a:avLst/>
        </a:prstGeom>
        <a:gradFill rotWithShape="0">
          <a:gsLst>
            <a:gs pos="0">
              <a:schemeClr val="accent3">
                <a:hueOff val="6750160"/>
                <a:satOff val="-10128"/>
                <a:lumOff val="-1647"/>
                <a:alphaOff val="0"/>
                <a:tint val="50000"/>
                <a:satMod val="300000"/>
              </a:schemeClr>
            </a:gs>
            <a:gs pos="35000">
              <a:schemeClr val="accent3">
                <a:hueOff val="6750160"/>
                <a:satOff val="-10128"/>
                <a:lumOff val="-1647"/>
                <a:alphaOff val="0"/>
                <a:tint val="37000"/>
                <a:satMod val="300000"/>
              </a:schemeClr>
            </a:gs>
            <a:gs pos="100000">
              <a:schemeClr val="accent3">
                <a:hueOff val="6750160"/>
                <a:satOff val="-10128"/>
                <a:lumOff val="-1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Ranking against Population</a:t>
          </a:r>
          <a:endParaRPr lang="en-US" sz="1200" kern="1200" dirty="0"/>
        </a:p>
      </dsp:txBody>
      <dsp:txXfrm>
        <a:off x="4243365" y="449062"/>
        <a:ext cx="979008" cy="652672"/>
      </dsp:txXfrm>
    </dsp:sp>
    <dsp:sp modelId="{A5EED330-B617-5C46-9191-5B715708D8A6}">
      <dsp:nvSpPr>
        <dsp:cNvPr id="0" name=""/>
        <dsp:cNvSpPr/>
      </dsp:nvSpPr>
      <dsp:spPr>
        <a:xfrm>
          <a:off x="5222374" y="449062"/>
          <a:ext cx="1631680" cy="652672"/>
        </a:xfrm>
        <a:prstGeom prst="chevron">
          <a:avLst/>
        </a:prstGeom>
        <a:gradFill rotWithShape="0">
          <a:gsLst>
            <a:gs pos="0">
              <a:schemeClr val="accent3">
                <a:hueOff val="9000212"/>
                <a:satOff val="-13504"/>
                <a:lumOff val="-2196"/>
                <a:alphaOff val="0"/>
                <a:tint val="50000"/>
                <a:satMod val="300000"/>
              </a:schemeClr>
            </a:gs>
            <a:gs pos="35000">
              <a:schemeClr val="accent3">
                <a:hueOff val="9000212"/>
                <a:satOff val="-13504"/>
                <a:lumOff val="-2196"/>
                <a:alphaOff val="0"/>
                <a:tint val="37000"/>
                <a:satMod val="300000"/>
              </a:schemeClr>
            </a:gs>
            <a:gs pos="100000">
              <a:schemeClr val="accent3">
                <a:hueOff val="9000212"/>
                <a:satOff val="-13504"/>
                <a:lumOff val="-2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Model </a:t>
          </a:r>
          <a:r>
            <a:rPr lang="en-US" sz="1200" kern="1200" dirty="0" smtClean="0"/>
            <a:t>Building</a:t>
          </a:r>
          <a:endParaRPr lang="en-US" sz="1200" kern="1200" dirty="0"/>
        </a:p>
      </dsp:txBody>
      <dsp:txXfrm>
        <a:off x="5548710" y="449062"/>
        <a:ext cx="979008" cy="652672"/>
      </dsp:txXfrm>
    </dsp:sp>
    <dsp:sp modelId="{C47AF600-9CB7-E244-8610-DEE3B443A1E8}">
      <dsp:nvSpPr>
        <dsp:cNvPr id="0" name=""/>
        <dsp:cNvSpPr/>
      </dsp:nvSpPr>
      <dsp:spPr>
        <a:xfrm>
          <a:off x="6527719" y="449062"/>
          <a:ext cx="1631680" cy="652672"/>
        </a:xfrm>
        <a:prstGeom prst="chevron">
          <a:avLst/>
        </a:prstGeom>
        <a:gradFill rotWithShape="0">
          <a:gsLst>
            <a:gs pos="0">
              <a:schemeClr val="accent3">
                <a:hueOff val="11250266"/>
                <a:satOff val="-16880"/>
                <a:lumOff val="-2745"/>
                <a:alphaOff val="0"/>
                <a:tint val="50000"/>
                <a:satMod val="300000"/>
              </a:schemeClr>
            </a:gs>
            <a:gs pos="35000">
              <a:schemeClr val="accent3">
                <a:hueOff val="11250266"/>
                <a:satOff val="-16880"/>
                <a:lumOff val="-2745"/>
                <a:alphaOff val="0"/>
                <a:tint val="37000"/>
                <a:satMod val="300000"/>
              </a:schemeClr>
            </a:gs>
            <a:gs pos="100000">
              <a:schemeClr val="accent3">
                <a:hueOff val="11250266"/>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lvl="0" algn="ctr" defTabSz="533400">
            <a:lnSpc>
              <a:spcPct val="90000"/>
            </a:lnSpc>
            <a:spcBef>
              <a:spcPct val="0"/>
            </a:spcBef>
            <a:spcAft>
              <a:spcPct val="35000"/>
            </a:spcAft>
          </a:pPr>
          <a:r>
            <a:rPr lang="en-US" sz="1200" kern="1200" dirty="0" smtClean="0"/>
            <a:t>Results Validation</a:t>
          </a:r>
          <a:endParaRPr lang="en-US" sz="1200" kern="1200" dirty="0"/>
        </a:p>
      </dsp:txBody>
      <dsp:txXfrm>
        <a:off x="6854055" y="449062"/>
        <a:ext cx="979008" cy="65267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2F7D9B-2AEE-6D4B-9555-0FE9CD8A8677}" type="datetimeFigureOut">
              <a:rPr lang="en-US" smtClean="0"/>
              <a:t>10/11/14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BEAADE-EE86-3242-9AE2-CF2E2AEC862A}" type="slidenum">
              <a:rPr lang="en-US" smtClean="0"/>
              <a:t>‹#›</a:t>
            </a:fld>
            <a:endParaRPr lang="en-US" dirty="0"/>
          </a:p>
        </p:txBody>
      </p:sp>
    </p:spTree>
    <p:extLst>
      <p:ext uri="{BB962C8B-B14F-4D97-AF65-F5344CB8AC3E}">
        <p14:creationId xmlns:p14="http://schemas.microsoft.com/office/powerpoint/2010/main" val="3207407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D24334-7D34-D142-AC6D-322B840CE620}" type="datetimeFigureOut">
              <a:rPr lang="en-US" smtClean="0"/>
              <a:t>10/11/14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BADF7-2A48-0344-857A-446F275A298E}" type="slidenum">
              <a:rPr lang="en-US" smtClean="0"/>
              <a:t>‹#›</a:t>
            </a:fld>
            <a:endParaRPr lang="en-US" dirty="0"/>
          </a:p>
        </p:txBody>
      </p:sp>
    </p:spTree>
    <p:extLst>
      <p:ext uri="{BB962C8B-B14F-4D97-AF65-F5344CB8AC3E}">
        <p14:creationId xmlns:p14="http://schemas.microsoft.com/office/powerpoint/2010/main" val="30372818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6CBADF7-2A48-0344-857A-446F275A298E}" type="slidenum">
              <a:rPr lang="en-US" smtClean="0"/>
              <a:t>2</a:t>
            </a:fld>
            <a:endParaRPr lang="en-US" dirty="0"/>
          </a:p>
        </p:txBody>
      </p:sp>
    </p:spTree>
    <p:extLst>
      <p:ext uri="{BB962C8B-B14F-4D97-AF65-F5344CB8AC3E}">
        <p14:creationId xmlns:p14="http://schemas.microsoft.com/office/powerpoint/2010/main" val="179928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23</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47392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24</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4739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26</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84073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27</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637812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28</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030643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30</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4739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DA18D16-2EEA-469B-A2EB-3CF3B2D91944}" type="slidenum">
              <a:t>33</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Single node configuration:  8 core CPU, 32GB RAM and 1TB hard drive.</a:t>
            </a:r>
          </a:p>
          <a:p>
            <a:endParaRPr lang="en-US" dirty="0"/>
          </a:p>
        </p:txBody>
      </p:sp>
    </p:spTree>
    <p:extLst>
      <p:ext uri="{BB962C8B-B14F-4D97-AF65-F5344CB8AC3E}">
        <p14:creationId xmlns:p14="http://schemas.microsoft.com/office/powerpoint/2010/main" val="33755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DA18D16-2EEA-469B-A2EB-3CF3B2D91944}" type="slidenum">
              <a:t>34</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185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6CBADF7-2A48-0344-857A-446F275A298E}" type="slidenum">
              <a:rPr lang="en-US" smtClean="0"/>
              <a:t>3</a:t>
            </a:fld>
            <a:endParaRPr lang="en-US" dirty="0"/>
          </a:p>
        </p:txBody>
      </p:sp>
    </p:spTree>
    <p:extLst>
      <p:ext uri="{BB962C8B-B14F-4D97-AF65-F5344CB8AC3E}">
        <p14:creationId xmlns:p14="http://schemas.microsoft.com/office/powerpoint/2010/main" val="179928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BADF7-2A48-0344-857A-446F275A298E}" type="slidenum">
              <a:rPr lang="en-US" smtClean="0"/>
              <a:t>14</a:t>
            </a:fld>
            <a:endParaRPr lang="en-US" dirty="0"/>
          </a:p>
        </p:txBody>
      </p:sp>
    </p:spTree>
    <p:extLst>
      <p:ext uri="{BB962C8B-B14F-4D97-AF65-F5344CB8AC3E}">
        <p14:creationId xmlns:p14="http://schemas.microsoft.com/office/powerpoint/2010/main" val="382855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will start out by</a:t>
            </a:r>
            <a:r>
              <a:rPr lang="en-IN" baseline="0" dirty="0" smtClean="0"/>
              <a:t> defining the problem we set out to solve. Essentially, since Finance was a new vertical we are tagetting, we first wanted to understand the factors that determine consumer behavior and propensity to a particular product. We collabrated closely with the HDFC analytics team to form an undersatning of the transaction data.</a:t>
            </a:r>
          </a:p>
          <a:p>
            <a:endParaRPr lang="en-IN" baseline="0" dirty="0" smtClean="0"/>
          </a:p>
          <a:p>
            <a:r>
              <a:rPr lang="en-IN" baseline="0" dirty="0" smtClean="0"/>
              <a:t>Due to limited access to hardware and time, we limited the scope.</a:t>
            </a:r>
          </a:p>
        </p:txBody>
      </p:sp>
      <p:sp>
        <p:nvSpPr>
          <p:cNvPr id="4" name="Slide Number Placeholder 3"/>
          <p:cNvSpPr>
            <a:spLocks noGrp="1"/>
          </p:cNvSpPr>
          <p:nvPr>
            <p:ph type="sldNum" sz="quarter" idx="10"/>
          </p:nvPr>
        </p:nvSpPr>
        <p:spPr/>
        <p:txBody>
          <a:bodyPr/>
          <a:lstStyle/>
          <a:p>
            <a:fld id="{36CBADF7-2A48-0344-857A-446F275A298E}" type="slidenum">
              <a:rPr lang="en-US" smtClean="0"/>
              <a:t>15</a:t>
            </a:fld>
            <a:endParaRPr lang="en-US" dirty="0"/>
          </a:p>
        </p:txBody>
      </p:sp>
    </p:spTree>
    <p:extLst>
      <p:ext uri="{BB962C8B-B14F-4D97-AF65-F5344CB8AC3E}">
        <p14:creationId xmlns:p14="http://schemas.microsoft.com/office/powerpoint/2010/main" val="73279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baseline="0" dirty="0" smtClean="0"/>
              <a:t>We used both fianacial and non-financial transactions </a:t>
            </a:r>
          </a:p>
          <a:p>
            <a:pPr marL="685800" lvl="1" indent="-228600">
              <a:buAutoNum type="arabicPeriod"/>
            </a:pPr>
            <a:r>
              <a:rPr lang="en-IN" baseline="0" dirty="0" smtClean="0"/>
              <a:t>Financial transactions were primiarly drawn from CASA Source Transactions</a:t>
            </a:r>
          </a:p>
          <a:p>
            <a:pPr marL="685800" lvl="1" indent="-228600">
              <a:buAutoNum type="arabicPeriod"/>
            </a:pPr>
            <a:r>
              <a:rPr lang="en-IN" baseline="0" dirty="0" smtClean="0"/>
              <a:t>Non-financial transactions used were primairly requests made to HDFC for a vairety of services such as cheque books and statemsns via IB, MB, Etc</a:t>
            </a:r>
          </a:p>
          <a:p>
            <a:pPr marL="228600" lvl="0" indent="-228600">
              <a:buAutoNum type="arabicPeriod"/>
            </a:pPr>
            <a:r>
              <a:rPr lang="en-IN" baseline="0" dirty="0" smtClean="0"/>
              <a:t>Basis the “salary” transactions, we identified salaried individuals. We choose this as this was the single largest set of individuals.</a:t>
            </a:r>
          </a:p>
          <a:p>
            <a:pPr marL="0" lvl="0" indent="0">
              <a:buNone/>
            </a:pPr>
            <a:endParaRPr lang="en-IN" baseline="0" dirty="0" smtClean="0"/>
          </a:p>
          <a:p>
            <a:pPr marL="0" lvl="0" indent="0">
              <a:buNone/>
            </a:pPr>
            <a:r>
              <a:rPr lang="en-IN" baseline="0" dirty="0" smtClean="0"/>
              <a:t>3. Outcome: background of the dataset used so as to give the context to evauate the results</a:t>
            </a:r>
          </a:p>
        </p:txBody>
      </p:sp>
      <p:sp>
        <p:nvSpPr>
          <p:cNvPr id="4" name="Slide Number Placeholder 3"/>
          <p:cNvSpPr>
            <a:spLocks noGrp="1"/>
          </p:cNvSpPr>
          <p:nvPr>
            <p:ph type="sldNum" sz="quarter" idx="10"/>
          </p:nvPr>
        </p:nvSpPr>
        <p:spPr/>
        <p:txBody>
          <a:bodyPr/>
          <a:lstStyle/>
          <a:p>
            <a:fld id="{36CBADF7-2A48-0344-857A-446F275A298E}" type="slidenum">
              <a:rPr lang="en-US" smtClean="0"/>
              <a:t>16</a:t>
            </a:fld>
            <a:endParaRPr lang="en-US" dirty="0"/>
          </a:p>
        </p:txBody>
      </p:sp>
    </p:spTree>
    <p:extLst>
      <p:ext uri="{BB962C8B-B14F-4D97-AF65-F5344CB8AC3E}">
        <p14:creationId xmlns:p14="http://schemas.microsoft.com/office/powerpoint/2010/main" val="73279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Financial behavior:</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Text Mining:</a:t>
            </a:r>
            <a:endParaRPr lang="en-US" dirty="0" smtClean="0"/>
          </a:p>
          <a:p>
            <a:pPr marL="228600" indent="-228600">
              <a:buAutoNum type="arabicPeriod"/>
            </a:pPr>
            <a:r>
              <a:rPr lang="en-US" dirty="0" smtClean="0"/>
              <a:t>Product</a:t>
            </a:r>
            <a:r>
              <a:rPr lang="en-US" baseline="0" dirty="0" smtClean="0"/>
              <a:t> holdings</a:t>
            </a:r>
          </a:p>
          <a:p>
            <a:pPr marL="228600" indent="-228600">
              <a:buAutoNum type="arabicPeriod"/>
            </a:pPr>
            <a:r>
              <a:rPr lang="en-US" dirty="0" smtClean="0"/>
              <a:t>Engagement with HDFC</a:t>
            </a:r>
          </a:p>
          <a:p>
            <a:pPr marL="0" indent="0">
              <a:buNone/>
            </a:pPr>
            <a:endParaRPr lang="en-US" dirty="0" smtClean="0"/>
          </a:p>
          <a:p>
            <a:pPr marL="0" indent="0">
              <a:buNone/>
            </a:pPr>
            <a:r>
              <a:rPr lang="en-US" dirty="0" smtClean="0"/>
              <a:t>In</a:t>
            </a:r>
            <a:r>
              <a:rPr lang="en-US" baseline="0" dirty="0" smtClean="0"/>
              <a:t> the next slide we will do a deep dive into how the model is created</a:t>
            </a:r>
            <a:endParaRPr lang="en-US" dirty="0" smtClean="0"/>
          </a:p>
        </p:txBody>
      </p:sp>
      <p:sp>
        <p:nvSpPr>
          <p:cNvPr id="4" name="Slide Number Placeholder 3"/>
          <p:cNvSpPr>
            <a:spLocks noGrp="1"/>
          </p:cNvSpPr>
          <p:nvPr>
            <p:ph type="sldNum" sz="quarter" idx="10"/>
          </p:nvPr>
        </p:nvSpPr>
        <p:spPr/>
        <p:txBody>
          <a:bodyPr/>
          <a:lstStyle/>
          <a:p>
            <a:fld id="{36CBADF7-2A48-0344-857A-446F275A298E}" type="slidenum">
              <a:rPr lang="en-US" smtClean="0"/>
              <a:t>17</a:t>
            </a:fld>
            <a:endParaRPr lang="en-US" dirty="0"/>
          </a:p>
        </p:txBody>
      </p:sp>
    </p:spTree>
    <p:extLst>
      <p:ext uri="{BB962C8B-B14F-4D97-AF65-F5344CB8AC3E}">
        <p14:creationId xmlns:p14="http://schemas.microsoft.com/office/powerpoint/2010/main" val="342488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18</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Outcome: What</a:t>
            </a:r>
            <a:r>
              <a:rPr lang="en-US" baseline="0" dirty="0" smtClean="0"/>
              <a:t> &amp; Why</a:t>
            </a:r>
            <a:endParaRPr lang="en-US"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What: Understand</a:t>
            </a:r>
            <a:r>
              <a:rPr lang="en-US" baseline="0" dirty="0" smtClean="0"/>
              <a:t> Mnemonics, Why: understand where the customer spends his money, categorize his spending</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What: Dissect transaction, How: </a:t>
            </a:r>
            <a:endParaRPr lang="en-US"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We started</a:t>
            </a:r>
            <a:r>
              <a:rPr lang="en-US" baseline="0" dirty="0" smtClean="0"/>
              <a:t> out by understanding the mnemonics present in financial transactions, their distribution and what they mean in context of the customer. The primary reason for doing this was to understand how the customer spent his money</a:t>
            </a:r>
          </a:p>
          <a:p>
            <a:pPr marL="6858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mode (cash, </a:t>
            </a:r>
            <a:r>
              <a:rPr lang="en-US" baseline="0" dirty="0" err="1" smtClean="0"/>
              <a:t>cheq</a:t>
            </a:r>
            <a:r>
              <a:rPr lang="en-US" baseline="0" dirty="0" smtClean="0"/>
              <a:t>, </a:t>
            </a:r>
            <a:r>
              <a:rPr lang="en-US" baseline="0" dirty="0" err="1" smtClean="0"/>
              <a:t>etc</a:t>
            </a:r>
            <a:r>
              <a:rPr lang="en-US" baseline="0" dirty="0" smtClean="0"/>
              <a:t>), </a:t>
            </a:r>
          </a:p>
          <a:p>
            <a:pPr marL="6858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channel preferences (IB, MB, branch, ATM)</a:t>
            </a:r>
          </a:p>
          <a:p>
            <a:pPr marL="6858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Destination of the funds (counter-party): WHERE and HOW was the customer allocating his funds.: our hypothesis was that correctly identifying and categorization the destination of the funds would be most critical in characterizing the customers intensions and needs</a:t>
            </a:r>
          </a:p>
          <a:p>
            <a:pPr marL="685800" marR="0" lvl="2"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Associated financial products (loan installments, term deposits, MF &amp; shares,  </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There were more than 2500 mnemonics, out of which around 350 accounted for 98% of the transactions. </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dirty="0" smtClean="0"/>
              <a:t>Analyzing</a:t>
            </a:r>
            <a:r>
              <a:rPr lang="en-US" baseline="0" dirty="0" smtClean="0"/>
              <a:t> behavior across 350 different types of transactions would be intractable hence we wanted to categorize and group the mnemonics so that the spending behavior could be characterized accurately while being computationally feasible. </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grouped the debit </a:t>
            </a:r>
            <a:r>
              <a:rPr lang="en-US" baseline="0" dirty="0" err="1" smtClean="0"/>
              <a:t>tx</a:t>
            </a:r>
            <a:r>
              <a:rPr lang="en-US" baseline="0" dirty="0" smtClean="0"/>
              <a:t> into 4 broad categories: Installments, Investments, General Spends (shopping, merchants, POS, </a:t>
            </a:r>
            <a:r>
              <a:rPr lang="en-US" baseline="0" dirty="0" err="1" smtClean="0"/>
              <a:t>etc</a:t>
            </a:r>
            <a:r>
              <a:rPr lang="en-US" baseline="0" dirty="0" smtClean="0"/>
              <a:t>), Unknown</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then used basic text mining techniques to find the most popular keywords in the transaction descriptions as this would help us categorize where a customer spends their money</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then created features based on various attributes based frequency, variety, intensity, monetary amount of the transactions.</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As the number of potential features/inputs were quite large, we applied the algorithm of Random Forests to help discover features that have the more predictive power specifically for </a:t>
            </a:r>
            <a:r>
              <a:rPr lang="en-US" b="1" baseline="0" dirty="0" smtClean="0"/>
              <a:t>predicting intent to opt for </a:t>
            </a:r>
            <a:r>
              <a:rPr lang="en-US" baseline="0" dirty="0" smtClean="0"/>
              <a:t>a credit card. </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For each feature, we then create an index such that we rank every customer in the base against everyone else. Rather than working on absolute numerical values, the index gives relative rank for a customer, making the features adaptive.</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We used ARM to develop the primary predict model. The primary advantage of ARM is that it is able to discover unique as well as general relationships. ARM has the ability to find non-linear relationships between entities at the same time is computationally efficient such that it can be run on the entire population.</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Parameter tuning of ARM is done basis the data </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What is unique: Distributed platform + Automatic parameter tuning + advanced feature creation and selection</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t>Results validation</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dirty="0" smtClean="0"/>
          </a:p>
        </p:txBody>
      </p:sp>
    </p:spTree>
    <p:extLst>
      <p:ext uri="{BB962C8B-B14F-4D97-AF65-F5344CB8AC3E}">
        <p14:creationId xmlns:p14="http://schemas.microsoft.com/office/powerpoint/2010/main" val="44739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21</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r>
              <a:rPr lang="en-US" dirty="0" smtClean="0"/>
              <a:t>Base:</a:t>
            </a:r>
          </a:p>
          <a:p>
            <a:r>
              <a:rPr lang="en-US" dirty="0" smtClean="0"/>
              <a:t>The base population</a:t>
            </a:r>
            <a:r>
              <a:rPr lang="en-US" baseline="0" dirty="0" smtClean="0"/>
              <a:t> was selected as it represents that largest segment of consumers</a:t>
            </a:r>
          </a:p>
          <a:p>
            <a:endParaRPr lang="en-US" baseline="0" dirty="0" smtClean="0"/>
          </a:p>
          <a:p>
            <a:r>
              <a:rPr lang="en-US" baseline="0" dirty="0" smtClean="0"/>
              <a:t>The base was divided into train/test sets. The validation set was left unused due to the lack of time.</a:t>
            </a:r>
          </a:p>
          <a:p>
            <a:endParaRPr lang="en-US" baseline="0" dirty="0" smtClean="0"/>
          </a:p>
          <a:p>
            <a:r>
              <a:rPr lang="en-US" baseline="0" dirty="0" smtClean="0"/>
              <a:t>To simulate a lives test environment, we split time into 2 windows:</a:t>
            </a:r>
          </a:p>
          <a:p>
            <a:endParaRPr lang="en-US" baseline="0" dirty="0" smtClean="0"/>
          </a:p>
          <a:p>
            <a:r>
              <a:rPr lang="en-US" baseline="0" dirty="0" smtClean="0"/>
              <a:t>Model Input window: Calculate the features</a:t>
            </a:r>
          </a:p>
          <a:p>
            <a:endParaRPr lang="en-US" baseline="0" dirty="0" smtClean="0"/>
          </a:p>
          <a:p>
            <a:r>
              <a:rPr lang="en-US" baseline="0" dirty="0" smtClean="0"/>
              <a:t>Model Input Window: for the train set, the transactions in this time period were used to create the model. In the test set, the transactions in this time period were used as model input for prediction. </a:t>
            </a:r>
          </a:p>
          <a:p>
            <a:r>
              <a:rPr lang="en-US" baseline="0" dirty="0" smtClean="0"/>
              <a:t>Prediction: for the test set, we used this time period to check whether the customer got the product. </a:t>
            </a:r>
          </a:p>
          <a:p>
            <a:endParaRPr lang="en-US" baseline="0" dirty="0" smtClean="0"/>
          </a:p>
          <a:p>
            <a:r>
              <a:rPr lang="en-US" baseline="0" dirty="0" smtClean="0"/>
              <a:t>The reasoning for splitting into two windows is:</a:t>
            </a:r>
          </a:p>
          <a:p>
            <a:pPr marL="228600" indent="-228600">
              <a:buAutoNum type="arabicPeriod"/>
            </a:pPr>
            <a:r>
              <a:rPr lang="en-US" baseline="0" dirty="0" smtClean="0"/>
              <a:t>Capture transaction pattern before the customer intends to purchase a particular product</a:t>
            </a:r>
          </a:p>
          <a:p>
            <a:pPr marL="228600" indent="-228600">
              <a:buAutoNum type="arabicPeriod"/>
            </a:pPr>
            <a:r>
              <a:rPr lang="en-US" baseline="0" dirty="0" smtClean="0"/>
              <a:t>Use captured patterns to predict future behavior of customers</a:t>
            </a:r>
          </a:p>
        </p:txBody>
      </p:sp>
    </p:spTree>
    <p:extLst>
      <p:ext uri="{BB962C8B-B14F-4D97-AF65-F5344CB8AC3E}">
        <p14:creationId xmlns:p14="http://schemas.microsoft.com/office/powerpoint/2010/main" val="218051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86658DC-B54D-449C-9D08-0987B29A7EEF}" type="slidenum">
              <a:t>22</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91487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2" y="-4327"/>
            <a:ext cx="9143998" cy="6858000"/>
          </a:xfrm>
          <a:prstGeom prst="rect">
            <a:avLst/>
          </a:prstGeom>
          <a:solidFill>
            <a:srgbClr val="DADAD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10" name="Picture 9"/>
          <p:cNvPicPr/>
          <p:nvPr userDrawn="1"/>
        </p:nvPicPr>
        <p:blipFill>
          <a:blip r:embed="rId2">
            <a:extLst>
              <a:ext uri="{28A0092B-C50C-407E-A947-70E740481C1C}">
                <a14:useLocalDpi xmlns:a14="http://schemas.microsoft.com/office/drawing/2010/main" val="0"/>
              </a:ext>
            </a:extLst>
          </a:blip>
          <a:stretch>
            <a:fillRect/>
          </a:stretch>
        </p:blipFill>
        <p:spPr>
          <a:xfrm>
            <a:off x="2" y="0"/>
            <a:ext cx="2541753" cy="6858000"/>
          </a:xfrm>
          <a:prstGeom prst="rect">
            <a:avLst/>
          </a:prstGeom>
          <a:effectLst>
            <a:outerShdw blurRad="152400" dir="1980000" sx="102000" sy="102000" algn="tl" rotWithShape="0">
              <a:schemeClr val="tx2">
                <a:alpha val="15000"/>
              </a:schemeClr>
            </a:outerShdw>
          </a:effectLst>
        </p:spPr>
      </p:pic>
      <p:sp>
        <p:nvSpPr>
          <p:cNvPr id="2" name="Title 1"/>
          <p:cNvSpPr>
            <a:spLocks noGrp="1"/>
          </p:cNvSpPr>
          <p:nvPr>
            <p:ph type="ctrTitle"/>
          </p:nvPr>
        </p:nvSpPr>
        <p:spPr>
          <a:xfrm>
            <a:off x="3585943" y="1499973"/>
            <a:ext cx="5100859" cy="2019411"/>
          </a:xfrm>
        </p:spPr>
        <p:txBody>
          <a:bodyPr>
            <a:normAutofit/>
          </a:bodyPr>
          <a:lstStyle>
            <a:lvl1pPr algn="l">
              <a:defRPr sz="4800" b="1" i="0">
                <a:latin typeface="Helvetica Neue"/>
                <a:cs typeface="Helvetica Neue"/>
              </a:defRPr>
            </a:lvl1pPr>
          </a:lstStyle>
          <a:p>
            <a:r>
              <a:rPr lang="en-US" smtClean="0"/>
              <a:t>Click to edit Master title style</a:t>
            </a:r>
            <a:endParaRPr lang="en-US" dirty="0"/>
          </a:p>
        </p:txBody>
      </p:sp>
      <p:sp>
        <p:nvSpPr>
          <p:cNvPr id="3" name="Subtitle 2"/>
          <p:cNvSpPr>
            <a:spLocks noGrp="1"/>
          </p:cNvSpPr>
          <p:nvPr>
            <p:ph type="subTitle" idx="1"/>
          </p:nvPr>
        </p:nvSpPr>
        <p:spPr>
          <a:xfrm>
            <a:off x="3585943" y="3619335"/>
            <a:ext cx="5100859" cy="1752600"/>
          </a:xfrm>
        </p:spPr>
        <p:txBody>
          <a:bodyPr>
            <a:normAutofit/>
          </a:bodyPr>
          <a:lstStyle>
            <a:lvl1pPr marL="0" indent="0" algn="l">
              <a:buNone/>
              <a:defRPr sz="2400">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Date Placeholder 3"/>
          <p:cNvSpPr>
            <a:spLocks noGrp="1"/>
          </p:cNvSpPr>
          <p:nvPr>
            <p:ph type="dt" sz="half" idx="10"/>
          </p:nvPr>
        </p:nvSpPr>
        <p:spPr>
          <a:xfrm>
            <a:off x="3585943" y="6356351"/>
            <a:ext cx="1319566" cy="365125"/>
          </a:xfrm>
        </p:spPr>
        <p:txBody>
          <a:bodyPr/>
          <a:lstStyle>
            <a:lvl1pPr>
              <a:defRPr>
                <a:latin typeface="Helvetica Neue"/>
                <a:cs typeface="Helvetica Neue"/>
              </a:defRPr>
            </a:lvl1pPr>
          </a:lstStyle>
          <a:p>
            <a:fld id="{FC0D27CD-DE7A-C24D-BA9D-892A5D2D08E7}" type="datetime2">
              <a:rPr lang="en-IN" smtClean="0"/>
              <a:t>Monday, 10 November 14</a:t>
            </a:fld>
            <a:endParaRPr lang="en-US" dirty="0"/>
          </a:p>
        </p:txBody>
      </p:sp>
      <p:sp>
        <p:nvSpPr>
          <p:cNvPr id="12"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3"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spTree>
    <p:extLst>
      <p:ext uri="{BB962C8B-B14F-4D97-AF65-F5344CB8AC3E}">
        <p14:creationId xmlns:p14="http://schemas.microsoft.com/office/powerpoint/2010/main" val="424076288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latin typeface="Helvetica Neue"/>
                <a:cs typeface="Helvetica Neue"/>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Helvetica Neue"/>
                <a:cs typeface="Helvetica Neue"/>
              </a:defRPr>
            </a:lvl1pPr>
            <a:lvl2pPr>
              <a:defRPr>
                <a:latin typeface="Helvetica Neue"/>
                <a:cs typeface="Helvetica Neue"/>
              </a:defRPr>
            </a:lvl2pPr>
            <a:lvl3pPr>
              <a:defRPr>
                <a:latin typeface="Helvetica Neue"/>
                <a:cs typeface="Helvetica Neue"/>
              </a:defRPr>
            </a:lvl3pPr>
            <a:lvl4pPr>
              <a:defRPr>
                <a:latin typeface="Helvetica Neue"/>
                <a:cs typeface="Helvetica Neue"/>
              </a:defRPr>
            </a:lvl4pPr>
            <a:lvl5pPr>
              <a:defRPr>
                <a:latin typeface="Helvetica Neue"/>
                <a:cs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6"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7" name="Picture 6"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8" name="Rectangle 7"/>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71049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atin typeface="Helvetica Neue"/>
                <a:cs typeface="Helvetica Neue"/>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066BA76A-945C-664D-BB3E-D9BCA45CD883}" type="datetime2">
              <a:rPr lang="en-IN" smtClean="0"/>
              <a:t>Monday, 10 November 14</a:t>
            </a:fld>
            <a:endParaRPr lang="en-US" dirty="0"/>
          </a:p>
        </p:txBody>
      </p:sp>
      <p:sp>
        <p:nvSpPr>
          <p:cNvPr id="11"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2"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3" name="Picture 12"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8" name="Rectangle 7"/>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793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atin typeface="Helvetica Neue"/>
                <a:cs typeface="Helvetica Neu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atin typeface="Helvetica Neue"/>
                <a:cs typeface="Helvetica Neue"/>
              </a:defRPr>
            </a:lvl1pPr>
            <a:lvl2pPr>
              <a:defRPr sz="2400">
                <a:latin typeface="Helvetica Neue"/>
                <a:cs typeface="Helvetica Neue"/>
              </a:defRPr>
            </a:lvl2pPr>
            <a:lvl3pPr>
              <a:defRPr sz="2000">
                <a:latin typeface="Helvetica Neue"/>
                <a:cs typeface="Helvetica Neue"/>
              </a:defRPr>
            </a:lvl3pPr>
            <a:lvl4pPr>
              <a:defRPr sz="1800">
                <a:latin typeface="Helvetica Neue"/>
                <a:cs typeface="Helvetica Neue"/>
              </a:defRPr>
            </a:lvl4pPr>
            <a:lvl5pPr>
              <a:defRPr sz="1800">
                <a:latin typeface="Helvetica Neue"/>
                <a:cs typeface="Helvetica Neu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atin typeface="Helvetica Neue"/>
                <a:cs typeface="Helvetica Neue"/>
              </a:defRPr>
            </a:lvl1pPr>
            <a:lvl2pPr>
              <a:defRPr sz="2400">
                <a:latin typeface="Helvetica Neue"/>
                <a:cs typeface="Helvetica Neue"/>
              </a:defRPr>
            </a:lvl2pPr>
            <a:lvl3pPr>
              <a:defRPr sz="2000">
                <a:latin typeface="Helvetica Neue"/>
                <a:cs typeface="Helvetica Neue"/>
              </a:defRPr>
            </a:lvl3pPr>
            <a:lvl4pPr>
              <a:defRPr sz="1800">
                <a:latin typeface="Helvetica Neue"/>
                <a:cs typeface="Helvetica Neue"/>
              </a:defRPr>
            </a:lvl4pPr>
            <a:lvl5pPr>
              <a:defRPr sz="1800">
                <a:latin typeface="Helvetica Neue"/>
                <a:cs typeface="Helvetica Neu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78FE14B7-4CCE-9447-ABDA-1A0E2CF556DF}" type="datetime2">
              <a:rPr lang="en-IN" smtClean="0"/>
              <a:t>Monday, 10 November 14</a:t>
            </a:fld>
            <a:endParaRPr lang="en-US" dirty="0"/>
          </a:p>
        </p:txBody>
      </p:sp>
      <p:sp>
        <p:nvSpPr>
          <p:cNvPr id="12"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3"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4" name="Picture 13"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9" name="Rectangle 8"/>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581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Neue"/>
                <a:cs typeface="Helvetica Neu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atin typeface="Helvetica Neue"/>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Neue"/>
                <a:cs typeface="Helvetica Neue"/>
              </a:defRPr>
            </a:lvl1pPr>
            <a:lvl2pPr>
              <a:defRPr sz="2000">
                <a:latin typeface="Helvetica Neue"/>
                <a:cs typeface="Helvetica Neue"/>
              </a:defRPr>
            </a:lvl2pPr>
            <a:lvl3pPr>
              <a:defRPr sz="1800">
                <a:latin typeface="Helvetica Neue"/>
                <a:cs typeface="Helvetica Neue"/>
              </a:defRPr>
            </a:lvl3pPr>
            <a:lvl4pPr>
              <a:defRPr sz="1600">
                <a:latin typeface="Helvetica Neue"/>
                <a:cs typeface="Helvetica Neue"/>
              </a:defRPr>
            </a:lvl4pPr>
            <a:lvl5pPr>
              <a:defRPr sz="1600">
                <a:latin typeface="Helvetica Neue"/>
                <a:cs typeface="Helvetica Neu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atin typeface="Helvetica Neue"/>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atin typeface="Helvetica Neue"/>
                <a:cs typeface="Helvetica Neue"/>
              </a:defRPr>
            </a:lvl1pPr>
            <a:lvl2pPr>
              <a:defRPr sz="2000">
                <a:latin typeface="Helvetica Neue"/>
                <a:cs typeface="Helvetica Neue"/>
              </a:defRPr>
            </a:lvl2pPr>
            <a:lvl3pPr>
              <a:defRPr sz="1800">
                <a:latin typeface="Helvetica Neue"/>
                <a:cs typeface="Helvetica Neue"/>
              </a:defRPr>
            </a:lvl3pPr>
            <a:lvl4pPr>
              <a:defRPr sz="1600">
                <a:latin typeface="Helvetica Neue"/>
                <a:cs typeface="Helvetica Neue"/>
              </a:defRPr>
            </a:lvl4pPr>
            <a:lvl5pPr>
              <a:defRPr sz="1600">
                <a:latin typeface="Helvetica Neue"/>
                <a:cs typeface="Helvetica Neu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EB5A051D-AD5F-4D49-8BE5-5F9F1099169D}" type="datetime2">
              <a:rPr lang="en-IN" smtClean="0"/>
              <a:t>Monday, 10 November 14</a:t>
            </a:fld>
            <a:endParaRPr lang="en-US" dirty="0"/>
          </a:p>
        </p:txBody>
      </p:sp>
      <p:sp>
        <p:nvSpPr>
          <p:cNvPr id="11"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2"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3" name="Picture 12"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Tree>
    <p:extLst>
      <p:ext uri="{BB962C8B-B14F-4D97-AF65-F5344CB8AC3E}">
        <p14:creationId xmlns:p14="http://schemas.microsoft.com/office/powerpoint/2010/main" val="321658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Neue"/>
                <a:cs typeface="Helvetica Neue"/>
              </a:defRPr>
            </a:lvl1pPr>
          </a:lstStyle>
          <a:p>
            <a:r>
              <a:rPr lang="en-US" smtClean="0"/>
              <a:t>Click to edit Master title style</a:t>
            </a:r>
            <a:endParaRPr lang="en-US" dirty="0"/>
          </a:p>
        </p:txBody>
      </p:sp>
      <p:sp>
        <p:nvSpPr>
          <p:cNvPr id="6"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E63B78C6-B2D8-4A42-923A-65C14FF75F0C}" type="datetime2">
              <a:rPr lang="en-IN" smtClean="0"/>
              <a:t>Monday, 10 November 14</a:t>
            </a:fld>
            <a:endParaRPr lang="en-US" dirty="0"/>
          </a:p>
        </p:txBody>
      </p:sp>
      <p:sp>
        <p:nvSpPr>
          <p:cNvPr id="7"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8"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9" name="Picture 8"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10" name="Rectangle 9"/>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946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5014B92A-B4D1-744B-9643-71CAAC55F114}" type="datetime2">
              <a:rPr lang="en-IN" smtClean="0"/>
              <a:t>Monday, 10 November 14</a:t>
            </a:fld>
            <a:endParaRPr lang="en-US" dirty="0"/>
          </a:p>
        </p:txBody>
      </p:sp>
      <p:sp>
        <p:nvSpPr>
          <p:cNvPr id="9"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0"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1" name="Picture 10"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6" name="Rectangle 5"/>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472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atin typeface="Helvetica Neue"/>
                <a:cs typeface="Helvetica Neue"/>
              </a:defRPr>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atin typeface="Helvetica Neue"/>
                <a:cs typeface="Helvetica Neue"/>
              </a:defRPr>
            </a:lvl1pPr>
            <a:lvl2pPr>
              <a:defRPr sz="2800">
                <a:latin typeface="Helvetica Neue"/>
                <a:cs typeface="Helvetica Neue"/>
              </a:defRPr>
            </a:lvl2pPr>
            <a:lvl3pPr>
              <a:defRPr sz="2400">
                <a:latin typeface="Helvetica Neue"/>
                <a:cs typeface="Helvetica Neue"/>
              </a:defRPr>
            </a:lvl3pPr>
            <a:lvl4pPr>
              <a:defRPr sz="2000">
                <a:latin typeface="Helvetica Neue"/>
                <a:cs typeface="Helvetica Neue"/>
              </a:defRPr>
            </a:lvl4pPr>
            <a:lvl5pPr>
              <a:defRPr sz="2000">
                <a:latin typeface="Helvetica Neue"/>
                <a:cs typeface="Helvetica Neu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atin typeface="Helvetica Neue"/>
                <a:cs typeface="Helvetica Neu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CD3CFE53-ADC8-DC43-A297-D969623D6C81}" type="datetime2">
              <a:rPr lang="en-IN" smtClean="0"/>
              <a:t>Monday, 10 November 14</a:t>
            </a:fld>
            <a:endParaRPr lang="en-US" dirty="0"/>
          </a:p>
        </p:txBody>
      </p:sp>
      <p:sp>
        <p:nvSpPr>
          <p:cNvPr id="9"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0"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1" name="Picture 10"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12" name="Rectangle 11"/>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003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atin typeface="Helvetica Neue"/>
                <a:cs typeface="Helvetica Neu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Neue"/>
                <a:cs typeface="Helvetica Neue"/>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atin typeface="Helvetica Neue"/>
                <a:cs typeface="Helvetica Neu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2771909" y="6356351"/>
            <a:ext cx="2133600" cy="365125"/>
          </a:xfrm>
        </p:spPr>
        <p:txBody>
          <a:bodyPr/>
          <a:lstStyle>
            <a:lvl1pPr>
              <a:defRPr>
                <a:latin typeface="Helvetica Neue"/>
                <a:cs typeface="Helvetica Neue"/>
              </a:defRPr>
            </a:lvl1pPr>
          </a:lstStyle>
          <a:p>
            <a:fld id="{9CB103A3-2A17-C94F-8C5D-D111817DBFD3}" type="datetime2">
              <a:rPr lang="en-IN" smtClean="0"/>
              <a:t>Monday, 10 November 14</a:t>
            </a:fld>
            <a:endParaRPr lang="en-US" dirty="0"/>
          </a:p>
        </p:txBody>
      </p:sp>
      <p:sp>
        <p:nvSpPr>
          <p:cNvPr id="9" name="Footer Placeholder 4"/>
          <p:cNvSpPr>
            <a:spLocks noGrp="1"/>
          </p:cNvSpPr>
          <p:nvPr>
            <p:ph type="ftr" sz="quarter" idx="11"/>
          </p:nvPr>
        </p:nvSpPr>
        <p:spPr>
          <a:xfrm>
            <a:off x="5120992" y="6356351"/>
            <a:ext cx="2895600" cy="365125"/>
          </a:xfrm>
        </p:spPr>
        <p:txBody>
          <a:bodyPr/>
          <a:lstStyle>
            <a:lvl1pPr>
              <a:defRPr>
                <a:latin typeface="Helvetica Neue"/>
                <a:cs typeface="Helvetica Neue"/>
              </a:defRPr>
            </a:lvl1pPr>
          </a:lstStyle>
          <a:p>
            <a:r>
              <a:rPr lang="en-US" dirty="0" smtClean="0"/>
              <a:t>Confidential</a:t>
            </a:r>
            <a:endParaRPr lang="en-US" dirty="0"/>
          </a:p>
        </p:txBody>
      </p:sp>
      <p:sp>
        <p:nvSpPr>
          <p:cNvPr id="10" name="Slide Number Placeholder 5"/>
          <p:cNvSpPr>
            <a:spLocks noGrp="1"/>
          </p:cNvSpPr>
          <p:nvPr>
            <p:ph type="sldNum" sz="quarter" idx="12"/>
          </p:nvPr>
        </p:nvSpPr>
        <p:spPr>
          <a:xfrm>
            <a:off x="8232076" y="6356351"/>
            <a:ext cx="454723" cy="365125"/>
          </a:xfrm>
        </p:spPr>
        <p:txBody>
          <a:bodyPr/>
          <a:lstStyle>
            <a:lvl1pPr>
              <a:defRPr>
                <a:latin typeface="Helvetica Neue"/>
                <a:cs typeface="Helvetica Neue"/>
              </a:defRPr>
            </a:lvl1pPr>
          </a:lstStyle>
          <a:p>
            <a:fld id="{F57EB3F0-DBC7-6445-BF9B-BCB9DC6CEE94}" type="slidenum">
              <a:rPr lang="en-US" smtClean="0"/>
              <a:pPr/>
              <a:t>‹#›</a:t>
            </a:fld>
            <a:endParaRPr lang="en-US" dirty="0"/>
          </a:p>
        </p:txBody>
      </p:sp>
      <p:pic>
        <p:nvPicPr>
          <p:cNvPr id="11" name="Picture 10" descr="3LOQLetterHeadAsset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199" y="6356350"/>
            <a:ext cx="873505" cy="365125"/>
          </a:xfrm>
          <a:prstGeom prst="rect">
            <a:avLst/>
          </a:prstGeom>
        </p:spPr>
      </p:pic>
      <p:sp>
        <p:nvSpPr>
          <p:cNvPr id="12" name="Rectangle 11"/>
          <p:cNvSpPr/>
          <p:nvPr userDrawn="1"/>
        </p:nvSpPr>
        <p:spPr>
          <a:xfrm>
            <a:off x="0" y="6157680"/>
            <a:ext cx="9144000" cy="72000"/>
          </a:xfrm>
          <a:prstGeom prst="rect">
            <a:avLst/>
          </a:prstGeom>
          <a:gradFill>
            <a:gsLst>
              <a:gs pos="0">
                <a:srgbClr val="E8933F"/>
              </a:gs>
              <a:gs pos="100000">
                <a:srgbClr val="49A7FF"/>
              </a:gs>
              <a:gs pos="50000">
                <a:srgbClr val="43DE7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452776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14FCF-184D-8E40-AC7A-3C9C588C8EA6}" type="datetime2">
              <a:rPr lang="en-IN" smtClean="0"/>
              <a:t>Monday, 10 November 14</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Confidential</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EB3F0-DBC7-6445-BF9B-BCB9DC6CEE94}" type="slidenum">
              <a:rPr lang="en-US" smtClean="0"/>
              <a:t>‹#›</a:t>
            </a:fld>
            <a:endParaRPr lang="en-US" dirty="0"/>
          </a:p>
        </p:txBody>
      </p:sp>
    </p:spTree>
    <p:extLst>
      <p:ext uri="{BB962C8B-B14F-4D97-AF65-F5344CB8AC3E}">
        <p14:creationId xmlns:p14="http://schemas.microsoft.com/office/powerpoint/2010/main" val="41510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solidFill>
                  <a:schemeClr val="bg2">
                    <a:lumMod val="25000"/>
                  </a:schemeClr>
                </a:solidFill>
              </a:rPr>
              <a:t>HDFC</a:t>
            </a:r>
            <a:br>
              <a:rPr lang="en-US" sz="3600" dirty="0" smtClean="0">
                <a:solidFill>
                  <a:schemeClr val="bg2">
                    <a:lumMod val="25000"/>
                  </a:schemeClr>
                </a:solidFill>
              </a:rPr>
            </a:br>
            <a:r>
              <a:rPr lang="en-US" sz="3600" dirty="0" smtClean="0">
                <a:solidFill>
                  <a:schemeClr val="bg2">
                    <a:lumMod val="25000"/>
                  </a:schemeClr>
                </a:solidFill>
              </a:rPr>
              <a:t>+</a:t>
            </a:r>
            <a:br>
              <a:rPr lang="en-US" sz="3600" dirty="0" smtClean="0">
                <a:solidFill>
                  <a:schemeClr val="bg2">
                    <a:lumMod val="25000"/>
                  </a:schemeClr>
                </a:solidFill>
              </a:rPr>
            </a:br>
            <a:r>
              <a:rPr lang="en-US" sz="3600" dirty="0" smtClean="0">
                <a:solidFill>
                  <a:schemeClr val="bg2">
                    <a:lumMod val="25000"/>
                  </a:schemeClr>
                </a:solidFill>
              </a:rPr>
              <a:t>3LOQ</a:t>
            </a:r>
            <a:endParaRPr lang="en-US" sz="3600" dirty="0">
              <a:solidFill>
                <a:schemeClr val="bg2">
                  <a:lumMod val="25000"/>
                </a:schemeClr>
              </a:solidFill>
            </a:endParaRPr>
          </a:p>
        </p:txBody>
      </p:sp>
    </p:spTree>
    <p:extLst>
      <p:ext uri="{BB962C8B-B14F-4D97-AF65-F5344CB8AC3E}">
        <p14:creationId xmlns:p14="http://schemas.microsoft.com/office/powerpoint/2010/main" val="32085057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81811" y="274639"/>
            <a:ext cx="3150388" cy="1143000"/>
          </a:xfrm>
        </p:spPr>
        <p:txBody>
          <a:bodyPr/>
          <a:lstStyle/>
          <a:p>
            <a:r>
              <a:rPr lang="en-US" dirty="0" smtClean="0">
                <a:solidFill>
                  <a:schemeClr val="accent2"/>
                </a:solidFill>
              </a:rPr>
              <a:t>3LOQ </a:t>
            </a:r>
            <a:r>
              <a:rPr lang="en-US" dirty="0" smtClean="0"/>
              <a:t> Targeting</a:t>
            </a:r>
            <a:endParaRPr lang="en-US" dirty="0"/>
          </a:p>
        </p:txBody>
      </p:sp>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91" y="1000254"/>
            <a:ext cx="6381817" cy="4931405"/>
          </a:xfrm>
          <a:prstGeom prst="rect">
            <a:avLst/>
          </a:prstGeom>
        </p:spPr>
      </p:pic>
      <p:sp>
        <p:nvSpPr>
          <p:cNvPr id="3" name="Rectangle 2"/>
          <p:cNvSpPr/>
          <p:nvPr/>
        </p:nvSpPr>
        <p:spPr>
          <a:xfrm>
            <a:off x="4032199" y="1156029"/>
            <a:ext cx="4572000" cy="523220"/>
          </a:xfrm>
          <a:prstGeom prst="rect">
            <a:avLst/>
          </a:prstGeom>
        </p:spPr>
        <p:txBody>
          <a:bodyPr>
            <a:spAutoFit/>
          </a:bodyPr>
          <a:lstStyle/>
          <a:p>
            <a:r>
              <a:rPr lang="en-US" sz="1400" b="1" dirty="0">
                <a:solidFill>
                  <a:schemeClr val="accent1"/>
                </a:solidFill>
                <a:latin typeface="Helvetica"/>
                <a:cs typeface="Helvetica"/>
              </a:rPr>
              <a:t>Consumers selected by demographic/psychographic targeting</a:t>
            </a:r>
          </a:p>
        </p:txBody>
      </p:sp>
      <p:sp>
        <p:nvSpPr>
          <p:cNvPr id="8" name="Rectangle 7"/>
          <p:cNvSpPr/>
          <p:nvPr/>
        </p:nvSpPr>
        <p:spPr>
          <a:xfrm>
            <a:off x="881811" y="1156029"/>
            <a:ext cx="4572000" cy="523220"/>
          </a:xfrm>
          <a:prstGeom prst="rect">
            <a:avLst/>
          </a:prstGeom>
        </p:spPr>
        <p:txBody>
          <a:bodyPr>
            <a:spAutoFit/>
          </a:bodyPr>
          <a:lstStyle/>
          <a:p>
            <a:r>
              <a:rPr lang="en-US" sz="1400" b="1" dirty="0">
                <a:solidFill>
                  <a:schemeClr val="accent2"/>
                </a:solidFill>
                <a:latin typeface="Helvetica"/>
                <a:cs typeface="Helvetica"/>
              </a:rPr>
              <a:t>Consumers handpicked </a:t>
            </a:r>
            <a:r>
              <a:rPr lang="en-US" sz="1400" b="1" dirty="0" smtClean="0">
                <a:solidFill>
                  <a:schemeClr val="accent2"/>
                </a:solidFill>
                <a:latin typeface="Helvetica"/>
                <a:cs typeface="Helvetica"/>
              </a:rPr>
              <a:t>by </a:t>
            </a:r>
          </a:p>
          <a:p>
            <a:r>
              <a:rPr lang="en-US" sz="1400" b="1" dirty="0" smtClean="0">
                <a:solidFill>
                  <a:schemeClr val="accent2"/>
                </a:solidFill>
                <a:latin typeface="Helvetica"/>
                <a:cs typeface="Helvetica"/>
              </a:rPr>
              <a:t>ARJUNA based </a:t>
            </a:r>
            <a:r>
              <a:rPr lang="en-US" sz="1400" b="1" dirty="0">
                <a:solidFill>
                  <a:schemeClr val="accent2"/>
                </a:solidFill>
                <a:latin typeface="Helvetica"/>
                <a:cs typeface="Helvetica"/>
              </a:rPr>
              <a:t>on </a:t>
            </a:r>
            <a:r>
              <a:rPr lang="en-US" sz="1400" b="1" dirty="0">
                <a:solidFill>
                  <a:schemeClr val="accent4"/>
                </a:solidFill>
                <a:latin typeface="Helvetica"/>
                <a:cs typeface="Helvetica"/>
              </a:rPr>
              <a:t>Share of Intent</a:t>
            </a:r>
          </a:p>
        </p:txBody>
      </p:sp>
      <p:sp>
        <p:nvSpPr>
          <p:cNvPr id="12" name="Title 1"/>
          <p:cNvSpPr txBox="1">
            <a:spLocks/>
          </p:cNvSpPr>
          <p:nvPr/>
        </p:nvSpPr>
        <p:spPr>
          <a:xfrm>
            <a:off x="4032199"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1"/>
                </a:solidFill>
              </a:rPr>
              <a:t>Existing</a:t>
            </a:r>
            <a:r>
              <a:rPr lang="en-US" dirty="0" smtClean="0"/>
              <a:t> Solution</a:t>
            </a:r>
            <a:endParaRPr lang="en-US" dirty="0"/>
          </a:p>
        </p:txBody>
      </p:sp>
      <p:cxnSp>
        <p:nvCxnSpPr>
          <p:cNvPr id="11" name="Straight Connector 10"/>
          <p:cNvCxnSpPr/>
          <p:nvPr/>
        </p:nvCxnSpPr>
        <p:spPr>
          <a:xfrm flipH="1">
            <a:off x="3778918" y="361355"/>
            <a:ext cx="471104" cy="984013"/>
          </a:xfrm>
          <a:prstGeom prst="line">
            <a:avLst/>
          </a:prstGeom>
          <a:ln w="38100" cmpd="sng">
            <a:solidFill>
              <a:schemeClr val="accent5"/>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0" y="0"/>
            <a:ext cx="937595" cy="1877437"/>
          </a:xfrm>
          <a:prstGeom prst="rect">
            <a:avLst/>
          </a:prstGeom>
          <a:noFill/>
        </p:spPr>
        <p:txBody>
          <a:bodyPr wrap="square" rtlCol="0">
            <a:spAutoFit/>
          </a:bodyPr>
          <a:lstStyle/>
          <a:p>
            <a:pPr algn="ctr"/>
            <a:r>
              <a:rPr lang="en-US" sz="11600" dirty="0" smtClean="0">
                <a:solidFill>
                  <a:schemeClr val="accent5"/>
                </a:solidFill>
                <a:latin typeface="Helvetica Neue Bold Condensed"/>
                <a:cs typeface="Helvetica Neue Bold Condensed"/>
              </a:rPr>
              <a:t>2</a:t>
            </a:r>
            <a:endParaRPr lang="en-US" sz="11600" dirty="0">
              <a:solidFill>
                <a:schemeClr val="accent5"/>
              </a:solidFill>
              <a:latin typeface="Helvetica Neue Bold Condensed"/>
              <a:cs typeface="Helvetica Neue Bold Condensed"/>
            </a:endParaRPr>
          </a:p>
        </p:txBody>
      </p:sp>
      <p:sp>
        <p:nvSpPr>
          <p:cNvPr id="19" name="Rectangle 18"/>
          <p:cNvSpPr/>
          <p:nvPr/>
        </p:nvSpPr>
        <p:spPr>
          <a:xfrm>
            <a:off x="7077768" y="171205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0" name="Rectangle 19"/>
          <p:cNvSpPr/>
          <p:nvPr/>
        </p:nvSpPr>
        <p:spPr>
          <a:xfrm>
            <a:off x="7077768" y="247092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1" name="Rectangle 20"/>
          <p:cNvSpPr/>
          <p:nvPr/>
        </p:nvSpPr>
        <p:spPr>
          <a:xfrm>
            <a:off x="7084437" y="187478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2" name="Rectangle 21"/>
          <p:cNvSpPr/>
          <p:nvPr/>
        </p:nvSpPr>
        <p:spPr>
          <a:xfrm>
            <a:off x="7109606" y="259502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3" name="Rectangle 22"/>
          <p:cNvSpPr/>
          <p:nvPr/>
        </p:nvSpPr>
        <p:spPr>
          <a:xfrm>
            <a:off x="7109606" y="391901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4" name="Rectangle 23"/>
          <p:cNvSpPr/>
          <p:nvPr/>
        </p:nvSpPr>
        <p:spPr>
          <a:xfrm>
            <a:off x="7109606" y="467788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5" name="Rectangle 24"/>
          <p:cNvSpPr/>
          <p:nvPr/>
        </p:nvSpPr>
        <p:spPr>
          <a:xfrm>
            <a:off x="7116275" y="408174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6" name="Rectangle 25"/>
          <p:cNvSpPr/>
          <p:nvPr/>
        </p:nvSpPr>
        <p:spPr>
          <a:xfrm>
            <a:off x="7141444" y="480198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7" name="Rectangle 26"/>
          <p:cNvSpPr/>
          <p:nvPr/>
        </p:nvSpPr>
        <p:spPr>
          <a:xfrm>
            <a:off x="7411389" y="1361755"/>
            <a:ext cx="1653452" cy="307777"/>
          </a:xfrm>
          <a:prstGeom prst="rect">
            <a:avLst/>
          </a:prstGeom>
        </p:spPr>
        <p:txBody>
          <a:bodyPr wrap="square">
            <a:spAutoFit/>
          </a:bodyPr>
          <a:lstStyle/>
          <a:p>
            <a:r>
              <a:rPr lang="en-US" sz="1400" b="1" dirty="0" smtClean="0">
                <a:solidFill>
                  <a:schemeClr val="accent2"/>
                </a:solidFill>
                <a:latin typeface="Helvetica"/>
                <a:cs typeface="Helvetica"/>
              </a:rPr>
              <a:t>3LOQ</a:t>
            </a:r>
            <a:endParaRPr lang="en-US" sz="1400" b="1" dirty="0">
              <a:solidFill>
                <a:schemeClr val="accent2"/>
              </a:solidFill>
              <a:latin typeface="Helvetica"/>
              <a:cs typeface="Helvetica"/>
            </a:endParaRPr>
          </a:p>
        </p:txBody>
      </p:sp>
      <p:sp>
        <p:nvSpPr>
          <p:cNvPr id="28" name="Rectangle 27"/>
          <p:cNvSpPr/>
          <p:nvPr/>
        </p:nvSpPr>
        <p:spPr>
          <a:xfrm>
            <a:off x="7109605" y="3588331"/>
            <a:ext cx="2034395" cy="307777"/>
          </a:xfrm>
          <a:prstGeom prst="rect">
            <a:avLst/>
          </a:prstGeom>
        </p:spPr>
        <p:txBody>
          <a:bodyPr wrap="square">
            <a:spAutoFit/>
          </a:bodyPr>
          <a:lstStyle/>
          <a:p>
            <a:r>
              <a:rPr lang="en-US" sz="1400" b="1" dirty="0" smtClean="0">
                <a:solidFill>
                  <a:schemeClr val="accent1"/>
                </a:solidFill>
                <a:latin typeface="Helvetica"/>
                <a:cs typeface="Helvetica"/>
              </a:rPr>
              <a:t>EXISTING SOLUTION</a:t>
            </a:r>
            <a:endParaRPr lang="en-US" sz="1400" b="1" dirty="0">
              <a:solidFill>
                <a:schemeClr val="accent1"/>
              </a:solidFill>
              <a:latin typeface="Helvetica"/>
              <a:cs typeface="Helvetica"/>
            </a:endParaRPr>
          </a:p>
        </p:txBody>
      </p:sp>
    </p:spTree>
    <p:extLst>
      <p:ext uri="{BB962C8B-B14F-4D97-AF65-F5344CB8AC3E}">
        <p14:creationId xmlns:p14="http://schemas.microsoft.com/office/powerpoint/2010/main" val="1346002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91" y="1000254"/>
            <a:ext cx="6381817" cy="4931404"/>
          </a:xfrm>
          <a:prstGeom prst="rect">
            <a:avLst/>
          </a:prstGeom>
        </p:spPr>
      </p:pic>
      <p:sp>
        <p:nvSpPr>
          <p:cNvPr id="9" name="Rectangle 8"/>
          <p:cNvSpPr/>
          <p:nvPr/>
        </p:nvSpPr>
        <p:spPr>
          <a:xfrm>
            <a:off x="4032199" y="1156029"/>
            <a:ext cx="4572000" cy="523220"/>
          </a:xfrm>
          <a:prstGeom prst="rect">
            <a:avLst/>
          </a:prstGeom>
        </p:spPr>
        <p:txBody>
          <a:bodyPr>
            <a:spAutoFit/>
          </a:bodyPr>
          <a:lstStyle/>
          <a:p>
            <a:r>
              <a:rPr lang="en-US" sz="1400" b="1" dirty="0">
                <a:solidFill>
                  <a:schemeClr val="accent1"/>
                </a:solidFill>
                <a:latin typeface="Helvetica"/>
                <a:cs typeface="Helvetica"/>
              </a:rPr>
              <a:t>Consumers actually interested in </a:t>
            </a:r>
            <a:endParaRPr lang="en-US" sz="1400" b="1" dirty="0" smtClean="0">
              <a:solidFill>
                <a:schemeClr val="accent1"/>
              </a:solidFill>
              <a:latin typeface="Helvetica"/>
              <a:cs typeface="Helvetica"/>
            </a:endParaRPr>
          </a:p>
          <a:p>
            <a:r>
              <a:rPr lang="en-US" sz="1400" b="1" dirty="0" smtClean="0">
                <a:solidFill>
                  <a:schemeClr val="accent1"/>
                </a:solidFill>
                <a:latin typeface="Helvetica"/>
                <a:cs typeface="Helvetica"/>
              </a:rPr>
              <a:t>your brand and product</a:t>
            </a:r>
            <a:endParaRPr lang="en-US" sz="1400" b="1" dirty="0">
              <a:solidFill>
                <a:schemeClr val="accent1"/>
              </a:solidFill>
              <a:latin typeface="Helvetica"/>
              <a:cs typeface="Helvetica"/>
            </a:endParaRPr>
          </a:p>
        </p:txBody>
      </p:sp>
      <p:sp>
        <p:nvSpPr>
          <p:cNvPr id="10" name="Rectangle 9"/>
          <p:cNvSpPr/>
          <p:nvPr/>
        </p:nvSpPr>
        <p:spPr>
          <a:xfrm>
            <a:off x="881811" y="1156029"/>
            <a:ext cx="4572000" cy="523220"/>
          </a:xfrm>
          <a:prstGeom prst="rect">
            <a:avLst/>
          </a:prstGeom>
        </p:spPr>
        <p:txBody>
          <a:bodyPr>
            <a:spAutoFit/>
          </a:bodyPr>
          <a:lstStyle/>
          <a:p>
            <a:r>
              <a:rPr lang="en-US" sz="1400" b="1" dirty="0">
                <a:solidFill>
                  <a:schemeClr val="accent2"/>
                </a:solidFill>
                <a:latin typeface="Helvetica"/>
                <a:cs typeface="Helvetica"/>
              </a:rPr>
              <a:t>Consumers interested </a:t>
            </a:r>
            <a:endParaRPr lang="en-US" sz="1400" b="1" dirty="0" smtClean="0">
              <a:solidFill>
                <a:schemeClr val="accent2"/>
              </a:solidFill>
              <a:latin typeface="Helvetica"/>
              <a:cs typeface="Helvetica"/>
            </a:endParaRPr>
          </a:p>
          <a:p>
            <a:r>
              <a:rPr lang="en-US" sz="1400" b="1" dirty="0" smtClean="0">
                <a:solidFill>
                  <a:schemeClr val="accent2"/>
                </a:solidFill>
                <a:latin typeface="Helvetica"/>
                <a:cs typeface="Helvetica"/>
              </a:rPr>
              <a:t>in </a:t>
            </a:r>
            <a:r>
              <a:rPr lang="en-US" sz="1400" b="1" dirty="0">
                <a:solidFill>
                  <a:schemeClr val="accent2"/>
                </a:solidFill>
                <a:latin typeface="Helvetica"/>
                <a:cs typeface="Helvetica"/>
              </a:rPr>
              <a:t>your brand </a:t>
            </a:r>
            <a:r>
              <a:rPr lang="en-US" sz="1400" b="1" dirty="0">
                <a:solidFill>
                  <a:schemeClr val="accent4"/>
                </a:solidFill>
                <a:latin typeface="Helvetica"/>
                <a:cs typeface="Helvetica"/>
              </a:rPr>
              <a:t>NOW</a:t>
            </a:r>
          </a:p>
        </p:txBody>
      </p:sp>
      <p:sp>
        <p:nvSpPr>
          <p:cNvPr id="12" name="TextBox 11"/>
          <p:cNvSpPr txBox="1"/>
          <p:nvPr/>
        </p:nvSpPr>
        <p:spPr>
          <a:xfrm>
            <a:off x="0" y="0"/>
            <a:ext cx="937595" cy="1877437"/>
          </a:xfrm>
          <a:prstGeom prst="rect">
            <a:avLst/>
          </a:prstGeom>
          <a:noFill/>
        </p:spPr>
        <p:txBody>
          <a:bodyPr wrap="square" rtlCol="0">
            <a:spAutoFit/>
          </a:bodyPr>
          <a:lstStyle/>
          <a:p>
            <a:pPr algn="ctr"/>
            <a:r>
              <a:rPr lang="en-US" sz="11600" dirty="0" smtClean="0">
                <a:solidFill>
                  <a:schemeClr val="accent5"/>
                </a:solidFill>
                <a:latin typeface="Helvetica Neue Bold Condensed"/>
                <a:cs typeface="Helvetica Neue Bold Condensed"/>
              </a:rPr>
              <a:t>3</a:t>
            </a:r>
            <a:endParaRPr lang="en-US" sz="11600" dirty="0">
              <a:solidFill>
                <a:schemeClr val="accent5"/>
              </a:solidFill>
              <a:latin typeface="Helvetica Neue Bold Condensed"/>
              <a:cs typeface="Helvetica Neue Bold Condensed"/>
            </a:endParaRPr>
          </a:p>
        </p:txBody>
      </p:sp>
      <p:sp>
        <p:nvSpPr>
          <p:cNvPr id="14" name="Title 1"/>
          <p:cNvSpPr txBox="1">
            <a:spLocks/>
          </p:cNvSpPr>
          <p:nvPr/>
        </p:nvSpPr>
        <p:spPr>
          <a:xfrm>
            <a:off x="881811"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2"/>
                </a:solidFill>
              </a:rPr>
              <a:t>3LOQ</a:t>
            </a:r>
            <a:r>
              <a:rPr lang="en-US" dirty="0" smtClean="0"/>
              <a:t> Targeting</a:t>
            </a:r>
            <a:endParaRPr lang="en-US" dirty="0"/>
          </a:p>
        </p:txBody>
      </p:sp>
      <p:sp>
        <p:nvSpPr>
          <p:cNvPr id="16" name="Title 1"/>
          <p:cNvSpPr txBox="1">
            <a:spLocks/>
          </p:cNvSpPr>
          <p:nvPr/>
        </p:nvSpPr>
        <p:spPr>
          <a:xfrm>
            <a:off x="4032199"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1"/>
                </a:solidFill>
              </a:rPr>
              <a:t>Existing</a:t>
            </a:r>
            <a:r>
              <a:rPr lang="en-US" dirty="0" smtClean="0"/>
              <a:t> Solution</a:t>
            </a:r>
            <a:endParaRPr lang="en-US" dirty="0"/>
          </a:p>
        </p:txBody>
      </p:sp>
      <p:sp>
        <p:nvSpPr>
          <p:cNvPr id="19" name="Rectangle 18"/>
          <p:cNvSpPr/>
          <p:nvPr/>
        </p:nvSpPr>
        <p:spPr>
          <a:xfrm>
            <a:off x="7077768" y="171205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0" name="Rectangle 19"/>
          <p:cNvSpPr/>
          <p:nvPr/>
        </p:nvSpPr>
        <p:spPr>
          <a:xfrm>
            <a:off x="7077768" y="247092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1" name="Rectangle 20"/>
          <p:cNvSpPr/>
          <p:nvPr/>
        </p:nvSpPr>
        <p:spPr>
          <a:xfrm>
            <a:off x="7084437" y="187478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2" name="Rectangle 21"/>
          <p:cNvSpPr/>
          <p:nvPr/>
        </p:nvSpPr>
        <p:spPr>
          <a:xfrm>
            <a:off x="7109606" y="259502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3" name="Rectangle 22"/>
          <p:cNvSpPr/>
          <p:nvPr/>
        </p:nvSpPr>
        <p:spPr>
          <a:xfrm>
            <a:off x="7109606" y="391901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4" name="Rectangle 23"/>
          <p:cNvSpPr/>
          <p:nvPr/>
        </p:nvSpPr>
        <p:spPr>
          <a:xfrm>
            <a:off x="7109606" y="467788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5" name="Rectangle 24"/>
          <p:cNvSpPr/>
          <p:nvPr/>
        </p:nvSpPr>
        <p:spPr>
          <a:xfrm>
            <a:off x="7116275" y="408174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6" name="Rectangle 25"/>
          <p:cNvSpPr/>
          <p:nvPr/>
        </p:nvSpPr>
        <p:spPr>
          <a:xfrm>
            <a:off x="7141444" y="480198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7" name="Rectangle 26"/>
          <p:cNvSpPr/>
          <p:nvPr/>
        </p:nvSpPr>
        <p:spPr>
          <a:xfrm>
            <a:off x="7084437" y="1361755"/>
            <a:ext cx="1653452" cy="307777"/>
          </a:xfrm>
          <a:prstGeom prst="rect">
            <a:avLst/>
          </a:prstGeom>
        </p:spPr>
        <p:txBody>
          <a:bodyPr wrap="square">
            <a:spAutoFit/>
          </a:bodyPr>
          <a:lstStyle/>
          <a:p>
            <a:r>
              <a:rPr lang="en-US" sz="1400" b="1" dirty="0" smtClean="0">
                <a:solidFill>
                  <a:schemeClr val="accent2"/>
                </a:solidFill>
                <a:latin typeface="Helvetica"/>
                <a:cs typeface="Helvetica"/>
              </a:rPr>
              <a:t>3LOQ</a:t>
            </a:r>
            <a:endParaRPr lang="en-US" sz="1400" b="1" dirty="0">
              <a:solidFill>
                <a:schemeClr val="accent2"/>
              </a:solidFill>
              <a:latin typeface="Helvetica"/>
              <a:cs typeface="Helvetica"/>
            </a:endParaRPr>
          </a:p>
        </p:txBody>
      </p:sp>
      <p:sp>
        <p:nvSpPr>
          <p:cNvPr id="28" name="Rectangle 27"/>
          <p:cNvSpPr/>
          <p:nvPr/>
        </p:nvSpPr>
        <p:spPr>
          <a:xfrm>
            <a:off x="7109605" y="3588331"/>
            <a:ext cx="2034395" cy="307777"/>
          </a:xfrm>
          <a:prstGeom prst="rect">
            <a:avLst/>
          </a:prstGeom>
        </p:spPr>
        <p:txBody>
          <a:bodyPr wrap="square">
            <a:spAutoFit/>
          </a:bodyPr>
          <a:lstStyle/>
          <a:p>
            <a:r>
              <a:rPr lang="en-US" sz="1400" b="1" dirty="0" smtClean="0">
                <a:solidFill>
                  <a:schemeClr val="accent1"/>
                </a:solidFill>
                <a:latin typeface="Helvetica"/>
                <a:cs typeface="Helvetica"/>
              </a:rPr>
              <a:t>EXISTING SOLUTION</a:t>
            </a:r>
            <a:endParaRPr lang="en-US" sz="1400" b="1" dirty="0">
              <a:solidFill>
                <a:schemeClr val="accent1"/>
              </a:solidFill>
              <a:latin typeface="Helvetica"/>
              <a:cs typeface="Helvetica"/>
            </a:endParaRPr>
          </a:p>
        </p:txBody>
      </p:sp>
      <p:cxnSp>
        <p:nvCxnSpPr>
          <p:cNvPr id="29" name="Straight Connector 28"/>
          <p:cNvCxnSpPr/>
          <p:nvPr/>
        </p:nvCxnSpPr>
        <p:spPr>
          <a:xfrm flipH="1">
            <a:off x="3778918" y="361355"/>
            <a:ext cx="471104" cy="984013"/>
          </a:xfrm>
          <a:prstGeom prst="line">
            <a:avLst/>
          </a:prstGeom>
          <a:ln w="38100" cmpd="sng">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6972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91" y="1000254"/>
            <a:ext cx="6381816" cy="4931404"/>
          </a:xfrm>
          <a:prstGeom prst="rect">
            <a:avLst/>
          </a:prstGeom>
        </p:spPr>
      </p:pic>
      <p:sp>
        <p:nvSpPr>
          <p:cNvPr id="11" name="Title 1"/>
          <p:cNvSpPr txBox="1">
            <a:spLocks/>
          </p:cNvSpPr>
          <p:nvPr/>
        </p:nvSpPr>
        <p:spPr>
          <a:xfrm>
            <a:off x="881811"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2"/>
                </a:solidFill>
              </a:rPr>
              <a:t>3LOQ </a:t>
            </a:r>
            <a:r>
              <a:rPr lang="en-US" dirty="0" smtClean="0"/>
              <a:t> Targeting</a:t>
            </a:r>
            <a:endParaRPr lang="en-US" dirty="0"/>
          </a:p>
        </p:txBody>
      </p:sp>
      <p:sp>
        <p:nvSpPr>
          <p:cNvPr id="12" name="Title 1"/>
          <p:cNvSpPr txBox="1">
            <a:spLocks/>
          </p:cNvSpPr>
          <p:nvPr/>
        </p:nvSpPr>
        <p:spPr>
          <a:xfrm>
            <a:off x="4032199"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1"/>
                </a:solidFill>
              </a:rPr>
              <a:t>Existing</a:t>
            </a:r>
            <a:r>
              <a:rPr lang="en-US" dirty="0" smtClean="0"/>
              <a:t> Solution</a:t>
            </a:r>
            <a:endParaRPr lang="en-US" dirty="0"/>
          </a:p>
        </p:txBody>
      </p:sp>
      <p:sp>
        <p:nvSpPr>
          <p:cNvPr id="19" name="TextBox 18"/>
          <p:cNvSpPr txBox="1"/>
          <p:nvPr/>
        </p:nvSpPr>
        <p:spPr>
          <a:xfrm>
            <a:off x="0" y="0"/>
            <a:ext cx="937595" cy="1877437"/>
          </a:xfrm>
          <a:prstGeom prst="rect">
            <a:avLst/>
          </a:prstGeom>
          <a:noFill/>
        </p:spPr>
        <p:txBody>
          <a:bodyPr wrap="square" rtlCol="0">
            <a:spAutoFit/>
          </a:bodyPr>
          <a:lstStyle/>
          <a:p>
            <a:pPr algn="ctr"/>
            <a:r>
              <a:rPr lang="en-US" sz="11600" dirty="0" smtClean="0">
                <a:solidFill>
                  <a:schemeClr val="accent5"/>
                </a:solidFill>
                <a:latin typeface="Helvetica Neue Bold Condensed"/>
                <a:cs typeface="Helvetica Neue Bold Condensed"/>
              </a:rPr>
              <a:t>4</a:t>
            </a:r>
            <a:endParaRPr lang="en-US" sz="11600" dirty="0">
              <a:solidFill>
                <a:schemeClr val="accent5"/>
              </a:solidFill>
              <a:latin typeface="Helvetica Neue Bold Condensed"/>
              <a:cs typeface="Helvetica Neue Bold Condensed"/>
            </a:endParaRPr>
          </a:p>
        </p:txBody>
      </p:sp>
      <p:sp>
        <p:nvSpPr>
          <p:cNvPr id="20" name="Rectangle 19"/>
          <p:cNvSpPr/>
          <p:nvPr/>
        </p:nvSpPr>
        <p:spPr>
          <a:xfrm>
            <a:off x="7077768" y="171205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1" name="Rectangle 20"/>
          <p:cNvSpPr/>
          <p:nvPr/>
        </p:nvSpPr>
        <p:spPr>
          <a:xfrm>
            <a:off x="7077768" y="247092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2" name="Rectangle 21"/>
          <p:cNvSpPr/>
          <p:nvPr/>
        </p:nvSpPr>
        <p:spPr>
          <a:xfrm>
            <a:off x="7084437" y="187478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3" name="Rectangle 22"/>
          <p:cNvSpPr/>
          <p:nvPr/>
        </p:nvSpPr>
        <p:spPr>
          <a:xfrm>
            <a:off x="7109606" y="259502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4" name="Rectangle 23"/>
          <p:cNvSpPr/>
          <p:nvPr/>
        </p:nvSpPr>
        <p:spPr>
          <a:xfrm>
            <a:off x="7109606" y="391901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5" name="Rectangle 24"/>
          <p:cNvSpPr/>
          <p:nvPr/>
        </p:nvSpPr>
        <p:spPr>
          <a:xfrm>
            <a:off x="7109606" y="467788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6" name="Rectangle 25"/>
          <p:cNvSpPr/>
          <p:nvPr/>
        </p:nvSpPr>
        <p:spPr>
          <a:xfrm>
            <a:off x="7116275" y="408174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7" name="Rectangle 26"/>
          <p:cNvSpPr/>
          <p:nvPr/>
        </p:nvSpPr>
        <p:spPr>
          <a:xfrm>
            <a:off x="7141444" y="480198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8" name="Rectangle 27"/>
          <p:cNvSpPr/>
          <p:nvPr/>
        </p:nvSpPr>
        <p:spPr>
          <a:xfrm>
            <a:off x="7084437" y="1361755"/>
            <a:ext cx="1653452" cy="307777"/>
          </a:xfrm>
          <a:prstGeom prst="rect">
            <a:avLst/>
          </a:prstGeom>
        </p:spPr>
        <p:txBody>
          <a:bodyPr wrap="square">
            <a:spAutoFit/>
          </a:bodyPr>
          <a:lstStyle/>
          <a:p>
            <a:r>
              <a:rPr lang="en-US" sz="1400" b="1" dirty="0" smtClean="0">
                <a:solidFill>
                  <a:schemeClr val="accent2"/>
                </a:solidFill>
                <a:latin typeface="Helvetica"/>
                <a:cs typeface="Helvetica"/>
              </a:rPr>
              <a:t>3LOQ</a:t>
            </a:r>
            <a:endParaRPr lang="en-US" sz="1400" b="1" dirty="0">
              <a:solidFill>
                <a:schemeClr val="accent2"/>
              </a:solidFill>
              <a:latin typeface="Helvetica"/>
              <a:cs typeface="Helvetica"/>
            </a:endParaRPr>
          </a:p>
        </p:txBody>
      </p:sp>
      <p:sp>
        <p:nvSpPr>
          <p:cNvPr id="29" name="Rectangle 28"/>
          <p:cNvSpPr/>
          <p:nvPr/>
        </p:nvSpPr>
        <p:spPr>
          <a:xfrm>
            <a:off x="7109605" y="3588331"/>
            <a:ext cx="2034395" cy="307777"/>
          </a:xfrm>
          <a:prstGeom prst="rect">
            <a:avLst/>
          </a:prstGeom>
        </p:spPr>
        <p:txBody>
          <a:bodyPr wrap="square">
            <a:spAutoFit/>
          </a:bodyPr>
          <a:lstStyle/>
          <a:p>
            <a:r>
              <a:rPr lang="en-US" sz="1400" b="1" dirty="0" smtClean="0">
                <a:solidFill>
                  <a:schemeClr val="accent1"/>
                </a:solidFill>
                <a:latin typeface="Helvetica"/>
                <a:cs typeface="Helvetica"/>
              </a:rPr>
              <a:t>EXISTING SOLUTION</a:t>
            </a:r>
            <a:endParaRPr lang="en-US" sz="1400" b="1" dirty="0">
              <a:solidFill>
                <a:schemeClr val="accent1"/>
              </a:solidFill>
              <a:latin typeface="Helvetica"/>
              <a:cs typeface="Helvetica"/>
            </a:endParaRPr>
          </a:p>
        </p:txBody>
      </p:sp>
      <p:sp>
        <p:nvSpPr>
          <p:cNvPr id="30" name="Rectangle 29"/>
          <p:cNvSpPr/>
          <p:nvPr/>
        </p:nvSpPr>
        <p:spPr>
          <a:xfrm>
            <a:off x="4032199" y="1156029"/>
            <a:ext cx="4572000" cy="523220"/>
          </a:xfrm>
          <a:prstGeom prst="rect">
            <a:avLst/>
          </a:prstGeom>
        </p:spPr>
        <p:txBody>
          <a:bodyPr>
            <a:spAutoFit/>
          </a:bodyPr>
          <a:lstStyle/>
          <a:p>
            <a:r>
              <a:rPr lang="en-US" sz="1400" b="1" dirty="0">
                <a:solidFill>
                  <a:schemeClr val="accent1"/>
                </a:solidFill>
                <a:latin typeface="Helvetica"/>
                <a:cs typeface="Helvetica"/>
              </a:rPr>
              <a:t>Consumers interested </a:t>
            </a:r>
            <a:endParaRPr lang="en-US" sz="1400" b="1" dirty="0" smtClean="0">
              <a:solidFill>
                <a:schemeClr val="accent1"/>
              </a:solidFill>
              <a:latin typeface="Helvetica"/>
              <a:cs typeface="Helvetica"/>
            </a:endParaRPr>
          </a:p>
          <a:p>
            <a:r>
              <a:rPr lang="en-US" sz="1400" b="1" dirty="0" smtClean="0">
                <a:solidFill>
                  <a:schemeClr val="accent1"/>
                </a:solidFill>
                <a:latin typeface="Helvetica"/>
                <a:cs typeface="Helvetica"/>
              </a:rPr>
              <a:t>in </a:t>
            </a:r>
            <a:r>
              <a:rPr lang="en-US" sz="1400" b="1" dirty="0">
                <a:solidFill>
                  <a:schemeClr val="accent1"/>
                </a:solidFill>
                <a:latin typeface="Helvetica"/>
                <a:cs typeface="Helvetica"/>
              </a:rPr>
              <a:t>your </a:t>
            </a:r>
            <a:r>
              <a:rPr lang="en-US" sz="1400" b="1" dirty="0" smtClean="0">
                <a:solidFill>
                  <a:schemeClr val="accent1"/>
                </a:solidFill>
                <a:latin typeface="Helvetica"/>
                <a:cs typeface="Helvetica"/>
              </a:rPr>
              <a:t>brand/product </a:t>
            </a:r>
            <a:r>
              <a:rPr lang="en-US" sz="1400" b="1" dirty="0">
                <a:solidFill>
                  <a:schemeClr val="accent4"/>
                </a:solidFill>
                <a:latin typeface="Helvetica"/>
                <a:cs typeface="Helvetica"/>
              </a:rPr>
              <a:t>NOW</a:t>
            </a:r>
          </a:p>
        </p:txBody>
      </p:sp>
      <p:pic>
        <p:nvPicPr>
          <p:cNvPr id="8" name="Picture 7"/>
          <p:cNvPicPr>
            <a:picLocks noChangeAspect="1"/>
          </p:cNvPicPr>
          <p:nvPr/>
        </p:nvPicPr>
        <p:blipFill>
          <a:blip r:embed="rId3"/>
          <a:stretch>
            <a:fillRect/>
          </a:stretch>
        </p:blipFill>
        <p:spPr>
          <a:xfrm>
            <a:off x="636057" y="2691083"/>
            <a:ext cx="2695679" cy="2695679"/>
          </a:xfrm>
          <a:prstGeom prst="rect">
            <a:avLst/>
          </a:prstGeom>
        </p:spPr>
      </p:pic>
      <p:sp>
        <p:nvSpPr>
          <p:cNvPr id="31" name="Rectangle 30"/>
          <p:cNvSpPr/>
          <p:nvPr/>
        </p:nvSpPr>
        <p:spPr>
          <a:xfrm>
            <a:off x="1045736" y="1776911"/>
            <a:ext cx="4572000" cy="954107"/>
          </a:xfrm>
          <a:prstGeom prst="rect">
            <a:avLst/>
          </a:prstGeom>
        </p:spPr>
        <p:txBody>
          <a:bodyPr>
            <a:spAutoFit/>
          </a:bodyPr>
          <a:lstStyle/>
          <a:p>
            <a:r>
              <a:rPr lang="en-US" sz="1400" b="1" dirty="0" smtClean="0">
                <a:solidFill>
                  <a:schemeClr val="accent2"/>
                </a:solidFill>
                <a:latin typeface="Helvetica"/>
                <a:cs typeface="Helvetica"/>
              </a:rPr>
              <a:t>No 4</a:t>
            </a:r>
            <a:r>
              <a:rPr lang="en-US" sz="1400" b="1" baseline="30000" dirty="0" smtClean="0">
                <a:solidFill>
                  <a:schemeClr val="accent2"/>
                </a:solidFill>
                <a:latin typeface="Helvetica"/>
                <a:cs typeface="Helvetica"/>
              </a:rPr>
              <a:t>th</a:t>
            </a:r>
            <a:r>
              <a:rPr lang="en-US" sz="1400" b="1" dirty="0" smtClean="0">
                <a:solidFill>
                  <a:schemeClr val="accent2"/>
                </a:solidFill>
                <a:latin typeface="Helvetica"/>
                <a:cs typeface="Helvetica"/>
              </a:rPr>
              <a:t> Step.</a:t>
            </a:r>
          </a:p>
          <a:p>
            <a:r>
              <a:rPr lang="en-US" sz="1400" b="1" dirty="0" smtClean="0">
                <a:solidFill>
                  <a:schemeClr val="accent2"/>
                </a:solidFill>
                <a:latin typeface="Helvetica"/>
                <a:cs typeface="Helvetica"/>
              </a:rPr>
              <a:t>Less cost.</a:t>
            </a:r>
          </a:p>
          <a:p>
            <a:r>
              <a:rPr lang="en-US" sz="1400" b="1" dirty="0" smtClean="0">
                <a:solidFill>
                  <a:schemeClr val="accent4"/>
                </a:solidFill>
                <a:latin typeface="Helvetica"/>
                <a:cs typeface="Helvetica"/>
              </a:rPr>
              <a:t>Happy Brand.</a:t>
            </a:r>
          </a:p>
          <a:p>
            <a:r>
              <a:rPr lang="en-US" sz="1400" b="1" dirty="0" smtClean="0">
                <a:solidFill>
                  <a:schemeClr val="accent4"/>
                </a:solidFill>
                <a:latin typeface="Helvetica"/>
                <a:cs typeface="Helvetica"/>
              </a:rPr>
              <a:t>Happy Customers.</a:t>
            </a:r>
          </a:p>
        </p:txBody>
      </p:sp>
      <p:cxnSp>
        <p:nvCxnSpPr>
          <p:cNvPr id="32" name="Straight Connector 31"/>
          <p:cNvCxnSpPr/>
          <p:nvPr/>
        </p:nvCxnSpPr>
        <p:spPr>
          <a:xfrm flipH="1">
            <a:off x="3778918" y="361355"/>
            <a:ext cx="471104" cy="984013"/>
          </a:xfrm>
          <a:prstGeom prst="line">
            <a:avLst/>
          </a:prstGeom>
          <a:ln w="38100" cmpd="sng">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1646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3LOQ advantage: </a:t>
            </a:r>
            <a:r>
              <a:rPr lang="en-US" dirty="0" smtClean="0">
                <a:solidFill>
                  <a:srgbClr val="138EC7"/>
                </a:solidFill>
              </a:rPr>
              <a:t>The Three Multipliers</a:t>
            </a:r>
            <a:endParaRPr lang="en-US" dirty="0">
              <a:solidFill>
                <a:srgbClr val="138EC7"/>
              </a:solidFill>
            </a:endParaRPr>
          </a:p>
        </p:txBody>
      </p:sp>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13</a:t>
            </a:fld>
            <a:endParaRPr lang="en-US"/>
          </a:p>
        </p:txBody>
      </p:sp>
      <p:sp>
        <p:nvSpPr>
          <p:cNvPr id="21" name="Rectangle 20"/>
          <p:cNvSpPr/>
          <p:nvPr/>
        </p:nvSpPr>
        <p:spPr>
          <a:xfrm>
            <a:off x="6342765" y="2806928"/>
            <a:ext cx="2662000" cy="800219"/>
          </a:xfrm>
          <a:prstGeom prst="rect">
            <a:avLst/>
          </a:prstGeom>
        </p:spPr>
        <p:txBody>
          <a:bodyPr wrap="square">
            <a:spAutoFit/>
          </a:bodyPr>
          <a:lstStyle/>
          <a:p>
            <a:r>
              <a:rPr lang="en-US" sz="2800" dirty="0"/>
              <a:t>C.O.C.I. </a:t>
            </a:r>
            <a:endParaRPr lang="en-US" sz="2800" dirty="0" smtClean="0"/>
          </a:p>
          <a:p>
            <a:r>
              <a:rPr lang="en-US" dirty="0" smtClean="0"/>
              <a:t>cost </a:t>
            </a:r>
            <a:r>
              <a:rPr lang="en-US" dirty="0"/>
              <a:t>of consumer </a:t>
            </a:r>
            <a:r>
              <a:rPr lang="en-US" dirty="0" smtClean="0"/>
              <a:t>irritation</a:t>
            </a:r>
            <a:endParaRPr lang="en-US" dirty="0"/>
          </a:p>
        </p:txBody>
      </p:sp>
      <p:sp>
        <p:nvSpPr>
          <p:cNvPr id="22" name="Rectangle 21"/>
          <p:cNvSpPr/>
          <p:nvPr/>
        </p:nvSpPr>
        <p:spPr>
          <a:xfrm>
            <a:off x="3392331" y="2806928"/>
            <a:ext cx="3026355" cy="800219"/>
          </a:xfrm>
          <a:prstGeom prst="rect">
            <a:avLst/>
          </a:prstGeom>
        </p:spPr>
        <p:txBody>
          <a:bodyPr wrap="square">
            <a:spAutoFit/>
          </a:bodyPr>
          <a:lstStyle/>
          <a:p>
            <a:r>
              <a:rPr lang="en-US" sz="2800" dirty="0" smtClean="0"/>
              <a:t>C.O.C. </a:t>
            </a:r>
          </a:p>
          <a:p>
            <a:r>
              <a:rPr lang="en-US" dirty="0" smtClean="0"/>
              <a:t>cost </a:t>
            </a:r>
            <a:r>
              <a:rPr lang="en-US" dirty="0"/>
              <a:t>of </a:t>
            </a:r>
            <a:r>
              <a:rPr lang="en-US" dirty="0" smtClean="0"/>
              <a:t>conversion</a:t>
            </a:r>
            <a:endParaRPr lang="en-US" dirty="0"/>
          </a:p>
        </p:txBody>
      </p:sp>
      <p:sp>
        <p:nvSpPr>
          <p:cNvPr id="23" name="Rectangle 22"/>
          <p:cNvSpPr/>
          <p:nvPr/>
        </p:nvSpPr>
        <p:spPr>
          <a:xfrm>
            <a:off x="770351" y="2806928"/>
            <a:ext cx="3026355" cy="800219"/>
          </a:xfrm>
          <a:prstGeom prst="rect">
            <a:avLst/>
          </a:prstGeom>
        </p:spPr>
        <p:txBody>
          <a:bodyPr wrap="square">
            <a:spAutoFit/>
          </a:bodyPr>
          <a:lstStyle/>
          <a:p>
            <a:r>
              <a:rPr lang="en-US" sz="2800" dirty="0" smtClean="0"/>
              <a:t>S.O.I</a:t>
            </a:r>
          </a:p>
          <a:p>
            <a:r>
              <a:rPr lang="en-US" dirty="0" smtClean="0"/>
              <a:t>share of intent</a:t>
            </a:r>
            <a:endParaRPr lang="en-US" dirty="0"/>
          </a:p>
        </p:txBody>
      </p:sp>
      <p:cxnSp>
        <p:nvCxnSpPr>
          <p:cNvPr id="30" name="Straight Connector 29"/>
          <p:cNvCxnSpPr/>
          <p:nvPr/>
        </p:nvCxnSpPr>
        <p:spPr>
          <a:xfrm flipH="1">
            <a:off x="1696852" y="1624058"/>
            <a:ext cx="2238178" cy="4278767"/>
          </a:xfrm>
          <a:prstGeom prst="line">
            <a:avLst/>
          </a:prstGeom>
          <a:ln w="76200" cmpd="sng"/>
        </p:spPr>
        <p:style>
          <a:lnRef idx="1">
            <a:schemeClr val="accent3"/>
          </a:lnRef>
          <a:fillRef idx="0">
            <a:schemeClr val="accent3"/>
          </a:fillRef>
          <a:effectRef idx="0">
            <a:schemeClr val="accent3"/>
          </a:effectRef>
          <a:fontRef idx="minor">
            <a:schemeClr val="tx1"/>
          </a:fontRef>
        </p:style>
      </p:cxnSp>
      <p:sp>
        <p:nvSpPr>
          <p:cNvPr id="31" name="Down Arrow 30"/>
          <p:cNvSpPr/>
          <p:nvPr/>
        </p:nvSpPr>
        <p:spPr>
          <a:xfrm>
            <a:off x="3759200" y="3945914"/>
            <a:ext cx="670560" cy="805132"/>
          </a:xfrm>
          <a:prstGeom prst="downArrow">
            <a:avLst/>
          </a:prstGeom>
          <a:solidFill>
            <a:schemeClr val="accent5"/>
          </a:solidFill>
          <a:ln>
            <a:no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 name="Down Arrow 31"/>
          <p:cNvSpPr/>
          <p:nvPr/>
        </p:nvSpPr>
        <p:spPr>
          <a:xfrm>
            <a:off x="6847840" y="3945914"/>
            <a:ext cx="670560" cy="805132"/>
          </a:xfrm>
          <a:prstGeom prst="downArrow">
            <a:avLst/>
          </a:prstGeom>
          <a:solidFill>
            <a:schemeClr val="accent5"/>
          </a:solidFill>
          <a:ln>
            <a:no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3" name="Down Arrow 32"/>
          <p:cNvSpPr/>
          <p:nvPr/>
        </p:nvSpPr>
        <p:spPr>
          <a:xfrm rot="10800000">
            <a:off x="1026292" y="1802154"/>
            <a:ext cx="670560" cy="805132"/>
          </a:xfrm>
          <a:prstGeom prst="downArrow">
            <a:avLst/>
          </a:prstGeom>
          <a:solidFill>
            <a:schemeClr val="accent3"/>
          </a:solidFill>
          <a:ln>
            <a:no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264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4892" y="3903051"/>
            <a:ext cx="8709285" cy="1362075"/>
          </a:xfrm>
        </p:spPr>
        <p:txBody>
          <a:bodyPr>
            <a:normAutofit/>
          </a:bodyPr>
          <a:lstStyle/>
          <a:p>
            <a:r>
              <a:rPr lang="en-US" dirty="0" smtClean="0"/>
              <a:t>3LOQ Product </a:t>
            </a:r>
            <a:r>
              <a:rPr lang="en-US" dirty="0" err="1" smtClean="0"/>
              <a:t>DEmo</a:t>
            </a:r>
            <a:r>
              <a:rPr lang="en-US" dirty="0"/>
              <a:t> </a:t>
            </a:r>
            <a:r>
              <a:rPr lang="en-US" dirty="0" smtClean="0"/>
              <a:t>@ HDFC</a:t>
            </a:r>
            <a:endParaRPr lang="en-US" sz="2000" b="0" dirty="0"/>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14</a:t>
            </a:fld>
            <a:endParaRPr lang="en-US"/>
          </a:p>
        </p:txBody>
      </p:sp>
    </p:spTree>
    <p:extLst>
      <p:ext uri="{BB962C8B-B14F-4D97-AF65-F5344CB8AC3E}">
        <p14:creationId xmlns:p14="http://schemas.microsoft.com/office/powerpoint/2010/main" val="1016368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a:t>
            </a:r>
            <a:endParaRPr lang="en-US" dirty="0"/>
          </a:p>
        </p:txBody>
      </p:sp>
      <p:sp>
        <p:nvSpPr>
          <p:cNvPr id="3" name="Content Placeholder 2"/>
          <p:cNvSpPr>
            <a:spLocks noGrp="1"/>
          </p:cNvSpPr>
          <p:nvPr>
            <p:ph idx="1"/>
          </p:nvPr>
        </p:nvSpPr>
        <p:spPr>
          <a:xfrm>
            <a:off x="457200" y="1417639"/>
            <a:ext cx="8229600" cy="3027361"/>
          </a:xfrm>
        </p:spPr>
        <p:txBody>
          <a:bodyPr>
            <a:normAutofit fontScale="92500" lnSpcReduction="10000"/>
          </a:bodyPr>
          <a:lstStyle/>
          <a:p>
            <a:pPr marL="0" indent="0">
              <a:lnSpc>
                <a:spcPct val="120000"/>
              </a:lnSpc>
              <a:buNone/>
            </a:pPr>
            <a:r>
              <a:rPr lang="en-US" sz="2200" b="1" dirty="0" smtClean="0"/>
              <a:t>Problem </a:t>
            </a:r>
            <a:r>
              <a:rPr lang="en-US" sz="2200" b="1" dirty="0" smtClean="0"/>
              <a:t>Statement: </a:t>
            </a:r>
            <a:r>
              <a:rPr lang="en-US" sz="2200" dirty="0" smtClean="0"/>
              <a:t>Understand the underlying factors that help predict a customer’s purchase propensity in next quarter for particular </a:t>
            </a:r>
            <a:r>
              <a:rPr lang="en-US" sz="2200" dirty="0" smtClean="0"/>
              <a:t>products</a:t>
            </a:r>
          </a:p>
          <a:p>
            <a:pPr marL="0" indent="0">
              <a:lnSpc>
                <a:spcPct val="120000"/>
              </a:lnSpc>
              <a:buNone/>
            </a:pPr>
            <a:endParaRPr lang="en-US" sz="2200" b="1" dirty="0" smtClean="0"/>
          </a:p>
          <a:p>
            <a:pPr marL="0" indent="0">
              <a:lnSpc>
                <a:spcPct val="120000"/>
              </a:lnSpc>
              <a:buNone/>
            </a:pPr>
            <a:r>
              <a:rPr lang="en-US" sz="2200" b="1" dirty="0" smtClean="0"/>
              <a:t>POC </a:t>
            </a:r>
            <a:r>
              <a:rPr lang="en-US" sz="2200" b="1" dirty="0"/>
              <a:t>Duration:</a:t>
            </a:r>
            <a:r>
              <a:rPr lang="en-US" sz="2200" dirty="0"/>
              <a:t> 3 </a:t>
            </a:r>
            <a:r>
              <a:rPr lang="en-US" sz="2200" dirty="0" smtClean="0"/>
              <a:t>weeks</a:t>
            </a:r>
          </a:p>
          <a:p>
            <a:pPr marL="0" indent="0">
              <a:lnSpc>
                <a:spcPct val="120000"/>
              </a:lnSpc>
              <a:buNone/>
            </a:pPr>
            <a:endParaRPr lang="en-US" sz="2200" dirty="0"/>
          </a:p>
          <a:p>
            <a:pPr marL="0" indent="0">
              <a:lnSpc>
                <a:spcPct val="120000"/>
              </a:lnSpc>
              <a:buNone/>
            </a:pPr>
            <a:r>
              <a:rPr lang="en-US" sz="2200" b="1" dirty="0" smtClean="0"/>
              <a:t>Constraints</a:t>
            </a:r>
            <a:r>
              <a:rPr lang="en-US" sz="2200" b="1" dirty="0" smtClean="0"/>
              <a:t>: </a:t>
            </a:r>
            <a:r>
              <a:rPr lang="en-US" sz="2200" dirty="0" smtClean="0"/>
              <a:t>Due to hardware limitation, model was built only for Credit Card </a:t>
            </a:r>
            <a:r>
              <a:rPr lang="en-US" sz="2200" dirty="0" smtClean="0"/>
              <a:t>product </a:t>
            </a:r>
            <a:r>
              <a:rPr lang="en-US" sz="2200" dirty="0"/>
              <a:t>and individual salaried customers (1,53,666</a:t>
            </a:r>
            <a:r>
              <a:rPr lang="en-US" sz="2200" dirty="0" smtClean="0"/>
              <a:t>)</a:t>
            </a:r>
            <a:endParaRPr lang="en-US" sz="2200" b="1" dirty="0" smtClean="0">
              <a:solidFill>
                <a:srgbClr val="C00000"/>
              </a:solidFill>
            </a:endParaRPr>
          </a:p>
          <a:p>
            <a:pPr marL="0" indent="0">
              <a:lnSpc>
                <a:spcPct val="120000"/>
              </a:lnSpc>
              <a:buNone/>
            </a:pPr>
            <a:endParaRPr lang="en-US" sz="1800" b="1" dirty="0">
              <a:solidFill>
                <a:srgbClr val="C00000"/>
              </a:solidFill>
              <a:latin typeface="+mj-lt"/>
            </a:endParaRPr>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15</a:t>
            </a:fld>
            <a:endParaRPr lang="en-US" dirty="0"/>
          </a:p>
        </p:txBody>
      </p:sp>
    </p:spTree>
    <p:extLst>
      <p:ext uri="{BB962C8B-B14F-4D97-AF65-F5344CB8AC3E}">
        <p14:creationId xmlns:p14="http://schemas.microsoft.com/office/powerpoint/2010/main" val="2928933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91" y="2317"/>
            <a:ext cx="8229600" cy="1143000"/>
          </a:xfrm>
        </p:spPr>
        <p:txBody>
          <a:bodyPr/>
          <a:lstStyle/>
          <a:p>
            <a:r>
              <a:rPr lang="en-US" dirty="0" smtClean="0"/>
              <a:t>HDFC Data Summary</a:t>
            </a:r>
            <a:endParaRPr lang="en-US" dirty="0"/>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16</a:t>
            </a:fld>
            <a:endParaRPr lang="en-US" dirty="0"/>
          </a:p>
        </p:txBody>
      </p:sp>
      <p:sp>
        <p:nvSpPr>
          <p:cNvPr id="9" name="TextBox 8"/>
          <p:cNvSpPr txBox="1"/>
          <p:nvPr/>
        </p:nvSpPr>
        <p:spPr>
          <a:xfrm>
            <a:off x="435457" y="1471398"/>
            <a:ext cx="8015783"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Cities: </a:t>
            </a:r>
            <a:r>
              <a:rPr lang="en-US" sz="2400" dirty="0"/>
              <a:t>Jaipur, </a:t>
            </a:r>
            <a:r>
              <a:rPr lang="en-US" sz="2400" dirty="0" smtClean="0"/>
              <a:t>Hyderabad</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Time Window</a:t>
            </a:r>
            <a:r>
              <a:rPr lang="en-US" sz="2400" dirty="0" smtClean="0"/>
              <a:t>: </a:t>
            </a:r>
            <a:r>
              <a:rPr lang="en-US" sz="2400" dirty="0" smtClean="0"/>
              <a:t>12 </a:t>
            </a:r>
            <a:r>
              <a:rPr lang="en-US" sz="2400" dirty="0" smtClean="0"/>
              <a:t>Months </a:t>
            </a:r>
            <a:r>
              <a:rPr lang="en-US" sz="2400" dirty="0"/>
              <a:t>(2013 Aug - 2014 July)</a:t>
            </a:r>
            <a:br>
              <a:rPr lang="en-US" sz="2400" dirty="0"/>
            </a:br>
            <a:endParaRPr lang="en-US" sz="2400" dirty="0" smtClean="0"/>
          </a:p>
          <a:p>
            <a:pPr marL="285750" indent="-285750">
              <a:buFont typeface="Arial" panose="020B0604020202020204" pitchFamily="34" charset="0"/>
              <a:buChar char="•"/>
            </a:pPr>
            <a:r>
              <a:rPr lang="en-US" sz="2400" dirty="0" smtClean="0"/>
              <a:t>Data Set: </a:t>
            </a:r>
          </a:p>
          <a:p>
            <a:pPr marL="742950" lvl="1" indent="-285750">
              <a:buFont typeface="Arial" panose="020B0604020202020204" pitchFamily="34" charset="0"/>
              <a:buChar char="•"/>
            </a:pPr>
            <a:r>
              <a:rPr lang="en-US" sz="2400" dirty="0" smtClean="0"/>
              <a:t>CASA Source Transactions</a:t>
            </a:r>
          </a:p>
          <a:p>
            <a:pPr marL="742950" lvl="1" indent="-285750">
              <a:buFont typeface="Arial" panose="020B0604020202020204" pitchFamily="34" charset="0"/>
              <a:buChar char="•"/>
            </a:pPr>
            <a:r>
              <a:rPr lang="en-US" sz="2400" dirty="0" smtClean="0"/>
              <a:t>Fact transactions</a:t>
            </a:r>
          </a:p>
          <a:p>
            <a:pPr marL="742950" lvl="1" indent="-285750">
              <a:buFont typeface="Arial" panose="020B0604020202020204" pitchFamily="34" charset="0"/>
              <a:buChar char="•"/>
            </a:pPr>
            <a:r>
              <a:rPr lang="en-US" sz="2400" dirty="0" smtClean="0"/>
              <a:t>Product Holding</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Customer Base Analyzed: </a:t>
            </a:r>
            <a:r>
              <a:rPr lang="en-US" sz="2400" dirty="0"/>
              <a:t>M</a:t>
            </a:r>
            <a:r>
              <a:rPr lang="en-US" sz="2400" dirty="0" smtClean="0"/>
              <a:t>odel </a:t>
            </a:r>
            <a:r>
              <a:rPr lang="en-US" sz="2400" dirty="0" smtClean="0"/>
              <a:t>was built for individual salaried customers (1,53,666)</a:t>
            </a:r>
          </a:p>
          <a:p>
            <a:endParaRPr lang="en-US" dirty="0" smtClean="0"/>
          </a:p>
        </p:txBody>
      </p:sp>
    </p:spTree>
    <p:extLst>
      <p:ext uri="{BB962C8B-B14F-4D97-AF65-F5344CB8AC3E}">
        <p14:creationId xmlns:p14="http://schemas.microsoft.com/office/powerpoint/2010/main" val="15590964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17</a:t>
            </a:fld>
            <a:endParaRPr lang="en-US" dirty="0"/>
          </a:p>
        </p:txBody>
      </p:sp>
      <p:sp>
        <p:nvSpPr>
          <p:cNvPr id="7" name="Title 1"/>
          <p:cNvSpPr>
            <a:spLocks noGrp="1"/>
          </p:cNvSpPr>
          <p:nvPr>
            <p:ph type="title"/>
          </p:nvPr>
        </p:nvSpPr>
        <p:spPr>
          <a:xfrm>
            <a:off x="552734" y="254000"/>
            <a:ext cx="8229600" cy="1143000"/>
          </a:xfrm>
        </p:spPr>
        <p:txBody>
          <a:bodyPr>
            <a:normAutofit/>
          </a:bodyPr>
          <a:lstStyle/>
          <a:p>
            <a:r>
              <a:rPr lang="en-IN" sz="2800" dirty="0" smtClean="0">
                <a:latin typeface="+mj-lt"/>
              </a:rPr>
              <a:t>3LOQ Recommendation Model </a:t>
            </a:r>
            <a:r>
              <a:rPr lang="en-IN" sz="2800" dirty="0" smtClean="0">
                <a:latin typeface="+mj-lt"/>
              </a:rPr>
              <a:t>Creation</a:t>
            </a:r>
            <a:endParaRPr lang="en-US" sz="2800" dirty="0">
              <a:latin typeface="+mj-lt"/>
            </a:endParaRPr>
          </a:p>
        </p:txBody>
      </p:sp>
      <p:sp>
        <p:nvSpPr>
          <p:cNvPr id="9" name="Oval 8"/>
          <p:cNvSpPr/>
          <p:nvPr/>
        </p:nvSpPr>
        <p:spPr>
          <a:xfrm>
            <a:off x="2321370" y="1533737"/>
            <a:ext cx="360948" cy="360948"/>
          </a:xfrm>
          <a:prstGeom prst="ellipse">
            <a:avLst/>
          </a:prstGeom>
          <a:solidFill>
            <a:schemeClr val="accent2"/>
          </a:solidFill>
          <a:ln w="38100" cmpd="sng">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10" name="Oval 9"/>
          <p:cNvSpPr/>
          <p:nvPr/>
        </p:nvSpPr>
        <p:spPr>
          <a:xfrm>
            <a:off x="6284829" y="1579903"/>
            <a:ext cx="360948" cy="360948"/>
          </a:xfrm>
          <a:prstGeom prst="ellipse">
            <a:avLst/>
          </a:prstGeom>
          <a:solidFill>
            <a:schemeClr val="accent2"/>
          </a:solidFill>
          <a:ln w="38100" cmpd="sng">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11" name="Oval 10"/>
          <p:cNvSpPr/>
          <p:nvPr/>
        </p:nvSpPr>
        <p:spPr>
          <a:xfrm>
            <a:off x="6604213" y="2725387"/>
            <a:ext cx="360948" cy="360948"/>
          </a:xfrm>
          <a:prstGeom prst="ellipse">
            <a:avLst/>
          </a:prstGeom>
          <a:solidFill>
            <a:schemeClr val="accent2"/>
          </a:solidFill>
          <a:ln w="38100" cmpd="sng">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12" name="TextBox 11"/>
          <p:cNvSpPr txBox="1"/>
          <p:nvPr/>
        </p:nvSpPr>
        <p:spPr>
          <a:xfrm>
            <a:off x="1569396" y="2052781"/>
            <a:ext cx="1503947" cy="369332"/>
          </a:xfrm>
          <a:prstGeom prst="rect">
            <a:avLst/>
          </a:prstGeom>
          <a:noFill/>
        </p:spPr>
        <p:txBody>
          <a:bodyPr wrap="square" rtlCol="0">
            <a:spAutoFit/>
          </a:bodyPr>
          <a:lstStyle/>
          <a:p>
            <a:r>
              <a:rPr lang="en-US" dirty="0" smtClean="0"/>
              <a:t>Text Mining</a:t>
            </a:r>
            <a:endParaRPr lang="en-US" dirty="0"/>
          </a:p>
        </p:txBody>
      </p:sp>
      <p:sp>
        <p:nvSpPr>
          <p:cNvPr id="13" name="TextBox 12"/>
          <p:cNvSpPr txBox="1"/>
          <p:nvPr/>
        </p:nvSpPr>
        <p:spPr>
          <a:xfrm>
            <a:off x="6067595" y="2052781"/>
            <a:ext cx="2051354" cy="369332"/>
          </a:xfrm>
          <a:prstGeom prst="rect">
            <a:avLst/>
          </a:prstGeom>
          <a:noFill/>
        </p:spPr>
        <p:txBody>
          <a:bodyPr wrap="square" rtlCol="0">
            <a:spAutoFit/>
          </a:bodyPr>
          <a:lstStyle/>
          <a:p>
            <a:r>
              <a:rPr lang="en-US" dirty="0" smtClean="0"/>
              <a:t>Product Holdings</a:t>
            </a:r>
            <a:endParaRPr lang="en-US" dirty="0"/>
          </a:p>
        </p:txBody>
      </p:sp>
      <p:sp>
        <p:nvSpPr>
          <p:cNvPr id="14" name="TextBox 13"/>
          <p:cNvSpPr txBox="1"/>
          <p:nvPr/>
        </p:nvSpPr>
        <p:spPr>
          <a:xfrm>
            <a:off x="6386979" y="3198265"/>
            <a:ext cx="1731970" cy="923330"/>
          </a:xfrm>
          <a:prstGeom prst="rect">
            <a:avLst/>
          </a:prstGeom>
          <a:noFill/>
        </p:spPr>
        <p:txBody>
          <a:bodyPr wrap="square" rtlCol="0">
            <a:spAutoFit/>
          </a:bodyPr>
          <a:lstStyle/>
          <a:p>
            <a:r>
              <a:rPr lang="en-US" dirty="0" smtClean="0"/>
              <a:t>Engagement with HDFC</a:t>
            </a:r>
          </a:p>
          <a:p>
            <a:r>
              <a:rPr lang="en-US" dirty="0" smtClean="0"/>
              <a:t>(Source Table)</a:t>
            </a:r>
            <a:endParaRPr lang="en-US" dirty="0"/>
          </a:p>
        </p:txBody>
      </p:sp>
      <p:cxnSp>
        <p:nvCxnSpPr>
          <p:cNvPr id="15" name="Straight Arrow Connector 14"/>
          <p:cNvCxnSpPr>
            <a:stCxn id="9" idx="5"/>
            <a:endCxn id="19" idx="1"/>
          </p:cNvCxnSpPr>
          <p:nvPr/>
        </p:nvCxnSpPr>
        <p:spPr>
          <a:xfrm>
            <a:off x="2629458" y="1841825"/>
            <a:ext cx="1671182" cy="160002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10" idx="3"/>
            <a:endCxn id="19" idx="7"/>
          </p:cNvCxnSpPr>
          <p:nvPr/>
        </p:nvCxnSpPr>
        <p:spPr>
          <a:xfrm flipH="1">
            <a:off x="4846028" y="1887991"/>
            <a:ext cx="1491661" cy="155386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4187687" y="3328899"/>
            <a:ext cx="771294" cy="771294"/>
          </a:xfrm>
          <a:prstGeom prst="ellipse">
            <a:avLst/>
          </a:prstGeom>
          <a:solidFill>
            <a:srgbClr val="F79646"/>
          </a:solidFill>
          <a:ln w="57150" cmpd="sng">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20" name="TextBox 19"/>
          <p:cNvSpPr txBox="1"/>
          <p:nvPr/>
        </p:nvSpPr>
        <p:spPr>
          <a:xfrm>
            <a:off x="3724488" y="4290487"/>
            <a:ext cx="1879022" cy="923330"/>
          </a:xfrm>
          <a:prstGeom prst="rect">
            <a:avLst/>
          </a:prstGeom>
          <a:noFill/>
        </p:spPr>
        <p:txBody>
          <a:bodyPr wrap="square" rtlCol="0">
            <a:spAutoFit/>
          </a:bodyPr>
          <a:lstStyle/>
          <a:p>
            <a:pPr algn="ctr"/>
            <a:r>
              <a:rPr lang="en-US" dirty="0" smtClean="0"/>
              <a:t>3LOQ Recommendation Model</a:t>
            </a:r>
            <a:endParaRPr lang="en-US" dirty="0"/>
          </a:p>
        </p:txBody>
      </p:sp>
      <p:cxnSp>
        <p:nvCxnSpPr>
          <p:cNvPr id="26" name="Straight Arrow Connector 25"/>
          <p:cNvCxnSpPr>
            <a:stCxn id="11" idx="3"/>
            <a:endCxn id="19" idx="6"/>
          </p:cNvCxnSpPr>
          <p:nvPr/>
        </p:nvCxnSpPr>
        <p:spPr>
          <a:xfrm flipH="1">
            <a:off x="4958981" y="3033475"/>
            <a:ext cx="1698092" cy="68107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1823003" y="2736880"/>
            <a:ext cx="360948" cy="360948"/>
          </a:xfrm>
          <a:prstGeom prst="ellipse">
            <a:avLst/>
          </a:prstGeom>
          <a:solidFill>
            <a:schemeClr val="accent2"/>
          </a:solidFill>
          <a:ln w="38100" cmpd="sng">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40" name="TextBox 39"/>
          <p:cNvSpPr txBox="1"/>
          <p:nvPr/>
        </p:nvSpPr>
        <p:spPr>
          <a:xfrm>
            <a:off x="1523611" y="3209758"/>
            <a:ext cx="1388349" cy="923330"/>
          </a:xfrm>
          <a:prstGeom prst="rect">
            <a:avLst/>
          </a:prstGeom>
          <a:noFill/>
        </p:spPr>
        <p:txBody>
          <a:bodyPr wrap="square" rtlCol="0">
            <a:spAutoFit/>
          </a:bodyPr>
          <a:lstStyle/>
          <a:p>
            <a:r>
              <a:rPr lang="en-US" dirty="0" smtClean="0"/>
              <a:t>Financial </a:t>
            </a:r>
            <a:r>
              <a:rPr lang="en-US" dirty="0" smtClean="0"/>
              <a:t>Behavior </a:t>
            </a:r>
          </a:p>
          <a:p>
            <a:r>
              <a:rPr lang="en-US" dirty="0" smtClean="0"/>
              <a:t>(Fact Table)</a:t>
            </a:r>
            <a:endParaRPr lang="en-US" dirty="0"/>
          </a:p>
        </p:txBody>
      </p:sp>
      <p:cxnSp>
        <p:nvCxnSpPr>
          <p:cNvPr id="41" name="Straight Arrow Connector 40"/>
          <p:cNvCxnSpPr>
            <a:stCxn id="39" idx="6"/>
            <a:endCxn id="19" idx="2"/>
          </p:cNvCxnSpPr>
          <p:nvPr/>
        </p:nvCxnSpPr>
        <p:spPr>
          <a:xfrm>
            <a:off x="2183951" y="2917354"/>
            <a:ext cx="2003736" cy="79719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144928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3953" y="418598"/>
            <a:ext cx="8785225" cy="523220"/>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Challenges &amp; Process</a:t>
            </a:r>
            <a:endParaRPr lang="en-US" sz="2800" b="1" dirty="0"/>
          </a:p>
        </p:txBody>
      </p:sp>
      <p:sp>
        <p:nvSpPr>
          <p:cNvPr id="3" name="TextBox 2"/>
          <p:cNvSpPr txBox="1"/>
          <p:nvPr/>
        </p:nvSpPr>
        <p:spPr>
          <a:xfrm>
            <a:off x="451212" y="2872240"/>
            <a:ext cx="8160396" cy="4801315"/>
          </a:xfrm>
          <a:prstGeom prst="rect">
            <a:avLst/>
          </a:prstGeom>
          <a:noFill/>
        </p:spPr>
        <p:txBody>
          <a:bodyPr wrap="square" rtlCol="0">
            <a:spAutoFit/>
          </a:bodyPr>
          <a:lstStyle/>
          <a:p>
            <a:pPr marL="285750" indent="-285750">
              <a:buFont typeface="Arial" panose="020B0604020202020204" pitchFamily="34" charset="0"/>
              <a:buChar char="•"/>
            </a:pPr>
            <a:r>
              <a:rPr lang="en-US" dirty="0"/>
              <a:t>94 different features were captured from the categorized transactions</a:t>
            </a:r>
          </a:p>
          <a:p>
            <a:endParaRPr lang="en-US" dirty="0"/>
          </a:p>
          <a:p>
            <a:endParaRPr lang="en-US" dirty="0"/>
          </a:p>
          <a:p>
            <a:pPr marL="285750" indent="-285750">
              <a:buFont typeface="Arial" panose="020B0604020202020204" pitchFamily="34" charset="0"/>
              <a:buChar char="•"/>
            </a:pPr>
            <a:r>
              <a:rPr lang="en-US" dirty="0"/>
              <a:t>More that 350 transaction mnemonics were analyzed and categorized using text mining techniques</a:t>
            </a:r>
          </a:p>
          <a:p>
            <a:endParaRPr lang="en-US" dirty="0"/>
          </a:p>
          <a:p>
            <a:endParaRPr lang="en-US" dirty="0" smtClean="0"/>
          </a:p>
          <a:p>
            <a:pPr marL="285750" indent="-285750">
              <a:buFont typeface="Arial" panose="020B0604020202020204" pitchFamily="34" charset="0"/>
              <a:buChar char="•"/>
            </a:pPr>
            <a:r>
              <a:rPr lang="en-US" dirty="0" smtClean="0"/>
              <a:t>Two sets of 18 features and 6 features selected from 94 using </a:t>
            </a:r>
            <a:r>
              <a:rPr lang="en-US" i="1" dirty="0" smtClean="0"/>
              <a:t>random </a:t>
            </a:r>
            <a:r>
              <a:rPr lang="en-US" i="1" dirty="0"/>
              <a:t>forests</a:t>
            </a:r>
            <a:r>
              <a:rPr lang="en-US" dirty="0"/>
              <a:t>, an ensemble </a:t>
            </a:r>
            <a:r>
              <a:rPr lang="en-US" dirty="0" smtClean="0"/>
              <a:t>learning technique.</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graphicFrame>
        <p:nvGraphicFramePr>
          <p:cNvPr id="4" name="Diagram 3"/>
          <p:cNvGraphicFramePr/>
          <p:nvPr>
            <p:extLst>
              <p:ext uri="{D42A27DB-BD31-4B8C-83A1-F6EECF244321}">
                <p14:modId xmlns:p14="http://schemas.microsoft.com/office/powerpoint/2010/main" val="3723894748"/>
              </p:ext>
            </p:extLst>
          </p:nvPr>
        </p:nvGraphicFramePr>
        <p:xfrm>
          <a:off x="451212" y="1170213"/>
          <a:ext cx="8160396" cy="1550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7"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8"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18</a:t>
            </a:fld>
            <a:endParaRPr lang="en-US" dirty="0"/>
          </a:p>
        </p:txBody>
      </p:sp>
    </p:spTree>
    <p:extLst>
      <p:ext uri="{BB962C8B-B14F-4D97-AF65-F5344CB8AC3E}">
        <p14:creationId xmlns:p14="http://schemas.microsoft.com/office/powerpoint/2010/main" val="170580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4B92A-B4D1-744B-9643-71CAAC55F114}" type="datetime2">
              <a:rPr lang="en-IN" smtClean="0"/>
              <a:t>Monday, 10 November 14</a:t>
            </a:fld>
            <a:endParaRPr lang="en-US" dirty="0"/>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F57EB3F0-DBC7-6445-BF9B-BCB9DC6CEE94}" type="slidenum">
              <a:rPr lang="en-US" smtClean="0"/>
              <a:pPr/>
              <a:t>19</a:t>
            </a:fld>
            <a:endParaRPr lang="en-US" dirty="0"/>
          </a:p>
        </p:txBody>
      </p:sp>
      <p:sp>
        <p:nvSpPr>
          <p:cNvPr id="5" name="Rectangle 4"/>
          <p:cNvSpPr/>
          <p:nvPr/>
        </p:nvSpPr>
        <p:spPr>
          <a:xfrm>
            <a:off x="474736" y="882492"/>
            <a:ext cx="8584442" cy="2308324"/>
          </a:xfrm>
          <a:prstGeom prst="rect">
            <a:avLst/>
          </a:prstGeom>
        </p:spPr>
        <p:txBody>
          <a:bodyPr wrap="square">
            <a:spAutoFit/>
          </a:bodyPr>
          <a:lstStyle/>
          <a:p>
            <a:r>
              <a:rPr lang="en-US" b="1" dirty="0" smtClean="0">
                <a:latin typeface="Helvetica Neue"/>
                <a:cs typeface="Helvetica Neue"/>
              </a:rPr>
              <a:t>Process:</a:t>
            </a:r>
          </a:p>
          <a:p>
            <a:endParaRPr lang="en-US" b="1" dirty="0" smtClean="0">
              <a:latin typeface="Helvetica Neue"/>
              <a:cs typeface="Helvetica Neue"/>
            </a:endParaRPr>
          </a:p>
          <a:p>
            <a:r>
              <a:rPr lang="en-US" dirty="0" smtClean="0">
                <a:latin typeface="Helvetica Neue"/>
                <a:cs typeface="Helvetica Neue"/>
              </a:rPr>
              <a:t>1</a:t>
            </a:r>
            <a:r>
              <a:rPr lang="en-US" dirty="0" smtClean="0">
                <a:latin typeface="Helvetica Neue"/>
                <a:cs typeface="Helvetica Neue"/>
              </a:rPr>
              <a:t>. Got </a:t>
            </a:r>
            <a:r>
              <a:rPr lang="en-US" dirty="0">
                <a:latin typeface="Helvetica Neue"/>
                <a:cs typeface="Helvetica Neue"/>
              </a:rPr>
              <a:t>the most popular keywords from all the transaction description of the active users</a:t>
            </a:r>
          </a:p>
          <a:p>
            <a:endParaRPr lang="en-US" dirty="0">
              <a:latin typeface="Helvetica Neue"/>
              <a:cs typeface="Helvetica Neue"/>
            </a:endParaRPr>
          </a:p>
          <a:p>
            <a:r>
              <a:rPr lang="en-US" dirty="0" smtClean="0">
                <a:latin typeface="Helvetica Neue"/>
                <a:cs typeface="Helvetica Neue"/>
              </a:rPr>
              <a:t>2. We </a:t>
            </a:r>
            <a:r>
              <a:rPr lang="en-US" dirty="0">
                <a:latin typeface="Helvetica Neue"/>
                <a:cs typeface="Helvetica Neue"/>
              </a:rPr>
              <a:t>matched it with the transaction description and categorized whether it was a spending, another bank transaction, </a:t>
            </a:r>
            <a:r>
              <a:rPr lang="en-US" dirty="0" smtClean="0">
                <a:latin typeface="Helvetica Neue"/>
                <a:cs typeface="Helvetica Neue"/>
              </a:rPr>
              <a:t>SME customer, </a:t>
            </a:r>
            <a:r>
              <a:rPr lang="en-US" dirty="0" smtClean="0">
                <a:latin typeface="Helvetica Neue"/>
                <a:cs typeface="Helvetica Neue"/>
              </a:rPr>
              <a:t> </a:t>
            </a:r>
            <a:r>
              <a:rPr lang="en-US" dirty="0">
                <a:latin typeface="Helvetica Neue"/>
                <a:cs typeface="Helvetica Neue"/>
              </a:rPr>
              <a:t>etc.</a:t>
            </a:r>
          </a:p>
          <a:p>
            <a:endParaRPr lang="en-US" dirty="0">
              <a:latin typeface="Helvetica Neue"/>
              <a:cs typeface="Helvetica Neue"/>
            </a:endParaRPr>
          </a:p>
        </p:txBody>
      </p:sp>
      <p:sp>
        <p:nvSpPr>
          <p:cNvPr id="6" name="Title 2"/>
          <p:cNvSpPr txBox="1">
            <a:spLocks/>
          </p:cNvSpPr>
          <p:nvPr/>
        </p:nvSpPr>
        <p:spPr>
          <a:xfrm>
            <a:off x="116791" y="209947"/>
            <a:ext cx="8785225" cy="523220"/>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Helvetica Neue"/>
                <a:cs typeface="Helvetica Neue"/>
              </a:rPr>
              <a:t>Text Mining</a:t>
            </a:r>
            <a:endParaRPr lang="en-US" sz="2800" b="1" dirty="0">
              <a:latin typeface="Helvetica Neue"/>
              <a:cs typeface="Helvetica Neue"/>
            </a:endParaRPr>
          </a:p>
        </p:txBody>
      </p:sp>
      <p:sp>
        <p:nvSpPr>
          <p:cNvPr id="7" name="TextBox 6"/>
          <p:cNvSpPr txBox="1"/>
          <p:nvPr/>
        </p:nvSpPr>
        <p:spPr>
          <a:xfrm>
            <a:off x="474736" y="3010622"/>
            <a:ext cx="8427280" cy="2585323"/>
          </a:xfrm>
          <a:prstGeom prst="rect">
            <a:avLst/>
          </a:prstGeom>
          <a:noFill/>
        </p:spPr>
        <p:txBody>
          <a:bodyPr wrap="square" rtlCol="0">
            <a:spAutoFit/>
          </a:bodyPr>
          <a:lstStyle/>
          <a:p>
            <a:r>
              <a:rPr lang="en-US" b="1" dirty="0" smtClean="0">
                <a:latin typeface="Helvetica Neue"/>
                <a:cs typeface="Helvetica Neue"/>
              </a:rPr>
              <a:t>Example:</a:t>
            </a:r>
          </a:p>
          <a:p>
            <a:endParaRPr lang="en-US" b="1" dirty="0" smtClean="0">
              <a:latin typeface="Helvetica Neue"/>
              <a:cs typeface="Helvetica Neue"/>
            </a:endParaRPr>
          </a:p>
          <a:p>
            <a:r>
              <a:rPr lang="en-US" b="1" dirty="0" smtClean="0">
                <a:latin typeface="Helvetica Neue"/>
                <a:cs typeface="Helvetica Neue"/>
              </a:rPr>
              <a:t>SME</a:t>
            </a:r>
            <a:r>
              <a:rPr lang="en-US" dirty="0" smtClean="0">
                <a:latin typeface="Helvetica Neue"/>
                <a:cs typeface="Helvetica Neue"/>
              </a:rPr>
              <a:t>: whether a customer is an SME or not</a:t>
            </a:r>
          </a:p>
          <a:p>
            <a:r>
              <a:rPr lang="en-US" b="1" dirty="0" smtClean="0">
                <a:latin typeface="Helvetica Neue"/>
                <a:cs typeface="Helvetica Neue"/>
              </a:rPr>
              <a:t>Vehicle</a:t>
            </a:r>
            <a:r>
              <a:rPr lang="en-US" dirty="0" smtClean="0">
                <a:latin typeface="Helvetica Neue"/>
                <a:cs typeface="Helvetica Neue"/>
              </a:rPr>
              <a:t>: whether a customer owns a vehicle</a:t>
            </a:r>
          </a:p>
          <a:p>
            <a:r>
              <a:rPr lang="en-US" b="1" dirty="0" smtClean="0">
                <a:latin typeface="Helvetica Neue"/>
                <a:cs typeface="Helvetica Neue"/>
              </a:rPr>
              <a:t>Loan</a:t>
            </a:r>
            <a:r>
              <a:rPr lang="en-US" dirty="0" smtClean="0">
                <a:latin typeface="Helvetica Neue"/>
                <a:cs typeface="Helvetica Neue"/>
              </a:rPr>
              <a:t>: loan with HDFC or another bank</a:t>
            </a:r>
          </a:p>
          <a:p>
            <a:r>
              <a:rPr lang="en-US" b="1" dirty="0" smtClean="0">
                <a:latin typeface="Helvetica Neue"/>
                <a:cs typeface="Helvetica Neue"/>
              </a:rPr>
              <a:t>Other Bank: </a:t>
            </a:r>
            <a:r>
              <a:rPr lang="en-US" dirty="0">
                <a:latin typeface="Helvetica Neue"/>
                <a:cs typeface="Helvetica Neue"/>
              </a:rPr>
              <a:t>transactions with '</a:t>
            </a:r>
            <a:r>
              <a:rPr lang="en-US" dirty="0" smtClean="0">
                <a:latin typeface="Helvetica Neue"/>
                <a:cs typeface="Helvetica Neue"/>
              </a:rPr>
              <a:t>ICICIBANK’, ‘SBI’, and other top 50 banks operating in India</a:t>
            </a:r>
          </a:p>
          <a:p>
            <a:r>
              <a:rPr lang="en-US" b="1" dirty="0" smtClean="0">
                <a:latin typeface="Helvetica Neue"/>
                <a:cs typeface="Helvetica Neue"/>
              </a:rPr>
              <a:t>Merchant</a:t>
            </a:r>
            <a:r>
              <a:rPr lang="en-US" dirty="0" smtClean="0">
                <a:latin typeface="Helvetica Neue"/>
                <a:cs typeface="Helvetica Neue"/>
              </a:rPr>
              <a:t>: 'IRCTC’, </a:t>
            </a:r>
            <a:r>
              <a:rPr lang="en-US" dirty="0" err="1" smtClean="0">
                <a:latin typeface="Helvetica Neue"/>
                <a:cs typeface="Helvetica Neue"/>
              </a:rPr>
              <a:t>Flipkart</a:t>
            </a:r>
            <a:r>
              <a:rPr lang="en-US" dirty="0" smtClean="0">
                <a:latin typeface="Helvetica Neue"/>
                <a:cs typeface="Helvetica Neue"/>
              </a:rPr>
              <a:t>, </a:t>
            </a:r>
            <a:r>
              <a:rPr lang="en-US" dirty="0" err="1" smtClean="0">
                <a:latin typeface="Helvetica Neue"/>
                <a:cs typeface="Helvetica Neue"/>
              </a:rPr>
              <a:t>Snapdeal</a:t>
            </a:r>
            <a:r>
              <a:rPr lang="en-US" dirty="0" smtClean="0">
                <a:latin typeface="Helvetica Neue"/>
                <a:cs typeface="Helvetica Neue"/>
              </a:rPr>
              <a:t>, </a:t>
            </a:r>
            <a:r>
              <a:rPr lang="en-US" dirty="0" err="1" smtClean="0">
                <a:latin typeface="Helvetica Neue"/>
                <a:cs typeface="Helvetica Neue"/>
              </a:rPr>
              <a:t>etc</a:t>
            </a:r>
            <a:endParaRPr lang="en-US" b="1" dirty="0" smtClean="0">
              <a:latin typeface="Helvetica Neue"/>
              <a:cs typeface="Helvetica Neue"/>
            </a:endParaRPr>
          </a:p>
          <a:p>
            <a:r>
              <a:rPr lang="en-US" dirty="0" smtClean="0">
                <a:latin typeface="Helvetica Neue"/>
                <a:cs typeface="Helvetica Neue"/>
              </a:rPr>
              <a:t> </a:t>
            </a:r>
            <a:endParaRPr lang="en-US" dirty="0">
              <a:latin typeface="Helvetica Neue"/>
              <a:cs typeface="Helvetica Neue"/>
            </a:endParaRPr>
          </a:p>
        </p:txBody>
      </p:sp>
    </p:spTree>
    <p:extLst>
      <p:ext uri="{BB962C8B-B14F-4D97-AF65-F5344CB8AC3E}">
        <p14:creationId xmlns:p14="http://schemas.microsoft.com/office/powerpoint/2010/main" val="26002059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4" name="Date Placeholder 3"/>
          <p:cNvSpPr>
            <a:spLocks noGrp="1"/>
          </p:cNvSpPr>
          <p:nvPr>
            <p:ph type="dt" sz="half" idx="10"/>
          </p:nvPr>
        </p:nvSpPr>
        <p:spPr/>
        <p:txBody>
          <a:bodyPr/>
          <a:lstStyle/>
          <a:p>
            <a:fld id="{066BA76A-945C-664D-BB3E-D9BCA45CD883}" type="datetime2">
              <a:rPr lang="en-IN" smtClean="0"/>
              <a:pPr/>
              <a:t>Tuesday, 11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2</a:t>
            </a:fld>
            <a:endParaRPr lang="en-US" dirty="0"/>
          </a:p>
        </p:txBody>
      </p:sp>
      <p:sp>
        <p:nvSpPr>
          <p:cNvPr id="2" name="TextBox 1"/>
          <p:cNvSpPr txBox="1"/>
          <p:nvPr/>
        </p:nvSpPr>
        <p:spPr>
          <a:xfrm>
            <a:off x="686551" y="1767592"/>
            <a:ext cx="3903633" cy="3970318"/>
          </a:xfrm>
          <a:prstGeom prst="rect">
            <a:avLst/>
          </a:prstGeom>
          <a:noFill/>
        </p:spPr>
        <p:txBody>
          <a:bodyPr wrap="none" rtlCol="0">
            <a:spAutoFit/>
          </a:bodyPr>
          <a:lstStyle/>
          <a:p>
            <a:pPr marL="342900" indent="-342900">
              <a:buAutoNum type="arabicPeriod"/>
            </a:pPr>
            <a:r>
              <a:rPr lang="en-US" sz="2800" dirty="0" smtClean="0">
                <a:latin typeface="Helvetica Neue"/>
                <a:cs typeface="Helvetica Neue"/>
              </a:rPr>
              <a:t>Introduction to 3LOQ</a:t>
            </a:r>
          </a:p>
          <a:p>
            <a:pPr marL="342900" indent="-342900">
              <a:buAutoNum type="arabicPeriod"/>
            </a:pPr>
            <a:endParaRPr lang="en-US" sz="2800" dirty="0" smtClean="0">
              <a:latin typeface="Helvetica Neue"/>
              <a:cs typeface="Helvetica Neue"/>
            </a:endParaRPr>
          </a:p>
          <a:p>
            <a:pPr marL="342900" indent="-342900">
              <a:buAutoNum type="arabicPeriod"/>
            </a:pPr>
            <a:r>
              <a:rPr lang="en-US" sz="2800" dirty="0" smtClean="0">
                <a:latin typeface="Helvetica Neue"/>
                <a:cs typeface="Helvetica Neue"/>
              </a:rPr>
              <a:t>Five 3LOQ Principles</a:t>
            </a:r>
          </a:p>
          <a:p>
            <a:pPr marL="342900" indent="-342900">
              <a:buAutoNum type="arabicPeriod"/>
            </a:pPr>
            <a:endParaRPr lang="en-US" sz="2800" dirty="0" smtClean="0">
              <a:latin typeface="Helvetica Neue"/>
              <a:cs typeface="Helvetica Neue"/>
            </a:endParaRPr>
          </a:p>
          <a:p>
            <a:pPr marL="342900" indent="-342900">
              <a:buAutoNum type="arabicPeriod"/>
            </a:pPr>
            <a:r>
              <a:rPr lang="en-US" sz="2800" dirty="0" smtClean="0">
                <a:latin typeface="Helvetica Neue"/>
                <a:cs typeface="Helvetica Neue"/>
              </a:rPr>
              <a:t>Process</a:t>
            </a:r>
          </a:p>
          <a:p>
            <a:pPr marL="342900" indent="-342900">
              <a:buAutoNum type="arabicPeriod"/>
            </a:pPr>
            <a:endParaRPr lang="en-US" sz="2800" dirty="0" smtClean="0">
              <a:latin typeface="Helvetica Neue"/>
              <a:cs typeface="Helvetica Neue"/>
            </a:endParaRPr>
          </a:p>
          <a:p>
            <a:pPr marL="342900" indent="-342900">
              <a:buAutoNum type="arabicPeriod"/>
            </a:pPr>
            <a:r>
              <a:rPr lang="en-US" sz="2800" dirty="0" smtClean="0">
                <a:latin typeface="Helvetica Neue"/>
                <a:cs typeface="Helvetica Neue"/>
              </a:rPr>
              <a:t>Results</a:t>
            </a:r>
          </a:p>
          <a:p>
            <a:pPr marL="342900" indent="-342900">
              <a:buAutoNum type="arabicPeriod"/>
            </a:pPr>
            <a:endParaRPr lang="en-US" sz="2800" dirty="0" smtClean="0">
              <a:latin typeface="Helvetica Neue"/>
              <a:cs typeface="Helvetica Neue"/>
            </a:endParaRPr>
          </a:p>
          <a:p>
            <a:pPr marL="342900" indent="-342900">
              <a:buAutoNum type="arabicPeriod"/>
            </a:pPr>
            <a:r>
              <a:rPr lang="en-US" sz="2800" dirty="0" smtClean="0">
                <a:latin typeface="Helvetica Neue"/>
                <a:cs typeface="Helvetica Neue"/>
              </a:rPr>
              <a:t>Next Steps</a:t>
            </a:r>
            <a:endParaRPr lang="en-US" sz="2800" dirty="0">
              <a:latin typeface="Helvetica Neue"/>
              <a:cs typeface="Helvetica Neue"/>
            </a:endParaRPr>
          </a:p>
        </p:txBody>
      </p:sp>
    </p:spTree>
    <p:extLst>
      <p:ext uri="{BB962C8B-B14F-4D97-AF65-F5344CB8AC3E}">
        <p14:creationId xmlns:p14="http://schemas.microsoft.com/office/powerpoint/2010/main" val="1973534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Date Placeholder 3"/>
          <p:cNvSpPr>
            <a:spLocks noGrp="1"/>
          </p:cNvSpPr>
          <p:nvPr>
            <p:ph type="dt" sz="half" idx="10"/>
          </p:nvPr>
        </p:nvSpPr>
        <p:spPr/>
        <p:txBody>
          <a:bodyPr/>
          <a:lstStyle/>
          <a:p>
            <a:fld id="{066BA76A-945C-664D-BB3E-D9BCA45CD883}"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20</a:t>
            </a:fld>
            <a:endParaRPr lang="en-US" dirty="0"/>
          </a:p>
        </p:txBody>
      </p:sp>
    </p:spTree>
    <p:extLst>
      <p:ext uri="{BB962C8B-B14F-4D97-AF65-F5344CB8AC3E}">
        <p14:creationId xmlns:p14="http://schemas.microsoft.com/office/powerpoint/2010/main" val="35699211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263481"/>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Base for Creation of Recommendation Model</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73785526"/>
              </p:ext>
            </p:extLst>
          </p:nvPr>
        </p:nvGraphicFramePr>
        <p:xfrm>
          <a:off x="311457" y="5017185"/>
          <a:ext cx="8378427" cy="577237"/>
        </p:xfrm>
        <a:graphic>
          <a:graphicData uri="http://schemas.openxmlformats.org/drawingml/2006/table">
            <a:tbl>
              <a:tblPr firstRow="1" bandRow="1">
                <a:tableStyleId>{5C22544A-7EE6-4342-B048-85BDC9FD1C3A}</a:tableStyleId>
              </a:tblPr>
              <a:tblGrid>
                <a:gridCol w="3355412"/>
                <a:gridCol w="5023015"/>
              </a:tblGrid>
              <a:tr h="384832">
                <a:tc>
                  <a:txBody>
                    <a:bodyPr/>
                    <a:lstStyle/>
                    <a:p>
                      <a:pPr algn="ctr" fontAlgn="b"/>
                      <a:r>
                        <a:rPr lang="en-US" sz="1400" b="1" i="0" u="none" strike="noStrike" dirty="0">
                          <a:solidFill>
                            <a:schemeClr val="tx1"/>
                          </a:solidFill>
                          <a:effectLst/>
                          <a:latin typeface="Arial" panose="020B0604020202020204" pitchFamily="34" charset="0"/>
                        </a:rPr>
                        <a:t>Base Population</a:t>
                      </a:r>
                    </a:p>
                  </a:txBody>
                  <a:tcPr marL="9525" marR="9525" marT="9525" marB="0" anchor="ctr">
                    <a:solidFill>
                      <a:schemeClr val="tx2">
                        <a:lumMod val="20000"/>
                        <a:lumOff val="80000"/>
                      </a:schemeClr>
                    </a:solidFill>
                  </a:tcPr>
                </a:tc>
                <a:tc>
                  <a:txBody>
                    <a:bodyPr/>
                    <a:lstStyle/>
                    <a:p>
                      <a:pPr algn="ctr" fontAlgn="b"/>
                      <a:r>
                        <a:rPr lang="en-US" sz="1400" b="1" i="0" u="none" strike="noStrike" dirty="0">
                          <a:solidFill>
                            <a:schemeClr val="tx1"/>
                          </a:solidFill>
                          <a:effectLst/>
                          <a:latin typeface="Arial" panose="020B0604020202020204" pitchFamily="34" charset="0"/>
                        </a:rPr>
                        <a:t>Actually Got </a:t>
                      </a:r>
                      <a:r>
                        <a:rPr lang="en-US" sz="1400" b="1" i="0" u="none" strike="noStrike" dirty="0" smtClean="0">
                          <a:solidFill>
                            <a:schemeClr val="tx1"/>
                          </a:solidFill>
                          <a:effectLst/>
                          <a:latin typeface="Arial" panose="020B0604020202020204" pitchFamily="34" charset="0"/>
                        </a:rPr>
                        <a:t>Product in T4 </a:t>
                      </a:r>
                      <a:r>
                        <a:rPr lang="en-US" sz="1400" b="1" i="0" u="none" strike="noStrike" dirty="0" smtClean="0">
                          <a:solidFill>
                            <a:schemeClr val="tx1"/>
                          </a:solidFill>
                          <a:effectLst/>
                          <a:latin typeface="Arial" panose="020B0604020202020204" pitchFamily="34" charset="0"/>
                        </a:rPr>
                        <a:t>but</a:t>
                      </a:r>
                      <a:r>
                        <a:rPr lang="en-US" sz="1400" b="1" i="0" u="none" strike="noStrike" baseline="0" dirty="0" smtClean="0">
                          <a:solidFill>
                            <a:schemeClr val="tx1"/>
                          </a:solidFill>
                          <a:effectLst/>
                          <a:latin typeface="Arial" panose="020B0604020202020204" pitchFamily="34" charset="0"/>
                        </a:rPr>
                        <a:t> </a:t>
                      </a:r>
                      <a:r>
                        <a:rPr lang="en-US" sz="1400" b="1" i="0" u="none" strike="noStrike" dirty="0" smtClean="0">
                          <a:solidFill>
                            <a:schemeClr val="tx1"/>
                          </a:solidFill>
                          <a:effectLst/>
                          <a:latin typeface="Arial" panose="020B0604020202020204" pitchFamily="34" charset="0"/>
                        </a:rPr>
                        <a:t>did </a:t>
                      </a:r>
                      <a:r>
                        <a:rPr lang="en-US" sz="1400" b="1" i="0" u="none" strike="noStrike" dirty="0" smtClean="0">
                          <a:solidFill>
                            <a:schemeClr val="tx1"/>
                          </a:solidFill>
                          <a:effectLst/>
                          <a:latin typeface="Arial" panose="020B0604020202020204" pitchFamily="34" charset="0"/>
                        </a:rPr>
                        <a:t>not have in T3</a:t>
                      </a:r>
                      <a:endParaRPr lang="en-US" sz="1400" b="1" i="0" u="none" strike="noStrike" dirty="0">
                        <a:solidFill>
                          <a:schemeClr val="tx1"/>
                        </a:solidFill>
                        <a:effectLst/>
                        <a:latin typeface="Arial" panose="020B0604020202020204" pitchFamily="34" charset="0"/>
                      </a:endParaRPr>
                    </a:p>
                  </a:txBody>
                  <a:tcPr marL="9525" marR="9525" marT="9525" marB="0" anchor="ctr">
                    <a:solidFill>
                      <a:schemeClr val="tx2">
                        <a:lumMod val="20000"/>
                        <a:lumOff val="80000"/>
                      </a:schemeClr>
                    </a:solidFill>
                  </a:tcPr>
                </a:tc>
              </a:tr>
              <a:tr h="169889">
                <a:tc>
                  <a:txBody>
                    <a:bodyPr/>
                    <a:lstStyle/>
                    <a:p>
                      <a:pPr algn="ctr" fontAlgn="b"/>
                      <a:r>
                        <a:rPr lang="en-US" sz="1200" b="1" i="0" u="none" strike="noStrike" dirty="0">
                          <a:effectLst/>
                          <a:latin typeface="Arial" panose="020B0604020202020204" pitchFamily="34" charset="0"/>
                        </a:rPr>
                        <a:t>153542</a:t>
                      </a:r>
                    </a:p>
                  </a:txBody>
                  <a:tcPr marL="9525" marR="9525" marT="9525" marB="0" anchor="ctr">
                    <a:solidFill>
                      <a:schemeClr val="tx2">
                        <a:lumMod val="20000"/>
                        <a:lumOff val="80000"/>
                      </a:schemeClr>
                    </a:solidFill>
                  </a:tcPr>
                </a:tc>
                <a:tc>
                  <a:txBody>
                    <a:bodyPr/>
                    <a:lstStyle/>
                    <a:p>
                      <a:pPr algn="ctr" fontAlgn="b"/>
                      <a:r>
                        <a:rPr lang="en-US" sz="1200" b="1" i="0" u="none" strike="noStrike" dirty="0">
                          <a:effectLst/>
                          <a:latin typeface="Arial" panose="020B0604020202020204" pitchFamily="34" charset="0"/>
                        </a:rPr>
                        <a:t>1803</a:t>
                      </a:r>
                    </a:p>
                  </a:txBody>
                  <a:tcPr marL="9525" marR="9525" marT="9525" marB="0" anchor="ctr">
                    <a:solidFill>
                      <a:schemeClr val="tx2">
                        <a:lumMod val="20000"/>
                        <a:lumOff val="80000"/>
                      </a:schemeClr>
                    </a:solidFill>
                  </a:tcPr>
                </a:tc>
              </a:tr>
            </a:tbl>
          </a:graphicData>
        </a:graphic>
      </p:graphicFrame>
      <p:sp>
        <p:nvSpPr>
          <p:cNvPr id="4" name="Rectangle 3"/>
          <p:cNvSpPr/>
          <p:nvPr/>
        </p:nvSpPr>
        <p:spPr>
          <a:xfrm>
            <a:off x="311458" y="728169"/>
            <a:ext cx="8378427" cy="2862323"/>
          </a:xfrm>
          <a:prstGeom prst="rect">
            <a:avLst/>
          </a:prstGeom>
        </p:spPr>
        <p:txBody>
          <a:bodyPr wrap="square">
            <a:spAutoFit/>
          </a:bodyPr>
          <a:lstStyle/>
          <a:p>
            <a:r>
              <a:rPr lang="en-US" b="1" dirty="0">
                <a:solidFill>
                  <a:srgbClr val="212121"/>
                </a:solidFill>
              </a:rPr>
              <a:t>Base:</a:t>
            </a:r>
            <a:r>
              <a:rPr lang="en-US" dirty="0">
                <a:solidFill>
                  <a:srgbClr val="212121"/>
                </a:solidFill>
              </a:rPr>
              <a:t> Total Population having salaried account within Hyderabad/Jaipur active in between Aug, 2013 to July, 2014. Only those people were considered who bought Credit Card after April, 2014</a:t>
            </a:r>
            <a:r>
              <a:rPr lang="en-US" dirty="0" smtClean="0">
                <a:solidFill>
                  <a:srgbClr val="212121"/>
                </a:solidFill>
              </a:rPr>
              <a:t>.</a:t>
            </a:r>
          </a:p>
          <a:p>
            <a:endParaRPr lang="en-US" b="1" dirty="0" smtClean="0"/>
          </a:p>
          <a:p>
            <a:r>
              <a:rPr lang="en-US" b="1" dirty="0" smtClean="0"/>
              <a:t>Target Product</a:t>
            </a:r>
            <a:r>
              <a:rPr lang="en-US" dirty="0" smtClean="0"/>
              <a:t>: Credit Card </a:t>
            </a:r>
          </a:p>
          <a:p>
            <a:endParaRPr lang="en-US" dirty="0"/>
          </a:p>
          <a:p>
            <a:r>
              <a:rPr lang="en-US" b="1" dirty="0" smtClean="0"/>
              <a:t>Train Set:</a:t>
            </a:r>
            <a:r>
              <a:rPr lang="en-US" dirty="0" smtClean="0"/>
              <a:t> </a:t>
            </a:r>
            <a:r>
              <a:rPr lang="en-US" dirty="0">
                <a:solidFill>
                  <a:srgbClr val="212121"/>
                </a:solidFill>
              </a:rPr>
              <a:t>40% of </a:t>
            </a:r>
            <a:r>
              <a:rPr lang="en-US" dirty="0" smtClean="0">
                <a:solidFill>
                  <a:srgbClr val="212121"/>
                </a:solidFill>
              </a:rPr>
              <a:t>Base: </a:t>
            </a:r>
            <a:r>
              <a:rPr lang="en-US" dirty="0" smtClean="0"/>
              <a:t>Model was built on </a:t>
            </a:r>
            <a:r>
              <a:rPr lang="en-US" dirty="0" smtClean="0"/>
              <a:t>customers in this set</a:t>
            </a:r>
            <a:r>
              <a:rPr lang="en-US" dirty="0" smtClean="0"/>
              <a:t>.</a:t>
            </a:r>
          </a:p>
          <a:p>
            <a:r>
              <a:rPr lang="en-US" b="1" dirty="0" smtClean="0">
                <a:solidFill>
                  <a:srgbClr val="212121"/>
                </a:solidFill>
              </a:rPr>
              <a:t>Test Set:</a:t>
            </a:r>
            <a:r>
              <a:rPr lang="en-US" dirty="0">
                <a:solidFill>
                  <a:srgbClr val="212121"/>
                </a:solidFill>
              </a:rPr>
              <a:t> 40% of </a:t>
            </a:r>
            <a:r>
              <a:rPr lang="en-US" dirty="0" smtClean="0">
                <a:solidFill>
                  <a:srgbClr val="212121"/>
                </a:solidFill>
              </a:rPr>
              <a:t>Base: Predictions were made for customers in this set. </a:t>
            </a:r>
            <a:endParaRPr lang="en-US" dirty="0"/>
          </a:p>
          <a:p>
            <a:endParaRPr lang="en-US" dirty="0">
              <a:solidFill>
                <a:srgbClr val="212121"/>
              </a:solidFill>
            </a:endParaRPr>
          </a:p>
          <a:p>
            <a:r>
              <a:rPr lang="en-US" dirty="0" smtClean="0">
                <a:solidFill>
                  <a:srgbClr val="212121"/>
                </a:solidFill>
              </a:rPr>
              <a:t>We divided the time period into 2 time windows: Model Input, Prediction</a:t>
            </a:r>
            <a:endParaRPr lang="en-US" dirty="0">
              <a:solidFill>
                <a:srgbClr val="21212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28865827"/>
              </p:ext>
            </p:extLst>
          </p:nvPr>
        </p:nvGraphicFramePr>
        <p:xfrm>
          <a:off x="192661" y="3576155"/>
          <a:ext cx="8497224" cy="741680"/>
        </p:xfrm>
        <a:graphic>
          <a:graphicData uri="http://schemas.openxmlformats.org/drawingml/2006/table">
            <a:tbl>
              <a:tblPr firstRow="1" bandRow="1">
                <a:tableStyleId>{5C22544A-7EE6-4342-B048-85BDC9FD1C3A}</a:tableStyleId>
              </a:tblPr>
              <a:tblGrid>
                <a:gridCol w="2124306"/>
                <a:gridCol w="2124306"/>
                <a:gridCol w="2124306"/>
                <a:gridCol w="2124306"/>
              </a:tblGrid>
              <a:tr h="370840">
                <a:tc gridSpan="3">
                  <a:txBody>
                    <a:bodyPr/>
                    <a:lstStyle/>
                    <a:p>
                      <a:pPr algn="ctr"/>
                      <a:r>
                        <a:rPr lang="en-US" dirty="0" smtClean="0">
                          <a:solidFill>
                            <a:srgbClr val="000000"/>
                          </a:solidFill>
                        </a:rPr>
                        <a:t>Model Input Window</a:t>
                      </a:r>
                      <a:endParaRPr lang="en-US" dirty="0">
                        <a:solidFill>
                          <a:srgbClr val="000000"/>
                        </a:solidFill>
                      </a:endParaRPr>
                    </a:p>
                  </a:txBody>
                  <a:tcPr>
                    <a:solidFill>
                      <a:schemeClr val="accent6"/>
                    </a:solidFill>
                  </a:tcPr>
                </a:tc>
                <a:tc hMerge="1">
                  <a:txBody>
                    <a:bodyPr/>
                    <a:lstStyle/>
                    <a:p>
                      <a:endParaRPr lang="en-US" dirty="0"/>
                    </a:p>
                  </a:txBody>
                  <a:tcPr/>
                </a:tc>
                <a:tc hMerge="1">
                  <a:txBody>
                    <a:bodyPr/>
                    <a:lstStyle/>
                    <a:p>
                      <a:endParaRPr lang="en-US" dirty="0"/>
                    </a:p>
                  </a:txBody>
                  <a:tcPr/>
                </a:tc>
                <a:tc>
                  <a:txBody>
                    <a:bodyPr/>
                    <a:lstStyle/>
                    <a:p>
                      <a:r>
                        <a:rPr lang="en-US" dirty="0" smtClean="0">
                          <a:solidFill>
                            <a:srgbClr val="000000"/>
                          </a:solidFill>
                        </a:rPr>
                        <a:t>Prediction</a:t>
                      </a:r>
                      <a:r>
                        <a:rPr lang="en-US" baseline="0" dirty="0" smtClean="0">
                          <a:solidFill>
                            <a:srgbClr val="000000"/>
                          </a:solidFill>
                        </a:rPr>
                        <a:t> Window</a:t>
                      </a:r>
                      <a:endParaRPr lang="en-US" dirty="0">
                        <a:solidFill>
                          <a:srgbClr val="000000"/>
                        </a:solidFill>
                      </a:endParaRPr>
                    </a:p>
                  </a:txBody>
                  <a:tcPr>
                    <a:solidFill>
                      <a:schemeClr val="tx2">
                        <a:lumMod val="60000"/>
                        <a:lumOff val="40000"/>
                      </a:schemeClr>
                    </a:solidFill>
                  </a:tcPr>
                </a:tc>
              </a:tr>
              <a:tr h="370840">
                <a:tc>
                  <a:txBody>
                    <a:bodyPr/>
                    <a:lstStyle/>
                    <a:p>
                      <a:r>
                        <a:rPr lang="en-US" dirty="0" smtClean="0"/>
                        <a:t>T1: Aug – Oct 2013</a:t>
                      </a:r>
                      <a:endParaRPr lang="en-US" dirty="0"/>
                    </a:p>
                  </a:txBody>
                  <a:tcPr>
                    <a:solidFill>
                      <a:schemeClr val="accent6"/>
                    </a:solidFill>
                  </a:tcPr>
                </a:tc>
                <a:tc>
                  <a:txBody>
                    <a:bodyPr/>
                    <a:lstStyle/>
                    <a:p>
                      <a:r>
                        <a:rPr lang="en-US" dirty="0" smtClean="0"/>
                        <a:t>T2: Nov – Jan 2014</a:t>
                      </a:r>
                      <a:endParaRPr lang="en-US" dirty="0"/>
                    </a:p>
                  </a:txBody>
                  <a:tcPr>
                    <a:solidFill>
                      <a:schemeClr val="accent6"/>
                    </a:solidFill>
                  </a:tcPr>
                </a:tc>
                <a:tc>
                  <a:txBody>
                    <a:bodyPr/>
                    <a:lstStyle/>
                    <a:p>
                      <a:r>
                        <a:rPr lang="en-US" dirty="0" smtClean="0"/>
                        <a:t>T3: Feb – Apr 2014</a:t>
                      </a:r>
                      <a:endParaRPr lang="en-US" dirty="0"/>
                    </a:p>
                  </a:txBody>
                  <a:tcPr>
                    <a:solidFill>
                      <a:schemeClr val="accent6"/>
                    </a:solidFill>
                  </a:tcPr>
                </a:tc>
                <a:tc>
                  <a:txBody>
                    <a:bodyPr/>
                    <a:lstStyle/>
                    <a:p>
                      <a:r>
                        <a:rPr lang="en-US" dirty="0" smtClean="0"/>
                        <a:t>T4: May – Jul 2014</a:t>
                      </a:r>
                      <a:endParaRPr lang="en-US" dirty="0"/>
                    </a:p>
                  </a:txBody>
                  <a:tcPr>
                    <a:solidFill>
                      <a:schemeClr val="tx2">
                        <a:lumMod val="60000"/>
                        <a:lumOff val="40000"/>
                      </a:schemeClr>
                    </a:solidFill>
                  </a:tcPr>
                </a:tc>
              </a:tr>
            </a:tbl>
          </a:graphicData>
        </a:graphic>
      </p:graphicFrame>
      <p:sp>
        <p:nvSpPr>
          <p:cNvPr id="7" name="TextBox 6"/>
          <p:cNvSpPr txBox="1"/>
          <p:nvPr/>
        </p:nvSpPr>
        <p:spPr>
          <a:xfrm>
            <a:off x="217521" y="4517038"/>
            <a:ext cx="8566303" cy="923330"/>
          </a:xfrm>
          <a:prstGeom prst="rect">
            <a:avLst/>
          </a:prstGeom>
          <a:noFill/>
        </p:spPr>
        <p:txBody>
          <a:bodyPr wrap="square" rtlCol="0">
            <a:spAutoFit/>
          </a:bodyPr>
          <a:lstStyle/>
          <a:p>
            <a:r>
              <a:rPr lang="en-US" b="1" dirty="0" smtClean="0">
                <a:solidFill>
                  <a:srgbClr val="212121"/>
                </a:solidFill>
              </a:rPr>
              <a:t>BAU in T4:</a:t>
            </a:r>
            <a:r>
              <a:rPr lang="en-US" dirty="0" smtClean="0">
                <a:solidFill>
                  <a:srgbClr val="212121"/>
                </a:solidFill>
              </a:rPr>
              <a:t> (Actually </a:t>
            </a:r>
            <a:r>
              <a:rPr lang="en-US" dirty="0">
                <a:solidFill>
                  <a:srgbClr val="212121"/>
                </a:solidFill>
              </a:rPr>
              <a:t>g</a:t>
            </a:r>
            <a:r>
              <a:rPr lang="en-US" dirty="0" smtClean="0">
                <a:solidFill>
                  <a:srgbClr val="212121"/>
                </a:solidFill>
              </a:rPr>
              <a:t>ot product in T4 but did not have until T3)/Base Population</a:t>
            </a:r>
            <a:r>
              <a:rPr lang="en-US" dirty="0" smtClean="0"/>
              <a:t>:  </a:t>
            </a:r>
            <a:r>
              <a:rPr lang="en-US" b="1" dirty="0" smtClean="0"/>
              <a:t>1.17 %</a:t>
            </a:r>
            <a:endParaRPr lang="en-US" dirty="0" smtClean="0">
              <a:latin typeface="wf_segoe-ui_normal"/>
            </a:endParaRPr>
          </a:p>
          <a:p>
            <a:endParaRPr lang="en-US" dirty="0"/>
          </a:p>
          <a:p>
            <a:endParaRPr lang="en-US" dirty="0"/>
          </a:p>
        </p:txBody>
      </p:sp>
      <p:sp>
        <p:nvSpPr>
          <p:cNvPr id="8"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9"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0"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21</a:t>
            </a:fld>
            <a:endParaRPr lang="en-US" dirty="0"/>
          </a:p>
        </p:txBody>
      </p:sp>
    </p:spTree>
    <p:extLst>
      <p:ext uri="{BB962C8B-B14F-4D97-AF65-F5344CB8AC3E}">
        <p14:creationId xmlns:p14="http://schemas.microsoft.com/office/powerpoint/2010/main" val="2523238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124738"/>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Formula for evaluating the Recommendation Model</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51964955"/>
              </p:ext>
            </p:extLst>
          </p:nvPr>
        </p:nvGraphicFramePr>
        <p:xfrm>
          <a:off x="164381" y="4590896"/>
          <a:ext cx="8420669" cy="802004"/>
        </p:xfrm>
        <a:graphic>
          <a:graphicData uri="http://schemas.openxmlformats.org/drawingml/2006/table">
            <a:tbl>
              <a:tblPr firstRow="1" bandRow="1">
                <a:tableStyleId>{5C22544A-7EE6-4342-B048-85BDC9FD1C3A}</a:tableStyleId>
              </a:tblPr>
              <a:tblGrid>
                <a:gridCol w="4102377"/>
                <a:gridCol w="1639543"/>
                <a:gridCol w="1269622"/>
                <a:gridCol w="1409127"/>
              </a:tblGrid>
              <a:tr h="365458">
                <a:tc>
                  <a:txBody>
                    <a:bodyPr/>
                    <a:lstStyle/>
                    <a:p>
                      <a:r>
                        <a:rPr lang="en-US" dirty="0" smtClean="0"/>
                        <a:t>Rule</a:t>
                      </a:r>
                      <a:endParaRPr lang="en-US" dirty="0"/>
                    </a:p>
                  </a:txBody>
                  <a:tcPr/>
                </a:tc>
                <a:tc>
                  <a:txBody>
                    <a:bodyPr/>
                    <a:lstStyle/>
                    <a:p>
                      <a:r>
                        <a:rPr lang="en-US" dirty="0" smtClean="0"/>
                        <a:t>Recommended</a:t>
                      </a:r>
                    </a:p>
                  </a:txBody>
                  <a:tcPr/>
                </a:tc>
                <a:tc>
                  <a:txBody>
                    <a:bodyPr/>
                    <a:lstStyle/>
                    <a:p>
                      <a:r>
                        <a:rPr lang="en-US" dirty="0" smtClean="0"/>
                        <a:t>Conversion</a:t>
                      </a:r>
                    </a:p>
                  </a:txBody>
                  <a:tcPr/>
                </a:tc>
                <a:tc>
                  <a:txBody>
                    <a:bodyPr/>
                    <a:lstStyle/>
                    <a:p>
                      <a:r>
                        <a:rPr lang="en-US" dirty="0" smtClean="0"/>
                        <a:t>Lift</a:t>
                      </a:r>
                    </a:p>
                  </a:txBody>
                  <a:tcPr/>
                </a:tc>
              </a:tr>
              <a:tr h="343924">
                <a:tc>
                  <a:txBody>
                    <a:bodyPr/>
                    <a:lstStyle/>
                    <a:p>
                      <a:pPr algn="ctr" fontAlgn="b"/>
                      <a:r>
                        <a:rPr lang="en-US" sz="1400" b="1" i="0" u="none" strike="noStrike" dirty="0">
                          <a:effectLst/>
                          <a:latin typeface="+mn-lt"/>
                        </a:rPr>
                        <a:t>Salary: Medium | Income trend: increasing | Q3 spending: high</a:t>
                      </a:r>
                    </a:p>
                  </a:txBody>
                  <a:tcPr marL="9525" marR="9525" marT="9525" marB="0" anchor="b"/>
                </a:tc>
                <a:tc>
                  <a:txBody>
                    <a:bodyPr/>
                    <a:lstStyle/>
                    <a:p>
                      <a:pPr algn="ctr" fontAlgn="b"/>
                      <a:r>
                        <a:rPr lang="en-US" sz="1400" b="1" i="0" u="none" strike="noStrike" dirty="0">
                          <a:effectLst/>
                          <a:latin typeface="+mn-lt"/>
                        </a:rPr>
                        <a:t>3626</a:t>
                      </a:r>
                    </a:p>
                  </a:txBody>
                  <a:tcPr marL="9525" marR="9525" marT="9525" marB="0" anchor="b"/>
                </a:tc>
                <a:tc>
                  <a:txBody>
                    <a:bodyPr/>
                    <a:lstStyle/>
                    <a:p>
                      <a:pPr algn="ctr" fontAlgn="b"/>
                      <a:r>
                        <a:rPr lang="en-US" sz="1400" b="1" i="0" u="none" strike="noStrike" dirty="0">
                          <a:effectLst/>
                          <a:latin typeface="+mn-lt"/>
                        </a:rPr>
                        <a:t>3.2%</a:t>
                      </a:r>
                    </a:p>
                  </a:txBody>
                  <a:tcPr marL="9525" marR="9525" marT="9525" marB="0" anchor="b"/>
                </a:tc>
                <a:tc>
                  <a:txBody>
                    <a:bodyPr/>
                    <a:lstStyle/>
                    <a:p>
                      <a:pPr algn="ctr" fontAlgn="b"/>
                      <a:r>
                        <a:rPr lang="en-US" sz="1400" b="1" i="0" u="none" strike="noStrike" dirty="0" smtClean="0">
                          <a:solidFill>
                            <a:srgbClr val="000000"/>
                          </a:solidFill>
                          <a:effectLst/>
                          <a:latin typeface="+mn-lt"/>
                        </a:rPr>
                        <a:t>2.7</a:t>
                      </a:r>
                      <a:endParaRPr lang="en-US" sz="1400" b="1" i="0" u="none" strike="noStrike" dirty="0">
                        <a:solidFill>
                          <a:srgbClr val="000000"/>
                        </a:solidFill>
                        <a:effectLst/>
                        <a:latin typeface="+mn-lt"/>
                      </a:endParaRPr>
                    </a:p>
                  </a:txBody>
                  <a:tcPr marL="9525" marR="9525" marT="9525" marB="0" anchor="b"/>
                </a:tc>
              </a:tr>
            </a:tbl>
          </a:graphicData>
        </a:graphic>
      </p:graphicFrame>
      <p:sp>
        <p:nvSpPr>
          <p:cNvPr id="4" name="Rectangle 3"/>
          <p:cNvSpPr/>
          <p:nvPr/>
        </p:nvSpPr>
        <p:spPr>
          <a:xfrm>
            <a:off x="206623" y="1080544"/>
            <a:ext cx="8378427" cy="2862323"/>
          </a:xfrm>
          <a:prstGeom prst="rect">
            <a:avLst/>
          </a:prstGeom>
        </p:spPr>
        <p:txBody>
          <a:bodyPr wrap="square">
            <a:spAutoFit/>
          </a:bodyPr>
          <a:lstStyle/>
          <a:p>
            <a:r>
              <a:rPr lang="en-US" b="1" dirty="0" smtClean="0">
                <a:solidFill>
                  <a:srgbClr val="212121"/>
                </a:solidFill>
              </a:rPr>
              <a:t>Rules: </a:t>
            </a:r>
            <a:r>
              <a:rPr lang="en-US" dirty="0" smtClean="0">
                <a:solidFill>
                  <a:srgbClr val="212121"/>
                </a:solidFill>
              </a:rPr>
              <a:t>Pattern or fingerprint which is used to select the user for a given a product.</a:t>
            </a:r>
          </a:p>
          <a:p>
            <a:endParaRPr lang="en-US" dirty="0" smtClean="0">
              <a:solidFill>
                <a:srgbClr val="212121"/>
              </a:solidFill>
            </a:endParaRPr>
          </a:p>
          <a:p>
            <a:r>
              <a:rPr lang="en-US" b="1" dirty="0" smtClean="0">
                <a:solidFill>
                  <a:srgbClr val="212121"/>
                </a:solidFill>
              </a:rPr>
              <a:t>Recommended: </a:t>
            </a:r>
            <a:r>
              <a:rPr lang="en-US" dirty="0" smtClean="0">
                <a:solidFill>
                  <a:srgbClr val="212121"/>
                </a:solidFill>
              </a:rPr>
              <a:t>Number of people selected</a:t>
            </a:r>
            <a:r>
              <a:rPr lang="en-US" dirty="0">
                <a:solidFill>
                  <a:srgbClr val="212121"/>
                </a:solidFill>
              </a:rPr>
              <a:t> </a:t>
            </a:r>
            <a:r>
              <a:rPr lang="en-US" dirty="0" smtClean="0">
                <a:solidFill>
                  <a:srgbClr val="212121"/>
                </a:solidFill>
              </a:rPr>
              <a:t>from the </a:t>
            </a:r>
            <a:r>
              <a:rPr lang="en-US" b="1" dirty="0" smtClean="0">
                <a:solidFill>
                  <a:srgbClr val="212121"/>
                </a:solidFill>
              </a:rPr>
              <a:t>Test Set</a:t>
            </a:r>
            <a:r>
              <a:rPr lang="en-US" dirty="0" smtClean="0">
                <a:solidFill>
                  <a:srgbClr val="212121"/>
                </a:solidFill>
              </a:rPr>
              <a:t> who had affinity to purchase the product in </a:t>
            </a:r>
            <a:r>
              <a:rPr lang="en-US" dirty="0" smtClean="0">
                <a:solidFill>
                  <a:srgbClr val="212121"/>
                </a:solidFill>
              </a:rPr>
              <a:t>prediction window</a:t>
            </a:r>
            <a:r>
              <a:rPr lang="en-US" dirty="0" smtClean="0">
                <a:solidFill>
                  <a:srgbClr val="212121"/>
                </a:solidFill>
              </a:rPr>
              <a:t> (T4). </a:t>
            </a:r>
            <a:r>
              <a:rPr lang="en-US" dirty="0" smtClean="0">
                <a:solidFill>
                  <a:srgbClr val="212121"/>
                </a:solidFill>
              </a:rPr>
              <a:t>This was don</a:t>
            </a:r>
            <a:r>
              <a:rPr lang="fr-FR" dirty="0" smtClean="0">
                <a:solidFill>
                  <a:srgbClr val="212121"/>
                </a:solidFill>
              </a:rPr>
              <a:t>e </a:t>
            </a:r>
            <a:r>
              <a:rPr lang="fr-FR" dirty="0">
                <a:solidFill>
                  <a:srgbClr val="212121"/>
                </a:solidFill>
              </a:rPr>
              <a:t>to </a:t>
            </a:r>
            <a:r>
              <a:rPr lang="fr-FR" dirty="0" smtClean="0">
                <a:solidFill>
                  <a:srgbClr val="212121"/>
                </a:solidFill>
              </a:rPr>
              <a:t>simulate performance in </a:t>
            </a:r>
            <a:r>
              <a:rPr lang="fr-FR" dirty="0">
                <a:solidFill>
                  <a:srgbClr val="212121"/>
                </a:solidFill>
              </a:rPr>
              <a:t>live test environment. </a:t>
            </a:r>
            <a:endParaRPr lang="fr-FR" dirty="0" smtClean="0">
              <a:solidFill>
                <a:srgbClr val="212121"/>
              </a:solidFill>
            </a:endParaRPr>
          </a:p>
          <a:p>
            <a:endParaRPr lang="en-US" b="1" dirty="0" smtClean="0">
              <a:solidFill>
                <a:srgbClr val="212121"/>
              </a:solidFill>
            </a:endParaRPr>
          </a:p>
          <a:p>
            <a:r>
              <a:rPr lang="en-US" b="1" dirty="0" smtClean="0">
                <a:solidFill>
                  <a:srgbClr val="212121"/>
                </a:solidFill>
              </a:rPr>
              <a:t>Conversion:</a:t>
            </a:r>
            <a:r>
              <a:rPr lang="en-US" dirty="0">
                <a:solidFill>
                  <a:srgbClr val="212121"/>
                </a:solidFill>
              </a:rPr>
              <a:t> </a:t>
            </a:r>
            <a:r>
              <a:rPr lang="en-US" dirty="0" smtClean="0">
                <a:solidFill>
                  <a:srgbClr val="212121"/>
                </a:solidFill>
              </a:rPr>
              <a:t>Conversion rate of the rule </a:t>
            </a:r>
            <a:r>
              <a:rPr lang="en-US" dirty="0" err="1" smtClean="0">
                <a:solidFill>
                  <a:srgbClr val="212121"/>
                </a:solidFill>
              </a:rPr>
              <a:t>i.e</a:t>
            </a:r>
            <a:r>
              <a:rPr lang="en-US" dirty="0" smtClean="0">
                <a:solidFill>
                  <a:srgbClr val="212121"/>
                </a:solidFill>
              </a:rPr>
              <a:t> how many it recommended and of those how many actually bought in the prediction window T4</a:t>
            </a:r>
            <a:endParaRPr lang="en-US" b="1" dirty="0" smtClean="0">
              <a:solidFill>
                <a:srgbClr val="FF0000"/>
              </a:solidFill>
            </a:endParaRPr>
          </a:p>
          <a:p>
            <a:r>
              <a:rPr lang="en-US" dirty="0"/>
              <a:t/>
            </a:r>
            <a:br>
              <a:rPr lang="en-US" dirty="0"/>
            </a:br>
            <a:r>
              <a:rPr lang="en-US" b="1" dirty="0" smtClean="0">
                <a:solidFill>
                  <a:srgbClr val="212121"/>
                </a:solidFill>
              </a:rPr>
              <a:t>LIFT:</a:t>
            </a:r>
            <a:r>
              <a:rPr lang="en-US" dirty="0">
                <a:solidFill>
                  <a:srgbClr val="212121"/>
                </a:solidFill>
              </a:rPr>
              <a:t> </a:t>
            </a:r>
            <a:r>
              <a:rPr lang="en-US" dirty="0" smtClean="0">
                <a:solidFill>
                  <a:srgbClr val="212121"/>
                </a:solidFill>
              </a:rPr>
              <a:t>Total Conversion/BAU</a:t>
            </a:r>
            <a:endParaRPr lang="en-US" b="1" dirty="0">
              <a:solidFill>
                <a:srgbClr val="FF0000"/>
              </a:solidFill>
            </a:endParaRPr>
          </a:p>
        </p:txBody>
      </p:sp>
      <p:sp>
        <p:nvSpPr>
          <p:cNvPr id="5"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7"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8"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22</a:t>
            </a:fld>
            <a:endParaRPr lang="en-US" dirty="0"/>
          </a:p>
        </p:txBody>
      </p:sp>
    </p:spTree>
    <p:extLst>
      <p:ext uri="{BB962C8B-B14F-4D97-AF65-F5344CB8AC3E}">
        <p14:creationId xmlns:p14="http://schemas.microsoft.com/office/powerpoint/2010/main" val="1061382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0" y="277416"/>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3LOQ Rules – Anatomy</a:t>
            </a:r>
            <a:endParaRPr lang="en-US" dirty="0"/>
          </a:p>
        </p:txBody>
      </p:sp>
      <p:sp>
        <p:nvSpPr>
          <p:cNvPr id="9" name="Rectangle 8"/>
          <p:cNvSpPr/>
          <p:nvPr/>
        </p:nvSpPr>
        <p:spPr>
          <a:xfrm>
            <a:off x="333828" y="1906449"/>
            <a:ext cx="8810172" cy="369332"/>
          </a:xfrm>
          <a:prstGeom prst="rect">
            <a:avLst/>
          </a:prstGeom>
        </p:spPr>
        <p:txBody>
          <a:bodyPr wrap="square">
            <a:spAutoFit/>
          </a:bodyPr>
          <a:lstStyle/>
          <a:p>
            <a:endParaRPr lang="en-US" dirty="0">
              <a:latin typeface="Helvetica Neue"/>
              <a:cs typeface="Helvetica Neue"/>
            </a:endParaRPr>
          </a:p>
        </p:txBody>
      </p:sp>
      <p:sp>
        <p:nvSpPr>
          <p:cNvPr id="2" name="Rectangle 1"/>
          <p:cNvSpPr/>
          <p:nvPr/>
        </p:nvSpPr>
        <p:spPr>
          <a:xfrm>
            <a:off x="216497" y="2681831"/>
            <a:ext cx="8439371" cy="584776"/>
          </a:xfrm>
          <a:prstGeom prst="rect">
            <a:avLst/>
          </a:prstGeom>
        </p:spPr>
        <p:txBody>
          <a:bodyPr wrap="square">
            <a:spAutoFit/>
          </a:bodyPr>
          <a:lstStyle/>
          <a:p>
            <a:pPr algn="ctr" fontAlgn="b"/>
            <a:r>
              <a:rPr lang="en-US" sz="3200" b="1" dirty="0" smtClean="0"/>
              <a:t>t3 </a:t>
            </a:r>
            <a:r>
              <a:rPr lang="en-US" sz="3200" b="1" dirty="0" err="1" smtClean="0"/>
              <a:t>credit_amt</a:t>
            </a:r>
            <a:r>
              <a:rPr lang="en-US" sz="3200" b="1" dirty="0" smtClean="0"/>
              <a:t> med</a:t>
            </a:r>
            <a:endParaRPr lang="en-US" sz="3200" b="1" dirty="0"/>
          </a:p>
        </p:txBody>
      </p:sp>
      <p:sp>
        <p:nvSpPr>
          <p:cNvPr id="8" name="Rectangle 7"/>
          <p:cNvSpPr/>
          <p:nvPr/>
        </p:nvSpPr>
        <p:spPr>
          <a:xfrm>
            <a:off x="453916" y="5060322"/>
            <a:ext cx="8439371" cy="369332"/>
          </a:xfrm>
          <a:prstGeom prst="rect">
            <a:avLst/>
          </a:prstGeom>
          <a:ln>
            <a:solidFill>
              <a:schemeClr val="tx1">
                <a:lumMod val="50000"/>
                <a:lumOff val="50000"/>
              </a:schemeClr>
            </a:solidFill>
          </a:ln>
        </p:spPr>
        <p:txBody>
          <a:bodyPr wrap="square">
            <a:spAutoFit/>
          </a:bodyPr>
          <a:lstStyle/>
          <a:p>
            <a:pPr algn="ctr" fontAlgn="b"/>
            <a:r>
              <a:rPr lang="en-US" b="1" dirty="0" smtClean="0"/>
              <a:t>t3_credit_amt_med | t3_t2_credit_ratio_inc | t3_spending_cnt_high</a:t>
            </a:r>
            <a:endParaRPr lang="en-US" b="1" dirty="0"/>
          </a:p>
        </p:txBody>
      </p:sp>
      <p:sp>
        <p:nvSpPr>
          <p:cNvPr id="5" name="Rectangular Callout 4"/>
          <p:cNvSpPr/>
          <p:nvPr/>
        </p:nvSpPr>
        <p:spPr>
          <a:xfrm>
            <a:off x="1328098" y="1644856"/>
            <a:ext cx="1891933" cy="612648"/>
          </a:xfrm>
          <a:prstGeom prst="wedgeRectCallout">
            <a:avLst>
              <a:gd name="adj1" fmla="val 38500"/>
              <a:gd name="adj2" fmla="val 1020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Time Window of Feature</a:t>
            </a:r>
            <a:endParaRPr lang="en-US" dirty="0"/>
          </a:p>
        </p:txBody>
      </p:sp>
      <p:sp>
        <p:nvSpPr>
          <p:cNvPr id="13" name="Rectangular Callout 12"/>
          <p:cNvSpPr/>
          <p:nvPr/>
        </p:nvSpPr>
        <p:spPr>
          <a:xfrm>
            <a:off x="3220031" y="3577728"/>
            <a:ext cx="1891933" cy="612648"/>
          </a:xfrm>
          <a:prstGeom prst="wedgeRectCallout">
            <a:avLst>
              <a:gd name="adj1" fmla="val 2632"/>
              <a:gd name="adj2" fmla="val -894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amount credited</a:t>
            </a:r>
            <a:endParaRPr lang="en-US" dirty="0"/>
          </a:p>
        </p:txBody>
      </p:sp>
      <p:sp>
        <p:nvSpPr>
          <p:cNvPr id="14" name="Rectangular Callout 13"/>
          <p:cNvSpPr/>
          <p:nvPr/>
        </p:nvSpPr>
        <p:spPr>
          <a:xfrm>
            <a:off x="5820571" y="777480"/>
            <a:ext cx="2421515" cy="1597131"/>
          </a:xfrm>
          <a:prstGeom prst="wedgeRectCallout">
            <a:avLst>
              <a:gd name="adj1" fmla="val -42572"/>
              <a:gd name="adj2" fmla="val 718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rPr>
              <a:t>Level compared to the rest of the population.</a:t>
            </a:r>
          </a:p>
          <a:p>
            <a:pPr algn="ctr"/>
            <a:r>
              <a:rPr lang="en-US" b="1" dirty="0" smtClean="0">
                <a:solidFill>
                  <a:schemeClr val="tx1"/>
                </a:solidFill>
              </a:rPr>
              <a:t>High: top 33.3%</a:t>
            </a:r>
          </a:p>
          <a:p>
            <a:pPr algn="ctr"/>
            <a:r>
              <a:rPr lang="en-US" b="1" dirty="0" smtClean="0">
                <a:solidFill>
                  <a:schemeClr val="tx1"/>
                </a:solidFill>
              </a:rPr>
              <a:t>Med: middle 33.3%</a:t>
            </a:r>
          </a:p>
          <a:p>
            <a:pPr algn="ctr"/>
            <a:r>
              <a:rPr lang="en-US" b="1" dirty="0" smtClean="0">
                <a:solidFill>
                  <a:schemeClr val="tx1"/>
                </a:solidFill>
              </a:rPr>
              <a:t>Low: bottom 33.3%</a:t>
            </a:r>
            <a:endParaRPr lang="en-US" b="1" dirty="0">
              <a:solidFill>
                <a:schemeClr val="tx1"/>
              </a:solidFill>
            </a:endParaRPr>
          </a:p>
        </p:txBody>
      </p:sp>
      <p:sp>
        <p:nvSpPr>
          <p:cNvPr id="11" name="TextBox 10"/>
          <p:cNvSpPr txBox="1"/>
          <p:nvPr/>
        </p:nvSpPr>
        <p:spPr>
          <a:xfrm>
            <a:off x="1210211" y="4362651"/>
            <a:ext cx="6837479" cy="461665"/>
          </a:xfrm>
          <a:prstGeom prst="rect">
            <a:avLst/>
          </a:prstGeom>
          <a:noFill/>
        </p:spPr>
        <p:txBody>
          <a:bodyPr wrap="none" rtlCol="0">
            <a:spAutoFit/>
          </a:bodyPr>
          <a:lstStyle/>
          <a:p>
            <a:pPr algn="ctr"/>
            <a:r>
              <a:rPr lang="en-US" sz="2400" dirty="0" smtClean="0"/>
              <a:t>Multiple variables are combined to form a 3LOQ Rule</a:t>
            </a:r>
            <a:endParaRPr lang="en-US" sz="2400" dirty="0"/>
          </a:p>
        </p:txBody>
      </p:sp>
      <p:sp>
        <p:nvSpPr>
          <p:cNvPr id="10"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12"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5"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23</a:t>
            </a:fld>
            <a:endParaRPr lang="en-US" dirty="0"/>
          </a:p>
        </p:txBody>
      </p:sp>
    </p:spTree>
    <p:extLst>
      <p:ext uri="{BB962C8B-B14F-4D97-AF65-F5344CB8AC3E}">
        <p14:creationId xmlns:p14="http://schemas.microsoft.com/office/powerpoint/2010/main" val="586838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242488"/>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3LOQ Rules – Contextual Marketing</a:t>
            </a:r>
            <a:endParaRPr lang="en-US" dirty="0"/>
          </a:p>
        </p:txBody>
      </p:sp>
      <p:sp>
        <p:nvSpPr>
          <p:cNvPr id="9" name="Rectangle 8"/>
          <p:cNvSpPr/>
          <p:nvPr/>
        </p:nvSpPr>
        <p:spPr>
          <a:xfrm>
            <a:off x="333828" y="1906449"/>
            <a:ext cx="8810172" cy="369332"/>
          </a:xfrm>
          <a:prstGeom prst="rect">
            <a:avLst/>
          </a:prstGeom>
        </p:spPr>
        <p:txBody>
          <a:bodyPr wrap="square">
            <a:spAutoFit/>
          </a:bodyPr>
          <a:lstStyle/>
          <a:p>
            <a:endParaRPr lang="en-US" dirty="0">
              <a:latin typeface="Helvetica Neue"/>
              <a:cs typeface="Helvetica Neue"/>
            </a:endParaRPr>
          </a:p>
        </p:txBody>
      </p:sp>
      <p:sp>
        <p:nvSpPr>
          <p:cNvPr id="10" name="Rectangle 9"/>
          <p:cNvSpPr/>
          <p:nvPr/>
        </p:nvSpPr>
        <p:spPr>
          <a:xfrm>
            <a:off x="209662" y="833257"/>
            <a:ext cx="8683625" cy="861774"/>
          </a:xfrm>
          <a:prstGeom prst="rect">
            <a:avLst/>
          </a:prstGeom>
        </p:spPr>
        <p:txBody>
          <a:bodyPr wrap="square">
            <a:spAutoFit/>
          </a:bodyPr>
          <a:lstStyle/>
          <a:p>
            <a:pPr fontAlgn="b"/>
            <a:r>
              <a:rPr lang="en-US" dirty="0" smtClean="0"/>
              <a:t>Triggers for </a:t>
            </a:r>
            <a:r>
              <a:rPr lang="en-US" dirty="0"/>
              <a:t>contextual marketing comes from combination of </a:t>
            </a:r>
            <a:r>
              <a:rPr lang="en-US" dirty="0" smtClean="0"/>
              <a:t>different variables. </a:t>
            </a:r>
          </a:p>
          <a:p>
            <a:pPr fontAlgn="b"/>
            <a:r>
              <a:rPr lang="en-US" dirty="0"/>
              <a:t>F</a:t>
            </a:r>
            <a:r>
              <a:rPr lang="en-US" dirty="0" smtClean="0"/>
              <a:t>ew examples: </a:t>
            </a:r>
            <a:endParaRPr lang="en-US" sz="1600" dirty="0">
              <a:cs typeface="Helvetica Neue"/>
            </a:endParaRPr>
          </a:p>
          <a:p>
            <a:pPr marL="285750" indent="-285750" fontAlgn="b">
              <a:buFont typeface="Arial" panose="020B0604020202020204" pitchFamily="34" charset="0"/>
              <a:buChar char="•"/>
            </a:pPr>
            <a:endParaRPr lang="en-US" sz="1400" dirty="0" smtClean="0"/>
          </a:p>
        </p:txBody>
      </p:sp>
      <p:sp>
        <p:nvSpPr>
          <p:cNvPr id="12" name="Rectangle 11"/>
          <p:cNvSpPr/>
          <p:nvPr/>
        </p:nvSpPr>
        <p:spPr>
          <a:xfrm>
            <a:off x="333828" y="3796945"/>
            <a:ext cx="8810172" cy="369332"/>
          </a:xfrm>
          <a:prstGeom prst="rect">
            <a:avLst/>
          </a:prstGeom>
        </p:spPr>
        <p:txBody>
          <a:bodyPr wrap="square">
            <a:spAutoFit/>
          </a:bodyPr>
          <a:lstStyle/>
          <a:p>
            <a:endParaRPr lang="en-US" dirty="0">
              <a:latin typeface="Helvetica Neue"/>
              <a:cs typeface="Helvetica Neue"/>
            </a:endParaRPr>
          </a:p>
        </p:txBody>
      </p:sp>
      <p:sp>
        <p:nvSpPr>
          <p:cNvPr id="2" name="TextBox 1"/>
          <p:cNvSpPr txBox="1"/>
          <p:nvPr/>
        </p:nvSpPr>
        <p:spPr>
          <a:xfrm>
            <a:off x="209662" y="4607558"/>
            <a:ext cx="8283871" cy="1477328"/>
          </a:xfrm>
          <a:prstGeom prst="rect">
            <a:avLst/>
          </a:prstGeom>
          <a:noFill/>
        </p:spPr>
        <p:txBody>
          <a:bodyPr wrap="none" rtlCol="0">
            <a:spAutoFit/>
          </a:bodyPr>
          <a:lstStyle/>
          <a:p>
            <a:pPr fontAlgn="b"/>
            <a:r>
              <a:rPr lang="en-US" b="1" dirty="0" smtClean="0"/>
              <a:t>3. 3LOQ </a:t>
            </a:r>
            <a:r>
              <a:rPr lang="en-US" b="1" dirty="0"/>
              <a:t>Rule </a:t>
            </a:r>
            <a:r>
              <a:rPr lang="en-US" b="1" dirty="0" smtClean="0"/>
              <a:t>: t3_credit_amt_med</a:t>
            </a:r>
            <a:r>
              <a:rPr lang="en-US" b="1" dirty="0"/>
              <a:t>| t3_t2_credit_ratio_inc| </a:t>
            </a:r>
            <a:r>
              <a:rPr lang="en-US" b="1" dirty="0" smtClean="0"/>
              <a:t>t3_spending_cnt_high</a:t>
            </a:r>
            <a:endParaRPr lang="en-US" b="1" dirty="0"/>
          </a:p>
          <a:p>
            <a:pPr fontAlgn="b"/>
            <a:r>
              <a:rPr lang="en-US" dirty="0" smtClean="0">
                <a:solidFill>
                  <a:schemeClr val="tx2">
                    <a:lumMod val="60000"/>
                    <a:lumOff val="40000"/>
                  </a:schemeClr>
                </a:solidFill>
              </a:rPr>
              <a:t>Explanation</a:t>
            </a:r>
            <a:r>
              <a:rPr lang="en-US" dirty="0" smtClean="0"/>
              <a:t>: In </a:t>
            </a:r>
            <a:r>
              <a:rPr lang="en-US" dirty="0"/>
              <a:t>Q3, total </a:t>
            </a:r>
            <a:r>
              <a:rPr lang="en-US" b="1" dirty="0"/>
              <a:t>amount credited </a:t>
            </a:r>
            <a:r>
              <a:rPr lang="en-US" dirty="0"/>
              <a:t>to a user’s account is </a:t>
            </a:r>
            <a:r>
              <a:rPr lang="en-US" dirty="0" smtClean="0"/>
              <a:t>medium (middle 33%) </a:t>
            </a:r>
          </a:p>
          <a:p>
            <a:pPr fontAlgn="b"/>
            <a:r>
              <a:rPr lang="en-US" dirty="0" smtClean="0"/>
              <a:t>and </a:t>
            </a:r>
            <a:r>
              <a:rPr lang="en-US" dirty="0"/>
              <a:t>the Income shows an increasing trend from Q2 to </a:t>
            </a:r>
            <a:r>
              <a:rPr lang="en-US" dirty="0" smtClean="0"/>
              <a:t>Q3 and </a:t>
            </a:r>
            <a:r>
              <a:rPr lang="en-US" dirty="0"/>
              <a:t>the number of </a:t>
            </a:r>
            <a:endParaRPr lang="en-US" dirty="0" smtClean="0"/>
          </a:p>
          <a:p>
            <a:pPr fontAlgn="b"/>
            <a:r>
              <a:rPr lang="en-US" dirty="0" smtClean="0"/>
              <a:t>Spending </a:t>
            </a:r>
            <a:r>
              <a:rPr lang="en-US" dirty="0"/>
              <a:t>transactions of user is high in Q3. So recommend him a credit card.</a:t>
            </a:r>
            <a:endParaRPr lang="en-US" sz="2000" dirty="0">
              <a:cs typeface="Helvetica Neue"/>
            </a:endParaRPr>
          </a:p>
          <a:p>
            <a:pPr fontAlgn="b"/>
            <a:endParaRPr lang="en-US" dirty="0"/>
          </a:p>
        </p:txBody>
      </p:sp>
      <p:sp>
        <p:nvSpPr>
          <p:cNvPr id="4" name="TextBox 3"/>
          <p:cNvSpPr txBox="1"/>
          <p:nvPr/>
        </p:nvSpPr>
        <p:spPr>
          <a:xfrm>
            <a:off x="209662" y="3114640"/>
            <a:ext cx="7808997" cy="923330"/>
          </a:xfrm>
          <a:prstGeom prst="rect">
            <a:avLst/>
          </a:prstGeom>
          <a:noFill/>
        </p:spPr>
        <p:txBody>
          <a:bodyPr wrap="none" rtlCol="0">
            <a:spAutoFit/>
          </a:bodyPr>
          <a:lstStyle/>
          <a:p>
            <a:pPr fontAlgn="b"/>
            <a:r>
              <a:rPr lang="en-US" b="1" dirty="0" smtClean="0"/>
              <a:t>2. 3LOQ </a:t>
            </a:r>
            <a:r>
              <a:rPr lang="en-US" b="1" dirty="0"/>
              <a:t>Rule :  </a:t>
            </a:r>
            <a:r>
              <a:rPr lang="en-US" b="1" dirty="0" err="1"/>
              <a:t>high_salary</a:t>
            </a:r>
            <a:r>
              <a:rPr lang="en-US" b="1" dirty="0"/>
              <a:t>| </a:t>
            </a:r>
            <a:r>
              <a:rPr lang="en-US" b="1" dirty="0" err="1"/>
              <a:t>forexFlag_yes</a:t>
            </a:r>
            <a:r>
              <a:rPr lang="en-US" b="1" dirty="0"/>
              <a:t>| </a:t>
            </a:r>
            <a:r>
              <a:rPr lang="en-US" b="1" dirty="0" smtClean="0"/>
              <a:t>t3_spending_income_ratio_high</a:t>
            </a:r>
            <a:endParaRPr lang="en-US" b="1" dirty="0"/>
          </a:p>
          <a:p>
            <a:pPr fontAlgn="b"/>
            <a:r>
              <a:rPr lang="en-US" dirty="0">
                <a:solidFill>
                  <a:schemeClr val="tx2">
                    <a:lumMod val="60000"/>
                    <a:lumOff val="40000"/>
                  </a:schemeClr>
                </a:solidFill>
              </a:rPr>
              <a:t>Explanation</a:t>
            </a:r>
            <a:r>
              <a:rPr lang="en-US" dirty="0"/>
              <a:t>: </a:t>
            </a:r>
            <a:r>
              <a:rPr lang="en-US" b="1" dirty="0" smtClean="0"/>
              <a:t>Salary</a:t>
            </a:r>
            <a:r>
              <a:rPr lang="en-US" dirty="0" smtClean="0"/>
              <a:t> </a:t>
            </a:r>
            <a:r>
              <a:rPr lang="en-US" dirty="0"/>
              <a:t>of user is high and user has a </a:t>
            </a:r>
            <a:r>
              <a:rPr lang="en-US" b="1" dirty="0"/>
              <a:t>Forex</a:t>
            </a:r>
            <a:r>
              <a:rPr lang="en-US" dirty="0"/>
              <a:t> transaction </a:t>
            </a:r>
            <a:r>
              <a:rPr lang="en-US" dirty="0" smtClean="0"/>
              <a:t>and the </a:t>
            </a:r>
            <a:r>
              <a:rPr lang="en-US" dirty="0"/>
              <a:t>users </a:t>
            </a:r>
            <a:endParaRPr lang="en-US" dirty="0" smtClean="0"/>
          </a:p>
          <a:p>
            <a:pPr fontAlgn="b"/>
            <a:r>
              <a:rPr lang="en-US" b="1" dirty="0" smtClean="0"/>
              <a:t>Spending </a:t>
            </a:r>
            <a:r>
              <a:rPr lang="en-US" b="1" dirty="0"/>
              <a:t>to income </a:t>
            </a:r>
            <a:r>
              <a:rPr lang="en-US" dirty="0"/>
              <a:t>ratio is high. So recommend him a credit card</a:t>
            </a:r>
            <a:r>
              <a:rPr lang="en-US" dirty="0" smtClean="0"/>
              <a:t>.</a:t>
            </a:r>
            <a:endParaRPr lang="en-US" sz="2000" dirty="0">
              <a:cs typeface="Helvetica Neue"/>
            </a:endParaRPr>
          </a:p>
        </p:txBody>
      </p:sp>
      <p:sp>
        <p:nvSpPr>
          <p:cNvPr id="5" name="TextBox 4"/>
          <p:cNvSpPr txBox="1"/>
          <p:nvPr/>
        </p:nvSpPr>
        <p:spPr>
          <a:xfrm>
            <a:off x="209662" y="1534788"/>
            <a:ext cx="7691721" cy="1477328"/>
          </a:xfrm>
          <a:prstGeom prst="rect">
            <a:avLst/>
          </a:prstGeom>
          <a:noFill/>
        </p:spPr>
        <p:txBody>
          <a:bodyPr wrap="none" rtlCol="0">
            <a:spAutoFit/>
          </a:bodyPr>
          <a:lstStyle/>
          <a:p>
            <a:pPr marL="342900" indent="-342900" fontAlgn="b">
              <a:buAutoNum type="arabicPeriod"/>
            </a:pPr>
            <a:r>
              <a:rPr lang="en-US" b="1" dirty="0" smtClean="0"/>
              <a:t>3LOQ </a:t>
            </a:r>
            <a:r>
              <a:rPr lang="en-US" b="1" dirty="0"/>
              <a:t>Rule :  t3_credit_amt_med| </a:t>
            </a:r>
            <a:r>
              <a:rPr lang="en-US" b="1" dirty="0" smtClean="0"/>
              <a:t>t3_premat_flag_yes</a:t>
            </a:r>
            <a:r>
              <a:rPr lang="en-US" b="1" dirty="0"/>
              <a:t>| </a:t>
            </a:r>
            <a:r>
              <a:rPr lang="en-US" b="1" dirty="0" err="1" smtClean="0"/>
              <a:t>vehicle_flag_yes</a:t>
            </a:r>
            <a:endParaRPr lang="en-US" b="1" dirty="0"/>
          </a:p>
          <a:p>
            <a:pPr fontAlgn="b"/>
            <a:r>
              <a:rPr lang="en-US" dirty="0"/>
              <a:t>Explanation: In Q3, </a:t>
            </a:r>
            <a:r>
              <a:rPr lang="en-US" b="1" dirty="0"/>
              <a:t>Income</a:t>
            </a:r>
            <a:r>
              <a:rPr lang="en-US" dirty="0"/>
              <a:t> is medium (compared to the population), </a:t>
            </a:r>
            <a:endParaRPr lang="en-US" dirty="0" smtClean="0"/>
          </a:p>
          <a:p>
            <a:pPr fontAlgn="b"/>
            <a:r>
              <a:rPr lang="en-US" dirty="0" smtClean="0"/>
              <a:t>and </a:t>
            </a:r>
            <a:r>
              <a:rPr lang="en-US" dirty="0"/>
              <a:t>the user </a:t>
            </a:r>
            <a:r>
              <a:rPr lang="en-US" dirty="0" smtClean="0"/>
              <a:t>has a premature </a:t>
            </a:r>
            <a:r>
              <a:rPr lang="en-US" dirty="0"/>
              <a:t>withdrawal of </a:t>
            </a:r>
            <a:r>
              <a:rPr lang="en-US" dirty="0" smtClean="0"/>
              <a:t>TD</a:t>
            </a:r>
          </a:p>
          <a:p>
            <a:pPr fontAlgn="b"/>
            <a:r>
              <a:rPr lang="en-US" dirty="0" smtClean="0"/>
              <a:t>and </a:t>
            </a:r>
            <a:r>
              <a:rPr lang="en-US" dirty="0"/>
              <a:t>the user owns a </a:t>
            </a:r>
            <a:r>
              <a:rPr lang="en-US" dirty="0" smtClean="0"/>
              <a:t>vehicle. So recommend him a credit card.</a:t>
            </a:r>
            <a:endParaRPr lang="en-US" sz="2000" dirty="0">
              <a:cs typeface="Helvetica Neue"/>
            </a:endParaRPr>
          </a:p>
          <a:p>
            <a:endParaRPr lang="en-US" dirty="0"/>
          </a:p>
        </p:txBody>
      </p:sp>
      <p:sp>
        <p:nvSpPr>
          <p:cNvPr id="11"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13"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4"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24</a:t>
            </a:fld>
            <a:endParaRPr lang="en-US" dirty="0"/>
          </a:p>
        </p:txBody>
      </p:sp>
    </p:spTree>
    <p:extLst>
      <p:ext uri="{BB962C8B-B14F-4D97-AF65-F5344CB8AC3E}">
        <p14:creationId xmlns:p14="http://schemas.microsoft.com/office/powerpoint/2010/main" val="62937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4B92A-B4D1-744B-9643-71CAAC55F114}" type="datetime2">
              <a:rPr lang="en-IN" smtClean="0"/>
              <a:t>Monday, 10 November 14</a:t>
            </a:fld>
            <a:endParaRPr lang="en-US" dirty="0"/>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F57EB3F0-DBC7-6445-BF9B-BCB9DC6CEE94}" type="slidenum">
              <a:rPr lang="en-US" smtClean="0"/>
              <a:pPr/>
              <a:t>25</a:t>
            </a:fld>
            <a:endParaRPr lang="en-US" dirty="0"/>
          </a:p>
        </p:txBody>
      </p:sp>
      <p:sp>
        <p:nvSpPr>
          <p:cNvPr id="5" name="Title 2"/>
          <p:cNvSpPr txBox="1">
            <a:spLocks/>
          </p:cNvSpPr>
          <p:nvPr/>
        </p:nvSpPr>
        <p:spPr>
          <a:xfrm>
            <a:off x="108062" y="333194"/>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a:t>R</a:t>
            </a:r>
            <a:r>
              <a:rPr lang="en-US" dirty="0" smtClean="0"/>
              <a:t>ecommendation Models </a:t>
            </a:r>
            <a:endParaRPr lang="en-US" dirty="0"/>
          </a:p>
        </p:txBody>
      </p:sp>
      <p:sp>
        <p:nvSpPr>
          <p:cNvPr id="7" name="Rectangle 6"/>
          <p:cNvSpPr/>
          <p:nvPr/>
        </p:nvSpPr>
        <p:spPr>
          <a:xfrm>
            <a:off x="206623" y="1023284"/>
            <a:ext cx="8378427" cy="4247317"/>
          </a:xfrm>
          <a:prstGeom prst="rect">
            <a:avLst/>
          </a:prstGeom>
        </p:spPr>
        <p:txBody>
          <a:bodyPr wrap="square">
            <a:spAutoFit/>
          </a:bodyPr>
          <a:lstStyle/>
          <a:p>
            <a:r>
              <a:rPr lang="en-US" b="1" dirty="0">
                <a:solidFill>
                  <a:srgbClr val="212121"/>
                </a:solidFill>
              </a:rPr>
              <a:t>Coverage: </a:t>
            </a:r>
            <a:r>
              <a:rPr lang="en-US" dirty="0" smtClean="0">
                <a:solidFill>
                  <a:srgbClr val="212121"/>
                </a:solidFill>
              </a:rPr>
              <a:t>The size of the campaign audience. We can use one or more of the models  </a:t>
            </a:r>
            <a:r>
              <a:rPr lang="en-US" dirty="0">
                <a:solidFill>
                  <a:srgbClr val="212121"/>
                </a:solidFill>
              </a:rPr>
              <a:t>based on business and campaign </a:t>
            </a:r>
            <a:r>
              <a:rPr lang="en-US" dirty="0" smtClean="0">
                <a:solidFill>
                  <a:srgbClr val="212121"/>
                </a:solidFill>
              </a:rPr>
              <a:t>requirements.</a:t>
            </a:r>
          </a:p>
          <a:p>
            <a:endParaRPr lang="en-US" dirty="0">
              <a:solidFill>
                <a:srgbClr val="212121"/>
              </a:solidFill>
            </a:endParaRPr>
          </a:p>
          <a:p>
            <a:endParaRPr lang="en-US" b="1" dirty="0" smtClean="0">
              <a:solidFill>
                <a:srgbClr val="212121"/>
              </a:solidFill>
            </a:endParaRPr>
          </a:p>
          <a:p>
            <a:r>
              <a:rPr lang="en-US" b="1" dirty="0" smtClean="0">
                <a:solidFill>
                  <a:srgbClr val="212121"/>
                </a:solidFill>
              </a:rPr>
              <a:t>Multiple models: </a:t>
            </a:r>
            <a:r>
              <a:rPr lang="en-US" dirty="0"/>
              <a:t>We created multiple </a:t>
            </a:r>
            <a:r>
              <a:rPr lang="en-US" dirty="0" smtClean="0"/>
              <a:t>models that tradeoff between having a wider campaign audience or higher lift.</a:t>
            </a:r>
            <a:endParaRPr lang="en-US" dirty="0"/>
          </a:p>
          <a:p>
            <a:endParaRPr lang="en-US" b="1" dirty="0" smtClean="0">
              <a:solidFill>
                <a:srgbClr val="212121"/>
              </a:solidFill>
            </a:endParaRPr>
          </a:p>
          <a:p>
            <a:r>
              <a:rPr lang="en-US" b="1" dirty="0" smtClean="0">
                <a:solidFill>
                  <a:srgbClr val="212121"/>
                </a:solidFill>
              </a:rPr>
              <a:t>&gt;</a:t>
            </a:r>
            <a:r>
              <a:rPr lang="en-US" dirty="0" smtClean="0">
                <a:solidFill>
                  <a:srgbClr val="212121"/>
                </a:solidFill>
              </a:rPr>
              <a:t>Recommendation model 1 was created to have a selective coverage and high lift.</a:t>
            </a:r>
          </a:p>
          <a:p>
            <a:endParaRPr lang="en-US" b="1" dirty="0">
              <a:solidFill>
                <a:srgbClr val="212121"/>
              </a:solidFill>
            </a:endParaRPr>
          </a:p>
          <a:p>
            <a:r>
              <a:rPr lang="en-US" b="1" dirty="0" smtClean="0">
                <a:solidFill>
                  <a:srgbClr val="212121"/>
                </a:solidFill>
              </a:rPr>
              <a:t>&gt;</a:t>
            </a:r>
            <a:r>
              <a:rPr lang="en-US" dirty="0">
                <a:solidFill>
                  <a:srgbClr val="212121"/>
                </a:solidFill>
              </a:rPr>
              <a:t>Recommendation model </a:t>
            </a:r>
            <a:r>
              <a:rPr lang="en-US" dirty="0" smtClean="0">
                <a:solidFill>
                  <a:srgbClr val="212121"/>
                </a:solidFill>
              </a:rPr>
              <a:t>2 </a:t>
            </a:r>
            <a:r>
              <a:rPr lang="en-US" dirty="0">
                <a:solidFill>
                  <a:srgbClr val="212121"/>
                </a:solidFill>
              </a:rPr>
              <a:t>was created to have a </a:t>
            </a:r>
            <a:r>
              <a:rPr lang="en-US" dirty="0" smtClean="0">
                <a:solidFill>
                  <a:srgbClr val="212121"/>
                </a:solidFill>
              </a:rPr>
              <a:t>medium </a:t>
            </a:r>
            <a:r>
              <a:rPr lang="en-US" dirty="0">
                <a:solidFill>
                  <a:srgbClr val="212121"/>
                </a:solidFill>
              </a:rPr>
              <a:t>coverage and </a:t>
            </a:r>
            <a:r>
              <a:rPr lang="en-US" dirty="0" smtClean="0">
                <a:solidFill>
                  <a:srgbClr val="212121"/>
                </a:solidFill>
              </a:rPr>
              <a:t>medium lift.</a:t>
            </a:r>
            <a:endParaRPr lang="en-US" dirty="0">
              <a:solidFill>
                <a:srgbClr val="212121"/>
              </a:solidFill>
            </a:endParaRPr>
          </a:p>
          <a:p>
            <a:endParaRPr lang="en-US" b="1" dirty="0" smtClean="0">
              <a:solidFill>
                <a:srgbClr val="FF0000"/>
              </a:solidFill>
            </a:endParaRPr>
          </a:p>
          <a:p>
            <a:r>
              <a:rPr lang="en-US" b="1" dirty="0" smtClean="0"/>
              <a:t>&gt;</a:t>
            </a:r>
            <a:r>
              <a:rPr lang="en-US" dirty="0">
                <a:solidFill>
                  <a:srgbClr val="212121"/>
                </a:solidFill>
              </a:rPr>
              <a:t>Recommendation model </a:t>
            </a:r>
            <a:r>
              <a:rPr lang="en-US" dirty="0" smtClean="0">
                <a:solidFill>
                  <a:srgbClr val="212121"/>
                </a:solidFill>
              </a:rPr>
              <a:t>3 </a:t>
            </a:r>
            <a:r>
              <a:rPr lang="en-US" dirty="0">
                <a:solidFill>
                  <a:srgbClr val="212121"/>
                </a:solidFill>
              </a:rPr>
              <a:t>was created to have a </a:t>
            </a:r>
            <a:r>
              <a:rPr lang="en-US" dirty="0" smtClean="0">
                <a:solidFill>
                  <a:srgbClr val="212121"/>
                </a:solidFill>
              </a:rPr>
              <a:t>wider </a:t>
            </a:r>
            <a:r>
              <a:rPr lang="en-US" dirty="0">
                <a:solidFill>
                  <a:srgbClr val="212121"/>
                </a:solidFill>
              </a:rPr>
              <a:t>coverage and </a:t>
            </a:r>
            <a:r>
              <a:rPr lang="en-US" dirty="0" smtClean="0">
                <a:solidFill>
                  <a:srgbClr val="212121"/>
                </a:solidFill>
              </a:rPr>
              <a:t>decent lift.</a:t>
            </a:r>
            <a:endParaRPr lang="en-US" dirty="0">
              <a:solidFill>
                <a:srgbClr val="212121"/>
              </a:solidFill>
            </a:endParaRPr>
          </a:p>
          <a:p>
            <a:endParaRPr lang="en-US" b="1" dirty="0" smtClean="0">
              <a:solidFill>
                <a:srgbClr val="FF0000"/>
              </a:solidFill>
            </a:endParaRPr>
          </a:p>
          <a:p>
            <a:r>
              <a:rPr lang="en-US" dirty="0"/>
              <a:t/>
            </a:r>
            <a:br>
              <a:rPr lang="en-US" dirty="0"/>
            </a:br>
            <a:endParaRPr lang="en-US" b="1" dirty="0">
              <a:solidFill>
                <a:srgbClr val="FF0000"/>
              </a:solidFill>
            </a:endParaRPr>
          </a:p>
        </p:txBody>
      </p:sp>
    </p:spTree>
    <p:extLst>
      <p:ext uri="{BB962C8B-B14F-4D97-AF65-F5344CB8AC3E}">
        <p14:creationId xmlns:p14="http://schemas.microsoft.com/office/powerpoint/2010/main" val="20589341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161438"/>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a:t>Recommendation Model </a:t>
            </a:r>
            <a:r>
              <a:rPr lang="en-US" dirty="0" smtClean="0"/>
              <a:t>1: </a:t>
            </a:r>
            <a:r>
              <a:rPr lang="en-US" b="0" dirty="0"/>
              <a:t>Selective Coverage and High </a:t>
            </a:r>
            <a:r>
              <a:rPr lang="en-US" b="0" dirty="0" smtClean="0"/>
              <a:t>Lift</a:t>
            </a:r>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550264232"/>
              </p:ext>
            </p:extLst>
          </p:nvPr>
        </p:nvGraphicFramePr>
        <p:xfrm>
          <a:off x="373487" y="780413"/>
          <a:ext cx="8386636" cy="4457754"/>
        </p:xfrm>
        <a:graphic>
          <a:graphicData uri="http://schemas.openxmlformats.org/drawingml/2006/table">
            <a:tbl>
              <a:tblPr firstRow="1" bandRow="1">
                <a:tableStyleId>{5C22544A-7EE6-4342-B048-85BDC9FD1C3A}</a:tableStyleId>
              </a:tblPr>
              <a:tblGrid>
                <a:gridCol w="3773900"/>
                <a:gridCol w="1791490"/>
                <a:gridCol w="1410623"/>
                <a:gridCol w="1410623"/>
              </a:tblGrid>
              <a:tr h="382422">
                <a:tc>
                  <a:txBody>
                    <a:bodyPr/>
                    <a:lstStyle/>
                    <a:p>
                      <a:r>
                        <a:rPr lang="en-US" dirty="0" smtClean="0"/>
                        <a:t>Rules</a:t>
                      </a:r>
                      <a:endParaRPr lang="en-US" dirty="0"/>
                    </a:p>
                  </a:txBody>
                  <a:tcPr/>
                </a:tc>
                <a:tc>
                  <a:txBody>
                    <a:bodyPr/>
                    <a:lstStyle/>
                    <a:p>
                      <a:r>
                        <a:rPr lang="en-US" dirty="0" smtClean="0"/>
                        <a:t>Recommended</a:t>
                      </a:r>
                    </a:p>
                  </a:txBody>
                  <a:tcPr/>
                </a:tc>
                <a:tc>
                  <a:txBody>
                    <a:bodyPr/>
                    <a:lstStyle/>
                    <a:p>
                      <a:r>
                        <a:rPr lang="en-US" dirty="0" smtClean="0"/>
                        <a:t>Conversion</a:t>
                      </a:r>
                    </a:p>
                  </a:txBody>
                  <a:tcPr/>
                </a:tc>
                <a:tc>
                  <a:txBody>
                    <a:bodyPr/>
                    <a:lstStyle/>
                    <a:p>
                      <a:r>
                        <a:rPr lang="en-US" dirty="0" smtClean="0"/>
                        <a:t>Lift</a:t>
                      </a:r>
                    </a:p>
                  </a:txBody>
                  <a:tcPr/>
                </a:tc>
              </a:tr>
              <a:tr h="584500">
                <a:tc>
                  <a:txBody>
                    <a:bodyPr/>
                    <a:lstStyle/>
                    <a:p>
                      <a:pPr marL="0" algn="ctr" defTabSz="457200" rtl="0" eaLnBrk="1" fontAlgn="b" latinLnBrk="0" hangingPunct="1"/>
                      <a:r>
                        <a:rPr lang="en-US" sz="1200" b="1" i="0" u="none" strike="noStrike" kern="1200" dirty="0" err="1">
                          <a:solidFill>
                            <a:schemeClr val="dk1"/>
                          </a:solidFill>
                          <a:effectLst/>
                          <a:latin typeface="+mn-lt"/>
                          <a:ea typeface="+mn-ea"/>
                          <a:cs typeface="+mn-cs"/>
                        </a:rPr>
                        <a:t>med_salary</a:t>
                      </a:r>
                      <a:r>
                        <a:rPr lang="en-US" sz="1200" b="1" i="0" u="none" strike="noStrike" kern="1200" dirty="0">
                          <a:solidFill>
                            <a:schemeClr val="dk1"/>
                          </a:solidFill>
                          <a:effectLst/>
                          <a:latin typeface="+mn-lt"/>
                          <a:ea typeface="+mn-ea"/>
                          <a:cs typeface="+mn-cs"/>
                        </a:rPr>
                        <a:t>| q3_credit_amt_med| q3_engagement_high| q3_q2_credit_ratio_inc| q3_spending_cnt_high| q3_spedning_income_ratio_low|</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152</a:t>
                      </a:r>
                    </a:p>
                  </a:txBody>
                  <a:tcPr marL="9525" marR="9525" marT="9525" marB="0" anchor="b"/>
                </a:tc>
                <a:tc>
                  <a:txBody>
                    <a:bodyPr/>
                    <a:lstStyle/>
                    <a:p>
                      <a:pPr algn="ctr" fontAlgn="b"/>
                      <a:r>
                        <a:rPr lang="en-US" sz="1400" b="1" i="0" u="none" strike="noStrike" dirty="0" smtClean="0">
                          <a:effectLst/>
                          <a:latin typeface="+mn-lt"/>
                        </a:rPr>
                        <a:t>5.5%</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rgbClr val="000000"/>
                          </a:solidFill>
                          <a:effectLst/>
                          <a:latin typeface="+mn-lt"/>
                        </a:rPr>
                        <a:t>4.7%</a:t>
                      </a:r>
                      <a:endParaRPr lang="en-US" sz="1400" b="1" i="0" u="none" strike="noStrike" dirty="0">
                        <a:solidFill>
                          <a:srgbClr val="000000"/>
                        </a:solidFill>
                        <a:effectLst/>
                        <a:latin typeface="+mn-lt"/>
                      </a:endParaRPr>
                    </a:p>
                  </a:txBody>
                  <a:tcPr marL="9525" marR="9525" marT="9525" marB="0" anchor="b"/>
                </a:tc>
              </a:tr>
              <a:tr h="736953">
                <a:tc>
                  <a:txBody>
                    <a:bodyPr/>
                    <a:lstStyle/>
                    <a:p>
                      <a:pPr marL="0" algn="ctr" defTabSz="457200" rtl="0" eaLnBrk="1" fontAlgn="b" latinLnBrk="0" hangingPunct="1"/>
                      <a:r>
                        <a:rPr lang="en-US" sz="1200" b="1" i="0" u="none" strike="noStrike" kern="1200" dirty="0" err="1">
                          <a:solidFill>
                            <a:schemeClr val="dk1"/>
                          </a:solidFill>
                          <a:effectLst/>
                          <a:latin typeface="+mn-lt"/>
                          <a:ea typeface="+mn-ea"/>
                          <a:cs typeface="+mn-cs"/>
                        </a:rPr>
                        <a:t>med_salary</a:t>
                      </a:r>
                      <a:r>
                        <a:rPr lang="en-US" sz="1200" b="1" i="0" u="none" strike="noStrike" kern="1200" dirty="0">
                          <a:solidFill>
                            <a:schemeClr val="dk1"/>
                          </a:solidFill>
                          <a:effectLst/>
                          <a:latin typeface="+mn-lt"/>
                          <a:ea typeface="+mn-ea"/>
                          <a:cs typeface="+mn-cs"/>
                        </a:rPr>
                        <a:t>| q3_credit_amt_med| q3_engagement_med| q3_q2_credit_ratio_inc| q3_spending_cnt_med| q3_spedning_income_ratio_low|</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105</a:t>
                      </a:r>
                    </a:p>
                  </a:txBody>
                  <a:tcPr marL="9525" marR="9525" marT="9525" marB="0" anchor="b"/>
                </a:tc>
                <a:tc>
                  <a:txBody>
                    <a:bodyPr/>
                    <a:lstStyle/>
                    <a:p>
                      <a:pPr algn="ctr" fontAlgn="b"/>
                      <a:r>
                        <a:rPr lang="en-US" sz="1400" b="1" i="0" u="none" strike="noStrike" dirty="0" smtClean="0">
                          <a:effectLst/>
                          <a:latin typeface="+mn-lt"/>
                        </a:rPr>
                        <a:t>5.0%</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rgbClr val="000000"/>
                          </a:solidFill>
                          <a:effectLst/>
                          <a:latin typeface="+mn-lt"/>
                        </a:rPr>
                        <a:t>4.3%</a:t>
                      </a:r>
                      <a:endParaRPr lang="en-US" sz="1400" b="1" i="0" u="none" strike="noStrike" dirty="0">
                        <a:solidFill>
                          <a:srgbClr val="000000"/>
                        </a:solidFill>
                        <a:effectLst/>
                        <a:latin typeface="+mn-lt"/>
                      </a:endParaRPr>
                    </a:p>
                  </a:txBody>
                  <a:tcPr marL="9525" marR="9525" marT="9525" marB="0" anchor="b"/>
                </a:tc>
              </a:tr>
              <a:tr h="620592">
                <a:tc>
                  <a:txBody>
                    <a:bodyPr/>
                    <a:lstStyle/>
                    <a:p>
                      <a:pPr marL="0" algn="ctr" defTabSz="457200" rtl="0" eaLnBrk="1" fontAlgn="b" latinLnBrk="0" hangingPunct="1"/>
                      <a:r>
                        <a:rPr lang="en-US" sz="1200" b="1" i="0" u="none" strike="noStrike" kern="1200">
                          <a:solidFill>
                            <a:schemeClr val="dk1"/>
                          </a:solidFill>
                          <a:effectLst/>
                          <a:latin typeface="+mn-lt"/>
                          <a:ea typeface="+mn-ea"/>
                          <a:cs typeface="+mn-cs"/>
                        </a:rPr>
                        <a:t>q3_credit_amt_med| q3_engagement_high| q3_q2_credit_ratio_inc| q3_spending_cnt_high| q3_spedning_income_ratio_low|</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91</a:t>
                      </a:r>
                    </a:p>
                  </a:txBody>
                  <a:tcPr marL="9525" marR="9525" marT="9525" marB="0" anchor="b"/>
                </a:tc>
                <a:tc>
                  <a:txBody>
                    <a:bodyPr/>
                    <a:lstStyle/>
                    <a:p>
                      <a:pPr algn="ctr" fontAlgn="b"/>
                      <a:r>
                        <a:rPr lang="en-US" sz="1400" b="1" i="0" u="none" strike="noStrike" dirty="0" smtClean="0">
                          <a:effectLst/>
                          <a:latin typeface="+mn-lt"/>
                        </a:rPr>
                        <a:t>4.6%</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rgbClr val="000000"/>
                          </a:solidFill>
                          <a:effectLst/>
                          <a:latin typeface="+mn-lt"/>
                        </a:rPr>
                        <a:t>3.9%</a:t>
                      </a:r>
                      <a:endParaRPr lang="en-US" sz="1400" b="1" i="0" u="none" strike="noStrike" dirty="0">
                        <a:solidFill>
                          <a:srgbClr val="000000"/>
                        </a:solidFill>
                        <a:effectLst/>
                        <a:latin typeface="+mn-lt"/>
                      </a:endParaRPr>
                    </a:p>
                  </a:txBody>
                  <a:tcPr marL="9525" marR="9525" marT="9525" marB="0" anchor="b"/>
                </a:tc>
              </a:tr>
              <a:tr h="620592">
                <a:tc>
                  <a:txBody>
                    <a:bodyPr/>
                    <a:lstStyle/>
                    <a:p>
                      <a:pPr marL="0" algn="ctr" defTabSz="457200" rtl="0" eaLnBrk="1" fontAlgn="b" latinLnBrk="0" hangingPunct="1"/>
                      <a:r>
                        <a:rPr lang="en-US" sz="1200" b="1" i="0" u="none" strike="noStrike" kern="1200" dirty="0" err="1">
                          <a:solidFill>
                            <a:schemeClr val="dk1"/>
                          </a:solidFill>
                          <a:effectLst/>
                          <a:latin typeface="+mn-lt"/>
                          <a:ea typeface="+mn-ea"/>
                          <a:cs typeface="+mn-cs"/>
                        </a:rPr>
                        <a:t>med_salary</a:t>
                      </a:r>
                      <a:r>
                        <a:rPr lang="en-US" sz="1200" b="1" i="0" u="none" strike="noStrike" kern="1200" dirty="0">
                          <a:solidFill>
                            <a:schemeClr val="dk1"/>
                          </a:solidFill>
                          <a:effectLst/>
                          <a:latin typeface="+mn-lt"/>
                          <a:ea typeface="+mn-ea"/>
                          <a:cs typeface="+mn-cs"/>
                        </a:rPr>
                        <a:t>| q3_credit_amt_high| q3_engagement_low| q3_q2_credit_ratio_inc| q3_spending_cnt_high| q3_spedning_income_ratio_low|</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206</a:t>
                      </a:r>
                    </a:p>
                  </a:txBody>
                  <a:tcPr marL="9525" marR="9525" marT="9525" marB="0" anchor="b"/>
                </a:tc>
                <a:tc>
                  <a:txBody>
                    <a:bodyPr/>
                    <a:lstStyle/>
                    <a:p>
                      <a:pPr algn="ctr" fontAlgn="b"/>
                      <a:r>
                        <a:rPr lang="en-US" sz="1400" b="1" i="0" u="none" strike="noStrike" dirty="0" smtClean="0">
                          <a:effectLst/>
                          <a:latin typeface="+mn-lt"/>
                        </a:rPr>
                        <a:t>4.5%</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rgbClr val="000000"/>
                          </a:solidFill>
                          <a:effectLst/>
                          <a:latin typeface="+mn-lt"/>
                        </a:rPr>
                        <a:t>3.8%</a:t>
                      </a:r>
                      <a:endParaRPr lang="en-US" sz="1400" b="1" i="0" u="none" strike="noStrike" dirty="0">
                        <a:solidFill>
                          <a:srgbClr val="000000"/>
                        </a:solidFill>
                        <a:effectLst/>
                        <a:latin typeface="+mn-lt"/>
                      </a:endParaRPr>
                    </a:p>
                  </a:txBody>
                  <a:tcPr marL="9525" marR="9525" marT="9525" marB="0" anchor="b"/>
                </a:tc>
              </a:tr>
              <a:tr h="795135">
                <a:tc>
                  <a:txBody>
                    <a:bodyPr/>
                    <a:lstStyle/>
                    <a:p>
                      <a:pPr marL="0" algn="ctr" defTabSz="457200" rtl="0" eaLnBrk="1" fontAlgn="b" latinLnBrk="0" hangingPunct="1"/>
                      <a:r>
                        <a:rPr lang="en-US" sz="1200" b="1" i="0" u="none" strike="noStrike" kern="1200" dirty="0" err="1">
                          <a:solidFill>
                            <a:schemeClr val="dk1"/>
                          </a:solidFill>
                          <a:effectLst/>
                          <a:latin typeface="+mn-lt"/>
                          <a:ea typeface="+mn-ea"/>
                          <a:cs typeface="+mn-cs"/>
                        </a:rPr>
                        <a:t>high_salary</a:t>
                      </a:r>
                      <a:r>
                        <a:rPr lang="en-US" sz="1200" b="1" i="0" u="none" strike="noStrike" kern="1200" dirty="0">
                          <a:solidFill>
                            <a:schemeClr val="dk1"/>
                          </a:solidFill>
                          <a:effectLst/>
                          <a:latin typeface="+mn-lt"/>
                          <a:ea typeface="+mn-ea"/>
                          <a:cs typeface="+mn-cs"/>
                        </a:rPr>
                        <a:t>| q3_credit_amt_med| q3_engagement_med| q3_q2_credit_ratio_inc| q3_spending_cnt_high| q3_spedning_income_ratio_med|</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139</a:t>
                      </a:r>
                    </a:p>
                  </a:txBody>
                  <a:tcPr marL="9525" marR="9525" marT="9525" marB="0" anchor="b"/>
                </a:tc>
                <a:tc>
                  <a:txBody>
                    <a:bodyPr/>
                    <a:lstStyle/>
                    <a:p>
                      <a:pPr algn="ctr" fontAlgn="b"/>
                      <a:r>
                        <a:rPr lang="en-US" sz="1400" b="1" i="0" u="none" strike="noStrike" dirty="0" smtClean="0">
                          <a:effectLst/>
                          <a:latin typeface="+mn-lt"/>
                        </a:rPr>
                        <a:t>4.5%</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rgbClr val="000000"/>
                          </a:solidFill>
                          <a:effectLst/>
                          <a:latin typeface="+mn-lt"/>
                        </a:rPr>
                        <a:t>3.8%</a:t>
                      </a:r>
                      <a:endParaRPr lang="en-US" sz="1400" b="1" i="0" u="none" strike="noStrike" dirty="0">
                        <a:solidFill>
                          <a:srgbClr val="000000"/>
                        </a:solidFill>
                        <a:effectLst/>
                        <a:latin typeface="+mn-lt"/>
                      </a:endParaRPr>
                    </a:p>
                  </a:txBody>
                  <a:tcPr marL="9525" marR="9525" marT="9525" marB="0" anchor="b"/>
                </a:tc>
              </a:tr>
              <a:tr h="717560">
                <a:tc>
                  <a:txBody>
                    <a:bodyPr/>
                    <a:lstStyle/>
                    <a:p>
                      <a:pPr marL="0" algn="ctr" defTabSz="457200" rtl="0" eaLnBrk="1" fontAlgn="b" latinLnBrk="0" hangingPunct="1"/>
                      <a:r>
                        <a:rPr lang="en-US" sz="1200" b="1" i="0" u="none" strike="noStrike" kern="1200" dirty="0" err="1">
                          <a:solidFill>
                            <a:schemeClr val="dk1"/>
                          </a:solidFill>
                          <a:effectLst/>
                          <a:latin typeface="+mn-lt"/>
                          <a:ea typeface="+mn-ea"/>
                          <a:cs typeface="+mn-cs"/>
                        </a:rPr>
                        <a:t>high_salary</a:t>
                      </a:r>
                      <a:r>
                        <a:rPr lang="en-US" sz="1200" b="1" i="0" u="none" strike="noStrike" kern="1200" dirty="0">
                          <a:solidFill>
                            <a:schemeClr val="dk1"/>
                          </a:solidFill>
                          <a:effectLst/>
                          <a:latin typeface="+mn-lt"/>
                          <a:ea typeface="+mn-ea"/>
                          <a:cs typeface="+mn-cs"/>
                        </a:rPr>
                        <a:t>| q3_credit_amt_med| q3_engagement_med| q3_spending_cnt_high| q3_spedning_income_ratio_med|</a:t>
                      </a:r>
                    </a:p>
                  </a:txBody>
                  <a:tcPr marL="9525" marR="9525" marT="9525" marB="0" anchor="b"/>
                </a:tc>
                <a:tc>
                  <a:txBody>
                    <a:bodyPr/>
                    <a:lstStyle/>
                    <a:p>
                      <a:pPr algn="ctr" fontAlgn="b"/>
                      <a:r>
                        <a:rPr lang="en-US" sz="1400" b="1" i="0" u="none" strike="noStrike" dirty="0">
                          <a:effectLst/>
                          <a:latin typeface="+mn-lt"/>
                          <a:cs typeface="Segoe UI Light" panose="020B0502040204020203" pitchFamily="34" charset="0"/>
                        </a:rPr>
                        <a:t>182</a:t>
                      </a:r>
                    </a:p>
                  </a:txBody>
                  <a:tcPr marL="9525" marR="9525" marT="9525" marB="0" anchor="b"/>
                </a:tc>
                <a:tc>
                  <a:txBody>
                    <a:bodyPr/>
                    <a:lstStyle/>
                    <a:p>
                      <a:pPr algn="ctr" fontAlgn="b"/>
                      <a:r>
                        <a:rPr lang="en-US" sz="1400" b="1" i="0" u="none" strike="noStrike" dirty="0" smtClean="0">
                          <a:effectLst/>
                          <a:latin typeface="+mn-lt"/>
                        </a:rPr>
                        <a:t>3.9%</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smtClean="0">
                          <a:solidFill>
                            <a:schemeClr val="dk1"/>
                          </a:solidFill>
                          <a:effectLst/>
                          <a:latin typeface="+mn-lt"/>
                        </a:rPr>
                        <a:t>3.3%</a:t>
                      </a:r>
                      <a:endParaRPr lang="en-US" sz="1400" b="1" i="0" u="none" strike="noStrike" dirty="0">
                        <a:solidFill>
                          <a:srgbClr val="FF0000"/>
                        </a:solidFill>
                        <a:effectLst/>
                        <a:latin typeface="+mn-lt"/>
                      </a:endParaRPr>
                    </a:p>
                  </a:txBody>
                  <a:tcPr marL="9525" marR="9525" marT="9525" marB="0" anchor="b"/>
                </a:tc>
              </a:tr>
            </a:tbl>
          </a:graphicData>
        </a:graphic>
      </p:graphicFrame>
      <p:sp>
        <p:nvSpPr>
          <p:cNvPr id="5" name="TextBox 4"/>
          <p:cNvSpPr txBox="1"/>
          <p:nvPr/>
        </p:nvSpPr>
        <p:spPr>
          <a:xfrm>
            <a:off x="3639197" y="5769720"/>
            <a:ext cx="1799723" cy="369332"/>
          </a:xfrm>
          <a:prstGeom prst="rect">
            <a:avLst/>
          </a:prstGeom>
          <a:noFill/>
        </p:spPr>
        <p:txBody>
          <a:bodyPr wrap="none" rtlCol="0">
            <a:spAutoFit/>
          </a:bodyPr>
          <a:lstStyle/>
          <a:p>
            <a:r>
              <a:rPr lang="en-US" b="1" dirty="0" smtClean="0"/>
              <a:t>Overall Lift: </a:t>
            </a:r>
            <a:r>
              <a:rPr lang="en-US" dirty="0" smtClean="0"/>
              <a:t>3.9%</a:t>
            </a:r>
            <a:endParaRPr lang="en-US" dirty="0"/>
          </a:p>
        </p:txBody>
      </p:sp>
      <p:sp>
        <p:nvSpPr>
          <p:cNvPr id="7" name="Rectangle 6"/>
          <p:cNvSpPr/>
          <p:nvPr/>
        </p:nvSpPr>
        <p:spPr>
          <a:xfrm>
            <a:off x="5129828" y="5377502"/>
            <a:ext cx="2658741" cy="369332"/>
          </a:xfrm>
          <a:prstGeom prst="rect">
            <a:avLst/>
          </a:prstGeom>
        </p:spPr>
        <p:txBody>
          <a:bodyPr wrap="none">
            <a:spAutoFit/>
          </a:bodyPr>
          <a:lstStyle/>
          <a:p>
            <a:r>
              <a:rPr lang="en-US" b="1" dirty="0" smtClean="0"/>
              <a:t>Overall Conversion</a:t>
            </a:r>
            <a:r>
              <a:rPr lang="en-US" b="1" dirty="0"/>
              <a:t>: </a:t>
            </a:r>
            <a:r>
              <a:rPr lang="en-US" dirty="0"/>
              <a:t>4</a:t>
            </a:r>
            <a:r>
              <a:rPr lang="en-US" dirty="0" smtClean="0"/>
              <a:t>.6% </a:t>
            </a:r>
            <a:r>
              <a:rPr lang="en-US" b="1" dirty="0" smtClean="0"/>
              <a:t> </a:t>
            </a:r>
            <a:endParaRPr lang="en-US" b="1" dirty="0"/>
          </a:p>
        </p:txBody>
      </p:sp>
      <p:sp>
        <p:nvSpPr>
          <p:cNvPr id="8" name="Rectangle 7"/>
          <p:cNvSpPr/>
          <p:nvPr/>
        </p:nvSpPr>
        <p:spPr>
          <a:xfrm>
            <a:off x="1918465" y="5360483"/>
            <a:ext cx="2155847" cy="369332"/>
          </a:xfrm>
          <a:prstGeom prst="rect">
            <a:avLst/>
          </a:prstGeom>
        </p:spPr>
        <p:txBody>
          <a:bodyPr wrap="none">
            <a:spAutoFit/>
          </a:bodyPr>
          <a:lstStyle/>
          <a:p>
            <a:r>
              <a:rPr lang="en-US" b="1" dirty="0" smtClean="0"/>
              <a:t>Total Coverage: </a:t>
            </a:r>
            <a:r>
              <a:rPr lang="en-US" dirty="0" smtClean="0"/>
              <a:t>875 </a:t>
            </a:r>
            <a:r>
              <a:rPr lang="en-US" b="1" dirty="0" smtClean="0"/>
              <a:t> </a:t>
            </a:r>
            <a:endParaRPr lang="en-US" b="1" dirty="0"/>
          </a:p>
        </p:txBody>
      </p:sp>
      <p:sp>
        <p:nvSpPr>
          <p:cNvPr id="9"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10"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1"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26</a:t>
            </a:fld>
            <a:endParaRPr lang="en-US" dirty="0"/>
          </a:p>
        </p:txBody>
      </p:sp>
    </p:spTree>
    <p:extLst>
      <p:ext uri="{BB962C8B-B14F-4D97-AF65-F5344CB8AC3E}">
        <p14:creationId xmlns:p14="http://schemas.microsoft.com/office/powerpoint/2010/main" val="2144418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122801"/>
            <a:ext cx="9035938"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Recommendation Model 2:  </a:t>
            </a:r>
            <a:r>
              <a:rPr lang="en-US" b="0" dirty="0" smtClean="0"/>
              <a:t>Medium </a:t>
            </a:r>
            <a:r>
              <a:rPr lang="en-US" b="0" dirty="0"/>
              <a:t>coverage and </a:t>
            </a:r>
            <a:r>
              <a:rPr lang="en-US" b="0" dirty="0" smtClean="0"/>
              <a:t>Medium lift</a:t>
            </a:r>
            <a:endParaRPr lang="en-US" b="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88347125"/>
              </p:ext>
            </p:extLst>
          </p:nvPr>
        </p:nvGraphicFramePr>
        <p:xfrm>
          <a:off x="362631" y="754313"/>
          <a:ext cx="8276085" cy="3930033"/>
        </p:xfrm>
        <a:graphic>
          <a:graphicData uri="http://schemas.openxmlformats.org/drawingml/2006/table">
            <a:tbl>
              <a:tblPr firstRow="1" bandRow="1">
                <a:tableStyleId>{5C22544A-7EE6-4342-B048-85BDC9FD1C3A}</a:tableStyleId>
              </a:tblPr>
              <a:tblGrid>
                <a:gridCol w="3743577"/>
                <a:gridCol w="1869589"/>
                <a:gridCol w="1493949"/>
                <a:gridCol w="1168970"/>
              </a:tblGrid>
              <a:tr h="574683">
                <a:tc>
                  <a:txBody>
                    <a:bodyPr/>
                    <a:lstStyle/>
                    <a:p>
                      <a:r>
                        <a:rPr lang="en-US" sz="2000" b="1" dirty="0" smtClean="0"/>
                        <a:t>Rules</a:t>
                      </a:r>
                      <a:endParaRPr lang="en-US" sz="2000" b="1" dirty="0"/>
                    </a:p>
                  </a:txBody>
                  <a:tcPr/>
                </a:tc>
                <a:tc>
                  <a:txBody>
                    <a:bodyPr/>
                    <a:lstStyle/>
                    <a:p>
                      <a:r>
                        <a:rPr lang="en-US" sz="2000" b="1" dirty="0" smtClean="0"/>
                        <a:t>Recommended</a:t>
                      </a:r>
                    </a:p>
                  </a:txBody>
                  <a:tcPr/>
                </a:tc>
                <a:tc>
                  <a:txBody>
                    <a:bodyPr/>
                    <a:lstStyle/>
                    <a:p>
                      <a:r>
                        <a:rPr lang="en-US" sz="2000" b="1" dirty="0" smtClean="0"/>
                        <a:t>Conversion</a:t>
                      </a:r>
                    </a:p>
                  </a:txBody>
                  <a:tcPr/>
                </a:tc>
                <a:tc>
                  <a:txBody>
                    <a:bodyPr/>
                    <a:lstStyle/>
                    <a:p>
                      <a:r>
                        <a:rPr lang="en-US" sz="2000" b="1" dirty="0" smtClean="0"/>
                        <a:t>Lift</a:t>
                      </a:r>
                    </a:p>
                  </a:txBody>
                  <a:tcPr/>
                </a:tc>
              </a:tr>
              <a:tr h="1083701">
                <a:tc>
                  <a:txBody>
                    <a:bodyPr/>
                    <a:lstStyle/>
                    <a:p>
                      <a:pPr algn="ctr" fontAlgn="b"/>
                      <a:r>
                        <a:rPr lang="en-US" sz="1400" b="1" i="0" u="none" strike="noStrike" dirty="0" err="1" smtClean="0">
                          <a:effectLst/>
                          <a:latin typeface="+mn-lt"/>
                        </a:rPr>
                        <a:t>med_salary</a:t>
                      </a:r>
                      <a:r>
                        <a:rPr lang="en-US" sz="1400" b="1" i="0" u="none" strike="noStrike" dirty="0" smtClean="0">
                          <a:effectLst/>
                          <a:latin typeface="+mn-lt"/>
                        </a:rPr>
                        <a:t>| t3_t2_credit_ratio_inc| q3_spending_cnt_high</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a:effectLst/>
                          <a:latin typeface="+mn-lt"/>
                        </a:rPr>
                        <a:t>3626</a:t>
                      </a:r>
                    </a:p>
                  </a:txBody>
                  <a:tcPr marL="9525" marR="9525" marT="9525" marB="0" anchor="b"/>
                </a:tc>
                <a:tc>
                  <a:txBody>
                    <a:bodyPr/>
                    <a:lstStyle/>
                    <a:p>
                      <a:pPr algn="ctr" fontAlgn="b"/>
                      <a:r>
                        <a:rPr lang="en-US" sz="1400" b="1" i="0" u="none" strike="noStrike" dirty="0">
                          <a:effectLst/>
                          <a:latin typeface="+mn-lt"/>
                        </a:rPr>
                        <a:t>3.2%</a:t>
                      </a:r>
                    </a:p>
                  </a:txBody>
                  <a:tcPr marL="9525" marR="9525" marT="9525" marB="0" anchor="b"/>
                </a:tc>
                <a:tc>
                  <a:txBody>
                    <a:bodyPr/>
                    <a:lstStyle/>
                    <a:p>
                      <a:pPr algn="ctr" fontAlgn="b"/>
                      <a:r>
                        <a:rPr lang="en-US" sz="1400" b="1" i="0" u="none" strike="noStrike" dirty="0" smtClean="0">
                          <a:solidFill>
                            <a:srgbClr val="000000"/>
                          </a:solidFill>
                          <a:effectLst/>
                          <a:latin typeface="+mn-lt"/>
                        </a:rPr>
                        <a:t>2.7%</a:t>
                      </a:r>
                      <a:endParaRPr lang="en-US" sz="1400" b="1" i="0" u="none" strike="noStrike" dirty="0">
                        <a:solidFill>
                          <a:srgbClr val="000000"/>
                        </a:solidFill>
                        <a:effectLst/>
                        <a:latin typeface="+mn-lt"/>
                      </a:endParaRPr>
                    </a:p>
                  </a:txBody>
                  <a:tcPr marL="9525" marR="9525" marT="9525" marB="0" anchor="b"/>
                </a:tc>
              </a:tr>
              <a:tr h="1122769">
                <a:tc>
                  <a:txBody>
                    <a:bodyPr/>
                    <a:lstStyle/>
                    <a:p>
                      <a:pPr algn="ctr" fontAlgn="b"/>
                      <a:r>
                        <a:rPr lang="en-US" sz="1400" b="1" i="0" u="none" strike="noStrike" dirty="0" err="1">
                          <a:effectLst/>
                          <a:latin typeface="+mn-lt"/>
                        </a:rPr>
                        <a:t>med_salary</a:t>
                      </a:r>
                      <a:r>
                        <a:rPr lang="en-US" sz="1400" b="1" i="0" u="none" strike="noStrike" dirty="0">
                          <a:effectLst/>
                          <a:latin typeface="+mn-lt"/>
                        </a:rPr>
                        <a:t>| </a:t>
                      </a:r>
                      <a:r>
                        <a:rPr lang="en-US" sz="1400" b="1" i="0" u="none" strike="noStrike" dirty="0" smtClean="0">
                          <a:effectLst/>
                          <a:latin typeface="+mn-lt"/>
                        </a:rPr>
                        <a:t>t3_t2_credit_ratio_inc</a:t>
                      </a:r>
                      <a:r>
                        <a:rPr lang="en-US" sz="1400" b="1" i="0" u="none" strike="noStrike" dirty="0">
                          <a:effectLst/>
                          <a:latin typeface="+mn-lt"/>
                        </a:rPr>
                        <a:t>| </a:t>
                      </a:r>
                      <a:r>
                        <a:rPr lang="en-US" sz="1400" b="1" i="0" u="none" strike="noStrike" dirty="0" err="1" smtClean="0">
                          <a:effectLst/>
                          <a:latin typeface="+mn-lt"/>
                        </a:rPr>
                        <a:t>vehicle_flag_yes</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a:effectLst/>
                          <a:latin typeface="+mn-lt"/>
                        </a:rPr>
                        <a:t>843</a:t>
                      </a:r>
                    </a:p>
                  </a:txBody>
                  <a:tcPr marL="9525" marR="9525" marT="9525" marB="0" anchor="b"/>
                </a:tc>
                <a:tc>
                  <a:txBody>
                    <a:bodyPr/>
                    <a:lstStyle/>
                    <a:p>
                      <a:pPr algn="ctr" fontAlgn="b"/>
                      <a:r>
                        <a:rPr lang="en-US" sz="1400" b="1" i="0" u="none" strike="noStrike" dirty="0">
                          <a:effectLst/>
                          <a:latin typeface="+mn-lt"/>
                        </a:rPr>
                        <a:t>3.0%</a:t>
                      </a:r>
                    </a:p>
                  </a:txBody>
                  <a:tcPr marL="9525" marR="9525" marT="9525" marB="0" anchor="b"/>
                </a:tc>
                <a:tc>
                  <a:txBody>
                    <a:bodyPr/>
                    <a:lstStyle/>
                    <a:p>
                      <a:pPr algn="ctr" fontAlgn="b"/>
                      <a:r>
                        <a:rPr lang="en-US" sz="1400" b="1" i="0" u="none" strike="noStrike" dirty="0" smtClean="0">
                          <a:solidFill>
                            <a:srgbClr val="000000"/>
                          </a:solidFill>
                          <a:effectLst/>
                          <a:latin typeface="+mn-lt"/>
                        </a:rPr>
                        <a:t>2.5%</a:t>
                      </a:r>
                      <a:endParaRPr lang="en-US" sz="1400" b="1" i="0" u="none" strike="noStrike" dirty="0">
                        <a:solidFill>
                          <a:srgbClr val="000000"/>
                        </a:solidFill>
                        <a:effectLst/>
                        <a:latin typeface="+mn-lt"/>
                      </a:endParaRPr>
                    </a:p>
                  </a:txBody>
                  <a:tcPr marL="9525" marR="9525" marT="9525" marB="0" anchor="b"/>
                </a:tc>
              </a:tr>
              <a:tr h="1148880">
                <a:tc>
                  <a:txBody>
                    <a:bodyPr/>
                    <a:lstStyle/>
                    <a:p>
                      <a:pPr algn="ctr" fontAlgn="b"/>
                      <a:r>
                        <a:rPr lang="en-US" sz="1400" b="1" i="0" u="none" strike="noStrike" dirty="0" err="1">
                          <a:effectLst/>
                          <a:latin typeface="+mn-lt"/>
                        </a:rPr>
                        <a:t>med_salary</a:t>
                      </a:r>
                      <a:r>
                        <a:rPr lang="en-US" sz="1400" b="1" i="0" u="none" strike="noStrike" dirty="0">
                          <a:effectLst/>
                          <a:latin typeface="+mn-lt"/>
                        </a:rPr>
                        <a:t>| </a:t>
                      </a:r>
                      <a:r>
                        <a:rPr lang="en-US" sz="1400" b="1" i="0" u="none" strike="noStrike" dirty="0" err="1">
                          <a:effectLst/>
                          <a:latin typeface="+mn-lt"/>
                        </a:rPr>
                        <a:t>vehicle_flag_yes</a:t>
                      </a:r>
                      <a:r>
                        <a:rPr lang="en-US" sz="1400" b="1" i="0" u="none" strike="noStrike" dirty="0">
                          <a:effectLst/>
                          <a:latin typeface="+mn-lt"/>
                        </a:rPr>
                        <a:t>| </a:t>
                      </a:r>
                      <a:r>
                        <a:rPr lang="en-US" sz="1400" b="1" i="0" u="none" strike="noStrike" dirty="0" smtClean="0">
                          <a:effectLst/>
                          <a:latin typeface="+mn-lt"/>
                        </a:rPr>
                        <a:t>t3_spending_cnt_high</a:t>
                      </a:r>
                      <a:endParaRPr lang="en-US" sz="1400" b="1" i="0" u="none" strike="noStrike" dirty="0">
                        <a:effectLst/>
                        <a:latin typeface="+mn-lt"/>
                      </a:endParaRPr>
                    </a:p>
                  </a:txBody>
                  <a:tcPr marL="9525" marR="9525" marT="9525" marB="0" anchor="b"/>
                </a:tc>
                <a:tc>
                  <a:txBody>
                    <a:bodyPr/>
                    <a:lstStyle/>
                    <a:p>
                      <a:pPr algn="ctr" fontAlgn="b"/>
                      <a:r>
                        <a:rPr lang="en-US" sz="1400" b="1" i="0" u="none" strike="noStrike" dirty="0">
                          <a:effectLst/>
                          <a:latin typeface="+mn-lt"/>
                        </a:rPr>
                        <a:t>1412</a:t>
                      </a:r>
                    </a:p>
                  </a:txBody>
                  <a:tcPr marL="9525" marR="9525" marT="9525" marB="0" anchor="b"/>
                </a:tc>
                <a:tc>
                  <a:txBody>
                    <a:bodyPr/>
                    <a:lstStyle/>
                    <a:p>
                      <a:pPr algn="ctr" fontAlgn="b"/>
                      <a:r>
                        <a:rPr lang="en-US" sz="1400" b="1" i="0" u="none" strike="noStrike" dirty="0">
                          <a:effectLst/>
                          <a:latin typeface="+mn-lt"/>
                        </a:rPr>
                        <a:t>2.8%</a:t>
                      </a:r>
                    </a:p>
                  </a:txBody>
                  <a:tcPr marL="9525" marR="9525" marT="9525" marB="0" anchor="b"/>
                </a:tc>
                <a:tc>
                  <a:txBody>
                    <a:bodyPr/>
                    <a:lstStyle/>
                    <a:p>
                      <a:pPr algn="ctr" fontAlgn="b"/>
                      <a:r>
                        <a:rPr lang="en-US" sz="1400" b="1" i="0" u="none" strike="noStrike" dirty="0" smtClean="0">
                          <a:solidFill>
                            <a:srgbClr val="000000"/>
                          </a:solidFill>
                          <a:effectLst/>
                          <a:latin typeface="+mn-lt"/>
                        </a:rPr>
                        <a:t>2.3%</a:t>
                      </a:r>
                      <a:endParaRPr lang="en-US" sz="1400" b="1" i="0" u="none" strike="noStrike" dirty="0">
                        <a:solidFill>
                          <a:srgbClr val="000000"/>
                        </a:solidFill>
                        <a:effectLst/>
                        <a:latin typeface="+mn-lt"/>
                      </a:endParaRPr>
                    </a:p>
                  </a:txBody>
                  <a:tcPr marL="9525" marR="9525" marT="9525" marB="0" anchor="b"/>
                </a:tc>
              </a:tr>
            </a:tbl>
          </a:graphicData>
        </a:graphic>
      </p:graphicFrame>
      <p:sp>
        <p:nvSpPr>
          <p:cNvPr id="3" name="TextBox 2"/>
          <p:cNvSpPr txBox="1"/>
          <p:nvPr/>
        </p:nvSpPr>
        <p:spPr>
          <a:xfrm>
            <a:off x="3519015" y="5570274"/>
            <a:ext cx="1799723" cy="369332"/>
          </a:xfrm>
          <a:prstGeom prst="rect">
            <a:avLst/>
          </a:prstGeom>
          <a:noFill/>
        </p:spPr>
        <p:txBody>
          <a:bodyPr wrap="none" rtlCol="0">
            <a:spAutoFit/>
          </a:bodyPr>
          <a:lstStyle/>
          <a:p>
            <a:r>
              <a:rPr lang="en-US" b="1" dirty="0" smtClean="0"/>
              <a:t>Overall Lift: </a:t>
            </a:r>
            <a:r>
              <a:rPr lang="en-US" dirty="0" smtClean="0"/>
              <a:t>2.6%</a:t>
            </a:r>
            <a:endParaRPr lang="en-US" b="1" dirty="0"/>
          </a:p>
        </p:txBody>
      </p:sp>
      <p:sp>
        <p:nvSpPr>
          <p:cNvPr id="4" name="Rectangle 3"/>
          <p:cNvSpPr/>
          <p:nvPr/>
        </p:nvSpPr>
        <p:spPr>
          <a:xfrm>
            <a:off x="5553877" y="5056100"/>
            <a:ext cx="2582758" cy="369332"/>
          </a:xfrm>
          <a:prstGeom prst="rect">
            <a:avLst/>
          </a:prstGeom>
        </p:spPr>
        <p:txBody>
          <a:bodyPr wrap="none">
            <a:spAutoFit/>
          </a:bodyPr>
          <a:lstStyle/>
          <a:p>
            <a:r>
              <a:rPr lang="en-US" b="1" dirty="0" smtClean="0"/>
              <a:t>Overall Conversion: </a:t>
            </a:r>
            <a:r>
              <a:rPr lang="en-US" dirty="0" smtClean="0"/>
              <a:t>3.1%</a:t>
            </a:r>
            <a:endParaRPr lang="en-US" dirty="0"/>
          </a:p>
        </p:txBody>
      </p:sp>
      <p:sp>
        <p:nvSpPr>
          <p:cNvPr id="7" name="Rectangle 6"/>
          <p:cNvSpPr/>
          <p:nvPr/>
        </p:nvSpPr>
        <p:spPr>
          <a:xfrm>
            <a:off x="1425654" y="5070052"/>
            <a:ext cx="2167068" cy="369332"/>
          </a:xfrm>
          <a:prstGeom prst="rect">
            <a:avLst/>
          </a:prstGeom>
        </p:spPr>
        <p:txBody>
          <a:bodyPr wrap="none">
            <a:spAutoFit/>
          </a:bodyPr>
          <a:lstStyle/>
          <a:p>
            <a:r>
              <a:rPr lang="en-US" b="1" dirty="0" smtClean="0"/>
              <a:t>Total Coverage: </a:t>
            </a:r>
            <a:r>
              <a:rPr lang="en-US" dirty="0" smtClean="0"/>
              <a:t>5881</a:t>
            </a:r>
            <a:endParaRPr lang="en-US" dirty="0"/>
          </a:p>
        </p:txBody>
      </p:sp>
      <p:sp>
        <p:nvSpPr>
          <p:cNvPr id="8"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9"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0"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27</a:t>
            </a:fld>
            <a:endParaRPr lang="en-US" dirty="0"/>
          </a:p>
        </p:txBody>
      </p:sp>
    </p:spTree>
    <p:extLst>
      <p:ext uri="{BB962C8B-B14F-4D97-AF65-F5344CB8AC3E}">
        <p14:creationId xmlns:p14="http://schemas.microsoft.com/office/powerpoint/2010/main" val="294461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08062" y="148559"/>
            <a:ext cx="8785225" cy="461665"/>
          </a:xfrm>
          <a:prstGeom prst="rect">
            <a:avLst/>
          </a:prstGeom>
        </p:spPr>
        <p:txBody>
          <a:bodyPr vert="horz" lIns="91440" tIns="45720" rIns="91440" bIns="45720" rtlCol="0" anchor="ctr">
            <a:normAutofit/>
          </a:bodyPr>
          <a:lstStyle>
            <a:defPPr>
              <a:defRPr lang="en-US"/>
            </a:defPPr>
            <a:lvl1pPr>
              <a:spcBef>
                <a:spcPct val="0"/>
              </a:spcBef>
              <a:buNone/>
              <a:defRPr sz="2400" b="1">
                <a:latin typeface="Helvetica Neue"/>
                <a:ea typeface="+mj-ea"/>
                <a:cs typeface="Helvetica Neue"/>
              </a:defRPr>
            </a:lvl1pPr>
          </a:lstStyle>
          <a:p>
            <a:r>
              <a:rPr lang="en-US" dirty="0" smtClean="0"/>
              <a:t>Recommendation Model 3: </a:t>
            </a:r>
            <a:r>
              <a:rPr lang="en-US" b="0" dirty="0" smtClean="0"/>
              <a:t>Wide </a:t>
            </a:r>
            <a:r>
              <a:rPr lang="en-US" b="0" dirty="0"/>
              <a:t>coverage and </a:t>
            </a:r>
            <a:r>
              <a:rPr lang="en-US" b="0" dirty="0" smtClean="0"/>
              <a:t>Decent lift</a:t>
            </a:r>
            <a:endParaRPr lang="en-US" b="0"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63036730"/>
              </p:ext>
            </p:extLst>
          </p:nvPr>
        </p:nvGraphicFramePr>
        <p:xfrm>
          <a:off x="460553" y="872091"/>
          <a:ext cx="8137536" cy="3907168"/>
        </p:xfrm>
        <a:graphic>
          <a:graphicData uri="http://schemas.openxmlformats.org/drawingml/2006/table">
            <a:tbl>
              <a:tblPr firstRow="1" bandRow="1">
                <a:tableStyleId>{5C22544A-7EE6-4342-B048-85BDC9FD1C3A}</a:tableStyleId>
              </a:tblPr>
              <a:tblGrid>
                <a:gridCol w="3680905"/>
                <a:gridCol w="1730861"/>
                <a:gridCol w="1362885"/>
                <a:gridCol w="1362885"/>
              </a:tblGrid>
              <a:tr h="555898">
                <a:tc>
                  <a:txBody>
                    <a:bodyPr/>
                    <a:lstStyle/>
                    <a:p>
                      <a:r>
                        <a:rPr lang="en-US" dirty="0" smtClean="0"/>
                        <a:t>Rules</a:t>
                      </a:r>
                      <a:endParaRPr lang="en-US" dirty="0"/>
                    </a:p>
                  </a:txBody>
                  <a:tcPr/>
                </a:tc>
                <a:tc>
                  <a:txBody>
                    <a:bodyPr/>
                    <a:lstStyle/>
                    <a:p>
                      <a:r>
                        <a:rPr lang="en-US" dirty="0" smtClean="0"/>
                        <a:t>Recommended</a:t>
                      </a:r>
                    </a:p>
                  </a:txBody>
                  <a:tcPr/>
                </a:tc>
                <a:tc>
                  <a:txBody>
                    <a:bodyPr/>
                    <a:lstStyle/>
                    <a:p>
                      <a:r>
                        <a:rPr lang="en-US" dirty="0" smtClean="0"/>
                        <a:t>Conversion</a:t>
                      </a:r>
                    </a:p>
                  </a:txBody>
                  <a:tcPr/>
                </a:tc>
                <a:tc>
                  <a:txBody>
                    <a:bodyPr/>
                    <a:lstStyle/>
                    <a:p>
                      <a:r>
                        <a:rPr lang="en-US" dirty="0" smtClean="0"/>
                        <a:t>Lift</a:t>
                      </a:r>
                    </a:p>
                  </a:txBody>
                  <a:tcPr/>
                </a:tc>
              </a:tr>
              <a:tr h="670254">
                <a:tc>
                  <a:txBody>
                    <a:bodyPr/>
                    <a:lstStyle/>
                    <a:p>
                      <a:pPr algn="ctr" fontAlgn="b"/>
                      <a:r>
                        <a:rPr lang="en-US" sz="1400" b="1" i="0" u="none" strike="noStrike" dirty="0" smtClean="0">
                          <a:effectLst/>
                          <a:latin typeface="+mn-lt"/>
                        </a:rPr>
                        <a:t>t3_credit_amt_med</a:t>
                      </a:r>
                      <a:r>
                        <a:rPr lang="en-US" sz="1400" b="1" i="0" u="none" strike="noStrike" dirty="0">
                          <a:effectLst/>
                          <a:latin typeface="+mn-lt"/>
                        </a:rPr>
                        <a:t>| </a:t>
                      </a:r>
                      <a:r>
                        <a:rPr lang="en-US" sz="1400" b="1" i="0" u="none" strike="noStrike" dirty="0" smtClean="0">
                          <a:effectLst/>
                          <a:latin typeface="+mn-lt"/>
                        </a:rPr>
                        <a:t>t3_premat_flag_yes</a:t>
                      </a:r>
                      <a:r>
                        <a:rPr lang="en-US" sz="1400" b="1" i="0" u="none" strike="noStrike" dirty="0">
                          <a:effectLst/>
                          <a:latin typeface="+mn-lt"/>
                        </a:rPr>
                        <a:t>| </a:t>
                      </a:r>
                      <a:r>
                        <a:rPr lang="en-US" sz="1400" b="1" i="0" u="none" strike="noStrike" dirty="0" err="1">
                          <a:effectLst/>
                          <a:latin typeface="+mn-lt"/>
                        </a:rPr>
                        <a:t>vehicle_flag_yes</a:t>
                      </a:r>
                      <a:r>
                        <a:rPr lang="en-US" sz="1400" b="1" i="0" u="none" strike="noStrike" dirty="0">
                          <a:effectLst/>
                          <a:latin typeface="+mn-lt"/>
                        </a:rPr>
                        <a:t>|</a:t>
                      </a:r>
                    </a:p>
                  </a:txBody>
                  <a:tcPr marL="9525" marR="9525" marT="9525" marB="0" anchor="b"/>
                </a:tc>
                <a:tc>
                  <a:txBody>
                    <a:bodyPr/>
                    <a:lstStyle/>
                    <a:p>
                      <a:pPr algn="ctr" fontAlgn="b"/>
                      <a:r>
                        <a:rPr lang="en-US" sz="1400" b="1" i="0" u="none" strike="noStrike" dirty="0">
                          <a:effectLst/>
                          <a:latin typeface="+mn-lt"/>
                        </a:rPr>
                        <a:t>679</a:t>
                      </a:r>
                    </a:p>
                  </a:txBody>
                  <a:tcPr marL="9525" marR="9525" marT="9525" marB="0" anchor="b"/>
                </a:tc>
                <a:tc>
                  <a:txBody>
                    <a:bodyPr/>
                    <a:lstStyle/>
                    <a:p>
                      <a:pPr algn="ctr" fontAlgn="b"/>
                      <a:r>
                        <a:rPr lang="en-US" sz="1400" b="1" i="0" u="none" strike="noStrike">
                          <a:effectLst/>
                          <a:latin typeface="+mn-lt"/>
                        </a:rPr>
                        <a:t>3.5%</a:t>
                      </a:r>
                    </a:p>
                  </a:txBody>
                  <a:tcPr marL="9525" marR="9525" marT="9525" marB="0" anchor="b"/>
                </a:tc>
                <a:tc>
                  <a:txBody>
                    <a:bodyPr/>
                    <a:lstStyle/>
                    <a:p>
                      <a:pPr algn="ctr" fontAlgn="b"/>
                      <a:r>
                        <a:rPr lang="en-US" sz="1400" b="1" i="0" u="none" strike="noStrike" dirty="0" smtClean="0">
                          <a:solidFill>
                            <a:srgbClr val="000000"/>
                          </a:solidFill>
                          <a:effectLst/>
                          <a:latin typeface="+mn-lt"/>
                        </a:rPr>
                        <a:t>2.9%</a:t>
                      </a:r>
                      <a:endParaRPr lang="en-US" sz="1400" b="1" i="0" u="none" strike="noStrike" dirty="0">
                        <a:solidFill>
                          <a:srgbClr val="000000"/>
                        </a:solidFill>
                        <a:effectLst/>
                        <a:latin typeface="+mn-lt"/>
                      </a:endParaRPr>
                    </a:p>
                  </a:txBody>
                  <a:tcPr marL="9525" marR="9525" marT="9525" marB="0" anchor="b"/>
                </a:tc>
              </a:tr>
              <a:tr h="670254">
                <a:tc>
                  <a:txBody>
                    <a:bodyPr/>
                    <a:lstStyle/>
                    <a:p>
                      <a:pPr algn="ctr" fontAlgn="b"/>
                      <a:r>
                        <a:rPr lang="en-US" sz="1400" b="1" i="0" u="none" strike="noStrike" dirty="0" smtClean="0">
                          <a:effectLst/>
                          <a:latin typeface="+mn-lt"/>
                        </a:rPr>
                        <a:t>t3_credit_amt_med</a:t>
                      </a:r>
                      <a:r>
                        <a:rPr lang="en-US" sz="1400" b="1" i="0" u="none" strike="noStrike" dirty="0">
                          <a:effectLst/>
                          <a:latin typeface="+mn-lt"/>
                        </a:rPr>
                        <a:t>| </a:t>
                      </a:r>
                      <a:r>
                        <a:rPr lang="en-US" sz="1400" b="1" i="0" u="none" strike="noStrike" dirty="0" smtClean="0">
                          <a:effectLst/>
                          <a:latin typeface="+mn-lt"/>
                        </a:rPr>
                        <a:t>t3_t2_credit_ratio_inc</a:t>
                      </a:r>
                      <a:r>
                        <a:rPr lang="en-US" sz="1400" b="1" i="0" u="none" strike="noStrike" dirty="0">
                          <a:effectLst/>
                          <a:latin typeface="+mn-lt"/>
                        </a:rPr>
                        <a:t>| </a:t>
                      </a:r>
                      <a:r>
                        <a:rPr lang="en-US" sz="1400" b="1" i="0" u="none" strike="noStrike" dirty="0" smtClean="0">
                          <a:effectLst/>
                          <a:latin typeface="+mn-lt"/>
                        </a:rPr>
                        <a:t>t3_spending_cnt_high</a:t>
                      </a:r>
                      <a:r>
                        <a:rPr lang="en-US" sz="1400" b="1" i="0" u="none" strike="noStrike" dirty="0">
                          <a:effectLst/>
                          <a:latin typeface="+mn-lt"/>
                        </a:rPr>
                        <a:t>|</a:t>
                      </a:r>
                    </a:p>
                  </a:txBody>
                  <a:tcPr marL="9525" marR="9525" marT="9525" marB="0" anchor="b"/>
                </a:tc>
                <a:tc>
                  <a:txBody>
                    <a:bodyPr/>
                    <a:lstStyle/>
                    <a:p>
                      <a:pPr algn="ctr" fontAlgn="b"/>
                      <a:r>
                        <a:rPr lang="en-US" sz="1400" b="1" i="0" u="none" strike="noStrike" dirty="0">
                          <a:effectLst/>
                          <a:latin typeface="+mn-lt"/>
                        </a:rPr>
                        <a:t>2856</a:t>
                      </a:r>
                    </a:p>
                  </a:txBody>
                  <a:tcPr marL="9525" marR="9525" marT="9525" marB="0" anchor="b"/>
                </a:tc>
                <a:tc>
                  <a:txBody>
                    <a:bodyPr/>
                    <a:lstStyle/>
                    <a:p>
                      <a:pPr algn="ctr" fontAlgn="b"/>
                      <a:r>
                        <a:rPr lang="en-US" sz="1400" b="1" i="0" u="none" strike="noStrike" dirty="0">
                          <a:effectLst/>
                          <a:latin typeface="+mn-lt"/>
                        </a:rPr>
                        <a:t>2.9%</a:t>
                      </a:r>
                    </a:p>
                  </a:txBody>
                  <a:tcPr marL="9525" marR="9525" marT="9525" marB="0" anchor="b"/>
                </a:tc>
                <a:tc>
                  <a:txBody>
                    <a:bodyPr/>
                    <a:lstStyle/>
                    <a:p>
                      <a:pPr algn="ctr" fontAlgn="b"/>
                      <a:r>
                        <a:rPr lang="en-US" sz="1400" b="1" i="0" u="none" strike="noStrike" dirty="0" smtClean="0">
                          <a:solidFill>
                            <a:srgbClr val="000000"/>
                          </a:solidFill>
                          <a:effectLst/>
                          <a:latin typeface="+mn-lt"/>
                        </a:rPr>
                        <a:t>2.5%</a:t>
                      </a:r>
                      <a:endParaRPr lang="en-US" sz="1400" b="1" i="0" u="none" strike="noStrike" dirty="0">
                        <a:solidFill>
                          <a:srgbClr val="000000"/>
                        </a:solidFill>
                        <a:effectLst/>
                        <a:latin typeface="+mn-lt"/>
                      </a:endParaRPr>
                    </a:p>
                  </a:txBody>
                  <a:tcPr marL="9525" marR="9525" marT="9525" marB="0" anchor="b"/>
                </a:tc>
              </a:tr>
              <a:tr h="670254">
                <a:tc>
                  <a:txBody>
                    <a:bodyPr/>
                    <a:lstStyle/>
                    <a:p>
                      <a:pPr algn="ctr" fontAlgn="b"/>
                      <a:r>
                        <a:rPr lang="en-US" sz="1400" b="1" i="0" u="none" strike="noStrike" dirty="0" err="1">
                          <a:effectLst/>
                          <a:latin typeface="+mn-lt"/>
                        </a:rPr>
                        <a:t>med_salary</a:t>
                      </a:r>
                      <a:r>
                        <a:rPr lang="en-US" sz="1400" b="1" i="0" u="none" strike="noStrike" dirty="0">
                          <a:effectLst/>
                          <a:latin typeface="+mn-lt"/>
                        </a:rPr>
                        <a:t>| </a:t>
                      </a:r>
                      <a:r>
                        <a:rPr lang="en-US" sz="1400" b="1" i="0" u="none" strike="noStrike" dirty="0" smtClean="0">
                          <a:effectLst/>
                          <a:latin typeface="+mn-lt"/>
                        </a:rPr>
                        <a:t>t3_t2_credit_ratio_inc</a:t>
                      </a:r>
                      <a:r>
                        <a:rPr lang="en-US" sz="1400" b="1" i="0" u="none" strike="noStrike" dirty="0">
                          <a:effectLst/>
                          <a:latin typeface="+mn-lt"/>
                        </a:rPr>
                        <a:t>| </a:t>
                      </a:r>
                      <a:r>
                        <a:rPr lang="en-US" sz="1400" b="1" i="0" u="none" strike="noStrike" dirty="0" err="1">
                          <a:effectLst/>
                          <a:latin typeface="+mn-lt"/>
                        </a:rPr>
                        <a:t>vehicle_flag_yes</a:t>
                      </a:r>
                      <a:r>
                        <a:rPr lang="en-US" sz="1400" b="1" i="0" u="none" strike="noStrike" dirty="0">
                          <a:effectLst/>
                          <a:latin typeface="+mn-lt"/>
                        </a:rPr>
                        <a:t>|</a:t>
                      </a:r>
                    </a:p>
                  </a:txBody>
                  <a:tcPr marL="9525" marR="9525" marT="9525" marB="0" anchor="b"/>
                </a:tc>
                <a:tc>
                  <a:txBody>
                    <a:bodyPr/>
                    <a:lstStyle/>
                    <a:p>
                      <a:pPr algn="ctr" fontAlgn="b"/>
                      <a:r>
                        <a:rPr lang="en-US" sz="1400" b="1" i="0" u="none" strike="noStrike" dirty="0">
                          <a:effectLst/>
                          <a:latin typeface="+mn-lt"/>
                        </a:rPr>
                        <a:t>1412</a:t>
                      </a:r>
                    </a:p>
                  </a:txBody>
                  <a:tcPr marL="9525" marR="9525" marT="9525" marB="0" anchor="b"/>
                </a:tc>
                <a:tc>
                  <a:txBody>
                    <a:bodyPr/>
                    <a:lstStyle/>
                    <a:p>
                      <a:pPr algn="ctr" fontAlgn="b"/>
                      <a:r>
                        <a:rPr lang="en-US" sz="1400" b="1" i="0" u="none" strike="noStrike" dirty="0">
                          <a:effectLst/>
                          <a:latin typeface="+mn-lt"/>
                        </a:rPr>
                        <a:t>2.9%</a:t>
                      </a:r>
                    </a:p>
                  </a:txBody>
                  <a:tcPr marL="9525" marR="9525" marT="9525" marB="0" anchor="b"/>
                </a:tc>
                <a:tc>
                  <a:txBody>
                    <a:bodyPr/>
                    <a:lstStyle/>
                    <a:p>
                      <a:pPr algn="ctr" fontAlgn="b"/>
                      <a:r>
                        <a:rPr lang="en-US" sz="1400" b="1" i="0" u="none" strike="noStrike" dirty="0" smtClean="0">
                          <a:solidFill>
                            <a:srgbClr val="000000"/>
                          </a:solidFill>
                          <a:effectLst/>
                          <a:latin typeface="+mn-lt"/>
                        </a:rPr>
                        <a:t>2.5%</a:t>
                      </a:r>
                      <a:endParaRPr lang="en-US" sz="1400" b="1" i="0" u="none" strike="noStrike" dirty="0">
                        <a:solidFill>
                          <a:srgbClr val="000000"/>
                        </a:solidFill>
                        <a:effectLst/>
                        <a:latin typeface="+mn-lt"/>
                      </a:endParaRPr>
                    </a:p>
                  </a:txBody>
                  <a:tcPr marL="9525" marR="9525" marT="9525" marB="0" anchor="b"/>
                </a:tc>
              </a:tr>
              <a:tr h="670254">
                <a:tc>
                  <a:txBody>
                    <a:bodyPr/>
                    <a:lstStyle/>
                    <a:p>
                      <a:pPr algn="ctr" fontAlgn="b"/>
                      <a:r>
                        <a:rPr lang="en-US" sz="1400" b="1" i="0" u="none" strike="noStrike" dirty="0" err="1">
                          <a:effectLst/>
                          <a:latin typeface="+mn-lt"/>
                        </a:rPr>
                        <a:t>med_salary</a:t>
                      </a:r>
                      <a:r>
                        <a:rPr lang="en-US" sz="1400" b="1" i="0" u="none" strike="noStrike" dirty="0">
                          <a:effectLst/>
                          <a:latin typeface="+mn-lt"/>
                        </a:rPr>
                        <a:t>| </a:t>
                      </a:r>
                      <a:r>
                        <a:rPr lang="en-US" sz="1400" b="1" i="0" u="none" strike="noStrike" dirty="0" err="1">
                          <a:effectLst/>
                          <a:latin typeface="+mn-lt"/>
                        </a:rPr>
                        <a:t>vehicle_flag_yes</a:t>
                      </a:r>
                      <a:r>
                        <a:rPr lang="en-US" sz="1400" b="1" i="0" u="none" strike="noStrike" dirty="0">
                          <a:effectLst/>
                          <a:latin typeface="+mn-lt"/>
                        </a:rPr>
                        <a:t>| </a:t>
                      </a:r>
                      <a:r>
                        <a:rPr lang="en-US" sz="1400" b="1" i="0" u="none" strike="noStrike" dirty="0" smtClean="0">
                          <a:effectLst/>
                          <a:latin typeface="+mn-lt"/>
                        </a:rPr>
                        <a:t>t3_spending_cnt_high</a:t>
                      </a:r>
                      <a:r>
                        <a:rPr lang="en-US" sz="1400" b="1" i="0" u="none" strike="noStrike" dirty="0">
                          <a:effectLst/>
                          <a:latin typeface="+mn-lt"/>
                        </a:rPr>
                        <a:t>|</a:t>
                      </a:r>
                    </a:p>
                  </a:txBody>
                  <a:tcPr marL="9525" marR="9525" marT="9525" marB="0" anchor="b"/>
                </a:tc>
                <a:tc>
                  <a:txBody>
                    <a:bodyPr/>
                    <a:lstStyle/>
                    <a:p>
                      <a:pPr algn="ctr" fontAlgn="b"/>
                      <a:r>
                        <a:rPr lang="en-US" sz="1400" b="1" i="0" u="none" strike="noStrike" dirty="0">
                          <a:effectLst/>
                          <a:latin typeface="+mn-lt"/>
                        </a:rPr>
                        <a:t>1260</a:t>
                      </a:r>
                    </a:p>
                  </a:txBody>
                  <a:tcPr marL="9525" marR="9525" marT="9525" marB="0" anchor="b"/>
                </a:tc>
                <a:tc>
                  <a:txBody>
                    <a:bodyPr/>
                    <a:lstStyle/>
                    <a:p>
                      <a:pPr algn="ctr" fontAlgn="b"/>
                      <a:r>
                        <a:rPr lang="en-US" sz="1400" b="1" i="0" u="none" strike="noStrike" dirty="0">
                          <a:effectLst/>
                          <a:latin typeface="+mn-lt"/>
                        </a:rPr>
                        <a:t>2.5%</a:t>
                      </a:r>
                    </a:p>
                  </a:txBody>
                  <a:tcPr marL="9525" marR="9525" marT="9525" marB="0" anchor="b"/>
                </a:tc>
                <a:tc>
                  <a:txBody>
                    <a:bodyPr/>
                    <a:lstStyle/>
                    <a:p>
                      <a:pPr algn="ctr" fontAlgn="b"/>
                      <a:r>
                        <a:rPr lang="en-US" sz="1400" b="1" i="0" u="none" strike="noStrike" dirty="0" smtClean="0">
                          <a:solidFill>
                            <a:srgbClr val="000000"/>
                          </a:solidFill>
                          <a:effectLst/>
                          <a:latin typeface="+mn-lt"/>
                        </a:rPr>
                        <a:t>2.1%</a:t>
                      </a:r>
                      <a:endParaRPr lang="en-US" sz="1400" b="1" i="0" u="none" strike="noStrike" dirty="0">
                        <a:solidFill>
                          <a:srgbClr val="000000"/>
                        </a:solidFill>
                        <a:effectLst/>
                        <a:latin typeface="+mn-lt"/>
                      </a:endParaRPr>
                    </a:p>
                  </a:txBody>
                  <a:tcPr marL="9525" marR="9525" marT="9525" marB="0" anchor="b"/>
                </a:tc>
              </a:tr>
              <a:tr h="670254">
                <a:tc>
                  <a:txBody>
                    <a:bodyPr/>
                    <a:lstStyle/>
                    <a:p>
                      <a:pPr algn="ctr" fontAlgn="b"/>
                      <a:r>
                        <a:rPr lang="en-US" sz="1400" b="1" i="0" u="none" strike="noStrike" dirty="0" smtClean="0">
                          <a:effectLst/>
                          <a:latin typeface="+mn-lt"/>
                        </a:rPr>
                        <a:t>t3_credit_amt_med</a:t>
                      </a:r>
                      <a:r>
                        <a:rPr lang="en-US" sz="1400" b="1" i="0" u="none" strike="noStrike" dirty="0">
                          <a:effectLst/>
                          <a:latin typeface="+mn-lt"/>
                        </a:rPr>
                        <a:t>| </a:t>
                      </a:r>
                      <a:r>
                        <a:rPr lang="en-US" sz="1400" b="1" i="0" u="none" strike="noStrike" dirty="0" err="1">
                          <a:effectLst/>
                          <a:latin typeface="+mn-lt"/>
                        </a:rPr>
                        <a:t>vehicle_flag_yes</a:t>
                      </a:r>
                      <a:r>
                        <a:rPr lang="en-US" sz="1400" b="1" i="0" u="none" strike="noStrike" dirty="0">
                          <a:effectLst/>
                          <a:latin typeface="+mn-lt"/>
                        </a:rPr>
                        <a:t>| </a:t>
                      </a:r>
                      <a:r>
                        <a:rPr lang="en-US" sz="1400" b="1" i="0" u="none" strike="noStrike" dirty="0" err="1">
                          <a:effectLst/>
                          <a:latin typeface="+mn-lt"/>
                        </a:rPr>
                        <a:t>otherBank_yes</a:t>
                      </a:r>
                      <a:r>
                        <a:rPr lang="en-US" sz="1400" b="1" i="0" u="none" strike="noStrike" dirty="0">
                          <a:effectLst/>
                          <a:latin typeface="+mn-lt"/>
                        </a:rPr>
                        <a:t>|</a:t>
                      </a:r>
                    </a:p>
                  </a:txBody>
                  <a:tcPr marL="9525" marR="9525" marT="9525" marB="0" anchor="b"/>
                </a:tc>
                <a:tc>
                  <a:txBody>
                    <a:bodyPr/>
                    <a:lstStyle/>
                    <a:p>
                      <a:pPr algn="ctr" fontAlgn="b"/>
                      <a:r>
                        <a:rPr lang="en-US" sz="1400" b="1" i="0" u="none" strike="noStrike" dirty="0">
                          <a:effectLst/>
                          <a:latin typeface="+mn-lt"/>
                        </a:rPr>
                        <a:t>956</a:t>
                      </a:r>
                    </a:p>
                  </a:txBody>
                  <a:tcPr marL="9525" marR="9525" marT="9525" marB="0" anchor="b"/>
                </a:tc>
                <a:tc>
                  <a:txBody>
                    <a:bodyPr/>
                    <a:lstStyle/>
                    <a:p>
                      <a:pPr algn="ctr" fontAlgn="b"/>
                      <a:r>
                        <a:rPr lang="en-US" sz="1400" b="1" i="0" u="none" strike="noStrike" dirty="0">
                          <a:effectLst/>
                          <a:latin typeface="+mn-lt"/>
                        </a:rPr>
                        <a:t>2.5%</a:t>
                      </a:r>
                    </a:p>
                  </a:txBody>
                  <a:tcPr marL="9525" marR="9525" marT="9525" marB="0" anchor="b"/>
                </a:tc>
                <a:tc>
                  <a:txBody>
                    <a:bodyPr/>
                    <a:lstStyle/>
                    <a:p>
                      <a:pPr algn="ctr" fontAlgn="b"/>
                      <a:r>
                        <a:rPr lang="en-US" sz="1400" b="1" i="0" u="none" strike="noStrike" dirty="0" smtClean="0">
                          <a:solidFill>
                            <a:srgbClr val="000000"/>
                          </a:solidFill>
                          <a:effectLst/>
                          <a:latin typeface="+mn-lt"/>
                        </a:rPr>
                        <a:t>2.0%</a:t>
                      </a:r>
                      <a:endParaRPr lang="en-US" sz="1400" b="1" i="0" u="none" strike="noStrike" dirty="0">
                        <a:solidFill>
                          <a:srgbClr val="000000"/>
                        </a:solidFill>
                        <a:effectLst/>
                        <a:latin typeface="+mn-lt"/>
                      </a:endParaRPr>
                    </a:p>
                  </a:txBody>
                  <a:tcPr marL="9525" marR="9525" marT="9525" marB="0" anchor="b"/>
                </a:tc>
              </a:tr>
            </a:tbl>
          </a:graphicData>
        </a:graphic>
      </p:graphicFrame>
      <p:sp>
        <p:nvSpPr>
          <p:cNvPr id="7" name="TextBox 6"/>
          <p:cNvSpPr txBox="1"/>
          <p:nvPr/>
        </p:nvSpPr>
        <p:spPr>
          <a:xfrm>
            <a:off x="3428844" y="5632986"/>
            <a:ext cx="1852623" cy="369332"/>
          </a:xfrm>
          <a:prstGeom prst="rect">
            <a:avLst/>
          </a:prstGeom>
          <a:noFill/>
        </p:spPr>
        <p:txBody>
          <a:bodyPr wrap="none" rtlCol="0">
            <a:spAutoFit/>
          </a:bodyPr>
          <a:lstStyle/>
          <a:p>
            <a:r>
              <a:rPr lang="en-US" b="1" dirty="0" smtClean="0"/>
              <a:t>Overall Lift: </a:t>
            </a:r>
            <a:r>
              <a:rPr lang="en-US" dirty="0" smtClean="0"/>
              <a:t>2.4%</a:t>
            </a:r>
            <a:r>
              <a:rPr lang="en-US" b="1" dirty="0" smtClean="0"/>
              <a:t> </a:t>
            </a:r>
            <a:endParaRPr lang="en-US" b="1" dirty="0"/>
          </a:p>
        </p:txBody>
      </p:sp>
      <p:sp>
        <p:nvSpPr>
          <p:cNvPr id="5" name="Rectangle 4"/>
          <p:cNvSpPr/>
          <p:nvPr/>
        </p:nvSpPr>
        <p:spPr>
          <a:xfrm>
            <a:off x="4841219" y="5035487"/>
            <a:ext cx="2582758" cy="369332"/>
          </a:xfrm>
          <a:prstGeom prst="rect">
            <a:avLst/>
          </a:prstGeom>
        </p:spPr>
        <p:txBody>
          <a:bodyPr wrap="none">
            <a:spAutoFit/>
          </a:bodyPr>
          <a:lstStyle/>
          <a:p>
            <a:r>
              <a:rPr lang="en-US" b="1" dirty="0" smtClean="0"/>
              <a:t>Overall Conversion</a:t>
            </a:r>
            <a:r>
              <a:rPr lang="en-US" b="1" dirty="0"/>
              <a:t>: </a:t>
            </a:r>
            <a:r>
              <a:rPr lang="en-US" dirty="0" smtClean="0"/>
              <a:t>2.8% </a:t>
            </a:r>
            <a:r>
              <a:rPr lang="en-US" b="1" dirty="0" smtClean="0"/>
              <a:t> </a:t>
            </a:r>
            <a:endParaRPr lang="en-US" b="1" dirty="0"/>
          </a:p>
        </p:txBody>
      </p:sp>
      <p:sp>
        <p:nvSpPr>
          <p:cNvPr id="8" name="Rectangle 7"/>
          <p:cNvSpPr/>
          <p:nvPr/>
        </p:nvSpPr>
        <p:spPr>
          <a:xfrm>
            <a:off x="1511487" y="5035487"/>
            <a:ext cx="2272866" cy="369332"/>
          </a:xfrm>
          <a:prstGeom prst="rect">
            <a:avLst/>
          </a:prstGeom>
        </p:spPr>
        <p:txBody>
          <a:bodyPr wrap="none">
            <a:spAutoFit/>
          </a:bodyPr>
          <a:lstStyle/>
          <a:p>
            <a:r>
              <a:rPr lang="en-US" b="1" dirty="0" smtClean="0"/>
              <a:t>Total Coverage: </a:t>
            </a:r>
            <a:r>
              <a:rPr lang="en-US" dirty="0" smtClean="0"/>
              <a:t>7163 </a:t>
            </a:r>
            <a:r>
              <a:rPr lang="en-US" b="1" dirty="0" smtClean="0"/>
              <a:t> </a:t>
            </a:r>
            <a:endParaRPr lang="en-US" b="1" dirty="0"/>
          </a:p>
        </p:txBody>
      </p:sp>
      <p:sp>
        <p:nvSpPr>
          <p:cNvPr id="9"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10"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11"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28</a:t>
            </a:fld>
            <a:endParaRPr lang="en-US" dirty="0"/>
          </a:p>
        </p:txBody>
      </p:sp>
    </p:spTree>
    <p:extLst>
      <p:ext uri="{BB962C8B-B14F-4D97-AF65-F5344CB8AC3E}">
        <p14:creationId xmlns:p14="http://schemas.microsoft.com/office/powerpoint/2010/main" val="244744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4892" y="3903051"/>
            <a:ext cx="8709285" cy="1362075"/>
          </a:xfrm>
        </p:spPr>
        <p:txBody>
          <a:bodyPr>
            <a:normAutofit/>
          </a:bodyPr>
          <a:lstStyle/>
          <a:p>
            <a:r>
              <a:rPr lang="en-US" dirty="0" smtClean="0"/>
              <a:t>3LOQ – Potential Next steps</a:t>
            </a:r>
            <a:endParaRPr lang="en-US" sz="2000" b="0" dirty="0"/>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29</a:t>
            </a:fld>
            <a:endParaRPr lang="en-US"/>
          </a:p>
        </p:txBody>
      </p:sp>
    </p:spTree>
    <p:extLst>
      <p:ext uri="{BB962C8B-B14F-4D97-AF65-F5344CB8AC3E}">
        <p14:creationId xmlns:p14="http://schemas.microsoft.com/office/powerpoint/2010/main" val="41217695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3LOQ : About Us</a:t>
            </a:r>
            <a:endParaRPr lang="en-US" dirty="0"/>
          </a:p>
        </p:txBody>
      </p:sp>
      <p:sp>
        <p:nvSpPr>
          <p:cNvPr id="4" name="Date Placeholder 3"/>
          <p:cNvSpPr>
            <a:spLocks noGrp="1"/>
          </p:cNvSpPr>
          <p:nvPr>
            <p:ph type="dt" sz="half" idx="10"/>
          </p:nvPr>
        </p:nvSpPr>
        <p:spPr/>
        <p:txBody>
          <a:bodyPr/>
          <a:lstStyle/>
          <a:p>
            <a:fld id="{066BA76A-945C-664D-BB3E-D9BCA45CD883}" type="datetime2">
              <a:rPr lang="en-IN" smtClean="0"/>
              <a:pPr/>
              <a:t>Monday, 10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3</a:t>
            </a:fld>
            <a:endParaRPr lang="en-US" dirty="0"/>
          </a:p>
        </p:txBody>
      </p:sp>
      <p:pic>
        <p:nvPicPr>
          <p:cNvPr id="13" name="Picture 12" descr="BITCHEMY FINAL COLOR V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31" y="1976273"/>
            <a:ext cx="1703547" cy="554474"/>
          </a:xfrm>
          <a:prstGeom prst="rect">
            <a:avLst/>
          </a:prstGeom>
        </p:spPr>
      </p:pic>
      <p:sp>
        <p:nvSpPr>
          <p:cNvPr id="15" name="TextBox 14"/>
          <p:cNvSpPr txBox="1"/>
          <p:nvPr/>
        </p:nvSpPr>
        <p:spPr>
          <a:xfrm>
            <a:off x="3150402" y="2161415"/>
            <a:ext cx="5707011" cy="646331"/>
          </a:xfrm>
          <a:prstGeom prst="rect">
            <a:avLst/>
          </a:prstGeom>
          <a:noFill/>
        </p:spPr>
        <p:txBody>
          <a:bodyPr wrap="square" rtlCol="0">
            <a:spAutoFit/>
          </a:bodyPr>
          <a:lstStyle/>
          <a:p>
            <a:r>
              <a:rPr lang="en-US" dirty="0" smtClean="0"/>
              <a:t>An angel investor firm backed by a USD bn. Conglomerate, principal investors in 3LOQ Labs</a:t>
            </a:r>
            <a:endParaRPr lang="en-US" dirty="0"/>
          </a:p>
        </p:txBody>
      </p:sp>
      <p:pic>
        <p:nvPicPr>
          <p:cNvPr id="16" name="Picture 15"/>
          <p:cNvPicPr>
            <a:picLocks noChangeAspect="1"/>
          </p:cNvPicPr>
          <p:nvPr/>
        </p:nvPicPr>
        <p:blipFill>
          <a:blip r:embed="rId4"/>
          <a:stretch>
            <a:fillRect/>
          </a:stretch>
        </p:blipFill>
        <p:spPr>
          <a:xfrm>
            <a:off x="759726" y="2919393"/>
            <a:ext cx="1122113" cy="1138494"/>
          </a:xfrm>
          <a:prstGeom prst="rect">
            <a:avLst/>
          </a:prstGeom>
        </p:spPr>
      </p:pic>
      <p:sp>
        <p:nvSpPr>
          <p:cNvPr id="17" name="TextBox 16"/>
          <p:cNvSpPr txBox="1"/>
          <p:nvPr/>
        </p:nvSpPr>
        <p:spPr>
          <a:xfrm>
            <a:off x="3183390" y="3035182"/>
            <a:ext cx="5674023" cy="923330"/>
          </a:xfrm>
          <a:prstGeom prst="rect">
            <a:avLst/>
          </a:prstGeom>
          <a:noFill/>
        </p:spPr>
        <p:txBody>
          <a:bodyPr wrap="square" rtlCol="0">
            <a:spAutoFit/>
          </a:bodyPr>
          <a:lstStyle/>
          <a:p>
            <a:r>
              <a:rPr lang="en-US" dirty="0" smtClean="0"/>
              <a:t>3LOQ Founders have successfully launched ADAPTXT, a predictive text engine across all existing mobile OS. Currently embedded in LG and Fujitsu phones  </a:t>
            </a:r>
            <a:endParaRPr lang="en-US"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67" y="4665049"/>
            <a:ext cx="1264106" cy="526711"/>
          </a:xfrm>
          <a:prstGeom prst="rect">
            <a:avLst/>
          </a:prstGeom>
        </p:spPr>
      </p:pic>
      <p:sp>
        <p:nvSpPr>
          <p:cNvPr id="19" name="TextBox 18"/>
          <p:cNvSpPr txBox="1"/>
          <p:nvPr/>
        </p:nvSpPr>
        <p:spPr>
          <a:xfrm>
            <a:off x="3162312" y="4222863"/>
            <a:ext cx="5674023" cy="1477328"/>
          </a:xfrm>
          <a:prstGeom prst="rect">
            <a:avLst/>
          </a:prstGeom>
          <a:noFill/>
        </p:spPr>
        <p:txBody>
          <a:bodyPr wrap="square" rtlCol="0">
            <a:spAutoFit/>
          </a:bodyPr>
          <a:lstStyle/>
          <a:p>
            <a:r>
              <a:rPr lang="en-US" dirty="0" smtClean="0"/>
              <a:t>Team with cutting edge experience in computer science, algorithms and marketing communications.</a:t>
            </a:r>
          </a:p>
          <a:p>
            <a:r>
              <a:rPr lang="en-US" dirty="0" smtClean="0"/>
              <a:t>Young, innovative computer science and analytics team collaborating with experienced marketing communication professionals. </a:t>
            </a:r>
            <a:endParaRPr lang="en-US" dirty="0"/>
          </a:p>
        </p:txBody>
      </p:sp>
    </p:spTree>
    <p:extLst>
      <p:ext uri="{BB962C8B-B14F-4D97-AF65-F5344CB8AC3E}">
        <p14:creationId xmlns:p14="http://schemas.microsoft.com/office/powerpoint/2010/main" val="9034822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3953" y="418598"/>
            <a:ext cx="8785225" cy="523220"/>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Potential Next Steps</a:t>
            </a:r>
            <a:endParaRPr lang="en-US" sz="2800" b="1" dirty="0"/>
          </a:p>
        </p:txBody>
      </p:sp>
      <p:sp>
        <p:nvSpPr>
          <p:cNvPr id="3" name="TextBox 2"/>
          <p:cNvSpPr txBox="1"/>
          <p:nvPr/>
        </p:nvSpPr>
        <p:spPr>
          <a:xfrm>
            <a:off x="435457" y="1471398"/>
            <a:ext cx="8015783" cy="5078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Extensive analysis of transaction mnemonics that will provide a deeper understanding of where customers spend their money, what merchants they interact with and how they transact with other banks</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Collaborate with HDFC marketing team to develop triggers that directly incorporate contextual messaging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Determine best time to engage with customer based on transaction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
        <p:nvSpPr>
          <p:cNvPr id="4"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7"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30</a:t>
            </a:fld>
            <a:endParaRPr lang="en-US" dirty="0"/>
          </a:p>
        </p:txBody>
      </p:sp>
    </p:spTree>
    <p:extLst>
      <p:ext uri="{BB962C8B-B14F-4D97-AF65-F5344CB8AC3E}">
        <p14:creationId xmlns:p14="http://schemas.microsoft.com/office/powerpoint/2010/main" val="282571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Engagement details: deployment &amp; pricing</a:t>
            </a:r>
            <a:endParaRPr lang="en-US" dirty="0"/>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31</a:t>
            </a:fld>
            <a:endParaRPr lang="en-US" dirty="0"/>
          </a:p>
        </p:txBody>
      </p:sp>
    </p:spTree>
    <p:extLst>
      <p:ext uri="{BB962C8B-B14F-4D97-AF65-F5344CB8AC3E}">
        <p14:creationId xmlns:p14="http://schemas.microsoft.com/office/powerpoint/2010/main" val="6302466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4B92A-B4D1-744B-9643-71CAAC55F114}" type="datetime2">
              <a:rPr lang="en-IN" smtClean="0"/>
              <a:t>Monday, 10 November 14</a:t>
            </a:fld>
            <a:endParaRPr lang="en-US" dirty="0"/>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F57EB3F0-DBC7-6445-BF9B-BCB9DC6CEE94}" type="slidenum">
              <a:rPr lang="en-US" smtClean="0"/>
              <a:pPr/>
              <a:t>32</a:t>
            </a:fld>
            <a:endParaRPr lang="en-US" dirty="0"/>
          </a:p>
        </p:txBody>
      </p:sp>
      <p:grpSp>
        <p:nvGrpSpPr>
          <p:cNvPr id="25" name="Group 24"/>
          <p:cNvGrpSpPr/>
          <p:nvPr/>
        </p:nvGrpSpPr>
        <p:grpSpPr>
          <a:xfrm>
            <a:off x="1394163" y="4644617"/>
            <a:ext cx="3226485" cy="553998"/>
            <a:chOff x="1714000" y="4644617"/>
            <a:chExt cx="2933167" cy="553998"/>
          </a:xfrm>
        </p:grpSpPr>
        <p:pic>
          <p:nvPicPr>
            <p:cNvPr id="5" name="Picture 4"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714000" y="4645112"/>
              <a:ext cx="553009" cy="553009"/>
            </a:xfrm>
            <a:prstGeom prst="rect">
              <a:avLst/>
            </a:prstGeom>
          </p:spPr>
        </p:pic>
        <p:sp>
          <p:nvSpPr>
            <p:cNvPr id="6" name="TextBox 5"/>
            <p:cNvSpPr txBox="1"/>
            <p:nvPr/>
          </p:nvSpPr>
          <p:spPr>
            <a:xfrm>
              <a:off x="2327392" y="4644617"/>
              <a:ext cx="2319775" cy="553998"/>
            </a:xfrm>
            <a:prstGeom prst="rect">
              <a:avLst/>
            </a:prstGeom>
            <a:noFill/>
          </p:spPr>
          <p:txBody>
            <a:bodyPr wrap="square" rtlCol="0">
              <a:spAutoFit/>
            </a:bodyPr>
            <a:lstStyle/>
            <a:p>
              <a:r>
                <a:rPr lang="en-US" dirty="0" smtClean="0"/>
                <a:t>Platform</a:t>
              </a:r>
            </a:p>
            <a:p>
              <a:r>
                <a:rPr lang="en-US" sz="1200" dirty="0" smtClean="0"/>
                <a:t>Data Warehouse</a:t>
              </a:r>
              <a:endParaRPr lang="en-US" sz="1400" dirty="0"/>
            </a:p>
          </p:txBody>
        </p:sp>
      </p:grpSp>
      <p:grpSp>
        <p:nvGrpSpPr>
          <p:cNvPr id="32" name="Group 31"/>
          <p:cNvGrpSpPr/>
          <p:nvPr/>
        </p:nvGrpSpPr>
        <p:grpSpPr>
          <a:xfrm>
            <a:off x="1394163" y="1272368"/>
            <a:ext cx="3003530" cy="553998"/>
            <a:chOff x="1714000" y="1272368"/>
            <a:chExt cx="2730482" cy="553998"/>
          </a:xfrm>
        </p:grpSpPr>
        <p:sp>
          <p:nvSpPr>
            <p:cNvPr id="15" name="TextBox 14"/>
            <p:cNvSpPr txBox="1"/>
            <p:nvPr/>
          </p:nvSpPr>
          <p:spPr>
            <a:xfrm>
              <a:off x="2382070" y="1272368"/>
              <a:ext cx="2062412" cy="553998"/>
            </a:xfrm>
            <a:prstGeom prst="rect">
              <a:avLst/>
            </a:prstGeom>
            <a:noFill/>
          </p:spPr>
          <p:txBody>
            <a:bodyPr wrap="square" rtlCol="0">
              <a:spAutoFit/>
            </a:bodyPr>
            <a:lstStyle/>
            <a:p>
              <a:r>
                <a:rPr lang="en-US" dirty="0" smtClean="0"/>
                <a:t>Recommendation</a:t>
              </a:r>
            </a:p>
            <a:p>
              <a:r>
                <a:rPr lang="en-US" sz="1200" dirty="0" smtClean="0"/>
                <a:t>Generate leads</a:t>
              </a:r>
              <a:endParaRPr lang="en-US" dirty="0"/>
            </a:p>
          </p:txBody>
        </p:sp>
        <p:pic>
          <p:nvPicPr>
            <p:cNvPr id="16" name="Picture 15"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714000" y="1272863"/>
              <a:ext cx="553009" cy="553009"/>
            </a:xfrm>
            <a:prstGeom prst="rect">
              <a:avLst/>
            </a:prstGeom>
          </p:spPr>
        </p:pic>
      </p:grpSp>
      <p:sp>
        <p:nvSpPr>
          <p:cNvPr id="17" name="TextBox 16"/>
          <p:cNvSpPr txBox="1"/>
          <p:nvPr/>
        </p:nvSpPr>
        <p:spPr>
          <a:xfrm>
            <a:off x="4647167" y="725512"/>
            <a:ext cx="1212305" cy="553998"/>
          </a:xfrm>
          <a:prstGeom prst="rect">
            <a:avLst/>
          </a:prstGeom>
          <a:noFill/>
        </p:spPr>
        <p:txBody>
          <a:bodyPr wrap="square" rtlCol="0">
            <a:spAutoFit/>
          </a:bodyPr>
          <a:lstStyle/>
          <a:p>
            <a:r>
              <a:rPr lang="en-US" dirty="0" smtClean="0"/>
              <a:t>HDFC</a:t>
            </a:r>
          </a:p>
          <a:p>
            <a:r>
              <a:rPr lang="en-US" sz="1200" dirty="0" smtClean="0"/>
              <a:t>Current Process</a:t>
            </a:r>
            <a:endParaRPr lang="en-US" dirty="0"/>
          </a:p>
        </p:txBody>
      </p:sp>
      <p:grpSp>
        <p:nvGrpSpPr>
          <p:cNvPr id="31" name="Group 30"/>
          <p:cNvGrpSpPr/>
          <p:nvPr/>
        </p:nvGrpSpPr>
        <p:grpSpPr>
          <a:xfrm>
            <a:off x="1394163" y="1955393"/>
            <a:ext cx="4195043" cy="757432"/>
            <a:chOff x="1714000" y="1985688"/>
            <a:chExt cx="3813675" cy="757432"/>
          </a:xfrm>
        </p:grpSpPr>
        <p:sp>
          <p:nvSpPr>
            <p:cNvPr id="13" name="TextBox 12"/>
            <p:cNvSpPr txBox="1"/>
            <p:nvPr/>
          </p:nvSpPr>
          <p:spPr>
            <a:xfrm>
              <a:off x="2380231" y="2087405"/>
              <a:ext cx="2343907" cy="553998"/>
            </a:xfrm>
            <a:prstGeom prst="rect">
              <a:avLst/>
            </a:prstGeom>
            <a:noFill/>
          </p:spPr>
          <p:txBody>
            <a:bodyPr wrap="square" rtlCol="0">
              <a:spAutoFit/>
            </a:bodyPr>
            <a:lstStyle/>
            <a:p>
              <a:r>
                <a:rPr lang="en-US" dirty="0" smtClean="0"/>
                <a:t>Analysis</a:t>
              </a:r>
            </a:p>
            <a:p>
              <a:r>
                <a:rPr lang="en-US" sz="1200" dirty="0" smtClean="0"/>
                <a:t>Analyze results</a:t>
              </a:r>
              <a:endParaRPr lang="en-US" sz="1200" dirty="0"/>
            </a:p>
          </p:txBody>
        </p:sp>
        <p:pic>
          <p:nvPicPr>
            <p:cNvPr id="14" name="Picture 13"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714000" y="2087900"/>
              <a:ext cx="553009" cy="553009"/>
            </a:xfrm>
            <a:prstGeom prst="rect">
              <a:avLst/>
            </a:prstGeom>
          </p:spPr>
        </p:pic>
        <p:grpSp>
          <p:nvGrpSpPr>
            <p:cNvPr id="30" name="Group 29"/>
            <p:cNvGrpSpPr/>
            <p:nvPr/>
          </p:nvGrpSpPr>
          <p:grpSpPr>
            <a:xfrm>
              <a:off x="4572000" y="1985688"/>
              <a:ext cx="955675" cy="757432"/>
              <a:chOff x="4572000" y="2055282"/>
              <a:chExt cx="955675" cy="757432"/>
            </a:xfrm>
          </p:grpSpPr>
          <p:sp>
            <p:nvSpPr>
              <p:cNvPr id="19" name="Rectangle 18"/>
              <p:cNvSpPr/>
              <p:nvPr/>
            </p:nvSpPr>
            <p:spPr>
              <a:xfrm>
                <a:off x="4572000" y="2055282"/>
                <a:ext cx="955675"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2" name="Rectangle 21"/>
              <p:cNvSpPr/>
              <p:nvPr/>
            </p:nvSpPr>
            <p:spPr>
              <a:xfrm>
                <a:off x="4572000" y="2535715"/>
                <a:ext cx="724778" cy="276999"/>
              </a:xfrm>
              <a:prstGeom prst="rect">
                <a:avLst/>
              </a:prstGeom>
            </p:spPr>
            <p:txBody>
              <a:bodyPr wrap="none">
                <a:spAutoFit/>
              </a:bodyPr>
              <a:lstStyle/>
              <a:p>
                <a:r>
                  <a:rPr lang="en-US" sz="1200" dirty="0" smtClean="0"/>
                  <a:t>Licensed</a:t>
                </a:r>
                <a:endParaRPr lang="en-US" sz="1200" dirty="0"/>
              </a:p>
            </p:txBody>
          </p:sp>
        </p:grpSp>
      </p:grpSp>
      <p:grpSp>
        <p:nvGrpSpPr>
          <p:cNvPr id="29" name="Group 28"/>
          <p:cNvGrpSpPr/>
          <p:nvPr/>
        </p:nvGrpSpPr>
        <p:grpSpPr>
          <a:xfrm>
            <a:off x="1394163" y="2841853"/>
            <a:ext cx="4195043" cy="805933"/>
            <a:chOff x="1714000" y="2770872"/>
            <a:chExt cx="3813675" cy="805933"/>
          </a:xfrm>
        </p:grpSpPr>
        <p:pic>
          <p:nvPicPr>
            <p:cNvPr id="10" name="Picture 9"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714000" y="2897334"/>
              <a:ext cx="553009" cy="553009"/>
            </a:xfrm>
            <a:prstGeom prst="rect">
              <a:avLst/>
            </a:prstGeom>
          </p:spPr>
        </p:pic>
        <p:sp>
          <p:nvSpPr>
            <p:cNvPr id="12" name="TextBox 11"/>
            <p:cNvSpPr txBox="1"/>
            <p:nvPr/>
          </p:nvSpPr>
          <p:spPr>
            <a:xfrm>
              <a:off x="2340308" y="2896839"/>
              <a:ext cx="1498657" cy="553998"/>
            </a:xfrm>
            <a:prstGeom prst="rect">
              <a:avLst/>
            </a:prstGeom>
            <a:noFill/>
          </p:spPr>
          <p:txBody>
            <a:bodyPr wrap="square" rtlCol="0">
              <a:spAutoFit/>
            </a:bodyPr>
            <a:lstStyle/>
            <a:p>
              <a:r>
                <a:rPr lang="en-US" dirty="0" smtClean="0"/>
                <a:t>Result</a:t>
              </a:r>
            </a:p>
            <a:p>
              <a:r>
                <a:rPr lang="en-US" sz="1200" dirty="0" smtClean="0"/>
                <a:t>Apply Model</a:t>
              </a:r>
              <a:endParaRPr lang="en-US" dirty="0"/>
            </a:p>
          </p:txBody>
        </p:sp>
        <p:grpSp>
          <p:nvGrpSpPr>
            <p:cNvPr id="28" name="Group 27"/>
            <p:cNvGrpSpPr/>
            <p:nvPr/>
          </p:nvGrpSpPr>
          <p:grpSpPr>
            <a:xfrm>
              <a:off x="4572000" y="2770872"/>
              <a:ext cx="955675" cy="805933"/>
              <a:chOff x="4572000" y="2812714"/>
              <a:chExt cx="955675" cy="805933"/>
            </a:xfrm>
          </p:grpSpPr>
          <p:sp>
            <p:nvSpPr>
              <p:cNvPr id="20" name="Rectangle 19"/>
              <p:cNvSpPr/>
              <p:nvPr/>
            </p:nvSpPr>
            <p:spPr>
              <a:xfrm>
                <a:off x="4572000" y="2812714"/>
                <a:ext cx="955675"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3" name="Rectangle 22"/>
              <p:cNvSpPr/>
              <p:nvPr/>
            </p:nvSpPr>
            <p:spPr>
              <a:xfrm>
                <a:off x="4572000" y="3341648"/>
                <a:ext cx="724778" cy="276999"/>
              </a:xfrm>
              <a:prstGeom prst="rect">
                <a:avLst/>
              </a:prstGeom>
            </p:spPr>
            <p:txBody>
              <a:bodyPr wrap="none">
                <a:spAutoFit/>
              </a:bodyPr>
              <a:lstStyle/>
              <a:p>
                <a:r>
                  <a:rPr lang="en-US" sz="1200" dirty="0" smtClean="0"/>
                  <a:t>Licensed</a:t>
                </a:r>
                <a:endParaRPr lang="en-US" sz="1200" dirty="0"/>
              </a:p>
            </p:txBody>
          </p:sp>
        </p:grpSp>
      </p:grpSp>
      <p:grpSp>
        <p:nvGrpSpPr>
          <p:cNvPr id="27" name="Group 26"/>
          <p:cNvGrpSpPr/>
          <p:nvPr/>
        </p:nvGrpSpPr>
        <p:grpSpPr>
          <a:xfrm>
            <a:off x="1394163" y="3776813"/>
            <a:ext cx="4195043" cy="738776"/>
            <a:chOff x="1714000" y="3850839"/>
            <a:chExt cx="3813675" cy="738776"/>
          </a:xfrm>
        </p:grpSpPr>
        <p:pic>
          <p:nvPicPr>
            <p:cNvPr id="7" name="Picture 6"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714000" y="3943723"/>
              <a:ext cx="553009" cy="553009"/>
            </a:xfrm>
            <a:prstGeom prst="rect">
              <a:avLst/>
            </a:prstGeom>
          </p:spPr>
        </p:pic>
        <p:sp>
          <p:nvSpPr>
            <p:cNvPr id="9" name="TextBox 8"/>
            <p:cNvSpPr txBox="1"/>
            <p:nvPr/>
          </p:nvSpPr>
          <p:spPr>
            <a:xfrm>
              <a:off x="2380232" y="3943228"/>
              <a:ext cx="2064250" cy="553998"/>
            </a:xfrm>
            <a:prstGeom prst="rect">
              <a:avLst/>
            </a:prstGeom>
            <a:noFill/>
          </p:spPr>
          <p:txBody>
            <a:bodyPr wrap="square" rtlCol="0">
              <a:spAutoFit/>
            </a:bodyPr>
            <a:lstStyle/>
            <a:p>
              <a:r>
                <a:rPr lang="en-US" dirty="0" smtClean="0"/>
                <a:t>Model</a:t>
              </a:r>
            </a:p>
            <a:p>
              <a:r>
                <a:rPr lang="en-US" sz="1200" dirty="0" smtClean="0"/>
                <a:t>Create Score Card</a:t>
              </a:r>
              <a:endParaRPr lang="en-US" sz="1200" dirty="0"/>
            </a:p>
          </p:txBody>
        </p:sp>
        <p:grpSp>
          <p:nvGrpSpPr>
            <p:cNvPr id="26" name="Group 25"/>
            <p:cNvGrpSpPr/>
            <p:nvPr/>
          </p:nvGrpSpPr>
          <p:grpSpPr>
            <a:xfrm>
              <a:off x="4572000" y="3850839"/>
              <a:ext cx="955675" cy="738776"/>
              <a:chOff x="4572000" y="3850839"/>
              <a:chExt cx="955675" cy="738776"/>
            </a:xfrm>
          </p:grpSpPr>
          <p:sp>
            <p:nvSpPr>
              <p:cNvPr id="21" name="Rectangle 20"/>
              <p:cNvSpPr/>
              <p:nvPr/>
            </p:nvSpPr>
            <p:spPr>
              <a:xfrm>
                <a:off x="4572000" y="3850839"/>
                <a:ext cx="955675"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4" name="Rectangle 23"/>
              <p:cNvSpPr/>
              <p:nvPr/>
            </p:nvSpPr>
            <p:spPr>
              <a:xfrm>
                <a:off x="4572000" y="4312616"/>
                <a:ext cx="724778" cy="276999"/>
              </a:xfrm>
              <a:prstGeom prst="rect">
                <a:avLst/>
              </a:prstGeom>
            </p:spPr>
            <p:txBody>
              <a:bodyPr wrap="none">
                <a:spAutoFit/>
              </a:bodyPr>
              <a:lstStyle/>
              <a:p>
                <a:r>
                  <a:rPr lang="en-US" sz="1200" dirty="0" smtClean="0"/>
                  <a:t>Licensed</a:t>
                </a:r>
                <a:endParaRPr lang="en-US" sz="1200" dirty="0"/>
              </a:p>
            </p:txBody>
          </p:sp>
        </p:grpSp>
      </p:gr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27" y="720850"/>
            <a:ext cx="1264106" cy="526711"/>
          </a:xfrm>
          <a:prstGeom prst="rect">
            <a:avLst/>
          </a:prstGeom>
        </p:spPr>
      </p:pic>
      <p:sp>
        <p:nvSpPr>
          <p:cNvPr id="35" name="Rectangle 34"/>
          <p:cNvSpPr/>
          <p:nvPr/>
        </p:nvSpPr>
        <p:spPr>
          <a:xfrm>
            <a:off x="6574261" y="1309400"/>
            <a:ext cx="955675"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cxnSp>
        <p:nvCxnSpPr>
          <p:cNvPr id="41" name="Straight Connector 40"/>
          <p:cNvCxnSpPr/>
          <p:nvPr/>
        </p:nvCxnSpPr>
        <p:spPr>
          <a:xfrm>
            <a:off x="4166094" y="5426745"/>
            <a:ext cx="3769748" cy="0"/>
          </a:xfrm>
          <a:prstGeom prst="line">
            <a:avLst/>
          </a:prstGeom>
          <a:ln w="38100" cmpd="sng">
            <a:solidFill>
              <a:srgbClr val="7F7F7F"/>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4166094" y="6052168"/>
            <a:ext cx="3769748" cy="1"/>
          </a:xfrm>
          <a:prstGeom prst="line">
            <a:avLst/>
          </a:prstGeom>
          <a:ln w="38100" cmpd="sng">
            <a:solidFill>
              <a:srgbClr val="7F7F7F"/>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3568500" y="5598942"/>
            <a:ext cx="501384" cy="276999"/>
          </a:xfrm>
          <a:prstGeom prst="rect">
            <a:avLst/>
          </a:prstGeom>
        </p:spPr>
        <p:txBody>
          <a:bodyPr wrap="none">
            <a:spAutoFit/>
          </a:bodyPr>
          <a:lstStyle/>
          <a:p>
            <a:r>
              <a:rPr lang="en-US" sz="1200" dirty="0" smtClean="0"/>
              <a:t>Total</a:t>
            </a:r>
            <a:endParaRPr lang="en-US" sz="1200" dirty="0"/>
          </a:p>
        </p:txBody>
      </p:sp>
      <p:sp>
        <p:nvSpPr>
          <p:cNvPr id="45" name="Rectangle 44"/>
          <p:cNvSpPr/>
          <p:nvPr/>
        </p:nvSpPr>
        <p:spPr>
          <a:xfrm>
            <a:off x="4166094" y="5426745"/>
            <a:ext cx="1361581"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46" name="Rectangle 45"/>
          <p:cNvSpPr/>
          <p:nvPr/>
        </p:nvSpPr>
        <p:spPr>
          <a:xfrm>
            <a:off x="6574261" y="5426745"/>
            <a:ext cx="1361581"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49" name="Title 2"/>
          <p:cNvSpPr txBox="1">
            <a:spLocks/>
          </p:cNvSpPr>
          <p:nvPr/>
        </p:nvSpPr>
        <p:spPr>
          <a:xfrm>
            <a:off x="245841" y="241408"/>
            <a:ext cx="8229600" cy="4616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Helvetica Neue"/>
                <a:cs typeface="Helvetica Neue"/>
              </a:rPr>
              <a:t>3LOQ Product Recommendation - Advantage</a:t>
            </a:r>
            <a:endParaRPr lang="en-US" sz="2400" b="1" dirty="0">
              <a:latin typeface="Helvetica Neue"/>
              <a:cs typeface="Helvetica Neue"/>
            </a:endParaRPr>
          </a:p>
        </p:txBody>
      </p:sp>
      <p:pic>
        <p:nvPicPr>
          <p:cNvPr id="50" name="Picture 49"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69919" y="2186368"/>
            <a:ext cx="257983" cy="257983"/>
          </a:xfrm>
          <a:prstGeom prst="rect">
            <a:avLst/>
          </a:prstGeom>
        </p:spPr>
      </p:pic>
      <p:pic>
        <p:nvPicPr>
          <p:cNvPr id="51" name="Picture 50"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69919" y="3097078"/>
            <a:ext cx="257983" cy="257983"/>
          </a:xfrm>
          <a:prstGeom prst="rect">
            <a:avLst/>
          </a:prstGeom>
        </p:spPr>
      </p:pic>
      <p:pic>
        <p:nvPicPr>
          <p:cNvPr id="52" name="Picture 51"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69919" y="3998460"/>
            <a:ext cx="257983" cy="257983"/>
          </a:xfrm>
          <a:prstGeom prst="rect">
            <a:avLst/>
          </a:prstGeom>
        </p:spPr>
      </p:pic>
      <p:pic>
        <p:nvPicPr>
          <p:cNvPr id="53" name="Picture 52"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69919" y="4773875"/>
            <a:ext cx="257983" cy="257983"/>
          </a:xfrm>
          <a:prstGeom prst="rect">
            <a:avLst/>
          </a:prstGeom>
        </p:spPr>
      </p:pic>
      <p:pic>
        <p:nvPicPr>
          <p:cNvPr id="58" name="Picture 57"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096244" y="4787410"/>
            <a:ext cx="257983" cy="257983"/>
          </a:xfrm>
          <a:prstGeom prst="rect">
            <a:avLst/>
          </a:prstGeom>
        </p:spPr>
      </p:pic>
      <p:pic>
        <p:nvPicPr>
          <p:cNvPr id="59" name="Picture 58"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096244" y="1421314"/>
            <a:ext cx="257983" cy="257983"/>
          </a:xfrm>
          <a:prstGeom prst="rect">
            <a:avLst/>
          </a:prstGeom>
        </p:spPr>
      </p:pic>
      <p:cxnSp>
        <p:nvCxnSpPr>
          <p:cNvPr id="61" name="Curved Connector 60"/>
          <p:cNvCxnSpPr>
            <a:stCxn id="53" idx="1"/>
            <a:endCxn id="52" idx="1"/>
          </p:cNvCxnSpPr>
          <p:nvPr/>
        </p:nvCxnSpPr>
        <p:spPr>
          <a:xfrm rot="10800000">
            <a:off x="4269919" y="4127453"/>
            <a:ext cx="12700" cy="775415"/>
          </a:xfrm>
          <a:prstGeom prst="curvedConnector3">
            <a:avLst>
              <a:gd name="adj1" fmla="val 1800000"/>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64" name="Curved Connector 63"/>
          <p:cNvCxnSpPr>
            <a:stCxn id="52" idx="1"/>
            <a:endCxn id="51" idx="1"/>
          </p:cNvCxnSpPr>
          <p:nvPr/>
        </p:nvCxnSpPr>
        <p:spPr>
          <a:xfrm rot="10800000">
            <a:off x="4269919" y="3226070"/>
            <a:ext cx="12700" cy="901382"/>
          </a:xfrm>
          <a:prstGeom prst="curvedConnector3">
            <a:avLst>
              <a:gd name="adj1" fmla="val 1800000"/>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67" name="Curved Connector 66"/>
          <p:cNvCxnSpPr>
            <a:stCxn id="51" idx="1"/>
            <a:endCxn id="50" idx="1"/>
          </p:cNvCxnSpPr>
          <p:nvPr/>
        </p:nvCxnSpPr>
        <p:spPr>
          <a:xfrm rot="10800000">
            <a:off x="4269919" y="2315360"/>
            <a:ext cx="12700" cy="910710"/>
          </a:xfrm>
          <a:prstGeom prst="curvedConnector3">
            <a:avLst>
              <a:gd name="adj1" fmla="val 1800000"/>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58" idx="0"/>
            <a:endCxn id="59" idx="2"/>
          </p:cNvCxnSpPr>
          <p:nvPr/>
        </p:nvCxnSpPr>
        <p:spPr>
          <a:xfrm flipV="1">
            <a:off x="6225236" y="1679297"/>
            <a:ext cx="0" cy="3108113"/>
          </a:xfrm>
          <a:prstGeom prst="straightConnector1">
            <a:avLst/>
          </a:prstGeom>
          <a:ln>
            <a:solidFill>
              <a:srgbClr val="A6A6A6"/>
            </a:solidFill>
            <a:tailEnd type="arrow"/>
          </a:ln>
        </p:spPr>
        <p:style>
          <a:lnRef idx="1">
            <a:schemeClr val="dk1"/>
          </a:lnRef>
          <a:fillRef idx="0">
            <a:schemeClr val="dk1"/>
          </a:fillRef>
          <a:effectRef idx="0">
            <a:schemeClr val="dk1"/>
          </a:effectRef>
          <a:fontRef idx="minor">
            <a:schemeClr val="tx1"/>
          </a:fontRef>
        </p:style>
      </p:cxnSp>
      <p:pic>
        <p:nvPicPr>
          <p:cNvPr id="82" name="Picture 81" descr="window-command-icon-256.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96000" y="1421314"/>
            <a:ext cx="257983" cy="257983"/>
          </a:xfrm>
          <a:prstGeom prst="rect">
            <a:avLst/>
          </a:prstGeom>
        </p:spPr>
      </p:pic>
      <p:cxnSp>
        <p:nvCxnSpPr>
          <p:cNvPr id="83" name="Curved Connector 82"/>
          <p:cNvCxnSpPr>
            <a:stCxn id="50" idx="1"/>
            <a:endCxn id="82" idx="1"/>
          </p:cNvCxnSpPr>
          <p:nvPr/>
        </p:nvCxnSpPr>
        <p:spPr>
          <a:xfrm rot="10800000" flipH="1">
            <a:off x="4269918" y="1550306"/>
            <a:ext cx="26081" cy="765054"/>
          </a:xfrm>
          <a:prstGeom prst="curvedConnector3">
            <a:avLst>
              <a:gd name="adj1" fmla="val -876500"/>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9831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457171" y="559407"/>
            <a:ext cx="8229600" cy="461665"/>
          </a:xfrm>
        </p:spPr>
        <p:txBody>
          <a:bodyPr vert="horz" lIns="91440" tIns="45720" rIns="91440" bIns="45720" rtlCol="0" anchor="ctr">
            <a:normAutofit/>
          </a:bodyPr>
          <a:lstStyle/>
          <a:p>
            <a:pPr algn="l"/>
            <a:r>
              <a:rPr lang="en-US" sz="2400" b="1" dirty="0">
                <a:latin typeface="Helvetica Neue"/>
                <a:cs typeface="Helvetica Neue"/>
              </a:rPr>
              <a:t>Deployment Requirements</a:t>
            </a:r>
          </a:p>
        </p:txBody>
      </p:sp>
      <p:sp>
        <p:nvSpPr>
          <p:cNvPr id="2" name="TextBox 1"/>
          <p:cNvSpPr txBox="1"/>
          <p:nvPr/>
        </p:nvSpPr>
        <p:spPr>
          <a:xfrm>
            <a:off x="457171" y="1568987"/>
            <a:ext cx="822960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Algorithm requires high </a:t>
            </a:r>
            <a:r>
              <a:rPr lang="en-US" sz="2000" dirty="0" smtClean="0"/>
              <a:t>performance computing </a:t>
            </a:r>
            <a:r>
              <a:rPr lang="en-US" sz="2000" dirty="0" smtClean="0"/>
              <a:t>environment to process the data</a:t>
            </a:r>
          </a:p>
          <a:p>
            <a:endParaRPr lang="en-US" sz="2000" dirty="0" smtClean="0"/>
          </a:p>
          <a:p>
            <a:pPr marL="285750" indent="-285750">
              <a:buFont typeface="Arial" panose="020B0604020202020204" pitchFamily="34" charset="0"/>
              <a:buChar char="•"/>
            </a:pPr>
            <a:r>
              <a:rPr lang="en-US" sz="2000" dirty="0"/>
              <a:t>Hardware Requirements: </a:t>
            </a:r>
            <a:r>
              <a:rPr lang="en-US" sz="2000" dirty="0" smtClean="0"/>
              <a:t>A cluster of 8 to 10 nodes.</a:t>
            </a:r>
          </a:p>
          <a:p>
            <a:endParaRPr lang="en-US" sz="2000" dirty="0"/>
          </a:p>
          <a:p>
            <a:pPr marL="285750" indent="-285750">
              <a:buFont typeface="Arial" panose="020B0604020202020204" pitchFamily="34" charset="0"/>
              <a:buChar char="•"/>
            </a:pPr>
            <a:r>
              <a:rPr lang="en-US" sz="2000" dirty="0"/>
              <a:t>N</a:t>
            </a:r>
            <a:r>
              <a:rPr lang="en-US" sz="2000" dirty="0" smtClean="0"/>
              <a:t>ode </a:t>
            </a:r>
            <a:r>
              <a:rPr lang="en-US" sz="2000" dirty="0"/>
              <a:t>configuration:  </a:t>
            </a:r>
            <a:r>
              <a:rPr lang="en-US" sz="2000" dirty="0" smtClean="0"/>
              <a:t>4-8 </a:t>
            </a:r>
            <a:r>
              <a:rPr lang="en-US" sz="2000" dirty="0"/>
              <a:t>core CPU, 32GB RAM and </a:t>
            </a:r>
            <a:r>
              <a:rPr lang="en-US" sz="2000" dirty="0" smtClean="0"/>
              <a:t>1TB disk space.</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Time </a:t>
            </a:r>
            <a:r>
              <a:rPr lang="en-US" sz="2000" dirty="0"/>
              <a:t>required to </a:t>
            </a:r>
            <a:r>
              <a:rPr lang="en-US" sz="2000" dirty="0" smtClean="0"/>
              <a:t>install: Setting </a:t>
            </a:r>
            <a:r>
              <a:rPr lang="en-US" sz="2000" dirty="0"/>
              <a:t>up the entire system should take </a:t>
            </a:r>
            <a:r>
              <a:rPr lang="en-US" sz="2000" dirty="0" smtClean="0"/>
              <a:t>2</a:t>
            </a:r>
            <a:r>
              <a:rPr lang="en-US" sz="2000" dirty="0"/>
              <a:t>-3 hours</a:t>
            </a:r>
            <a:r>
              <a:rPr lang="en-US" sz="2000" dirty="0" smtClean="0"/>
              <a:t>.</a:t>
            </a:r>
          </a:p>
        </p:txBody>
      </p:sp>
      <p:sp>
        <p:nvSpPr>
          <p:cNvPr id="4"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6"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33</a:t>
            </a:fld>
            <a:endParaRPr lang="en-US" dirty="0"/>
          </a:p>
        </p:txBody>
      </p:sp>
    </p:spTree>
    <p:extLst>
      <p:ext uri="{BB962C8B-B14F-4D97-AF65-F5344CB8AC3E}">
        <p14:creationId xmlns:p14="http://schemas.microsoft.com/office/powerpoint/2010/main" val="4233955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457171" y="409888"/>
            <a:ext cx="8229600" cy="461665"/>
          </a:xfrm>
        </p:spPr>
        <p:txBody>
          <a:bodyPr vert="horz" lIns="91440" tIns="45720" rIns="91440" bIns="45720" rtlCol="0" anchor="ctr">
            <a:normAutofit/>
          </a:bodyPr>
          <a:lstStyle/>
          <a:p>
            <a:pPr algn="l"/>
            <a:r>
              <a:rPr lang="en-US" sz="2400" b="1" dirty="0">
                <a:latin typeface="Helvetica Neue"/>
                <a:cs typeface="Helvetica Neue"/>
              </a:rPr>
              <a:t>Pricing </a:t>
            </a:r>
            <a:r>
              <a:rPr lang="en-US" sz="2400" b="1" dirty="0" smtClean="0">
                <a:latin typeface="Helvetica Neue"/>
                <a:cs typeface="Helvetica Neue"/>
              </a:rPr>
              <a:t>Model – 3LOQ Product Recommendation</a:t>
            </a:r>
            <a:endParaRPr lang="en-US" sz="2400" b="1" dirty="0">
              <a:latin typeface="Helvetica Neue"/>
              <a:cs typeface="Helvetica Neue"/>
            </a:endParaRPr>
          </a:p>
        </p:txBody>
      </p:sp>
      <p:sp>
        <p:nvSpPr>
          <p:cNvPr id="2" name="TextBox 1"/>
          <p:cNvSpPr txBox="1"/>
          <p:nvPr/>
        </p:nvSpPr>
        <p:spPr>
          <a:xfrm>
            <a:off x="457170" y="1077060"/>
            <a:ext cx="8071697" cy="480131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Paid POC : </a:t>
            </a:r>
            <a:r>
              <a:rPr lang="en-US" b="1" dirty="0" err="1" smtClean="0"/>
              <a:t>Rs</a:t>
            </a:r>
            <a:r>
              <a:rPr lang="en-US" b="1" dirty="0" smtClean="0"/>
              <a:t> 6 L/month</a:t>
            </a:r>
          </a:p>
          <a:p>
            <a:pPr marL="285750" indent="-285750">
              <a:buFont typeface="Arial" panose="020B0604020202020204" pitchFamily="34" charset="0"/>
              <a:buChar char="•"/>
            </a:pPr>
            <a:endParaRPr lang="en-US" b="1" dirty="0" smtClean="0"/>
          </a:p>
          <a:p>
            <a:pPr marL="342900" indent="-342900">
              <a:buAutoNum type="arabicPeriod"/>
            </a:pPr>
            <a:r>
              <a:rPr lang="en-US" dirty="0" smtClean="0"/>
              <a:t>Large-scale deployment of recommendation engines requires significant amounts of resources for development and operations. </a:t>
            </a:r>
          </a:p>
          <a:p>
            <a:pPr marL="342900" indent="-342900">
              <a:buAutoNum type="arabicPeriod"/>
            </a:pPr>
            <a:endParaRPr lang="en-US" dirty="0" smtClean="0"/>
          </a:p>
          <a:p>
            <a:pPr marL="342900" indent="-342900">
              <a:buAutoNum type="arabicPeriod" startAt="2"/>
            </a:pPr>
            <a:r>
              <a:rPr lang="en-US" dirty="0" smtClean="0"/>
              <a:t>To demonstrate our commitment to this project we </a:t>
            </a:r>
            <a:r>
              <a:rPr lang="en-US" dirty="0"/>
              <a:t>propose a Build Operate Transfer (BOT) model wherein we would build and operate the recommendation system for a period of </a:t>
            </a:r>
            <a:r>
              <a:rPr lang="en-US" dirty="0" smtClean="0"/>
              <a:t>3 </a:t>
            </a:r>
            <a:r>
              <a:rPr lang="en-US" dirty="0"/>
              <a:t>to </a:t>
            </a:r>
            <a:r>
              <a:rPr lang="en-US" dirty="0" smtClean="0"/>
              <a:t>6 </a:t>
            </a:r>
            <a:r>
              <a:rPr lang="en-US" dirty="0"/>
              <a:t>months (BOT period), constantly improving the system by allocating dedicated resources (FTE) for this project. </a:t>
            </a:r>
            <a:endParaRPr lang="en-US" dirty="0" smtClean="0"/>
          </a:p>
          <a:p>
            <a:endParaRPr lang="en-US" dirty="0" smtClean="0"/>
          </a:p>
          <a:p>
            <a:pPr marL="285750" indent="-285750">
              <a:buFont typeface="Arial" panose="020B0604020202020204" pitchFamily="34" charset="0"/>
              <a:buChar char="•"/>
            </a:pPr>
            <a:r>
              <a:rPr lang="en-US" b="1" dirty="0" smtClean="0"/>
              <a:t>Commercial</a:t>
            </a:r>
            <a:r>
              <a:rPr lang="en-US" b="1" dirty="0"/>
              <a:t> </a:t>
            </a:r>
            <a:r>
              <a:rPr lang="en-US" b="1" dirty="0" smtClean="0"/>
              <a:t>Model :1.2 Cr/year</a:t>
            </a:r>
          </a:p>
          <a:p>
            <a:r>
              <a:rPr lang="en-US" dirty="0" smtClean="0"/>
              <a:t>Commercial </a:t>
            </a:r>
            <a:r>
              <a:rPr lang="en-US" dirty="0"/>
              <a:t>mode share between CAPEX and OPEX</a:t>
            </a:r>
            <a:r>
              <a:rPr lang="en-US" dirty="0" smtClean="0"/>
              <a:t>:</a:t>
            </a:r>
          </a:p>
          <a:p>
            <a:pPr marL="342900" indent="-342900">
              <a:buFont typeface="+mj-lt"/>
              <a:buAutoNum type="arabicPeriod"/>
            </a:pPr>
            <a:endParaRPr lang="en-US" dirty="0"/>
          </a:p>
          <a:p>
            <a:r>
              <a:rPr lang="en-US" dirty="0"/>
              <a:t>CAPEX: 3LOQ Hardware and </a:t>
            </a:r>
            <a:r>
              <a:rPr lang="en-US" dirty="0" smtClean="0"/>
              <a:t>Software. </a:t>
            </a:r>
            <a:r>
              <a:rPr lang="en-US" dirty="0" err="1" smtClean="0"/>
              <a:t>Rs</a:t>
            </a:r>
            <a:r>
              <a:rPr lang="en-US" dirty="0" smtClean="0"/>
              <a:t> 84 L</a:t>
            </a:r>
          </a:p>
          <a:p>
            <a:endParaRPr lang="en-US" dirty="0"/>
          </a:p>
          <a:p>
            <a:r>
              <a:rPr lang="en-US" dirty="0"/>
              <a:t>OPEX:  3LOQ </a:t>
            </a:r>
            <a:r>
              <a:rPr lang="en-US" dirty="0" smtClean="0"/>
              <a:t> Recurring administrative and Consulting expenses. </a:t>
            </a:r>
            <a:r>
              <a:rPr lang="en-US" dirty="0" err="1" smtClean="0"/>
              <a:t>Rs</a:t>
            </a:r>
            <a:r>
              <a:rPr lang="en-US" dirty="0" smtClean="0"/>
              <a:t> 36L (</a:t>
            </a:r>
            <a:r>
              <a:rPr lang="en-US" dirty="0" err="1" smtClean="0"/>
              <a:t>Rs</a:t>
            </a:r>
            <a:r>
              <a:rPr lang="en-US" dirty="0" smtClean="0"/>
              <a:t> 3L per month</a:t>
            </a:r>
            <a:r>
              <a:rPr lang="en-US" dirty="0" smtClean="0"/>
              <a:t>)</a:t>
            </a:r>
            <a:endParaRPr lang="en-US" dirty="0" smtClean="0"/>
          </a:p>
        </p:txBody>
      </p:sp>
      <p:sp>
        <p:nvSpPr>
          <p:cNvPr id="4" name="Date Placeholder 3"/>
          <p:cNvSpPr>
            <a:spLocks noGrp="1"/>
          </p:cNvSpPr>
          <p:nvPr>
            <p:ph type="dt" sz="half" idx="10"/>
          </p:nvPr>
        </p:nvSpPr>
        <p:spPr>
          <a:xfrm>
            <a:off x="2771909" y="6356351"/>
            <a:ext cx="2133600" cy="365125"/>
          </a:xfrm>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a:xfrm>
            <a:off x="5120992" y="6356351"/>
            <a:ext cx="2895600" cy="365125"/>
          </a:xfrm>
        </p:spPr>
        <p:txBody>
          <a:bodyPr/>
          <a:lstStyle/>
          <a:p>
            <a:r>
              <a:rPr lang="en-US" smtClean="0"/>
              <a:t>Confidential</a:t>
            </a:r>
            <a:endParaRPr lang="en-US" dirty="0"/>
          </a:p>
        </p:txBody>
      </p:sp>
      <p:sp>
        <p:nvSpPr>
          <p:cNvPr id="6" name="Slide Number Placeholder 5"/>
          <p:cNvSpPr>
            <a:spLocks noGrp="1"/>
          </p:cNvSpPr>
          <p:nvPr>
            <p:ph type="sldNum" sz="quarter" idx="12"/>
          </p:nvPr>
        </p:nvSpPr>
        <p:spPr>
          <a:xfrm>
            <a:off x="8232076" y="6356351"/>
            <a:ext cx="454723" cy="365125"/>
          </a:xfrm>
        </p:spPr>
        <p:txBody>
          <a:bodyPr/>
          <a:lstStyle/>
          <a:p>
            <a:fld id="{F57EB3F0-DBC7-6445-BF9B-BCB9DC6CEE94}" type="slidenum">
              <a:rPr lang="en-US" smtClean="0"/>
              <a:pPr/>
              <a:t>34</a:t>
            </a:fld>
            <a:endParaRPr lang="en-US" dirty="0"/>
          </a:p>
        </p:txBody>
      </p:sp>
    </p:spTree>
    <p:extLst>
      <p:ext uri="{BB962C8B-B14F-4D97-AF65-F5344CB8AC3E}">
        <p14:creationId xmlns:p14="http://schemas.microsoft.com/office/powerpoint/2010/main" val="137261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35</a:t>
            </a:fld>
            <a:endParaRPr lang="en-US"/>
          </a:p>
        </p:txBody>
      </p:sp>
      <p:sp>
        <p:nvSpPr>
          <p:cNvPr id="8" name="Title 6"/>
          <p:cNvSpPr txBox="1">
            <a:spLocks/>
          </p:cNvSpPr>
          <p:nvPr/>
        </p:nvSpPr>
        <p:spPr>
          <a:xfrm>
            <a:off x="136478" y="4761107"/>
            <a:ext cx="9007522"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Helvetica Neue"/>
                <a:ea typeface="+mj-ea"/>
                <a:cs typeface="Helvetica Neue"/>
              </a:defRPr>
            </a:lvl1pPr>
          </a:lstStyle>
          <a:p>
            <a:r>
              <a:rPr lang="en-US" dirty="0" smtClean="0"/>
              <a:t>Summary</a:t>
            </a:r>
            <a:endParaRPr lang="en-US" sz="3200" dirty="0"/>
          </a:p>
        </p:txBody>
      </p:sp>
    </p:spTree>
    <p:extLst>
      <p:ext uri="{BB962C8B-B14F-4D97-AF65-F5344CB8AC3E}">
        <p14:creationId xmlns:p14="http://schemas.microsoft.com/office/powerpoint/2010/main" val="277488418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457200" y="1600201"/>
            <a:ext cx="8229600" cy="4610099"/>
          </a:xfrm>
        </p:spPr>
        <p:txBody>
          <a:bodyPr>
            <a:normAutofit/>
          </a:bodyPr>
          <a:lstStyle/>
          <a:p>
            <a:r>
              <a:rPr lang="en-US" sz="2400" dirty="0" smtClean="0">
                <a:latin typeface="+mn-lt"/>
              </a:rPr>
              <a:t>3LOQ provides product level recommendations for users to decrease their acquisition cost and increase engagement with the bank</a:t>
            </a:r>
          </a:p>
          <a:p>
            <a:endParaRPr lang="en-US" sz="2400" dirty="0" smtClean="0">
              <a:latin typeface="+mn-lt"/>
            </a:endParaRPr>
          </a:p>
          <a:p>
            <a:r>
              <a:rPr lang="en-US" sz="2400" dirty="0" smtClean="0">
                <a:latin typeface="+mn-lt"/>
              </a:rPr>
              <a:t>3LOQ find patterns in transaction history of users to determine the context and recommend appropriate products tailored to their need</a:t>
            </a:r>
          </a:p>
          <a:p>
            <a:pPr marL="0" indent="0">
              <a:buNone/>
            </a:pPr>
            <a:endParaRPr lang="en-US" sz="2400" dirty="0" smtClean="0">
              <a:latin typeface="+mn-lt"/>
            </a:endParaRPr>
          </a:p>
          <a:p>
            <a:r>
              <a:rPr lang="en-US" sz="2400" dirty="0" smtClean="0">
                <a:latin typeface="+mn-lt"/>
              </a:rPr>
              <a:t>Given an opportunity, 3LOQ will like to deploy 3LOQ in collaboration with HDFC to work on the immense business opportunity</a:t>
            </a:r>
          </a:p>
          <a:p>
            <a:endParaRPr lang="en-US" sz="1600" dirty="0" smtClean="0">
              <a:latin typeface="+mn-lt"/>
            </a:endParaRPr>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36</a:t>
            </a:fld>
            <a:endParaRPr lang="en-US" dirty="0"/>
          </a:p>
        </p:txBody>
      </p:sp>
    </p:spTree>
    <p:extLst>
      <p:ext uri="{BB962C8B-B14F-4D97-AF65-F5344CB8AC3E}">
        <p14:creationId xmlns:p14="http://schemas.microsoft.com/office/powerpoint/2010/main" val="295572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cap="none" dirty="0" smtClean="0">
                <a:latin typeface="+mj-lt"/>
              </a:rPr>
              <a:t>Thank You</a:t>
            </a:r>
            <a:endParaRPr lang="en-US" cap="none" dirty="0">
              <a:latin typeface="+mj-lt"/>
            </a:endParaRPr>
          </a:p>
        </p:txBody>
      </p:sp>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37</a:t>
            </a:fld>
            <a:endParaRPr lang="en-US" dirty="0"/>
          </a:p>
        </p:txBody>
      </p:sp>
    </p:spTree>
    <p:extLst>
      <p:ext uri="{BB962C8B-B14F-4D97-AF65-F5344CB8AC3E}">
        <p14:creationId xmlns:p14="http://schemas.microsoft.com/office/powerpoint/2010/main" val="9107843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4</a:t>
            </a:fld>
            <a:endParaRPr lang="en-US" dirty="0"/>
          </a:p>
        </p:txBody>
      </p:sp>
      <p:sp>
        <p:nvSpPr>
          <p:cNvPr id="8" name="Title 6"/>
          <p:cNvSpPr txBox="1">
            <a:spLocks/>
          </p:cNvSpPr>
          <p:nvPr/>
        </p:nvSpPr>
        <p:spPr>
          <a:xfrm>
            <a:off x="622300" y="2463994"/>
            <a:ext cx="8385222" cy="2063036"/>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Helvetica Neue"/>
                <a:ea typeface="+mj-ea"/>
                <a:cs typeface="Helvetica Neue"/>
              </a:defRPr>
            </a:lvl1pPr>
          </a:lstStyle>
          <a:p>
            <a:pPr algn="ctr">
              <a:lnSpc>
                <a:spcPct val="120000"/>
              </a:lnSpc>
            </a:pPr>
            <a:r>
              <a:rPr lang="en-US" sz="3600" dirty="0" smtClean="0">
                <a:solidFill>
                  <a:schemeClr val="accent6"/>
                </a:solidFill>
              </a:rPr>
              <a:t>3LOQ: SIMPLE CONNECTIONS</a:t>
            </a:r>
          </a:p>
          <a:p>
            <a:pPr algn="ctr">
              <a:lnSpc>
                <a:spcPct val="120000"/>
              </a:lnSpc>
            </a:pPr>
            <a:endParaRPr lang="en-US" sz="2400" b="0" dirty="0" smtClean="0"/>
          </a:p>
          <a:p>
            <a:pPr algn="ctr">
              <a:lnSpc>
                <a:spcPct val="120000"/>
              </a:lnSpc>
            </a:pPr>
            <a:r>
              <a:rPr lang="en-US" sz="2400" b="0" dirty="0" smtClean="0"/>
              <a:t>Building Simple Connections with consumers by understanding their behavior Patterns</a:t>
            </a:r>
            <a:endParaRPr lang="en-US" sz="2400" b="0" dirty="0"/>
          </a:p>
        </p:txBody>
      </p:sp>
    </p:spTree>
    <p:extLst>
      <p:ext uri="{BB962C8B-B14F-4D97-AF65-F5344CB8AC3E}">
        <p14:creationId xmlns:p14="http://schemas.microsoft.com/office/powerpoint/2010/main" val="2863588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7457"/>
            <a:ext cx="8229600" cy="751689"/>
          </a:xfrm>
        </p:spPr>
        <p:txBody>
          <a:bodyPr/>
          <a:lstStyle/>
          <a:p>
            <a:r>
              <a:rPr lang="en-US" dirty="0" smtClean="0"/>
              <a:t>3LOQ: </a:t>
            </a:r>
            <a:r>
              <a:rPr lang="en-US" dirty="0" smtClean="0">
                <a:solidFill>
                  <a:srgbClr val="80BF32"/>
                </a:solidFill>
              </a:rPr>
              <a:t>Core Principles</a:t>
            </a:r>
            <a:endParaRPr lang="en-US" dirty="0">
              <a:solidFill>
                <a:srgbClr val="80BF32"/>
              </a:solidFill>
            </a:endParaRPr>
          </a:p>
        </p:txBody>
      </p:sp>
      <p:sp>
        <p:nvSpPr>
          <p:cNvPr id="4" name="Date Placeholder 3"/>
          <p:cNvSpPr>
            <a:spLocks noGrp="1"/>
          </p:cNvSpPr>
          <p:nvPr>
            <p:ph type="dt" sz="half" idx="10"/>
          </p:nvPr>
        </p:nvSpPr>
        <p:spPr/>
        <p:txBody>
          <a:bodyPr/>
          <a:lstStyle/>
          <a:p>
            <a:fld id="{066BA76A-945C-664D-BB3E-D9BCA45CD883}" type="datetime2">
              <a:rPr lang="en-IN" smtClean="0"/>
              <a:pPr/>
              <a:t>Monday, 10 November 14</a:t>
            </a:fld>
            <a:endParaRPr lang="en-US" dirty="0"/>
          </a:p>
        </p:txBody>
      </p:sp>
      <p:sp>
        <p:nvSpPr>
          <p:cNvPr id="5" name="Footer Placeholder 4"/>
          <p:cNvSpPr>
            <a:spLocks noGrp="1"/>
          </p:cNvSpPr>
          <p:nvPr>
            <p:ph type="ftr" sz="quarter" idx="11"/>
          </p:nvPr>
        </p:nvSpPr>
        <p:spPr/>
        <p:txBody>
          <a:body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5</a:t>
            </a:fld>
            <a:endParaRPr lang="en-US" dirty="0"/>
          </a:p>
        </p:txBody>
      </p:sp>
      <p:sp>
        <p:nvSpPr>
          <p:cNvPr id="9" name="Content Placeholder 8"/>
          <p:cNvSpPr>
            <a:spLocks noGrp="1"/>
          </p:cNvSpPr>
          <p:nvPr>
            <p:ph idx="1"/>
          </p:nvPr>
        </p:nvSpPr>
        <p:spPr>
          <a:xfrm>
            <a:off x="450284" y="723892"/>
            <a:ext cx="8229600" cy="5267756"/>
          </a:xfrm>
        </p:spPr>
        <p:txBody>
          <a:bodyPr>
            <a:noAutofit/>
          </a:bodyPr>
          <a:lstStyle/>
          <a:p>
            <a:r>
              <a:rPr lang="en-US" sz="2000" dirty="0" smtClean="0"/>
              <a:t>Underlying principle: Focus on the consumer</a:t>
            </a:r>
          </a:p>
          <a:p>
            <a:pPr lvl="1"/>
            <a:r>
              <a:rPr lang="en-US" sz="1800" dirty="0" smtClean="0"/>
              <a:t>Inventory is unlimited</a:t>
            </a:r>
          </a:p>
          <a:p>
            <a:pPr lvl="1"/>
            <a:r>
              <a:rPr lang="en-US" sz="1800" dirty="0" smtClean="0"/>
              <a:t>Consumers are finite</a:t>
            </a:r>
          </a:p>
          <a:p>
            <a:pPr lvl="0"/>
            <a:endParaRPr lang="en-US" sz="2000" b="1" dirty="0" smtClean="0"/>
          </a:p>
          <a:p>
            <a:pPr lvl="0"/>
            <a:r>
              <a:rPr lang="en-US" sz="2000" dirty="0" smtClean="0"/>
              <a:t>Individual </a:t>
            </a:r>
            <a:r>
              <a:rPr lang="en-US" sz="2000" dirty="0"/>
              <a:t>fingerprinting of consumers allows for dynamic behavioral segmentation, connecting consumers to brands in the right context and finding potential new </a:t>
            </a:r>
            <a:r>
              <a:rPr lang="en-US" sz="2000" dirty="0" smtClean="0"/>
              <a:t>customers.</a:t>
            </a:r>
          </a:p>
          <a:p>
            <a:pPr lvl="0"/>
            <a:endParaRPr lang="en-US" sz="2000" dirty="0"/>
          </a:p>
          <a:p>
            <a:pPr lvl="0"/>
            <a:r>
              <a:rPr lang="en-US" sz="2000" dirty="0"/>
              <a:t>Works on patterns instead of signals to build a comprehensive predictive model of individual customers across billions of location and behavior data </a:t>
            </a:r>
            <a:r>
              <a:rPr lang="en-US" sz="2000" dirty="0" smtClean="0"/>
              <a:t>points.</a:t>
            </a:r>
          </a:p>
          <a:p>
            <a:pPr lvl="0"/>
            <a:endParaRPr lang="en-US" sz="2000" dirty="0"/>
          </a:p>
          <a:p>
            <a:pPr lvl="0"/>
            <a:r>
              <a:rPr lang="en-US" sz="2000" dirty="0"/>
              <a:t>Organic Segmentation and </a:t>
            </a:r>
            <a:r>
              <a:rPr lang="en-US" sz="2000" dirty="0" smtClean="0"/>
              <a:t>Contextual Marketing.</a:t>
            </a:r>
          </a:p>
          <a:p>
            <a:pPr lvl="0"/>
            <a:endParaRPr lang="en-US" sz="2000" dirty="0" smtClean="0"/>
          </a:p>
          <a:p>
            <a:pPr lvl="0"/>
            <a:r>
              <a:rPr lang="en-US" sz="2000" dirty="0" smtClean="0"/>
              <a:t>End-to-end </a:t>
            </a:r>
            <a:r>
              <a:rPr lang="en-US" sz="2000" dirty="0"/>
              <a:t>automation of data </a:t>
            </a:r>
            <a:r>
              <a:rPr lang="en-US" sz="2000" dirty="0" smtClean="0"/>
              <a:t>pipeline.</a:t>
            </a:r>
            <a:endParaRPr lang="en-IN" sz="2000" dirty="0"/>
          </a:p>
          <a:p>
            <a:endParaRPr lang="en-US" sz="2000" dirty="0"/>
          </a:p>
        </p:txBody>
      </p:sp>
    </p:spTree>
    <p:extLst>
      <p:ext uri="{BB962C8B-B14F-4D97-AF65-F5344CB8AC3E}">
        <p14:creationId xmlns:p14="http://schemas.microsoft.com/office/powerpoint/2010/main" val="1924023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16353048"/>
              </p:ext>
            </p:extLst>
          </p:nvPr>
        </p:nvGraphicFramePr>
        <p:xfrm>
          <a:off x="457200" y="544332"/>
          <a:ext cx="8229600" cy="5448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F57EB3F0-DBC7-6445-BF9B-BCB9DC6CEE94}" type="slidenum">
              <a:rPr lang="en-US" smtClean="0"/>
              <a:pPr/>
              <a:t>6</a:t>
            </a:fld>
            <a:endParaRPr lang="en-US"/>
          </a:p>
        </p:txBody>
      </p:sp>
    </p:spTree>
    <p:extLst>
      <p:ext uri="{BB962C8B-B14F-4D97-AF65-F5344CB8AC3E}">
        <p14:creationId xmlns:p14="http://schemas.microsoft.com/office/powerpoint/2010/main" val="309660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D357630-EDAF-D040-B46F-B5585A6C8F13}" type="datetime2">
              <a:rPr lang="en-IN" smtClean="0"/>
              <a:t>Monday, 10 November 14</a:t>
            </a:fld>
            <a:endParaRPr lang="en-US"/>
          </a:p>
        </p:txBody>
      </p:sp>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F57EB3F0-DBC7-6445-BF9B-BCB9DC6CEE94}" type="slidenum">
              <a:rPr lang="en-US" smtClean="0"/>
              <a:pPr/>
              <a:t>7</a:t>
            </a:fld>
            <a:endParaRPr lang="en-US"/>
          </a:p>
        </p:txBody>
      </p:sp>
      <p:sp>
        <p:nvSpPr>
          <p:cNvPr id="10" name="Content Placeholder 2"/>
          <p:cNvSpPr>
            <a:spLocks noGrp="1"/>
          </p:cNvSpPr>
          <p:nvPr>
            <p:ph sz="quarter" idx="4294967295"/>
          </p:nvPr>
        </p:nvSpPr>
        <p:spPr>
          <a:xfrm>
            <a:off x="609600" y="1190070"/>
            <a:ext cx="7924800" cy="4529308"/>
          </a:xfrm>
          <a:prstGeom prst="rect">
            <a:avLst/>
          </a:prstGeom>
        </p:spPr>
        <p:txBody>
          <a:bodyPr>
            <a:noAutofit/>
          </a:bodyPr>
          <a:lstStyle/>
          <a:p>
            <a:pPr marL="0" indent="0" algn="ctr">
              <a:buNone/>
            </a:pPr>
            <a:r>
              <a:rPr lang="en-US" sz="3600" b="1" dirty="0" smtClean="0">
                <a:latin typeface="Helvetica Neue"/>
              </a:rPr>
              <a:t>3LOQ</a:t>
            </a:r>
          </a:p>
          <a:p>
            <a:pPr marL="0" indent="0" algn="ctr">
              <a:buNone/>
            </a:pPr>
            <a:r>
              <a:rPr lang="en-US" sz="2000" b="1" dirty="0" smtClean="0">
                <a:latin typeface="Helvetica Neue"/>
              </a:rPr>
              <a:t> = </a:t>
            </a:r>
          </a:p>
          <a:p>
            <a:pPr marL="0" indent="0" algn="ctr">
              <a:buNone/>
            </a:pPr>
            <a:r>
              <a:rPr lang="en-US" sz="2000" b="1" dirty="0" smtClean="0">
                <a:latin typeface="Helvetica Neue"/>
              </a:rPr>
              <a:t>Bank Multi-Channel Data</a:t>
            </a:r>
          </a:p>
          <a:p>
            <a:pPr marL="0" indent="0" algn="ctr">
              <a:buNone/>
            </a:pPr>
            <a:r>
              <a:rPr lang="en-US" sz="2000" b="1" dirty="0" smtClean="0">
                <a:latin typeface="Helvetica Neue"/>
              </a:rPr>
              <a:t>+</a:t>
            </a:r>
          </a:p>
          <a:p>
            <a:pPr marL="0" indent="0" algn="ctr">
              <a:buNone/>
            </a:pPr>
            <a:r>
              <a:rPr lang="en-US" sz="2000" b="1" dirty="0" smtClean="0">
                <a:latin typeface="Helvetica Neue"/>
              </a:rPr>
              <a:t>Text Mining </a:t>
            </a:r>
          </a:p>
          <a:p>
            <a:pPr marL="0" indent="0" algn="ctr">
              <a:buNone/>
            </a:pPr>
            <a:r>
              <a:rPr lang="en-US" sz="2000" b="1" dirty="0">
                <a:latin typeface="Helvetica Neue"/>
              </a:rPr>
              <a:t>=</a:t>
            </a:r>
            <a:r>
              <a:rPr lang="en-US" sz="2000" b="1" dirty="0" smtClean="0">
                <a:latin typeface="Helvetica Neue"/>
              </a:rPr>
              <a:t>  </a:t>
            </a:r>
          </a:p>
          <a:p>
            <a:pPr marL="0" indent="0" algn="ctr">
              <a:buNone/>
            </a:pPr>
            <a:r>
              <a:rPr lang="en-US" sz="2000" b="1" dirty="0" smtClean="0">
                <a:latin typeface="Helvetica Neue"/>
              </a:rPr>
              <a:t>Proactive Consumer Selection</a:t>
            </a:r>
          </a:p>
          <a:p>
            <a:pPr marL="0" indent="0" algn="ctr">
              <a:buNone/>
            </a:pPr>
            <a:r>
              <a:rPr lang="en-US" sz="2000" b="1" dirty="0" smtClean="0">
                <a:latin typeface="Helvetica Neue"/>
              </a:rPr>
              <a:t>+</a:t>
            </a:r>
          </a:p>
          <a:p>
            <a:pPr marL="0" indent="0" algn="ctr">
              <a:buNone/>
            </a:pPr>
            <a:r>
              <a:rPr lang="en-US" sz="2000" b="1" dirty="0">
                <a:latin typeface="Helvetica Neue"/>
              </a:rPr>
              <a:t>Direct Communication to </a:t>
            </a:r>
            <a:r>
              <a:rPr lang="en-US" sz="2000" b="1" dirty="0" smtClean="0">
                <a:latin typeface="Helvetica Neue"/>
              </a:rPr>
              <a:t>Consumers</a:t>
            </a:r>
          </a:p>
          <a:p>
            <a:pPr marL="0" indent="0" algn="ctr">
              <a:buNone/>
            </a:pPr>
            <a:r>
              <a:rPr lang="en-US" sz="2000" b="1" dirty="0">
                <a:latin typeface="Helvetica Neue"/>
              </a:rPr>
              <a:t>+</a:t>
            </a:r>
            <a:endParaRPr lang="en-US" sz="2000" b="1" dirty="0" smtClean="0">
              <a:latin typeface="Helvetica Neue"/>
            </a:endParaRPr>
          </a:p>
          <a:p>
            <a:pPr marL="0" indent="0" algn="ctr">
              <a:buNone/>
            </a:pPr>
            <a:r>
              <a:rPr lang="en-US" sz="2000" b="1" dirty="0" smtClean="0">
                <a:latin typeface="Helvetica Neue"/>
              </a:rPr>
              <a:t>Effective Consumer Connections</a:t>
            </a:r>
          </a:p>
        </p:txBody>
      </p:sp>
    </p:spTree>
    <p:extLst>
      <p:ext uri="{BB962C8B-B14F-4D97-AF65-F5344CB8AC3E}">
        <p14:creationId xmlns:p14="http://schemas.microsoft.com/office/powerpoint/2010/main" val="1394372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animEffect transition="in" filter="fade">
                                      <p:cBhvr>
                                        <p:cTn id="25" dur="500"/>
                                        <p:tgtEl>
                                          <p:spTgt spid="1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8" end="8"/>
                                            </p:txEl>
                                          </p:spTgt>
                                        </p:tgtEl>
                                        <p:attrNameLst>
                                          <p:attrName>style.visibility</p:attrName>
                                        </p:attrNameLst>
                                      </p:cBhvr>
                                      <p:to>
                                        <p:strVal val="visible"/>
                                      </p:to>
                                    </p:set>
                                    <p:animEffect transition="in" filter="fade">
                                      <p:cBhvr>
                                        <p:cTn id="28" dur="500"/>
                                        <p:tgtEl>
                                          <p:spTgt spid="1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animEffect transition="in" filter="fade">
                                      <p:cBhvr>
                                        <p:cTn id="31" dur="500"/>
                                        <p:tgtEl>
                                          <p:spTgt spid="10">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10" end="10"/>
                                            </p:txEl>
                                          </p:spTgt>
                                        </p:tgtEl>
                                        <p:attrNameLst>
                                          <p:attrName>style.visibility</p:attrName>
                                        </p:attrNameLst>
                                      </p:cBhvr>
                                      <p:to>
                                        <p:strVal val="visible"/>
                                      </p:to>
                                    </p:set>
                                    <p:animEffect transition="in" filter="fade">
                                      <p:cBhvr>
                                        <p:cTn id="34"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64892" y="3903051"/>
            <a:ext cx="8709285" cy="1362075"/>
          </a:xfrm>
        </p:spPr>
        <p:txBody>
          <a:bodyPr>
            <a:normAutofit/>
          </a:bodyPr>
          <a:lstStyle/>
          <a:p>
            <a:r>
              <a:rPr lang="en-US" dirty="0" smtClean="0"/>
              <a:t>3LOQ Targeting</a:t>
            </a:r>
            <a:endParaRPr lang="en-US" sz="2000" b="0" dirty="0"/>
          </a:p>
        </p:txBody>
      </p:sp>
      <p:sp>
        <p:nvSpPr>
          <p:cNvPr id="4" name="Date Placeholder 3"/>
          <p:cNvSpPr>
            <a:spLocks noGrp="1"/>
          </p:cNvSpPr>
          <p:nvPr>
            <p:ph type="dt" sz="half" idx="10"/>
          </p:nvPr>
        </p:nvSpPr>
        <p:spPr/>
        <p:txBody>
          <a:bodyPr/>
          <a:lstStyle/>
          <a:p>
            <a:fld id="{19A21340-DC6A-AA41-A884-AAF15AEFF32C}" type="datetime2">
              <a:rPr lang="en-IN" smtClean="0"/>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8</a:t>
            </a:fld>
            <a:endParaRPr lang="en-US"/>
          </a:p>
        </p:txBody>
      </p:sp>
    </p:spTree>
    <p:extLst>
      <p:ext uri="{BB962C8B-B14F-4D97-AF65-F5344CB8AC3E}">
        <p14:creationId xmlns:p14="http://schemas.microsoft.com/office/powerpoint/2010/main" val="1958429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21340-DC6A-AA41-A884-AAF15AEFF32C}" type="datetime2">
              <a:rPr lang="en-IN" smtClean="0"/>
              <a:pPr/>
              <a:t>Monday, 10 November 14</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57EB3F0-DBC7-6445-BF9B-BCB9DC6CEE94}" type="slidenum">
              <a:rPr lang="en-US" smtClean="0"/>
              <a:pPr/>
              <a:t>9</a:t>
            </a:fld>
            <a:endParaRPr lang="en-US"/>
          </a:p>
        </p:txBody>
      </p:sp>
      <p:sp>
        <p:nvSpPr>
          <p:cNvPr id="17" name="TextBox 16"/>
          <p:cNvSpPr txBox="1"/>
          <p:nvPr/>
        </p:nvSpPr>
        <p:spPr>
          <a:xfrm>
            <a:off x="0" y="0"/>
            <a:ext cx="937595" cy="1877437"/>
          </a:xfrm>
          <a:prstGeom prst="rect">
            <a:avLst/>
          </a:prstGeom>
          <a:noFill/>
        </p:spPr>
        <p:txBody>
          <a:bodyPr wrap="square" rtlCol="0">
            <a:spAutoFit/>
          </a:bodyPr>
          <a:lstStyle/>
          <a:p>
            <a:pPr algn="ctr"/>
            <a:r>
              <a:rPr lang="en-US" sz="11600" dirty="0" smtClean="0">
                <a:solidFill>
                  <a:schemeClr val="accent5"/>
                </a:solidFill>
                <a:latin typeface="Helvetica Neue Bold Condensed"/>
                <a:cs typeface="Helvetica Neue Bold Condensed"/>
              </a:rPr>
              <a:t>1</a:t>
            </a:r>
            <a:endParaRPr lang="en-US" sz="11600" dirty="0">
              <a:solidFill>
                <a:schemeClr val="accent5"/>
              </a:solidFill>
              <a:latin typeface="Helvetica Neue Bold Condensed"/>
              <a:cs typeface="Helvetica Neue Bold Condensed"/>
            </a:endParaRPr>
          </a:p>
        </p:txBody>
      </p:sp>
      <p:pic>
        <p:nvPicPr>
          <p:cNvPr id="7" name="Picture 6"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91" y="1000254"/>
            <a:ext cx="6381818" cy="4931405"/>
          </a:xfrm>
          <a:prstGeom prst="rect">
            <a:avLst/>
          </a:prstGeom>
        </p:spPr>
      </p:pic>
      <p:sp>
        <p:nvSpPr>
          <p:cNvPr id="13" name="Title 1"/>
          <p:cNvSpPr txBox="1">
            <a:spLocks/>
          </p:cNvSpPr>
          <p:nvPr/>
        </p:nvSpPr>
        <p:spPr>
          <a:xfrm>
            <a:off x="881811"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2"/>
                </a:solidFill>
              </a:rPr>
              <a:t>3LOQ </a:t>
            </a:r>
            <a:r>
              <a:rPr lang="en-US" dirty="0" smtClean="0"/>
              <a:t>Targeting</a:t>
            </a:r>
            <a:endParaRPr lang="en-US" dirty="0"/>
          </a:p>
        </p:txBody>
      </p:sp>
      <p:sp>
        <p:nvSpPr>
          <p:cNvPr id="14" name="Title 1"/>
          <p:cNvSpPr txBox="1">
            <a:spLocks/>
          </p:cNvSpPr>
          <p:nvPr/>
        </p:nvSpPr>
        <p:spPr>
          <a:xfrm>
            <a:off x="4032199" y="274639"/>
            <a:ext cx="3150388"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a:solidFill>
                  <a:schemeClr val="tx1"/>
                </a:solidFill>
                <a:latin typeface="Helvetica Neue"/>
                <a:ea typeface="+mj-ea"/>
                <a:cs typeface="Helvetica Neue"/>
              </a:defRPr>
            </a:lvl1pPr>
          </a:lstStyle>
          <a:p>
            <a:r>
              <a:rPr lang="en-US" dirty="0" smtClean="0">
                <a:solidFill>
                  <a:schemeClr val="accent1"/>
                </a:solidFill>
              </a:rPr>
              <a:t>Existing</a:t>
            </a:r>
            <a:r>
              <a:rPr lang="en-US" dirty="0" smtClean="0"/>
              <a:t> Solution</a:t>
            </a:r>
            <a:endParaRPr lang="en-US" dirty="0"/>
          </a:p>
        </p:txBody>
      </p:sp>
      <p:cxnSp>
        <p:nvCxnSpPr>
          <p:cNvPr id="16" name="Straight Connector 15"/>
          <p:cNvCxnSpPr/>
          <p:nvPr/>
        </p:nvCxnSpPr>
        <p:spPr>
          <a:xfrm flipH="1">
            <a:off x="3778918" y="361355"/>
            <a:ext cx="471104" cy="984013"/>
          </a:xfrm>
          <a:prstGeom prst="line">
            <a:avLst/>
          </a:prstGeom>
          <a:ln w="38100" cmpd="sng">
            <a:solidFill>
              <a:schemeClr val="accent5"/>
            </a:solidFill>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032199" y="1156029"/>
            <a:ext cx="4572000" cy="307777"/>
          </a:xfrm>
          <a:prstGeom prst="rect">
            <a:avLst/>
          </a:prstGeom>
        </p:spPr>
        <p:txBody>
          <a:bodyPr>
            <a:spAutoFit/>
          </a:bodyPr>
          <a:lstStyle/>
          <a:p>
            <a:r>
              <a:rPr lang="en-US" sz="1400" b="1" dirty="0" smtClean="0">
                <a:solidFill>
                  <a:schemeClr val="accent1"/>
                </a:solidFill>
                <a:latin typeface="Helvetica"/>
                <a:cs typeface="Helvetica"/>
              </a:rPr>
              <a:t>Everyone</a:t>
            </a:r>
            <a:endParaRPr lang="en-US" sz="1400" b="1" dirty="0">
              <a:solidFill>
                <a:schemeClr val="accent1"/>
              </a:solidFill>
              <a:latin typeface="Helvetica"/>
              <a:cs typeface="Helvetica"/>
            </a:endParaRPr>
          </a:p>
        </p:txBody>
      </p:sp>
      <p:sp>
        <p:nvSpPr>
          <p:cNvPr id="19" name="Rectangle 18"/>
          <p:cNvSpPr/>
          <p:nvPr/>
        </p:nvSpPr>
        <p:spPr>
          <a:xfrm>
            <a:off x="881811" y="1156029"/>
            <a:ext cx="4572000" cy="307777"/>
          </a:xfrm>
          <a:prstGeom prst="rect">
            <a:avLst/>
          </a:prstGeom>
        </p:spPr>
        <p:txBody>
          <a:bodyPr>
            <a:spAutoFit/>
          </a:bodyPr>
          <a:lstStyle/>
          <a:p>
            <a:r>
              <a:rPr lang="en-US" sz="1400" b="1" dirty="0" smtClean="0">
                <a:solidFill>
                  <a:schemeClr val="accent2"/>
                </a:solidFill>
                <a:latin typeface="Helvetica"/>
                <a:cs typeface="Helvetica"/>
              </a:rPr>
              <a:t>Everyone</a:t>
            </a:r>
            <a:endParaRPr lang="en-US" sz="1400" b="1" dirty="0">
              <a:solidFill>
                <a:schemeClr val="accent4"/>
              </a:solidFill>
              <a:latin typeface="Helvetica"/>
              <a:cs typeface="Helvetica"/>
            </a:endParaRPr>
          </a:p>
        </p:txBody>
      </p:sp>
      <p:sp>
        <p:nvSpPr>
          <p:cNvPr id="20" name="Rectangle 19"/>
          <p:cNvSpPr/>
          <p:nvPr/>
        </p:nvSpPr>
        <p:spPr>
          <a:xfrm>
            <a:off x="7077768" y="171205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1" name="Rectangle 20"/>
          <p:cNvSpPr/>
          <p:nvPr/>
        </p:nvSpPr>
        <p:spPr>
          <a:xfrm>
            <a:off x="7077768" y="247092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2" name="Rectangle 21"/>
          <p:cNvSpPr/>
          <p:nvPr/>
        </p:nvSpPr>
        <p:spPr>
          <a:xfrm>
            <a:off x="7084437" y="187478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5" name="Rectangle 24"/>
          <p:cNvSpPr/>
          <p:nvPr/>
        </p:nvSpPr>
        <p:spPr>
          <a:xfrm>
            <a:off x="7109606" y="259502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6" name="Rectangle 25"/>
          <p:cNvSpPr/>
          <p:nvPr/>
        </p:nvSpPr>
        <p:spPr>
          <a:xfrm>
            <a:off x="7109606" y="3919019"/>
            <a:ext cx="1653452" cy="307777"/>
          </a:xfrm>
          <a:prstGeom prst="rect">
            <a:avLst/>
          </a:prstGeom>
        </p:spPr>
        <p:txBody>
          <a:bodyPr wrap="square">
            <a:spAutoFit/>
          </a:bodyPr>
          <a:lstStyle/>
          <a:p>
            <a:r>
              <a:rPr lang="en-US" sz="1400" b="1" dirty="0" smtClean="0">
                <a:solidFill>
                  <a:srgbClr val="999999"/>
                </a:solidFill>
                <a:latin typeface="Helvetica"/>
                <a:cs typeface="Helvetica"/>
              </a:rPr>
              <a:t>Marketing Cost</a:t>
            </a:r>
            <a:endParaRPr lang="en-US" sz="1400" b="1" dirty="0">
              <a:solidFill>
                <a:srgbClr val="999999"/>
              </a:solidFill>
              <a:latin typeface="Helvetica"/>
              <a:cs typeface="Helvetica"/>
            </a:endParaRPr>
          </a:p>
        </p:txBody>
      </p:sp>
      <p:sp>
        <p:nvSpPr>
          <p:cNvPr id="27" name="Rectangle 26"/>
          <p:cNvSpPr/>
          <p:nvPr/>
        </p:nvSpPr>
        <p:spPr>
          <a:xfrm>
            <a:off x="7109606" y="4677887"/>
            <a:ext cx="1653452" cy="307777"/>
          </a:xfrm>
          <a:prstGeom prst="rect">
            <a:avLst/>
          </a:prstGeom>
        </p:spPr>
        <p:txBody>
          <a:bodyPr wrap="square">
            <a:spAutoFit/>
          </a:bodyPr>
          <a:lstStyle/>
          <a:p>
            <a:r>
              <a:rPr lang="en-US" sz="1400" b="1" dirty="0" smtClean="0">
                <a:solidFill>
                  <a:srgbClr val="999999"/>
                </a:solidFill>
                <a:latin typeface="Helvetica"/>
                <a:cs typeface="Helvetica"/>
              </a:rPr>
              <a:t>Cost of Irritation</a:t>
            </a:r>
            <a:endParaRPr lang="en-US" sz="1400" b="1" dirty="0">
              <a:solidFill>
                <a:srgbClr val="999999"/>
              </a:solidFill>
              <a:latin typeface="Helvetica"/>
              <a:cs typeface="Helvetica"/>
            </a:endParaRPr>
          </a:p>
        </p:txBody>
      </p:sp>
      <p:sp>
        <p:nvSpPr>
          <p:cNvPr id="28" name="Rectangle 27"/>
          <p:cNvSpPr/>
          <p:nvPr/>
        </p:nvSpPr>
        <p:spPr>
          <a:xfrm>
            <a:off x="7116275" y="4081743"/>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29" name="Rectangle 28"/>
          <p:cNvSpPr/>
          <p:nvPr/>
        </p:nvSpPr>
        <p:spPr>
          <a:xfrm>
            <a:off x="7141444" y="4801986"/>
            <a:ext cx="1653452" cy="584776"/>
          </a:xfrm>
          <a:prstGeom prst="rect">
            <a:avLst/>
          </a:prstGeom>
        </p:spPr>
        <p:txBody>
          <a:bodyPr wrap="square">
            <a:spAutoFit/>
          </a:bodyPr>
          <a:lstStyle/>
          <a:p>
            <a:r>
              <a:rPr lang="en-US" sz="3200" b="1" dirty="0" smtClean="0">
                <a:solidFill>
                  <a:srgbClr val="FDC132"/>
                </a:solidFill>
                <a:latin typeface="Helvetica"/>
                <a:cs typeface="Helvetica"/>
              </a:rPr>
              <a:t>$</a:t>
            </a:r>
            <a:endParaRPr lang="en-US" sz="3200" b="1" dirty="0">
              <a:solidFill>
                <a:srgbClr val="FDC132"/>
              </a:solidFill>
              <a:latin typeface="Helvetica"/>
              <a:cs typeface="Helvetica"/>
            </a:endParaRPr>
          </a:p>
        </p:txBody>
      </p:sp>
      <p:sp>
        <p:nvSpPr>
          <p:cNvPr id="30" name="Rectangle 29"/>
          <p:cNvSpPr/>
          <p:nvPr/>
        </p:nvSpPr>
        <p:spPr>
          <a:xfrm>
            <a:off x="7084437" y="1361755"/>
            <a:ext cx="1653452" cy="307777"/>
          </a:xfrm>
          <a:prstGeom prst="rect">
            <a:avLst/>
          </a:prstGeom>
        </p:spPr>
        <p:txBody>
          <a:bodyPr wrap="square">
            <a:spAutoFit/>
          </a:bodyPr>
          <a:lstStyle/>
          <a:p>
            <a:r>
              <a:rPr lang="en-US" sz="1400" b="1" dirty="0" smtClean="0">
                <a:solidFill>
                  <a:schemeClr val="accent2"/>
                </a:solidFill>
                <a:latin typeface="Helvetica"/>
                <a:cs typeface="Helvetica"/>
              </a:rPr>
              <a:t>3LOQ</a:t>
            </a:r>
            <a:endParaRPr lang="en-US" sz="1400" b="1" dirty="0">
              <a:solidFill>
                <a:schemeClr val="accent2"/>
              </a:solidFill>
              <a:latin typeface="Helvetica"/>
              <a:cs typeface="Helvetica"/>
            </a:endParaRPr>
          </a:p>
        </p:txBody>
      </p:sp>
      <p:sp>
        <p:nvSpPr>
          <p:cNvPr id="31" name="Rectangle 30"/>
          <p:cNvSpPr/>
          <p:nvPr/>
        </p:nvSpPr>
        <p:spPr>
          <a:xfrm>
            <a:off x="7109605" y="3588331"/>
            <a:ext cx="2034395" cy="307777"/>
          </a:xfrm>
          <a:prstGeom prst="rect">
            <a:avLst/>
          </a:prstGeom>
        </p:spPr>
        <p:txBody>
          <a:bodyPr wrap="square">
            <a:spAutoFit/>
          </a:bodyPr>
          <a:lstStyle/>
          <a:p>
            <a:r>
              <a:rPr lang="en-US" sz="1400" b="1" dirty="0" smtClean="0">
                <a:solidFill>
                  <a:schemeClr val="accent1"/>
                </a:solidFill>
                <a:latin typeface="Helvetica"/>
                <a:cs typeface="Helvetica"/>
              </a:rPr>
              <a:t>EXISTING SOLUTION</a:t>
            </a:r>
            <a:endParaRPr lang="en-US" sz="1400" b="1" dirty="0">
              <a:solidFill>
                <a:schemeClr val="accent1"/>
              </a:solidFill>
              <a:latin typeface="Helvetica"/>
              <a:cs typeface="Helvetica"/>
            </a:endParaRPr>
          </a:p>
        </p:txBody>
      </p:sp>
    </p:spTree>
    <p:extLst>
      <p:ext uri="{BB962C8B-B14F-4D97-AF65-F5344CB8AC3E}">
        <p14:creationId xmlns:p14="http://schemas.microsoft.com/office/powerpoint/2010/main" val="2484552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LOQ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3LOQPPTTemplate [Read-Only]" id="{9B9DFE87-B726-42E0-8E1A-D0C826B0C584}" vid="{57018CB1-380A-46AA-8B87-E4D37CA8E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3LOQ PPT Template</Template>
  <TotalTime>40347</TotalTime>
  <Words>2692</Words>
  <Application>Microsoft Macintosh PowerPoint</Application>
  <PresentationFormat>On-screen Show (4:3)</PresentationFormat>
  <Paragraphs>580</Paragraphs>
  <Slides>37</Slides>
  <Notes>17</Notes>
  <HiddenSlides>11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3LOQ PPT Template</vt:lpstr>
      <vt:lpstr>HDFC + 3LOQ</vt:lpstr>
      <vt:lpstr>Agenda</vt:lpstr>
      <vt:lpstr>3LOQ : About Us</vt:lpstr>
      <vt:lpstr>PowerPoint Presentation</vt:lpstr>
      <vt:lpstr>3LOQ: Core Principles</vt:lpstr>
      <vt:lpstr>PowerPoint Presentation</vt:lpstr>
      <vt:lpstr>PowerPoint Presentation</vt:lpstr>
      <vt:lpstr>3LOQ Targeting</vt:lpstr>
      <vt:lpstr>PowerPoint Presentation</vt:lpstr>
      <vt:lpstr>3LOQ  Targeting</vt:lpstr>
      <vt:lpstr>PowerPoint Presentation</vt:lpstr>
      <vt:lpstr>PowerPoint Presentation</vt:lpstr>
      <vt:lpstr>3LOQ advantage: The Three Multipliers</vt:lpstr>
      <vt:lpstr>3LOQ Product DEmo @ HDFC</vt:lpstr>
      <vt:lpstr>Problem Statement</vt:lpstr>
      <vt:lpstr>HDFC Data Summary</vt:lpstr>
      <vt:lpstr>3LOQ Recommendation Model Creation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3LOQ – Potential Next steps</vt:lpstr>
      <vt:lpstr>PowerPoint Presentation</vt:lpstr>
      <vt:lpstr>Engagement details: deployment &amp; pricing</vt:lpstr>
      <vt:lpstr>PowerPoint Presentation</vt:lpstr>
      <vt:lpstr>Deployment Requirements</vt:lpstr>
      <vt:lpstr>Pricing Model – 3LOQ Product Recommendation</vt:lpstr>
      <vt:lpstr>PowerPoint Presentation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bitchemy</dc:creator>
  <cp:lastModifiedBy>Anirudh Shah</cp:lastModifiedBy>
  <cp:revision>1173</cp:revision>
  <cp:lastPrinted>2014-10-17T11:31:30Z</cp:lastPrinted>
  <dcterms:created xsi:type="dcterms:W3CDTF">2014-02-05T11:08:51Z</dcterms:created>
  <dcterms:modified xsi:type="dcterms:W3CDTF">2014-11-11T23:16:21Z</dcterms:modified>
</cp:coreProperties>
</file>