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41"/>
  </p:notesMasterIdLst>
  <p:sldIdLst>
    <p:sldId id="256" r:id="rId2"/>
    <p:sldId id="257" r:id="rId3"/>
    <p:sldId id="258" r:id="rId4"/>
    <p:sldId id="270" r:id="rId5"/>
    <p:sldId id="259" r:id="rId6"/>
    <p:sldId id="272" r:id="rId7"/>
    <p:sldId id="273" r:id="rId8"/>
    <p:sldId id="274" r:id="rId9"/>
    <p:sldId id="275" r:id="rId10"/>
    <p:sldId id="276" r:id="rId11"/>
    <p:sldId id="271" r:id="rId12"/>
    <p:sldId id="287" r:id="rId13"/>
    <p:sldId id="288" r:id="rId14"/>
    <p:sldId id="260" r:id="rId15"/>
    <p:sldId id="289" r:id="rId16"/>
    <p:sldId id="290" r:id="rId17"/>
    <p:sldId id="261" r:id="rId18"/>
    <p:sldId id="277" r:id="rId19"/>
    <p:sldId id="262" r:id="rId20"/>
    <p:sldId id="263" r:id="rId21"/>
    <p:sldId id="264" r:id="rId22"/>
    <p:sldId id="279" r:id="rId23"/>
    <p:sldId id="278" r:id="rId24"/>
    <p:sldId id="265" r:id="rId25"/>
    <p:sldId id="280" r:id="rId26"/>
    <p:sldId id="266" r:id="rId27"/>
    <p:sldId id="291" r:id="rId28"/>
    <p:sldId id="267" r:id="rId29"/>
    <p:sldId id="281" r:id="rId30"/>
    <p:sldId id="268" r:id="rId31"/>
    <p:sldId id="294" r:id="rId32"/>
    <p:sldId id="293" r:id="rId33"/>
    <p:sldId id="292" r:id="rId34"/>
    <p:sldId id="282" r:id="rId35"/>
    <p:sldId id="269" r:id="rId36"/>
    <p:sldId id="283" r:id="rId37"/>
    <p:sldId id="284" r:id="rId38"/>
    <p:sldId id="285" r:id="rId39"/>
    <p:sldId id="286" r:id="rId40"/>
  </p:sldIdLst>
  <p:sldSz cx="9144000" cy="5143500" type="screen16x9"/>
  <p:notesSz cx="6858000" cy="9144000"/>
  <p:embeddedFontLst>
    <p:embeddedFont>
      <p:font typeface="Georgia" panose="02040502050405020303" pitchFamily="18" charset="0"/>
      <p:regular r:id="rId42"/>
      <p:bold r:id="rId43"/>
      <p:italic r:id="rId44"/>
      <p:boldItalic r:id="rId45"/>
    </p:embeddedFont>
    <p:embeddedFont>
      <p:font typeface="Lato" panose="020B0604020202020204" charset="0"/>
      <p:regular r:id="rId46"/>
      <p:bold r:id="rId47"/>
      <p:italic r:id="rId48"/>
      <p:boldItalic r:id="rId49"/>
    </p:embeddedFont>
    <p:embeddedFont>
      <p:font typeface="Trebuchet MS" panose="020B0603020202020204" pitchFamily="34" charset="0"/>
      <p:regular r:id="rId50"/>
      <p:bold r:id="rId51"/>
      <p:italic r:id="rId52"/>
      <p:boldItalic r:id="rId53"/>
    </p:embeddedFont>
    <p:embeddedFont>
      <p:font typeface="Wingdings 3" panose="05040102010807070707" pitchFamily="18" charset="2"/>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69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66818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ec7c78c6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ec7c78c6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93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40662c34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40662c34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077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c2bebe4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c2bebe4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235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40662c34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40662c34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77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40662c34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40662c34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508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2b9546ce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2b9546ce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4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053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64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70bbad1f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70bbad1f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2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70bbad1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70bbad1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891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11ca98d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11ca98d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638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70bbad1f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70bbad1f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758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70bbad1f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70bbad1f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54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40662c34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40662c34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723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2065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79631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5399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57853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50285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95921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07/23/2021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59986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99505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44"/>
        <p:cNvGrpSpPr/>
        <p:nvPr/>
      </p:nvGrpSpPr>
      <p:grpSpPr>
        <a:xfrm>
          <a:off x="0" y="0"/>
          <a:ext cx="0" cy="0"/>
          <a:chOff x="0" y="0"/>
          <a:chExt cx="0" cy="0"/>
        </a:xfrm>
      </p:grpSpPr>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040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80322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59031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07/23/2021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08648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45280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18090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978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07/23/2021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3893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11510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07/23/2021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lumMod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01719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342900" rtl="0" eaLnBrk="1" latinLnBrk="0" hangingPunct="1">
        <a:spcBef>
          <a:spcPct val="0"/>
        </a:spcBef>
        <a:buNone/>
        <a:defRPr sz="27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lumMod val="75000"/>
          </a:schemeClr>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lumMod val="75000"/>
          </a:schemeClr>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lumMod val="75000"/>
          </a:schemeClr>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monkeylearn.com/sentiment-analysis/"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monkeylearn.com/machine-learning/" TargetMode="External"/><Relationship Id="rId2" Type="http://schemas.openxmlformats.org/officeDocument/2006/relationships/hyperlink" Target="https://monkeylearn.com/natural-language-process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monkeylearn.com/#prepare" TargetMode="External"/><Relationship Id="rId2" Type="http://schemas.openxmlformats.org/officeDocument/2006/relationships/hyperlink" Target="https://monkeylearn.com/#gather" TargetMode="External"/><Relationship Id="rId1" Type="http://schemas.openxmlformats.org/officeDocument/2006/relationships/slideLayout" Target="../slideLayouts/slideLayout6.xml"/><Relationship Id="rId6" Type="http://schemas.openxmlformats.org/officeDocument/2006/relationships/hyperlink" Target="https://monkeylearn.com/#visualize" TargetMode="External"/><Relationship Id="rId5" Type="http://schemas.openxmlformats.org/officeDocument/2006/relationships/hyperlink" Target="https://monkeylearn.com/#analyze" TargetMode="External"/><Relationship Id="rId4" Type="http://schemas.openxmlformats.org/officeDocument/2006/relationships/hyperlink" Target="https://monkeylearn.com/#cre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221740" y="2600816"/>
            <a:ext cx="5825202" cy="12347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US" sz="2600" dirty="0" smtClean="0">
                <a:solidFill>
                  <a:schemeClr val="tx2">
                    <a:lumMod val="75000"/>
                  </a:schemeClr>
                </a:solidFill>
                <a:effectLst>
                  <a:outerShdw blurRad="38100" dist="38100" dir="2700000" algn="tl">
                    <a:srgbClr val="000000">
                      <a:alpha val="43137"/>
                    </a:srgbClr>
                  </a:outerShdw>
                </a:effectLst>
                <a:latin typeface="Arial"/>
                <a:cs typeface="Arial"/>
                <a:sym typeface="Arial"/>
              </a:rPr>
              <a:t>I</a:t>
            </a:r>
            <a:r>
              <a:rPr lang="en" sz="2600" dirty="0" smtClean="0">
                <a:solidFill>
                  <a:schemeClr val="tx2">
                    <a:lumMod val="75000"/>
                  </a:schemeClr>
                </a:solidFill>
                <a:effectLst>
                  <a:outerShdw blurRad="38100" dist="38100" dir="2700000" algn="tl">
                    <a:srgbClr val="000000">
                      <a:alpha val="43137"/>
                    </a:srgbClr>
                  </a:outerShdw>
                </a:effectLst>
                <a:latin typeface="Arial"/>
                <a:cs typeface="Arial"/>
                <a:sym typeface="Arial"/>
              </a:rPr>
              <a:t>nhouse Internship Project</a:t>
            </a:r>
            <a:endParaRPr dirty="0">
              <a:solidFill>
                <a:schemeClr val="tx2">
                  <a:lumMod val="75000"/>
                </a:schemeClr>
              </a:solidFill>
              <a:effectLst>
                <a:outerShdw blurRad="38100" dist="38100" dir="2700000" algn="tl">
                  <a:srgbClr val="000000">
                    <a:alpha val="43137"/>
                  </a:srgbClr>
                </a:outerShdw>
              </a:effectLst>
            </a:endParaRPr>
          </a:p>
        </p:txBody>
      </p:sp>
      <p:sp>
        <p:nvSpPr>
          <p:cNvPr id="73" name="Google Shape;73;p13"/>
          <p:cNvSpPr txBox="1">
            <a:spLocks noGrp="1"/>
          </p:cNvSpPr>
          <p:nvPr>
            <p:ph type="subTitle" idx="1"/>
          </p:nvPr>
        </p:nvSpPr>
        <p:spPr>
          <a:xfrm>
            <a:off x="2218199" y="3218180"/>
            <a:ext cx="5825202" cy="82267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solidFill>
                  <a:srgbClr val="00B0F0"/>
                </a:solidFill>
              </a:rPr>
              <a:t>Twitter sentimental analysis </a:t>
            </a:r>
            <a:endParaRPr sz="2000" dirty="0">
              <a:solidFill>
                <a:srgbClr val="00B0F0"/>
              </a:solidFill>
            </a:endParaRPr>
          </a:p>
        </p:txBody>
      </p:sp>
      <p:pic>
        <p:nvPicPr>
          <p:cNvPr id="4" name="Google Shape;80;p14"/>
          <p:cNvPicPr preferRelativeResize="0"/>
          <p:nvPr/>
        </p:nvPicPr>
        <p:blipFill>
          <a:blip r:embed="rId3">
            <a:alphaModFix/>
          </a:blip>
          <a:stretch>
            <a:fillRect/>
          </a:stretch>
        </p:blipFill>
        <p:spPr>
          <a:xfrm>
            <a:off x="2245360" y="230710"/>
            <a:ext cx="2885440" cy="209296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                </a:t>
            </a:r>
            <a:r>
              <a:rPr lang="en-US" b="0" i="1" dirty="0" smtClean="0">
                <a:solidFill>
                  <a:schemeClr val="accent5"/>
                </a:solidFill>
                <a:effectLst>
                  <a:outerShdw blurRad="38100" dist="38100" dir="2700000" algn="tl">
                    <a:srgbClr val="000000">
                      <a:alpha val="43137"/>
                    </a:srgbClr>
                  </a:outerShdw>
                </a:effectLst>
              </a:rPr>
              <a:t>Proposed system</a:t>
            </a:r>
            <a:r>
              <a:rPr lang="en-US" b="0" dirty="0"/>
              <a:t/>
            </a:r>
            <a:br>
              <a:rPr lang="en-US" b="0"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122" y="1391285"/>
            <a:ext cx="3648075" cy="2076450"/>
          </a:xfrm>
          <a:prstGeom prst="rect">
            <a:avLst/>
          </a:prstGeom>
        </p:spPr>
      </p:pic>
    </p:spTree>
    <p:extLst>
      <p:ext uri="{BB962C8B-B14F-4D97-AF65-F5344CB8AC3E}">
        <p14:creationId xmlns:p14="http://schemas.microsoft.com/office/powerpoint/2010/main" val="1867933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i="1" dirty="0" smtClean="0">
                <a:solidFill>
                  <a:schemeClr val="accent5"/>
                </a:solidFill>
                <a:effectLst>
                  <a:outerShdw blurRad="38100" dist="38100" dir="2700000" algn="tl">
                    <a:srgbClr val="000000">
                      <a:alpha val="43137"/>
                    </a:srgbClr>
                  </a:outerShdw>
                </a:effectLst>
              </a:rPr>
              <a:t>ARCHITECTURE OF TWITTER SENTIMENTAL ANALYSIS</a:t>
            </a:r>
            <a:endParaRPr lang="en-US" sz="2400" i="1" dirty="0">
              <a:solidFill>
                <a:schemeClr val="accent5"/>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585" y="1051175"/>
            <a:ext cx="3105150" cy="3181350"/>
          </a:xfrm>
          <a:prstGeom prst="rect">
            <a:avLst/>
          </a:prstGeom>
        </p:spPr>
      </p:pic>
    </p:spTree>
    <p:extLst>
      <p:ext uri="{BB962C8B-B14F-4D97-AF65-F5344CB8AC3E}">
        <p14:creationId xmlns:p14="http://schemas.microsoft.com/office/powerpoint/2010/main" val="76849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Understanding the problem statement</a:t>
            </a:r>
            <a:endParaRPr lang="en-US" i="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1051175"/>
            <a:ext cx="5525342" cy="3766276"/>
          </a:xfrm>
          <a:prstGeom prst="rect">
            <a:avLst/>
          </a:prstGeom>
        </p:spPr>
      </p:pic>
    </p:spTree>
    <p:extLst>
      <p:ext uri="{BB962C8B-B14F-4D97-AF65-F5344CB8AC3E}">
        <p14:creationId xmlns:p14="http://schemas.microsoft.com/office/powerpoint/2010/main" val="374864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99" y="289826"/>
            <a:ext cx="6522721" cy="4507678"/>
          </a:xfrm>
          <a:prstGeom prst="rect">
            <a:avLst/>
          </a:prstGeom>
        </p:spPr>
      </p:pic>
    </p:spTree>
    <p:extLst>
      <p:ext uri="{BB962C8B-B14F-4D97-AF65-F5344CB8AC3E}">
        <p14:creationId xmlns:p14="http://schemas.microsoft.com/office/powerpoint/2010/main" val="160999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idx="4294967295"/>
          </p:nvPr>
        </p:nvSpPr>
        <p:spPr>
          <a:xfrm>
            <a:off x="512323" y="263390"/>
            <a:ext cx="5197475" cy="76676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solidFill>
                  <a:srgbClr val="0070C0"/>
                </a:solidFill>
                <a:effectLst>
                  <a:outerShdw blurRad="38100" dist="38100" dir="2700000" algn="tl">
                    <a:srgbClr val="000000">
                      <a:alpha val="43137"/>
                    </a:srgbClr>
                  </a:outerShdw>
                </a:effectLst>
              </a:rPr>
              <a:t>Description of Dataset  </a:t>
            </a:r>
            <a:endParaRPr i="1" dirty="0">
              <a:solidFill>
                <a:srgbClr val="0070C0"/>
              </a:solidFill>
              <a:effectLst>
                <a:outerShdw blurRad="38100" dist="38100" dir="2700000" algn="tl">
                  <a:srgbClr val="000000">
                    <a:alpha val="43137"/>
                  </a:srgbClr>
                </a:outerShdw>
              </a:effectLst>
            </a:endParaRPr>
          </a:p>
        </p:txBody>
      </p:sp>
      <p:sp>
        <p:nvSpPr>
          <p:cNvPr id="100" name="Google Shape;100;p17"/>
          <p:cNvSpPr txBox="1">
            <a:spLocks noGrp="1"/>
          </p:cNvSpPr>
          <p:nvPr>
            <p:ph type="title" idx="4294967295"/>
          </p:nvPr>
        </p:nvSpPr>
        <p:spPr>
          <a:xfrm>
            <a:off x="512323" y="1321780"/>
            <a:ext cx="6290553" cy="3438288"/>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dirty="0">
                <a:solidFill>
                  <a:schemeClr val="accent6">
                    <a:lumMod val="75000"/>
                  </a:schemeClr>
                </a:solidFill>
                <a:latin typeface="Lato"/>
                <a:ea typeface="Lato"/>
                <a:cs typeface="Lato"/>
                <a:sym typeface="Lato"/>
              </a:rPr>
              <a:t>We Used a kaggle dataset which had around 32000 tweets, which were labelled as ‘0’ and ‘1’, where ‘0’ being positive and ‘1’ being negative.</a:t>
            </a:r>
            <a:endParaRPr sz="1700" dirty="0">
              <a:solidFill>
                <a:schemeClr val="accent6">
                  <a:lumMod val="75000"/>
                </a:schemeClr>
              </a:solidFill>
              <a:latin typeface="Lato"/>
              <a:ea typeface="Lato"/>
              <a:cs typeface="Lato"/>
              <a:sym typeface="Lato"/>
            </a:endParaRPr>
          </a:p>
          <a:p>
            <a:pPr marL="0" lvl="0" indent="0" algn="l" rtl="0">
              <a:lnSpc>
                <a:spcPct val="115000"/>
              </a:lnSpc>
              <a:spcBef>
                <a:spcPts val="1600"/>
              </a:spcBef>
              <a:spcAft>
                <a:spcPts val="0"/>
              </a:spcAft>
              <a:buNone/>
            </a:pPr>
            <a:r>
              <a:rPr lang="en" sz="1700" dirty="0">
                <a:solidFill>
                  <a:schemeClr val="accent6">
                    <a:lumMod val="75000"/>
                  </a:schemeClr>
                </a:solidFill>
                <a:latin typeface="Lato"/>
                <a:ea typeface="Lato"/>
                <a:cs typeface="Lato"/>
                <a:sym typeface="Lato"/>
              </a:rPr>
              <a:t>We performed pre-processing steps , checked for null values, plotted a graph for the length of the tweets to further understand the dataset </a:t>
            </a:r>
            <a:endParaRPr sz="1700" dirty="0">
              <a:solidFill>
                <a:schemeClr val="accent6">
                  <a:lumMod val="75000"/>
                </a:schemeClr>
              </a:solidFill>
              <a:latin typeface="Lato"/>
              <a:ea typeface="Lato"/>
              <a:cs typeface="Lato"/>
              <a:sym typeface="Lato"/>
            </a:endParaRPr>
          </a:p>
          <a:p>
            <a:pPr marL="0" lvl="0" indent="0" algn="l" rtl="0">
              <a:lnSpc>
                <a:spcPct val="115000"/>
              </a:lnSpc>
              <a:spcBef>
                <a:spcPts val="1600"/>
              </a:spcBef>
              <a:spcAft>
                <a:spcPts val="0"/>
              </a:spcAft>
              <a:buNone/>
            </a:pPr>
            <a:r>
              <a:rPr lang="en" sz="1700" dirty="0">
                <a:solidFill>
                  <a:schemeClr val="accent6">
                    <a:lumMod val="75000"/>
                  </a:schemeClr>
                </a:solidFill>
                <a:latin typeface="Lato"/>
                <a:ea typeface="Lato"/>
                <a:cs typeface="Lato"/>
                <a:sym typeface="Lato"/>
              </a:rPr>
              <a:t>For this Project we just need 2 Parameters:</a:t>
            </a:r>
            <a:endParaRPr sz="1700" dirty="0">
              <a:solidFill>
                <a:schemeClr val="accent6">
                  <a:lumMod val="75000"/>
                </a:schemeClr>
              </a:solidFill>
              <a:latin typeface="Lato"/>
              <a:ea typeface="Lato"/>
              <a:cs typeface="Lato"/>
              <a:sym typeface="Lato"/>
            </a:endParaRPr>
          </a:p>
          <a:p>
            <a:pPr marL="457200" lvl="0" indent="-336550" algn="l" rtl="0">
              <a:lnSpc>
                <a:spcPct val="115000"/>
              </a:lnSpc>
              <a:spcBef>
                <a:spcPts val="1600"/>
              </a:spcBef>
              <a:spcAft>
                <a:spcPts val="0"/>
              </a:spcAft>
              <a:buSzPts val="1700"/>
              <a:buFont typeface="Lato"/>
              <a:buAutoNum type="arabicParenR"/>
            </a:pPr>
            <a:r>
              <a:rPr lang="en" sz="1700" dirty="0">
                <a:solidFill>
                  <a:schemeClr val="accent6">
                    <a:lumMod val="75000"/>
                  </a:schemeClr>
                </a:solidFill>
                <a:latin typeface="Lato"/>
                <a:ea typeface="Lato"/>
                <a:cs typeface="Lato"/>
                <a:sym typeface="Lato"/>
              </a:rPr>
              <a:t>The tweets itself</a:t>
            </a:r>
            <a:endParaRPr sz="1700" dirty="0">
              <a:solidFill>
                <a:schemeClr val="accent6">
                  <a:lumMod val="75000"/>
                </a:schemeClr>
              </a:solidFill>
              <a:latin typeface="Lato"/>
              <a:ea typeface="Lato"/>
              <a:cs typeface="Lato"/>
              <a:sym typeface="Lato"/>
            </a:endParaRPr>
          </a:p>
          <a:p>
            <a:pPr marL="457200" lvl="0" indent="-336550" algn="l" rtl="0">
              <a:lnSpc>
                <a:spcPct val="115000"/>
              </a:lnSpc>
              <a:spcBef>
                <a:spcPts val="0"/>
              </a:spcBef>
              <a:spcAft>
                <a:spcPts val="0"/>
              </a:spcAft>
              <a:buSzPts val="1700"/>
              <a:buFont typeface="Lato"/>
              <a:buAutoNum type="arabicParenR"/>
            </a:pPr>
            <a:r>
              <a:rPr lang="en" sz="1700" dirty="0">
                <a:solidFill>
                  <a:schemeClr val="accent6">
                    <a:lumMod val="75000"/>
                  </a:schemeClr>
                </a:solidFill>
                <a:latin typeface="Lato"/>
                <a:ea typeface="Lato"/>
                <a:cs typeface="Lato"/>
                <a:sym typeface="Lato"/>
              </a:rPr>
              <a:t>The labels associated with each tweet</a:t>
            </a:r>
            <a:r>
              <a:rPr lang="en" sz="1700" dirty="0">
                <a:latin typeface="Lato"/>
                <a:ea typeface="Lato"/>
                <a:cs typeface="Lato"/>
                <a:sym typeface="Lato"/>
              </a:rPr>
              <a:t>.</a:t>
            </a:r>
            <a:endParaRPr sz="1700" dirty="0">
              <a:latin typeface="Lato"/>
              <a:ea typeface="Lato"/>
              <a:cs typeface="Lato"/>
              <a:sym typeface="Lato"/>
            </a:endParaRPr>
          </a:p>
          <a:p>
            <a:pPr marL="0" lvl="0" indent="0" algn="l" rtl="0">
              <a:lnSpc>
                <a:spcPct val="115000"/>
              </a:lnSpc>
              <a:spcBef>
                <a:spcPts val="1600"/>
              </a:spcBef>
              <a:spcAft>
                <a:spcPts val="0"/>
              </a:spcAft>
              <a:buNone/>
            </a:pPr>
            <a:endParaRPr sz="1700" dirty="0">
              <a:latin typeface="Lato"/>
              <a:ea typeface="Lato"/>
              <a:cs typeface="Lato"/>
              <a:sym typeface="Lato"/>
            </a:endParaRPr>
          </a:p>
          <a:p>
            <a:pPr marL="0" lvl="0" indent="0" algn="l" rtl="0">
              <a:lnSpc>
                <a:spcPct val="115000"/>
              </a:lnSpc>
              <a:spcBef>
                <a:spcPts val="1600"/>
              </a:spcBef>
              <a:spcAft>
                <a:spcPts val="1600"/>
              </a:spcAft>
              <a:buNone/>
            </a:pPr>
            <a:endParaRPr sz="1700"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3" y="245995"/>
            <a:ext cx="5998723" cy="13446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43" y="1700537"/>
            <a:ext cx="2995428" cy="3318841"/>
          </a:xfrm>
          <a:prstGeom prst="rect">
            <a:avLst/>
          </a:prstGeom>
        </p:spPr>
      </p:pic>
    </p:spTree>
    <p:extLst>
      <p:ext uri="{BB962C8B-B14F-4D97-AF65-F5344CB8AC3E}">
        <p14:creationId xmlns:p14="http://schemas.microsoft.com/office/powerpoint/2010/main" val="3737592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840" y="216142"/>
            <a:ext cx="5185296" cy="4355858"/>
          </a:xfrm>
          <a:prstGeom prst="rect">
            <a:avLst/>
          </a:prstGeom>
        </p:spPr>
      </p:pic>
    </p:spTree>
    <p:extLst>
      <p:ext uri="{BB962C8B-B14F-4D97-AF65-F5344CB8AC3E}">
        <p14:creationId xmlns:p14="http://schemas.microsoft.com/office/powerpoint/2010/main" val="3582682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idx="4294967295"/>
          </p:nvPr>
        </p:nvSpPr>
        <p:spPr>
          <a:xfrm>
            <a:off x="771728" y="285108"/>
            <a:ext cx="3370263"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i="1" dirty="0">
                <a:solidFill>
                  <a:schemeClr val="accent3">
                    <a:lumMod val="75000"/>
                  </a:schemeClr>
                </a:solidFill>
                <a:effectLst>
                  <a:outerShdw blurRad="38100" dist="38100" dir="2700000" algn="tl">
                    <a:srgbClr val="000000">
                      <a:alpha val="43137"/>
                    </a:srgbClr>
                  </a:outerShdw>
                </a:effectLst>
              </a:rPr>
              <a:t>Data Cleaning</a:t>
            </a:r>
            <a:endParaRPr sz="2400" i="1" dirty="0">
              <a:solidFill>
                <a:schemeClr val="accent3">
                  <a:lumMod val="75000"/>
                </a:schemeClr>
              </a:solidFill>
              <a:effectLst>
                <a:outerShdw blurRad="38100" dist="38100" dir="2700000" algn="tl">
                  <a:srgbClr val="000000">
                    <a:alpha val="43137"/>
                  </a:srgbClr>
                </a:outerShdw>
              </a:effectLst>
            </a:endParaRPr>
          </a:p>
        </p:txBody>
      </p:sp>
      <p:sp>
        <p:nvSpPr>
          <p:cNvPr id="106" name="Google Shape;106;p18"/>
          <p:cNvSpPr txBox="1">
            <a:spLocks noGrp="1"/>
          </p:cNvSpPr>
          <p:nvPr>
            <p:ph type="title" idx="4294967295"/>
          </p:nvPr>
        </p:nvSpPr>
        <p:spPr>
          <a:xfrm>
            <a:off x="713362" y="1527851"/>
            <a:ext cx="6219217" cy="225945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solidFill>
                  <a:schemeClr val="accent6">
                    <a:lumMod val="75000"/>
                  </a:schemeClr>
                </a:solidFill>
                <a:latin typeface="Lato"/>
                <a:ea typeface="Lato"/>
                <a:cs typeface="Lato"/>
                <a:sym typeface="Lato"/>
              </a:rPr>
              <a:t>In this Project we undertook 3 main data cleaning steps:</a:t>
            </a:r>
            <a:endParaRPr sz="2000" dirty="0">
              <a:solidFill>
                <a:schemeClr val="accent6">
                  <a:lumMod val="75000"/>
                </a:schemeClr>
              </a:solidFill>
              <a:latin typeface="Lato"/>
              <a:ea typeface="Lato"/>
              <a:cs typeface="Lato"/>
              <a:sym typeface="Lato"/>
            </a:endParaRPr>
          </a:p>
          <a:p>
            <a:pPr marL="457200" lvl="0" indent="-336550" algn="l" rtl="0">
              <a:lnSpc>
                <a:spcPct val="115000"/>
              </a:lnSpc>
              <a:spcBef>
                <a:spcPts val="1600"/>
              </a:spcBef>
              <a:spcAft>
                <a:spcPts val="0"/>
              </a:spcAft>
              <a:buSzPts val="1700"/>
              <a:buFont typeface="Lato"/>
              <a:buAutoNum type="arabicParenR"/>
            </a:pPr>
            <a:r>
              <a:rPr lang="en" sz="2000" dirty="0">
                <a:solidFill>
                  <a:schemeClr val="accent6">
                    <a:lumMod val="75000"/>
                  </a:schemeClr>
                </a:solidFill>
                <a:latin typeface="Lato"/>
                <a:ea typeface="Lato"/>
                <a:cs typeface="Lato"/>
                <a:sym typeface="Lato"/>
              </a:rPr>
              <a:t>Removing frequent Words</a:t>
            </a:r>
            <a:endParaRPr sz="2000" dirty="0">
              <a:solidFill>
                <a:schemeClr val="accent6">
                  <a:lumMod val="75000"/>
                </a:schemeClr>
              </a:solidFill>
              <a:latin typeface="Lato"/>
              <a:ea typeface="Lato"/>
              <a:cs typeface="Lato"/>
              <a:sym typeface="Lato"/>
            </a:endParaRPr>
          </a:p>
          <a:p>
            <a:pPr marL="457200" lvl="0" indent="-336550" algn="l" rtl="0">
              <a:lnSpc>
                <a:spcPct val="115000"/>
              </a:lnSpc>
              <a:spcBef>
                <a:spcPts val="0"/>
              </a:spcBef>
              <a:spcAft>
                <a:spcPts val="0"/>
              </a:spcAft>
              <a:buSzPts val="1700"/>
              <a:buFont typeface="Lato"/>
              <a:buAutoNum type="arabicParenR"/>
            </a:pPr>
            <a:r>
              <a:rPr lang="en" sz="2000" dirty="0">
                <a:solidFill>
                  <a:schemeClr val="accent6">
                    <a:lumMod val="75000"/>
                  </a:schemeClr>
                </a:solidFill>
                <a:latin typeface="Lato"/>
                <a:ea typeface="Lato"/>
                <a:cs typeface="Lato"/>
                <a:sym typeface="Lato"/>
              </a:rPr>
              <a:t>Removing Stopwords</a:t>
            </a:r>
            <a:endParaRPr sz="2000" dirty="0">
              <a:solidFill>
                <a:schemeClr val="accent6">
                  <a:lumMod val="75000"/>
                </a:schemeClr>
              </a:solidFill>
              <a:latin typeface="Lato"/>
              <a:ea typeface="Lato"/>
              <a:cs typeface="Lato"/>
              <a:sym typeface="Lato"/>
            </a:endParaRPr>
          </a:p>
          <a:p>
            <a:pPr marL="457200" lvl="0" indent="-336550" algn="l" rtl="0">
              <a:lnSpc>
                <a:spcPct val="115000"/>
              </a:lnSpc>
              <a:spcBef>
                <a:spcPts val="0"/>
              </a:spcBef>
              <a:spcAft>
                <a:spcPts val="0"/>
              </a:spcAft>
              <a:buSzPts val="1700"/>
              <a:buFont typeface="Lato"/>
              <a:buAutoNum type="arabicParenR"/>
            </a:pPr>
            <a:r>
              <a:rPr lang="en" sz="2000" dirty="0">
                <a:solidFill>
                  <a:schemeClr val="accent6">
                    <a:lumMod val="75000"/>
                  </a:schemeClr>
                </a:solidFill>
                <a:latin typeface="Lato"/>
                <a:ea typeface="Lato"/>
                <a:cs typeface="Lato"/>
                <a:sym typeface="Lato"/>
              </a:rPr>
              <a:t>Removing Punctuations</a:t>
            </a:r>
            <a:endParaRPr sz="2000" dirty="0">
              <a:solidFill>
                <a:schemeClr val="accent6">
                  <a:lumMod val="75000"/>
                </a:schemeClr>
              </a:solidFill>
              <a:latin typeface="Lato"/>
              <a:ea typeface="Lato"/>
              <a:cs typeface="Lato"/>
              <a:sym typeface="Lato"/>
            </a:endParaRPr>
          </a:p>
          <a:p>
            <a:pPr marL="0" lvl="0" indent="0" algn="l" rtl="0">
              <a:lnSpc>
                <a:spcPct val="115000"/>
              </a:lnSpc>
              <a:spcBef>
                <a:spcPts val="1600"/>
              </a:spcBef>
              <a:spcAft>
                <a:spcPts val="0"/>
              </a:spcAft>
              <a:buNone/>
            </a:pPr>
            <a:endParaRPr sz="1700" dirty="0">
              <a:solidFill>
                <a:schemeClr val="accent6">
                  <a:lumMod val="75000"/>
                </a:schemeClr>
              </a:solidFill>
              <a:latin typeface="Lato"/>
              <a:ea typeface="Lato"/>
              <a:cs typeface="Lato"/>
              <a:sym typeface="Lato"/>
            </a:endParaRPr>
          </a:p>
          <a:p>
            <a:pPr marL="0" lvl="0" indent="0" algn="l" rtl="0">
              <a:lnSpc>
                <a:spcPct val="115000"/>
              </a:lnSpc>
              <a:spcBef>
                <a:spcPts val="1600"/>
              </a:spcBef>
              <a:spcAft>
                <a:spcPts val="0"/>
              </a:spcAft>
              <a:buNone/>
            </a:pPr>
            <a:endParaRPr sz="1700" dirty="0">
              <a:latin typeface="Lato"/>
              <a:ea typeface="Lato"/>
              <a:cs typeface="Lato"/>
              <a:sym typeface="Lato"/>
            </a:endParaRPr>
          </a:p>
          <a:p>
            <a:pPr marL="0" lvl="0" indent="0" algn="l" rtl="0">
              <a:lnSpc>
                <a:spcPct val="115000"/>
              </a:lnSpc>
              <a:spcBef>
                <a:spcPts val="1600"/>
              </a:spcBef>
              <a:spcAft>
                <a:spcPts val="1600"/>
              </a:spcAft>
              <a:buNone/>
            </a:pPr>
            <a:endParaRPr sz="1700" dirty="0">
              <a:latin typeface="Lato"/>
              <a:ea typeface="Lato"/>
              <a:cs typeface="Lato"/>
              <a:sym typeface="Lato"/>
            </a:endParaRPr>
          </a:p>
        </p:txBody>
      </p:sp>
      <p:sp>
        <p:nvSpPr>
          <p:cNvPr id="109" name="Google Shape;109;p18"/>
          <p:cNvSpPr txBox="1"/>
          <p:nvPr/>
        </p:nvSpPr>
        <p:spPr>
          <a:xfrm>
            <a:off x="876150" y="4469125"/>
            <a:ext cx="67899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08;p18"/>
          <p:cNvPicPr preferRelativeResize="0"/>
          <p:nvPr/>
        </p:nvPicPr>
        <p:blipFill>
          <a:blip r:embed="rId2">
            <a:alphaModFix/>
          </a:blip>
          <a:stretch>
            <a:fillRect/>
          </a:stretch>
        </p:blipFill>
        <p:spPr>
          <a:xfrm>
            <a:off x="223520" y="397510"/>
            <a:ext cx="8839199" cy="883000"/>
          </a:xfrm>
          <a:prstGeom prst="rect">
            <a:avLst/>
          </a:prstGeom>
          <a:noFill/>
          <a:ln>
            <a:noFill/>
          </a:ln>
        </p:spPr>
      </p:pic>
      <p:pic>
        <p:nvPicPr>
          <p:cNvPr id="3" name="Google Shape;107;p18"/>
          <p:cNvPicPr preferRelativeResize="0"/>
          <p:nvPr/>
        </p:nvPicPr>
        <p:blipFill>
          <a:blip r:embed="rId3">
            <a:alphaModFix/>
          </a:blip>
          <a:stretch>
            <a:fillRect/>
          </a:stretch>
        </p:blipFill>
        <p:spPr>
          <a:xfrm>
            <a:off x="223520" y="1402430"/>
            <a:ext cx="7019925" cy="866775"/>
          </a:xfrm>
          <a:prstGeom prst="rect">
            <a:avLst/>
          </a:prstGeom>
          <a:noFill/>
          <a:ln>
            <a:noFill/>
          </a:ln>
        </p:spPr>
      </p:pic>
      <p:sp>
        <p:nvSpPr>
          <p:cNvPr id="4" name="Rectangle 3"/>
          <p:cNvSpPr/>
          <p:nvPr/>
        </p:nvSpPr>
        <p:spPr>
          <a:xfrm>
            <a:off x="375920" y="2391125"/>
            <a:ext cx="7985760" cy="707886"/>
          </a:xfrm>
          <a:prstGeom prst="rect">
            <a:avLst/>
          </a:prstGeom>
        </p:spPr>
        <p:txBody>
          <a:bodyPr wrap="square">
            <a:spAutoFit/>
          </a:bodyPr>
          <a:lstStyle/>
          <a:p>
            <a:pPr lvl="0"/>
            <a:r>
              <a:rPr lang="en-US" sz="2000" b="1" dirty="0">
                <a:latin typeface="Lato"/>
                <a:ea typeface="Lato"/>
                <a:cs typeface="Lato"/>
                <a:sym typeface="Lato"/>
              </a:rPr>
              <a:t>We can Clearly see the difference between the tweet before and after cleaning</a:t>
            </a:r>
          </a:p>
        </p:txBody>
      </p:sp>
    </p:spTree>
    <p:extLst>
      <p:ext uri="{BB962C8B-B14F-4D97-AF65-F5344CB8AC3E}">
        <p14:creationId xmlns:p14="http://schemas.microsoft.com/office/powerpoint/2010/main" val="2353612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p:nvPr/>
        </p:nvSpPr>
        <p:spPr>
          <a:xfrm>
            <a:off x="-39622" y="168100"/>
            <a:ext cx="7664700" cy="71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i="1" dirty="0">
                <a:solidFill>
                  <a:srgbClr val="00CC66"/>
                </a:solidFill>
                <a:effectLst>
                  <a:outerShdw blurRad="38100" dist="38100" dir="2700000" algn="tl">
                    <a:srgbClr val="000000">
                      <a:alpha val="43137"/>
                    </a:srgbClr>
                  </a:outerShdw>
                </a:effectLst>
                <a:latin typeface="Lato"/>
                <a:ea typeface="Lato"/>
                <a:cs typeface="Lato"/>
                <a:sym typeface="Lato"/>
              </a:rPr>
              <a:t>Word Cloud PLot of positive </a:t>
            </a:r>
            <a:r>
              <a:rPr lang="en" sz="2800" i="1" dirty="0" smtClean="0">
                <a:solidFill>
                  <a:srgbClr val="00CC66"/>
                </a:solidFill>
                <a:effectLst>
                  <a:outerShdw blurRad="38100" dist="38100" dir="2700000" algn="tl">
                    <a:srgbClr val="000000">
                      <a:alpha val="43137"/>
                    </a:srgbClr>
                  </a:outerShdw>
                </a:effectLst>
                <a:latin typeface="Lato"/>
                <a:ea typeface="Lato"/>
                <a:cs typeface="Lato"/>
                <a:sym typeface="Lato"/>
              </a:rPr>
              <a:t>tweets</a:t>
            </a:r>
            <a:endParaRPr sz="2800" i="1" dirty="0">
              <a:solidFill>
                <a:schemeClr val="dk1"/>
              </a:solidFill>
              <a:effectLst>
                <a:outerShdw blurRad="38100" dist="38100" dir="2700000" algn="tl">
                  <a:srgbClr val="000000">
                    <a:alpha val="43137"/>
                  </a:srgbClr>
                </a:outerShdw>
              </a:effectLst>
              <a:latin typeface="Lato"/>
              <a:ea typeface="Lato"/>
              <a:cs typeface="Lato"/>
              <a:sym typeface="La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633" y="1226390"/>
            <a:ext cx="4390894" cy="366271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2" name="Title 1"/>
          <p:cNvSpPr>
            <a:spLocks noGrp="1"/>
          </p:cNvSpPr>
          <p:nvPr>
            <p:ph type="ctrTitle"/>
          </p:nvPr>
        </p:nvSpPr>
        <p:spPr>
          <a:xfrm>
            <a:off x="445527" y="3051648"/>
            <a:ext cx="3790771" cy="1234727"/>
          </a:xfrm>
        </p:spPr>
        <p:txBody>
          <a:bodyPr/>
          <a:lstStyle/>
          <a:p>
            <a:r>
              <a:rPr lang="en-US" sz="2400" dirty="0" smtClean="0"/>
              <a:t>SUBMITTED </a:t>
            </a:r>
            <a:r>
              <a:rPr lang="en-US" sz="2400" dirty="0" err="1" smtClean="0"/>
              <a:t>TO:Prof</a:t>
            </a:r>
            <a:r>
              <a:rPr lang="en-US" sz="2400" dirty="0" smtClean="0"/>
              <a:t>. Ram </a:t>
            </a:r>
            <a:r>
              <a:rPr lang="en-US" sz="2400" dirty="0" err="1" smtClean="0"/>
              <a:t>murti</a:t>
            </a:r>
            <a:r>
              <a:rPr lang="en-US" sz="2400" dirty="0" smtClean="0"/>
              <a:t> </a:t>
            </a:r>
            <a:r>
              <a:rPr lang="en-US" sz="2400" dirty="0" err="1" smtClean="0"/>
              <a:t>rawat</a:t>
            </a:r>
            <a:endParaRPr lang="en-US" sz="2400" dirty="0"/>
          </a:p>
        </p:txBody>
      </p:sp>
      <p:sp>
        <p:nvSpPr>
          <p:cNvPr id="79" name="Google Shape;79;p14"/>
          <p:cNvSpPr txBox="1">
            <a:spLocks noGrp="1"/>
          </p:cNvSpPr>
          <p:nvPr>
            <p:ph type="subTitle" idx="1"/>
          </p:nvPr>
        </p:nvSpPr>
        <p:spPr>
          <a:xfrm>
            <a:off x="5094434" y="1121059"/>
            <a:ext cx="3415625" cy="3238146"/>
          </a:xfrm>
          <a:prstGeom prst="rect">
            <a:avLst/>
          </a:prstGeom>
          <a:ln>
            <a:noFill/>
          </a:ln>
          <a:effectLst>
            <a:glow rad="139700">
              <a:schemeClr val="accent1">
                <a:satMod val="175000"/>
                <a:alpha val="40000"/>
              </a:schemeClr>
            </a:glow>
          </a:effectLst>
        </p:spPr>
        <p:txBody>
          <a:bodyPr spcFirstLastPara="1" wrap="square" lIns="91425" tIns="91425" rIns="91425" bIns="91425" anchor="b" anchorCtr="0">
            <a:noAutofit/>
          </a:bodyPr>
          <a:lstStyle/>
          <a:p>
            <a:pPr marL="0" lvl="0" indent="0" algn="l" rtl="0">
              <a:spcBef>
                <a:spcPts val="0"/>
              </a:spcBef>
              <a:spcAft>
                <a:spcPts val="0"/>
              </a:spcAft>
              <a:buNone/>
            </a:pPr>
            <a:endParaRPr lang="en" sz="2200" dirty="0"/>
          </a:p>
          <a:p>
            <a:pPr marL="0" lvl="0" indent="0" algn="l" rtl="0">
              <a:spcBef>
                <a:spcPts val="0"/>
              </a:spcBef>
              <a:spcAft>
                <a:spcPts val="0"/>
              </a:spcAft>
              <a:buNone/>
            </a:pPr>
            <a:r>
              <a:rPr lang="en" sz="2200" b="1" dirty="0" smtClean="0"/>
              <a:t>SUBMITTED BY:</a:t>
            </a:r>
          </a:p>
          <a:p>
            <a:pPr marL="0" lvl="0" indent="0" algn="l" rtl="0">
              <a:spcBef>
                <a:spcPts val="0"/>
              </a:spcBef>
              <a:spcAft>
                <a:spcPts val="0"/>
              </a:spcAft>
              <a:buNone/>
            </a:pPr>
            <a:r>
              <a:rPr lang="en" sz="2200" dirty="0" smtClean="0"/>
              <a:t>Sunil sahu</a:t>
            </a:r>
          </a:p>
          <a:p>
            <a:pPr marL="0" lvl="0" indent="0" algn="l" rtl="0">
              <a:spcBef>
                <a:spcPts val="0"/>
              </a:spcBef>
              <a:spcAft>
                <a:spcPts val="0"/>
              </a:spcAft>
              <a:buNone/>
            </a:pPr>
            <a:r>
              <a:rPr lang="en" sz="2200" dirty="0" smtClean="0"/>
              <a:t>2k18/co/363</a:t>
            </a:r>
          </a:p>
        </p:txBody>
      </p:sp>
      <p:sp>
        <p:nvSpPr>
          <p:cNvPr id="81" name="Google Shape;81;p14"/>
          <p:cNvSpPr txBox="1"/>
          <p:nvPr/>
        </p:nvSpPr>
        <p:spPr>
          <a:xfrm>
            <a:off x="342225" y="3884225"/>
            <a:ext cx="2356500" cy="8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dirty="0">
              <a:solidFill>
                <a:schemeClr val="lt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p:nvPr/>
        </p:nvSpPr>
        <p:spPr>
          <a:xfrm>
            <a:off x="156191" y="189886"/>
            <a:ext cx="8082900" cy="7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2800" i="1" dirty="0">
                <a:solidFill>
                  <a:srgbClr val="00CC66"/>
                </a:solidFill>
                <a:effectLst>
                  <a:outerShdw blurRad="38100" dist="38100" dir="2700000" algn="tl">
                    <a:srgbClr val="000000">
                      <a:alpha val="43137"/>
                    </a:srgbClr>
                  </a:outerShdw>
                </a:effectLst>
                <a:latin typeface="Lato"/>
                <a:ea typeface="Lato"/>
                <a:cs typeface="Lato"/>
                <a:sym typeface="Lato"/>
              </a:rPr>
              <a:t>Word Cloud PLot of Negative tweets.</a:t>
            </a:r>
            <a:endParaRPr sz="2800" i="1" dirty="0">
              <a:solidFill>
                <a:srgbClr val="00CC66"/>
              </a:solidFill>
              <a:effectLst>
                <a:outerShdw blurRad="38100" dist="38100" dir="2700000" algn="tl">
                  <a:srgbClr val="000000">
                    <a:alpha val="43137"/>
                  </a:srgbClr>
                </a:outerShdw>
              </a:effectLst>
              <a:latin typeface="Lato"/>
              <a:ea typeface="Lato"/>
              <a:cs typeface="Lato"/>
              <a:sym typeface="Lato"/>
            </a:endParaRPr>
          </a:p>
          <a:p>
            <a:pPr marL="0" lvl="0" indent="0" algn="l" rtl="0">
              <a:spcBef>
                <a:spcPts val="0"/>
              </a:spcBef>
              <a:spcAft>
                <a:spcPts val="0"/>
              </a:spcAft>
              <a:buNone/>
            </a:pPr>
            <a:endParaRPr sz="2800" dirty="0">
              <a:solidFill>
                <a:srgbClr val="00CC66"/>
              </a:solidFill>
              <a:latin typeface="Lato"/>
              <a:ea typeface="Lato"/>
              <a:cs typeface="Lato"/>
              <a:sym typeface="La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225" y="1142889"/>
            <a:ext cx="4460607" cy="3726130"/>
          </a:xfrm>
          <a:prstGeom prst="rect">
            <a:avLst/>
          </a:prstGeom>
          <a:ln>
            <a:solidFill>
              <a:srgbClr val="00B0F0"/>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idx="4294967295"/>
          </p:nvPr>
        </p:nvSpPr>
        <p:spPr>
          <a:xfrm>
            <a:off x="499353" y="317230"/>
            <a:ext cx="2987675" cy="768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i="1" spc="-150" dirty="0">
                <a:solidFill>
                  <a:schemeClr val="accent1">
                    <a:lumMod val="60000"/>
                    <a:lumOff val="40000"/>
                  </a:schemeClr>
                </a:solidFill>
                <a:effectLst>
                  <a:outerShdw blurRad="38100" dist="38100" dir="2700000" algn="tl">
                    <a:srgbClr val="000000">
                      <a:alpha val="43137"/>
                    </a:srgbClr>
                  </a:outerShdw>
                </a:effectLst>
              </a:rPr>
              <a:t>Naive Bayes</a:t>
            </a:r>
            <a:endParaRPr sz="3600" b="1" i="1" spc="-150" dirty="0">
              <a:solidFill>
                <a:schemeClr val="accent1">
                  <a:lumMod val="60000"/>
                  <a:lumOff val="40000"/>
                </a:schemeClr>
              </a:solidFill>
              <a:effectLst>
                <a:outerShdw blurRad="38100" dist="38100" dir="2700000" algn="tl">
                  <a:srgbClr val="000000">
                    <a:alpha val="43137"/>
                  </a:srgbClr>
                </a:outerShdw>
              </a:effectLst>
            </a:endParaRPr>
          </a:p>
          <a:p>
            <a:pPr marL="0" lvl="0" indent="0" algn="l" rtl="0">
              <a:spcBef>
                <a:spcPts val="1600"/>
              </a:spcBef>
              <a:spcAft>
                <a:spcPts val="1600"/>
              </a:spcAft>
              <a:buNone/>
            </a:pPr>
            <a:endParaRPr sz="3600" dirty="0">
              <a:solidFill>
                <a:schemeClr val="dk1"/>
              </a:solidFill>
            </a:endParaRPr>
          </a:p>
        </p:txBody>
      </p:sp>
      <p:sp>
        <p:nvSpPr>
          <p:cNvPr id="127" name="Google Shape;127;p21"/>
          <p:cNvSpPr txBox="1">
            <a:spLocks noGrp="1"/>
          </p:cNvSpPr>
          <p:nvPr>
            <p:ph type="title" idx="4294967295"/>
          </p:nvPr>
        </p:nvSpPr>
        <p:spPr>
          <a:xfrm>
            <a:off x="408563" y="1262063"/>
            <a:ext cx="7094706" cy="3426669"/>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b="0" dirty="0">
                <a:solidFill>
                  <a:schemeClr val="accent6">
                    <a:lumMod val="75000"/>
                  </a:schemeClr>
                </a:solidFill>
                <a:highlight>
                  <a:srgbClr val="FFFFFF"/>
                </a:highlight>
                <a:latin typeface="Arial"/>
                <a:ea typeface="Arial"/>
                <a:cs typeface="Arial"/>
                <a:sym typeface="Arial"/>
              </a:rPr>
              <a:t>Naive Bayes classifiers are a collection of classification algorithms based on </a:t>
            </a:r>
            <a:r>
              <a:rPr lang="en" sz="2000" dirty="0">
                <a:solidFill>
                  <a:schemeClr val="accent6">
                    <a:lumMod val="75000"/>
                  </a:schemeClr>
                </a:solidFill>
                <a:latin typeface="Arial"/>
                <a:ea typeface="Arial"/>
                <a:cs typeface="Arial"/>
                <a:sym typeface="Arial"/>
              </a:rPr>
              <a:t>Bayes’ Theorem</a:t>
            </a:r>
            <a:r>
              <a:rPr lang="en" sz="2000" b="0" dirty="0">
                <a:solidFill>
                  <a:schemeClr val="accent6">
                    <a:lumMod val="75000"/>
                  </a:schemeClr>
                </a:solidFill>
                <a:highlight>
                  <a:srgbClr val="FFFFFF"/>
                </a:highlight>
                <a:latin typeface="Arial"/>
                <a:ea typeface="Arial"/>
                <a:cs typeface="Arial"/>
                <a:sym typeface="Arial"/>
              </a:rPr>
              <a:t>. It is not a single algorithm but a family of algorithms where all of them share a common principle, i.e. every pair of features being classified is independent of each other.</a:t>
            </a:r>
            <a:endParaRPr sz="2000" b="0" dirty="0">
              <a:solidFill>
                <a:schemeClr val="accent6">
                  <a:lumMod val="75000"/>
                </a:schemeClr>
              </a:solidFill>
              <a:highlight>
                <a:srgbClr val="FFFFFF"/>
              </a:highlight>
              <a:latin typeface="Arial"/>
              <a:ea typeface="Arial"/>
              <a:cs typeface="Arial"/>
              <a:sym typeface="Arial"/>
            </a:endParaRPr>
          </a:p>
          <a:p>
            <a:pPr marL="0" lvl="0" indent="0" algn="l" rtl="0">
              <a:lnSpc>
                <a:spcPct val="115000"/>
              </a:lnSpc>
              <a:spcBef>
                <a:spcPts val="1600"/>
              </a:spcBef>
              <a:spcAft>
                <a:spcPts val="0"/>
              </a:spcAft>
              <a:buNone/>
            </a:pPr>
            <a:endParaRPr sz="1700" dirty="0">
              <a:latin typeface="Lato"/>
              <a:ea typeface="Lato"/>
              <a:cs typeface="Lato"/>
              <a:sym typeface="Lato"/>
            </a:endParaRPr>
          </a:p>
          <a:p>
            <a:pPr marL="0" lvl="0" indent="0" algn="l" rtl="0">
              <a:lnSpc>
                <a:spcPct val="115000"/>
              </a:lnSpc>
              <a:spcBef>
                <a:spcPts val="1600"/>
              </a:spcBef>
              <a:spcAft>
                <a:spcPts val="1600"/>
              </a:spcAft>
              <a:buNone/>
            </a:pPr>
            <a:endParaRPr sz="1700" dirty="0">
              <a:latin typeface="Lato"/>
              <a:ea typeface="Lato"/>
              <a:cs typeface="Lato"/>
              <a:sym typeface="Lato"/>
            </a:endParaRPr>
          </a:p>
        </p:txBody>
      </p:sp>
      <p:sp>
        <p:nvSpPr>
          <p:cNvPr id="129" name="Google Shape;129;p21"/>
          <p:cNvSpPr txBox="1"/>
          <p:nvPr/>
        </p:nvSpPr>
        <p:spPr>
          <a:xfrm>
            <a:off x="332853" y="3129945"/>
            <a:ext cx="6923981" cy="117616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2"/>
              </a:buClr>
              <a:buSzPts val="1100"/>
              <a:buFont typeface="Arial"/>
              <a:buNone/>
            </a:pPr>
            <a:r>
              <a:rPr lang="en" sz="1800" dirty="0">
                <a:solidFill>
                  <a:schemeClr val="dk2"/>
                </a:solidFill>
                <a:highlight>
                  <a:srgbClr val="FFFFFF"/>
                </a:highlight>
              </a:rPr>
              <a:t>Bayes’ Theorem finds the probability of an event occurring given the probability of another event that has already occurred. Bayes’ theorem is stated mathematically as the following equation:</a:t>
            </a:r>
            <a:endParaRPr sz="1800" dirty="0">
              <a:solidFill>
                <a:schemeClr val="dk2"/>
              </a:solidFill>
              <a:highlight>
                <a:srgbClr val="FFFFFF"/>
              </a:highlight>
            </a:endParaRPr>
          </a:p>
        </p:txBody>
      </p:sp>
      <p:sp>
        <p:nvSpPr>
          <p:cNvPr id="131" name="Google Shape;131;p21"/>
          <p:cNvSpPr txBox="1"/>
          <p:nvPr/>
        </p:nvSpPr>
        <p:spPr>
          <a:xfrm>
            <a:off x="1504875" y="4015845"/>
            <a:ext cx="2556600" cy="3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28;p21"/>
          <p:cNvPicPr preferRelativeResize="0"/>
          <p:nvPr/>
        </p:nvPicPr>
        <p:blipFill>
          <a:blip r:embed="rId2">
            <a:alphaModFix/>
          </a:blip>
          <a:stretch>
            <a:fillRect/>
          </a:stretch>
        </p:blipFill>
        <p:spPr>
          <a:xfrm>
            <a:off x="556703" y="574471"/>
            <a:ext cx="2562225" cy="666750"/>
          </a:xfrm>
          <a:prstGeom prst="rect">
            <a:avLst/>
          </a:prstGeom>
          <a:noFill/>
          <a:ln>
            <a:noFill/>
          </a:ln>
        </p:spPr>
      </p:pic>
      <p:sp>
        <p:nvSpPr>
          <p:cNvPr id="6" name="Rectangle 5"/>
          <p:cNvSpPr/>
          <p:nvPr/>
        </p:nvSpPr>
        <p:spPr>
          <a:xfrm>
            <a:off x="472397" y="1459357"/>
            <a:ext cx="4572000" cy="615553"/>
          </a:xfrm>
          <a:prstGeom prst="rect">
            <a:avLst/>
          </a:prstGeom>
        </p:spPr>
        <p:txBody>
          <a:bodyPr>
            <a:spAutoFit/>
          </a:bodyPr>
          <a:lstStyle/>
          <a:p>
            <a:pPr lvl="0"/>
            <a:r>
              <a:rPr lang="en-US" sz="2000" i="1" dirty="0">
                <a:solidFill>
                  <a:schemeClr val="accent6">
                    <a:lumMod val="75000"/>
                  </a:schemeClr>
                </a:solidFill>
                <a:effectLst>
                  <a:outerShdw blurRad="38100" dist="38100" dir="2700000" algn="tl">
                    <a:srgbClr val="000000">
                      <a:alpha val="43137"/>
                    </a:srgbClr>
                  </a:outerShdw>
                </a:effectLst>
                <a:latin typeface="Lato"/>
                <a:ea typeface="Lato"/>
                <a:cs typeface="Lato"/>
                <a:sym typeface="Lato"/>
              </a:rPr>
              <a:t>Where A and B are events</a:t>
            </a:r>
          </a:p>
          <a:p>
            <a:pPr lvl="0"/>
            <a:endParaRPr lang="en-US" dirty="0">
              <a:latin typeface="Lato"/>
              <a:ea typeface="Lato"/>
              <a:cs typeface="Lato"/>
              <a:sym typeface="Lato"/>
            </a:endParaRPr>
          </a:p>
        </p:txBody>
      </p:sp>
      <p:sp>
        <p:nvSpPr>
          <p:cNvPr id="7" name="Rectangle 6"/>
          <p:cNvSpPr/>
          <p:nvPr/>
        </p:nvSpPr>
        <p:spPr>
          <a:xfrm>
            <a:off x="0" y="1895629"/>
            <a:ext cx="8493760" cy="1064907"/>
          </a:xfrm>
          <a:prstGeom prst="rect">
            <a:avLst/>
          </a:prstGeom>
        </p:spPr>
        <p:txBody>
          <a:bodyPr wrap="square">
            <a:spAutoFit/>
          </a:bodyPr>
          <a:lstStyle/>
          <a:p>
            <a:pPr marL="800100" lvl="0" indent="-304800">
              <a:lnSpc>
                <a:spcPct val="158000"/>
              </a:lnSpc>
              <a:buClr>
                <a:schemeClr val="dk2"/>
              </a:buClr>
              <a:buSzPts val="1200"/>
              <a:buChar char="●"/>
            </a:pPr>
            <a:r>
              <a:rPr lang="en-US" sz="2000" dirty="0">
                <a:solidFill>
                  <a:schemeClr val="dk2"/>
                </a:solidFill>
              </a:rPr>
              <a:t>Basically, we are trying to find probability of event A, given the event B is true. Event B is also termed as </a:t>
            </a:r>
            <a:r>
              <a:rPr lang="en-US" sz="2000" b="1" dirty="0">
                <a:solidFill>
                  <a:schemeClr val="dk2"/>
                </a:solidFill>
              </a:rPr>
              <a:t>evidence</a:t>
            </a:r>
            <a:r>
              <a:rPr lang="en-US" sz="2000" dirty="0">
                <a:solidFill>
                  <a:schemeClr val="dk2"/>
                </a:solidFill>
              </a:rPr>
              <a:t>.</a:t>
            </a:r>
          </a:p>
        </p:txBody>
      </p:sp>
      <p:sp>
        <p:nvSpPr>
          <p:cNvPr id="8" name="Rectangle 7"/>
          <p:cNvSpPr/>
          <p:nvPr/>
        </p:nvSpPr>
        <p:spPr>
          <a:xfrm>
            <a:off x="0" y="3089031"/>
            <a:ext cx="7795465" cy="1488036"/>
          </a:xfrm>
          <a:prstGeom prst="rect">
            <a:avLst/>
          </a:prstGeom>
        </p:spPr>
        <p:txBody>
          <a:bodyPr wrap="square">
            <a:spAutoFit/>
          </a:bodyPr>
          <a:lstStyle/>
          <a:p>
            <a:pPr marL="800100" lvl="0" indent="-304800">
              <a:lnSpc>
                <a:spcPct val="158000"/>
              </a:lnSpc>
              <a:buClr>
                <a:schemeClr val="dk2"/>
              </a:buClr>
              <a:buSzPts val="1200"/>
              <a:buChar char="●"/>
            </a:pPr>
            <a:r>
              <a:rPr lang="en-US" sz="2000" dirty="0">
                <a:solidFill>
                  <a:schemeClr val="dk2"/>
                </a:solidFill>
              </a:rPr>
              <a:t>P(A) is the </a:t>
            </a:r>
            <a:r>
              <a:rPr lang="en-US" sz="2000" b="1" dirty="0">
                <a:solidFill>
                  <a:schemeClr val="dk2"/>
                </a:solidFill>
              </a:rPr>
              <a:t>priori</a:t>
            </a:r>
            <a:r>
              <a:rPr lang="en-US" sz="2000" dirty="0">
                <a:solidFill>
                  <a:schemeClr val="dk2"/>
                </a:solidFill>
              </a:rPr>
              <a:t> of A (the prior probability, i.e. Probability of event before evidence is seen). The evidence is an attribute value of an unknown instance(here, it is event B).</a:t>
            </a:r>
          </a:p>
        </p:txBody>
      </p:sp>
    </p:spTree>
    <p:extLst>
      <p:ext uri="{BB962C8B-B14F-4D97-AF65-F5344CB8AC3E}">
        <p14:creationId xmlns:p14="http://schemas.microsoft.com/office/powerpoint/2010/main" val="2248371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993722"/>
            <a:ext cx="8768080" cy="1001749"/>
          </a:xfrm>
          <a:prstGeom prst="rect">
            <a:avLst/>
          </a:prstGeom>
        </p:spPr>
        <p:txBody>
          <a:bodyPr wrap="square">
            <a:spAutoFit/>
          </a:bodyPr>
          <a:lstStyle/>
          <a:p>
            <a:pPr marL="800100" lvl="0" indent="-304800">
              <a:lnSpc>
                <a:spcPct val="158000"/>
              </a:lnSpc>
              <a:buClr>
                <a:schemeClr val="dk2"/>
              </a:buClr>
              <a:buSzPts val="1200"/>
              <a:buChar char="●"/>
            </a:pPr>
            <a:r>
              <a:rPr lang="en-US" sz="2000" dirty="0" smtClean="0">
                <a:solidFill>
                  <a:schemeClr val="dk2"/>
                </a:solidFill>
              </a:rPr>
              <a:t>P(A|B</a:t>
            </a:r>
            <a:r>
              <a:rPr lang="en-US" sz="2000" dirty="0">
                <a:solidFill>
                  <a:schemeClr val="dk2"/>
                </a:solidFill>
              </a:rPr>
              <a:t>) is a posteriori probability of B, i.e. probability of event after evidence is seen</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22" y="2226945"/>
            <a:ext cx="7077075" cy="2457450"/>
          </a:xfrm>
          <a:prstGeom prst="rect">
            <a:avLst/>
          </a:prstGeom>
        </p:spPr>
      </p:pic>
    </p:spTree>
    <p:extLst>
      <p:ext uri="{BB962C8B-B14F-4D97-AF65-F5344CB8AC3E}">
        <p14:creationId xmlns:p14="http://schemas.microsoft.com/office/powerpoint/2010/main" val="2548853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idx="4294967295"/>
          </p:nvPr>
        </p:nvSpPr>
        <p:spPr>
          <a:xfrm>
            <a:off x="389106" y="176719"/>
            <a:ext cx="5321300" cy="7683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i="1" dirty="0">
                <a:solidFill>
                  <a:schemeClr val="tx2">
                    <a:lumMod val="60000"/>
                    <a:lumOff val="40000"/>
                  </a:schemeClr>
                </a:solidFill>
                <a:effectLst>
                  <a:outerShdw blurRad="38100" dist="38100" dir="2700000" algn="tl">
                    <a:srgbClr val="000000">
                      <a:alpha val="43137"/>
                    </a:srgbClr>
                  </a:outerShdw>
                </a:effectLst>
              </a:rPr>
              <a:t>Count Vectorization</a:t>
            </a:r>
            <a:endParaRPr sz="2400" i="1" dirty="0">
              <a:solidFill>
                <a:schemeClr val="tx2">
                  <a:lumMod val="60000"/>
                  <a:lumOff val="40000"/>
                </a:schemeClr>
              </a:solidFill>
              <a:effectLst>
                <a:outerShdw blurRad="38100" dist="38100" dir="2700000" algn="tl">
                  <a:srgbClr val="000000">
                    <a:alpha val="43137"/>
                  </a:srgbClr>
                </a:outerShdw>
              </a:effectLst>
            </a:endParaRPr>
          </a:p>
        </p:txBody>
      </p:sp>
      <p:sp>
        <p:nvSpPr>
          <p:cNvPr id="137" name="Google Shape;137;p22"/>
          <p:cNvSpPr txBox="1">
            <a:spLocks noGrp="1"/>
          </p:cNvSpPr>
          <p:nvPr>
            <p:ph type="title" idx="4294967295"/>
          </p:nvPr>
        </p:nvSpPr>
        <p:spPr>
          <a:xfrm>
            <a:off x="389107" y="994214"/>
            <a:ext cx="7159558" cy="3811249"/>
          </a:xfrm>
          <a:prstGeom prst="rect">
            <a:avLst/>
          </a:prstGeom>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 sz="1800" b="0" dirty="0">
                <a:solidFill>
                  <a:schemeClr val="accent6">
                    <a:lumMod val="75000"/>
                  </a:schemeClr>
                </a:solidFill>
                <a:highlight>
                  <a:srgbClr val="FFFFFF"/>
                </a:highlight>
                <a:latin typeface="Georgia"/>
                <a:ea typeface="Georgia"/>
                <a:cs typeface="Georgia"/>
                <a:sym typeface="Georgia"/>
              </a:rPr>
              <a:t>When we come across any model in data science, they can only take in numeric inputs.</a:t>
            </a:r>
            <a:endParaRPr sz="1800" b="0" dirty="0">
              <a:solidFill>
                <a:schemeClr val="accent6">
                  <a:lumMod val="75000"/>
                </a:schemeClr>
              </a:solidFill>
              <a:highlight>
                <a:srgbClr val="FFFFFF"/>
              </a:highlight>
              <a:latin typeface="Georgia"/>
              <a:ea typeface="Georgia"/>
              <a:cs typeface="Georgia"/>
              <a:sym typeface="Georgia"/>
            </a:endParaRPr>
          </a:p>
          <a:p>
            <a:pPr marL="285750" lvl="0" indent="-285750" algn="l" rtl="0">
              <a:lnSpc>
                <a:spcPct val="115000"/>
              </a:lnSpc>
              <a:spcBef>
                <a:spcPts val="1600"/>
              </a:spcBef>
              <a:spcAft>
                <a:spcPts val="0"/>
              </a:spcAft>
              <a:buFont typeface="Arial" panose="020B0604020202020204" pitchFamily="34" charset="0"/>
              <a:buChar char="•"/>
            </a:pPr>
            <a:r>
              <a:rPr lang="en" sz="1800" b="0" dirty="0">
                <a:solidFill>
                  <a:schemeClr val="accent6">
                    <a:lumMod val="75000"/>
                  </a:schemeClr>
                </a:solidFill>
                <a:highlight>
                  <a:srgbClr val="FFFFFF"/>
                </a:highlight>
                <a:latin typeface="Georgia"/>
                <a:ea typeface="Georgia"/>
                <a:cs typeface="Georgia"/>
                <a:sym typeface="Georgia"/>
              </a:rPr>
              <a:t>Count Vectorization does this exact thing, it converts a group of words into an array of binary numbers.</a:t>
            </a:r>
            <a:endParaRPr sz="1800" b="0" dirty="0">
              <a:solidFill>
                <a:schemeClr val="accent6">
                  <a:lumMod val="75000"/>
                </a:schemeClr>
              </a:solidFill>
              <a:highlight>
                <a:srgbClr val="FFFFFF"/>
              </a:highlight>
              <a:latin typeface="Georgia"/>
              <a:ea typeface="Georgia"/>
              <a:cs typeface="Georgia"/>
              <a:sym typeface="Georgia"/>
            </a:endParaRPr>
          </a:p>
          <a:p>
            <a:pPr marL="285750" lvl="0" indent="-285750" algn="l" rtl="0">
              <a:lnSpc>
                <a:spcPct val="115000"/>
              </a:lnSpc>
              <a:spcBef>
                <a:spcPts val="1600"/>
              </a:spcBef>
              <a:spcAft>
                <a:spcPts val="0"/>
              </a:spcAft>
              <a:buFont typeface="Arial" panose="020B0604020202020204" pitchFamily="34" charset="0"/>
              <a:buChar char="•"/>
            </a:pPr>
            <a:r>
              <a:rPr lang="en" sz="1800" b="0" dirty="0">
                <a:solidFill>
                  <a:schemeClr val="accent6">
                    <a:lumMod val="75000"/>
                  </a:schemeClr>
                </a:solidFill>
                <a:highlight>
                  <a:srgbClr val="FFFFFF"/>
                </a:highlight>
                <a:latin typeface="Georgia"/>
                <a:ea typeface="Georgia"/>
                <a:cs typeface="Georgia"/>
                <a:sym typeface="Georgia"/>
              </a:rPr>
              <a:t>Count Vectorization involves counting the number of occurrences each words appears in a document (i.e distinct text such as an article, book, even a paragraph!). Python’s Sci-kit learn library has a tool called CountVectorizer to accomplish this, which we have used in this project.</a:t>
            </a:r>
            <a:endParaRPr sz="1800" b="0" dirty="0">
              <a:solidFill>
                <a:schemeClr val="accent6">
                  <a:lumMod val="75000"/>
                </a:schemeClr>
              </a:solidFill>
              <a:highlight>
                <a:srgbClr val="FFFFFF"/>
              </a:highlight>
              <a:latin typeface="Georgia"/>
              <a:ea typeface="Georgia"/>
              <a:cs typeface="Georgia"/>
              <a:sym typeface="Georgia"/>
            </a:endParaRPr>
          </a:p>
          <a:p>
            <a:pPr marL="0" lvl="0" indent="0" algn="l" rtl="0">
              <a:lnSpc>
                <a:spcPct val="115000"/>
              </a:lnSpc>
              <a:spcBef>
                <a:spcPts val="1600"/>
              </a:spcBef>
              <a:spcAft>
                <a:spcPts val="1600"/>
              </a:spcAft>
              <a:buNone/>
            </a:pPr>
            <a:endParaRPr sz="1700"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412" y="384908"/>
            <a:ext cx="8310281" cy="771109"/>
          </a:xfrm>
          <a:prstGeom prst="rect">
            <a:avLst/>
          </a:prstGeom>
        </p:spPr>
        <p:txBody>
          <a:bodyPr wrap="square">
            <a:spAutoFit/>
          </a:bodyPr>
          <a:lstStyle/>
          <a:p>
            <a:pPr lvl="0">
              <a:lnSpc>
                <a:spcPct val="115000"/>
              </a:lnSpc>
              <a:spcBef>
                <a:spcPts val="1600"/>
              </a:spcBef>
            </a:pPr>
            <a:r>
              <a:rPr lang="en-US" sz="2000" dirty="0">
                <a:solidFill>
                  <a:srgbClr val="292929"/>
                </a:solidFill>
                <a:highlight>
                  <a:srgbClr val="FFFFFF"/>
                </a:highlight>
                <a:latin typeface="Georgia"/>
                <a:ea typeface="Georgia"/>
                <a:cs typeface="Georgia"/>
                <a:sym typeface="Georgia"/>
              </a:rPr>
              <a:t>Example sentence: “The weather was wonderful today and I went outside to enjoy the beautiful and sunny weather.” </a:t>
            </a:r>
          </a:p>
        </p:txBody>
      </p:sp>
      <p:pic>
        <p:nvPicPr>
          <p:cNvPr id="3" name="Google Shape;138;p22"/>
          <p:cNvPicPr preferRelativeResize="0"/>
          <p:nvPr/>
        </p:nvPicPr>
        <p:blipFill>
          <a:blip r:embed="rId2">
            <a:alphaModFix/>
          </a:blip>
          <a:stretch>
            <a:fillRect/>
          </a:stretch>
        </p:blipFill>
        <p:spPr>
          <a:xfrm>
            <a:off x="486912" y="1558628"/>
            <a:ext cx="6629400" cy="438150"/>
          </a:xfrm>
          <a:prstGeom prst="rect">
            <a:avLst/>
          </a:prstGeom>
          <a:noFill/>
          <a:ln>
            <a:noFill/>
          </a:ln>
        </p:spPr>
      </p:pic>
      <p:sp>
        <p:nvSpPr>
          <p:cNvPr id="4" name="Rectangle 3"/>
          <p:cNvSpPr/>
          <p:nvPr/>
        </p:nvSpPr>
        <p:spPr>
          <a:xfrm>
            <a:off x="702063" y="2309414"/>
            <a:ext cx="6218689" cy="2031325"/>
          </a:xfrm>
          <a:prstGeom prst="rect">
            <a:avLst/>
          </a:prstGeom>
        </p:spPr>
        <p:txBody>
          <a:bodyPr wrap="square">
            <a:spAutoFit/>
          </a:bodyPr>
          <a:lstStyle/>
          <a:p>
            <a:r>
              <a:rPr lang="en-US" dirty="0">
                <a:solidFill>
                  <a:schemeClr val="accent6">
                    <a:lumMod val="75000"/>
                  </a:schemeClr>
                </a:solidFill>
                <a:latin typeface="Lato"/>
                <a:ea typeface="Lato"/>
                <a:cs typeface="Lato"/>
                <a:sym typeface="Lato"/>
              </a:rPr>
              <a:t>This is the first paper</a:t>
            </a:r>
            <a:r>
              <a:rPr lang="en-US" dirty="0" smtClean="0">
                <a:solidFill>
                  <a:schemeClr val="accent6">
                    <a:lumMod val="75000"/>
                  </a:schemeClr>
                </a:solidFill>
                <a:latin typeface="Lato"/>
                <a:ea typeface="Lato"/>
                <a:cs typeface="Lato"/>
                <a:sym typeface="Lato"/>
              </a:rPr>
              <a:t>.                        </a:t>
            </a:r>
            <a:r>
              <a:rPr lang="en" dirty="0" smtClean="0">
                <a:solidFill>
                  <a:schemeClr val="accent6">
                    <a:lumMod val="75000"/>
                  </a:schemeClr>
                </a:solidFill>
                <a:latin typeface="Lato"/>
                <a:ea typeface="Lato"/>
                <a:cs typeface="Lato"/>
                <a:sym typeface="Lato"/>
              </a:rPr>
              <a:t> </a:t>
            </a:r>
            <a:r>
              <a:rPr lang="en" dirty="0">
                <a:solidFill>
                  <a:schemeClr val="accent6">
                    <a:lumMod val="75000"/>
                  </a:schemeClr>
                </a:solidFill>
                <a:latin typeface="Lato"/>
                <a:ea typeface="Lato"/>
                <a:cs typeface="Lato"/>
                <a:sym typeface="Lato"/>
              </a:rPr>
              <a:t>[ [0 1 1 1 0 0 1 0 1]</a:t>
            </a:r>
          </a:p>
          <a:p>
            <a:pPr lvl="0"/>
            <a:endParaRPr lang="en-US" dirty="0">
              <a:solidFill>
                <a:schemeClr val="accent6">
                  <a:lumMod val="75000"/>
                </a:schemeClr>
              </a:solidFill>
              <a:latin typeface="Lato"/>
              <a:ea typeface="Lato"/>
              <a:cs typeface="Lato"/>
              <a:sym typeface="Lato"/>
            </a:endParaRPr>
          </a:p>
          <a:p>
            <a:pPr lvl="0"/>
            <a:endParaRPr lang="en-US" dirty="0">
              <a:solidFill>
                <a:schemeClr val="accent6">
                  <a:lumMod val="75000"/>
                </a:schemeClr>
              </a:solidFill>
              <a:latin typeface="Lato"/>
              <a:ea typeface="Lato"/>
              <a:cs typeface="Lato"/>
              <a:sym typeface="Lato"/>
            </a:endParaRPr>
          </a:p>
          <a:p>
            <a:pPr lvl="0"/>
            <a:r>
              <a:rPr lang="en-US" dirty="0">
                <a:solidFill>
                  <a:schemeClr val="accent6">
                    <a:lumMod val="75000"/>
                  </a:schemeClr>
                </a:solidFill>
                <a:latin typeface="Lato"/>
                <a:ea typeface="Lato"/>
                <a:cs typeface="Lato"/>
                <a:sym typeface="Lato"/>
              </a:rPr>
              <a:t>This paper is the second paper</a:t>
            </a:r>
            <a:r>
              <a:rPr lang="en-US" dirty="0" smtClean="0">
                <a:solidFill>
                  <a:schemeClr val="accent6">
                    <a:lumMod val="75000"/>
                  </a:schemeClr>
                </a:solidFill>
                <a:latin typeface="Lato"/>
                <a:ea typeface="Lato"/>
                <a:cs typeface="Lato"/>
                <a:sym typeface="Lato"/>
              </a:rPr>
              <a:t>.</a:t>
            </a:r>
            <a:r>
              <a:rPr lang="en" dirty="0">
                <a:solidFill>
                  <a:schemeClr val="accent6">
                    <a:lumMod val="75000"/>
                  </a:schemeClr>
                </a:solidFill>
                <a:latin typeface="Lato"/>
                <a:ea typeface="Lato"/>
                <a:cs typeface="Lato"/>
                <a:sym typeface="Lato"/>
              </a:rPr>
              <a:t> </a:t>
            </a:r>
            <a:r>
              <a:rPr lang="en" dirty="0" smtClean="0">
                <a:solidFill>
                  <a:schemeClr val="accent6">
                    <a:lumMod val="75000"/>
                  </a:schemeClr>
                </a:solidFill>
                <a:latin typeface="Lato"/>
                <a:ea typeface="Lato"/>
                <a:cs typeface="Lato"/>
                <a:sym typeface="Lato"/>
              </a:rPr>
              <a:t>    [</a:t>
            </a:r>
            <a:r>
              <a:rPr lang="en" dirty="0">
                <a:solidFill>
                  <a:schemeClr val="accent6">
                    <a:lumMod val="75000"/>
                  </a:schemeClr>
                </a:solidFill>
                <a:latin typeface="Lato"/>
                <a:ea typeface="Lato"/>
                <a:cs typeface="Lato"/>
                <a:sym typeface="Lato"/>
              </a:rPr>
              <a:t>0 2 0 1 0 1 1 0 1]</a:t>
            </a:r>
            <a:endParaRPr lang="en-US" dirty="0">
              <a:solidFill>
                <a:schemeClr val="accent6">
                  <a:lumMod val="75000"/>
                </a:schemeClr>
              </a:solidFill>
              <a:latin typeface="Lato"/>
              <a:ea typeface="Lato"/>
              <a:cs typeface="Lato"/>
              <a:sym typeface="Lato"/>
            </a:endParaRPr>
          </a:p>
          <a:p>
            <a:pPr lvl="0"/>
            <a:endParaRPr lang="en-US" dirty="0">
              <a:solidFill>
                <a:schemeClr val="accent6">
                  <a:lumMod val="75000"/>
                </a:schemeClr>
              </a:solidFill>
              <a:latin typeface="Lato"/>
              <a:ea typeface="Lato"/>
              <a:cs typeface="Lato"/>
              <a:sym typeface="Lato"/>
            </a:endParaRPr>
          </a:p>
          <a:p>
            <a:pPr lvl="0"/>
            <a:r>
              <a:rPr lang="en-US" dirty="0">
                <a:solidFill>
                  <a:schemeClr val="accent6">
                    <a:lumMod val="75000"/>
                  </a:schemeClr>
                </a:solidFill>
                <a:latin typeface="Lato"/>
                <a:ea typeface="Lato"/>
                <a:cs typeface="Lato"/>
                <a:sym typeface="Lato"/>
              </a:rPr>
              <a:t>And this is the third one</a:t>
            </a:r>
            <a:r>
              <a:rPr lang="en-US" dirty="0" smtClean="0">
                <a:solidFill>
                  <a:schemeClr val="accent6">
                    <a:lumMod val="75000"/>
                  </a:schemeClr>
                </a:solidFill>
                <a:latin typeface="Lato"/>
                <a:ea typeface="Lato"/>
                <a:cs typeface="Lato"/>
                <a:sym typeface="Lato"/>
              </a:rPr>
              <a:t>.                   </a:t>
            </a:r>
            <a:r>
              <a:rPr lang="en" dirty="0" smtClean="0">
                <a:solidFill>
                  <a:schemeClr val="accent6">
                    <a:lumMod val="75000"/>
                  </a:schemeClr>
                </a:solidFill>
                <a:latin typeface="Lato"/>
                <a:ea typeface="Lato"/>
                <a:cs typeface="Lato"/>
                <a:sym typeface="Lato"/>
              </a:rPr>
              <a:t> </a:t>
            </a:r>
            <a:r>
              <a:rPr lang="en" dirty="0">
                <a:solidFill>
                  <a:schemeClr val="accent6">
                    <a:lumMod val="75000"/>
                  </a:schemeClr>
                </a:solidFill>
                <a:latin typeface="Lato"/>
                <a:ea typeface="Lato"/>
                <a:cs typeface="Lato"/>
                <a:sym typeface="Lato"/>
              </a:rPr>
              <a:t>[1 0 0 1 1 0 1 1 1]</a:t>
            </a:r>
            <a:endParaRPr lang="en-US" dirty="0">
              <a:solidFill>
                <a:schemeClr val="accent6">
                  <a:lumMod val="75000"/>
                </a:schemeClr>
              </a:solidFill>
              <a:latin typeface="Lato"/>
              <a:ea typeface="Lato"/>
              <a:cs typeface="Lato"/>
              <a:sym typeface="Lato"/>
            </a:endParaRPr>
          </a:p>
          <a:p>
            <a:pPr lvl="0"/>
            <a:endParaRPr lang="en-US" dirty="0">
              <a:solidFill>
                <a:schemeClr val="accent6">
                  <a:lumMod val="75000"/>
                </a:schemeClr>
              </a:solidFill>
              <a:latin typeface="Lato"/>
              <a:ea typeface="Lato"/>
              <a:cs typeface="Lato"/>
              <a:sym typeface="Lato"/>
            </a:endParaRPr>
          </a:p>
          <a:p>
            <a:r>
              <a:rPr lang="en-US" dirty="0">
                <a:solidFill>
                  <a:schemeClr val="accent6">
                    <a:lumMod val="75000"/>
                  </a:schemeClr>
                </a:solidFill>
                <a:latin typeface="Lato"/>
                <a:ea typeface="Lato"/>
                <a:cs typeface="Lato"/>
                <a:sym typeface="Lato"/>
              </a:rPr>
              <a:t>Is this the first paper</a:t>
            </a:r>
            <a:r>
              <a:rPr lang="en-US" dirty="0" smtClean="0">
                <a:solidFill>
                  <a:schemeClr val="accent6">
                    <a:lumMod val="75000"/>
                  </a:schemeClr>
                </a:solidFill>
                <a:latin typeface="Lato"/>
                <a:ea typeface="Lato"/>
                <a:cs typeface="Lato"/>
                <a:sym typeface="Lato"/>
              </a:rPr>
              <a:t>?                           </a:t>
            </a:r>
            <a:r>
              <a:rPr lang="en" dirty="0" smtClean="0">
                <a:solidFill>
                  <a:schemeClr val="accent6">
                    <a:lumMod val="75000"/>
                  </a:schemeClr>
                </a:solidFill>
                <a:latin typeface="Lato"/>
                <a:ea typeface="Lato"/>
                <a:cs typeface="Lato"/>
                <a:sym typeface="Lato"/>
              </a:rPr>
              <a:t> [0 </a:t>
            </a:r>
            <a:r>
              <a:rPr lang="en" dirty="0">
                <a:solidFill>
                  <a:schemeClr val="accent6">
                    <a:lumMod val="75000"/>
                  </a:schemeClr>
                </a:solidFill>
                <a:latin typeface="Lato"/>
                <a:ea typeface="Lato"/>
                <a:cs typeface="Lato"/>
                <a:sym typeface="Lato"/>
              </a:rPr>
              <a:t>1 1 1 0 0 1 0 1]]</a:t>
            </a:r>
          </a:p>
          <a:p>
            <a:pPr lvl="0"/>
            <a:endParaRPr lang="en-US" dirty="0">
              <a:solidFill>
                <a:schemeClr val="accent6">
                  <a:lumMod val="75000"/>
                </a:schemeClr>
              </a:solidFill>
              <a:latin typeface="Lato"/>
              <a:ea typeface="Lato"/>
              <a:cs typeface="Lato"/>
              <a:sym typeface="Lato"/>
            </a:endParaRPr>
          </a:p>
        </p:txBody>
      </p:sp>
    </p:spTree>
    <p:extLst>
      <p:ext uri="{BB962C8B-B14F-4D97-AF65-F5344CB8AC3E}">
        <p14:creationId xmlns:p14="http://schemas.microsoft.com/office/powerpoint/2010/main" val="2758095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p:nvPr/>
        </p:nvSpPr>
        <p:spPr>
          <a:xfrm>
            <a:off x="553625" y="281825"/>
            <a:ext cx="3704100" cy="22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Lato"/>
              <a:ea typeface="Lato"/>
              <a:cs typeface="Lato"/>
              <a:sym typeface="Lato"/>
            </a:endParaRPr>
          </a:p>
        </p:txBody>
      </p:sp>
      <p:pic>
        <p:nvPicPr>
          <p:cNvPr id="144" name="Google Shape;144;p23"/>
          <p:cNvPicPr preferRelativeResize="0"/>
          <p:nvPr/>
        </p:nvPicPr>
        <p:blipFill>
          <a:blip r:embed="rId3">
            <a:alphaModFix/>
          </a:blip>
          <a:stretch>
            <a:fillRect/>
          </a:stretch>
        </p:blipFill>
        <p:spPr>
          <a:xfrm>
            <a:off x="553625" y="845525"/>
            <a:ext cx="6281677" cy="3394782"/>
          </a:xfrm>
          <a:prstGeom prst="rect">
            <a:avLst/>
          </a:prstGeom>
          <a:noFill/>
          <a:ln>
            <a:noFill/>
          </a:ln>
        </p:spPr>
      </p:pic>
      <p:sp>
        <p:nvSpPr>
          <p:cNvPr id="146" name="Google Shape;146;p23"/>
          <p:cNvSpPr txBox="1"/>
          <p:nvPr/>
        </p:nvSpPr>
        <p:spPr>
          <a:xfrm>
            <a:off x="4803575" y="281825"/>
            <a:ext cx="1851900" cy="4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endParaRPr dirty="0">
              <a:latin typeface="Lato"/>
              <a:ea typeface="Lato"/>
              <a:cs typeface="Lato"/>
              <a:sym typeface="Lato"/>
            </a:endParaRPr>
          </a:p>
        </p:txBody>
      </p:sp>
      <p:sp>
        <p:nvSpPr>
          <p:cNvPr id="147" name="Google Shape;147;p23"/>
          <p:cNvSpPr txBox="1"/>
          <p:nvPr/>
        </p:nvSpPr>
        <p:spPr>
          <a:xfrm>
            <a:off x="4763225" y="845525"/>
            <a:ext cx="19326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ato"/>
              <a:ea typeface="Lato"/>
              <a:cs typeface="Lato"/>
              <a:sym typeface="Lato"/>
            </a:endParaRPr>
          </a:p>
        </p:txBody>
      </p:sp>
      <p:sp>
        <p:nvSpPr>
          <p:cNvPr id="148" name="Google Shape;148;p23"/>
          <p:cNvSpPr txBox="1"/>
          <p:nvPr/>
        </p:nvSpPr>
        <p:spPr>
          <a:xfrm>
            <a:off x="4763225" y="1399038"/>
            <a:ext cx="19326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111" y="182880"/>
            <a:ext cx="5622323" cy="4744720"/>
          </a:xfrm>
          <a:prstGeom prst="rect">
            <a:avLst/>
          </a:prstGeom>
        </p:spPr>
      </p:pic>
    </p:spTree>
    <p:extLst>
      <p:ext uri="{BB962C8B-B14F-4D97-AF65-F5344CB8AC3E}">
        <p14:creationId xmlns:p14="http://schemas.microsoft.com/office/powerpoint/2010/main" val="1842372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idx="4294967295"/>
          </p:nvPr>
        </p:nvSpPr>
        <p:spPr>
          <a:xfrm>
            <a:off x="635540" y="358037"/>
            <a:ext cx="5189538" cy="7683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i="1" dirty="0">
                <a:solidFill>
                  <a:schemeClr val="tx1">
                    <a:lumMod val="65000"/>
                    <a:lumOff val="35000"/>
                  </a:schemeClr>
                </a:solidFill>
                <a:effectLst>
                  <a:outerShdw blurRad="38100" dist="38100" dir="2700000" algn="tl">
                    <a:srgbClr val="000000">
                      <a:alpha val="43137"/>
                    </a:srgbClr>
                  </a:outerShdw>
                </a:effectLst>
              </a:rPr>
              <a:t>Training the Model</a:t>
            </a:r>
            <a:endParaRPr sz="2400" i="1" dirty="0">
              <a:solidFill>
                <a:schemeClr val="tx1">
                  <a:lumMod val="65000"/>
                  <a:lumOff val="35000"/>
                </a:schemeClr>
              </a:solidFill>
              <a:effectLst>
                <a:outerShdw blurRad="38100" dist="38100" dir="2700000" algn="tl">
                  <a:srgbClr val="000000">
                    <a:alpha val="43137"/>
                  </a:srgbClr>
                </a:outerShdw>
              </a:effectLst>
            </a:endParaRPr>
          </a:p>
        </p:txBody>
      </p:sp>
      <p:sp>
        <p:nvSpPr>
          <p:cNvPr id="154" name="Google Shape;154;p24"/>
          <p:cNvSpPr txBox="1"/>
          <p:nvPr/>
        </p:nvSpPr>
        <p:spPr>
          <a:xfrm>
            <a:off x="635540" y="1203399"/>
            <a:ext cx="7674434" cy="16662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92D050"/>
                </a:solidFill>
                <a:latin typeface="Lato"/>
                <a:ea typeface="Lato"/>
                <a:cs typeface="Lato"/>
                <a:sym typeface="Lato"/>
              </a:rPr>
              <a:t>Parameters That go in the model:</a:t>
            </a:r>
            <a:endParaRPr sz="2000" dirty="0">
              <a:solidFill>
                <a:srgbClr val="92D050"/>
              </a:solidFill>
              <a:latin typeface="Lato"/>
              <a:ea typeface="Lato"/>
              <a:cs typeface="Lato"/>
              <a:sym typeface="Lato"/>
            </a:endParaRPr>
          </a:p>
          <a:p>
            <a:pPr marL="457200" lvl="0" indent="-317500" algn="l" rtl="0">
              <a:spcBef>
                <a:spcPts val="0"/>
              </a:spcBef>
              <a:spcAft>
                <a:spcPts val="0"/>
              </a:spcAft>
              <a:buSzPts val="1400"/>
              <a:buFont typeface="Lato"/>
              <a:buAutoNum type="arabicParenR"/>
            </a:pPr>
            <a:r>
              <a:rPr lang="en" sz="2000" dirty="0">
                <a:solidFill>
                  <a:srgbClr val="92D050"/>
                </a:solidFill>
                <a:latin typeface="Lato"/>
                <a:ea typeface="Lato"/>
                <a:cs typeface="Lato"/>
                <a:sym typeface="Lato"/>
              </a:rPr>
              <a:t>X  =  the count vectorizer of the tweets</a:t>
            </a:r>
            <a:endParaRPr sz="2000" dirty="0">
              <a:solidFill>
                <a:srgbClr val="92D050"/>
              </a:solidFill>
              <a:latin typeface="Lato"/>
              <a:ea typeface="Lato"/>
              <a:cs typeface="Lato"/>
              <a:sym typeface="Lato"/>
            </a:endParaRPr>
          </a:p>
          <a:p>
            <a:pPr marL="457200" lvl="0" indent="-317500" algn="l" rtl="0">
              <a:spcBef>
                <a:spcPts val="0"/>
              </a:spcBef>
              <a:spcAft>
                <a:spcPts val="0"/>
              </a:spcAft>
              <a:buSzPts val="1400"/>
              <a:buFont typeface="Lato"/>
              <a:buAutoNum type="arabicParenR"/>
            </a:pPr>
            <a:r>
              <a:rPr lang="en" sz="2000" dirty="0">
                <a:solidFill>
                  <a:srgbClr val="92D050"/>
                </a:solidFill>
                <a:latin typeface="Lato"/>
                <a:ea typeface="Lato"/>
                <a:cs typeface="Lato"/>
                <a:sym typeface="Lato"/>
              </a:rPr>
              <a:t>Y  =  the labels associated with each tweet</a:t>
            </a:r>
            <a:endParaRPr sz="2000" dirty="0">
              <a:solidFill>
                <a:srgbClr val="92D050"/>
              </a:solidFill>
              <a:latin typeface="Lato"/>
              <a:ea typeface="Lato"/>
              <a:cs typeface="Lato"/>
              <a:sym typeface="Lato"/>
            </a:endParaRPr>
          </a:p>
        </p:txBody>
      </p:sp>
      <p:pic>
        <p:nvPicPr>
          <p:cNvPr id="155" name="Google Shape;155;p24"/>
          <p:cNvPicPr preferRelativeResize="0"/>
          <p:nvPr/>
        </p:nvPicPr>
        <p:blipFill>
          <a:blip r:embed="rId3">
            <a:alphaModFix/>
          </a:blip>
          <a:stretch>
            <a:fillRect/>
          </a:stretch>
        </p:blipFill>
        <p:spPr>
          <a:xfrm>
            <a:off x="635540" y="2637625"/>
            <a:ext cx="2943225" cy="1057275"/>
          </a:xfrm>
          <a:prstGeom prst="rect">
            <a:avLst/>
          </a:prstGeom>
          <a:noFill/>
          <a:ln>
            <a:noFill/>
          </a:ln>
        </p:spPr>
      </p:pic>
      <p:sp>
        <p:nvSpPr>
          <p:cNvPr id="156" name="Google Shape;156;p24"/>
          <p:cNvSpPr txBox="1"/>
          <p:nvPr/>
        </p:nvSpPr>
        <p:spPr>
          <a:xfrm>
            <a:off x="895825" y="2270463"/>
            <a:ext cx="3704100" cy="8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ato"/>
              <a:ea typeface="Lato"/>
              <a:cs typeface="Lato"/>
              <a:sym typeface="Lato"/>
            </a:endParaRPr>
          </a:p>
        </p:txBody>
      </p:sp>
      <p:sp>
        <p:nvSpPr>
          <p:cNvPr id="158" name="Google Shape;158;p24"/>
          <p:cNvSpPr txBox="1"/>
          <p:nvPr/>
        </p:nvSpPr>
        <p:spPr>
          <a:xfrm>
            <a:off x="1033445" y="3936735"/>
            <a:ext cx="2943300" cy="5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318" y="902390"/>
            <a:ext cx="7709647" cy="1538883"/>
          </a:xfrm>
          <a:prstGeom prst="rect">
            <a:avLst/>
          </a:prstGeom>
        </p:spPr>
        <p:txBody>
          <a:bodyPr wrap="square">
            <a:spAutoFit/>
          </a:bodyPr>
          <a:lstStyle/>
          <a:p>
            <a:r>
              <a:rPr lang="en-US" sz="2000" dirty="0">
                <a:latin typeface="Lato"/>
                <a:ea typeface="Lato"/>
                <a:cs typeface="Lato"/>
                <a:sym typeface="Lato"/>
              </a:rPr>
              <a:t>Validation Technique </a:t>
            </a:r>
            <a:r>
              <a:rPr lang="en-US" sz="2000" dirty="0" err="1" smtClean="0">
                <a:latin typeface="Lato"/>
                <a:ea typeface="Lato"/>
                <a:cs typeface="Lato"/>
                <a:sym typeface="Lato"/>
              </a:rPr>
              <a:t>used:Holdout</a:t>
            </a:r>
            <a:r>
              <a:rPr lang="en-US" sz="2000" dirty="0" smtClean="0">
                <a:latin typeface="Lato"/>
                <a:ea typeface="Lato"/>
                <a:cs typeface="Lato"/>
                <a:sym typeface="Lato"/>
              </a:rPr>
              <a:t> </a:t>
            </a:r>
          </a:p>
          <a:p>
            <a:r>
              <a:rPr lang="en-US" sz="2000" dirty="0" smtClean="0">
                <a:latin typeface="Lato"/>
                <a:ea typeface="Lato"/>
                <a:cs typeface="Lato"/>
                <a:sym typeface="Lato"/>
              </a:rPr>
              <a:t>The dataset is split into training and test set</a:t>
            </a:r>
          </a:p>
          <a:p>
            <a:r>
              <a:rPr lang="en-US" sz="2000" dirty="0" smtClean="0">
                <a:latin typeface="Lato"/>
                <a:ea typeface="Lato"/>
                <a:cs typeface="Lato"/>
                <a:sym typeface="Lato"/>
              </a:rPr>
              <a:t>80%of the data is used for training and 20% used for testing</a:t>
            </a:r>
          </a:p>
          <a:p>
            <a:endParaRPr lang="en-US" sz="2000" dirty="0">
              <a:latin typeface="Lato"/>
              <a:ea typeface="Lato"/>
              <a:cs typeface="Lato"/>
              <a:sym typeface="Lato"/>
            </a:endParaRPr>
          </a:p>
          <a:p>
            <a:pPr lvl="0"/>
            <a:endParaRPr lang="en-US" dirty="0">
              <a:latin typeface="Lato"/>
              <a:ea typeface="Lato"/>
              <a:cs typeface="Lato"/>
              <a:sym typeface="Lato"/>
            </a:endParaRPr>
          </a:p>
        </p:txBody>
      </p:sp>
      <p:pic>
        <p:nvPicPr>
          <p:cNvPr id="3" name="Google Shape;157;p24"/>
          <p:cNvPicPr preferRelativeResize="0"/>
          <p:nvPr/>
        </p:nvPicPr>
        <p:blipFill>
          <a:blip r:embed="rId2">
            <a:alphaModFix/>
          </a:blip>
          <a:stretch>
            <a:fillRect/>
          </a:stretch>
        </p:blipFill>
        <p:spPr>
          <a:xfrm>
            <a:off x="681318" y="2028290"/>
            <a:ext cx="6515100" cy="581025"/>
          </a:xfrm>
          <a:prstGeom prst="rect">
            <a:avLst/>
          </a:prstGeom>
          <a:noFill/>
          <a:ln>
            <a:noFill/>
          </a:ln>
        </p:spPr>
      </p:pic>
      <p:sp>
        <p:nvSpPr>
          <p:cNvPr id="4" name="Rectangle 3"/>
          <p:cNvSpPr/>
          <p:nvPr/>
        </p:nvSpPr>
        <p:spPr>
          <a:xfrm>
            <a:off x="681318" y="2819956"/>
            <a:ext cx="3680816" cy="400110"/>
          </a:xfrm>
          <a:prstGeom prst="rect">
            <a:avLst/>
          </a:prstGeom>
        </p:spPr>
        <p:txBody>
          <a:bodyPr wrap="none">
            <a:spAutoFit/>
          </a:bodyPr>
          <a:lstStyle/>
          <a:p>
            <a:pPr lvl="0"/>
            <a:r>
              <a:rPr lang="en-US" sz="2000" dirty="0">
                <a:latin typeface="Lato"/>
                <a:ea typeface="Lato"/>
                <a:cs typeface="Lato"/>
                <a:sym typeface="Lato"/>
              </a:rPr>
              <a:t>Multinomial NB Classifier Used</a:t>
            </a:r>
          </a:p>
        </p:txBody>
      </p:sp>
      <p:pic>
        <p:nvPicPr>
          <p:cNvPr id="5" name="Google Shape;159;p24"/>
          <p:cNvPicPr preferRelativeResize="0"/>
          <p:nvPr/>
        </p:nvPicPr>
        <p:blipFill rotWithShape="1">
          <a:blip r:embed="rId3">
            <a:alphaModFix/>
          </a:blip>
          <a:srcRect l="5346"/>
          <a:stretch/>
        </p:blipFill>
        <p:spPr>
          <a:xfrm>
            <a:off x="681318" y="3590678"/>
            <a:ext cx="4551680" cy="1048665"/>
          </a:xfrm>
          <a:prstGeom prst="rect">
            <a:avLst/>
          </a:prstGeom>
          <a:noFill/>
          <a:ln>
            <a:noFill/>
          </a:ln>
        </p:spPr>
      </p:pic>
    </p:spTree>
    <p:extLst>
      <p:ext uri="{BB962C8B-B14F-4D97-AF65-F5344CB8AC3E}">
        <p14:creationId xmlns:p14="http://schemas.microsoft.com/office/powerpoint/2010/main" val="3000010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idx="4294967295"/>
          </p:nvPr>
        </p:nvSpPr>
        <p:spPr>
          <a:xfrm>
            <a:off x="583660" y="879611"/>
            <a:ext cx="2505075" cy="7683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b="1" i="1" dirty="0">
                <a:solidFill>
                  <a:schemeClr val="dk1"/>
                </a:solidFill>
                <a:effectLst>
                  <a:outerShdw blurRad="38100" dist="38100" dir="2700000" algn="tl">
                    <a:srgbClr val="000000">
                      <a:alpha val="43137"/>
                    </a:srgbClr>
                  </a:outerShdw>
                </a:effectLst>
              </a:rPr>
              <a:t>Objective </a:t>
            </a:r>
            <a:endParaRPr sz="2400" b="1" i="1" dirty="0">
              <a:effectLst>
                <a:outerShdw blurRad="38100" dist="38100" dir="2700000" algn="tl">
                  <a:srgbClr val="000000">
                    <a:alpha val="43137"/>
                  </a:srgbClr>
                </a:outerShdw>
              </a:effectLst>
            </a:endParaRPr>
          </a:p>
        </p:txBody>
      </p:sp>
      <p:sp>
        <p:nvSpPr>
          <p:cNvPr id="88" name="Google Shape;88;p15"/>
          <p:cNvSpPr txBox="1">
            <a:spLocks noGrp="1"/>
          </p:cNvSpPr>
          <p:nvPr>
            <p:ph type="title" idx="4294967295"/>
          </p:nvPr>
        </p:nvSpPr>
        <p:spPr>
          <a:xfrm>
            <a:off x="434502" y="1978870"/>
            <a:ext cx="5816600" cy="2374900"/>
          </a:xfrm>
          <a:prstGeom prst="rect">
            <a:avLst/>
          </a:prstGeom>
        </p:spPr>
        <p:txBody>
          <a:bodyPr spcFirstLastPara="1" wrap="square" lIns="91425" tIns="91425" rIns="91425" bIns="91425" anchor="t" anchorCtr="0">
            <a:noAutofit/>
          </a:bodyPr>
          <a:lstStyle/>
          <a:p>
            <a:pPr lvl="0">
              <a:lnSpc>
                <a:spcPct val="115000"/>
              </a:lnSpc>
            </a:pPr>
            <a:r>
              <a:rPr lang="en-US" sz="1700" dirty="0" smtClean="0">
                <a:latin typeface="Lato"/>
                <a:ea typeface="Lato"/>
                <a:cs typeface="Lato"/>
                <a:sym typeface="Lato"/>
              </a:rPr>
              <a:t> </a:t>
            </a:r>
            <a:r>
              <a:rPr lang="en-US" sz="1800" dirty="0">
                <a:solidFill>
                  <a:schemeClr val="accent6">
                    <a:lumMod val="75000"/>
                  </a:schemeClr>
                </a:solidFill>
                <a:latin typeface="Lato"/>
                <a:ea typeface="Lato"/>
                <a:cs typeface="Lato"/>
                <a:sym typeface="Lato"/>
              </a:rPr>
              <a:t>The objective of this project is to show how sentimental analysis can help improve the user experience over a social network or system interface. </a:t>
            </a:r>
            <a:r>
              <a:rPr lang="en-US" sz="1800" dirty="0" smtClean="0">
                <a:solidFill>
                  <a:schemeClr val="accent6">
                    <a:lumMod val="75000"/>
                  </a:schemeClr>
                </a:solidFill>
                <a:latin typeface="Lato"/>
                <a:ea typeface="Lato"/>
                <a:cs typeface="Lato"/>
                <a:sym typeface="Lato"/>
              </a:rPr>
              <a:t/>
            </a:r>
            <a:br>
              <a:rPr lang="en-US" sz="1800" dirty="0" smtClean="0">
                <a:solidFill>
                  <a:schemeClr val="accent6">
                    <a:lumMod val="75000"/>
                  </a:schemeClr>
                </a:solidFill>
                <a:latin typeface="Lato"/>
                <a:ea typeface="Lato"/>
                <a:cs typeface="Lato"/>
                <a:sym typeface="Lato"/>
              </a:rPr>
            </a:br>
            <a:r>
              <a:rPr lang="en-US" sz="1800" dirty="0" smtClean="0">
                <a:solidFill>
                  <a:schemeClr val="accent6">
                    <a:lumMod val="75000"/>
                  </a:schemeClr>
                </a:solidFill>
                <a:latin typeface="Lato"/>
                <a:ea typeface="Lato"/>
                <a:cs typeface="Lato"/>
                <a:sym typeface="Lato"/>
              </a:rPr>
              <a:t/>
            </a:r>
            <a:br>
              <a:rPr lang="en-US" sz="1800" dirty="0" smtClean="0">
                <a:solidFill>
                  <a:schemeClr val="accent6">
                    <a:lumMod val="75000"/>
                  </a:schemeClr>
                </a:solidFill>
                <a:latin typeface="Lato"/>
                <a:ea typeface="Lato"/>
                <a:cs typeface="Lato"/>
                <a:sym typeface="Lato"/>
              </a:rPr>
            </a:br>
            <a:r>
              <a:rPr lang="en-US" sz="1800" dirty="0" smtClean="0">
                <a:solidFill>
                  <a:schemeClr val="accent6">
                    <a:lumMod val="75000"/>
                  </a:schemeClr>
                </a:solidFill>
                <a:latin typeface="Lato"/>
                <a:ea typeface="Lato"/>
                <a:cs typeface="Lato"/>
                <a:sym typeface="Lato"/>
              </a:rPr>
              <a:t> </a:t>
            </a:r>
            <a:r>
              <a:rPr lang="en-US" sz="1800" dirty="0">
                <a:solidFill>
                  <a:schemeClr val="accent6">
                    <a:lumMod val="75000"/>
                  </a:schemeClr>
                </a:solidFill>
                <a:latin typeface="Lato"/>
                <a:ea typeface="Lato"/>
                <a:cs typeface="Lato"/>
                <a:sym typeface="Lato"/>
              </a:rPr>
              <a:t>The learning algorithm will learn what our emotions are from statistical data then perform sentiment analysis</a:t>
            </a:r>
            <a:r>
              <a:rPr lang="en-US" sz="1800" dirty="0" smtClean="0">
                <a:solidFill>
                  <a:schemeClr val="accent6">
                    <a:lumMod val="75000"/>
                  </a:schemeClr>
                </a:solidFill>
                <a:latin typeface="Lato"/>
                <a:ea typeface="Lato"/>
                <a:cs typeface="Lato"/>
                <a:sym typeface="Lato"/>
              </a:rPr>
              <a:t>.</a:t>
            </a:r>
            <a:br>
              <a:rPr lang="en-US" sz="1800" dirty="0" smtClean="0">
                <a:solidFill>
                  <a:schemeClr val="accent6">
                    <a:lumMod val="75000"/>
                  </a:schemeClr>
                </a:solidFill>
                <a:latin typeface="Lato"/>
                <a:ea typeface="Lato"/>
                <a:cs typeface="Lato"/>
                <a:sym typeface="Lato"/>
              </a:rPr>
            </a:br>
            <a:r>
              <a:rPr lang="en-US" sz="1800" dirty="0" smtClean="0">
                <a:solidFill>
                  <a:schemeClr val="accent6">
                    <a:lumMod val="75000"/>
                  </a:schemeClr>
                </a:solidFill>
                <a:latin typeface="Lato"/>
                <a:ea typeface="Lato"/>
                <a:cs typeface="Lato"/>
                <a:sym typeface="Lato"/>
              </a:rPr>
              <a:t> </a:t>
            </a:r>
            <a:br>
              <a:rPr lang="en-US" sz="1800" dirty="0" smtClean="0">
                <a:solidFill>
                  <a:schemeClr val="accent6">
                    <a:lumMod val="75000"/>
                  </a:schemeClr>
                </a:solidFill>
                <a:latin typeface="Lato"/>
                <a:ea typeface="Lato"/>
                <a:cs typeface="Lato"/>
                <a:sym typeface="Lato"/>
              </a:rPr>
            </a:br>
            <a:r>
              <a:rPr lang="en-US" sz="1800" dirty="0" smtClean="0">
                <a:solidFill>
                  <a:schemeClr val="accent6">
                    <a:lumMod val="75000"/>
                  </a:schemeClr>
                </a:solidFill>
                <a:latin typeface="Lato"/>
                <a:ea typeface="Lato"/>
                <a:cs typeface="Lato"/>
                <a:sym typeface="Lato"/>
              </a:rPr>
              <a:t> Our </a:t>
            </a:r>
            <a:r>
              <a:rPr lang="en-US" sz="1800" dirty="0">
                <a:solidFill>
                  <a:schemeClr val="accent6">
                    <a:lumMod val="75000"/>
                  </a:schemeClr>
                </a:solidFill>
                <a:latin typeface="Lato"/>
                <a:ea typeface="Lato"/>
                <a:cs typeface="Lato"/>
                <a:sym typeface="Lato"/>
              </a:rPr>
              <a:t>main objective is also maintain accuracy in the final result. </a:t>
            </a:r>
            <a:r>
              <a:rPr lang="en-US" sz="1700" dirty="0" smtClean="0">
                <a:solidFill>
                  <a:schemeClr val="accent6">
                    <a:lumMod val="75000"/>
                  </a:schemeClr>
                </a:solidFill>
                <a:latin typeface="Lato"/>
                <a:ea typeface="Lato"/>
                <a:cs typeface="Lato"/>
                <a:sym typeface="Lato"/>
              </a:rPr>
              <a:t/>
            </a:r>
            <a:br>
              <a:rPr lang="en-US" sz="1700" dirty="0" smtClean="0">
                <a:solidFill>
                  <a:schemeClr val="accent6">
                    <a:lumMod val="75000"/>
                  </a:schemeClr>
                </a:solidFill>
                <a:latin typeface="Lato"/>
                <a:ea typeface="Lato"/>
                <a:cs typeface="Lato"/>
                <a:sym typeface="Lato"/>
              </a:rPr>
            </a:br>
            <a:r>
              <a:rPr lang="en-US" sz="1700" dirty="0">
                <a:latin typeface="Lato"/>
                <a:ea typeface="Lato"/>
                <a:cs typeface="Lato"/>
                <a:sym typeface="Lato"/>
              </a:rPr>
              <a:t/>
            </a:r>
            <a:br>
              <a:rPr lang="en-US" sz="1700" dirty="0">
                <a:latin typeface="Lato"/>
                <a:ea typeface="Lato"/>
                <a:cs typeface="Lato"/>
                <a:sym typeface="Lato"/>
              </a:rPr>
            </a:br>
            <a:r>
              <a:rPr lang="en-US" sz="1700" dirty="0" smtClean="0">
                <a:latin typeface="Lato"/>
                <a:ea typeface="Lato"/>
                <a:cs typeface="Lato"/>
                <a:sym typeface="Lato"/>
              </a:rPr>
              <a:t> </a:t>
            </a:r>
            <a:endParaRPr sz="1700" dirty="0">
              <a:latin typeface="Lato"/>
              <a:ea typeface="Lato"/>
              <a:cs typeface="Lato"/>
              <a:sym typeface="Lato"/>
            </a:endParaRPr>
          </a:p>
          <a:p>
            <a:pPr marL="0" lvl="0" indent="0" algn="l" rtl="0">
              <a:lnSpc>
                <a:spcPct val="115000"/>
              </a:lnSpc>
              <a:spcBef>
                <a:spcPts val="1600"/>
              </a:spcBef>
              <a:spcAft>
                <a:spcPts val="1600"/>
              </a:spcAft>
              <a:buNone/>
            </a:pPr>
            <a:endParaRPr sz="1700"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idx="4294967295"/>
          </p:nvPr>
        </p:nvSpPr>
        <p:spPr>
          <a:xfrm>
            <a:off x="0" y="279400"/>
            <a:ext cx="6572250" cy="768350"/>
          </a:xfrm>
          <a:prstGeom prst="rect">
            <a:avLst/>
          </a:prstGeom>
        </p:spPr>
        <p:txBody>
          <a:bodyPr spcFirstLastPara="1" wrap="square" lIns="91425" tIns="91425" rIns="91425" bIns="91425" anchor="t" anchorCtr="0">
            <a:noAutofit/>
          </a:bodyPr>
          <a:lstStyle/>
          <a:p>
            <a:pPr lvl="0">
              <a:spcBef>
                <a:spcPts val="0"/>
              </a:spcBef>
              <a:spcAft>
                <a:spcPts val="1600"/>
              </a:spcAft>
            </a:pPr>
            <a:r>
              <a:rPr lang="en" sz="3600" i="1" dirty="0">
                <a:solidFill>
                  <a:schemeClr val="tx2"/>
                </a:solidFill>
                <a:effectLst>
                  <a:outerShdw blurRad="38100" dist="38100" dir="2700000" algn="tl">
                    <a:srgbClr val="000000">
                      <a:alpha val="43137"/>
                    </a:srgbClr>
                  </a:outerShdw>
                </a:effectLst>
              </a:rPr>
              <a:t>Performance </a:t>
            </a:r>
            <a:r>
              <a:rPr lang="en" sz="3600" i="1" dirty="0" smtClean="0">
                <a:solidFill>
                  <a:schemeClr val="tx2"/>
                </a:solidFill>
                <a:effectLst>
                  <a:outerShdw blurRad="38100" dist="38100" dir="2700000" algn="tl">
                    <a:srgbClr val="000000">
                      <a:alpha val="43137"/>
                    </a:srgbClr>
                  </a:outerShdw>
                </a:effectLst>
              </a:rPr>
              <a:t>Measures</a:t>
            </a:r>
            <a:br>
              <a:rPr lang="en" sz="3600" i="1" dirty="0" smtClean="0">
                <a:solidFill>
                  <a:schemeClr val="tx2"/>
                </a:solidFill>
                <a:effectLst>
                  <a:outerShdw blurRad="38100" dist="38100" dir="2700000" algn="tl">
                    <a:srgbClr val="000000">
                      <a:alpha val="43137"/>
                    </a:srgbClr>
                  </a:outerShdw>
                </a:effectLst>
              </a:rPr>
            </a:br>
            <a:r>
              <a:rPr lang="en-US" sz="3600" dirty="0"/>
              <a:t>Accuracy is characterized as the proportion of genuine expectation to the all outnumber of tweets in the </a:t>
            </a:r>
            <a:r>
              <a:rPr lang="en-US" sz="3600" dirty="0" smtClean="0"/>
              <a:t>set</a:t>
            </a:r>
            <a:r>
              <a:rPr lang="en" sz="3600" i="1" dirty="0" smtClean="0">
                <a:solidFill>
                  <a:schemeClr val="tx2"/>
                </a:solidFill>
                <a:effectLst>
                  <a:outerShdw blurRad="38100" dist="38100" dir="2700000" algn="tl">
                    <a:srgbClr val="000000">
                      <a:alpha val="43137"/>
                    </a:srgbClr>
                  </a:outerShdw>
                </a:effectLst>
              </a:rPr>
              <a:t>. </a:t>
            </a:r>
            <a:r>
              <a:rPr lang="en-US" sz="3600" i="1" dirty="0" smtClean="0">
                <a:solidFill>
                  <a:schemeClr val="tx2"/>
                </a:solidFill>
                <a:effectLst>
                  <a:outerShdw blurRad="38100" dist="38100" dir="2700000" algn="tl">
                    <a:srgbClr val="000000">
                      <a:alpha val="43137"/>
                    </a:srgbClr>
                  </a:outerShdw>
                </a:effectLst>
              </a:rPr>
              <a:t>A</a:t>
            </a:r>
            <a:r>
              <a:rPr lang="en" sz="3600" i="1" dirty="0" smtClean="0">
                <a:solidFill>
                  <a:schemeClr val="tx2"/>
                </a:solidFill>
                <a:effectLst>
                  <a:outerShdw blurRad="38100" dist="38100" dir="2700000" algn="tl">
                    <a:srgbClr val="000000">
                      <a:alpha val="43137"/>
                    </a:srgbClr>
                  </a:outerShdw>
                </a:effectLst>
              </a:rPr>
              <a:t>ccuracy=(TP+TN)/TOTAL</a:t>
            </a:r>
            <a:br>
              <a:rPr lang="en" sz="3600" i="1" dirty="0" smtClean="0">
                <a:solidFill>
                  <a:schemeClr val="tx2"/>
                </a:solidFill>
                <a:effectLst>
                  <a:outerShdw blurRad="38100" dist="38100" dir="2700000" algn="tl">
                    <a:srgbClr val="000000">
                      <a:alpha val="43137"/>
                    </a:srgbClr>
                  </a:outerShdw>
                </a:effectLst>
              </a:rPr>
            </a:br>
            <a:r>
              <a:rPr lang="en" sz="3600" i="1" dirty="0" smtClean="0">
                <a:solidFill>
                  <a:schemeClr val="tx2"/>
                </a:solidFill>
                <a:effectLst>
                  <a:outerShdw blurRad="38100" dist="38100" dir="2700000" algn="tl">
                    <a:srgbClr val="000000">
                      <a:alpha val="43137"/>
                    </a:srgbClr>
                  </a:outerShdw>
                </a:effectLst>
              </a:rPr>
              <a:t/>
            </a:r>
            <a:br>
              <a:rPr lang="en" sz="3600" i="1" dirty="0" smtClean="0">
                <a:solidFill>
                  <a:schemeClr val="tx2"/>
                </a:solidFill>
                <a:effectLst>
                  <a:outerShdw blurRad="38100" dist="38100" dir="2700000" algn="tl">
                    <a:srgbClr val="000000">
                      <a:alpha val="43137"/>
                    </a:srgbClr>
                  </a:outerShdw>
                </a:effectLst>
              </a:rPr>
            </a:br>
            <a:r>
              <a:rPr lang="en" sz="3600" i="1" dirty="0" smtClean="0">
                <a:solidFill>
                  <a:schemeClr val="tx2"/>
                </a:solidFill>
                <a:effectLst>
                  <a:outerShdw blurRad="38100" dist="38100" dir="2700000" algn="tl">
                    <a:srgbClr val="000000">
                      <a:alpha val="43137"/>
                    </a:srgbClr>
                  </a:outerShdw>
                </a:effectLst>
              </a:rPr>
              <a:t/>
            </a:r>
            <a:br>
              <a:rPr lang="en" sz="3600" i="1" dirty="0" smtClean="0">
                <a:solidFill>
                  <a:schemeClr val="tx2"/>
                </a:solidFill>
                <a:effectLst>
                  <a:outerShdw blurRad="38100" dist="38100" dir="2700000" algn="tl">
                    <a:srgbClr val="000000">
                      <a:alpha val="43137"/>
                    </a:srgbClr>
                  </a:outerShdw>
                </a:effectLst>
              </a:rPr>
            </a:br>
            <a:endParaRPr sz="2400" i="1" dirty="0">
              <a:solidFill>
                <a:schemeClr val="tx2"/>
              </a:solidFill>
              <a:effectLst>
                <a:outerShdw blurRad="38100" dist="38100" dir="2700000" algn="tl">
                  <a:srgbClr val="000000">
                    <a:alpha val="43137"/>
                  </a:srgbClr>
                </a:outerShdw>
              </a:effectLst>
            </a:endParaRPr>
          </a:p>
        </p:txBody>
      </p:sp>
      <p:sp>
        <p:nvSpPr>
          <p:cNvPr id="167" name="Google Shape;167;p25"/>
          <p:cNvSpPr txBox="1"/>
          <p:nvPr/>
        </p:nvSpPr>
        <p:spPr>
          <a:xfrm>
            <a:off x="5465600" y="1368925"/>
            <a:ext cx="316050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2320" y="196860"/>
            <a:ext cx="4572000" cy="738664"/>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Precision</a:t>
            </a:r>
            <a:r>
              <a:rPr lang="en-US" spc="7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is</a:t>
            </a:r>
            <a:r>
              <a:rPr lang="en-US" spc="4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the</a:t>
            </a:r>
            <a:r>
              <a:rPr lang="en-US" spc="-1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portion</a:t>
            </a:r>
            <a:r>
              <a:rPr lang="en-US" spc="-45"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of</a:t>
            </a:r>
            <a:r>
              <a:rPr lang="en-US" spc="-3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anticipated</a:t>
            </a:r>
            <a:r>
              <a:rPr lang="en-US" spc="-10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extremity</a:t>
            </a:r>
            <a:r>
              <a:rPr lang="en-US" spc="-105" dirty="0">
                <a:latin typeface="Times New Roman" panose="02020603050405020304" pitchFamily="18" charset="0"/>
                <a:ea typeface="Times New Roman" panose="02020603050405020304" pitchFamily="18" charset="0"/>
              </a:rPr>
              <a:t> </a:t>
            </a:r>
            <a:r>
              <a:rPr lang="en-US" spc="50" dirty="0">
                <a:latin typeface="Times New Roman" panose="02020603050405020304" pitchFamily="18" charset="0"/>
                <a:ea typeface="Times New Roman" panose="02020603050405020304" pitchFamily="18" charset="0"/>
              </a:rPr>
              <a:t>that</a:t>
            </a:r>
            <a:r>
              <a:rPr lang="en-US" spc="-11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are accurately </a:t>
            </a:r>
            <a:r>
              <a:rPr lang="en-US" dirty="0">
                <a:latin typeface="Times New Roman" panose="02020603050405020304" pitchFamily="18" charset="0"/>
                <a:ea typeface="Times New Roman" panose="02020603050405020304" pitchFamily="18" charset="0"/>
              </a:rPr>
              <a:t>perceived. Precision </a:t>
            </a:r>
            <a:r>
              <a:rPr lang="en-US" spc="-25" dirty="0">
                <a:latin typeface="Times New Roman" panose="02020603050405020304" pitchFamily="18" charset="0"/>
                <a:ea typeface="Times New Roman" panose="02020603050405020304" pitchFamily="18" charset="0"/>
              </a:rPr>
              <a:t>is </a:t>
            </a:r>
            <a:r>
              <a:rPr lang="en-US" spc="15" dirty="0">
                <a:latin typeface="Times New Roman" panose="02020603050405020304" pitchFamily="18" charset="0"/>
                <a:ea typeface="Times New Roman" panose="02020603050405020304" pitchFamily="18" charset="0"/>
              </a:rPr>
              <a:t>characterized </a:t>
            </a:r>
            <a:r>
              <a:rPr lang="en-US" spc="45" dirty="0">
                <a:latin typeface="Times New Roman" panose="02020603050405020304" pitchFamily="18" charset="0"/>
                <a:ea typeface="Times New Roman" panose="02020603050405020304" pitchFamily="18" charset="0"/>
              </a:rPr>
              <a:t>as</a:t>
            </a:r>
            <a:r>
              <a:rPr lang="en-US" spc="-180" dirty="0">
                <a:latin typeface="Times New Roman" panose="02020603050405020304" pitchFamily="18" charset="0"/>
                <a:ea typeface="Times New Roman" panose="02020603050405020304" pitchFamily="18" charset="0"/>
              </a:rPr>
              <a:t> </a:t>
            </a:r>
            <a:endParaRPr lang="en-US" spc="-180" dirty="0" smtClean="0">
              <a:latin typeface="Times New Roman" panose="02020603050405020304" pitchFamily="18" charset="0"/>
              <a:ea typeface="Times New Roman" panose="02020603050405020304" pitchFamily="18" charset="0"/>
            </a:endParaRPr>
          </a:p>
          <a:p>
            <a:r>
              <a:rPr lang="en-US" spc="-180" dirty="0" smtClean="0">
                <a:latin typeface="Times New Roman" panose="02020603050405020304" pitchFamily="18" charset="0"/>
              </a:rPr>
              <a:t> P=TP/(TP+FP)</a:t>
            </a:r>
            <a:endParaRPr lang="en-US" dirty="0"/>
          </a:p>
        </p:txBody>
      </p:sp>
      <p:sp>
        <p:nvSpPr>
          <p:cNvPr id="5" name="Rectangle 4"/>
          <p:cNvSpPr/>
          <p:nvPr/>
        </p:nvSpPr>
        <p:spPr>
          <a:xfrm>
            <a:off x="782320" y="1040505"/>
            <a:ext cx="4572000" cy="2357568"/>
          </a:xfrm>
          <a:prstGeom prst="rect">
            <a:avLst/>
          </a:prstGeom>
        </p:spPr>
        <p:txBody>
          <a:bodyPr>
            <a:spAutoFit/>
          </a:bodyPr>
          <a:lstStyle/>
          <a:p>
            <a:pPr marR="294640" lvl="0" algn="just">
              <a:lnSpc>
                <a:spcPct val="120000"/>
              </a:lnSpc>
              <a:spcBef>
                <a:spcPts val="635"/>
              </a:spcBef>
              <a:buSzPts val="950"/>
              <a:tabLst>
                <a:tab pos="210185" algn="l"/>
              </a:tabLst>
            </a:pPr>
            <a:r>
              <a:rPr lang="en-US" spc="15" dirty="0">
                <a:latin typeface="Times New Roman" panose="02020603050405020304" pitchFamily="18" charset="0"/>
                <a:ea typeface="Times New Roman" panose="02020603050405020304" pitchFamily="18" charset="0"/>
              </a:rPr>
              <a:t>Recall</a:t>
            </a:r>
            <a:r>
              <a:rPr lang="en-US" spc="-9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just</a:t>
            </a:r>
            <a:r>
              <a:rPr lang="en-US" spc="-3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is</a:t>
            </a:r>
            <a:r>
              <a:rPr lang="en-US" spc="5"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the</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division</a:t>
            </a:r>
            <a:r>
              <a:rPr lang="en-US" spc="40"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of</a:t>
            </a:r>
            <a:r>
              <a:rPr lang="en-US" spc="-75"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no.</a:t>
            </a:r>
            <a:r>
              <a:rPr lang="en-US" spc="-75"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of</a:t>
            </a:r>
            <a:r>
              <a:rPr lang="en-US" spc="-1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the</a:t>
            </a:r>
            <a:r>
              <a:rPr lang="en-US" spc="-11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right</a:t>
            </a:r>
            <a:r>
              <a:rPr lang="en-US" spc="10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prediction</a:t>
            </a:r>
            <a:r>
              <a:rPr lang="en-US" spc="-20"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of</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 specific</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polarity</a:t>
            </a:r>
            <a:r>
              <a:rPr lang="en-US" spc="-3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over</a:t>
            </a:r>
            <a:r>
              <a:rPr lang="en-US" spc="-75"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the</a:t>
            </a:r>
            <a:r>
              <a:rPr lang="en-US" spc="-11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real</a:t>
            </a:r>
            <a:r>
              <a:rPr lang="en-US" spc="-3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no.</a:t>
            </a:r>
            <a:r>
              <a:rPr lang="en-US" spc="-75"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of</a:t>
            </a:r>
            <a:r>
              <a:rPr lang="en-US" spc="-8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tweets</a:t>
            </a:r>
            <a:r>
              <a:rPr lang="en-US" spc="5"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with</a:t>
            </a:r>
            <a:r>
              <a:rPr lang="en-US" spc="35" dirty="0">
                <a:latin typeface="Times New Roman" panose="02020603050405020304" pitchFamily="18" charset="0"/>
                <a:ea typeface="Times New Roman" panose="02020603050405020304" pitchFamily="18" charset="0"/>
              </a:rPr>
              <a:t> that</a:t>
            </a:r>
            <a:r>
              <a:rPr lang="en-US" spc="-9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polarity. </a:t>
            </a:r>
            <a:r>
              <a:rPr lang="en-US" spc="15" dirty="0">
                <a:latin typeface="Times New Roman" panose="02020603050405020304" pitchFamily="18" charset="0"/>
                <a:ea typeface="Times New Roman" panose="02020603050405020304" pitchFamily="18" charset="0"/>
              </a:rPr>
              <a:t>Recall </a:t>
            </a:r>
            <a:r>
              <a:rPr lang="en-US" spc="-25" dirty="0">
                <a:latin typeface="Times New Roman" panose="02020603050405020304" pitchFamily="18" charset="0"/>
                <a:ea typeface="Times New Roman" panose="02020603050405020304" pitchFamily="18" charset="0"/>
              </a:rPr>
              <a:t>is </a:t>
            </a:r>
            <a:r>
              <a:rPr lang="en-US" spc="15" dirty="0">
                <a:latin typeface="Times New Roman" panose="02020603050405020304" pitchFamily="18" charset="0"/>
                <a:ea typeface="Times New Roman" panose="02020603050405020304" pitchFamily="18" charset="0"/>
              </a:rPr>
              <a:t>characterized</a:t>
            </a:r>
            <a:r>
              <a:rPr lang="en-US" spc="-20" dirty="0">
                <a:latin typeface="Times New Roman" panose="02020603050405020304" pitchFamily="18" charset="0"/>
                <a:ea typeface="Times New Roman" panose="02020603050405020304" pitchFamily="18" charset="0"/>
              </a:rPr>
              <a:t> </a:t>
            </a:r>
            <a:r>
              <a:rPr lang="en-US" spc="45" dirty="0" smtClean="0">
                <a:latin typeface="Times New Roman" panose="02020603050405020304" pitchFamily="18" charset="0"/>
                <a:ea typeface="Times New Roman" panose="02020603050405020304" pitchFamily="18" charset="0"/>
              </a:rPr>
              <a:t>as</a:t>
            </a:r>
          </a:p>
          <a:p>
            <a:pPr marR="294640" algn="just">
              <a:lnSpc>
                <a:spcPct val="120000"/>
              </a:lnSpc>
              <a:spcBef>
                <a:spcPts val="635"/>
              </a:spcBef>
              <a:buSzPts val="950"/>
              <a:tabLst>
                <a:tab pos="210185" algn="l"/>
              </a:tabLst>
            </a:pPr>
            <a:r>
              <a:rPr lang="en-US" spc="-180" dirty="0" smtClean="0">
                <a:latin typeface="Times New Roman" panose="02020603050405020304" pitchFamily="18" charset="0"/>
              </a:rPr>
              <a:t>R=TP</a:t>
            </a:r>
            <a:r>
              <a:rPr lang="en-US" spc="-180" dirty="0">
                <a:latin typeface="Times New Roman" panose="02020603050405020304" pitchFamily="18" charset="0"/>
              </a:rPr>
              <a:t>/(TP+FN)</a:t>
            </a:r>
            <a:endParaRPr lang="en-US" dirty="0"/>
          </a:p>
          <a:p>
            <a:pPr marR="294640" lvl="0" algn="just">
              <a:lnSpc>
                <a:spcPct val="120000"/>
              </a:lnSpc>
              <a:spcBef>
                <a:spcPts val="635"/>
              </a:spcBef>
              <a:buSzPts val="950"/>
              <a:tabLst>
                <a:tab pos="210185" algn="l"/>
              </a:tabLst>
            </a:pPr>
            <a:endParaRPr lang="en-US" spc="45" dirty="0" smtClean="0">
              <a:latin typeface="Times New Roman" panose="02020603050405020304" pitchFamily="18" charset="0"/>
              <a:ea typeface="Times New Roman" panose="02020603050405020304" pitchFamily="18" charset="0"/>
            </a:endParaRPr>
          </a:p>
          <a:p>
            <a:pPr marR="294640" lvl="0" algn="just">
              <a:lnSpc>
                <a:spcPct val="120000"/>
              </a:lnSpc>
              <a:spcBef>
                <a:spcPts val="635"/>
              </a:spcBef>
              <a:buSzPts val="950"/>
              <a:tabLst>
                <a:tab pos="210185" algn="l"/>
              </a:tabLst>
            </a:pPr>
            <a:endParaRPr lang="en-US" sz="1800" dirty="0">
              <a:latin typeface="Times New Roman" panose="02020603050405020304" pitchFamily="18" charset="0"/>
              <a:ea typeface="Times New Roman" panose="02020603050405020304" pitchFamily="18" charset="0"/>
            </a:endParaRPr>
          </a:p>
          <a:p>
            <a:pPr marR="294640" lvl="0" algn="just">
              <a:lnSpc>
                <a:spcPct val="120000"/>
              </a:lnSpc>
              <a:spcBef>
                <a:spcPts val="635"/>
              </a:spcBef>
              <a:buSzPts val="950"/>
              <a:tabLst>
                <a:tab pos="210185" algn="l"/>
              </a:tabLst>
            </a:pPr>
            <a:r>
              <a:rPr lang="en-US" sz="1800" spc="0" dirty="0" smtClean="0">
                <a:effectLst/>
                <a:latin typeface="Times New Roman" panose="02020603050405020304" pitchFamily="18" charset="0"/>
                <a:ea typeface="Times New Roman" panose="02020603050405020304" pitchFamily="18" charset="0"/>
              </a:rPr>
              <a:t>F1-score=(2*R*P)/(R+P)</a:t>
            </a:r>
            <a:endParaRPr lang="en-US" sz="1800" spc="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782320" y="2289820"/>
            <a:ext cx="4572000" cy="523220"/>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F1-score</a:t>
            </a:r>
            <a:r>
              <a:rPr lang="en-US" spc="-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is</a:t>
            </a:r>
            <a:r>
              <a:rPr lang="en-US" spc="40"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characterized</a:t>
            </a:r>
            <a:r>
              <a:rPr lang="en-US" spc="-105" dirty="0">
                <a:latin typeface="Times New Roman" panose="02020603050405020304" pitchFamily="18" charset="0"/>
                <a:ea typeface="Times New Roman" panose="02020603050405020304" pitchFamily="18" charset="0"/>
              </a:rPr>
              <a:t> </a:t>
            </a:r>
            <a:r>
              <a:rPr lang="en-US" spc="45" dirty="0">
                <a:latin typeface="Times New Roman" panose="02020603050405020304" pitchFamily="18" charset="0"/>
                <a:ea typeface="Times New Roman" panose="02020603050405020304" pitchFamily="18" charset="0"/>
              </a:rPr>
              <a:t>as</a:t>
            </a:r>
            <a:r>
              <a:rPr lang="en-US" spc="-14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the</a:t>
            </a:r>
            <a:r>
              <a:rPr lang="en-US" spc="-12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harmonic</a:t>
            </a:r>
            <a:r>
              <a:rPr lang="en-US" spc="-120" dirty="0">
                <a:latin typeface="Times New Roman" panose="02020603050405020304" pitchFamily="18" charset="0"/>
                <a:ea typeface="Times New Roman" panose="02020603050405020304" pitchFamily="18" charset="0"/>
              </a:rPr>
              <a:t> </a:t>
            </a:r>
            <a:r>
              <a:rPr lang="en-US" spc="40" dirty="0">
                <a:latin typeface="Times New Roman" panose="02020603050405020304" pitchFamily="18" charset="0"/>
                <a:ea typeface="Times New Roman" panose="02020603050405020304" pitchFamily="18" charset="0"/>
              </a:rPr>
              <a:t>mean</a:t>
            </a:r>
            <a:r>
              <a:rPr lang="en-US" spc="-105"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of</a:t>
            </a:r>
            <a:r>
              <a:rPr lang="en-US" spc="-9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Recall(R) </a:t>
            </a:r>
            <a:r>
              <a:rPr lang="en-US" spc="40" dirty="0">
                <a:latin typeface="Times New Roman" panose="02020603050405020304" pitchFamily="18" charset="0"/>
                <a:ea typeface="Times New Roman" panose="02020603050405020304" pitchFamily="18" charset="0"/>
              </a:rPr>
              <a:t>and </a:t>
            </a:r>
            <a:r>
              <a:rPr lang="en-US" dirty="0">
                <a:latin typeface="Times New Roman" panose="02020603050405020304" pitchFamily="18" charset="0"/>
                <a:ea typeface="Times New Roman" panose="02020603050405020304" pitchFamily="18" charset="0"/>
              </a:rPr>
              <a:t>Precision(P) </a:t>
            </a:r>
            <a:r>
              <a:rPr lang="en-US" spc="40" dirty="0">
                <a:latin typeface="Times New Roman" panose="02020603050405020304" pitchFamily="18" charset="0"/>
                <a:ea typeface="Times New Roman" panose="02020603050405020304" pitchFamily="18" charset="0"/>
              </a:rPr>
              <a:t>and </a:t>
            </a:r>
            <a:r>
              <a:rPr lang="en-US" dirty="0">
                <a:latin typeface="Times New Roman" panose="02020603050405020304" pitchFamily="18" charset="0"/>
                <a:ea typeface="Times New Roman" panose="02020603050405020304" pitchFamily="18" charset="0"/>
              </a:rPr>
              <a:t>numerically </a:t>
            </a:r>
            <a:r>
              <a:rPr lang="en-US" spc="20" dirty="0">
                <a:latin typeface="Times New Roman" panose="02020603050405020304" pitchFamily="18" charset="0"/>
                <a:ea typeface="Times New Roman" panose="02020603050405020304" pitchFamily="18" charset="0"/>
              </a:rPr>
              <a:t>equation</a:t>
            </a:r>
            <a:r>
              <a:rPr lang="en-US" spc="-17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is </a:t>
            </a:r>
            <a:r>
              <a:rPr lang="en-US" dirty="0">
                <a:latin typeface="Times New Roman" panose="02020603050405020304" pitchFamily="18" charset="0"/>
                <a:ea typeface="Times New Roman" panose="02020603050405020304" pitchFamily="18" charset="0"/>
              </a:rPr>
              <a:t>given </a:t>
            </a:r>
            <a:r>
              <a:rPr lang="en-US" spc="15" dirty="0">
                <a:latin typeface="Times New Roman" panose="02020603050405020304" pitchFamily="18" charset="0"/>
                <a:ea typeface="Times New Roman" panose="02020603050405020304" pitchFamily="18" charset="0"/>
              </a:rPr>
              <a:t>by </a:t>
            </a:r>
            <a:endParaRPr lang="en-US" dirty="0"/>
          </a:p>
        </p:txBody>
      </p:sp>
      <p:sp>
        <p:nvSpPr>
          <p:cNvPr id="7" name="Rectangle 6"/>
          <p:cNvSpPr/>
          <p:nvPr/>
        </p:nvSpPr>
        <p:spPr>
          <a:xfrm>
            <a:off x="782320" y="3503054"/>
            <a:ext cx="4572000" cy="887359"/>
          </a:xfrm>
          <a:prstGeom prst="rect">
            <a:avLst/>
          </a:prstGeom>
        </p:spPr>
        <p:txBody>
          <a:bodyPr>
            <a:spAutoFit/>
          </a:bodyPr>
          <a:lstStyle/>
          <a:p>
            <a:pPr marL="76835">
              <a:lnSpc>
                <a:spcPct val="123000"/>
              </a:lnSpc>
              <a:spcBef>
                <a:spcPts val="635"/>
              </a:spcBef>
            </a:pPr>
            <a:r>
              <a:rPr lang="en-US" dirty="0">
                <a:latin typeface="Times New Roman" panose="02020603050405020304" pitchFamily="18" charset="0"/>
                <a:ea typeface="Times New Roman" panose="02020603050405020304" pitchFamily="18" charset="0"/>
              </a:rPr>
              <a:t>TP is no. of true positives i.e., number of right ordered tweets, FN is no. of false negatives, and FP is the no. of false positives.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54204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 y="1368925"/>
            <a:ext cx="6656529" cy="3020195"/>
          </a:xfrm>
          <a:prstGeom prst="rect">
            <a:avLst/>
          </a:prstGeom>
        </p:spPr>
      </p:pic>
    </p:spTree>
    <p:extLst>
      <p:ext uri="{BB962C8B-B14F-4D97-AF65-F5344CB8AC3E}">
        <p14:creationId xmlns:p14="http://schemas.microsoft.com/office/powerpoint/2010/main" val="4042813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66;p25"/>
          <p:cNvPicPr preferRelativeResize="0"/>
          <p:nvPr/>
        </p:nvPicPr>
        <p:blipFill>
          <a:blip r:embed="rId2">
            <a:alphaModFix/>
          </a:blip>
          <a:stretch>
            <a:fillRect/>
          </a:stretch>
        </p:blipFill>
        <p:spPr>
          <a:xfrm>
            <a:off x="699415" y="1291790"/>
            <a:ext cx="6696634" cy="2680770"/>
          </a:xfrm>
          <a:prstGeom prst="rect">
            <a:avLst/>
          </a:prstGeom>
          <a:noFill/>
          <a:ln>
            <a:noFill/>
          </a:ln>
        </p:spPr>
      </p:pic>
      <p:sp>
        <p:nvSpPr>
          <p:cNvPr id="4" name="Google Shape;165;p25"/>
          <p:cNvSpPr txBox="1"/>
          <p:nvPr/>
        </p:nvSpPr>
        <p:spPr>
          <a:xfrm>
            <a:off x="1662131" y="145940"/>
            <a:ext cx="3000659" cy="46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i="1" dirty="0">
                <a:solidFill>
                  <a:schemeClr val="accent4">
                    <a:lumMod val="60000"/>
                    <a:lumOff val="40000"/>
                  </a:schemeClr>
                </a:solidFill>
                <a:effectLst>
                  <a:outerShdw blurRad="38100" dist="38100" dir="2700000" algn="tl">
                    <a:srgbClr val="000000">
                      <a:alpha val="43137"/>
                    </a:srgbClr>
                  </a:outerShdw>
                </a:effectLst>
                <a:latin typeface="Lato"/>
                <a:ea typeface="Lato"/>
                <a:cs typeface="Lato"/>
                <a:sym typeface="Lato"/>
              </a:rPr>
              <a:t>Confusion Matrix</a:t>
            </a:r>
            <a:endParaRPr sz="2800" b="1" i="1" dirty="0">
              <a:solidFill>
                <a:schemeClr val="accent4">
                  <a:lumMod val="60000"/>
                  <a:lumOff val="40000"/>
                </a:schemeClr>
              </a:solidFill>
              <a:effectLst>
                <a:outerShdw blurRad="38100" dist="38100" dir="2700000" algn="tl">
                  <a:srgbClr val="000000">
                    <a:alpha val="43137"/>
                  </a:srgbClr>
                </a:outerShdw>
              </a:effectLst>
              <a:latin typeface="Lato"/>
              <a:ea typeface="Lato"/>
              <a:cs typeface="Lato"/>
              <a:sym typeface="Lato"/>
            </a:endParaRPr>
          </a:p>
        </p:txBody>
      </p:sp>
    </p:spTree>
    <p:extLst>
      <p:ext uri="{BB962C8B-B14F-4D97-AF65-F5344CB8AC3E}">
        <p14:creationId xmlns:p14="http://schemas.microsoft.com/office/powerpoint/2010/main" val="1688664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7143" y="651815"/>
            <a:ext cx="4467890" cy="461665"/>
          </a:xfrm>
          <a:prstGeom prst="rect">
            <a:avLst/>
          </a:prstGeom>
        </p:spPr>
        <p:txBody>
          <a:bodyPr wrap="none">
            <a:spAutoFit/>
          </a:bodyPr>
          <a:lstStyle/>
          <a:p>
            <a:pPr lvl="0"/>
            <a:r>
              <a:rPr lang="en-US" sz="2400" b="1" dirty="0">
                <a:solidFill>
                  <a:srgbClr val="FFC000"/>
                </a:solidFill>
                <a:effectLst>
                  <a:outerShdw blurRad="38100" dist="38100" dir="2700000" algn="tl">
                    <a:srgbClr val="000000">
                      <a:alpha val="43137"/>
                    </a:srgbClr>
                  </a:outerShdw>
                </a:effectLst>
                <a:latin typeface="Lato"/>
                <a:ea typeface="Lato"/>
                <a:cs typeface="Lato"/>
                <a:sym typeface="Lato"/>
              </a:rPr>
              <a:t>Complete Classification Report</a:t>
            </a:r>
          </a:p>
        </p:txBody>
      </p:sp>
      <p:pic>
        <p:nvPicPr>
          <p:cNvPr id="3" name="Google Shape;168;p25"/>
          <p:cNvPicPr preferRelativeResize="0"/>
          <p:nvPr/>
        </p:nvPicPr>
        <p:blipFill rotWithShape="1">
          <a:blip r:embed="rId2">
            <a:alphaModFix/>
          </a:blip>
          <a:srcRect l="7901" t="-379" r="-7901" b="379"/>
          <a:stretch/>
        </p:blipFill>
        <p:spPr>
          <a:xfrm>
            <a:off x="1229360" y="1822315"/>
            <a:ext cx="5871831" cy="2398866"/>
          </a:xfrm>
          <a:prstGeom prst="rect">
            <a:avLst/>
          </a:prstGeom>
          <a:noFill/>
          <a:ln>
            <a:noFill/>
          </a:ln>
        </p:spPr>
      </p:pic>
    </p:spTree>
    <p:extLst>
      <p:ext uri="{BB962C8B-B14F-4D97-AF65-F5344CB8AC3E}">
        <p14:creationId xmlns:p14="http://schemas.microsoft.com/office/powerpoint/2010/main" val="468985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idx="4294967295"/>
          </p:nvPr>
        </p:nvSpPr>
        <p:spPr>
          <a:xfrm>
            <a:off x="317770" y="383939"/>
            <a:ext cx="3478213" cy="7683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b="1" i="1" dirty="0">
                <a:solidFill>
                  <a:srgbClr val="66FFCC"/>
                </a:solidFill>
                <a:effectLst>
                  <a:outerShdw blurRad="38100" dist="38100" dir="2700000" algn="tl">
                    <a:srgbClr val="000000">
                      <a:alpha val="43137"/>
                    </a:srgbClr>
                  </a:outerShdw>
                </a:effectLst>
              </a:rPr>
              <a:t>AUC Score</a:t>
            </a:r>
            <a:endParaRPr sz="2400" b="1" i="1" dirty="0">
              <a:solidFill>
                <a:srgbClr val="66FFCC"/>
              </a:solidFill>
              <a:effectLst>
                <a:outerShdw blurRad="38100" dist="38100" dir="2700000" algn="tl">
                  <a:srgbClr val="000000">
                    <a:alpha val="43137"/>
                  </a:srgbClr>
                </a:outerShdw>
              </a:effectLst>
            </a:endParaRPr>
          </a:p>
        </p:txBody>
      </p:sp>
      <p:sp>
        <p:nvSpPr>
          <p:cNvPr id="174" name="Google Shape;174;p26"/>
          <p:cNvSpPr txBox="1">
            <a:spLocks noGrp="1"/>
          </p:cNvSpPr>
          <p:nvPr>
            <p:ph type="title" idx="4294967295"/>
          </p:nvPr>
        </p:nvSpPr>
        <p:spPr>
          <a:xfrm>
            <a:off x="317770" y="1521467"/>
            <a:ext cx="7499350" cy="333216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solidFill>
                  <a:schemeClr val="accent6">
                    <a:lumMod val="75000"/>
                  </a:schemeClr>
                </a:solidFill>
                <a:latin typeface="Lato"/>
                <a:ea typeface="Lato"/>
                <a:cs typeface="Lato"/>
                <a:sym typeface="Lato"/>
              </a:rPr>
              <a:t>AUC is the best possible way to access a trained machine learning model.</a:t>
            </a:r>
            <a:endParaRPr sz="2000" dirty="0">
              <a:solidFill>
                <a:schemeClr val="accent6">
                  <a:lumMod val="75000"/>
                </a:schemeClr>
              </a:solidFill>
              <a:latin typeface="Lato"/>
              <a:ea typeface="Lato"/>
              <a:cs typeface="Lato"/>
              <a:sym typeface="Lato"/>
            </a:endParaRPr>
          </a:p>
          <a:p>
            <a:pPr marL="0" lvl="0" indent="0" algn="l" rtl="0">
              <a:lnSpc>
                <a:spcPct val="115000"/>
              </a:lnSpc>
              <a:spcBef>
                <a:spcPts val="1600"/>
              </a:spcBef>
              <a:spcAft>
                <a:spcPts val="0"/>
              </a:spcAft>
              <a:buNone/>
            </a:pPr>
            <a:r>
              <a:rPr lang="en" sz="2000" dirty="0">
                <a:solidFill>
                  <a:schemeClr val="accent6">
                    <a:lumMod val="75000"/>
                  </a:schemeClr>
                </a:solidFill>
                <a:latin typeface="Lato"/>
                <a:ea typeface="Lato"/>
                <a:cs typeface="Lato"/>
                <a:sym typeface="Lato"/>
              </a:rPr>
              <a:t>Basically it is the plot between the True Positive Rate and the False Positive Rate, And the AUC Score is Calculated by the area under that curve.</a:t>
            </a:r>
            <a:endParaRPr sz="2000" dirty="0">
              <a:solidFill>
                <a:schemeClr val="accent6">
                  <a:lumMod val="75000"/>
                </a:schemeClr>
              </a:solidFill>
              <a:latin typeface="Lato"/>
              <a:ea typeface="Lato"/>
              <a:cs typeface="Lato"/>
              <a:sym typeface="Lato"/>
            </a:endParaRPr>
          </a:p>
          <a:p>
            <a:pPr marL="0" lvl="0" indent="0" algn="l" rtl="0">
              <a:lnSpc>
                <a:spcPct val="115000"/>
              </a:lnSpc>
              <a:spcBef>
                <a:spcPts val="1600"/>
              </a:spcBef>
              <a:spcAft>
                <a:spcPts val="0"/>
              </a:spcAft>
              <a:buNone/>
            </a:pPr>
            <a:endParaRPr sz="1700" dirty="0">
              <a:latin typeface="Lato"/>
              <a:ea typeface="Lato"/>
              <a:cs typeface="Lato"/>
              <a:sym typeface="Lato"/>
            </a:endParaRPr>
          </a:p>
          <a:p>
            <a:pPr marL="0" lvl="0" indent="0" algn="l" rtl="0">
              <a:lnSpc>
                <a:spcPct val="115000"/>
              </a:lnSpc>
              <a:spcBef>
                <a:spcPts val="1600"/>
              </a:spcBef>
              <a:spcAft>
                <a:spcPts val="1600"/>
              </a:spcAft>
              <a:buNone/>
            </a:pPr>
            <a:endParaRPr sz="1700"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118" y="242836"/>
            <a:ext cx="7019746" cy="766364"/>
          </a:xfrm>
          <a:prstGeom prst="rect">
            <a:avLst/>
          </a:prstGeom>
        </p:spPr>
        <p:txBody>
          <a:bodyPr wrap="square">
            <a:spAutoFit/>
          </a:bodyPr>
          <a:lstStyle/>
          <a:p>
            <a:pPr lvl="0">
              <a:lnSpc>
                <a:spcPct val="115000"/>
              </a:lnSpc>
              <a:spcBef>
                <a:spcPts val="1600"/>
              </a:spcBef>
            </a:pPr>
            <a:r>
              <a:rPr lang="en-US" sz="2000" b="1" i="1" dirty="0">
                <a:solidFill>
                  <a:srgbClr val="FFFF00"/>
                </a:solidFill>
                <a:effectLst>
                  <a:outerShdw blurRad="38100" dist="38100" dir="2700000" algn="tl">
                    <a:srgbClr val="000000">
                      <a:alpha val="43137"/>
                    </a:srgbClr>
                  </a:outerShdw>
                </a:effectLst>
                <a:latin typeface="Lato"/>
                <a:ea typeface="Lato"/>
                <a:cs typeface="Lato"/>
                <a:sym typeface="Lato"/>
              </a:rPr>
              <a:t>So here for our model we have an AUC Score of 0.920  which is considered to be extremely good. </a:t>
            </a:r>
          </a:p>
        </p:txBody>
      </p:sp>
      <p:pic>
        <p:nvPicPr>
          <p:cNvPr id="3" name="Google Shape;175;p26"/>
          <p:cNvPicPr preferRelativeResize="0"/>
          <p:nvPr/>
        </p:nvPicPr>
        <p:blipFill>
          <a:blip r:embed="rId2">
            <a:alphaModFix/>
          </a:blip>
          <a:stretch>
            <a:fillRect/>
          </a:stretch>
        </p:blipFill>
        <p:spPr>
          <a:xfrm>
            <a:off x="1568824" y="1237129"/>
            <a:ext cx="4688541" cy="3003177"/>
          </a:xfrm>
          <a:prstGeom prst="rect">
            <a:avLst/>
          </a:prstGeom>
          <a:noFill/>
          <a:ln>
            <a:noFill/>
          </a:ln>
        </p:spPr>
      </p:pic>
    </p:spTree>
    <p:extLst>
      <p:ext uri="{BB962C8B-B14F-4D97-AF65-F5344CB8AC3E}">
        <p14:creationId xmlns:p14="http://schemas.microsoft.com/office/powerpoint/2010/main" val="630664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accent5"/>
                </a:solidFill>
                <a:effectLst>
                  <a:outerShdw blurRad="38100" dist="38100" dir="2700000" algn="tl">
                    <a:srgbClr val="000000">
                      <a:alpha val="43137"/>
                    </a:srgbClr>
                  </a:outerShdw>
                </a:effectLst>
              </a:rPr>
              <a:t>REFERENCES</a:t>
            </a:r>
            <a:endParaRPr lang="en-US" b="1" i="1" dirty="0">
              <a:solidFill>
                <a:schemeClr val="accent5"/>
              </a:solidFill>
              <a:effectLst>
                <a:outerShdw blurRad="38100" dist="38100" dir="2700000" algn="tl">
                  <a:srgbClr val="000000">
                    <a:alpha val="43137"/>
                  </a:srgbClr>
                </a:outerShdw>
              </a:effectLst>
            </a:endParaRPr>
          </a:p>
        </p:txBody>
      </p:sp>
      <p:sp>
        <p:nvSpPr>
          <p:cNvPr id="6" name="Rectangle 5"/>
          <p:cNvSpPr/>
          <p:nvPr/>
        </p:nvSpPr>
        <p:spPr>
          <a:xfrm>
            <a:off x="180424" y="1150470"/>
            <a:ext cx="8643476" cy="2862322"/>
          </a:xfrm>
          <a:prstGeom prst="rect">
            <a:avLst/>
          </a:prstGeom>
        </p:spPr>
        <p:txBody>
          <a:bodyPr wrap="square">
            <a:spAutoFit/>
          </a:bodyPr>
          <a:lstStyle/>
          <a:p>
            <a:pPr marL="342900" indent="-342900">
              <a:buAutoNum type="arabicPeriod"/>
            </a:pPr>
            <a:r>
              <a:rPr lang="en-US" sz="1800" dirty="0" err="1" smtClean="0"/>
              <a:t>A.Pak</a:t>
            </a:r>
            <a:r>
              <a:rPr lang="en-US" sz="1800" dirty="0" smtClean="0"/>
              <a:t> </a:t>
            </a:r>
            <a:r>
              <a:rPr lang="en-US" sz="1800" dirty="0"/>
              <a:t>and P. </a:t>
            </a:r>
            <a:r>
              <a:rPr lang="en-US" sz="1800" dirty="0" err="1"/>
              <a:t>Paroubek</a:t>
            </a:r>
            <a:r>
              <a:rPr lang="en-US" sz="1800" dirty="0"/>
              <a:t>. „Twitter as a Corpus for Sentiment Analysis and Opinion Mining". In Proceedings of the Seventh Conference on International Language Resources and Evaluation, 2010, pp.1320-1326 </a:t>
            </a:r>
            <a:endParaRPr lang="en-US" sz="1800" dirty="0" smtClean="0"/>
          </a:p>
          <a:p>
            <a:pPr marL="342900" indent="-342900">
              <a:buAutoNum type="arabicPeriod"/>
            </a:pPr>
            <a:r>
              <a:rPr lang="en-US" sz="1800" dirty="0" smtClean="0"/>
              <a:t> </a:t>
            </a:r>
            <a:r>
              <a:rPr lang="en-US" sz="1800" dirty="0"/>
              <a:t>R. Parikh and M. </a:t>
            </a:r>
            <a:r>
              <a:rPr lang="en-US" sz="1800" dirty="0" err="1"/>
              <a:t>Movassate</a:t>
            </a:r>
            <a:r>
              <a:rPr lang="en-US" sz="1800" dirty="0"/>
              <a:t>, “Sentiment Analysis of </a:t>
            </a:r>
            <a:r>
              <a:rPr lang="en-US" sz="1800" dirty="0" err="1"/>
              <a:t>UserGenerated</a:t>
            </a:r>
            <a:r>
              <a:rPr lang="en-US" sz="1800" dirty="0"/>
              <a:t> Twitter Updates using Various </a:t>
            </a:r>
            <a:r>
              <a:rPr lang="en-US" sz="1800" dirty="0" err="1"/>
              <a:t>Classi_cation</a:t>
            </a:r>
            <a:r>
              <a:rPr lang="en-US" sz="1800" dirty="0"/>
              <a:t> Techniques",CS224N Final Report, 2009 </a:t>
            </a:r>
            <a:endParaRPr lang="en-US" sz="1800" dirty="0" smtClean="0"/>
          </a:p>
          <a:p>
            <a:pPr marL="342900" indent="-342900">
              <a:buAutoNum type="arabicPeriod"/>
            </a:pPr>
            <a:r>
              <a:rPr lang="en-US" sz="1800" dirty="0" smtClean="0"/>
              <a:t> </a:t>
            </a:r>
            <a:r>
              <a:rPr lang="en-US" sz="1800" dirty="0"/>
              <a:t>Go, R. </a:t>
            </a:r>
            <a:r>
              <a:rPr lang="en-US" sz="1800" dirty="0" err="1"/>
              <a:t>Bhayani</a:t>
            </a:r>
            <a:r>
              <a:rPr lang="en-US" sz="1800" dirty="0"/>
              <a:t>, </a:t>
            </a:r>
            <a:r>
              <a:rPr lang="en-US" sz="1800" dirty="0" err="1"/>
              <a:t>L.Huang</a:t>
            </a:r>
            <a:r>
              <a:rPr lang="en-US" sz="1800" dirty="0"/>
              <a:t>. “Twitter Sentiment Classification Using Distant Supervision". Stanford University, Technical Paper,2009 </a:t>
            </a:r>
            <a:endParaRPr lang="en-US" sz="1800" dirty="0" smtClean="0"/>
          </a:p>
          <a:p>
            <a:pPr marL="342900" indent="-342900">
              <a:buAutoNum type="arabicPeriod"/>
            </a:pPr>
            <a:r>
              <a:rPr lang="en-US" sz="1800" dirty="0" smtClean="0"/>
              <a:t> </a:t>
            </a:r>
            <a:r>
              <a:rPr lang="en-US" sz="1800" dirty="0"/>
              <a:t>Aliza </a:t>
            </a:r>
            <a:r>
              <a:rPr lang="en-US" sz="1800" dirty="0" err="1"/>
              <a:t>Sarlan</a:t>
            </a:r>
            <a:r>
              <a:rPr lang="en-US" sz="1800" dirty="0"/>
              <a:t>, </a:t>
            </a:r>
            <a:r>
              <a:rPr lang="en-US" sz="1800" dirty="0" err="1"/>
              <a:t>Chayanit</a:t>
            </a:r>
            <a:r>
              <a:rPr lang="en-US" sz="1800" dirty="0"/>
              <a:t> </a:t>
            </a:r>
            <a:r>
              <a:rPr lang="en-US" sz="1800" dirty="0" err="1"/>
              <a:t>Nadam</a:t>
            </a:r>
            <a:r>
              <a:rPr lang="en-US" sz="1800" dirty="0"/>
              <a:t> and </a:t>
            </a:r>
            <a:r>
              <a:rPr lang="en-US" sz="1800" dirty="0" err="1"/>
              <a:t>Shuib</a:t>
            </a:r>
            <a:r>
              <a:rPr lang="en-US" sz="1800" dirty="0"/>
              <a:t> </a:t>
            </a:r>
            <a:r>
              <a:rPr lang="en-US" sz="1800" dirty="0" err="1"/>
              <a:t>Basri</a:t>
            </a:r>
            <a:r>
              <a:rPr lang="en-US" sz="1800" dirty="0"/>
              <a:t>, “Twitter Sentiment Analysis”, 2014 International Conference on data Technology and Multimedia (ICIMU), </a:t>
            </a:r>
            <a:r>
              <a:rPr lang="en-US" sz="1800" dirty="0" err="1"/>
              <a:t>Putrajaya</a:t>
            </a:r>
            <a:r>
              <a:rPr lang="en-US" sz="1800" dirty="0"/>
              <a:t>, Malaya Gregorian calendar month eighteen – twenty, 2014</a:t>
            </a:r>
            <a:r>
              <a:rPr lang="en-US" sz="1800" dirty="0" smtClean="0"/>
              <a:t>.</a:t>
            </a:r>
          </a:p>
        </p:txBody>
      </p:sp>
    </p:spTree>
    <p:extLst>
      <p:ext uri="{BB962C8B-B14F-4D97-AF65-F5344CB8AC3E}">
        <p14:creationId xmlns:p14="http://schemas.microsoft.com/office/powerpoint/2010/main" val="2971176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483" y="672773"/>
            <a:ext cx="7338279" cy="1077218"/>
          </a:xfrm>
          <a:prstGeom prst="rect">
            <a:avLst/>
          </a:prstGeom>
        </p:spPr>
        <p:txBody>
          <a:bodyPr wrap="square">
            <a:spAutoFit/>
          </a:bodyPr>
          <a:lstStyle/>
          <a:p>
            <a:pPr algn="just"/>
            <a:r>
              <a:rPr lang="en-US" sz="1600" dirty="0"/>
              <a:t> 5. Alexander Pak, Apostle </a:t>
            </a:r>
            <a:r>
              <a:rPr lang="en-US" sz="1600" dirty="0" err="1"/>
              <a:t>Paroubek</a:t>
            </a:r>
            <a:r>
              <a:rPr lang="en-US" sz="1600" dirty="0"/>
              <a:t>, “Twitter as a Corpus for Sentiment Analysis and Opinion Mining”, Proceedings of the International Conference on Language Resources and analysis, 6. LREC 2010, 17-23 could 2010, Valletta, Malta,2010 </a:t>
            </a:r>
          </a:p>
        </p:txBody>
      </p:sp>
      <p:sp>
        <p:nvSpPr>
          <p:cNvPr id="3" name="Rectangle 2"/>
          <p:cNvSpPr/>
          <p:nvPr/>
        </p:nvSpPr>
        <p:spPr>
          <a:xfrm>
            <a:off x="385483" y="1911519"/>
            <a:ext cx="7673788" cy="584775"/>
          </a:xfrm>
          <a:prstGeom prst="rect">
            <a:avLst/>
          </a:prstGeom>
        </p:spPr>
        <p:txBody>
          <a:bodyPr wrap="square">
            <a:spAutoFit/>
          </a:bodyPr>
          <a:lstStyle/>
          <a:p>
            <a:r>
              <a:rPr lang="en-US" sz="1600" dirty="0" smtClean="0"/>
              <a:t>6.https</a:t>
            </a:r>
            <a:r>
              <a:rPr lang="en-US" sz="1600" dirty="0"/>
              <a:t>://ijarcce.com/upload/2016/december-16/IJARCCE%2074.pdf</a:t>
            </a:r>
          </a:p>
          <a:p>
            <a:r>
              <a:rPr lang="en-US" sz="1600" dirty="0" smtClean="0"/>
              <a:t>7.https</a:t>
            </a:r>
            <a:r>
              <a:rPr lang="en-US" sz="1600" dirty="0"/>
              <a:t>://arxiv.org/ftp/arxiv/papers/1601/1601.06971.pdf</a:t>
            </a:r>
          </a:p>
        </p:txBody>
      </p:sp>
      <p:sp>
        <p:nvSpPr>
          <p:cNvPr id="4" name="Rectangle 3"/>
          <p:cNvSpPr/>
          <p:nvPr/>
        </p:nvSpPr>
        <p:spPr>
          <a:xfrm>
            <a:off x="385484" y="2543640"/>
            <a:ext cx="8113058" cy="830997"/>
          </a:xfrm>
          <a:prstGeom prst="rect">
            <a:avLst/>
          </a:prstGeom>
        </p:spPr>
        <p:txBody>
          <a:bodyPr wrap="square">
            <a:spAutoFit/>
          </a:bodyPr>
          <a:lstStyle/>
          <a:p>
            <a:r>
              <a:rPr lang="en-US" sz="1600" dirty="0" smtClean="0"/>
              <a:t>8.https</a:t>
            </a:r>
            <a:r>
              <a:rPr lang="en-US" sz="1600" dirty="0"/>
              <a:t>://www.researchgate.net/publication/301408174_Twitter_sentiment_analysis</a:t>
            </a:r>
          </a:p>
          <a:p>
            <a:r>
              <a:rPr lang="en-US" sz="1600" dirty="0" smtClean="0"/>
              <a:t>9.https</a:t>
            </a:r>
            <a:r>
              <a:rPr lang="en-US" sz="1600" dirty="0"/>
              <a:t>://thesai.org/Downloads/Volume10No2/Paper_48-A_Study_on_Sentiment_Analysis_Techniques.pdf</a:t>
            </a:r>
          </a:p>
        </p:txBody>
      </p:sp>
      <p:sp>
        <p:nvSpPr>
          <p:cNvPr id="5" name="Rectangle 4"/>
          <p:cNvSpPr/>
          <p:nvPr/>
        </p:nvSpPr>
        <p:spPr>
          <a:xfrm>
            <a:off x="327213" y="3536165"/>
            <a:ext cx="8229600" cy="338554"/>
          </a:xfrm>
          <a:prstGeom prst="rect">
            <a:avLst/>
          </a:prstGeom>
        </p:spPr>
        <p:txBody>
          <a:bodyPr wrap="square">
            <a:spAutoFit/>
          </a:bodyPr>
          <a:lstStyle/>
          <a:p>
            <a:r>
              <a:rPr lang="en-US" sz="1600" dirty="0" smtClean="0"/>
              <a:t>10.https</a:t>
            </a:r>
            <a:r>
              <a:rPr lang="en-US" sz="1600" dirty="0"/>
              <a:t>://www.researchgate.net/publication/304579281_Sentiment_Analysis_on_Twitter</a:t>
            </a:r>
          </a:p>
        </p:txBody>
      </p:sp>
    </p:spTree>
    <p:extLst>
      <p:ext uri="{BB962C8B-B14F-4D97-AF65-F5344CB8AC3E}">
        <p14:creationId xmlns:p14="http://schemas.microsoft.com/office/powerpoint/2010/main" val="699927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426463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36431"/>
            <a:ext cx="4572000" cy="3951466"/>
          </a:xfrm>
          <a:prstGeom prst="rect">
            <a:avLst/>
          </a:prstGeom>
        </p:spPr>
        <p:txBody>
          <a:bodyPr>
            <a:spAutoFit/>
          </a:bodyPr>
          <a:lstStyle/>
          <a:p>
            <a:pPr lvl="0">
              <a:lnSpc>
                <a:spcPct val="115000"/>
              </a:lnSpc>
            </a:pPr>
            <a:r>
              <a:rPr lang="en-US" sz="1600" b="1" dirty="0">
                <a:latin typeface="Lato"/>
                <a:ea typeface="Lato"/>
                <a:cs typeface="Lato"/>
                <a:sym typeface="Lato"/>
              </a:rPr>
              <a:t>The main goal of such a sentiment analysis is to discover how the audience perceives the television show. The Twitter data that is collected will be classified into two categories; positive or negative. An analysis will then be performed on the classified data to investigate what percentage of the audience sample falls into each category. </a:t>
            </a:r>
            <a:br>
              <a:rPr lang="en-US" sz="1600" b="1" dirty="0">
                <a:latin typeface="Lato"/>
                <a:ea typeface="Lato"/>
                <a:cs typeface="Lato"/>
                <a:sym typeface="Lato"/>
              </a:rPr>
            </a:br>
            <a:r>
              <a:rPr lang="en-US" sz="1600" b="1" dirty="0">
                <a:latin typeface="Lato"/>
                <a:ea typeface="Lato"/>
                <a:cs typeface="Lato"/>
                <a:sym typeface="Lato"/>
              </a:rPr>
              <a:t/>
            </a:r>
            <a:br>
              <a:rPr lang="en-US" sz="1600" b="1" dirty="0">
                <a:latin typeface="Lato"/>
                <a:ea typeface="Lato"/>
                <a:cs typeface="Lato"/>
                <a:sym typeface="Lato"/>
              </a:rPr>
            </a:br>
            <a:r>
              <a:rPr lang="en-US" sz="1600" b="1" dirty="0">
                <a:latin typeface="Lato"/>
                <a:ea typeface="Lato"/>
                <a:cs typeface="Lato"/>
                <a:sym typeface="Lato"/>
              </a:rPr>
              <a:t> Particular emphasis is placed on evaluating different machine learning algorithms for the task of twitter sentiment </a:t>
            </a:r>
            <a:r>
              <a:rPr lang="en-US" sz="1600" b="1" dirty="0" err="1">
                <a:latin typeface="Lato"/>
                <a:ea typeface="Lato"/>
                <a:cs typeface="Lato"/>
                <a:sym typeface="Lato"/>
              </a:rPr>
              <a:t>analysi</a:t>
            </a:r>
            <a:endParaRPr lang="en-US" sz="1600" b="1" dirty="0">
              <a:latin typeface="Lato"/>
              <a:ea typeface="Lato"/>
              <a:cs typeface="Lato"/>
              <a:sym typeface="Lato"/>
            </a:endParaRPr>
          </a:p>
          <a:p>
            <a:pPr lvl="0">
              <a:lnSpc>
                <a:spcPct val="115000"/>
              </a:lnSpc>
              <a:spcBef>
                <a:spcPts val="1600"/>
              </a:spcBef>
            </a:pPr>
            <a:r>
              <a:rPr lang="en-US" sz="1600" b="1" dirty="0">
                <a:latin typeface="Lato"/>
                <a:ea typeface="Lato"/>
                <a:cs typeface="Lato"/>
                <a:sym typeface="Lato"/>
              </a:rPr>
              <a:t>This is also known as opinion mining.</a:t>
            </a:r>
          </a:p>
        </p:txBody>
      </p:sp>
    </p:spTree>
    <p:extLst>
      <p:ext uri="{BB962C8B-B14F-4D97-AF65-F5344CB8AC3E}">
        <p14:creationId xmlns:p14="http://schemas.microsoft.com/office/powerpoint/2010/main" val="2553165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idx="4294967295"/>
          </p:nvPr>
        </p:nvSpPr>
        <p:spPr>
          <a:xfrm>
            <a:off x="700391" y="641350"/>
            <a:ext cx="2825750" cy="768350"/>
          </a:xfrm>
          <a:prstGeom prst="rect">
            <a:avLst/>
          </a:prstGeom>
          <a:effectLst>
            <a:reflection blurRad="6350" stA="50000" endA="275" endPos="40000" dist="101600" dir="5400000" sy="-100000" algn="bl" rotWithShape="0"/>
          </a:effectLst>
        </p:spPr>
        <p:txBody>
          <a:bodyPr spcFirstLastPara="1" wrap="square" lIns="91425" tIns="91425" rIns="91425" bIns="91425" anchor="t" anchorCtr="0">
            <a:noAutofit/>
          </a:bodyPr>
          <a:lstStyle/>
          <a:p>
            <a:pPr marL="0" lvl="0" indent="0" algn="l" rtl="0">
              <a:spcBef>
                <a:spcPts val="0"/>
              </a:spcBef>
              <a:spcAft>
                <a:spcPts val="1600"/>
              </a:spcAft>
              <a:buNone/>
            </a:pPr>
            <a:r>
              <a:rPr lang="en" sz="3600" i="1" dirty="0">
                <a:solidFill>
                  <a:srgbClr val="C00000"/>
                </a:solidFill>
                <a:effectLst>
                  <a:outerShdw blurRad="38100" dist="38100" dir="2700000" algn="tl">
                    <a:srgbClr val="000000">
                      <a:alpha val="43137"/>
                    </a:srgbClr>
                  </a:outerShdw>
                </a:effectLst>
              </a:rPr>
              <a:t>Motivation</a:t>
            </a:r>
            <a:r>
              <a:rPr lang="en" sz="3600" dirty="0">
                <a:solidFill>
                  <a:srgbClr val="C00000"/>
                </a:solidFill>
              </a:rPr>
              <a:t> </a:t>
            </a:r>
            <a:endParaRPr sz="2400" dirty="0">
              <a:solidFill>
                <a:srgbClr val="C00000"/>
              </a:solidFill>
            </a:endParaRPr>
          </a:p>
        </p:txBody>
      </p:sp>
      <p:sp>
        <p:nvSpPr>
          <p:cNvPr id="94" name="Google Shape;94;p16"/>
          <p:cNvSpPr txBox="1">
            <a:spLocks noGrp="1"/>
          </p:cNvSpPr>
          <p:nvPr>
            <p:ph type="title" idx="4294967295"/>
          </p:nvPr>
        </p:nvSpPr>
        <p:spPr>
          <a:xfrm>
            <a:off x="621084" y="2015551"/>
            <a:ext cx="6330950" cy="306863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dirty="0">
                <a:solidFill>
                  <a:schemeClr val="accent6">
                    <a:lumMod val="75000"/>
                  </a:schemeClr>
                </a:solidFill>
                <a:latin typeface="Lato"/>
                <a:ea typeface="Lato"/>
                <a:cs typeface="Lato"/>
                <a:sym typeface="Lato"/>
              </a:rPr>
              <a:t>The reason why we choose this project was that we spend most of our time nowadays online and because of this there has been an increase in cases of spreading hate.</a:t>
            </a:r>
            <a:endParaRPr sz="1700" dirty="0">
              <a:solidFill>
                <a:schemeClr val="accent6">
                  <a:lumMod val="75000"/>
                </a:schemeClr>
              </a:solidFill>
              <a:latin typeface="Lato"/>
              <a:ea typeface="Lato"/>
              <a:cs typeface="Lato"/>
              <a:sym typeface="Lato"/>
            </a:endParaRPr>
          </a:p>
          <a:p>
            <a:pPr marL="0" lvl="0" indent="0" algn="l" rtl="0">
              <a:lnSpc>
                <a:spcPct val="115000"/>
              </a:lnSpc>
              <a:spcBef>
                <a:spcPts val="1600"/>
              </a:spcBef>
              <a:spcAft>
                <a:spcPts val="1600"/>
              </a:spcAft>
              <a:buNone/>
            </a:pPr>
            <a:r>
              <a:rPr lang="en" sz="1700" dirty="0">
                <a:solidFill>
                  <a:schemeClr val="accent6">
                    <a:lumMod val="75000"/>
                  </a:schemeClr>
                </a:solidFill>
                <a:latin typeface="Lato"/>
                <a:ea typeface="Lato"/>
                <a:cs typeface="Lato"/>
                <a:sym typeface="Lato"/>
              </a:rPr>
              <a:t>So if we can successfully classify the data (tweet in this case) into positive and negative sentiment and work around in trying to block the negative data, it will help to reduce hate to a large extent.</a:t>
            </a:r>
            <a:endParaRPr sz="1700" dirty="0">
              <a:solidFill>
                <a:schemeClr val="accent6">
                  <a:lumMod val="75000"/>
                </a:schemeClr>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34" y="457200"/>
            <a:ext cx="6404268" cy="3835940"/>
          </a:xfrm>
        </p:spPr>
        <p:txBody>
          <a:bodyPr>
            <a:normAutofit fontScale="90000"/>
          </a:bodyPr>
          <a:lstStyle/>
          <a:p>
            <a:r>
              <a:rPr lang="en-US" b="1" i="1" dirty="0" smtClean="0">
                <a:solidFill>
                  <a:schemeClr val="accent5"/>
                </a:solidFill>
                <a:effectLst>
                  <a:outerShdw blurRad="38100" dist="38100" dir="2700000" algn="tl">
                    <a:srgbClr val="000000">
                      <a:alpha val="43137"/>
                    </a:srgbClr>
                  </a:outerShdw>
                </a:effectLst>
              </a:rPr>
              <a:t>WHAT IS SENTIMENTAL ANALYSIS</a:t>
            </a:r>
            <a:r>
              <a:rPr lang="en-US" dirty="0" smtClean="0">
                <a:solidFill>
                  <a:schemeClr val="accent5"/>
                </a:solidFill>
              </a:rPr>
              <a:t/>
            </a:r>
            <a:br>
              <a:rPr lang="en-US" dirty="0" smtClean="0">
                <a:solidFill>
                  <a:schemeClr val="accent5"/>
                </a:solidFill>
              </a:rPr>
            </a:br>
            <a:r>
              <a:rPr lang="en-US" dirty="0" smtClean="0"/>
              <a:t/>
            </a:r>
            <a:br>
              <a:rPr lang="en-US" dirty="0" smtClean="0"/>
            </a:br>
            <a:r>
              <a:rPr lang="en-US" sz="2200" b="0" dirty="0">
                <a:solidFill>
                  <a:schemeClr val="accent6">
                    <a:lumMod val="75000"/>
                  </a:schemeClr>
                </a:solidFill>
                <a:hlinkClick r:id="rId2"/>
              </a:rPr>
              <a:t>Sentiment analysis</a:t>
            </a:r>
            <a:r>
              <a:rPr lang="en-US" sz="2200" b="0" dirty="0">
                <a:solidFill>
                  <a:schemeClr val="accent6">
                    <a:lumMod val="75000"/>
                  </a:schemeClr>
                </a:solidFill>
              </a:rPr>
              <a:t> is the automated process of identifying and classifying subjective information in text data. This might be an opinion, a judgment, or a feeling about a particular topic or product </a:t>
            </a:r>
            <a:r>
              <a:rPr lang="en-US" sz="2200" b="0" dirty="0" smtClean="0">
                <a:solidFill>
                  <a:schemeClr val="accent6">
                    <a:lumMod val="75000"/>
                  </a:schemeClr>
                </a:solidFill>
              </a:rPr>
              <a:t>feature.</a:t>
            </a:r>
            <a:br>
              <a:rPr lang="en-US" sz="2200" b="0" dirty="0" smtClean="0">
                <a:solidFill>
                  <a:schemeClr val="accent6">
                    <a:lumMod val="75000"/>
                  </a:schemeClr>
                </a:solidFill>
              </a:rPr>
            </a:br>
            <a:r>
              <a:rPr lang="en-US" sz="2200" b="0" dirty="0">
                <a:solidFill>
                  <a:schemeClr val="accent6">
                    <a:lumMod val="75000"/>
                  </a:schemeClr>
                </a:solidFill>
              </a:rPr>
              <a:t>The most common type of sentiment analysis is ‘polarity detection’ and involves classifying statements as </a:t>
            </a:r>
            <a:r>
              <a:rPr lang="en-US" sz="2200" b="0" i="1" dirty="0">
                <a:solidFill>
                  <a:schemeClr val="accent6">
                    <a:lumMod val="75000"/>
                  </a:schemeClr>
                </a:solidFill>
              </a:rPr>
              <a:t>positive</a:t>
            </a:r>
            <a:r>
              <a:rPr lang="en-US" sz="2200" b="0" dirty="0">
                <a:solidFill>
                  <a:schemeClr val="accent6">
                    <a:lumMod val="75000"/>
                  </a:schemeClr>
                </a:solidFill>
              </a:rPr>
              <a:t>, </a:t>
            </a:r>
            <a:r>
              <a:rPr lang="en-US" sz="2200" b="0" i="1" dirty="0">
                <a:solidFill>
                  <a:schemeClr val="accent6">
                    <a:lumMod val="75000"/>
                  </a:schemeClr>
                </a:solidFill>
              </a:rPr>
              <a:t>negative</a:t>
            </a:r>
            <a:r>
              <a:rPr lang="en-US" sz="2200" b="0" dirty="0">
                <a:solidFill>
                  <a:schemeClr val="accent6">
                    <a:lumMod val="75000"/>
                  </a:schemeClr>
                </a:solidFill>
              </a:rPr>
              <a:t> or </a:t>
            </a:r>
            <a:r>
              <a:rPr lang="en-US" sz="2200" b="0" i="1" dirty="0">
                <a:solidFill>
                  <a:schemeClr val="accent6">
                    <a:lumMod val="75000"/>
                  </a:schemeClr>
                </a:solidFill>
              </a:rPr>
              <a:t>neutral</a:t>
            </a:r>
            <a:r>
              <a:rPr lang="en-US" sz="2200" b="0" dirty="0">
                <a:solidFill>
                  <a:schemeClr val="accent6">
                    <a:lumMod val="75000"/>
                  </a:schemeClr>
                </a:solidFill>
              </a:rPr>
              <a:t>. A polarity sentiment analysis model, for example, automatically tags this tweet as </a:t>
            </a:r>
            <a:r>
              <a:rPr lang="en-US" sz="2200" b="0" i="1" dirty="0" smtClean="0">
                <a:solidFill>
                  <a:schemeClr val="accent6">
                    <a:lumMod val="75000"/>
                  </a:schemeClr>
                </a:solidFill>
              </a:rPr>
              <a:t>positive:</a:t>
            </a:r>
            <a:endParaRPr lang="en-US" sz="2200" dirty="0">
              <a:solidFill>
                <a:schemeClr val="accent6">
                  <a:lumMod val="75000"/>
                </a:schemeClr>
              </a:solidFill>
            </a:endParaRPr>
          </a:p>
        </p:txBody>
      </p:sp>
    </p:spTree>
    <p:extLst>
      <p:ext uri="{BB962C8B-B14F-4D97-AF65-F5344CB8AC3E}">
        <p14:creationId xmlns:p14="http://schemas.microsoft.com/office/powerpoint/2010/main" val="2064044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283" y="810638"/>
            <a:ext cx="5279234" cy="3384516"/>
          </a:xfrm>
          <a:prstGeom prst="rect">
            <a:avLst/>
          </a:prstGeom>
        </p:spPr>
      </p:pic>
    </p:spTree>
    <p:extLst>
      <p:ext uri="{BB962C8B-B14F-4D97-AF65-F5344CB8AC3E}">
        <p14:creationId xmlns:p14="http://schemas.microsoft.com/office/powerpoint/2010/main" val="1073988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5418" y="1147447"/>
            <a:ext cx="4572000" cy="2585323"/>
          </a:xfrm>
          <a:prstGeom prst="rect">
            <a:avLst/>
          </a:prstGeom>
        </p:spPr>
        <p:txBody>
          <a:bodyPr>
            <a:spAutoFit/>
          </a:bodyPr>
          <a:lstStyle/>
          <a:p>
            <a:r>
              <a:rPr lang="en-US" sz="1800" dirty="0">
                <a:solidFill>
                  <a:srgbClr val="2B3E51"/>
                </a:solidFill>
                <a:latin typeface="Open Sans"/>
              </a:rPr>
              <a:t>Sentiment analysis uses </a:t>
            </a:r>
            <a:r>
              <a:rPr lang="en-US" sz="1800" dirty="0">
                <a:solidFill>
                  <a:srgbClr val="008BFF"/>
                </a:solidFill>
                <a:latin typeface="Open Sans"/>
                <a:hlinkClick r:id="rId2"/>
              </a:rPr>
              <a:t>Natural Language Processing (NLP)</a:t>
            </a:r>
            <a:r>
              <a:rPr lang="en-US" sz="1800" dirty="0">
                <a:solidFill>
                  <a:srgbClr val="2B3E51"/>
                </a:solidFill>
                <a:latin typeface="Open Sans"/>
              </a:rPr>
              <a:t> to make sense of human language, and </a:t>
            </a:r>
            <a:r>
              <a:rPr lang="en-US" sz="1800" dirty="0">
                <a:solidFill>
                  <a:srgbClr val="008BFF"/>
                </a:solidFill>
                <a:latin typeface="Open Sans"/>
                <a:hlinkClick r:id="rId3"/>
              </a:rPr>
              <a:t>machine learning</a:t>
            </a:r>
            <a:r>
              <a:rPr lang="en-US" sz="1800" dirty="0">
                <a:solidFill>
                  <a:srgbClr val="2B3E51"/>
                </a:solidFill>
                <a:latin typeface="Open Sans"/>
              </a:rPr>
              <a:t> to automatically deliver accurate results.</a:t>
            </a:r>
          </a:p>
          <a:p>
            <a:r>
              <a:rPr lang="en-US" sz="1800" dirty="0">
                <a:solidFill>
                  <a:srgbClr val="2B3E51"/>
                </a:solidFill>
                <a:latin typeface="Open Sans"/>
              </a:rPr>
              <a:t>Connect sentiment analysis tools directly to your social platforms , so you can monitor your tweets as and when they come in, 24/7, and get up-to-the-minute insights from your social mentions.</a:t>
            </a:r>
          </a:p>
        </p:txBody>
      </p:sp>
    </p:spTree>
    <p:extLst>
      <p:ext uri="{BB962C8B-B14F-4D97-AF65-F5344CB8AC3E}">
        <p14:creationId xmlns:p14="http://schemas.microsoft.com/office/powerpoint/2010/main" val="811354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353" y="457200"/>
            <a:ext cx="6456149" cy="3764604"/>
          </a:xfrm>
        </p:spPr>
        <p:txBody>
          <a:bodyPr>
            <a:normAutofit fontScale="90000"/>
          </a:bodyPr>
          <a:lstStyle/>
          <a:p>
            <a:r>
              <a:rPr lang="en-US" sz="2500" b="1" i="1" dirty="0">
                <a:solidFill>
                  <a:schemeClr val="accent5"/>
                </a:solidFill>
                <a:effectLst>
                  <a:outerShdw blurRad="38100" dist="38100" dir="2700000" algn="tl">
                    <a:srgbClr val="000000">
                      <a:alpha val="43137"/>
                    </a:srgbClr>
                  </a:outerShdw>
                </a:effectLst>
              </a:rPr>
              <a:t>How to Perform Sentiment Analysis on </a:t>
            </a:r>
            <a:r>
              <a:rPr lang="en-US" sz="2500" b="1" i="1" dirty="0" smtClean="0">
                <a:solidFill>
                  <a:schemeClr val="accent5"/>
                </a:solidFill>
                <a:effectLst>
                  <a:outerShdw blurRad="38100" dist="38100" dir="2700000" algn="tl">
                    <a:srgbClr val="000000">
                      <a:alpha val="43137"/>
                    </a:srgbClr>
                  </a:outerShdw>
                </a:effectLst>
              </a:rPr>
              <a:t>the Twitter Data</a:t>
            </a:r>
            <a:r>
              <a:rPr lang="en-US" sz="2500" b="1" i="1" dirty="0" smtClean="0">
                <a:effectLst>
                  <a:outerShdw blurRad="38100" dist="38100" dir="2700000" algn="tl">
                    <a:srgbClr val="000000">
                      <a:alpha val="43137"/>
                    </a:srgbClr>
                  </a:outerShdw>
                </a:effectLst>
              </a:rPr>
              <a:t/>
            </a:r>
            <a:br>
              <a:rPr lang="en-US" sz="2500" b="1" i="1" dirty="0" smtClean="0">
                <a:effectLst>
                  <a:outerShdw blurRad="38100" dist="38100" dir="2700000" algn="tl">
                    <a:srgbClr val="000000">
                      <a:alpha val="43137"/>
                    </a:srgbClr>
                  </a:outerShdw>
                </a:effectLst>
              </a:rPr>
            </a:br>
            <a:r>
              <a:rPr lang="en-US" b="0" dirty="0"/>
              <a:t/>
            </a:r>
            <a:br>
              <a:rPr lang="en-US" b="0" dirty="0"/>
            </a:br>
            <a:r>
              <a:rPr lang="en-US" sz="2000" b="0" dirty="0">
                <a:solidFill>
                  <a:schemeClr val="accent6">
                    <a:lumMod val="75000"/>
                  </a:schemeClr>
                </a:solidFill>
              </a:rPr>
              <a:t>P</a:t>
            </a:r>
            <a:r>
              <a:rPr lang="en-US" sz="2000" b="0" dirty="0" smtClean="0">
                <a:solidFill>
                  <a:schemeClr val="accent6">
                    <a:lumMod val="75000"/>
                  </a:schemeClr>
                </a:solidFill>
              </a:rPr>
              <a:t>erforming </a:t>
            </a:r>
            <a:r>
              <a:rPr lang="en-US" sz="2000" b="0" dirty="0">
                <a:solidFill>
                  <a:schemeClr val="accent6">
                    <a:lumMod val="75000"/>
                  </a:schemeClr>
                </a:solidFill>
              </a:rPr>
              <a:t>sentiment analysis on Twitter data involves five steps:</a:t>
            </a:r>
            <a:br>
              <a:rPr lang="en-US" sz="2000" b="0" dirty="0">
                <a:solidFill>
                  <a:schemeClr val="accent6">
                    <a:lumMod val="75000"/>
                  </a:schemeClr>
                </a:solidFill>
              </a:rPr>
            </a:br>
            <a:r>
              <a:rPr lang="en-US" sz="2000" b="0" dirty="0" smtClean="0">
                <a:solidFill>
                  <a:schemeClr val="accent6">
                    <a:lumMod val="75000"/>
                  </a:schemeClr>
                </a:solidFill>
              </a:rPr>
              <a:t>1. </a:t>
            </a:r>
            <a:r>
              <a:rPr lang="en-US" sz="2000" b="0" dirty="0" smtClean="0">
                <a:solidFill>
                  <a:schemeClr val="accent6">
                    <a:lumMod val="75000"/>
                  </a:schemeClr>
                </a:solidFill>
                <a:hlinkClick r:id="rId2"/>
              </a:rPr>
              <a:t>Gather </a:t>
            </a:r>
            <a:r>
              <a:rPr lang="en-US" sz="2000" b="0" dirty="0">
                <a:solidFill>
                  <a:schemeClr val="accent6">
                    <a:lumMod val="75000"/>
                  </a:schemeClr>
                </a:solidFill>
                <a:hlinkClick r:id="rId2"/>
              </a:rPr>
              <a:t>relevant Twitter data</a:t>
            </a:r>
            <a:r>
              <a:rPr lang="en-US" sz="2000" b="0" dirty="0">
                <a:solidFill>
                  <a:schemeClr val="accent6">
                    <a:lumMod val="75000"/>
                  </a:schemeClr>
                </a:solidFill>
              </a:rPr>
              <a:t/>
            </a:r>
            <a:br>
              <a:rPr lang="en-US" sz="2000" b="0" dirty="0">
                <a:solidFill>
                  <a:schemeClr val="accent6">
                    <a:lumMod val="75000"/>
                  </a:schemeClr>
                </a:solidFill>
              </a:rPr>
            </a:br>
            <a:r>
              <a:rPr lang="en-US" sz="2000" b="0" dirty="0" smtClean="0">
                <a:solidFill>
                  <a:schemeClr val="accent6">
                    <a:lumMod val="75000"/>
                  </a:schemeClr>
                </a:solidFill>
              </a:rPr>
              <a:t>2.</a:t>
            </a:r>
            <a:r>
              <a:rPr lang="en-US" sz="2000" b="0" dirty="0" smtClean="0">
                <a:solidFill>
                  <a:schemeClr val="accent6">
                    <a:lumMod val="75000"/>
                  </a:schemeClr>
                </a:solidFill>
                <a:hlinkClick r:id="rId3"/>
              </a:rPr>
              <a:t>Clean </a:t>
            </a:r>
            <a:r>
              <a:rPr lang="en-US" sz="2000" b="0" dirty="0">
                <a:solidFill>
                  <a:schemeClr val="accent6">
                    <a:lumMod val="75000"/>
                  </a:schemeClr>
                </a:solidFill>
                <a:hlinkClick r:id="rId3"/>
              </a:rPr>
              <a:t>your data using pre-processing techniques</a:t>
            </a:r>
            <a:r>
              <a:rPr lang="en-US" sz="2000" b="0" dirty="0">
                <a:solidFill>
                  <a:schemeClr val="accent6">
                    <a:lumMod val="75000"/>
                  </a:schemeClr>
                </a:solidFill>
              </a:rPr>
              <a:t/>
            </a:r>
            <a:br>
              <a:rPr lang="en-US" sz="2000" b="0" dirty="0">
                <a:solidFill>
                  <a:schemeClr val="accent6">
                    <a:lumMod val="75000"/>
                  </a:schemeClr>
                </a:solidFill>
              </a:rPr>
            </a:br>
            <a:r>
              <a:rPr lang="en-US" sz="2000" b="0" dirty="0" smtClean="0">
                <a:solidFill>
                  <a:schemeClr val="accent6">
                    <a:lumMod val="75000"/>
                  </a:schemeClr>
                </a:solidFill>
              </a:rPr>
              <a:t>3.</a:t>
            </a:r>
            <a:r>
              <a:rPr lang="en-US" sz="2000" b="0" dirty="0" smtClean="0">
                <a:solidFill>
                  <a:schemeClr val="accent6">
                    <a:lumMod val="75000"/>
                  </a:schemeClr>
                </a:solidFill>
                <a:hlinkClick r:id="rId4"/>
              </a:rPr>
              <a:t>Create </a:t>
            </a:r>
            <a:r>
              <a:rPr lang="en-US" sz="2000" b="0" dirty="0">
                <a:solidFill>
                  <a:schemeClr val="accent6">
                    <a:lumMod val="75000"/>
                  </a:schemeClr>
                </a:solidFill>
                <a:hlinkClick r:id="rId4"/>
              </a:rPr>
              <a:t>a sentiment analysis machine learning model</a:t>
            </a:r>
            <a:r>
              <a:rPr lang="en-US" sz="2000" b="0" dirty="0">
                <a:solidFill>
                  <a:schemeClr val="accent6">
                    <a:lumMod val="75000"/>
                  </a:schemeClr>
                </a:solidFill>
              </a:rPr>
              <a:t/>
            </a:r>
            <a:br>
              <a:rPr lang="en-US" sz="2000" b="0" dirty="0">
                <a:solidFill>
                  <a:schemeClr val="accent6">
                    <a:lumMod val="75000"/>
                  </a:schemeClr>
                </a:solidFill>
              </a:rPr>
            </a:br>
            <a:r>
              <a:rPr lang="en-US" sz="2000" b="0" dirty="0" smtClean="0">
                <a:solidFill>
                  <a:schemeClr val="accent6">
                    <a:lumMod val="75000"/>
                  </a:schemeClr>
                </a:solidFill>
              </a:rPr>
              <a:t>4.</a:t>
            </a:r>
            <a:r>
              <a:rPr lang="en-US" sz="2000" b="0" dirty="0" smtClean="0">
                <a:solidFill>
                  <a:schemeClr val="accent6">
                    <a:lumMod val="75000"/>
                  </a:schemeClr>
                </a:solidFill>
                <a:hlinkClick r:id="rId5"/>
              </a:rPr>
              <a:t>Analyze your </a:t>
            </a:r>
            <a:r>
              <a:rPr lang="en-US" sz="2000" b="0" dirty="0">
                <a:solidFill>
                  <a:schemeClr val="accent6">
                    <a:lumMod val="75000"/>
                  </a:schemeClr>
                </a:solidFill>
                <a:hlinkClick r:id="rId5"/>
              </a:rPr>
              <a:t>Twitter data using your sentiment analysis </a:t>
            </a:r>
            <a:r>
              <a:rPr lang="en-US" sz="2000" b="0" dirty="0" smtClean="0">
                <a:solidFill>
                  <a:schemeClr val="accent6">
                    <a:lumMod val="75000"/>
                  </a:schemeClr>
                </a:solidFill>
                <a:hlinkClick r:id="rId5"/>
              </a:rPr>
              <a:t>                                                                                                      model</a:t>
            </a:r>
            <a:r>
              <a:rPr lang="en-US" sz="2000" b="0" dirty="0">
                <a:solidFill>
                  <a:schemeClr val="accent6">
                    <a:lumMod val="75000"/>
                  </a:schemeClr>
                </a:solidFill>
              </a:rPr>
              <a:t/>
            </a:r>
            <a:br>
              <a:rPr lang="en-US" sz="2000" b="0" dirty="0">
                <a:solidFill>
                  <a:schemeClr val="accent6">
                    <a:lumMod val="75000"/>
                  </a:schemeClr>
                </a:solidFill>
              </a:rPr>
            </a:br>
            <a:r>
              <a:rPr lang="en-US" sz="2000" b="0" dirty="0" smtClean="0">
                <a:solidFill>
                  <a:schemeClr val="accent6">
                    <a:lumMod val="75000"/>
                  </a:schemeClr>
                </a:solidFill>
              </a:rPr>
              <a:t>5.</a:t>
            </a:r>
            <a:r>
              <a:rPr lang="en-US" sz="2000" b="0" dirty="0" smtClean="0">
                <a:solidFill>
                  <a:schemeClr val="accent6">
                    <a:lumMod val="75000"/>
                  </a:schemeClr>
                </a:solidFill>
                <a:hlinkClick r:id="rId6"/>
              </a:rPr>
              <a:t>Visualize </a:t>
            </a:r>
            <a:r>
              <a:rPr lang="en-US" sz="2000" b="0" dirty="0">
                <a:solidFill>
                  <a:schemeClr val="accent6">
                    <a:lumMod val="75000"/>
                  </a:schemeClr>
                </a:solidFill>
                <a:hlinkClick r:id="rId6"/>
              </a:rPr>
              <a:t>the results of </a:t>
            </a:r>
            <a:r>
              <a:rPr lang="en-US" sz="2000" b="0" dirty="0" smtClean="0">
                <a:solidFill>
                  <a:schemeClr val="accent6">
                    <a:lumMod val="75000"/>
                  </a:schemeClr>
                </a:solidFill>
                <a:hlinkClick r:id="rId6"/>
              </a:rPr>
              <a:t>The </a:t>
            </a:r>
            <a:r>
              <a:rPr lang="en-US" sz="2000" b="0" dirty="0">
                <a:solidFill>
                  <a:schemeClr val="accent6">
                    <a:lumMod val="75000"/>
                  </a:schemeClr>
                </a:solidFill>
                <a:hlinkClick r:id="rId6"/>
              </a:rPr>
              <a:t>Twitter sentiment analysis</a:t>
            </a:r>
            <a:r>
              <a:rPr lang="en-US" b="0" dirty="0"/>
              <a:t/>
            </a:r>
            <a:br>
              <a:rPr lang="en-US" b="0" dirty="0"/>
            </a:br>
            <a:endParaRPr lang="en-US" dirty="0"/>
          </a:p>
        </p:txBody>
      </p:sp>
    </p:spTree>
    <p:extLst>
      <p:ext uri="{BB962C8B-B14F-4D97-AF65-F5344CB8AC3E}">
        <p14:creationId xmlns:p14="http://schemas.microsoft.com/office/powerpoint/2010/main" val="1216239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178</TotalTime>
  <Words>1111</Words>
  <Application>Microsoft Office PowerPoint</Application>
  <PresentationFormat>On-screen Show (16:9)</PresentationFormat>
  <Paragraphs>92</Paragraphs>
  <Slides>39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Times New Roman</vt:lpstr>
      <vt:lpstr>Georgia</vt:lpstr>
      <vt:lpstr>Arial</vt:lpstr>
      <vt:lpstr>Open Sans</vt:lpstr>
      <vt:lpstr>Lato</vt:lpstr>
      <vt:lpstr>Trebuchet MS</vt:lpstr>
      <vt:lpstr>Wingdings 3</vt:lpstr>
      <vt:lpstr>Facet</vt:lpstr>
      <vt:lpstr>Inhouse Internship Project</vt:lpstr>
      <vt:lpstr>SUBMITTED TO:Prof. Ram murti rawat</vt:lpstr>
      <vt:lpstr>Objective </vt:lpstr>
      <vt:lpstr>PowerPoint Presentation</vt:lpstr>
      <vt:lpstr>Motivation </vt:lpstr>
      <vt:lpstr>WHAT IS SENTIMENTAL ANALYSIS  Sentiment analysis is the automated process of identifying and classifying subjective information in text data. This might be an opinion, a judgment, or a feeling about a particular topic or product feature. The most common type of sentiment analysis is ‘polarity detection’ and involves classifying statements as positive, negative or neutral. A polarity sentiment analysis model, for example, automatically tags this tweet as positive:</vt:lpstr>
      <vt:lpstr>PowerPoint Presentation</vt:lpstr>
      <vt:lpstr>PowerPoint Presentation</vt:lpstr>
      <vt:lpstr>How to Perform Sentiment Analysis on the Twitter Data  Performing sentiment analysis on Twitter data involves five steps: 1. Gather relevant Twitter data 2.Clean your data using pre-processing techniques 3.Create a sentiment analysis machine learning model 4.Analyze your Twitter data using your sentiment analysis                                                                                                       model 5.Visualize the results of The Twitter sentiment analysis </vt:lpstr>
      <vt:lpstr>                Proposed system </vt:lpstr>
      <vt:lpstr>ARCHITECTURE OF TWITTER SENTIMENTAL ANALYSIS</vt:lpstr>
      <vt:lpstr>Understanding the problem statement</vt:lpstr>
      <vt:lpstr>PowerPoint Presentation</vt:lpstr>
      <vt:lpstr>Description of Dataset  </vt:lpstr>
      <vt:lpstr>PowerPoint Presentation</vt:lpstr>
      <vt:lpstr>PowerPoint Presentation</vt:lpstr>
      <vt:lpstr>Data Cleaning</vt:lpstr>
      <vt:lpstr>PowerPoint Presentation</vt:lpstr>
      <vt:lpstr>PowerPoint Presentation</vt:lpstr>
      <vt:lpstr>PowerPoint Presentation</vt:lpstr>
      <vt:lpstr>Naive Bayes </vt:lpstr>
      <vt:lpstr>PowerPoint Presentation</vt:lpstr>
      <vt:lpstr>PowerPoint Presentation</vt:lpstr>
      <vt:lpstr>Count Vectorization</vt:lpstr>
      <vt:lpstr>PowerPoint Presentation</vt:lpstr>
      <vt:lpstr>PowerPoint Presentation</vt:lpstr>
      <vt:lpstr>PowerPoint Presentation</vt:lpstr>
      <vt:lpstr>Training the Model</vt:lpstr>
      <vt:lpstr>PowerPoint Presentation</vt:lpstr>
      <vt:lpstr>Performance Measures Accuracy is characterized as the proportion of genuine expectation to the all outnumber of tweets in the set. Accuracy=(TP+TN)/TOTAL   </vt:lpstr>
      <vt:lpstr>PowerPoint Presentation</vt:lpstr>
      <vt:lpstr>PowerPoint Presentation</vt:lpstr>
      <vt:lpstr>PowerPoint Presentation</vt:lpstr>
      <vt:lpstr>PowerPoint Presentation</vt:lpstr>
      <vt:lpstr>AUC Score</vt:lpstr>
      <vt:lpstr>PowerPoint Presentation</vt:lpstr>
      <vt:lpstr>REFERENCES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CO-304, ARTIFICIAL INTELLIGENCE  Project</dc:title>
  <cp:lastModifiedBy>Rahul sahu</cp:lastModifiedBy>
  <cp:revision>25</cp:revision>
  <dcterms:modified xsi:type="dcterms:W3CDTF">2021-07-23T08:03:05Z</dcterms:modified>
</cp:coreProperties>
</file>