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77" r:id="rId7"/>
    <p:sldId id="278" r:id="rId8"/>
    <p:sldId id="259" r:id="rId9"/>
    <p:sldId id="260" r:id="rId10"/>
    <p:sldId id="320" r:id="rId11"/>
    <p:sldId id="261" r:id="rId12"/>
    <p:sldId id="279" r:id="rId13"/>
    <p:sldId id="262" r:id="rId14"/>
    <p:sldId id="280" r:id="rId15"/>
    <p:sldId id="281" r:id="rId16"/>
    <p:sldId id="282" r:id="rId17"/>
    <p:sldId id="283" r:id="rId18"/>
    <p:sldId id="284" r:id="rId19"/>
    <p:sldId id="285" r:id="rId20"/>
    <p:sldId id="286" r:id="rId21"/>
    <p:sldId id="287" r:id="rId22"/>
    <p:sldId id="263" r:id="rId23"/>
    <p:sldId id="272"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271" r:id="rId43"/>
    <p:sldId id="306" r:id="rId44"/>
    <p:sldId id="307" r:id="rId45"/>
    <p:sldId id="308" r:id="rId46"/>
    <p:sldId id="309" r:id="rId47"/>
    <p:sldId id="273" r:id="rId48"/>
    <p:sldId id="310" r:id="rId49"/>
    <p:sldId id="311" r:id="rId50"/>
    <p:sldId id="312" r:id="rId51"/>
    <p:sldId id="313" r:id="rId52"/>
    <p:sldId id="264" r:id="rId53"/>
    <p:sldId id="314" r:id="rId54"/>
    <p:sldId id="315" r:id="rId55"/>
    <p:sldId id="316" r:id="rId56"/>
    <p:sldId id="318" r:id="rId57"/>
    <p:sldId id="319" r:id="rId58"/>
    <p:sldId id="317" r:id="rId59"/>
    <p:sldId id="265" r:id="rId60"/>
    <p:sldId id="266" r:id="rId61"/>
    <p:sldId id="267" r:id="rId62"/>
    <p:sldId id="268" r:id="rId63"/>
    <p:sldId id="274" r:id="rId64"/>
    <p:sldId id="269" r:id="rId65"/>
    <p:sldId id="27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8/20/2021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8/20/2021</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8/20/2021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8/20/2021</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8/20/2021</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8/20/2021</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8/20/2021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59.xml"/><Relationship Id="rId18" Type="http://schemas.openxmlformats.org/officeDocument/2006/relationships/slide" Target="slide64.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52.xml"/><Relationship Id="rId17" Type="http://schemas.openxmlformats.org/officeDocument/2006/relationships/slide" Target="slide63.xml"/><Relationship Id="rId2" Type="http://schemas.openxmlformats.org/officeDocument/2006/relationships/slide" Target="slide3.xml"/><Relationship Id="rId16" Type="http://schemas.openxmlformats.org/officeDocument/2006/relationships/slide" Target="slide62.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47.xml"/><Relationship Id="rId5" Type="http://schemas.openxmlformats.org/officeDocument/2006/relationships/slide" Target="slide9.xml"/><Relationship Id="rId15" Type="http://schemas.openxmlformats.org/officeDocument/2006/relationships/slide" Target="slide61.xml"/><Relationship Id="rId10" Type="http://schemas.openxmlformats.org/officeDocument/2006/relationships/slide" Target="slide42.xml"/><Relationship Id="rId4" Type="http://schemas.openxmlformats.org/officeDocument/2006/relationships/slide" Target="slide8.xml"/><Relationship Id="rId9" Type="http://schemas.openxmlformats.org/officeDocument/2006/relationships/slide" Target="slide23.xml"/><Relationship Id="rId14" Type="http://schemas.openxmlformats.org/officeDocument/2006/relationships/slide" Target="slide60.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9761"/>
          </a:xfrm>
        </p:spPr>
        <p:txBody>
          <a:bodyPr>
            <a:normAutofit/>
          </a:bodyPr>
          <a:lstStyle/>
          <a:p>
            <a:pPr algn="ctr"/>
            <a:r>
              <a:rPr lang="en-US" sz="4000" dirty="0">
                <a:solidFill>
                  <a:schemeClr val="tx1"/>
                </a:solidFill>
              </a:rPr>
              <a:t>Title of your project</a:t>
            </a:r>
          </a:p>
        </p:txBody>
      </p:sp>
      <p:sp>
        <p:nvSpPr>
          <p:cNvPr id="3" name="Subtitle 2"/>
          <p:cNvSpPr>
            <a:spLocks noGrp="1"/>
          </p:cNvSpPr>
          <p:nvPr>
            <p:ph type="subTitle" idx="1"/>
          </p:nvPr>
        </p:nvSpPr>
        <p:spPr>
          <a:xfrm>
            <a:off x="838200" y="2286000"/>
            <a:ext cx="7772400" cy="1199704"/>
          </a:xfrm>
        </p:spPr>
        <p:txBody>
          <a:bodyPr>
            <a:noAutofit/>
          </a:bodyPr>
          <a:lstStyle/>
          <a:p>
            <a:pPr algn="ctr"/>
            <a:r>
              <a:rPr lang="en-US" sz="2600" dirty="0"/>
              <a:t>Parul Institute of Computer Applications</a:t>
            </a:r>
          </a:p>
          <a:p>
            <a:pPr algn="ctr"/>
            <a:r>
              <a:rPr lang="en-US" sz="2800" dirty="0"/>
              <a:t>Semester 5 Project</a:t>
            </a:r>
          </a:p>
          <a:p>
            <a:pPr algn="ctr"/>
            <a:r>
              <a:rPr lang="en-US" sz="2400" dirty="0"/>
              <a:t>2020-21</a:t>
            </a:r>
          </a:p>
          <a:p>
            <a:pPr algn="ctr"/>
            <a:r>
              <a:rPr lang="en-US" sz="2600" dirty="0"/>
              <a:t>Team Members</a:t>
            </a:r>
          </a:p>
          <a:p>
            <a:pPr algn="ctr"/>
            <a:r>
              <a:rPr lang="en-US" sz="2000" dirty="0"/>
              <a:t>Bhavesh Thakkar-190510101166</a:t>
            </a:r>
          </a:p>
          <a:p>
            <a:pPr algn="ctr"/>
            <a:r>
              <a:rPr lang="en-US" sz="2000" dirty="0"/>
              <a:t>Karan Soni-190510101161</a:t>
            </a:r>
          </a:p>
          <a:p>
            <a:pPr algn="ctr"/>
            <a:r>
              <a:rPr lang="en-US" sz="2000" dirty="0"/>
              <a:t>Sunil Kumar-190511301003</a:t>
            </a:r>
          </a:p>
          <a:p>
            <a:pPr algn="ctr"/>
            <a:r>
              <a:rPr lang="en-US" sz="2200" dirty="0"/>
              <a:t>Guided by:</a:t>
            </a:r>
          </a:p>
          <a:p>
            <a:pPr algn="ctr"/>
            <a:r>
              <a:rPr lang="en-US" sz="2200" dirty="0"/>
              <a:t>Dr.Abhishek R. Mehta</a:t>
            </a:r>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5149-0830-462E-B751-14172E676286}"/>
              </a:ext>
            </a:extLst>
          </p:cNvPr>
          <p:cNvSpPr>
            <a:spLocks noGrp="1"/>
          </p:cNvSpPr>
          <p:nvPr>
            <p:ph type="title"/>
          </p:nvPr>
        </p:nvSpPr>
        <p:spPr/>
        <p:txBody>
          <a:bodyPr/>
          <a:lstStyle/>
          <a:p>
            <a:r>
              <a:rPr lang="en-US" dirty="0"/>
              <a:t>Users and their role description</a:t>
            </a:r>
            <a:endParaRPr lang="en-IN" dirty="0"/>
          </a:p>
        </p:txBody>
      </p:sp>
      <p:sp>
        <p:nvSpPr>
          <p:cNvPr id="3" name="Content Placeholder 2">
            <a:extLst>
              <a:ext uri="{FF2B5EF4-FFF2-40B4-BE49-F238E27FC236}">
                <a16:creationId xmlns:a16="http://schemas.microsoft.com/office/drawing/2014/main" id="{1D03A583-575B-4800-9858-B7C7B554D159}"/>
              </a:ext>
            </a:extLst>
          </p:cNvPr>
          <p:cNvSpPr>
            <a:spLocks noGrp="1"/>
          </p:cNvSpPr>
          <p:nvPr>
            <p:ph sz="quarter" idx="1"/>
          </p:nvPr>
        </p:nvSpPr>
        <p:spPr/>
        <p:txBody>
          <a:bodyPr/>
          <a:lstStyle/>
          <a:p>
            <a:pPr marL="727710">
              <a:lnSpc>
                <a:spcPct val="107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Oxygen Suppliers:-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View and Mange Oxygen cylinder Bookings:-It can 	view 	and Manage the Oxygen cylinder Bookings.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3390" indent="0">
              <a:lnSpc>
                <a:spcPct val="107000"/>
              </a:lnSpc>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27710">
              <a:lnSpc>
                <a:spcPct val="107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Hospital Staff:-</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View and Manage Hospital Bed Bookings:-It can view and 	Manage the Bed Bookings.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934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 diagram</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073D7F5C-2F2F-4414-ADE6-ABB6B60EA983}"/>
              </a:ext>
            </a:extLst>
          </p:cNvPr>
          <p:cNvPicPr>
            <a:picLocks noChangeAspect="1"/>
          </p:cNvPicPr>
          <p:nvPr/>
        </p:nvPicPr>
        <p:blipFill>
          <a:blip r:embed="rId3"/>
          <a:stretch>
            <a:fillRect/>
          </a:stretch>
        </p:blipFill>
        <p:spPr>
          <a:xfrm>
            <a:off x="457200" y="1417638"/>
            <a:ext cx="7647182" cy="5323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0A8B-9D5D-4F5D-80BD-BCF64BAE5BDB}"/>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6BD7BF45-AD52-468C-AB14-4BA0AAFDDEA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417638"/>
            <a:ext cx="7467600" cy="5056187"/>
          </a:xfrm>
        </p:spPr>
      </p:pic>
    </p:spTree>
    <p:extLst>
      <p:ext uri="{BB962C8B-B14F-4D97-AF65-F5344CB8AC3E}">
        <p14:creationId xmlns:p14="http://schemas.microsoft.com/office/powerpoint/2010/main" val="238188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diagram(User and Patient)</a:t>
            </a:r>
          </a:p>
        </p:txBody>
      </p:sp>
      <p:pic>
        <p:nvPicPr>
          <p:cNvPr id="5" name="Content Placeholder 4">
            <a:extLst>
              <a:ext uri="{FF2B5EF4-FFF2-40B4-BE49-F238E27FC236}">
                <a16:creationId xmlns:a16="http://schemas.microsoft.com/office/drawing/2014/main" id="{BDBB75CF-F9D0-4815-A394-93FEA7C1CB8B}"/>
              </a:ext>
            </a:extLst>
          </p:cNvPr>
          <p:cNvPicPr>
            <a:picLocks noGrp="1" noChangeAspect="1"/>
          </p:cNvPicPr>
          <p:nvPr>
            <p:ph sz="quarter" idx="1"/>
          </p:nvPr>
        </p:nvPicPr>
        <p:blipFill>
          <a:blip r:embed="rId2"/>
          <a:stretch>
            <a:fillRect/>
          </a:stretch>
        </p:blipFill>
        <p:spPr>
          <a:xfrm>
            <a:off x="1691680" y="1507703"/>
            <a:ext cx="5544616" cy="4873625"/>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5DC8-8481-4897-87E8-C99C1C315C5A}"/>
              </a:ext>
            </a:extLst>
          </p:cNvPr>
          <p:cNvSpPr>
            <a:spLocks noGrp="1"/>
          </p:cNvSpPr>
          <p:nvPr>
            <p:ph type="title"/>
          </p:nvPr>
        </p:nvSpPr>
        <p:spPr/>
        <p:txBody>
          <a:bodyPr/>
          <a:lstStyle/>
          <a:p>
            <a:r>
              <a:rPr lang="en-US" dirty="0"/>
              <a:t>Activity diagram(User and Patient)</a:t>
            </a:r>
          </a:p>
        </p:txBody>
      </p:sp>
      <p:pic>
        <p:nvPicPr>
          <p:cNvPr id="4" name="Content Placeholder 3">
            <a:extLst>
              <a:ext uri="{FF2B5EF4-FFF2-40B4-BE49-F238E27FC236}">
                <a16:creationId xmlns:a16="http://schemas.microsoft.com/office/drawing/2014/main" id="{CE24C647-ECA6-4A27-9BAA-A4D052B1AAF3}"/>
              </a:ext>
            </a:extLst>
          </p:cNvPr>
          <p:cNvPicPr>
            <a:picLocks noGrp="1" noChangeAspect="1"/>
          </p:cNvPicPr>
          <p:nvPr>
            <p:ph sz="quarter" idx="1"/>
          </p:nvPr>
        </p:nvPicPr>
        <p:blipFill>
          <a:blip r:embed="rId2"/>
          <a:stretch>
            <a:fillRect/>
          </a:stretch>
        </p:blipFill>
        <p:spPr>
          <a:xfrm>
            <a:off x="2244240" y="1600200"/>
            <a:ext cx="4415991" cy="4873625"/>
          </a:xfrm>
          <a:prstGeom prst="rect">
            <a:avLst/>
          </a:prstGeom>
        </p:spPr>
      </p:pic>
    </p:spTree>
    <p:extLst>
      <p:ext uri="{BB962C8B-B14F-4D97-AF65-F5344CB8AC3E}">
        <p14:creationId xmlns:p14="http://schemas.microsoft.com/office/powerpoint/2010/main" val="170622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87DB-7AE1-4385-8AFC-D2D55948FAD4}"/>
              </a:ext>
            </a:extLst>
          </p:cNvPr>
          <p:cNvSpPr>
            <a:spLocks noGrp="1"/>
          </p:cNvSpPr>
          <p:nvPr>
            <p:ph type="title"/>
          </p:nvPr>
        </p:nvSpPr>
        <p:spPr/>
        <p:txBody>
          <a:bodyPr/>
          <a:lstStyle/>
          <a:p>
            <a:r>
              <a:rPr lang="en-US" dirty="0"/>
              <a:t>Activity diagram(User and Patient)</a:t>
            </a:r>
          </a:p>
        </p:txBody>
      </p:sp>
      <p:pic>
        <p:nvPicPr>
          <p:cNvPr id="4" name="Content Placeholder 3">
            <a:extLst>
              <a:ext uri="{FF2B5EF4-FFF2-40B4-BE49-F238E27FC236}">
                <a16:creationId xmlns:a16="http://schemas.microsoft.com/office/drawing/2014/main" id="{0BCA24CA-6976-48D7-8E14-B420136396FB}"/>
              </a:ext>
            </a:extLst>
          </p:cNvPr>
          <p:cNvPicPr>
            <a:picLocks noGrp="1" noChangeAspect="1"/>
          </p:cNvPicPr>
          <p:nvPr>
            <p:ph sz="quarter" idx="1"/>
          </p:nvPr>
        </p:nvPicPr>
        <p:blipFill>
          <a:blip r:embed="rId2"/>
          <a:stretch>
            <a:fillRect/>
          </a:stretch>
        </p:blipFill>
        <p:spPr>
          <a:xfrm>
            <a:off x="2318596" y="1600200"/>
            <a:ext cx="4053604" cy="4873625"/>
          </a:xfrm>
          <a:prstGeom prst="rect">
            <a:avLst/>
          </a:prstGeom>
        </p:spPr>
      </p:pic>
    </p:spTree>
    <p:extLst>
      <p:ext uri="{BB962C8B-B14F-4D97-AF65-F5344CB8AC3E}">
        <p14:creationId xmlns:p14="http://schemas.microsoft.com/office/powerpoint/2010/main" val="410472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8E9C-C439-45F8-8E65-346878B8E0AB}"/>
              </a:ext>
            </a:extLst>
          </p:cNvPr>
          <p:cNvSpPr>
            <a:spLocks noGrp="1"/>
          </p:cNvSpPr>
          <p:nvPr>
            <p:ph type="title"/>
          </p:nvPr>
        </p:nvSpPr>
        <p:spPr/>
        <p:txBody>
          <a:bodyPr/>
          <a:lstStyle/>
          <a:p>
            <a:r>
              <a:rPr lang="en-US" dirty="0"/>
              <a:t>Activity diagram(User and Patient)</a:t>
            </a:r>
          </a:p>
        </p:txBody>
      </p:sp>
      <p:pic>
        <p:nvPicPr>
          <p:cNvPr id="4" name="Content Placeholder 3">
            <a:extLst>
              <a:ext uri="{FF2B5EF4-FFF2-40B4-BE49-F238E27FC236}">
                <a16:creationId xmlns:a16="http://schemas.microsoft.com/office/drawing/2014/main" id="{F7267598-AD70-4116-A42E-D99EC5AB64EC}"/>
              </a:ext>
            </a:extLst>
          </p:cNvPr>
          <p:cNvPicPr>
            <a:picLocks noGrp="1" noChangeAspect="1"/>
          </p:cNvPicPr>
          <p:nvPr>
            <p:ph sz="quarter" idx="1"/>
          </p:nvPr>
        </p:nvPicPr>
        <p:blipFill>
          <a:blip r:embed="rId2"/>
          <a:stretch>
            <a:fillRect/>
          </a:stretch>
        </p:blipFill>
        <p:spPr>
          <a:xfrm>
            <a:off x="2244240" y="1600200"/>
            <a:ext cx="4127959" cy="4873625"/>
          </a:xfrm>
          <a:prstGeom prst="rect">
            <a:avLst/>
          </a:prstGeom>
        </p:spPr>
      </p:pic>
    </p:spTree>
    <p:extLst>
      <p:ext uri="{BB962C8B-B14F-4D97-AF65-F5344CB8AC3E}">
        <p14:creationId xmlns:p14="http://schemas.microsoft.com/office/powerpoint/2010/main" val="195271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02FB-E30F-4697-9D85-41BA8C3186C8}"/>
              </a:ext>
            </a:extLst>
          </p:cNvPr>
          <p:cNvSpPr>
            <a:spLocks noGrp="1"/>
          </p:cNvSpPr>
          <p:nvPr>
            <p:ph type="title"/>
          </p:nvPr>
        </p:nvSpPr>
        <p:spPr/>
        <p:txBody>
          <a:bodyPr/>
          <a:lstStyle/>
          <a:p>
            <a:r>
              <a:rPr lang="en-US" dirty="0"/>
              <a:t>Activity diagram(User and Patient)</a:t>
            </a:r>
          </a:p>
        </p:txBody>
      </p:sp>
      <p:pic>
        <p:nvPicPr>
          <p:cNvPr id="4" name="Content Placeholder 3">
            <a:extLst>
              <a:ext uri="{FF2B5EF4-FFF2-40B4-BE49-F238E27FC236}">
                <a16:creationId xmlns:a16="http://schemas.microsoft.com/office/drawing/2014/main" id="{C5A66E67-4610-48E6-B0A1-F269DAA67715}"/>
              </a:ext>
            </a:extLst>
          </p:cNvPr>
          <p:cNvPicPr>
            <a:picLocks noGrp="1" noChangeAspect="1"/>
          </p:cNvPicPr>
          <p:nvPr>
            <p:ph sz="quarter" idx="1"/>
          </p:nvPr>
        </p:nvPicPr>
        <p:blipFill>
          <a:blip r:embed="rId2"/>
          <a:stretch>
            <a:fillRect/>
          </a:stretch>
        </p:blipFill>
        <p:spPr>
          <a:xfrm>
            <a:off x="2022254" y="1600200"/>
            <a:ext cx="4781994" cy="4873625"/>
          </a:xfrm>
          <a:prstGeom prst="rect">
            <a:avLst/>
          </a:prstGeom>
        </p:spPr>
      </p:pic>
    </p:spTree>
    <p:extLst>
      <p:ext uri="{BB962C8B-B14F-4D97-AF65-F5344CB8AC3E}">
        <p14:creationId xmlns:p14="http://schemas.microsoft.com/office/powerpoint/2010/main" val="231523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DD8E-EF43-4A95-B93F-F099605DED7B}"/>
              </a:ext>
            </a:extLst>
          </p:cNvPr>
          <p:cNvSpPr>
            <a:spLocks noGrp="1"/>
          </p:cNvSpPr>
          <p:nvPr>
            <p:ph type="title"/>
          </p:nvPr>
        </p:nvSpPr>
        <p:spPr/>
        <p:txBody>
          <a:bodyPr/>
          <a:lstStyle/>
          <a:p>
            <a:r>
              <a:rPr lang="en-US" dirty="0"/>
              <a:t>Activity diagram(Laboratory Staff, Oxygen Suppliers, Hospital Doctors)</a:t>
            </a:r>
          </a:p>
        </p:txBody>
      </p:sp>
      <p:pic>
        <p:nvPicPr>
          <p:cNvPr id="4" name="Content Placeholder 3">
            <a:extLst>
              <a:ext uri="{FF2B5EF4-FFF2-40B4-BE49-F238E27FC236}">
                <a16:creationId xmlns:a16="http://schemas.microsoft.com/office/drawing/2014/main" id="{5C13A02F-520D-485C-93A9-4B11A7E67BE2}"/>
              </a:ext>
            </a:extLst>
          </p:cNvPr>
          <p:cNvPicPr>
            <a:picLocks noGrp="1" noChangeAspect="1"/>
          </p:cNvPicPr>
          <p:nvPr>
            <p:ph sz="quarter" idx="1"/>
          </p:nvPr>
        </p:nvPicPr>
        <p:blipFill>
          <a:blip r:embed="rId2"/>
          <a:stretch>
            <a:fillRect/>
          </a:stretch>
        </p:blipFill>
        <p:spPr>
          <a:xfrm>
            <a:off x="1620972" y="1600200"/>
            <a:ext cx="5687332" cy="4873625"/>
          </a:xfrm>
          <a:prstGeom prst="rect">
            <a:avLst/>
          </a:prstGeom>
        </p:spPr>
      </p:pic>
    </p:spTree>
    <p:extLst>
      <p:ext uri="{BB962C8B-B14F-4D97-AF65-F5344CB8AC3E}">
        <p14:creationId xmlns:p14="http://schemas.microsoft.com/office/powerpoint/2010/main" val="928700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773F-ADC5-4D7F-8F83-342B845F50F3}"/>
              </a:ext>
            </a:extLst>
          </p:cNvPr>
          <p:cNvSpPr>
            <a:spLocks noGrp="1"/>
          </p:cNvSpPr>
          <p:nvPr>
            <p:ph type="title"/>
          </p:nvPr>
        </p:nvSpPr>
        <p:spPr/>
        <p:txBody>
          <a:bodyPr/>
          <a:lstStyle/>
          <a:p>
            <a:r>
              <a:rPr lang="en-US" dirty="0"/>
              <a:t>Activity diagram(Laboratory Staff, Oxygen Suppliers, Hospital Doctors)</a:t>
            </a:r>
          </a:p>
        </p:txBody>
      </p:sp>
      <p:pic>
        <p:nvPicPr>
          <p:cNvPr id="4" name="Content Placeholder 3">
            <a:extLst>
              <a:ext uri="{FF2B5EF4-FFF2-40B4-BE49-F238E27FC236}">
                <a16:creationId xmlns:a16="http://schemas.microsoft.com/office/drawing/2014/main" id="{06854454-F7BF-4ABA-AEFA-B1C5C905AB42}"/>
              </a:ext>
            </a:extLst>
          </p:cNvPr>
          <p:cNvPicPr>
            <a:picLocks noGrp="1" noChangeAspect="1"/>
          </p:cNvPicPr>
          <p:nvPr>
            <p:ph sz="quarter" idx="1"/>
          </p:nvPr>
        </p:nvPicPr>
        <p:blipFill>
          <a:blip r:embed="rId2"/>
          <a:stretch>
            <a:fillRect/>
          </a:stretch>
        </p:blipFill>
        <p:spPr>
          <a:xfrm>
            <a:off x="1452043" y="1600200"/>
            <a:ext cx="5928269" cy="4873625"/>
          </a:xfrm>
          <a:prstGeom prst="rect">
            <a:avLst/>
          </a:prstGeom>
        </p:spPr>
      </p:pic>
    </p:spTree>
    <p:extLst>
      <p:ext uri="{BB962C8B-B14F-4D97-AF65-F5344CB8AC3E}">
        <p14:creationId xmlns:p14="http://schemas.microsoft.com/office/powerpoint/2010/main" val="362835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fontScale="77500" lnSpcReduction="20000"/>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Class diagram</a:t>
            </a:r>
            <a:endParaRPr lang="en-US" dirty="0"/>
          </a:p>
          <a:p>
            <a:pPr>
              <a:buFont typeface="Wingdings" pitchFamily="2" charset="2"/>
              <a:buChar char="Ø"/>
            </a:pPr>
            <a:r>
              <a:rPr lang="en-US" dirty="0">
                <a:hlinkClick r:id="rId7" action="ppaction://hlinksldjump"/>
              </a:rPr>
              <a:t>Activity diagram</a:t>
            </a:r>
            <a:endParaRPr lang="en-US" dirty="0"/>
          </a:p>
          <a:p>
            <a:pPr>
              <a:buFont typeface="Wingdings" pitchFamily="2" charset="2"/>
              <a:buChar char="Ø"/>
            </a:pPr>
            <a:r>
              <a:rPr lang="en-US" dirty="0">
                <a:hlinkClick r:id="rId8" action="ppaction://hlinksldjump"/>
              </a:rPr>
              <a:t>Use Case</a:t>
            </a:r>
            <a:endParaRPr lang="en-US" dirty="0"/>
          </a:p>
          <a:p>
            <a:pPr>
              <a:buFont typeface="Wingdings" pitchFamily="2" charset="2"/>
              <a:buChar char="Ø"/>
            </a:pPr>
            <a:r>
              <a:rPr lang="en-US" dirty="0">
                <a:hlinkClick r:id="rId9" action="ppaction://hlinksldjump"/>
              </a:rPr>
              <a:t>DFD </a:t>
            </a:r>
            <a:endParaRPr lang="en-US" dirty="0"/>
          </a:p>
          <a:p>
            <a:pPr>
              <a:buFont typeface="Wingdings" pitchFamily="2" charset="2"/>
              <a:buChar char="Ø"/>
            </a:pPr>
            <a:r>
              <a:rPr lang="en-US" dirty="0">
                <a:hlinkClick r:id="rId10" action="ppaction://hlinksldjump"/>
              </a:rPr>
              <a:t>ER Diagram</a:t>
            </a:r>
            <a:endParaRPr lang="en-US" dirty="0"/>
          </a:p>
          <a:p>
            <a:pPr>
              <a:buFont typeface="Wingdings" pitchFamily="2" charset="2"/>
              <a:buChar char="Ø"/>
            </a:pPr>
            <a:r>
              <a:rPr lang="en-US" dirty="0">
                <a:hlinkClick r:id="rId11" action="ppaction://hlinksldjump"/>
              </a:rPr>
              <a:t>Data Dictionary</a:t>
            </a:r>
            <a:endParaRPr lang="en-US" dirty="0"/>
          </a:p>
          <a:p>
            <a:pPr>
              <a:buFont typeface="Wingdings" pitchFamily="2" charset="2"/>
              <a:buChar char="Ø"/>
            </a:pPr>
            <a:r>
              <a:rPr lang="en-US" dirty="0">
                <a:hlinkClick r:id="rId12" action="ppaction://hlinksldjump"/>
              </a:rPr>
              <a:t>Development Phase -1 Screenshots(</a:t>
            </a:r>
            <a:r>
              <a:rPr lang="en-IN" dirty="0">
                <a:hlinkClick r:id="rId12" action="ppaction://hlinksldjump"/>
              </a:rPr>
              <a:t>layout / form designing)</a:t>
            </a:r>
            <a:endParaRPr lang="en-IN" dirty="0"/>
          </a:p>
          <a:p>
            <a:pPr>
              <a:buFont typeface="Wingdings" pitchFamily="2" charset="2"/>
              <a:buChar char="Ø"/>
            </a:pPr>
            <a:r>
              <a:rPr lang="en-US" dirty="0">
                <a:hlinkClick r:id="rId13" action="ppaction://hlinksldjump"/>
              </a:rPr>
              <a:t>Development Phase -2 Screenshots(</a:t>
            </a:r>
            <a:r>
              <a:rPr lang="en-IN" dirty="0">
                <a:hlinkClick r:id="rId13" action="ppaction://hlinksldjump"/>
              </a:rPr>
              <a:t>layout / form design with code)</a:t>
            </a:r>
            <a:endParaRPr lang="en-IN" dirty="0"/>
          </a:p>
          <a:p>
            <a:pPr>
              <a:buFont typeface="Wingdings" pitchFamily="2" charset="2"/>
              <a:buChar char="Ø"/>
            </a:pPr>
            <a:r>
              <a:rPr lang="en-US" dirty="0">
                <a:hlinkClick r:id="rId14" action="ppaction://hlinksldjump"/>
              </a:rPr>
              <a:t>Development Phase -3 Screenshots(</a:t>
            </a:r>
            <a:r>
              <a:rPr lang="en-IN" dirty="0">
                <a:hlinkClick r:id="rId14" action="ppaction://hlinksldjump"/>
              </a:rPr>
              <a:t>layout / form design with validation)</a:t>
            </a:r>
            <a:endParaRPr lang="en-IN" dirty="0"/>
          </a:p>
          <a:p>
            <a:pPr>
              <a:buFont typeface="Wingdings" pitchFamily="2" charset="2"/>
              <a:buChar char="Ø"/>
            </a:pPr>
            <a:r>
              <a:rPr lang="en-US" dirty="0">
                <a:hlinkClick r:id="rId15" action="ppaction://hlinksldjump"/>
              </a:rPr>
              <a:t>Development Phase -4 Screenshots(</a:t>
            </a:r>
            <a:r>
              <a:rPr lang="en-IN" dirty="0">
                <a:hlinkClick r:id="rId15" action="ppaction://hlinksldjump"/>
              </a:rPr>
              <a:t>System with Testing)</a:t>
            </a:r>
            <a:endParaRPr lang="en-IN" dirty="0"/>
          </a:p>
          <a:p>
            <a:pPr>
              <a:buFont typeface="Wingdings" pitchFamily="2" charset="2"/>
              <a:buChar char="Ø"/>
            </a:pPr>
            <a:r>
              <a:rPr lang="en-US" dirty="0">
                <a:hlinkClick r:id="rId16" action="ppaction://hlinksldjump"/>
              </a:rPr>
              <a:t>Limitations</a:t>
            </a:r>
            <a:endParaRPr lang="en-US" dirty="0"/>
          </a:p>
          <a:p>
            <a:pPr>
              <a:buFont typeface="Wingdings" pitchFamily="2" charset="2"/>
              <a:buChar char="Ø"/>
            </a:pPr>
            <a:r>
              <a:rPr lang="en-US" dirty="0">
                <a:hlinkClick r:id="rId17" action="ppaction://hlinksldjump"/>
              </a:rPr>
              <a:t>Future Enhancement</a:t>
            </a:r>
            <a:endParaRPr lang="en-US" dirty="0"/>
          </a:p>
          <a:p>
            <a:pPr>
              <a:buFont typeface="Wingdings" pitchFamily="2" charset="2"/>
              <a:buChar char="Ø"/>
            </a:pPr>
            <a:r>
              <a:rPr lang="en-US" dirty="0">
                <a:hlinkClick r:id="rId18"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7715-766F-49CF-9C6F-C65849B8E7B2}"/>
              </a:ext>
            </a:extLst>
          </p:cNvPr>
          <p:cNvSpPr>
            <a:spLocks noGrp="1"/>
          </p:cNvSpPr>
          <p:nvPr>
            <p:ph type="title"/>
          </p:nvPr>
        </p:nvSpPr>
        <p:spPr/>
        <p:txBody>
          <a:bodyPr/>
          <a:lstStyle/>
          <a:p>
            <a:r>
              <a:rPr lang="en-US" dirty="0"/>
              <a:t>Activity diagram(Laboratory Staff, Oxygen Suppliers, Hospital Doctors)</a:t>
            </a:r>
          </a:p>
        </p:txBody>
      </p:sp>
      <p:pic>
        <p:nvPicPr>
          <p:cNvPr id="4" name="Content Placeholder 3">
            <a:extLst>
              <a:ext uri="{FF2B5EF4-FFF2-40B4-BE49-F238E27FC236}">
                <a16:creationId xmlns:a16="http://schemas.microsoft.com/office/drawing/2014/main" id="{758F1E26-CF62-4CC7-8D67-91A33EB32AB5}"/>
              </a:ext>
            </a:extLst>
          </p:cNvPr>
          <p:cNvPicPr>
            <a:picLocks noGrp="1" noChangeAspect="1"/>
          </p:cNvPicPr>
          <p:nvPr>
            <p:ph sz="quarter" idx="1"/>
          </p:nvPr>
        </p:nvPicPr>
        <p:blipFill>
          <a:blip r:embed="rId2"/>
          <a:stretch>
            <a:fillRect/>
          </a:stretch>
        </p:blipFill>
        <p:spPr>
          <a:xfrm>
            <a:off x="1578492" y="1600200"/>
            <a:ext cx="5585795" cy="4873625"/>
          </a:xfrm>
          <a:prstGeom prst="rect">
            <a:avLst/>
          </a:prstGeom>
        </p:spPr>
      </p:pic>
    </p:spTree>
    <p:extLst>
      <p:ext uri="{BB962C8B-B14F-4D97-AF65-F5344CB8AC3E}">
        <p14:creationId xmlns:p14="http://schemas.microsoft.com/office/powerpoint/2010/main" val="242422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FEA8-06DD-45E5-AF1E-40E599CFB179}"/>
              </a:ext>
            </a:extLst>
          </p:cNvPr>
          <p:cNvSpPr>
            <a:spLocks noGrp="1"/>
          </p:cNvSpPr>
          <p:nvPr>
            <p:ph type="title"/>
          </p:nvPr>
        </p:nvSpPr>
        <p:spPr/>
        <p:txBody>
          <a:bodyPr/>
          <a:lstStyle/>
          <a:p>
            <a:r>
              <a:rPr lang="en-US" dirty="0"/>
              <a:t>Activity diagram(Laboratory Staff, Oxygen Suppliers, Hospital Doctors)</a:t>
            </a:r>
          </a:p>
        </p:txBody>
      </p:sp>
      <p:pic>
        <p:nvPicPr>
          <p:cNvPr id="4" name="Content Placeholder 3">
            <a:extLst>
              <a:ext uri="{FF2B5EF4-FFF2-40B4-BE49-F238E27FC236}">
                <a16:creationId xmlns:a16="http://schemas.microsoft.com/office/drawing/2014/main" id="{7A7CDA49-5CF5-46E1-986C-F125F1BE89A0}"/>
              </a:ext>
            </a:extLst>
          </p:cNvPr>
          <p:cNvPicPr>
            <a:picLocks noGrp="1" noChangeAspect="1"/>
          </p:cNvPicPr>
          <p:nvPr>
            <p:ph sz="quarter" idx="1"/>
          </p:nvPr>
        </p:nvPicPr>
        <p:blipFill>
          <a:blip r:embed="rId2"/>
          <a:stretch>
            <a:fillRect/>
          </a:stretch>
        </p:blipFill>
        <p:spPr>
          <a:xfrm>
            <a:off x="1623851" y="1600200"/>
            <a:ext cx="5468429" cy="4873625"/>
          </a:xfrm>
          <a:prstGeom prst="rect">
            <a:avLst/>
          </a:prstGeom>
        </p:spPr>
      </p:pic>
    </p:spTree>
    <p:extLst>
      <p:ext uri="{BB962C8B-B14F-4D97-AF65-F5344CB8AC3E}">
        <p14:creationId xmlns:p14="http://schemas.microsoft.com/office/powerpoint/2010/main" val="272850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diagram</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AF2CE4C-D819-4CB9-99DC-F7BDCE085C09}"/>
              </a:ext>
            </a:extLst>
          </p:cNvPr>
          <p:cNvPicPr>
            <a:picLocks noChangeAspect="1"/>
          </p:cNvPicPr>
          <p:nvPr/>
        </p:nvPicPr>
        <p:blipFill>
          <a:blip r:embed="rId3"/>
          <a:stretch>
            <a:fillRect/>
          </a:stretch>
        </p:blipFill>
        <p:spPr>
          <a:xfrm>
            <a:off x="1475656" y="1417638"/>
            <a:ext cx="6120679" cy="544036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Flow Diagram(DFD)</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4B638DB-2C3E-4F5D-960C-C6DCCDCCA460}"/>
              </a:ext>
            </a:extLst>
          </p:cNvPr>
          <p:cNvPicPr>
            <a:picLocks noChangeAspect="1"/>
          </p:cNvPicPr>
          <p:nvPr/>
        </p:nvPicPr>
        <p:blipFill>
          <a:blip r:embed="rId3"/>
          <a:stretch>
            <a:fillRect/>
          </a:stretch>
        </p:blipFill>
        <p:spPr>
          <a:xfrm>
            <a:off x="539170" y="1816576"/>
            <a:ext cx="7385630" cy="413270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DF71-9607-410D-BF44-AA95A9A4AA6B}"/>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C5E7D5DF-63A9-4C90-9B3C-3410495DC34C}"/>
              </a:ext>
            </a:extLst>
          </p:cNvPr>
          <p:cNvPicPr>
            <a:picLocks noGrp="1" noChangeAspect="1"/>
          </p:cNvPicPr>
          <p:nvPr>
            <p:ph sz="quarter" idx="1"/>
          </p:nvPr>
        </p:nvPicPr>
        <p:blipFill>
          <a:blip r:embed="rId2"/>
          <a:stretch>
            <a:fillRect/>
          </a:stretch>
        </p:blipFill>
        <p:spPr>
          <a:xfrm>
            <a:off x="1115616" y="1600200"/>
            <a:ext cx="6264695" cy="4873625"/>
          </a:xfrm>
          <a:prstGeom prst="rect">
            <a:avLst/>
          </a:prstGeom>
        </p:spPr>
      </p:pic>
    </p:spTree>
    <p:extLst>
      <p:ext uri="{BB962C8B-B14F-4D97-AF65-F5344CB8AC3E}">
        <p14:creationId xmlns:p14="http://schemas.microsoft.com/office/powerpoint/2010/main" val="235964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32C0-BDA1-42C3-AADE-0BE4E24E115F}"/>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1F5A927B-7BB1-47B2-9CBB-37DAA9480903}"/>
              </a:ext>
            </a:extLst>
          </p:cNvPr>
          <p:cNvPicPr>
            <a:picLocks noGrp="1" noChangeAspect="1"/>
          </p:cNvPicPr>
          <p:nvPr>
            <p:ph sz="quarter" idx="1"/>
          </p:nvPr>
        </p:nvPicPr>
        <p:blipFill>
          <a:blip r:embed="rId2"/>
          <a:stretch>
            <a:fillRect/>
          </a:stretch>
        </p:blipFill>
        <p:spPr>
          <a:xfrm>
            <a:off x="1331640" y="1600200"/>
            <a:ext cx="6264695" cy="4873625"/>
          </a:xfrm>
          <a:prstGeom prst="rect">
            <a:avLst/>
          </a:prstGeom>
        </p:spPr>
      </p:pic>
    </p:spTree>
    <p:extLst>
      <p:ext uri="{BB962C8B-B14F-4D97-AF65-F5344CB8AC3E}">
        <p14:creationId xmlns:p14="http://schemas.microsoft.com/office/powerpoint/2010/main" val="416768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0784-27D3-43F6-8C74-B75B188F777E}"/>
              </a:ext>
            </a:extLst>
          </p:cNvPr>
          <p:cNvSpPr>
            <a:spLocks noGrp="1"/>
          </p:cNvSpPr>
          <p:nvPr>
            <p:ph type="title"/>
          </p:nvPr>
        </p:nvSpPr>
        <p:spPr/>
        <p:txBody>
          <a:bodyPr/>
          <a:lstStyle/>
          <a:p>
            <a:r>
              <a:rPr lang="en-US" dirty="0"/>
              <a:t>Data Flow Diagram(DFD)</a:t>
            </a:r>
          </a:p>
        </p:txBody>
      </p:sp>
      <p:pic>
        <p:nvPicPr>
          <p:cNvPr id="7" name="Content Placeholder 6">
            <a:extLst>
              <a:ext uri="{FF2B5EF4-FFF2-40B4-BE49-F238E27FC236}">
                <a16:creationId xmlns:a16="http://schemas.microsoft.com/office/drawing/2014/main" id="{B6CFB70F-DABC-416D-AC6B-C824163D7CD0}"/>
              </a:ext>
            </a:extLst>
          </p:cNvPr>
          <p:cNvPicPr>
            <a:picLocks noGrp="1" noChangeAspect="1"/>
          </p:cNvPicPr>
          <p:nvPr>
            <p:ph sz="quarter" idx="1"/>
          </p:nvPr>
        </p:nvPicPr>
        <p:blipFill>
          <a:blip r:embed="rId2"/>
          <a:stretch>
            <a:fillRect/>
          </a:stretch>
        </p:blipFill>
        <p:spPr>
          <a:xfrm>
            <a:off x="782574" y="1700808"/>
            <a:ext cx="7467600" cy="4293020"/>
          </a:xfrm>
          <a:prstGeom prst="rect">
            <a:avLst/>
          </a:prstGeom>
        </p:spPr>
      </p:pic>
    </p:spTree>
    <p:extLst>
      <p:ext uri="{BB962C8B-B14F-4D97-AF65-F5344CB8AC3E}">
        <p14:creationId xmlns:p14="http://schemas.microsoft.com/office/powerpoint/2010/main" val="2010953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4238-95F2-44F7-BD8D-8B207666E45B}"/>
              </a:ext>
            </a:extLst>
          </p:cNvPr>
          <p:cNvSpPr>
            <a:spLocks noGrp="1"/>
          </p:cNvSpPr>
          <p:nvPr>
            <p:ph type="title"/>
          </p:nvPr>
        </p:nvSpPr>
        <p:spPr/>
        <p:txBody>
          <a:bodyPr/>
          <a:lstStyle/>
          <a:p>
            <a:r>
              <a:rPr lang="en-US" dirty="0"/>
              <a:t>Data Flow Diagram(DFD)</a:t>
            </a:r>
          </a:p>
        </p:txBody>
      </p:sp>
      <p:pic>
        <p:nvPicPr>
          <p:cNvPr id="7" name="Content Placeholder 6">
            <a:extLst>
              <a:ext uri="{FF2B5EF4-FFF2-40B4-BE49-F238E27FC236}">
                <a16:creationId xmlns:a16="http://schemas.microsoft.com/office/drawing/2014/main" id="{ADD1F48C-B241-4FBB-B2E7-08AD870DDAA0}"/>
              </a:ext>
            </a:extLst>
          </p:cNvPr>
          <p:cNvPicPr>
            <a:picLocks noGrp="1" noChangeAspect="1"/>
          </p:cNvPicPr>
          <p:nvPr>
            <p:ph sz="quarter" idx="1"/>
          </p:nvPr>
        </p:nvPicPr>
        <p:blipFill>
          <a:blip r:embed="rId2"/>
          <a:stretch>
            <a:fillRect/>
          </a:stretch>
        </p:blipFill>
        <p:spPr>
          <a:xfrm>
            <a:off x="783336" y="1844824"/>
            <a:ext cx="7467600" cy="4248472"/>
          </a:xfrm>
          <a:prstGeom prst="rect">
            <a:avLst/>
          </a:prstGeom>
        </p:spPr>
      </p:pic>
    </p:spTree>
    <p:extLst>
      <p:ext uri="{BB962C8B-B14F-4D97-AF65-F5344CB8AC3E}">
        <p14:creationId xmlns:p14="http://schemas.microsoft.com/office/powerpoint/2010/main" val="4089592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3FAF-D611-46CD-B2BC-DCD090110BBA}"/>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25C8172B-1661-4318-B8EE-58E85903BCBB}"/>
              </a:ext>
            </a:extLst>
          </p:cNvPr>
          <p:cNvPicPr>
            <a:picLocks noGrp="1" noChangeAspect="1"/>
          </p:cNvPicPr>
          <p:nvPr>
            <p:ph sz="quarter" idx="1"/>
          </p:nvPr>
        </p:nvPicPr>
        <p:blipFill>
          <a:blip r:embed="rId2"/>
          <a:stretch>
            <a:fillRect/>
          </a:stretch>
        </p:blipFill>
        <p:spPr>
          <a:xfrm>
            <a:off x="782574" y="1916832"/>
            <a:ext cx="7142226" cy="4176464"/>
          </a:xfrm>
          <a:prstGeom prst="rect">
            <a:avLst/>
          </a:prstGeom>
        </p:spPr>
      </p:pic>
    </p:spTree>
    <p:extLst>
      <p:ext uri="{BB962C8B-B14F-4D97-AF65-F5344CB8AC3E}">
        <p14:creationId xmlns:p14="http://schemas.microsoft.com/office/powerpoint/2010/main" val="768017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0624-46D5-4D42-9EC5-BCC391ABE21F}"/>
              </a:ext>
            </a:extLst>
          </p:cNvPr>
          <p:cNvSpPr>
            <a:spLocks noGrp="1"/>
          </p:cNvSpPr>
          <p:nvPr>
            <p:ph type="title"/>
          </p:nvPr>
        </p:nvSpPr>
        <p:spPr/>
        <p:txBody>
          <a:bodyPr/>
          <a:lstStyle/>
          <a:p>
            <a:r>
              <a:rPr lang="en-US" dirty="0"/>
              <a:t>Data Flow Diagram(DFD)</a:t>
            </a:r>
          </a:p>
        </p:txBody>
      </p:sp>
      <p:pic>
        <p:nvPicPr>
          <p:cNvPr id="7" name="Content Placeholder 6">
            <a:extLst>
              <a:ext uri="{FF2B5EF4-FFF2-40B4-BE49-F238E27FC236}">
                <a16:creationId xmlns:a16="http://schemas.microsoft.com/office/drawing/2014/main" id="{3CA5032A-B802-4EA1-87A7-1137E2A82665}"/>
              </a:ext>
            </a:extLst>
          </p:cNvPr>
          <p:cNvPicPr>
            <a:picLocks noGrp="1" noChangeAspect="1"/>
          </p:cNvPicPr>
          <p:nvPr>
            <p:ph sz="quarter" idx="1"/>
          </p:nvPr>
        </p:nvPicPr>
        <p:blipFill>
          <a:blip r:embed="rId2"/>
          <a:stretch>
            <a:fillRect/>
          </a:stretch>
        </p:blipFill>
        <p:spPr>
          <a:xfrm>
            <a:off x="782574" y="1844824"/>
            <a:ext cx="7605850" cy="3816424"/>
          </a:xfrm>
          <a:prstGeom prst="rect">
            <a:avLst/>
          </a:prstGeom>
        </p:spPr>
      </p:pic>
    </p:spTree>
    <p:extLst>
      <p:ext uri="{BB962C8B-B14F-4D97-AF65-F5344CB8AC3E}">
        <p14:creationId xmlns:p14="http://schemas.microsoft.com/office/powerpoint/2010/main" val="39966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This portal can reduce a lot of hassle in this pandemic. From the covid-19 test booking to Hospital Bed booking. User can also apply for sanitization process for house, office etc. This system would display available slots for sanitization process for the user, and they can select which one they want to choose. In these pandemic medical treatment for patients is being tough because medical beds for covid-19 in hospital are not available easily. From the use of this system patients can book medical bed for their covid-19 treatment. Patient/Customer also order oxygen cylinder for their treatment.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9406-0DF1-4EEE-8103-60F1C142EC6E}"/>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38AE3C74-70A8-434C-9570-1FB9B6EDC08A}"/>
              </a:ext>
            </a:extLst>
          </p:cNvPr>
          <p:cNvPicPr>
            <a:picLocks noGrp="1" noChangeAspect="1"/>
          </p:cNvPicPr>
          <p:nvPr>
            <p:ph sz="quarter" idx="1"/>
          </p:nvPr>
        </p:nvPicPr>
        <p:blipFill>
          <a:blip r:embed="rId2"/>
          <a:stretch>
            <a:fillRect/>
          </a:stretch>
        </p:blipFill>
        <p:spPr>
          <a:xfrm>
            <a:off x="779526" y="1700808"/>
            <a:ext cx="7467600" cy="3960440"/>
          </a:xfrm>
          <a:prstGeom prst="rect">
            <a:avLst/>
          </a:prstGeom>
        </p:spPr>
      </p:pic>
    </p:spTree>
    <p:extLst>
      <p:ext uri="{BB962C8B-B14F-4D97-AF65-F5344CB8AC3E}">
        <p14:creationId xmlns:p14="http://schemas.microsoft.com/office/powerpoint/2010/main" val="368190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87BE-B16E-4D9E-964A-20FE487BEB83}"/>
              </a:ext>
            </a:extLst>
          </p:cNvPr>
          <p:cNvSpPr>
            <a:spLocks noGrp="1"/>
          </p:cNvSpPr>
          <p:nvPr>
            <p:ph type="title"/>
          </p:nvPr>
        </p:nvSpPr>
        <p:spPr/>
        <p:txBody>
          <a:bodyPr/>
          <a:lstStyle/>
          <a:p>
            <a:r>
              <a:rPr lang="en-US" dirty="0"/>
              <a:t>Data Flow Diagram(DFD)</a:t>
            </a:r>
          </a:p>
        </p:txBody>
      </p:sp>
      <p:pic>
        <p:nvPicPr>
          <p:cNvPr id="8" name="Content Placeholder 7">
            <a:extLst>
              <a:ext uri="{FF2B5EF4-FFF2-40B4-BE49-F238E27FC236}">
                <a16:creationId xmlns:a16="http://schemas.microsoft.com/office/drawing/2014/main" id="{E462121E-0DBA-43F6-B6CB-14CCB2B7171B}"/>
              </a:ext>
            </a:extLst>
          </p:cNvPr>
          <p:cNvPicPr>
            <a:picLocks noGrp="1" noChangeAspect="1"/>
          </p:cNvPicPr>
          <p:nvPr>
            <p:ph sz="quarter" idx="1"/>
          </p:nvPr>
        </p:nvPicPr>
        <p:blipFill>
          <a:blip r:embed="rId2"/>
          <a:stretch>
            <a:fillRect/>
          </a:stretch>
        </p:blipFill>
        <p:spPr>
          <a:xfrm>
            <a:off x="783336" y="1700808"/>
            <a:ext cx="7317056" cy="3870872"/>
          </a:xfrm>
          <a:prstGeom prst="rect">
            <a:avLst/>
          </a:prstGeom>
        </p:spPr>
      </p:pic>
    </p:spTree>
    <p:extLst>
      <p:ext uri="{BB962C8B-B14F-4D97-AF65-F5344CB8AC3E}">
        <p14:creationId xmlns:p14="http://schemas.microsoft.com/office/powerpoint/2010/main" val="4079213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C047-6D8E-49DF-A7B8-5439060B68E6}"/>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D4BF05CF-6679-4054-8DBE-7B42BB5BF1EA}"/>
              </a:ext>
            </a:extLst>
          </p:cNvPr>
          <p:cNvPicPr>
            <a:picLocks noGrp="1" noChangeAspect="1"/>
          </p:cNvPicPr>
          <p:nvPr>
            <p:ph sz="quarter" idx="1"/>
          </p:nvPr>
        </p:nvPicPr>
        <p:blipFill>
          <a:blip r:embed="rId2"/>
          <a:stretch>
            <a:fillRect/>
          </a:stretch>
        </p:blipFill>
        <p:spPr>
          <a:xfrm>
            <a:off x="783336" y="2204864"/>
            <a:ext cx="7141464" cy="3744416"/>
          </a:xfrm>
          <a:prstGeom prst="rect">
            <a:avLst/>
          </a:prstGeom>
        </p:spPr>
      </p:pic>
    </p:spTree>
    <p:extLst>
      <p:ext uri="{BB962C8B-B14F-4D97-AF65-F5344CB8AC3E}">
        <p14:creationId xmlns:p14="http://schemas.microsoft.com/office/powerpoint/2010/main" val="252541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B183-CFF8-4E51-863C-350FF3015D95}"/>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48294051-2FC0-4295-BB4A-8A9D3CACEC4A}"/>
              </a:ext>
            </a:extLst>
          </p:cNvPr>
          <p:cNvPicPr>
            <a:picLocks noGrp="1" noChangeAspect="1"/>
          </p:cNvPicPr>
          <p:nvPr>
            <p:ph sz="quarter" idx="1"/>
          </p:nvPr>
        </p:nvPicPr>
        <p:blipFill>
          <a:blip r:embed="rId2"/>
          <a:stretch>
            <a:fillRect/>
          </a:stretch>
        </p:blipFill>
        <p:spPr>
          <a:xfrm>
            <a:off x="782574" y="2060848"/>
            <a:ext cx="7467600" cy="3888432"/>
          </a:xfrm>
          <a:prstGeom prst="rect">
            <a:avLst/>
          </a:prstGeom>
        </p:spPr>
      </p:pic>
    </p:spTree>
    <p:extLst>
      <p:ext uri="{BB962C8B-B14F-4D97-AF65-F5344CB8AC3E}">
        <p14:creationId xmlns:p14="http://schemas.microsoft.com/office/powerpoint/2010/main" val="3262864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9DB7-0929-42EB-9B31-8CDDF3E484E3}"/>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B2C654B4-89C2-4E2E-BE7B-3C08A55F672C}"/>
              </a:ext>
            </a:extLst>
          </p:cNvPr>
          <p:cNvPicPr>
            <a:picLocks noGrp="1" noChangeAspect="1"/>
          </p:cNvPicPr>
          <p:nvPr>
            <p:ph sz="quarter" idx="1"/>
          </p:nvPr>
        </p:nvPicPr>
        <p:blipFill>
          <a:blip r:embed="rId2"/>
          <a:stretch>
            <a:fillRect/>
          </a:stretch>
        </p:blipFill>
        <p:spPr>
          <a:xfrm>
            <a:off x="756666" y="1919414"/>
            <a:ext cx="7343726" cy="4235196"/>
          </a:xfrm>
          <a:prstGeom prst="rect">
            <a:avLst/>
          </a:prstGeom>
        </p:spPr>
      </p:pic>
    </p:spTree>
    <p:extLst>
      <p:ext uri="{BB962C8B-B14F-4D97-AF65-F5344CB8AC3E}">
        <p14:creationId xmlns:p14="http://schemas.microsoft.com/office/powerpoint/2010/main" val="1987079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8A54-7988-4294-82CE-A563DE72340F}"/>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BD246D22-8920-4FA8-B534-0A5ADAFD2D31}"/>
              </a:ext>
            </a:extLst>
          </p:cNvPr>
          <p:cNvPicPr>
            <a:picLocks noGrp="1" noChangeAspect="1"/>
          </p:cNvPicPr>
          <p:nvPr>
            <p:ph sz="quarter" idx="1"/>
          </p:nvPr>
        </p:nvPicPr>
        <p:blipFill>
          <a:blip r:embed="rId2"/>
          <a:stretch>
            <a:fillRect/>
          </a:stretch>
        </p:blipFill>
        <p:spPr>
          <a:xfrm>
            <a:off x="771906" y="1844824"/>
            <a:ext cx="7467600" cy="4032448"/>
          </a:xfrm>
          <a:prstGeom prst="rect">
            <a:avLst/>
          </a:prstGeom>
        </p:spPr>
      </p:pic>
    </p:spTree>
    <p:extLst>
      <p:ext uri="{BB962C8B-B14F-4D97-AF65-F5344CB8AC3E}">
        <p14:creationId xmlns:p14="http://schemas.microsoft.com/office/powerpoint/2010/main" val="3004663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F5B-7ADE-42EE-AA3A-7AE2C9E03FEC}"/>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0D06094A-C2F9-4457-BB1C-DA7E2C7FFEA1}"/>
              </a:ext>
            </a:extLst>
          </p:cNvPr>
          <p:cNvPicPr>
            <a:picLocks noGrp="1" noChangeAspect="1"/>
          </p:cNvPicPr>
          <p:nvPr>
            <p:ph sz="quarter" idx="1"/>
          </p:nvPr>
        </p:nvPicPr>
        <p:blipFill>
          <a:blip r:embed="rId2"/>
          <a:stretch>
            <a:fillRect/>
          </a:stretch>
        </p:blipFill>
        <p:spPr>
          <a:xfrm>
            <a:off x="774954" y="1772816"/>
            <a:ext cx="7325438" cy="3971838"/>
          </a:xfrm>
          <a:prstGeom prst="rect">
            <a:avLst/>
          </a:prstGeom>
        </p:spPr>
      </p:pic>
    </p:spTree>
    <p:extLst>
      <p:ext uri="{BB962C8B-B14F-4D97-AF65-F5344CB8AC3E}">
        <p14:creationId xmlns:p14="http://schemas.microsoft.com/office/powerpoint/2010/main" val="1257158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46F9-E713-44CA-9D0D-B9D042D7D128}"/>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340A10ED-A513-4FB4-A2E0-34A0182CF1BB}"/>
              </a:ext>
            </a:extLst>
          </p:cNvPr>
          <p:cNvPicPr>
            <a:picLocks noGrp="1" noChangeAspect="1"/>
          </p:cNvPicPr>
          <p:nvPr>
            <p:ph sz="quarter" idx="1"/>
          </p:nvPr>
        </p:nvPicPr>
        <p:blipFill>
          <a:blip r:embed="rId2"/>
          <a:stretch>
            <a:fillRect/>
          </a:stretch>
        </p:blipFill>
        <p:spPr>
          <a:xfrm>
            <a:off x="780288" y="1772816"/>
            <a:ext cx="7467600" cy="4392488"/>
          </a:xfrm>
          <a:prstGeom prst="rect">
            <a:avLst/>
          </a:prstGeom>
        </p:spPr>
      </p:pic>
    </p:spTree>
    <p:extLst>
      <p:ext uri="{BB962C8B-B14F-4D97-AF65-F5344CB8AC3E}">
        <p14:creationId xmlns:p14="http://schemas.microsoft.com/office/powerpoint/2010/main" val="1055687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58C9-3A01-444C-9B14-95FFB62FB648}"/>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2C6E175E-F6FF-45D8-B637-CC2ED04B780C}"/>
              </a:ext>
            </a:extLst>
          </p:cNvPr>
          <p:cNvPicPr>
            <a:picLocks noGrp="1" noChangeAspect="1"/>
          </p:cNvPicPr>
          <p:nvPr>
            <p:ph sz="quarter" idx="1"/>
          </p:nvPr>
        </p:nvPicPr>
        <p:blipFill>
          <a:blip r:embed="rId2"/>
          <a:stretch>
            <a:fillRect/>
          </a:stretch>
        </p:blipFill>
        <p:spPr>
          <a:xfrm>
            <a:off x="779526" y="2060848"/>
            <a:ext cx="7467600" cy="3689902"/>
          </a:xfrm>
          <a:prstGeom prst="rect">
            <a:avLst/>
          </a:prstGeom>
        </p:spPr>
      </p:pic>
    </p:spTree>
    <p:extLst>
      <p:ext uri="{BB962C8B-B14F-4D97-AF65-F5344CB8AC3E}">
        <p14:creationId xmlns:p14="http://schemas.microsoft.com/office/powerpoint/2010/main" val="558630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E5E8-7B4B-47DF-92FD-B1EBF4D133B8}"/>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B2DA6D5C-F180-4930-ADD3-1AC064843FE1}"/>
              </a:ext>
            </a:extLst>
          </p:cNvPr>
          <p:cNvPicPr>
            <a:picLocks noGrp="1" noChangeAspect="1"/>
          </p:cNvPicPr>
          <p:nvPr>
            <p:ph sz="quarter" idx="1"/>
          </p:nvPr>
        </p:nvPicPr>
        <p:blipFill>
          <a:blip r:embed="rId2"/>
          <a:stretch>
            <a:fillRect/>
          </a:stretch>
        </p:blipFill>
        <p:spPr>
          <a:xfrm>
            <a:off x="782574" y="1700808"/>
            <a:ext cx="7245810" cy="3734474"/>
          </a:xfrm>
          <a:prstGeom prst="rect">
            <a:avLst/>
          </a:prstGeom>
        </p:spPr>
      </p:pic>
    </p:spTree>
    <p:extLst>
      <p:ext uri="{BB962C8B-B14F-4D97-AF65-F5344CB8AC3E}">
        <p14:creationId xmlns:p14="http://schemas.microsoft.com/office/powerpoint/2010/main" val="52905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new system with existing system</a:t>
            </a:r>
          </a:p>
        </p:txBody>
      </p:sp>
      <p:graphicFrame>
        <p:nvGraphicFramePr>
          <p:cNvPr id="5" name="Table 5">
            <a:extLst>
              <a:ext uri="{FF2B5EF4-FFF2-40B4-BE49-F238E27FC236}">
                <a16:creationId xmlns:a16="http://schemas.microsoft.com/office/drawing/2014/main" id="{9D5F6072-2C5D-4F49-A5CC-98EF2618FF7A}"/>
              </a:ext>
            </a:extLst>
          </p:cNvPr>
          <p:cNvGraphicFramePr>
            <a:graphicFrameLocks noGrp="1"/>
          </p:cNvGraphicFramePr>
          <p:nvPr>
            <p:ph sz="quarter" idx="1"/>
            <p:extLst>
              <p:ext uri="{D42A27DB-BD31-4B8C-83A1-F6EECF244321}">
                <p14:modId xmlns:p14="http://schemas.microsoft.com/office/powerpoint/2010/main" val="2078600203"/>
              </p:ext>
            </p:extLst>
          </p:nvPr>
        </p:nvGraphicFramePr>
        <p:xfrm>
          <a:off x="457200" y="1600200"/>
          <a:ext cx="7467600" cy="148336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465525523"/>
                    </a:ext>
                  </a:extLst>
                </a:gridCol>
                <a:gridCol w="3733800">
                  <a:extLst>
                    <a:ext uri="{9D8B030D-6E8A-4147-A177-3AD203B41FA5}">
                      <a16:colId xmlns:a16="http://schemas.microsoft.com/office/drawing/2014/main" val="3821340172"/>
                    </a:ext>
                  </a:extLst>
                </a:gridCol>
              </a:tblGrid>
              <a:tr h="370840">
                <a:tc>
                  <a:txBody>
                    <a:bodyPr/>
                    <a:lstStyle/>
                    <a:p>
                      <a:r>
                        <a:rPr lang="en-US" dirty="0"/>
                        <a:t>        PORTAL FOR DOCTORS</a:t>
                      </a:r>
                    </a:p>
                  </a:txBody>
                  <a:tcPr/>
                </a:tc>
                <a:tc>
                  <a:txBody>
                    <a:bodyPr/>
                    <a:lstStyle/>
                    <a:p>
                      <a:r>
                        <a:rPr lang="en-US" dirty="0"/>
                        <a:t> EXISTING SYSTEM</a:t>
                      </a:r>
                    </a:p>
                  </a:txBody>
                  <a:tcPr/>
                </a:tc>
                <a:extLst>
                  <a:ext uri="{0D108BD9-81ED-4DB2-BD59-A6C34878D82A}">
                    <a16:rowId xmlns:a16="http://schemas.microsoft.com/office/drawing/2014/main" val="3640989712"/>
                  </a:ext>
                </a:extLst>
              </a:tr>
              <a:tr h="370840">
                <a:tc>
                  <a:txBody>
                    <a:bodyPr/>
                    <a:lstStyle/>
                    <a:p>
                      <a:r>
                        <a:rPr lang="en-US" dirty="0"/>
                        <a:t>Sanitization Booking</a:t>
                      </a:r>
                    </a:p>
                  </a:txBody>
                  <a:tcPr/>
                </a:tc>
                <a:tc>
                  <a:txBody>
                    <a:bodyPr/>
                    <a:lstStyle/>
                    <a:p>
                      <a:r>
                        <a:rPr lang="en-US" dirty="0"/>
                        <a:t>No Sanitization Booking</a:t>
                      </a:r>
                    </a:p>
                  </a:txBody>
                  <a:tcPr/>
                </a:tc>
                <a:extLst>
                  <a:ext uri="{0D108BD9-81ED-4DB2-BD59-A6C34878D82A}">
                    <a16:rowId xmlns:a16="http://schemas.microsoft.com/office/drawing/2014/main" val="1978788529"/>
                  </a:ext>
                </a:extLst>
              </a:tr>
              <a:tr h="370840">
                <a:tc>
                  <a:txBody>
                    <a:bodyPr/>
                    <a:lstStyle/>
                    <a:p>
                      <a:r>
                        <a:rPr lang="en-US" dirty="0"/>
                        <a:t>Hospital Bed Booking</a:t>
                      </a:r>
                    </a:p>
                  </a:txBody>
                  <a:tcPr/>
                </a:tc>
                <a:tc>
                  <a:txBody>
                    <a:bodyPr/>
                    <a:lstStyle/>
                    <a:p>
                      <a:r>
                        <a:rPr lang="en-US" dirty="0"/>
                        <a:t>No Hospital Bed Booking</a:t>
                      </a:r>
                    </a:p>
                  </a:txBody>
                  <a:tcPr/>
                </a:tc>
                <a:extLst>
                  <a:ext uri="{0D108BD9-81ED-4DB2-BD59-A6C34878D82A}">
                    <a16:rowId xmlns:a16="http://schemas.microsoft.com/office/drawing/2014/main" val="3361996421"/>
                  </a:ext>
                </a:extLst>
              </a:tr>
              <a:tr h="370840">
                <a:tc>
                  <a:txBody>
                    <a:bodyPr/>
                    <a:lstStyle/>
                    <a:p>
                      <a:r>
                        <a:rPr lang="en-US" dirty="0"/>
                        <a:t>Oxygen Booking</a:t>
                      </a:r>
                    </a:p>
                  </a:txBody>
                  <a:tcPr/>
                </a:tc>
                <a:tc>
                  <a:txBody>
                    <a:bodyPr/>
                    <a:lstStyle/>
                    <a:p>
                      <a:r>
                        <a:rPr lang="en-US" dirty="0"/>
                        <a:t>No Oxygen Booking</a:t>
                      </a:r>
                    </a:p>
                  </a:txBody>
                  <a:tcPr/>
                </a:tc>
                <a:extLst>
                  <a:ext uri="{0D108BD9-81ED-4DB2-BD59-A6C34878D82A}">
                    <a16:rowId xmlns:a16="http://schemas.microsoft.com/office/drawing/2014/main" val="3450425437"/>
                  </a:ext>
                </a:extLst>
              </a:tr>
            </a:tbl>
          </a:graphicData>
        </a:graphic>
      </p:graphicFrame>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7B99-A12C-480A-8403-8F795782BD40}"/>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A01AF387-03A9-4D1C-B3C8-ED1B91475A2E}"/>
              </a:ext>
            </a:extLst>
          </p:cNvPr>
          <p:cNvPicPr>
            <a:picLocks noGrp="1" noChangeAspect="1"/>
          </p:cNvPicPr>
          <p:nvPr>
            <p:ph sz="quarter" idx="1"/>
          </p:nvPr>
        </p:nvPicPr>
        <p:blipFill>
          <a:blip r:embed="rId2"/>
          <a:stretch>
            <a:fillRect/>
          </a:stretch>
        </p:blipFill>
        <p:spPr>
          <a:xfrm>
            <a:off x="782574" y="1844824"/>
            <a:ext cx="7467600" cy="3736762"/>
          </a:xfrm>
          <a:prstGeom prst="rect">
            <a:avLst/>
          </a:prstGeom>
        </p:spPr>
      </p:pic>
    </p:spTree>
    <p:extLst>
      <p:ext uri="{BB962C8B-B14F-4D97-AF65-F5344CB8AC3E}">
        <p14:creationId xmlns:p14="http://schemas.microsoft.com/office/powerpoint/2010/main" val="3188311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B4F9-81DE-44F3-AB8E-652783E7E656}"/>
              </a:ext>
            </a:extLst>
          </p:cNvPr>
          <p:cNvSpPr>
            <a:spLocks noGrp="1"/>
          </p:cNvSpPr>
          <p:nvPr>
            <p:ph type="title"/>
          </p:nvPr>
        </p:nvSpPr>
        <p:spPr/>
        <p:txBody>
          <a:bodyPr/>
          <a:lstStyle/>
          <a:p>
            <a:r>
              <a:rPr lang="en-US" dirty="0"/>
              <a:t>Data Flow Diagram(DFD)</a:t>
            </a:r>
          </a:p>
        </p:txBody>
      </p:sp>
      <p:pic>
        <p:nvPicPr>
          <p:cNvPr id="4" name="Content Placeholder 3">
            <a:extLst>
              <a:ext uri="{FF2B5EF4-FFF2-40B4-BE49-F238E27FC236}">
                <a16:creationId xmlns:a16="http://schemas.microsoft.com/office/drawing/2014/main" id="{C5CB46D6-3E2D-4C04-9391-E5D90A31BA0E}"/>
              </a:ext>
            </a:extLst>
          </p:cNvPr>
          <p:cNvPicPr>
            <a:picLocks noGrp="1" noChangeAspect="1"/>
          </p:cNvPicPr>
          <p:nvPr>
            <p:ph sz="quarter" idx="1"/>
          </p:nvPr>
        </p:nvPicPr>
        <p:blipFill>
          <a:blip r:embed="rId2"/>
          <a:stretch>
            <a:fillRect/>
          </a:stretch>
        </p:blipFill>
        <p:spPr>
          <a:xfrm>
            <a:off x="781812" y="2442908"/>
            <a:ext cx="7467600" cy="3578380"/>
          </a:xfrm>
          <a:prstGeom prst="rect">
            <a:avLst/>
          </a:prstGeom>
        </p:spPr>
      </p:pic>
    </p:spTree>
    <p:extLst>
      <p:ext uri="{BB962C8B-B14F-4D97-AF65-F5344CB8AC3E}">
        <p14:creationId xmlns:p14="http://schemas.microsoft.com/office/powerpoint/2010/main" val="2934517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F3A13658-CA2C-4B44-939B-F2D5BAB90462}"/>
              </a:ext>
            </a:extLst>
          </p:cNvPr>
          <p:cNvPicPr>
            <a:picLocks noGrp="1" noChangeAspect="1"/>
          </p:cNvPicPr>
          <p:nvPr>
            <p:ph sz="quarter" idx="1"/>
          </p:nvPr>
        </p:nvPicPr>
        <p:blipFill>
          <a:blip r:embed="rId2"/>
          <a:stretch>
            <a:fillRect/>
          </a:stretch>
        </p:blipFill>
        <p:spPr>
          <a:xfrm>
            <a:off x="827584" y="1600200"/>
            <a:ext cx="6984776" cy="4873625"/>
          </a:xfrm>
          <a:prstGeom prst="rect">
            <a:avLst/>
          </a:prstGeom>
        </p:spPr>
      </p:pic>
      <p:sp>
        <p:nvSpPr>
          <p:cNvPr id="5" name="Action Button: Home 4">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7547-113E-4615-AB24-740ACB3C8D8D}"/>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ADAD6376-F4E0-4676-BD03-05A49D990799}"/>
              </a:ext>
            </a:extLst>
          </p:cNvPr>
          <p:cNvPicPr>
            <a:picLocks noGrp="1" noChangeAspect="1"/>
          </p:cNvPicPr>
          <p:nvPr>
            <p:ph sz="quarter" idx="1"/>
          </p:nvPr>
        </p:nvPicPr>
        <p:blipFill>
          <a:blip r:embed="rId2"/>
          <a:stretch>
            <a:fillRect/>
          </a:stretch>
        </p:blipFill>
        <p:spPr>
          <a:xfrm>
            <a:off x="941832" y="2016950"/>
            <a:ext cx="6982968" cy="4040124"/>
          </a:xfrm>
          <a:prstGeom prst="rect">
            <a:avLst/>
          </a:prstGeom>
        </p:spPr>
      </p:pic>
    </p:spTree>
    <p:extLst>
      <p:ext uri="{BB962C8B-B14F-4D97-AF65-F5344CB8AC3E}">
        <p14:creationId xmlns:p14="http://schemas.microsoft.com/office/powerpoint/2010/main" val="3267155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FFDC-31CB-4C56-9CCA-6D144DBF74C8}"/>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29F63ACA-51A1-4353-8EC0-C929A959CB5D}"/>
              </a:ext>
            </a:extLst>
          </p:cNvPr>
          <p:cNvPicPr>
            <a:picLocks noGrp="1" noChangeAspect="1"/>
          </p:cNvPicPr>
          <p:nvPr>
            <p:ph sz="quarter" idx="1"/>
          </p:nvPr>
        </p:nvPicPr>
        <p:blipFill>
          <a:blip r:embed="rId2"/>
          <a:stretch>
            <a:fillRect/>
          </a:stretch>
        </p:blipFill>
        <p:spPr>
          <a:xfrm>
            <a:off x="937260" y="1757108"/>
            <a:ext cx="7163132" cy="4559808"/>
          </a:xfrm>
          <a:prstGeom prst="rect">
            <a:avLst/>
          </a:prstGeom>
        </p:spPr>
      </p:pic>
    </p:spTree>
    <p:extLst>
      <p:ext uri="{BB962C8B-B14F-4D97-AF65-F5344CB8AC3E}">
        <p14:creationId xmlns:p14="http://schemas.microsoft.com/office/powerpoint/2010/main" val="2500764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5CB2-0E76-438D-B0D4-4EB364BE77F6}"/>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F95A7164-9518-4D9C-BF4C-CAF53C61F5A7}"/>
              </a:ext>
            </a:extLst>
          </p:cNvPr>
          <p:cNvPicPr>
            <a:picLocks noGrp="1" noChangeAspect="1"/>
          </p:cNvPicPr>
          <p:nvPr>
            <p:ph sz="quarter" idx="1"/>
          </p:nvPr>
        </p:nvPicPr>
        <p:blipFill>
          <a:blip r:embed="rId2"/>
          <a:stretch>
            <a:fillRect/>
          </a:stretch>
        </p:blipFill>
        <p:spPr>
          <a:xfrm>
            <a:off x="1187624" y="1600200"/>
            <a:ext cx="6552728" cy="4873625"/>
          </a:xfrm>
          <a:prstGeom prst="rect">
            <a:avLst/>
          </a:prstGeom>
        </p:spPr>
      </p:pic>
    </p:spTree>
    <p:extLst>
      <p:ext uri="{BB962C8B-B14F-4D97-AF65-F5344CB8AC3E}">
        <p14:creationId xmlns:p14="http://schemas.microsoft.com/office/powerpoint/2010/main" val="1018276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E97F-7C7C-400A-A7B5-71021C631BF5}"/>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5336FC40-821A-45B1-8814-AAA218C8BABD}"/>
              </a:ext>
            </a:extLst>
          </p:cNvPr>
          <p:cNvPicPr>
            <a:picLocks noGrp="1" noChangeAspect="1"/>
          </p:cNvPicPr>
          <p:nvPr>
            <p:ph sz="quarter" idx="1"/>
          </p:nvPr>
        </p:nvPicPr>
        <p:blipFill>
          <a:blip r:embed="rId2"/>
          <a:stretch>
            <a:fillRect/>
          </a:stretch>
        </p:blipFill>
        <p:spPr>
          <a:xfrm>
            <a:off x="941832" y="2077148"/>
            <a:ext cx="6798520" cy="3919728"/>
          </a:xfrm>
          <a:prstGeom prst="rect">
            <a:avLst/>
          </a:prstGeom>
        </p:spPr>
      </p:pic>
    </p:spTree>
    <p:extLst>
      <p:ext uri="{BB962C8B-B14F-4D97-AF65-F5344CB8AC3E}">
        <p14:creationId xmlns:p14="http://schemas.microsoft.com/office/powerpoint/2010/main" val="1034120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DICTONARY</a:t>
            </a:r>
          </a:p>
        </p:txBody>
      </p:sp>
      <p:pic>
        <p:nvPicPr>
          <p:cNvPr id="5" name="Content Placeholder 4">
            <a:extLst>
              <a:ext uri="{FF2B5EF4-FFF2-40B4-BE49-F238E27FC236}">
                <a16:creationId xmlns:a16="http://schemas.microsoft.com/office/drawing/2014/main" id="{3CCBCFD2-00D8-4B9E-B2E2-EFD4691ABD42}"/>
              </a:ext>
            </a:extLst>
          </p:cNvPr>
          <p:cNvPicPr>
            <a:picLocks noGrp="1" noChangeAspect="1"/>
          </p:cNvPicPr>
          <p:nvPr>
            <p:ph sz="quarter" idx="1"/>
          </p:nvPr>
        </p:nvPicPr>
        <p:blipFill>
          <a:blip r:embed="rId2"/>
          <a:stretch>
            <a:fillRect/>
          </a:stretch>
        </p:blipFill>
        <p:spPr>
          <a:xfrm>
            <a:off x="875538" y="1556792"/>
            <a:ext cx="7228844" cy="4698402"/>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8289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5150-E09D-4C74-A3F7-E88714D9B754}"/>
              </a:ext>
            </a:extLst>
          </p:cNvPr>
          <p:cNvSpPr>
            <a:spLocks noGrp="1"/>
          </p:cNvSpPr>
          <p:nvPr>
            <p:ph type="title"/>
          </p:nvPr>
        </p:nvSpPr>
        <p:spPr/>
        <p:txBody>
          <a:bodyPr/>
          <a:lstStyle/>
          <a:p>
            <a:r>
              <a:rPr lang="en-IN" dirty="0"/>
              <a:t>DATA DICTONARY</a:t>
            </a:r>
            <a:endParaRPr lang="en-US" dirty="0"/>
          </a:p>
        </p:txBody>
      </p:sp>
      <p:pic>
        <p:nvPicPr>
          <p:cNvPr id="9" name="Content Placeholder 8">
            <a:extLst>
              <a:ext uri="{FF2B5EF4-FFF2-40B4-BE49-F238E27FC236}">
                <a16:creationId xmlns:a16="http://schemas.microsoft.com/office/drawing/2014/main" id="{B5A4D2C8-C42A-456F-A3EC-437C5EC6D80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83768" y="1772817"/>
            <a:ext cx="4104456" cy="4464496"/>
          </a:xfrm>
        </p:spPr>
      </p:pic>
    </p:spTree>
    <p:extLst>
      <p:ext uri="{BB962C8B-B14F-4D97-AF65-F5344CB8AC3E}">
        <p14:creationId xmlns:p14="http://schemas.microsoft.com/office/powerpoint/2010/main" val="1017788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B82F-9E38-45D0-8FE7-C6C80526C9AD}"/>
              </a:ext>
            </a:extLst>
          </p:cNvPr>
          <p:cNvSpPr>
            <a:spLocks noGrp="1"/>
          </p:cNvSpPr>
          <p:nvPr>
            <p:ph type="title"/>
          </p:nvPr>
        </p:nvSpPr>
        <p:spPr/>
        <p:txBody>
          <a:bodyPr/>
          <a:lstStyle/>
          <a:p>
            <a:r>
              <a:rPr lang="en-IN" dirty="0"/>
              <a:t>DATA DICTONARY</a:t>
            </a:r>
            <a:endParaRPr lang="en-US" dirty="0"/>
          </a:p>
        </p:txBody>
      </p:sp>
      <p:pic>
        <p:nvPicPr>
          <p:cNvPr id="17" name="Content Placeholder 16">
            <a:extLst>
              <a:ext uri="{FF2B5EF4-FFF2-40B4-BE49-F238E27FC236}">
                <a16:creationId xmlns:a16="http://schemas.microsoft.com/office/drawing/2014/main" id="{7A68518E-2CFD-4AC6-B454-050C2766FF7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75656" y="1600200"/>
            <a:ext cx="5760640" cy="4873625"/>
          </a:xfrm>
        </p:spPr>
      </p:pic>
    </p:spTree>
    <p:extLst>
      <p:ext uri="{BB962C8B-B14F-4D97-AF65-F5344CB8AC3E}">
        <p14:creationId xmlns:p14="http://schemas.microsoft.com/office/powerpoint/2010/main" val="410196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sp>
        <p:nvSpPr>
          <p:cNvPr id="3" name="Content Placeholder 2"/>
          <p:cNvSpPr>
            <a:spLocks noGrp="1"/>
          </p:cNvSpPr>
          <p:nvPr>
            <p:ph sz="quarter" idx="1"/>
          </p:nvPr>
        </p:nvSpPr>
        <p:spPr>
          <a:xfrm>
            <a:off x="457200" y="1412776"/>
            <a:ext cx="7467600" cy="5061176"/>
          </a:xfrm>
        </p:spPr>
        <p:txBody>
          <a:bodyPr>
            <a:normAutofit fontScale="92500" lnSpcReduction="10000"/>
          </a:bodyPr>
          <a:lstStyle/>
          <a:p>
            <a:pPr marL="342900" marR="0" lvl="0" indent="-342900">
              <a:lnSpc>
                <a:spcPct val="107000"/>
              </a:lnSpc>
              <a:spcBef>
                <a:spcPts val="0"/>
              </a:spcBef>
              <a:spcAft>
                <a:spcPts val="0"/>
              </a:spcAft>
              <a:buSzPts val="1400"/>
              <a:buFont typeface="Times New Roman" panose="02020603050405020304" pitchFamily="18" charset="0"/>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Technology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a recursive acronym for "PHP: Hypertext Preprocessor". PHP is a server-side scripting language that is embedded in HTML. It is used to manage dynamic content, databases, session tracking, even build entire e-commerce sites. ... PHP is forgiving PHP language tries to be as forgiving as 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Hypertext Markup Language (HTML) is the standard markup language for documents designed to be displayed in a web browser. HTML describes the structure of a web page semantically and originally included cues for the appearance of the document. HTML elements are the building blocks of HTML pages.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Bootstrap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Bootstrap is a free and open-source CSS framework directed at responsive, mobile-first front-end web development. It contains CSS- and JavaScript-based design templates for typography, forms, buttons, navigation, and other interface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Cascading Style Sheets is a style sheet language used for describing the presentation of a document written in a markup language such as HTML. CSS is a cornerstone technology of the World Wide Web, alongside HTML and JavaScript.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812E-60D5-488E-BB7C-0BA7880E85A6}"/>
              </a:ext>
            </a:extLst>
          </p:cNvPr>
          <p:cNvSpPr>
            <a:spLocks noGrp="1"/>
          </p:cNvSpPr>
          <p:nvPr>
            <p:ph type="title"/>
          </p:nvPr>
        </p:nvSpPr>
        <p:spPr/>
        <p:txBody>
          <a:bodyPr/>
          <a:lstStyle/>
          <a:p>
            <a:r>
              <a:rPr lang="en-IN" dirty="0"/>
              <a:t>DATA DICTONARY</a:t>
            </a:r>
            <a:endParaRPr lang="en-US" dirty="0"/>
          </a:p>
        </p:txBody>
      </p:sp>
      <p:pic>
        <p:nvPicPr>
          <p:cNvPr id="4" name="Content Placeholder 3">
            <a:extLst>
              <a:ext uri="{FF2B5EF4-FFF2-40B4-BE49-F238E27FC236}">
                <a16:creationId xmlns:a16="http://schemas.microsoft.com/office/drawing/2014/main" id="{9FA67815-522E-47B3-987A-E24924B33730}"/>
              </a:ext>
            </a:extLst>
          </p:cNvPr>
          <p:cNvPicPr>
            <a:picLocks noGrp="1" noChangeAspect="1"/>
          </p:cNvPicPr>
          <p:nvPr>
            <p:ph sz="quarter" idx="1"/>
          </p:nvPr>
        </p:nvPicPr>
        <p:blipFill>
          <a:blip r:embed="rId2"/>
          <a:stretch>
            <a:fillRect/>
          </a:stretch>
        </p:blipFill>
        <p:spPr>
          <a:xfrm>
            <a:off x="1115616" y="1600200"/>
            <a:ext cx="6809184" cy="4873625"/>
          </a:xfrm>
          <a:prstGeom prst="rect">
            <a:avLst/>
          </a:prstGeom>
        </p:spPr>
      </p:pic>
    </p:spTree>
    <p:extLst>
      <p:ext uri="{BB962C8B-B14F-4D97-AF65-F5344CB8AC3E}">
        <p14:creationId xmlns:p14="http://schemas.microsoft.com/office/powerpoint/2010/main" val="25711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AF8B-46E4-4AC6-822E-89F649D16422}"/>
              </a:ext>
            </a:extLst>
          </p:cNvPr>
          <p:cNvSpPr>
            <a:spLocks noGrp="1"/>
          </p:cNvSpPr>
          <p:nvPr>
            <p:ph type="title"/>
          </p:nvPr>
        </p:nvSpPr>
        <p:spPr/>
        <p:txBody>
          <a:bodyPr/>
          <a:lstStyle/>
          <a:p>
            <a:r>
              <a:rPr lang="en-IN" dirty="0"/>
              <a:t>DATA DICTONARY</a:t>
            </a:r>
            <a:endParaRPr lang="en-US" dirty="0"/>
          </a:p>
        </p:txBody>
      </p:sp>
      <p:pic>
        <p:nvPicPr>
          <p:cNvPr id="12" name="Content Placeholder 11">
            <a:extLst>
              <a:ext uri="{FF2B5EF4-FFF2-40B4-BE49-F238E27FC236}">
                <a16:creationId xmlns:a16="http://schemas.microsoft.com/office/drawing/2014/main" id="{C2DC35FE-A8F7-4338-8538-CCDF6512A7D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90206" y="1617325"/>
            <a:ext cx="6001588" cy="4839375"/>
          </a:xfrm>
        </p:spPr>
      </p:pic>
    </p:spTree>
    <p:extLst>
      <p:ext uri="{BB962C8B-B14F-4D97-AF65-F5344CB8AC3E}">
        <p14:creationId xmlns:p14="http://schemas.microsoft.com/office/powerpoint/2010/main" val="2408871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7467600" cy="1143000"/>
          </a:xfrm>
        </p:spPr>
        <p:txBody>
          <a:bodyPr>
            <a:normAutofit/>
          </a:bodyPr>
          <a:lstStyle/>
          <a:p>
            <a:r>
              <a:rPr lang="en-US" dirty="0"/>
              <a:t>Development Phase -1 Screenshots(</a:t>
            </a:r>
            <a:r>
              <a:rPr lang="en-IN" dirty="0"/>
              <a:t>layout / form designing)</a:t>
            </a: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C524AC18-6603-4D2D-B019-1D8BD75DB981}"/>
              </a:ext>
            </a:extLst>
          </p:cNvPr>
          <p:cNvPicPr>
            <a:picLocks noGrp="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FDEA-A01B-49B7-B35D-D3D53256AF1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0C957C0-24D5-40C2-8706-E6B067124681}"/>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4209602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827A-C9EC-4D56-A385-B687FC5531C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1E88C8A-F78F-403E-BA91-80949F22C41A}"/>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2322408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14BB-3932-47BC-A82C-5E3577D7B6B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493E7DD-E2E9-4E72-838E-BDD979372702}"/>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237142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6866-39B8-4450-BF76-72268188739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1711933-EC07-4AF6-ACD2-2EAA954D8D6B}"/>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4041657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F3F-BA36-48E6-B0AC-C5018333014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D055AA-910C-41AF-B2C1-C425F5B2C001}"/>
              </a:ext>
            </a:extLst>
          </p:cNvPr>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1044496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0662-0910-4E05-AF58-4A34D0001AC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EB834BF-B774-4290-851E-CCD5710BE573}"/>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771805" y="1600200"/>
            <a:ext cx="2838390" cy="4873625"/>
          </a:xfrm>
          <a:prstGeom prst="rect">
            <a:avLst/>
          </a:prstGeom>
        </p:spPr>
      </p:pic>
    </p:spTree>
    <p:extLst>
      <p:ext uri="{BB962C8B-B14F-4D97-AF65-F5344CB8AC3E}">
        <p14:creationId xmlns:p14="http://schemas.microsoft.com/office/powerpoint/2010/main" val="1313788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Development Phase -2 Screenshots(</a:t>
            </a:r>
            <a:r>
              <a:rPr lang="en-IN" dirty="0"/>
              <a:t>layout / form design with code)</a:t>
            </a: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70B77592-9884-443C-8DD7-9B61D34759A0}"/>
              </a:ext>
            </a:extLst>
          </p:cNvPr>
          <p:cNvPicPr>
            <a:picLocks noGrp="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937775"/>
            <a:ext cx="7467600" cy="41984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C238-1C31-4B16-8231-B96445A028FD}"/>
              </a:ext>
            </a:extLst>
          </p:cNvPr>
          <p:cNvSpPr>
            <a:spLocks noGrp="1"/>
          </p:cNvSpPr>
          <p:nvPr>
            <p:ph type="title"/>
          </p:nvPr>
        </p:nvSpPr>
        <p:spPr/>
        <p:txBody>
          <a:bodyPr/>
          <a:lstStyle/>
          <a:p>
            <a:r>
              <a:rPr lang="en-US" dirty="0"/>
              <a:t>Technology and HW, SW Requirement Specification</a:t>
            </a:r>
          </a:p>
        </p:txBody>
      </p:sp>
      <p:sp>
        <p:nvSpPr>
          <p:cNvPr id="3" name="Content Placeholder 2">
            <a:extLst>
              <a:ext uri="{FF2B5EF4-FFF2-40B4-BE49-F238E27FC236}">
                <a16:creationId xmlns:a16="http://schemas.microsoft.com/office/drawing/2014/main" id="{9356772E-3B94-46CF-8377-BB01201EA8ED}"/>
              </a:ext>
            </a:extLst>
          </p:cNvPr>
          <p:cNvSpPr>
            <a:spLocks noGrp="1"/>
          </p:cNvSpPr>
          <p:nvPr>
            <p:ph sz="quarter" idx="1"/>
          </p:nvPr>
        </p:nvSpPr>
        <p:spPr/>
        <p:txBody>
          <a:bodyPr>
            <a:normAutofit fontScale="92500" lnSpcReduction="20000"/>
          </a:bodyPr>
          <a:lstStyle/>
          <a:p>
            <a:pPr marL="342900" marR="0" lvl="0" indent="-342900" algn="just">
              <a:lnSpc>
                <a:spcPct val="107000"/>
              </a:lnSpc>
              <a:spcBef>
                <a:spcPts val="0"/>
              </a:spcBef>
              <a:spcAft>
                <a:spcPts val="0"/>
              </a:spcAft>
              <a:buFont typeface="Symbol" panose="05050102010706020507" pitchFamily="18" charset="2"/>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Apache Sever (XAMP):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XAMPP is a free and open-source cross-platform web server solution stack package developed by Apache Friends, consisting mainly of the Apache HTTP Server, MariaDB database, and interpreters for scripts written in the PHP and Perl programming languages.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Browser:</a:t>
            </a:r>
            <a:r>
              <a:rPr lang="en-US"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web browser (commonly referred to as a browser) is a software application for accessing information on the World Wide Web. When a user requests a web page from a particular website, the web browser retrieves the necessary content from a web server and then displays the page on the user's device.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Payment Gateway: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payment gateway is a technology used by merchants to accept debit or credit card purchases from customers. The term includes not only the physical card-reading devices found in brick-and-mortar retail stores but also the payment processing portals found in online stores.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87566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Development Phase-3 Screenshots</a:t>
            </a:r>
            <a:r>
              <a:rPr lang="en-IN" dirty="0"/>
              <a:t> (layout / form designing with  validation)</a:t>
            </a:r>
            <a:endParaRPr lang="en-US" dirty="0"/>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Development phase- 4 Screenshots</a:t>
            </a:r>
            <a:r>
              <a:rPr lang="en-IN" dirty="0"/>
              <a:t> (system with testing</a:t>
            </a:r>
            <a:endParaRPr lang="en-US" dirty="0"/>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p:txBody>
          <a:bodyPr/>
          <a:lstStyle/>
          <a:p>
            <a:r>
              <a:rPr lang="en-US" b="1" dirty="0"/>
              <a:t>NOTE : It should be the content that will add more value/functionality to your system in future.</a:t>
            </a:r>
            <a:endParaRPr lang="en-IN" b="1"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17ED-C18B-4912-AD6C-9C7A7019FD50}"/>
              </a:ext>
            </a:extLst>
          </p:cNvPr>
          <p:cNvSpPr>
            <a:spLocks noGrp="1"/>
          </p:cNvSpPr>
          <p:nvPr>
            <p:ph type="title"/>
          </p:nvPr>
        </p:nvSpPr>
        <p:spPr/>
        <p:txBody>
          <a:bodyPr/>
          <a:lstStyle/>
          <a:p>
            <a:r>
              <a:rPr lang="en-US" dirty="0"/>
              <a:t>Technology and HW, SW Requirement Specification</a:t>
            </a:r>
          </a:p>
        </p:txBody>
      </p:sp>
      <p:sp>
        <p:nvSpPr>
          <p:cNvPr id="3" name="Content Placeholder 2">
            <a:extLst>
              <a:ext uri="{FF2B5EF4-FFF2-40B4-BE49-F238E27FC236}">
                <a16:creationId xmlns:a16="http://schemas.microsoft.com/office/drawing/2014/main" id="{7EC9BCB2-5786-4956-B333-DC230481E4F6}"/>
              </a:ext>
            </a:extLst>
          </p:cNvPr>
          <p:cNvSpPr>
            <a:spLocks noGrp="1"/>
          </p:cNvSpPr>
          <p:nvPr>
            <p:ph sz="quarter" idx="1"/>
          </p:nvPr>
        </p:nvSpPr>
        <p:spPr/>
        <p:txBody>
          <a:bodyPr/>
          <a:lstStyle/>
          <a:p>
            <a:pPr marL="457200" marR="0">
              <a:lnSpc>
                <a:spcPct val="107000"/>
              </a:lnSpc>
              <a:spcBef>
                <a:spcPts val="0"/>
              </a:spcBef>
              <a:spcAft>
                <a:spcPts val="8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p>
          <a:p>
            <a:pPr marL="182880" marR="0" indent="0">
              <a:lnSpc>
                <a:spcPct val="107000"/>
              </a:lnSpc>
              <a:spcBef>
                <a:spcPts val="0"/>
              </a:spcBef>
              <a:spcAft>
                <a:spcPts val="800"/>
              </a:spcAft>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hardware requirements are below listed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User Side: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Smartphone and Pc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Server Side: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Server with high bandwidth.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PC for admin.</a:t>
            </a:r>
          </a:p>
          <a:p>
            <a:pPr algn="just">
              <a:lnSpc>
                <a:spcPct val="107000"/>
              </a:lnSpc>
              <a:spcBef>
                <a:spcPts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07000"/>
              </a:lnSpc>
              <a:spcBef>
                <a:spcPts val="0"/>
              </a:spcBef>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Chrome </a:t>
            </a:r>
            <a:r>
              <a:rPr lang="en-US" sz="2800" dirty="0">
                <a:latin typeface="Times New Roman" panose="02020603050405020304" pitchFamily="18" charset="0"/>
                <a:ea typeface="Calibri" panose="020F0502020204030204" pitchFamily="34" charset="0"/>
                <a:cs typeface="Times New Roman" panose="02020603050405020304" pitchFamily="18" charset="0"/>
              </a:rPr>
              <a:t>and SMS Messaging App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533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Modules and its short description</a:t>
            </a:r>
          </a:p>
        </p:txBody>
      </p:sp>
      <p:sp>
        <p:nvSpPr>
          <p:cNvPr id="2" name="Content Placeholder 1"/>
          <p:cNvSpPr>
            <a:spLocks noGrp="1"/>
          </p:cNvSpPr>
          <p:nvPr>
            <p:ph sz="quarter" idx="1"/>
          </p:nvPr>
        </p:nvSpPr>
        <p:spPr/>
        <p:txBody>
          <a:bodyPr>
            <a:normAutofit/>
          </a:bodyPr>
          <a:lstStyle/>
          <a:p>
            <a:pPr marL="457200">
              <a:lnSpc>
                <a:spcPct val="107000"/>
              </a:lnSpc>
              <a:spcAft>
                <a:spcPts val="800"/>
              </a:spcAft>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Modules Description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Users/Patients:-  </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Covid-19 Test Booking: Users can book their covid-19 test by filling the form and users also gets the confirmation mail and message with test guild lines.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Sanitizing Process Booking: Users can book sanitizing process for their homes, office etc. Users selects sanitizing slots also and also gets confirmation mail and message.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Book Medical bed for covid-19:  Users can book medical bed for covid-19 treatment. Users also gets confirmation mail and message.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Book Oxygen Cylinder: Users can order oxygen cylinder for their family. Users also gets confirmation mail and message.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3390" indent="0">
              <a:lnSpc>
                <a:spcPct val="107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fontScale="70000" lnSpcReduction="20000"/>
          </a:bodyPr>
          <a:lstStyle/>
          <a:p>
            <a:pPr marL="727710">
              <a:lnSpc>
                <a:spcPct val="107000"/>
              </a:lnSpc>
            </a:pPr>
            <a:r>
              <a:rPr lang="en-US" sz="5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Database Administrator:-</a:t>
            </a:r>
            <a:endParaRPr lang="en-IN" sz="3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Add Laboratory’s: Database Administrator can add and remove laboratories in the system. </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Add Oxygen Suppliers: Database Administrator can add and remove Oxygen Suppliers in the system. </a:t>
            </a:r>
          </a:p>
          <a:p>
            <a:pPr marL="342900" indent="-342900">
              <a:lnSpc>
                <a:spcPct val="107000"/>
              </a:lnSpc>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Add Hospitals: Database Administrator can add and remove Hospitals in the system. </a:t>
            </a:r>
          </a:p>
          <a:p>
            <a:pPr marL="342900" indent="-342900">
              <a:lnSpc>
                <a:spcPct val="107000"/>
              </a:lnSpc>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Add Cities: Database Administrator can add and remove cities in the system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Laboratory Staff:-</a:t>
            </a:r>
            <a:endParaRPr lang="en-IN" sz="3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View and Manage covid-19 &amp; Sanitization Bookings:-It can View and Manage the Covid-19 &amp; Sanitization Bookings.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3390" indent="0">
              <a:lnSpc>
                <a:spcPct val="107000"/>
              </a:lnSpc>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1053</TotalTime>
  <Words>1221</Words>
  <Application>Microsoft Office PowerPoint</Application>
  <PresentationFormat>On-screen Show (4:3)</PresentationFormat>
  <Paragraphs>133</Paragraphs>
  <Slides>65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Century Schoolbook</vt:lpstr>
      <vt:lpstr>Symbol</vt:lpstr>
      <vt:lpstr>Times New Roman</vt:lpstr>
      <vt:lpstr>Wingdings</vt:lpstr>
      <vt:lpstr>Wingdings 2</vt:lpstr>
      <vt:lpstr>Oriel</vt:lpstr>
      <vt:lpstr>Title of your project</vt:lpstr>
      <vt:lpstr>INDEX</vt:lpstr>
      <vt:lpstr>Abstract </vt:lpstr>
      <vt:lpstr>Comparison of new system with existing system</vt:lpstr>
      <vt:lpstr>Technology and HW, SW Requirement Specification</vt:lpstr>
      <vt:lpstr>Technology and HW, SW Requirement Specification</vt:lpstr>
      <vt:lpstr>Technology and HW, SW Requirement Specification</vt:lpstr>
      <vt:lpstr>Modules and its short description</vt:lpstr>
      <vt:lpstr>Users and their role description</vt:lpstr>
      <vt:lpstr>Users and their role description</vt:lpstr>
      <vt:lpstr>Class diagram</vt:lpstr>
      <vt:lpstr>Class diagram</vt:lpstr>
      <vt:lpstr>Activity diagram(User and Patient)</vt:lpstr>
      <vt:lpstr>Activity diagram(User and Patient)</vt:lpstr>
      <vt:lpstr>Activity diagram(User and Patient)</vt:lpstr>
      <vt:lpstr>Activity diagram(User and Patient)</vt:lpstr>
      <vt:lpstr>Activity diagram(User and Patient)</vt:lpstr>
      <vt:lpstr>Activity diagram(Laboratory Staff, Oxygen Suppliers, Hospital Doctors)</vt:lpstr>
      <vt:lpstr>Activity diagram(Laboratory Staff, Oxygen Suppliers, Hospital Doctors)</vt:lpstr>
      <vt:lpstr>Activity diagram(Laboratory Staff, Oxygen Suppliers, Hospital Doctors)</vt:lpstr>
      <vt:lpstr>Activity diagram(Laboratory Staff, Oxygen Suppliers, Hospital Doctors)</vt:lpstr>
      <vt:lpstr>Use case diagram</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Data Flow Diagram(DFD)</vt:lpstr>
      <vt:lpstr>ER diagram</vt:lpstr>
      <vt:lpstr>ER diagram</vt:lpstr>
      <vt:lpstr>ER diagram</vt:lpstr>
      <vt:lpstr>ER diagram</vt:lpstr>
      <vt:lpstr>ER diagram</vt:lpstr>
      <vt:lpstr>DATA DICTONARY</vt:lpstr>
      <vt:lpstr>DATA DICTONARY</vt:lpstr>
      <vt:lpstr>DATA DICTONARY</vt:lpstr>
      <vt:lpstr>DATA DICTONARY</vt:lpstr>
      <vt:lpstr>DATA DICTONARY</vt:lpstr>
      <vt:lpstr>Development Phase -1 Screenshots(layout / form designing)</vt:lpstr>
      <vt:lpstr>PowerPoint Presentation</vt:lpstr>
      <vt:lpstr>PowerPoint Presentation</vt:lpstr>
      <vt:lpstr>PowerPoint Presentation</vt:lpstr>
      <vt:lpstr>PowerPoint Presentation</vt:lpstr>
      <vt:lpstr>PowerPoint Presentation</vt:lpstr>
      <vt:lpstr>PowerPoint Presentation</vt:lpstr>
      <vt:lpstr>Development Phase -2 Screenshots(layout / form design with code)</vt:lpstr>
      <vt:lpstr>Development Phase-3 Screenshots (layout / form designing with  validation)</vt:lpstr>
      <vt:lpstr>Development phase- 4 Screenshots (system with testing</vt:lpstr>
      <vt:lpstr>Limitations</vt:lpstr>
      <vt:lpstr>Future Enhancement</vt:lpstr>
      <vt:lpstr>References &amp; 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sunil kumar</cp:lastModifiedBy>
  <cp:revision>53</cp:revision>
  <dcterms:created xsi:type="dcterms:W3CDTF">2017-10-03T10:36:15Z</dcterms:created>
  <dcterms:modified xsi:type="dcterms:W3CDTF">2021-08-20T17:33:48Z</dcterms:modified>
</cp:coreProperties>
</file>