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0123"/>
  </p:normalViewPr>
  <p:slideViewPr>
    <p:cSldViewPr snapToGrid="0">
      <p:cViewPr varScale="1">
        <p:scale>
          <a:sx n="114" d="100"/>
          <a:sy n="114" d="100"/>
        </p:scale>
        <p:origin x="3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source is provided down below and I used particularly global carbon cycle data which is in the format of </a:t>
            </a:r>
            <a:r>
              <a:rPr lang="en-US" dirty="0" err="1"/>
              <a:t>xls</a:t>
            </a:r>
            <a:r>
              <a:rPr lang="en-US" dirty="0"/>
              <a:t>. With multiple sheets.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6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project is important in the sense that it is currently the most discussed topic among politicians and world leaders like in Climate change conference (COP26) held in </a:t>
            </a:r>
            <a:r>
              <a:rPr lang="en-US" dirty="0" err="1"/>
              <a:t>Glashgow</a:t>
            </a:r>
            <a:r>
              <a:rPr lang="en-US" dirty="0"/>
              <a:t>. Leaders have agreed to minimize the emission of CO2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extensively used python libraries in my work. Figure on the left shows the plot of 5 major carbon cycle components </a:t>
            </a:r>
            <a:r>
              <a:rPr lang="en-US" dirty="0" err="1"/>
              <a:t>wrt</a:t>
            </a:r>
            <a:r>
              <a:rPr lang="en-US" dirty="0"/>
              <a:t> YEAR. The fossil emission can be modeled with regression plot. </a:t>
            </a:r>
          </a:p>
          <a:p>
            <a:r>
              <a:rPr lang="en-US" dirty="0"/>
              <a:t>It is the most dominant component of the cycle which is due to emissions from man made. Deforestation which is </a:t>
            </a:r>
            <a:r>
              <a:rPr lang="en-US" dirty="0" err="1"/>
              <a:t>alnd_em</a:t>
            </a:r>
            <a:r>
              <a:rPr lang="en-US" dirty="0"/>
              <a:t> seems more cyclic. In my opinion it can be modeled using Fourier Sine or Cosine function. The other three </a:t>
            </a:r>
            <a:r>
              <a:rPr lang="en-US" dirty="0" err="1"/>
              <a:t>absorbtion</a:t>
            </a:r>
            <a:r>
              <a:rPr lang="en-US" dirty="0"/>
              <a:t> components is not dominant which creates unbalance in the carbon distribution. </a:t>
            </a:r>
          </a:p>
          <a:p>
            <a:r>
              <a:rPr lang="en-US" dirty="0"/>
              <a:t>The lower panel shows the imbalance due to difference in emission and absorption.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extensively used python libraries in my work. Figure on the left shows the plot of 5 major carbon cycle components </a:t>
            </a:r>
            <a:r>
              <a:rPr lang="en-US" dirty="0" err="1"/>
              <a:t>wrt</a:t>
            </a:r>
            <a:r>
              <a:rPr lang="en-US" dirty="0"/>
              <a:t> YEAR. The fossil emission can be modeled with regression plot. </a:t>
            </a:r>
          </a:p>
          <a:p>
            <a:r>
              <a:rPr lang="en-US" dirty="0"/>
              <a:t>It is the most dominant component of the cycle which is due to emissions from man made. Deforestation which is </a:t>
            </a:r>
            <a:r>
              <a:rPr lang="en-US" dirty="0" err="1"/>
              <a:t>alnd_em</a:t>
            </a:r>
            <a:r>
              <a:rPr lang="en-US" dirty="0"/>
              <a:t> seems more cyclic. In my opinion it can be modeled using Fourier Sine or Cosine function. The other three </a:t>
            </a:r>
            <a:r>
              <a:rPr lang="en-US" dirty="0" err="1"/>
              <a:t>absorbtion</a:t>
            </a:r>
            <a:r>
              <a:rPr lang="en-US" dirty="0"/>
              <a:t> components is not dominant which creates unbalance in the carbon distribution. </a:t>
            </a:r>
          </a:p>
          <a:p>
            <a:r>
              <a:rPr lang="en-US" dirty="0"/>
              <a:t>The lower panel shows the imbalance due to difference in emission and absorption.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9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5194/essd-2021-38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5194/essd-2021-386" TargetMode="External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3930" y="1245396"/>
            <a:ext cx="7451678" cy="198268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 CO</a:t>
            </a:r>
            <a:r>
              <a:rPr lang="en-US" sz="5400" baseline="-25000" dirty="0">
                <a:solidFill>
                  <a:srgbClr val="C00000"/>
                </a:solidFill>
              </a:rPr>
              <a:t>2 </a:t>
            </a:r>
            <a:r>
              <a:rPr lang="en-US" sz="5400" dirty="0">
                <a:solidFill>
                  <a:srgbClr val="C00000"/>
                </a:solidFill>
              </a:rPr>
              <a:t>Distribution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570051" y="3745853"/>
            <a:ext cx="7255063" cy="72803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Presenter: Sunil Laudari</a:t>
            </a:r>
          </a:p>
          <a:p>
            <a:r>
              <a:rPr lang="en-US" sz="2000" dirty="0">
                <a:solidFill>
                  <a:schemeClr val="bg1"/>
                </a:solidFill>
              </a:rPr>
              <a:t>University of Alabama in Huntsville (UAH)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C2201-3EFE-2F41-A0DC-480D4E62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9" y="5052236"/>
            <a:ext cx="8763381" cy="1046607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B1A43FB-49E8-4B41-8BD5-D6349179BB60}"/>
              </a:ext>
            </a:extLst>
          </p:cNvPr>
          <p:cNvSpPr txBox="1">
            <a:spLocks/>
          </p:cNvSpPr>
          <p:nvPr/>
        </p:nvSpPr>
        <p:spPr>
          <a:xfrm>
            <a:off x="6556065" y="5578277"/>
            <a:ext cx="4029214" cy="313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Source:  </a:t>
            </a:r>
            <a:r>
              <a:rPr lang="en-US" sz="20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Friedlingstein et al. (2021)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F6BF6A-0768-6148-954C-919B31DCEF6B}"/>
              </a:ext>
            </a:extLst>
          </p:cNvPr>
          <p:cNvSpPr txBox="1">
            <a:spLocks/>
          </p:cNvSpPr>
          <p:nvPr/>
        </p:nvSpPr>
        <p:spPr>
          <a:xfrm>
            <a:off x="1626276" y="5145868"/>
            <a:ext cx="8067923" cy="54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Source:  https://</a:t>
            </a:r>
            <a:r>
              <a:rPr lang="en-US" sz="2000" dirty="0" err="1">
                <a:solidFill>
                  <a:srgbClr val="C00000"/>
                </a:solidFill>
              </a:rPr>
              <a:t>www.globalcarbonproject.org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dirty="0" err="1">
                <a:solidFill>
                  <a:srgbClr val="C00000"/>
                </a:solidFill>
              </a:rPr>
              <a:t>carbonbudget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dirty="0" err="1">
                <a:solidFill>
                  <a:srgbClr val="C00000"/>
                </a:solidFill>
              </a:rPr>
              <a:t>index.htm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9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05078-CD65-B344-8B0B-40693402C3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21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" r="91"/>
          <a:stretch/>
        </p:blipFill>
        <p:spPr>
          <a:xfrm>
            <a:off x="0" y="0"/>
            <a:ext cx="12192000" cy="7001851"/>
          </a:xfrm>
          <a:prstGeom prst="rect">
            <a:avLst/>
          </a:prstGeom>
          <a:effectLst>
            <a:outerShdw blurRad="1270000" dist="50800" dir="5400000" algn="ctr" rotWithShape="0">
              <a:srgbClr val="000000"/>
            </a:outerShdw>
          </a:effectLst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AF76AEE-534C-3B4B-B3D5-2F7D924DAE10}"/>
              </a:ext>
            </a:extLst>
          </p:cNvPr>
          <p:cNvSpPr txBox="1">
            <a:spLocks/>
          </p:cNvSpPr>
          <p:nvPr/>
        </p:nvSpPr>
        <p:spPr>
          <a:xfrm>
            <a:off x="174137" y="3241259"/>
            <a:ext cx="4282984" cy="3792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Accurate assessment of CO</a:t>
            </a:r>
            <a:r>
              <a:rPr lang="en-US" sz="2000" baseline="-25000" dirty="0"/>
              <a:t>2 </a:t>
            </a:r>
            <a:r>
              <a:rPr lang="en-US" sz="2000" dirty="0"/>
              <a:t>emissions and their redistribution in the environment is critical to understand the global carbon cycle</a:t>
            </a:r>
          </a:p>
          <a:p>
            <a:r>
              <a:rPr lang="en-US" sz="2000" dirty="0"/>
              <a:t>Raise awareness about  the greenhouse gas like CO</a:t>
            </a:r>
            <a:r>
              <a:rPr lang="en-US" sz="2000" baseline="-25000" dirty="0"/>
              <a:t>2</a:t>
            </a:r>
            <a:r>
              <a:rPr lang="en-US" sz="2000" dirty="0"/>
              <a:t> in the environment</a:t>
            </a:r>
          </a:p>
          <a:p>
            <a:r>
              <a:rPr lang="en-US" sz="2000" dirty="0"/>
              <a:t> Guides climate policies, and project future climate change. </a:t>
            </a:r>
          </a:p>
          <a:p>
            <a:r>
              <a:rPr lang="en-US" sz="2000" dirty="0"/>
              <a:t>e.g. COP26 climate conference 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D38E527-9A9D-BD46-B62A-91CF21CF06D8}"/>
              </a:ext>
            </a:extLst>
          </p:cNvPr>
          <p:cNvSpPr txBox="1">
            <a:spLocks/>
          </p:cNvSpPr>
          <p:nvPr/>
        </p:nvSpPr>
        <p:spPr>
          <a:xfrm>
            <a:off x="7796493" y="768136"/>
            <a:ext cx="4368478" cy="5914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Fossil  emission:  based on energy statistics and cement production data; physical drivers of recent climate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Land</a:t>
            </a:r>
            <a:r>
              <a:rPr lang="en-US" sz="2000" baseline="-25000" dirty="0"/>
              <a:t> </a:t>
            </a:r>
            <a:r>
              <a:rPr lang="en-US" sz="2000" dirty="0"/>
              <a:t>Emissions: land-use change mainly from deforestation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Atmospheric sink: annual changes in atmospheric concentration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Ocean sink:  estimated from global ocean biogeochemistry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Terrestrial sink:  estimated with dynamic global vegetation models</a:t>
            </a:r>
            <a:endParaRPr lang="en-US" sz="2000" baseline="-250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5403739-89EB-2B49-9933-3F93E757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591" y="175562"/>
            <a:ext cx="5319132" cy="8818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7A78E938-F91E-BB41-BE17-7FFABEAE7239}"/>
              </a:ext>
            </a:extLst>
          </p:cNvPr>
          <p:cNvSpPr txBox="1">
            <a:spLocks/>
          </p:cNvSpPr>
          <p:nvPr/>
        </p:nvSpPr>
        <p:spPr>
          <a:xfrm>
            <a:off x="8314142" y="950098"/>
            <a:ext cx="3333179" cy="5827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C00000"/>
                </a:solidFill>
              </a:rPr>
              <a:t>CO</a:t>
            </a:r>
            <a:r>
              <a:rPr lang="en-US" sz="2400" baseline="-25000" dirty="0">
                <a:solidFill>
                  <a:srgbClr val="C00000"/>
                </a:solidFill>
              </a:rPr>
              <a:t>2 </a:t>
            </a:r>
            <a:r>
              <a:rPr lang="en-US" sz="2400" b="1" dirty="0">
                <a:solidFill>
                  <a:srgbClr val="C00000"/>
                </a:solidFill>
              </a:rPr>
              <a:t>Components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7F8B441-F420-8B4D-A443-493C2F642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21" y="1241473"/>
            <a:ext cx="3339372" cy="3339372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D8FCEE9F-80CE-3E42-964E-B29954C1231E}"/>
              </a:ext>
            </a:extLst>
          </p:cNvPr>
          <p:cNvSpPr txBox="1">
            <a:spLocks/>
          </p:cNvSpPr>
          <p:nvPr/>
        </p:nvSpPr>
        <p:spPr>
          <a:xfrm>
            <a:off x="280844" y="3078177"/>
            <a:ext cx="3333179" cy="5827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C00000"/>
                </a:solidFill>
              </a:rPr>
              <a:t>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C40AE-93C8-5249-91A1-1FE1224435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4" y="972628"/>
            <a:ext cx="3988421" cy="219826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673D5D-F43E-A746-9D74-113036959CE9}"/>
              </a:ext>
            </a:extLst>
          </p:cNvPr>
          <p:cNvSpPr/>
          <p:nvPr/>
        </p:nvSpPr>
        <p:spPr>
          <a:xfrm>
            <a:off x="739301" y="1546100"/>
            <a:ext cx="967409" cy="1401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9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05078-CD65-B344-8B0B-40693402C3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21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" r="91"/>
          <a:stretch/>
        </p:blipFill>
        <p:spPr>
          <a:xfrm>
            <a:off x="0" y="0"/>
            <a:ext cx="12192000" cy="7001851"/>
          </a:xfrm>
          <a:prstGeom prst="rect">
            <a:avLst/>
          </a:prstGeom>
          <a:effectLst>
            <a:outerShdw blurRad="1270000" dist="50800" dir="5400000" algn="ctr" rotWithShape="0">
              <a:srgbClr val="000000"/>
            </a:outerShdw>
          </a:effectLst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AF76AEE-534C-3B4B-B3D5-2F7D924DAE10}"/>
              </a:ext>
            </a:extLst>
          </p:cNvPr>
          <p:cNvSpPr txBox="1">
            <a:spLocks/>
          </p:cNvSpPr>
          <p:nvPr/>
        </p:nvSpPr>
        <p:spPr>
          <a:xfrm>
            <a:off x="963211" y="1596778"/>
            <a:ext cx="5131264" cy="426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Implemented Python libraries like matplotlib, NumPy, pandas as well as scikit-learn for data visualization and analysis </a:t>
            </a:r>
          </a:p>
          <a:p>
            <a:r>
              <a:rPr lang="en-US" sz="2000" dirty="0"/>
              <a:t>Fig. shows all 5 components of carbon cycle with year in the x-axis</a:t>
            </a:r>
          </a:p>
          <a:p>
            <a:r>
              <a:rPr lang="en-US" sz="2000" dirty="0"/>
              <a:t>The fossil emission is shown with a 1</a:t>
            </a:r>
            <a:r>
              <a:rPr lang="en-US" sz="2000" dirty="0">
                <a:latin typeface="+mj-lt"/>
              </a:rPr>
              <a:t>𝝈</a:t>
            </a:r>
            <a:r>
              <a:rPr lang="en-US" sz="2000" dirty="0"/>
              <a:t> uncertainty which shows linear trend.</a:t>
            </a:r>
          </a:p>
          <a:p>
            <a:r>
              <a:rPr lang="en-US" sz="2000" dirty="0"/>
              <a:t>There is clearly over emission trend as seen by the fossil emission. </a:t>
            </a:r>
          </a:p>
          <a:p>
            <a:r>
              <a:rPr lang="en-US" sz="2000" dirty="0"/>
              <a:t>Fossil emission remains the principal component </a:t>
            </a:r>
          </a:p>
          <a:p>
            <a:r>
              <a:rPr lang="en-US" sz="2000" dirty="0"/>
              <a:t>ATM emission can be modeled using Fourier Sine function</a:t>
            </a:r>
          </a:p>
          <a:p>
            <a:r>
              <a:rPr lang="en-US" sz="2000" dirty="0"/>
              <a:t> Lower panel shows “Imbalance” defined as the total emission – total absorption/sink.</a:t>
            </a:r>
          </a:p>
          <a:p>
            <a:endParaRPr lang="en-US" sz="20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7C1E3B-8990-5E43-9E81-87F36055C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53" y="1396856"/>
            <a:ext cx="5131265" cy="513126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FB36C26-F8CF-8542-85EF-26F5672D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495" y="40251"/>
            <a:ext cx="5319132" cy="8818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FACCDEC-F088-B64A-9C00-6B3B3CF3EDC1}"/>
              </a:ext>
            </a:extLst>
          </p:cNvPr>
          <p:cNvSpPr txBox="1">
            <a:spLocks/>
          </p:cNvSpPr>
          <p:nvPr/>
        </p:nvSpPr>
        <p:spPr>
          <a:xfrm>
            <a:off x="1397420" y="870177"/>
            <a:ext cx="3333179" cy="5827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C00000"/>
                </a:solidFill>
              </a:rPr>
              <a:t>Highlights of the plot</a:t>
            </a:r>
          </a:p>
        </p:txBody>
      </p:sp>
    </p:spTree>
    <p:extLst>
      <p:ext uri="{BB962C8B-B14F-4D97-AF65-F5344CB8AC3E}">
        <p14:creationId xmlns:p14="http://schemas.microsoft.com/office/powerpoint/2010/main" val="209491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9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05078-CD65-B344-8B0B-40693402C3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21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" r="91"/>
          <a:stretch/>
        </p:blipFill>
        <p:spPr>
          <a:xfrm>
            <a:off x="0" y="0"/>
            <a:ext cx="12192000" cy="7001851"/>
          </a:xfrm>
          <a:prstGeom prst="rect">
            <a:avLst/>
          </a:prstGeom>
          <a:effectLst>
            <a:outerShdw blurRad="1270000" dist="50800" dir="5400000" algn="ctr" rotWithShape="0">
              <a:srgbClr val="000000"/>
            </a:outerShdw>
          </a:effectLst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AF76AEE-534C-3B4B-B3D5-2F7D924DAE10}"/>
              </a:ext>
            </a:extLst>
          </p:cNvPr>
          <p:cNvSpPr txBox="1">
            <a:spLocks/>
          </p:cNvSpPr>
          <p:nvPr/>
        </p:nvSpPr>
        <p:spPr>
          <a:xfrm>
            <a:off x="963211" y="1596778"/>
            <a:ext cx="5131264" cy="426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Top Fig. shows the box plots of 5 components with median, quartiles and extreme values.</a:t>
            </a:r>
          </a:p>
          <a:p>
            <a:r>
              <a:rPr lang="en-US" sz="2000" dirty="0"/>
              <a:t>Again, fossil emission component is the dominant one</a:t>
            </a:r>
          </a:p>
          <a:p>
            <a:r>
              <a:rPr lang="en-US" sz="2000" dirty="0"/>
              <a:t>CO</a:t>
            </a:r>
            <a:r>
              <a:rPr lang="en-US" sz="2000" baseline="-25000" dirty="0"/>
              <a:t>2  </a:t>
            </a:r>
            <a:r>
              <a:rPr lang="en-US" sz="2000" dirty="0"/>
              <a:t>absorption from the atmosphere,  ocean and land should be  increased to compensate the fossil emission</a:t>
            </a:r>
          </a:p>
          <a:p>
            <a:r>
              <a:rPr lang="en-US" sz="2000" dirty="0"/>
              <a:t>Bottom Fig. shows scatter plot of Fossil emission </a:t>
            </a:r>
            <a:r>
              <a:rPr lang="en-US" sz="2000" dirty="0" err="1"/>
              <a:t>wrt</a:t>
            </a:r>
            <a:r>
              <a:rPr lang="en-US" sz="2000" dirty="0"/>
              <a:t> ATM absorption</a:t>
            </a:r>
          </a:p>
          <a:p>
            <a:r>
              <a:rPr lang="en-US" sz="2000" dirty="0"/>
              <a:t>Clearly a linear trend is seen </a:t>
            </a:r>
          </a:p>
          <a:p>
            <a:r>
              <a:rPr lang="en-US" sz="2000" dirty="0"/>
              <a:t>The best fit is plotted using linear regression.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5403739-89EB-2B49-9933-3F93E757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495" y="40251"/>
            <a:ext cx="5319132" cy="8818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D8FCEE9F-80CE-3E42-964E-B29954C1231E}"/>
              </a:ext>
            </a:extLst>
          </p:cNvPr>
          <p:cNvSpPr txBox="1">
            <a:spLocks/>
          </p:cNvSpPr>
          <p:nvPr/>
        </p:nvSpPr>
        <p:spPr>
          <a:xfrm>
            <a:off x="1397420" y="870177"/>
            <a:ext cx="3333179" cy="5827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C00000"/>
                </a:solidFill>
              </a:rPr>
              <a:t>Highlights of the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C0BD5-4520-2E40-B298-F59811226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47" y="2311079"/>
            <a:ext cx="5319132" cy="4432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E6869-9329-9149-B690-D0EE91E58D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0"/>
          <a:stretch/>
        </p:blipFill>
        <p:spPr>
          <a:xfrm>
            <a:off x="6479098" y="175562"/>
            <a:ext cx="5319132" cy="20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2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4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5403739-89EB-2B49-9933-3F93E757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8" y="528681"/>
            <a:ext cx="5257799" cy="2366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05078-CD65-B344-8B0B-40693402C3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21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511" r="-1" b="-1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6894FA-771B-D94F-8C26-FA4BB4D5F9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8" r="11691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B782999-27B8-6A48-B452-B2423B6DF76D}"/>
              </a:ext>
            </a:extLst>
          </p:cNvPr>
          <p:cNvSpPr txBox="1">
            <a:spLocks/>
          </p:cNvSpPr>
          <p:nvPr/>
        </p:nvSpPr>
        <p:spPr>
          <a:xfrm>
            <a:off x="625082" y="3003774"/>
            <a:ext cx="4029214" cy="313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Source:  </a:t>
            </a:r>
            <a:r>
              <a:rPr lang="en-US" sz="2000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Friedlingstein et al. (2021)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</TotalTime>
  <Words>613</Words>
  <Application>Microsoft Macintosh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 CO2 Distribution </vt:lpstr>
      <vt:lpstr>Background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project: Global Carbon Emission </dc:title>
  <dc:creator>sunil laudari</dc:creator>
  <cp:lastModifiedBy>sunil laudari</cp:lastModifiedBy>
  <cp:revision>9</cp:revision>
  <dcterms:created xsi:type="dcterms:W3CDTF">2021-11-17T00:19:20Z</dcterms:created>
  <dcterms:modified xsi:type="dcterms:W3CDTF">2021-11-18T19:55:55Z</dcterms:modified>
</cp:coreProperties>
</file>