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Lst>
  <p:sldSz cy="5143500" cx="9144000"/>
  <p:notesSz cx="6858000" cy="9144000"/>
  <p:embeddedFontLst>
    <p:embeddedFont>
      <p:font typeface="Roboto"/>
      <p:regular r:id="rId10"/>
      <p:bold r:id="rId11"/>
      <p:italic r:id="rId12"/>
      <p:boldItalic r:id="rId1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Roboto-bold.fntdata"/><Relationship Id="rId10" Type="http://schemas.openxmlformats.org/officeDocument/2006/relationships/font" Target="fonts/Roboto-regular.fntdata"/><Relationship Id="rId13" Type="http://schemas.openxmlformats.org/officeDocument/2006/relationships/font" Target="fonts/Roboto-boldItalic.fntdata"/><Relationship Id="rId12" Type="http://schemas.openxmlformats.org/officeDocument/2006/relationships/font" Target="fonts/Robot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15912df7132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15912df7132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15912df7132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15912df7132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15912df7132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15912df7132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239100" y="781525"/>
            <a:ext cx="8520600" cy="3609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Banking App</a:t>
            </a:r>
            <a:endParaRPr/>
          </a:p>
        </p:txBody>
      </p:sp>
      <p:sp>
        <p:nvSpPr>
          <p:cNvPr id="55" name="Google Shape;55;p13"/>
          <p:cNvSpPr txBox="1"/>
          <p:nvPr>
            <p:ph idx="1" type="subTitle"/>
          </p:nvPr>
        </p:nvSpPr>
        <p:spPr>
          <a:xfrm>
            <a:off x="0" y="1030875"/>
            <a:ext cx="8520600" cy="3609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Clr>
                <a:schemeClr val="dk1"/>
              </a:buClr>
              <a:buSzPts val="275"/>
              <a:buFont typeface="Arial"/>
              <a:buNone/>
            </a:pPr>
            <a:r>
              <a:rPr b="1" lang="en" sz="2900">
                <a:solidFill>
                  <a:schemeClr val="dk1"/>
                </a:solidFill>
              </a:rPr>
              <a:t>  Secure authentication and login</a:t>
            </a:r>
            <a:endParaRPr b="1" sz="2900">
              <a:solidFill>
                <a:schemeClr val="dk1"/>
              </a:solidFill>
            </a:endParaRPr>
          </a:p>
          <a:p>
            <a:pPr indent="0" lvl="0" marL="0" rtl="0" algn="ctr">
              <a:lnSpc>
                <a:spcPct val="80000"/>
              </a:lnSpc>
              <a:spcBef>
                <a:spcPts val="0"/>
              </a:spcBef>
              <a:spcAft>
                <a:spcPts val="0"/>
              </a:spcAft>
              <a:buClr>
                <a:schemeClr val="dk1"/>
              </a:buClr>
              <a:buSzPts val="275"/>
              <a:buFont typeface="Arial"/>
              <a:buNone/>
            </a:pPr>
            <a:r>
              <a:t/>
            </a:r>
            <a:endParaRPr sz="1500" u="sng"/>
          </a:p>
          <a:p>
            <a:pPr indent="0" lvl="0" marL="0" rtl="0" algn="ctr">
              <a:lnSpc>
                <a:spcPct val="80000"/>
              </a:lnSpc>
              <a:spcBef>
                <a:spcPts val="0"/>
              </a:spcBef>
              <a:spcAft>
                <a:spcPts val="0"/>
              </a:spcAft>
              <a:buSzPts val="275"/>
              <a:buNone/>
            </a:pPr>
            <a:r>
              <a:t/>
            </a:r>
            <a:endParaRPr sz="1500"/>
          </a:p>
        </p:txBody>
      </p:sp>
      <p:sp>
        <p:nvSpPr>
          <p:cNvPr id="56" name="Google Shape;56;p13"/>
          <p:cNvSpPr txBox="1"/>
          <p:nvPr/>
        </p:nvSpPr>
        <p:spPr>
          <a:xfrm>
            <a:off x="96825" y="1525050"/>
            <a:ext cx="76608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a:t>The top priority of any banking application is its security since there is a great amount of sensitive data being processed. Hence, one of the most important features of a banking app is secure login and high-level authentication.</a:t>
            </a:r>
            <a:endParaRPr/>
          </a:p>
          <a:p>
            <a:pPr indent="0" lvl="0" marL="0" rtl="0" algn="l">
              <a:spcBef>
                <a:spcPts val="0"/>
              </a:spcBef>
              <a:spcAft>
                <a:spcPts val="0"/>
              </a:spcAft>
              <a:buClr>
                <a:schemeClr val="dk1"/>
              </a:buClr>
              <a:buSzPts val="1100"/>
              <a:buFont typeface="Arial"/>
              <a:buNone/>
            </a:pPr>
            <a:r>
              <a:t/>
            </a:r>
            <a:endParaRPr/>
          </a:p>
        </p:txBody>
      </p:sp>
      <p:sp>
        <p:nvSpPr>
          <p:cNvPr id="57" name="Google Shape;57;p13"/>
          <p:cNvSpPr txBox="1"/>
          <p:nvPr/>
        </p:nvSpPr>
        <p:spPr>
          <a:xfrm>
            <a:off x="2844050" y="3546000"/>
            <a:ext cx="6329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58" name="Google Shape;58;p13"/>
          <p:cNvSpPr txBox="1"/>
          <p:nvPr/>
        </p:nvSpPr>
        <p:spPr>
          <a:xfrm>
            <a:off x="239100" y="2311575"/>
            <a:ext cx="8820300" cy="255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a:t>In general, a banking application usually requires a password from a user in order to log in but you can also add biometric authentication. Note though that even biometric authentication can be bypassed by hackers. So in order to enhance the security, you can do the following:</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Store all passwords and PINs either encrypted or hashed. Also, it is highly recommended not to store them in the source code but on a server instead.</a:t>
            </a:r>
            <a:endParaRPr/>
          </a:p>
          <a:p>
            <a:pPr indent="0" lvl="0" marL="0" rtl="0" algn="l">
              <a:spcBef>
                <a:spcPts val="0"/>
              </a:spcBef>
              <a:spcAft>
                <a:spcPts val="0"/>
              </a:spcAft>
              <a:buClr>
                <a:schemeClr val="dk1"/>
              </a:buClr>
              <a:buSzPts val="1100"/>
              <a:buFont typeface="Arial"/>
              <a:buNone/>
            </a:pPr>
            <a:r>
              <a:rPr lang="en"/>
              <a:t>For biometric authentication, store PINs in the verified storage of a specific platform (either Keychain for iOS or Keystore for Android).</a:t>
            </a:r>
            <a:endParaRPr/>
          </a:p>
          <a:p>
            <a:pPr indent="0" lvl="0" marL="0" rtl="0" algn="l">
              <a:spcBef>
                <a:spcPts val="0"/>
              </a:spcBef>
              <a:spcAft>
                <a:spcPts val="0"/>
              </a:spcAft>
              <a:buClr>
                <a:schemeClr val="dk1"/>
              </a:buClr>
              <a:buSzPts val="1100"/>
              <a:buFont typeface="Arial"/>
              <a:buNone/>
            </a:pPr>
            <a:r>
              <a:rPr lang="en"/>
              <a:t>Add SMS confirmation to the log-in.</a:t>
            </a:r>
            <a:endParaRPr/>
          </a:p>
          <a:p>
            <a:pPr indent="0" lvl="0" marL="0" rtl="0" algn="l">
              <a:spcBef>
                <a:spcPts val="0"/>
              </a:spcBef>
              <a:spcAft>
                <a:spcPts val="0"/>
              </a:spcAft>
              <a:buClr>
                <a:schemeClr val="dk1"/>
              </a:buClr>
              <a:buSzPts val="1100"/>
              <a:buFont typeface="Arial"/>
              <a:buNone/>
            </a:pPr>
            <a:r>
              <a:rPr lang="en"/>
              <a:t>Limit the number of login attempts.</a:t>
            </a:r>
            <a:endParaRPr/>
          </a:p>
          <a:p>
            <a:pPr indent="0" lvl="0" marL="0" rtl="0" algn="l">
              <a:spcBef>
                <a:spcPts val="0"/>
              </a:spcBef>
              <a:spcAft>
                <a:spcPts val="0"/>
              </a:spcAft>
              <a:buNone/>
            </a:pPr>
            <a:r>
              <a:rPr lang="en"/>
              <a:t>Always make sure to start a new session every time.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35000"/>
              </a:lnSpc>
              <a:spcBef>
                <a:spcPts val="1400"/>
              </a:spcBef>
              <a:spcAft>
                <a:spcPts val="0"/>
              </a:spcAft>
              <a:buClr>
                <a:schemeClr val="dk1"/>
              </a:buClr>
              <a:buSzPct val="33333"/>
              <a:buFont typeface="Arial"/>
              <a:buNone/>
            </a:pPr>
            <a:r>
              <a:rPr b="1" lang="en" sz="3300">
                <a:solidFill>
                  <a:schemeClr val="accent2"/>
                </a:solidFill>
                <a:highlight>
                  <a:srgbClr val="FFFFFF"/>
                </a:highlight>
                <a:latin typeface="Roboto"/>
                <a:ea typeface="Roboto"/>
                <a:cs typeface="Roboto"/>
                <a:sym typeface="Roboto"/>
              </a:rPr>
              <a:t>Account management</a:t>
            </a:r>
            <a:endParaRPr b="1" sz="3300">
              <a:solidFill>
                <a:schemeClr val="accent2"/>
              </a:solidFill>
              <a:highlight>
                <a:srgbClr val="FFFFFF"/>
              </a:highlight>
              <a:latin typeface="Roboto"/>
              <a:ea typeface="Roboto"/>
              <a:cs typeface="Roboto"/>
              <a:sym typeface="Roboto"/>
            </a:endParaRPr>
          </a:p>
          <a:p>
            <a:pPr indent="0" lvl="0" marL="0" rtl="0" algn="l">
              <a:lnSpc>
                <a:spcPct val="115000"/>
              </a:lnSpc>
              <a:spcBef>
                <a:spcPts val="900"/>
              </a:spcBef>
              <a:spcAft>
                <a:spcPts val="0"/>
              </a:spcAft>
              <a:buClr>
                <a:schemeClr val="dk1"/>
              </a:buClr>
              <a:buSzPct val="100000"/>
              <a:buFont typeface="Arial"/>
              <a:buNone/>
            </a:pPr>
            <a:r>
              <a:t/>
            </a:r>
            <a:endParaRPr sz="1100"/>
          </a:p>
          <a:p>
            <a:pPr indent="0" lvl="0" marL="0" rtl="0" algn="l">
              <a:spcBef>
                <a:spcPts val="0"/>
              </a:spcBef>
              <a:spcAft>
                <a:spcPts val="0"/>
              </a:spcAft>
              <a:buClr>
                <a:schemeClr val="dk1"/>
              </a:buClr>
              <a:buSzPct val="100000"/>
              <a:buFont typeface="Arial"/>
              <a:buNone/>
            </a:pPr>
            <a:r>
              <a:t/>
            </a:r>
            <a:endParaRPr sz="1100"/>
          </a:p>
          <a:p>
            <a:pPr indent="0" lvl="0" marL="0" rtl="0" algn="l">
              <a:spcBef>
                <a:spcPts val="0"/>
              </a:spcBef>
              <a:spcAft>
                <a:spcPts val="0"/>
              </a:spcAft>
              <a:buNone/>
            </a:pPr>
            <a:r>
              <a:t/>
            </a:r>
            <a:endParaRPr/>
          </a:p>
        </p:txBody>
      </p:sp>
      <p:sp>
        <p:nvSpPr>
          <p:cNvPr id="64" name="Google Shape;64;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Clr>
                <a:schemeClr val="dk1"/>
              </a:buClr>
              <a:buSzPts val="1018"/>
              <a:buFont typeface="Arial"/>
              <a:buNone/>
            </a:pPr>
            <a:r>
              <a:rPr lang="en" sz="1410">
                <a:solidFill>
                  <a:srgbClr val="333333"/>
                </a:solidFill>
                <a:highlight>
                  <a:srgbClr val="FFFFFF"/>
                </a:highlight>
                <a:latin typeface="Roboto"/>
                <a:ea typeface="Roboto"/>
                <a:cs typeface="Roboto"/>
                <a:sym typeface="Roboto"/>
              </a:rPr>
              <a:t>The main idea behind a banking app is to enable users to manage their accounts from any place and any time – hence, it is essential to provide efficient account management.</a:t>
            </a:r>
            <a:endParaRPr sz="1410">
              <a:solidFill>
                <a:srgbClr val="333333"/>
              </a:solidFill>
              <a:highlight>
                <a:srgbClr val="FFFFFF"/>
              </a:highlight>
              <a:latin typeface="Roboto"/>
              <a:ea typeface="Roboto"/>
              <a:cs typeface="Roboto"/>
              <a:sym typeface="Roboto"/>
            </a:endParaRPr>
          </a:p>
          <a:p>
            <a:pPr indent="0" lvl="0" marL="0" rtl="0" algn="l">
              <a:lnSpc>
                <a:spcPct val="95000"/>
              </a:lnSpc>
              <a:spcBef>
                <a:spcPts val="1500"/>
              </a:spcBef>
              <a:spcAft>
                <a:spcPts val="0"/>
              </a:spcAft>
              <a:buClr>
                <a:schemeClr val="dk1"/>
              </a:buClr>
              <a:buSzPts val="1018"/>
              <a:buFont typeface="Arial"/>
              <a:buNone/>
            </a:pPr>
            <a:r>
              <a:rPr lang="en" sz="1410">
                <a:solidFill>
                  <a:srgbClr val="333333"/>
                </a:solidFill>
                <a:highlight>
                  <a:srgbClr val="FFFFFF"/>
                </a:highlight>
                <a:latin typeface="Roboto"/>
                <a:ea typeface="Roboto"/>
                <a:cs typeface="Roboto"/>
                <a:sym typeface="Roboto"/>
              </a:rPr>
              <a:t>A user’s account is usually the core of a banking app and its management includes the following options:</a:t>
            </a:r>
            <a:endParaRPr sz="1410">
              <a:solidFill>
                <a:srgbClr val="333333"/>
              </a:solidFill>
              <a:highlight>
                <a:srgbClr val="FFFFFF"/>
              </a:highlight>
              <a:latin typeface="Roboto"/>
              <a:ea typeface="Roboto"/>
              <a:cs typeface="Roboto"/>
              <a:sym typeface="Roboto"/>
            </a:endParaRPr>
          </a:p>
          <a:p>
            <a:pPr indent="-318135" lvl="0" marL="457200" rtl="0" algn="l">
              <a:lnSpc>
                <a:spcPct val="95000"/>
              </a:lnSpc>
              <a:spcBef>
                <a:spcPts val="1500"/>
              </a:spcBef>
              <a:spcAft>
                <a:spcPts val="0"/>
              </a:spcAft>
              <a:buClr>
                <a:srgbClr val="333333"/>
              </a:buClr>
              <a:buSzPts val="1410"/>
              <a:buFont typeface="Roboto"/>
              <a:buChar char="●"/>
            </a:pPr>
            <a:r>
              <a:rPr lang="en" sz="1410">
                <a:solidFill>
                  <a:srgbClr val="333333"/>
                </a:solidFill>
                <a:highlight>
                  <a:srgbClr val="FFFFFF"/>
                </a:highlight>
                <a:latin typeface="Roboto"/>
                <a:ea typeface="Roboto"/>
                <a:cs typeface="Roboto"/>
                <a:sym typeface="Roboto"/>
              </a:rPr>
              <a:t>Display of all active and inactive accounts;</a:t>
            </a:r>
            <a:endParaRPr sz="1410">
              <a:solidFill>
                <a:srgbClr val="333333"/>
              </a:solidFill>
              <a:highlight>
                <a:srgbClr val="FFFFFF"/>
              </a:highlight>
              <a:latin typeface="Roboto"/>
              <a:ea typeface="Roboto"/>
              <a:cs typeface="Roboto"/>
              <a:sym typeface="Roboto"/>
            </a:endParaRPr>
          </a:p>
          <a:p>
            <a:pPr indent="-318135" lvl="0" marL="457200" rtl="0" algn="l">
              <a:lnSpc>
                <a:spcPct val="95000"/>
              </a:lnSpc>
              <a:spcBef>
                <a:spcPts val="0"/>
              </a:spcBef>
              <a:spcAft>
                <a:spcPts val="0"/>
              </a:spcAft>
              <a:buClr>
                <a:srgbClr val="333333"/>
              </a:buClr>
              <a:buSzPts val="1410"/>
              <a:buFont typeface="Roboto"/>
              <a:buChar char="●"/>
            </a:pPr>
            <a:r>
              <a:rPr lang="en" sz="1410">
                <a:solidFill>
                  <a:srgbClr val="333333"/>
                </a:solidFill>
                <a:highlight>
                  <a:srgbClr val="FFFFFF"/>
                </a:highlight>
                <a:latin typeface="Roboto"/>
                <a:ea typeface="Roboto"/>
                <a:cs typeface="Roboto"/>
                <a:sym typeface="Roboto"/>
              </a:rPr>
              <a:t>Balance check;</a:t>
            </a:r>
            <a:endParaRPr sz="1410">
              <a:solidFill>
                <a:srgbClr val="333333"/>
              </a:solidFill>
              <a:highlight>
                <a:srgbClr val="FFFFFF"/>
              </a:highlight>
              <a:latin typeface="Roboto"/>
              <a:ea typeface="Roboto"/>
              <a:cs typeface="Roboto"/>
              <a:sym typeface="Roboto"/>
            </a:endParaRPr>
          </a:p>
          <a:p>
            <a:pPr indent="-318135" lvl="0" marL="457200" rtl="0" algn="l">
              <a:lnSpc>
                <a:spcPct val="95000"/>
              </a:lnSpc>
              <a:spcBef>
                <a:spcPts val="0"/>
              </a:spcBef>
              <a:spcAft>
                <a:spcPts val="0"/>
              </a:spcAft>
              <a:buClr>
                <a:srgbClr val="333333"/>
              </a:buClr>
              <a:buSzPts val="1410"/>
              <a:buFont typeface="Roboto"/>
              <a:buChar char="●"/>
            </a:pPr>
            <a:r>
              <a:rPr lang="en" sz="1410">
                <a:solidFill>
                  <a:srgbClr val="333333"/>
                </a:solidFill>
                <a:highlight>
                  <a:srgbClr val="FFFFFF"/>
                </a:highlight>
                <a:latin typeface="Roboto"/>
                <a:ea typeface="Roboto"/>
                <a:cs typeface="Roboto"/>
                <a:sym typeface="Roboto"/>
              </a:rPr>
              <a:t>Display of transaction history;</a:t>
            </a:r>
            <a:endParaRPr sz="1410">
              <a:solidFill>
                <a:srgbClr val="333333"/>
              </a:solidFill>
              <a:highlight>
                <a:srgbClr val="FFFFFF"/>
              </a:highlight>
              <a:latin typeface="Roboto"/>
              <a:ea typeface="Roboto"/>
              <a:cs typeface="Roboto"/>
              <a:sym typeface="Roboto"/>
            </a:endParaRPr>
          </a:p>
          <a:p>
            <a:pPr indent="-318135" lvl="0" marL="457200" rtl="0" algn="l">
              <a:lnSpc>
                <a:spcPct val="95000"/>
              </a:lnSpc>
              <a:spcBef>
                <a:spcPts val="0"/>
              </a:spcBef>
              <a:spcAft>
                <a:spcPts val="0"/>
              </a:spcAft>
              <a:buClr>
                <a:srgbClr val="333333"/>
              </a:buClr>
              <a:buSzPts val="1410"/>
              <a:buFont typeface="Roboto"/>
              <a:buChar char="●"/>
            </a:pPr>
            <a:r>
              <a:rPr lang="en" sz="1410">
                <a:solidFill>
                  <a:srgbClr val="333333"/>
                </a:solidFill>
                <a:highlight>
                  <a:srgbClr val="FFFFFF"/>
                </a:highlight>
                <a:latin typeface="Roboto"/>
                <a:ea typeface="Roboto"/>
                <a:cs typeface="Roboto"/>
                <a:sym typeface="Roboto"/>
              </a:rPr>
              <a:t>Funds transfer;</a:t>
            </a:r>
            <a:endParaRPr sz="1410">
              <a:solidFill>
                <a:srgbClr val="333333"/>
              </a:solidFill>
              <a:highlight>
                <a:srgbClr val="FFFFFF"/>
              </a:highlight>
              <a:latin typeface="Roboto"/>
              <a:ea typeface="Roboto"/>
              <a:cs typeface="Roboto"/>
              <a:sym typeface="Roboto"/>
            </a:endParaRPr>
          </a:p>
          <a:p>
            <a:pPr indent="-318135" lvl="0" marL="457200" rtl="0" algn="l">
              <a:lnSpc>
                <a:spcPct val="95000"/>
              </a:lnSpc>
              <a:spcBef>
                <a:spcPts val="0"/>
              </a:spcBef>
              <a:spcAft>
                <a:spcPts val="0"/>
              </a:spcAft>
              <a:buClr>
                <a:srgbClr val="333333"/>
              </a:buClr>
              <a:buSzPts val="1410"/>
              <a:buFont typeface="Roboto"/>
              <a:buChar char="●"/>
            </a:pPr>
            <a:r>
              <a:rPr lang="en" sz="1410">
                <a:solidFill>
                  <a:srgbClr val="333333"/>
                </a:solidFill>
                <a:highlight>
                  <a:srgbClr val="FFFFFF"/>
                </a:highlight>
                <a:latin typeface="Roboto"/>
                <a:ea typeface="Roboto"/>
                <a:cs typeface="Roboto"/>
                <a:sym typeface="Roboto"/>
              </a:rPr>
              <a:t>Saved payments and “quick payments”;</a:t>
            </a:r>
            <a:endParaRPr sz="1410">
              <a:solidFill>
                <a:srgbClr val="333333"/>
              </a:solidFill>
              <a:highlight>
                <a:srgbClr val="FFFFFF"/>
              </a:highlight>
              <a:latin typeface="Roboto"/>
              <a:ea typeface="Roboto"/>
              <a:cs typeface="Roboto"/>
              <a:sym typeface="Roboto"/>
            </a:endParaRPr>
          </a:p>
          <a:p>
            <a:pPr indent="-318135" lvl="0" marL="457200" rtl="0" algn="l">
              <a:lnSpc>
                <a:spcPct val="95000"/>
              </a:lnSpc>
              <a:spcBef>
                <a:spcPts val="0"/>
              </a:spcBef>
              <a:spcAft>
                <a:spcPts val="0"/>
              </a:spcAft>
              <a:buClr>
                <a:srgbClr val="333333"/>
              </a:buClr>
              <a:buSzPts val="1410"/>
              <a:buFont typeface="Roboto"/>
              <a:buChar char="●"/>
            </a:pPr>
            <a:r>
              <a:rPr lang="en" sz="1410">
                <a:solidFill>
                  <a:srgbClr val="333333"/>
                </a:solidFill>
                <a:highlight>
                  <a:srgbClr val="FFFFFF"/>
                </a:highlight>
                <a:latin typeface="Roboto"/>
                <a:ea typeface="Roboto"/>
                <a:cs typeface="Roboto"/>
                <a:sym typeface="Roboto"/>
              </a:rPr>
              <a:t>Display of available transactions.</a:t>
            </a:r>
            <a:endParaRPr sz="1410">
              <a:solidFill>
                <a:srgbClr val="333333"/>
              </a:solidFill>
              <a:highlight>
                <a:srgbClr val="FFFFFF"/>
              </a:highlight>
              <a:latin typeface="Roboto"/>
              <a:ea typeface="Roboto"/>
              <a:cs typeface="Roboto"/>
              <a:sym typeface="Roboto"/>
            </a:endParaRPr>
          </a:p>
          <a:p>
            <a:pPr indent="0" lvl="0" marL="0" rtl="0" algn="l">
              <a:lnSpc>
                <a:spcPct val="95000"/>
              </a:lnSpc>
              <a:spcBef>
                <a:spcPts val="4100"/>
              </a:spcBef>
              <a:spcAft>
                <a:spcPts val="0"/>
              </a:spcAft>
              <a:buClr>
                <a:schemeClr val="dk1"/>
              </a:buClr>
              <a:buSzPts val="1018"/>
              <a:buFont typeface="Arial"/>
              <a:buNone/>
            </a:pPr>
            <a:r>
              <a:rPr lang="en" sz="1410">
                <a:solidFill>
                  <a:srgbClr val="333333"/>
                </a:solidFill>
                <a:highlight>
                  <a:srgbClr val="FFFFFF"/>
                </a:highlight>
                <a:latin typeface="Roboto"/>
                <a:ea typeface="Roboto"/>
                <a:cs typeface="Roboto"/>
                <a:sym typeface="Roboto"/>
              </a:rPr>
              <a:t>Of course, this is not the whole list and there may be many more functions available. Just remember that the main idea is to let a user fully control their bank account from an app without the need to contact bank representatives for assistance.</a:t>
            </a:r>
            <a:endParaRPr sz="1410">
              <a:solidFill>
                <a:srgbClr val="333333"/>
              </a:solidFill>
              <a:highlight>
                <a:srgbClr val="FFFFFF"/>
              </a:highlight>
              <a:latin typeface="Roboto"/>
              <a:ea typeface="Roboto"/>
              <a:cs typeface="Roboto"/>
              <a:sym typeface="Roboto"/>
            </a:endParaRPr>
          </a:p>
          <a:p>
            <a:pPr indent="0" lvl="0" marL="0" rtl="0" algn="l">
              <a:lnSpc>
                <a:spcPct val="95000"/>
              </a:lnSpc>
              <a:spcBef>
                <a:spcPts val="1500"/>
              </a:spcBef>
              <a:spcAft>
                <a:spcPts val="1200"/>
              </a:spcAft>
              <a:buSzPts val="1018"/>
              <a:buNone/>
            </a:pPr>
            <a:r>
              <a:t/>
            </a:r>
            <a:endParaRPr sz="1665"/>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Solve this problem by Azure</a:t>
            </a:r>
            <a:endParaRPr/>
          </a:p>
        </p:txBody>
      </p:sp>
      <p:sp>
        <p:nvSpPr>
          <p:cNvPr id="70" name="Google Shape;70;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lang="en"/>
              <a:t>Azure Kubernetes Service </a:t>
            </a:r>
            <a:endParaRPr/>
          </a:p>
          <a:p>
            <a:pPr indent="0" lvl="0" marL="0" rtl="0" algn="l">
              <a:spcBef>
                <a:spcPts val="1200"/>
              </a:spcBef>
              <a:spcAft>
                <a:spcPts val="0"/>
              </a:spcAft>
              <a:buNone/>
            </a:pPr>
            <a:r>
              <a:rPr lang="en"/>
              <a:t>Azure </a:t>
            </a:r>
            <a:r>
              <a:rPr lang="en"/>
              <a:t>monitor</a:t>
            </a:r>
            <a:r>
              <a:rPr lang="en"/>
              <a:t> </a:t>
            </a:r>
            <a:endParaRPr/>
          </a:p>
          <a:p>
            <a:pPr indent="0" lvl="0" marL="0" rtl="0" algn="l">
              <a:spcBef>
                <a:spcPts val="1200"/>
              </a:spcBef>
              <a:spcAft>
                <a:spcPts val="0"/>
              </a:spcAft>
              <a:buNone/>
            </a:pPr>
            <a:r>
              <a:rPr lang="en"/>
              <a:t>‘Azure Load balancer 	</a:t>
            </a:r>
            <a:endParaRPr/>
          </a:p>
          <a:p>
            <a:pPr indent="0" lvl="0" marL="0" rtl="0" algn="l">
              <a:spcBef>
                <a:spcPts val="1200"/>
              </a:spcBef>
              <a:spcAft>
                <a:spcPts val="0"/>
              </a:spcAft>
              <a:buNone/>
            </a:pPr>
            <a:r>
              <a:rPr lang="en"/>
              <a:t>Azure firewall </a:t>
            </a:r>
            <a:endParaRPr/>
          </a:p>
          <a:p>
            <a:pPr indent="0" lvl="0" marL="0" rtl="0" algn="l">
              <a:spcBef>
                <a:spcPts val="1200"/>
              </a:spcBef>
              <a:spcAft>
                <a:spcPts val="0"/>
              </a:spcAft>
              <a:buNone/>
            </a:pPr>
            <a:r>
              <a:rPr lang="en"/>
              <a:t>Key vault </a:t>
            </a:r>
            <a:endParaRPr/>
          </a:p>
          <a:p>
            <a:pPr indent="0" lvl="0" marL="0" rtl="0" algn="l">
              <a:spcBef>
                <a:spcPts val="1200"/>
              </a:spcBef>
              <a:spcAft>
                <a:spcPts val="0"/>
              </a:spcAft>
              <a:buNone/>
            </a:pPr>
            <a:r>
              <a:rPr lang="en"/>
              <a:t>Azure Active directory with MFA authentication </a:t>
            </a:r>
            <a:endParaRPr/>
          </a:p>
          <a:p>
            <a:pPr indent="0" lvl="0" marL="0" rtl="0" algn="l">
              <a:spcBef>
                <a:spcPts val="1200"/>
              </a:spcBef>
              <a:spcAft>
                <a:spcPts val="0"/>
              </a:spcAft>
              <a:buNone/>
            </a:pPr>
            <a:r>
              <a:rPr lang="en"/>
              <a:t>Azure Devops for automating CI/CD</a:t>
            </a:r>
            <a:endParaRPr/>
          </a:p>
          <a:p>
            <a:pPr indent="0" lvl="0" marL="0" rtl="0" algn="l">
              <a:spcBef>
                <a:spcPts val="1200"/>
              </a:spcBef>
              <a:spcAft>
                <a:spcPts val="0"/>
              </a:spcAft>
              <a:buNone/>
            </a:pPr>
            <a:r>
              <a:rPr lang="en"/>
              <a:t>Terraform for infrastructure provisioning </a:t>
            </a:r>
            <a:endParaRPr/>
          </a:p>
          <a:p>
            <a:pPr indent="0" lvl="0" marL="0" rtl="0" algn="l">
              <a:spcBef>
                <a:spcPts val="1200"/>
              </a:spcBef>
              <a:spcAft>
                <a:spcPts val="0"/>
              </a:spcAft>
              <a:buNone/>
            </a:pPr>
            <a:r>
              <a:rPr lang="en"/>
              <a:t>Azure Container </a:t>
            </a:r>
            <a:r>
              <a:rPr lang="en"/>
              <a:t>Registry</a:t>
            </a:r>
            <a:r>
              <a:rPr lang="en"/>
              <a:t> (ACR )</a:t>
            </a:r>
            <a:endParaRPr/>
          </a:p>
          <a:p>
            <a:pPr indent="0" lvl="0" marL="0" rtl="0" algn="l">
              <a:spcBef>
                <a:spcPts val="1200"/>
              </a:spcBef>
              <a:spcAft>
                <a:spcPts val="1200"/>
              </a:spcAft>
              <a:buNone/>
            </a:pPr>
            <a:r>
              <a:rPr lang="en"/>
              <a:t>Microsoft database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Solution </a:t>
            </a:r>
            <a:r>
              <a:rPr lang="en"/>
              <a:t>Architecture</a:t>
            </a:r>
            <a:r>
              <a:rPr lang="en"/>
              <a:t> </a:t>
            </a:r>
            <a:endParaRPr/>
          </a:p>
        </p:txBody>
      </p:sp>
      <p:sp>
        <p:nvSpPr>
          <p:cNvPr id="76" name="Google Shape;76;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77" name="Google Shape;77;p16"/>
          <p:cNvPicPr preferRelativeResize="0"/>
          <p:nvPr/>
        </p:nvPicPr>
        <p:blipFill>
          <a:blip r:embed="rId3">
            <a:alphaModFix/>
          </a:blip>
          <a:stretch>
            <a:fillRect/>
          </a:stretch>
        </p:blipFill>
        <p:spPr>
          <a:xfrm>
            <a:off x="423575" y="1133475"/>
            <a:ext cx="8408724" cy="379286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