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0" r:id="rId5"/>
    <p:sldId id="261" r:id="rId6"/>
    <p:sldId id="262" r:id="rId7"/>
    <p:sldId id="272" r:id="rId8"/>
    <p:sldId id="263" r:id="rId9"/>
    <p:sldId id="268" r:id="rId10"/>
    <p:sldId id="269"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AB097B-D1F7-4D38-BC9D-F1869A7D250D}" v="13" dt="2024-03-21T16:51:47.3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88" d="100"/>
          <a:sy n="88" d="100"/>
        </p:scale>
        <p:origin x="81" y="2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iparthi Sivamanikanta Reddy" userId="f6211dcfde3d91b8" providerId="LiveId" clId="{ADAB097B-D1F7-4D38-BC9D-F1869A7D250D}"/>
    <pc:docChg chg="undo custSel addSld delSld modSld">
      <pc:chgData name="Tatiparthi Sivamanikanta Reddy" userId="f6211dcfde3d91b8" providerId="LiveId" clId="{ADAB097B-D1F7-4D38-BC9D-F1869A7D250D}" dt="2024-03-21T16:51:47.382" v="61"/>
      <pc:docMkLst>
        <pc:docMk/>
      </pc:docMkLst>
      <pc:sldChg chg="modSp mod">
        <pc:chgData name="Tatiparthi Sivamanikanta Reddy" userId="f6211dcfde3d91b8" providerId="LiveId" clId="{ADAB097B-D1F7-4D38-BC9D-F1869A7D250D}" dt="2024-03-21T16:51:47.382" v="61"/>
        <pc:sldMkLst>
          <pc:docMk/>
          <pc:sldMk cId="3633625154" sldId="256"/>
        </pc:sldMkLst>
        <pc:spChg chg="mod">
          <ac:chgData name="Tatiparthi Sivamanikanta Reddy" userId="f6211dcfde3d91b8" providerId="LiveId" clId="{ADAB097B-D1F7-4D38-BC9D-F1869A7D250D}" dt="2024-03-21T16:51:47.382" v="61"/>
          <ac:spMkLst>
            <pc:docMk/>
            <pc:sldMk cId="3633625154" sldId="256"/>
            <ac:spMk id="2" creationId="{58A0DE71-BBD0-4DB9-72B0-91F1D406CAF7}"/>
          </ac:spMkLst>
        </pc:spChg>
        <pc:spChg chg="mod">
          <ac:chgData name="Tatiparthi Sivamanikanta Reddy" userId="f6211dcfde3d91b8" providerId="LiveId" clId="{ADAB097B-D1F7-4D38-BC9D-F1869A7D250D}" dt="2024-03-21T16:51:44.114" v="54" actId="1076"/>
          <ac:spMkLst>
            <pc:docMk/>
            <pc:sldMk cId="3633625154" sldId="256"/>
            <ac:spMk id="3" creationId="{89D7C055-D55D-F724-3A4E-EFAABDE6E7B2}"/>
          </ac:spMkLst>
        </pc:spChg>
      </pc:sldChg>
      <pc:sldChg chg="modSp mod">
        <pc:chgData name="Tatiparthi Sivamanikanta Reddy" userId="f6211dcfde3d91b8" providerId="LiveId" clId="{ADAB097B-D1F7-4D38-BC9D-F1869A7D250D}" dt="2024-03-21T16:51:47.382" v="61"/>
        <pc:sldMkLst>
          <pc:docMk/>
          <pc:sldMk cId="2478002475" sldId="257"/>
        </pc:sldMkLst>
        <pc:spChg chg="mod">
          <ac:chgData name="Tatiparthi Sivamanikanta Reddy" userId="f6211dcfde3d91b8" providerId="LiveId" clId="{ADAB097B-D1F7-4D38-BC9D-F1869A7D250D}" dt="2024-03-21T16:51:47.382" v="61"/>
          <ac:spMkLst>
            <pc:docMk/>
            <pc:sldMk cId="2478002475" sldId="257"/>
            <ac:spMk id="2" creationId="{0F3D15C3-0E11-4D1A-F53F-590E66B8EAF4}"/>
          </ac:spMkLst>
        </pc:spChg>
        <pc:spChg chg="mod">
          <ac:chgData name="Tatiparthi Sivamanikanta Reddy" userId="f6211dcfde3d91b8" providerId="LiveId" clId="{ADAB097B-D1F7-4D38-BC9D-F1869A7D250D}" dt="2024-03-21T16:51:47.382" v="61"/>
          <ac:spMkLst>
            <pc:docMk/>
            <pc:sldMk cId="2478002475" sldId="257"/>
            <ac:spMk id="3" creationId="{8E92D417-C565-7379-8BC5-22A636CC75F9}"/>
          </ac:spMkLst>
        </pc:spChg>
      </pc:sldChg>
      <pc:sldChg chg="modSp mod">
        <pc:chgData name="Tatiparthi Sivamanikanta Reddy" userId="f6211dcfde3d91b8" providerId="LiveId" clId="{ADAB097B-D1F7-4D38-BC9D-F1869A7D250D}" dt="2024-03-21T16:51:47.382" v="61"/>
        <pc:sldMkLst>
          <pc:docMk/>
          <pc:sldMk cId="1123380354" sldId="258"/>
        </pc:sldMkLst>
        <pc:spChg chg="mod">
          <ac:chgData name="Tatiparthi Sivamanikanta Reddy" userId="f6211dcfde3d91b8" providerId="LiveId" clId="{ADAB097B-D1F7-4D38-BC9D-F1869A7D250D}" dt="2024-03-21T16:51:47.382" v="61"/>
          <ac:spMkLst>
            <pc:docMk/>
            <pc:sldMk cId="1123380354" sldId="258"/>
            <ac:spMk id="2" creationId="{F1F517F0-951E-4A40-A812-1AC54A75F457}"/>
          </ac:spMkLst>
        </pc:spChg>
        <pc:graphicFrameChg chg="mod modGraphic">
          <ac:chgData name="Tatiparthi Sivamanikanta Reddy" userId="f6211dcfde3d91b8" providerId="LiveId" clId="{ADAB097B-D1F7-4D38-BC9D-F1869A7D250D}" dt="2024-03-21T16:51:47.382" v="61"/>
          <ac:graphicFrameMkLst>
            <pc:docMk/>
            <pc:sldMk cId="1123380354" sldId="258"/>
            <ac:graphicFrameMk id="10" creationId="{61878A6F-769C-31BC-EBA6-DD450631ECDA}"/>
          </ac:graphicFrameMkLst>
        </pc:graphicFrameChg>
      </pc:sldChg>
      <pc:sldChg chg="del">
        <pc:chgData name="Tatiparthi Sivamanikanta Reddy" userId="f6211dcfde3d91b8" providerId="LiveId" clId="{ADAB097B-D1F7-4D38-BC9D-F1869A7D250D}" dt="2024-03-21T16:45:37.753" v="2" actId="2696"/>
        <pc:sldMkLst>
          <pc:docMk/>
          <pc:sldMk cId="1614437430" sldId="259"/>
        </pc:sldMkLst>
      </pc:sldChg>
      <pc:sldChg chg="modSp mod">
        <pc:chgData name="Tatiparthi Sivamanikanta Reddy" userId="f6211dcfde3d91b8" providerId="LiveId" clId="{ADAB097B-D1F7-4D38-BC9D-F1869A7D250D}" dt="2024-03-21T16:51:47.382" v="61"/>
        <pc:sldMkLst>
          <pc:docMk/>
          <pc:sldMk cId="1853605253" sldId="260"/>
        </pc:sldMkLst>
        <pc:spChg chg="mod">
          <ac:chgData name="Tatiparthi Sivamanikanta Reddy" userId="f6211dcfde3d91b8" providerId="LiveId" clId="{ADAB097B-D1F7-4D38-BC9D-F1869A7D250D}" dt="2024-03-21T16:51:47.382" v="61"/>
          <ac:spMkLst>
            <pc:docMk/>
            <pc:sldMk cId="1853605253" sldId="260"/>
            <ac:spMk id="2" creationId="{9CBF1106-E662-8DD1-99F7-2697CB014820}"/>
          </ac:spMkLst>
        </pc:spChg>
        <pc:spChg chg="mod">
          <ac:chgData name="Tatiparthi Sivamanikanta Reddy" userId="f6211dcfde3d91b8" providerId="LiveId" clId="{ADAB097B-D1F7-4D38-BC9D-F1869A7D250D}" dt="2024-03-21T16:51:47.382" v="61"/>
          <ac:spMkLst>
            <pc:docMk/>
            <pc:sldMk cId="1853605253" sldId="260"/>
            <ac:spMk id="3" creationId="{5303EEF0-0A5C-DF6E-2D03-418CF7398D0C}"/>
          </ac:spMkLst>
        </pc:spChg>
      </pc:sldChg>
      <pc:sldChg chg="modSp">
        <pc:chgData name="Tatiparthi Sivamanikanta Reddy" userId="f6211dcfde3d91b8" providerId="LiveId" clId="{ADAB097B-D1F7-4D38-BC9D-F1869A7D250D}" dt="2024-03-21T16:51:47.382" v="61"/>
        <pc:sldMkLst>
          <pc:docMk/>
          <pc:sldMk cId="1754231027" sldId="261"/>
        </pc:sldMkLst>
        <pc:spChg chg="mod">
          <ac:chgData name="Tatiparthi Sivamanikanta Reddy" userId="f6211dcfde3d91b8" providerId="LiveId" clId="{ADAB097B-D1F7-4D38-BC9D-F1869A7D250D}" dt="2024-03-21T16:51:47.382" v="61"/>
          <ac:spMkLst>
            <pc:docMk/>
            <pc:sldMk cId="1754231027" sldId="261"/>
            <ac:spMk id="2" creationId="{30F9FFB3-E34C-9F94-4DEB-F457F716FE7F}"/>
          </ac:spMkLst>
        </pc:spChg>
        <pc:spChg chg="mod">
          <ac:chgData name="Tatiparthi Sivamanikanta Reddy" userId="f6211dcfde3d91b8" providerId="LiveId" clId="{ADAB097B-D1F7-4D38-BC9D-F1869A7D250D}" dt="2024-03-21T16:51:47.382" v="61"/>
          <ac:spMkLst>
            <pc:docMk/>
            <pc:sldMk cId="1754231027" sldId="261"/>
            <ac:spMk id="3" creationId="{67FC657F-C5A9-6382-087D-B53629A505C8}"/>
          </ac:spMkLst>
        </pc:spChg>
      </pc:sldChg>
      <pc:sldChg chg="add del">
        <pc:chgData name="Tatiparthi Sivamanikanta Reddy" userId="f6211dcfde3d91b8" providerId="LiveId" clId="{ADAB097B-D1F7-4D38-BC9D-F1869A7D250D}" dt="2024-03-21T16:45:32.290" v="1" actId="2696"/>
        <pc:sldMkLst>
          <pc:docMk/>
          <pc:sldMk cId="3014370089"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92022F-C91B-48DA-8A52-BE9E4C315DA3}" type="datetimeFigureOut">
              <a:rPr lang="en-IN" smtClean="0"/>
              <a:t>12-11-2024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42913F5-13FF-490C-BC73-5C0A9AAC870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433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2022F-C91B-48DA-8A52-BE9E4C315DA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913F5-13FF-490C-BC73-5C0A9AAC870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69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2022F-C91B-48DA-8A52-BE9E4C315DA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913F5-13FF-490C-BC73-5C0A9AAC870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533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2022F-C91B-48DA-8A52-BE9E4C315DA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913F5-13FF-490C-BC73-5C0A9AAC870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065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2022F-C91B-48DA-8A52-BE9E4C315DA3}" type="datetimeFigureOut">
              <a:rPr lang="en-IN" smtClean="0"/>
              <a:t>12-11-2024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913F5-13FF-490C-BC73-5C0A9AAC870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657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92022F-C91B-48DA-8A52-BE9E4C315DA3}"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913F5-13FF-490C-BC73-5C0A9AAC870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790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92022F-C91B-48DA-8A52-BE9E4C315DA3}" type="datetimeFigureOut">
              <a:rPr lang="en-IN" smtClean="0"/>
              <a:t>12-11-2024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2913F5-13FF-490C-BC73-5C0A9AAC870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3513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92022F-C91B-48DA-8A52-BE9E4C315DA3}" type="datetimeFigureOut">
              <a:rPr lang="en-IN" smtClean="0"/>
              <a:t>12-11-2024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2913F5-13FF-490C-BC73-5C0A9AAC870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061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2022F-C91B-48DA-8A52-BE9E4C315DA3}" type="datetimeFigureOut">
              <a:rPr lang="en-IN" smtClean="0"/>
              <a:t>12-11-2024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2913F5-13FF-490C-BC73-5C0A9AAC870D}" type="slidenum">
              <a:rPr lang="en-IN" smtClean="0"/>
              <a:t>‹#›</a:t>
            </a:fld>
            <a:endParaRPr lang="en-IN"/>
          </a:p>
        </p:txBody>
      </p:sp>
    </p:spTree>
    <p:extLst>
      <p:ext uri="{BB962C8B-B14F-4D97-AF65-F5344CB8AC3E}">
        <p14:creationId xmlns:p14="http://schemas.microsoft.com/office/powerpoint/2010/main" val="164689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2022F-C91B-48DA-8A52-BE9E4C315DA3}" type="datetimeFigureOut">
              <a:rPr lang="en-IN" smtClean="0"/>
              <a:t>12-11-2024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913F5-13FF-490C-BC73-5C0A9AAC870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864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B92022F-C91B-48DA-8A52-BE9E4C315DA3}" type="datetimeFigureOut">
              <a:rPr lang="en-IN" smtClean="0"/>
              <a:t>12-11-2024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42913F5-13FF-490C-BC73-5C0A9AAC870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4752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92022F-C91B-48DA-8A52-BE9E4C315DA3}" type="datetimeFigureOut">
              <a:rPr lang="en-IN" smtClean="0"/>
              <a:t>12-11-2024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42913F5-13FF-490C-BC73-5C0A9AAC870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339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DE71-BBD0-4DB9-72B0-91F1D406CAF7}"/>
              </a:ext>
            </a:extLst>
          </p:cNvPr>
          <p:cNvSpPr>
            <a:spLocks noGrp="1"/>
          </p:cNvSpPr>
          <p:nvPr>
            <p:ph type="ctrTitle"/>
          </p:nvPr>
        </p:nvSpPr>
        <p:spPr/>
        <p:txBody>
          <a:bodyPr>
            <a:normAutofit/>
          </a:bodyPr>
          <a:lstStyle/>
          <a:p>
            <a:r>
              <a:rPr lang="en-US" sz="5900" dirty="0">
                <a:effectLst>
                  <a:outerShdw blurRad="38100" dist="38100" dir="2700000" algn="tl">
                    <a:srgbClr val="000000">
                      <a:alpha val="43137"/>
                    </a:srgbClr>
                  </a:outerShdw>
                </a:effectLst>
                <a:latin typeface="Algerian" panose="04020705040A02060702" pitchFamily="82" charset="0"/>
              </a:rPr>
              <a:t>STOCK PRICE PREDICTION USING LSTM</a:t>
            </a:r>
            <a:endParaRPr lang="en-IN" sz="5900" dirty="0">
              <a:effectLst>
                <a:outerShdw blurRad="38100" dist="38100" dir="2700000" algn="tl">
                  <a:srgbClr val="000000">
                    <a:alpha val="43137"/>
                  </a:srgbClr>
                </a:outerShdw>
              </a:effectLst>
              <a:latin typeface="Algerian" panose="04020705040A02060702" pitchFamily="82" charset="0"/>
            </a:endParaRPr>
          </a:p>
        </p:txBody>
      </p:sp>
      <p:sp>
        <p:nvSpPr>
          <p:cNvPr id="3" name="Subtitle 2">
            <a:extLst>
              <a:ext uri="{FF2B5EF4-FFF2-40B4-BE49-F238E27FC236}">
                <a16:creationId xmlns:a16="http://schemas.microsoft.com/office/drawing/2014/main" id="{89D7C055-D55D-F724-3A4E-EFAABDE6E7B2}"/>
              </a:ext>
            </a:extLst>
          </p:cNvPr>
          <p:cNvSpPr>
            <a:spLocks noGrp="1"/>
          </p:cNvSpPr>
          <p:nvPr>
            <p:ph type="subTitle" idx="1"/>
          </p:nvPr>
        </p:nvSpPr>
        <p:spPr>
          <a:xfrm>
            <a:off x="1524000" y="3891287"/>
            <a:ext cx="9144000" cy="2798762"/>
          </a:xfrm>
        </p:spPr>
        <p:txBody>
          <a:bodyPr anchor="ctr"/>
          <a:lstStyle/>
          <a:p>
            <a:pPr algn="l"/>
            <a:r>
              <a:rPr lang="en-US" dirty="0"/>
              <a:t>TEAM MEMBERS:</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M.SUNIL KUMAR-99220040917</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L.NAGARAJU-99220040906</a:t>
            </a:r>
          </a:p>
          <a:p>
            <a:pPr marL="342900" indent="-342900" algn="l">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M.PRANAV-99220040916</a:t>
            </a:r>
          </a:p>
          <a:p>
            <a:pPr marL="342900" indent="-342900" algn="l">
              <a:buFont typeface="Wingdings" panose="05000000000000000000" pitchFamily="2" charset="2"/>
              <a:buChar char="§"/>
            </a:pPr>
            <a:endParaRPr lang="en-US" dirty="0"/>
          </a:p>
          <a:p>
            <a:pPr marL="342900" indent="-342900" algn="l">
              <a:buFont typeface="Wingdings" panose="05000000000000000000" pitchFamily="2" charset="2"/>
              <a:buChar char="§"/>
            </a:pPr>
            <a:endParaRPr lang="en-IN" dirty="0"/>
          </a:p>
        </p:txBody>
      </p:sp>
    </p:spTree>
    <p:extLst>
      <p:ext uri="{BB962C8B-B14F-4D97-AF65-F5344CB8AC3E}">
        <p14:creationId xmlns:p14="http://schemas.microsoft.com/office/powerpoint/2010/main" val="3633625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DA0A-3E8C-C3D9-B3C6-526BD4C0C442}"/>
              </a:ext>
            </a:extLst>
          </p:cNvPr>
          <p:cNvSpPr>
            <a:spLocks noGrp="1"/>
          </p:cNvSpPr>
          <p:nvPr>
            <p:ph type="title"/>
          </p:nvPr>
        </p:nvSpPr>
        <p:spPr/>
        <p:txBody>
          <a:bodyPr/>
          <a:lstStyle/>
          <a:p>
            <a:r>
              <a:rPr lang="en-US" b="1" u="sng" dirty="0">
                <a:latin typeface="Algerian" panose="04020705040A02060702" pitchFamily="82" charset="0"/>
              </a:rPr>
              <a:t>Our predication</a:t>
            </a:r>
            <a:endParaRPr lang="en-IN" b="1"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3E812476-39C2-915D-1783-BB91C23D23D0}"/>
              </a:ext>
            </a:extLst>
          </p:cNvPr>
          <p:cNvPicPr>
            <a:picLocks noGrp="1" noChangeAspect="1"/>
          </p:cNvPicPr>
          <p:nvPr>
            <p:ph idx="1"/>
          </p:nvPr>
        </p:nvPicPr>
        <p:blipFill>
          <a:blip r:embed="rId2"/>
          <a:stretch>
            <a:fillRect/>
          </a:stretch>
        </p:blipFill>
        <p:spPr>
          <a:xfrm>
            <a:off x="1523965" y="2147876"/>
            <a:ext cx="9458394" cy="3186136"/>
          </a:xfrm>
        </p:spPr>
      </p:pic>
    </p:spTree>
    <p:extLst>
      <p:ext uri="{BB962C8B-B14F-4D97-AF65-F5344CB8AC3E}">
        <p14:creationId xmlns:p14="http://schemas.microsoft.com/office/powerpoint/2010/main" val="70573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49A5-3CDC-A3E3-5BB3-316925FF3B54}"/>
              </a:ext>
            </a:extLst>
          </p:cNvPr>
          <p:cNvSpPr>
            <a:spLocks noGrp="1"/>
          </p:cNvSpPr>
          <p:nvPr>
            <p:ph type="title"/>
          </p:nvPr>
        </p:nvSpPr>
        <p:spPr/>
        <p:txBody>
          <a:bodyPr>
            <a:normAutofit/>
          </a:bodyPr>
          <a:lstStyle/>
          <a:p>
            <a:r>
              <a:rPr lang="en-US" sz="4000" u="sng" dirty="0">
                <a:effectLst>
                  <a:outerShdw blurRad="38100" dist="38100" dir="2700000" algn="tl">
                    <a:srgbClr val="000000">
                      <a:alpha val="43137"/>
                    </a:srgbClr>
                  </a:outerShdw>
                </a:effectLst>
                <a:latin typeface="Algerian" panose="04020705040A02060702" pitchFamily="82" charset="0"/>
              </a:rPr>
              <a:t>CONCLUSION</a:t>
            </a:r>
            <a:endParaRPr lang="en-IN" sz="4000" u="sng"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17711506-0C86-7A13-5B88-6489F004EE58}"/>
              </a:ext>
            </a:extLst>
          </p:cNvPr>
          <p:cNvSpPr>
            <a:spLocks noGrp="1"/>
          </p:cNvSpPr>
          <p:nvPr>
            <p:ph idx="1"/>
          </p:nvPr>
        </p:nvSpPr>
        <p:spPr>
          <a:xfrm>
            <a:off x="905068" y="1940768"/>
            <a:ext cx="10448731" cy="3750906"/>
          </a:xfrm>
        </p:spPr>
        <p:txBody>
          <a:bodyPr/>
          <a:lstStyle/>
          <a:p>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In conclusion, stock price prediction using machine learning presents immense potential but also notable challenges. While machine learning techniques offer the capability to leverage diverse data sources and advanced algorithms for prediction, issues such as data quality, overfitting, and market dynamics pose significant hurdles. Despite these challenges, ongoing research and development efforts continue to refine models, enhance interpretability, and improve predictive accuracy. With the integration of domain expertise and robust validation techniques, machine learning-based stock price prediction holds promise for providing valuable insights to investors and financial analysts in navigating the complex and dynamic nature of the stock market.</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743B970-1AD8-0532-EED7-1AF04614DB10}"/>
              </a:ext>
            </a:extLst>
          </p:cNvPr>
          <p:cNvSpPr>
            <a:spLocks noChangeArrowheads="1"/>
          </p:cNvSpPr>
          <p:nvPr/>
        </p:nvSpPr>
        <p:spPr bwMode="auto">
          <a:xfrm>
            <a:off x="185195" y="17346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C23BEC0-102A-605C-DB9B-372573CA69E7}"/>
              </a:ext>
            </a:extLst>
          </p:cNvPr>
          <p:cNvSpPr>
            <a:spLocks noChangeArrowheads="1"/>
          </p:cNvSpPr>
          <p:nvPr/>
        </p:nvSpPr>
        <p:spPr bwMode="auto">
          <a:xfrm>
            <a:off x="185195" y="1690688"/>
            <a:ext cx="434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727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24C5-DA2F-D830-D85D-E3D9D1A8A6F8}"/>
              </a:ext>
            </a:extLst>
          </p:cNvPr>
          <p:cNvSpPr>
            <a:spLocks noGrp="1"/>
          </p:cNvSpPr>
          <p:nvPr>
            <p:ph type="title"/>
          </p:nvPr>
        </p:nvSpPr>
        <p:spPr>
          <a:xfrm>
            <a:off x="1294362" y="1810139"/>
            <a:ext cx="9603275" cy="4282751"/>
          </a:xfrm>
        </p:spPr>
        <p:txBody>
          <a:bodyPr/>
          <a:lstStyle/>
          <a:p>
            <a:r>
              <a:rPr lang="en-US" dirty="0"/>
              <a:t>   </a:t>
            </a:r>
            <a:br>
              <a:rPr lang="en-US" dirty="0"/>
            </a:br>
            <a:br>
              <a:rPr lang="en-US" dirty="0"/>
            </a:br>
            <a:br>
              <a:rPr lang="en-US" dirty="0"/>
            </a:br>
            <a:br>
              <a:rPr lang="en-US" dirty="0"/>
            </a:br>
            <a:r>
              <a:rPr lang="en-US" dirty="0"/>
              <a:t>                                 </a:t>
            </a:r>
            <a:endParaRPr lang="en-IN" dirty="0"/>
          </a:p>
        </p:txBody>
      </p:sp>
      <p:pic>
        <p:nvPicPr>
          <p:cNvPr id="5" name="Picture 4">
            <a:extLst>
              <a:ext uri="{FF2B5EF4-FFF2-40B4-BE49-F238E27FC236}">
                <a16:creationId xmlns:a16="http://schemas.microsoft.com/office/drawing/2014/main" id="{AF1E7B2F-BDC6-88F7-89F1-23007EF4D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0479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15C3-0E11-4D1A-F53F-590E66B8EAF4}"/>
              </a:ext>
            </a:extLst>
          </p:cNvPr>
          <p:cNvSpPr>
            <a:spLocks noGrp="1"/>
          </p:cNvSpPr>
          <p:nvPr>
            <p:ph type="title"/>
          </p:nvPr>
        </p:nvSpPr>
        <p:spPr>
          <a:xfrm>
            <a:off x="1087685" y="867037"/>
            <a:ext cx="9603275" cy="1049235"/>
          </a:xfrm>
        </p:spPr>
        <p:txBody>
          <a:bodyPr>
            <a:normAutofit/>
          </a:bodyPr>
          <a:lstStyle/>
          <a:p>
            <a:r>
              <a:rPr lang="en-US" sz="4000" u="sng" dirty="0">
                <a:effectLst>
                  <a:outerShdw blurRad="38100" dist="38100" dir="2700000" algn="tl">
                    <a:srgbClr val="000000">
                      <a:alpha val="43137"/>
                    </a:srgbClr>
                  </a:outerShdw>
                </a:effectLst>
                <a:latin typeface="Algerian" panose="04020705040A02060702" pitchFamily="82" charset="0"/>
              </a:rPr>
              <a:t>ABSTRACT</a:t>
            </a:r>
            <a:endParaRPr lang="en-IN" sz="4000" u="sng"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8E92D417-C565-7379-8BC5-22A636CC75F9}"/>
              </a:ext>
            </a:extLst>
          </p:cNvPr>
          <p:cNvSpPr>
            <a:spLocks noGrp="1"/>
          </p:cNvSpPr>
          <p:nvPr>
            <p:ph idx="1"/>
          </p:nvPr>
        </p:nvSpPr>
        <p:spPr/>
        <p:txBody>
          <a:bodyPr>
            <a:noAutofit/>
          </a:bodyPr>
          <a:lstStyle/>
          <a:p>
            <a:pPr>
              <a:lnSpc>
                <a:spcPct val="10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In this topic  we apply Long Short Term Memory (LSTM) networks to stock price prediction  for forecasting accuracy in the years of volatile financial  markets. Using historical data of stock prices we created a predictive model that accurately captures low dimensional temporal  dependencies in stock price movements. Our approach consists of two steps: data preprocessing to refine features and training of LSTM for different time intervals. It makes use of KPIs such as MAE or RMSE to assess performance. We show that LSTM networks substantially improve over all baseline forecasting techniques. This study serves to build on the current literature regarding machine learning  approaches to finance and support the utilization of deep  learning methodologies to some non-linear.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00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17F0-951E-4A40-A812-1AC54A75F457}"/>
              </a:ext>
            </a:extLst>
          </p:cNvPr>
          <p:cNvSpPr>
            <a:spLocks noGrp="1"/>
          </p:cNvSpPr>
          <p:nvPr>
            <p:ph type="title"/>
          </p:nvPr>
        </p:nvSpPr>
        <p:spPr>
          <a:xfrm>
            <a:off x="219938" y="412634"/>
            <a:ext cx="9603275" cy="1049235"/>
          </a:xfrm>
        </p:spPr>
        <p:txBody>
          <a:bodyPr>
            <a:normAutofit fontScale="90000"/>
          </a:bodyPr>
          <a:lstStyle/>
          <a:p>
            <a:r>
              <a:rPr lang="en-US" sz="4000" u="sng" dirty="0">
                <a:effectLst>
                  <a:outerShdw blurRad="38100" dist="38100" dir="2700000" algn="tl">
                    <a:srgbClr val="000000">
                      <a:alpha val="43137"/>
                    </a:srgbClr>
                  </a:outerShdw>
                </a:effectLst>
                <a:latin typeface="Algerian" panose="04020705040A02060702" pitchFamily="82" charset="0"/>
              </a:rPr>
              <a:t>LITERATURE</a:t>
            </a:r>
            <a:r>
              <a:rPr lang="en-US" dirty="0">
                <a:effectLst>
                  <a:outerShdw blurRad="38100" dist="38100" dir="2700000" algn="tl">
                    <a:srgbClr val="000000">
                      <a:alpha val="43137"/>
                    </a:srgbClr>
                  </a:outerShdw>
                </a:effectLst>
                <a:latin typeface="Algerian" panose="04020705040A02060702" pitchFamily="82" charset="0"/>
              </a:rPr>
              <a:t> </a:t>
            </a:r>
            <a:r>
              <a:rPr lang="en-US" sz="4400" u="sng" dirty="0">
                <a:effectLst>
                  <a:outerShdw blurRad="38100" dist="38100" dir="2700000" algn="tl">
                    <a:srgbClr val="000000">
                      <a:alpha val="43137"/>
                    </a:srgbClr>
                  </a:outerShdw>
                </a:effectLst>
                <a:latin typeface="Algerian" panose="04020705040A02060702" pitchFamily="82" charset="0"/>
              </a:rPr>
              <a:t>SURVEY</a:t>
            </a:r>
            <a:r>
              <a:rPr lang="en-US" dirty="0">
                <a:effectLst>
                  <a:outerShdw blurRad="38100" dist="38100" dir="2700000" algn="tl">
                    <a:srgbClr val="000000">
                      <a:alpha val="43137"/>
                    </a:srgbClr>
                  </a:outerShdw>
                </a:effectLst>
                <a:latin typeface="Algerian" panose="04020705040A02060702" pitchFamily="82" charset="0"/>
              </a:rPr>
              <a:t> </a:t>
            </a:r>
            <a:br>
              <a:rPr lang="en-US" dirty="0">
                <a:effectLst>
                  <a:outerShdw blurRad="38100" dist="38100" dir="2700000" algn="tl">
                    <a:srgbClr val="000000">
                      <a:alpha val="43137"/>
                    </a:srgbClr>
                  </a:outerShdw>
                </a:effectLst>
                <a:latin typeface="Algerian" panose="04020705040A02060702" pitchFamily="82" charset="0"/>
              </a:rPr>
            </a:br>
            <a:endParaRPr lang="en-IN" dirty="0">
              <a:effectLst>
                <a:outerShdw blurRad="38100" dist="38100" dir="2700000" algn="tl">
                  <a:srgbClr val="000000">
                    <a:alpha val="43137"/>
                  </a:srgbClr>
                </a:outerShdw>
              </a:effectLst>
              <a:latin typeface="Algerian" panose="04020705040A02060702" pitchFamily="82" charset="0"/>
            </a:endParaRPr>
          </a:p>
        </p:txBody>
      </p:sp>
      <p:graphicFrame>
        <p:nvGraphicFramePr>
          <p:cNvPr id="10" name="Content Placeholder 9">
            <a:extLst>
              <a:ext uri="{FF2B5EF4-FFF2-40B4-BE49-F238E27FC236}">
                <a16:creationId xmlns:a16="http://schemas.microsoft.com/office/drawing/2014/main" id="{61878A6F-769C-31BC-EBA6-DD450631ECDA}"/>
              </a:ext>
            </a:extLst>
          </p:cNvPr>
          <p:cNvGraphicFramePr>
            <a:graphicFrameLocks noGrp="1"/>
          </p:cNvGraphicFramePr>
          <p:nvPr>
            <p:ph idx="1"/>
            <p:extLst>
              <p:ext uri="{D42A27DB-BD31-4B8C-83A1-F6EECF244321}">
                <p14:modId xmlns:p14="http://schemas.microsoft.com/office/powerpoint/2010/main" val="1282792895"/>
              </p:ext>
            </p:extLst>
          </p:nvPr>
        </p:nvGraphicFramePr>
        <p:xfrm>
          <a:off x="312420" y="1060579"/>
          <a:ext cx="11567160" cy="5559951"/>
        </p:xfrm>
        <a:graphic>
          <a:graphicData uri="http://schemas.openxmlformats.org/drawingml/2006/table">
            <a:tbl>
              <a:tblPr firstRow="1" bandRow="1">
                <a:tableStyleId>{D7AC3CCA-C797-4891-BE02-D94E43425B78}</a:tableStyleId>
              </a:tblPr>
              <a:tblGrid>
                <a:gridCol w="1240536">
                  <a:extLst>
                    <a:ext uri="{9D8B030D-6E8A-4147-A177-3AD203B41FA5}">
                      <a16:colId xmlns:a16="http://schemas.microsoft.com/office/drawing/2014/main" val="2077093457"/>
                    </a:ext>
                  </a:extLst>
                </a:gridCol>
                <a:gridCol w="4258056">
                  <a:extLst>
                    <a:ext uri="{9D8B030D-6E8A-4147-A177-3AD203B41FA5}">
                      <a16:colId xmlns:a16="http://schemas.microsoft.com/office/drawing/2014/main" val="3481053471"/>
                    </a:ext>
                  </a:extLst>
                </a:gridCol>
                <a:gridCol w="3176778">
                  <a:extLst>
                    <a:ext uri="{9D8B030D-6E8A-4147-A177-3AD203B41FA5}">
                      <a16:colId xmlns:a16="http://schemas.microsoft.com/office/drawing/2014/main" val="2596814518"/>
                    </a:ext>
                  </a:extLst>
                </a:gridCol>
                <a:gridCol w="2891790">
                  <a:extLst>
                    <a:ext uri="{9D8B030D-6E8A-4147-A177-3AD203B41FA5}">
                      <a16:colId xmlns:a16="http://schemas.microsoft.com/office/drawing/2014/main" val="1819372471"/>
                    </a:ext>
                  </a:extLst>
                </a:gridCol>
              </a:tblGrid>
              <a:tr h="505570">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PAPER DESCRIPTION</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TECHNIQUES USED</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LIMITATIONS</a:t>
                      </a:r>
                    </a:p>
                  </a:txBody>
                  <a:tcPr/>
                </a:tc>
                <a:extLst>
                  <a:ext uri="{0D108BD9-81ED-4DB2-BD59-A6C34878D82A}">
                    <a16:rowId xmlns:a16="http://schemas.microsoft.com/office/drawing/2014/main" val="1786534140"/>
                  </a:ext>
                </a:extLst>
              </a:tr>
              <a:tr h="938917">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1.</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S. R. </a:t>
                      </a:r>
                      <a:r>
                        <a:rPr lang="en-US" sz="1800" b="0" kern="1200" dirty="0" err="1">
                          <a:solidFill>
                            <a:schemeClr val="dk1"/>
                          </a:solidFill>
                          <a:effectLst/>
                          <a:latin typeface="Times New Roman" panose="02020603050405020304" pitchFamily="18" charset="0"/>
                          <a:cs typeface="Times New Roman" panose="02020603050405020304" pitchFamily="18" charset="0"/>
                        </a:rPr>
                        <a:t>Suralkar</a:t>
                      </a:r>
                      <a:r>
                        <a:rPr lang="en-US" sz="1800" b="0" kern="1200" dirty="0">
                          <a:solidFill>
                            <a:schemeClr val="dk1"/>
                          </a:solidFill>
                          <a:effectLst/>
                          <a:latin typeface="Times New Roman" panose="02020603050405020304" pitchFamily="18" charset="0"/>
                          <a:cs typeface="Times New Roman" panose="02020603050405020304" pitchFamily="18" charset="0"/>
                        </a:rPr>
                        <a:t> and S. H. Patil these two  studied and evaluated the performance of various machine learning algorithms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Support Vector Machines  Random Forest, and Long Short-Term Memory (LSTM) neural networks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difficulty in market sentiments accurately and handling non-stationary market data.</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3566905"/>
                  </a:ext>
                </a:extLst>
              </a:tr>
              <a:tr h="938917">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 P. B. </a:t>
                      </a:r>
                      <a:r>
                        <a:rPr lang="en-US" sz="1800" b="0" kern="1200" dirty="0" err="1">
                          <a:solidFill>
                            <a:schemeClr val="dk1"/>
                          </a:solidFill>
                          <a:effectLst/>
                          <a:latin typeface="Times New Roman" panose="02020603050405020304" pitchFamily="18" charset="0"/>
                          <a:cs typeface="Times New Roman" panose="02020603050405020304" pitchFamily="18" charset="0"/>
                        </a:rPr>
                        <a:t>Revankar</a:t>
                      </a:r>
                      <a:r>
                        <a:rPr lang="en-US" sz="1800" b="0" kern="1200" dirty="0">
                          <a:solidFill>
                            <a:schemeClr val="dk1"/>
                          </a:solidFill>
                          <a:effectLst/>
                          <a:latin typeface="Times New Roman" panose="02020603050405020304" pitchFamily="18" charset="0"/>
                          <a:cs typeface="Times New Roman" panose="02020603050405020304" pitchFamily="18" charset="0"/>
                        </a:rPr>
                        <a:t> and S. B. </a:t>
                      </a:r>
                      <a:r>
                        <a:rPr lang="en-US" sz="1800" b="0" kern="1200" dirty="0" err="1">
                          <a:solidFill>
                            <a:schemeClr val="dk1"/>
                          </a:solidFill>
                          <a:effectLst/>
                          <a:latin typeface="Times New Roman" panose="02020603050405020304" pitchFamily="18" charset="0"/>
                          <a:cs typeface="Times New Roman" panose="02020603050405020304" pitchFamily="18" charset="0"/>
                        </a:rPr>
                        <a:t>Lakshmanna</a:t>
                      </a:r>
                      <a:r>
                        <a:rPr lang="en-US" sz="1800" b="0" kern="1200" dirty="0">
                          <a:solidFill>
                            <a:schemeClr val="dk1"/>
                          </a:solidFill>
                          <a:effectLst/>
                          <a:latin typeface="Times New Roman" panose="02020603050405020304" pitchFamily="18" charset="0"/>
                          <a:cs typeface="Times New Roman" panose="02020603050405020304" pitchFamily="18" charset="0"/>
                        </a:rPr>
                        <a:t>: survey provides an overview of different ml techniques applied to predict.</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regression models, ensemble methods, and deep learning approaches.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labeled data and the noise in financial news sentiment analysis.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0048443"/>
                  </a:ext>
                </a:extLst>
              </a:tr>
              <a:tr h="938917">
                <a:tc>
                  <a:txBody>
                    <a:bodyPr/>
                    <a:lstStyle/>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3.</a:t>
                      </a: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 A. Kumar et al.: This research explores the integration of sentiment analysis with machine learning models to predict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It investigates how sentiment from news articles and social media can  </a:t>
                      </a:r>
                      <a:r>
                        <a:rPr lang="en-US" sz="1800" b="0" kern="1200" dirty="0" err="1">
                          <a:solidFill>
                            <a:schemeClr val="dk1"/>
                          </a:solidFill>
                          <a:effectLst/>
                          <a:latin typeface="Times New Roman" panose="02020603050405020304" pitchFamily="18" charset="0"/>
                          <a:cs typeface="Times New Roman" panose="02020603050405020304" pitchFamily="18" charset="0"/>
                        </a:rPr>
                        <a:t>predicte</a:t>
                      </a:r>
                      <a:r>
                        <a:rPr lang="en-US" sz="1800" b="0" kern="1200" dirty="0">
                          <a:solidFill>
                            <a:schemeClr val="dk1"/>
                          </a:solidFill>
                          <a:effectLst/>
                          <a:latin typeface="Times New Roman" panose="02020603050405020304" pitchFamily="18" charset="0"/>
                          <a:cs typeface="Times New Roman" panose="02020603050405020304" pitchFamily="18" charset="0"/>
                        </a:rPr>
                        <a:t> accuracy.</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the potential overfitting of ensemble models to historical data.</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05460444"/>
                  </a:ext>
                </a:extLst>
              </a:tr>
              <a:tr h="938917">
                <a:tc>
                  <a:txBody>
                    <a:bodyPr/>
                    <a:lstStyle/>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4.</a:t>
                      </a: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 M. N. </a:t>
                      </a:r>
                      <a:r>
                        <a:rPr lang="en-US" sz="1800" b="0" kern="1200" dirty="0" err="1">
                          <a:solidFill>
                            <a:schemeClr val="dk1"/>
                          </a:solidFill>
                          <a:effectLst/>
                          <a:latin typeface="Times New Roman" panose="02020603050405020304" pitchFamily="18" charset="0"/>
                          <a:cs typeface="Times New Roman" panose="02020603050405020304" pitchFamily="18" charset="0"/>
                        </a:rPr>
                        <a:t>Nazar</a:t>
                      </a:r>
                      <a:r>
                        <a:rPr lang="en-US" sz="1800" b="0" kern="1200" dirty="0">
                          <a:solidFill>
                            <a:schemeClr val="dk1"/>
                          </a:solidFill>
                          <a:effectLst/>
                          <a:latin typeface="Times New Roman" panose="02020603050405020304" pitchFamily="18" charset="0"/>
                          <a:cs typeface="Times New Roman" panose="02020603050405020304" pitchFamily="18" charset="0"/>
                        </a:rPr>
                        <a:t> and R. K. Ibrahim: This review paper summarizes the recent advancements in ml to predict.</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It discusses the challenges, methodologies, and future directions in the field.</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challenge of accurately modeling volatility.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8533219"/>
                  </a:ext>
                </a:extLst>
              </a:tr>
              <a:tr h="722243">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5.</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"Deep learning for stock prediction using numerical and textual information" by Z. Zhang et al.</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It demonstrates the  deep learning models in capturing complex market patterns.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kern="1200" dirty="0">
                          <a:solidFill>
                            <a:schemeClr val="dk1"/>
                          </a:solidFill>
                          <a:effectLst/>
                          <a:latin typeface="Times New Roman" panose="02020603050405020304" pitchFamily="18" charset="0"/>
                          <a:cs typeface="Times New Roman" panose="02020603050405020304" pitchFamily="18" charset="0"/>
                        </a:rPr>
                        <a:t>need for large  datasets for  and the risk of transferring irrelevant patterns.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5288432"/>
                  </a:ext>
                </a:extLst>
              </a:tr>
            </a:tbl>
          </a:graphicData>
        </a:graphic>
      </p:graphicFrame>
    </p:spTree>
    <p:extLst>
      <p:ext uri="{BB962C8B-B14F-4D97-AF65-F5344CB8AC3E}">
        <p14:creationId xmlns:p14="http://schemas.microsoft.com/office/powerpoint/2010/main" val="112338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1106-E662-8DD1-99F7-2697CB014820}"/>
              </a:ext>
            </a:extLst>
          </p:cNvPr>
          <p:cNvSpPr>
            <a:spLocks noGrp="1"/>
          </p:cNvSpPr>
          <p:nvPr>
            <p:ph type="title"/>
          </p:nvPr>
        </p:nvSpPr>
        <p:spPr/>
        <p:txBody>
          <a:bodyPr>
            <a:normAutofit/>
          </a:bodyPr>
          <a:lstStyle/>
          <a:p>
            <a:r>
              <a:rPr lang="en-US" sz="4000" u="sng" dirty="0">
                <a:effectLst>
                  <a:outerShdw blurRad="38100" dist="38100" dir="2700000" algn="tl">
                    <a:srgbClr val="000000">
                      <a:alpha val="43137"/>
                    </a:srgbClr>
                  </a:outerShdw>
                </a:effectLst>
                <a:latin typeface="Algerian" panose="04020705040A02060702" pitchFamily="82" charset="0"/>
              </a:rPr>
              <a:t>PROBLEM STATEMENT</a:t>
            </a:r>
            <a:endParaRPr lang="en-IN" sz="4000" u="sng"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5303EEF0-0A5C-DF6E-2D03-418CF7398D0C}"/>
              </a:ext>
            </a:extLst>
          </p:cNvPr>
          <p:cNvSpPr>
            <a:spLocks noGrp="1"/>
          </p:cNvSpPr>
          <p:nvPr>
            <p:ph idx="1"/>
          </p:nvPr>
        </p:nvSpPr>
        <p:spPr/>
        <p:txBody>
          <a:bodyPr>
            <a:noAutofit/>
          </a:bodyPr>
          <a:lstStyle/>
          <a:p>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Data Preprocessing: Preprocess the data by cleaning, normalizing, and transforming it into a format suitable for machine learning models. This may involve techniques such as data </a:t>
            </a:r>
            <a:r>
              <a:rPr lang="en-US" sz="1600" dirty="0" err="1">
                <a:solidFill>
                  <a:schemeClr val="tx1">
                    <a:lumMod val="95000"/>
                    <a:lumOff val="5000"/>
                  </a:schemeClr>
                </a:solidFill>
                <a:latin typeface="Times New Roman" panose="02020603050405020304" pitchFamily="18" charset="0"/>
                <a:cs typeface="Times New Roman" panose="02020603050405020304" pitchFamily="18" charset="0"/>
              </a:rPr>
              <a:t>imputation,feature</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engineering, and data scaling.</a:t>
            </a:r>
          </a:p>
          <a:p>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Feature Selection: Identify the most important features that influence stock prices using statistical analysis or machine learning techniques such as feature importance rankings or principal component analysis.</a:t>
            </a:r>
          </a:p>
          <a:p>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Model Selection: Choose a suitable machine learning algorithm for predicting stock prices. This may include regression techniques such as linear regression, decision trees, or neural networks.</a:t>
            </a:r>
          </a:p>
          <a:p>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Model Training: Train the selected model on the preprocessed data. This involves splitting the data into training and validation sets, fitting the model to the training data, and evaluating </a:t>
            </a:r>
            <a:r>
              <a:rPr lang="en-US" sz="1600" dirty="0" err="1">
                <a:solidFill>
                  <a:schemeClr val="tx1">
                    <a:lumMod val="95000"/>
                    <a:lumOff val="5000"/>
                  </a:schemeClr>
                </a:solidFill>
                <a:latin typeface="Times New Roman" panose="02020603050405020304" pitchFamily="18" charset="0"/>
                <a:cs typeface="Times New Roman" panose="02020603050405020304" pitchFamily="18" charset="0"/>
              </a:rPr>
              <a:t>itsperformance</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on the validation set. This process may involve hyperparameter tuning to optimize the model's performance.</a:t>
            </a:r>
          </a:p>
          <a:p>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Model Deployment: Deploy the trained model to predict stock prices for new data. This may involve integrating the model into a web application, a mobile app, or an API that can receive inputs and provide predictions.</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60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FB3-E34C-9F94-4DEB-F457F716FE7F}"/>
              </a:ext>
            </a:extLst>
          </p:cNvPr>
          <p:cNvSpPr>
            <a:spLocks noGrp="1"/>
          </p:cNvSpPr>
          <p:nvPr>
            <p:ph type="title"/>
          </p:nvPr>
        </p:nvSpPr>
        <p:spPr/>
        <p:txBody>
          <a:bodyPr>
            <a:normAutofit/>
          </a:bodyPr>
          <a:lstStyle/>
          <a:p>
            <a:r>
              <a:rPr lang="en-US" sz="4000" u="sng" dirty="0">
                <a:effectLst>
                  <a:outerShdw blurRad="38100" dist="38100" dir="2700000" algn="tl">
                    <a:srgbClr val="000000">
                      <a:alpha val="43137"/>
                    </a:srgbClr>
                  </a:outerShdw>
                </a:effectLst>
                <a:latin typeface="Algerian" panose="04020705040A02060702" pitchFamily="82" charset="0"/>
              </a:rPr>
              <a:t>ISSUE IN EXISTING SYSTEM</a:t>
            </a:r>
            <a:endParaRPr lang="en-IN" sz="4000" u="sng"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67FC657F-C5A9-6382-087D-B53629A505C8}"/>
              </a:ext>
            </a:extLst>
          </p:cNvPr>
          <p:cNvSpPr>
            <a:spLocks noGrp="1"/>
          </p:cNvSpPr>
          <p:nvPr>
            <p:ph idx="1"/>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ACCURACY</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REQUIRES LARGE DATA</a:t>
            </a:r>
          </a:p>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OVERFITTING</a:t>
            </a:r>
          </a:p>
          <a:p>
            <a:r>
              <a:rPr lang="en-US" i="0"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DIFFICULTY IN MODELING NON-LINEAR RELATIONSHIPS</a:t>
            </a:r>
          </a:p>
          <a:p>
            <a:r>
              <a:rPr lang="en-IN" i="0"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 COMPLEXITY</a:t>
            </a:r>
            <a:endParaRPr lang="en-IN" dirty="0">
              <a:solidFill>
                <a:schemeClr val="tx1">
                  <a:lumMod val="95000"/>
                  <a:lumOff val="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231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867A-CA51-CDE8-F61E-67C8E4CEC35C}"/>
              </a:ext>
            </a:extLst>
          </p:cNvPr>
          <p:cNvSpPr>
            <a:spLocks noGrp="1"/>
          </p:cNvSpPr>
          <p:nvPr>
            <p:ph type="title"/>
          </p:nvPr>
        </p:nvSpPr>
        <p:spPr>
          <a:xfrm>
            <a:off x="1451579" y="746448"/>
            <a:ext cx="9603275" cy="961053"/>
          </a:xfrm>
        </p:spPr>
        <p:txBody>
          <a:bodyPr/>
          <a:lstStyle/>
          <a:p>
            <a:r>
              <a:rPr lang="en-US" sz="4000" u="sng" dirty="0">
                <a:effectLst>
                  <a:outerShdw blurRad="38100" dist="38100" dir="2700000" algn="tl">
                    <a:srgbClr val="000000">
                      <a:alpha val="43137"/>
                    </a:srgbClr>
                  </a:outerShdw>
                </a:effectLst>
                <a:latin typeface="Algerian" panose="04020705040A02060702" pitchFamily="82" charset="0"/>
              </a:rPr>
              <a:t>PROPOSED</a:t>
            </a:r>
            <a:r>
              <a:rPr lang="en-US" u="sng" dirty="0">
                <a:latin typeface="Algerian" panose="04020705040A02060702" pitchFamily="82" charset="0"/>
              </a:rPr>
              <a:t> </a:t>
            </a:r>
            <a:r>
              <a:rPr lang="en-US" sz="4000" u="sng" dirty="0">
                <a:effectLst>
                  <a:outerShdw blurRad="38100" dist="38100" dir="2700000" algn="tl">
                    <a:srgbClr val="000000">
                      <a:alpha val="43137"/>
                    </a:srgbClr>
                  </a:outerShdw>
                </a:effectLst>
                <a:latin typeface="Algerian" panose="04020705040A02060702" pitchFamily="82" charset="0"/>
              </a:rPr>
              <a:t>SYSTEM</a:t>
            </a:r>
            <a:endParaRPr lang="en-IN" sz="4000" u="sng"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8B3CE1D9-136F-85D5-DEA5-056EF3FF2BCC}"/>
              </a:ext>
            </a:extLst>
          </p:cNvPr>
          <p:cNvSpPr>
            <a:spLocks noGrp="1"/>
          </p:cNvSpPr>
          <p:nvPr>
            <p:ph idx="1"/>
          </p:nvPr>
        </p:nvSpPr>
        <p:spPr>
          <a:xfrm>
            <a:off x="1451579" y="1707501"/>
            <a:ext cx="6498103" cy="5896948"/>
          </a:xfrm>
        </p:spPr>
        <p:txBody>
          <a:bodyPr>
            <a:noAutofit/>
          </a:bodyPr>
          <a:lstStyle/>
          <a:p>
            <a:pPr marL="0" indent="0" algn="l">
              <a:buNone/>
            </a:pPr>
            <a:endParaRPr lang="en-US" sz="13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3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 Collection</a:t>
            </a:r>
            <a:r>
              <a:rPr lang="en-US" sz="1300" b="0" i="0" dirty="0">
                <a:solidFill>
                  <a:schemeClr val="tx1">
                    <a:lumMod val="95000"/>
                    <a:lumOff val="5000"/>
                  </a:schemeClr>
                </a:solidFill>
                <a:effectLst/>
                <a:latin typeface="Times New Roman" panose="02020603050405020304" pitchFamily="18" charset="0"/>
                <a:cs typeface="Times New Roman" panose="02020603050405020304" pitchFamily="18" charset="0"/>
              </a:rPr>
              <a:t>: Gather diverse data sources including historical stock prices, market indices, economic indicators, news sentiment, and social media sentiment.</a:t>
            </a:r>
          </a:p>
          <a:p>
            <a:pPr algn="l">
              <a:buFont typeface="+mj-lt"/>
              <a:buAutoNum type="arabicPeriod"/>
            </a:pPr>
            <a:r>
              <a:rPr lang="en-US" sz="13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 Preprocessing</a:t>
            </a:r>
            <a:r>
              <a:rPr lang="en-US" sz="1300" b="0" i="0" dirty="0">
                <a:solidFill>
                  <a:schemeClr val="tx1">
                    <a:lumMod val="95000"/>
                    <a:lumOff val="5000"/>
                  </a:schemeClr>
                </a:solidFill>
                <a:effectLst/>
                <a:latin typeface="Times New Roman" panose="02020603050405020304" pitchFamily="18" charset="0"/>
                <a:cs typeface="Times New Roman" panose="02020603050405020304" pitchFamily="18" charset="0"/>
              </a:rPr>
              <a:t>: Cleanse and preprocess the collected data, handling missing values, outliers, and inconsistencies. Normalize or scale features as necessary for model training.</a:t>
            </a:r>
          </a:p>
          <a:p>
            <a:pPr algn="l">
              <a:buFont typeface="+mj-lt"/>
              <a:buAutoNum type="arabicPeriod"/>
            </a:pPr>
            <a:r>
              <a:rPr lang="en-US" sz="1300" b="1" i="0" dirty="0">
                <a:solidFill>
                  <a:schemeClr val="tx1">
                    <a:lumMod val="95000"/>
                    <a:lumOff val="5000"/>
                  </a:schemeClr>
                </a:solidFill>
                <a:effectLst/>
                <a:latin typeface="Times New Roman" panose="02020603050405020304" pitchFamily="18" charset="0"/>
                <a:cs typeface="Times New Roman" panose="02020603050405020304" pitchFamily="18" charset="0"/>
              </a:rPr>
              <a:t>Model Selection</a:t>
            </a:r>
            <a:r>
              <a:rPr lang="en-US" sz="1300" b="0" i="0" dirty="0">
                <a:solidFill>
                  <a:schemeClr val="tx1">
                    <a:lumMod val="95000"/>
                    <a:lumOff val="5000"/>
                  </a:schemeClr>
                </a:solidFill>
                <a:effectLst/>
                <a:latin typeface="Times New Roman" panose="02020603050405020304" pitchFamily="18" charset="0"/>
                <a:cs typeface="Times New Roman" panose="02020603050405020304" pitchFamily="18" charset="0"/>
              </a:rPr>
              <a:t>: Evaluate various machine learning algorithms suitable for time-series forecasting, such as Support Vector Machines (SVM), Random Forest, Gradient Boosting, and Long Short-Term Memory (LSTM) neural networks.</a:t>
            </a:r>
          </a:p>
          <a:p>
            <a:pPr algn="l">
              <a:buFont typeface="+mj-lt"/>
              <a:buAutoNum type="arabicPeriod"/>
            </a:pPr>
            <a:r>
              <a:rPr lang="en-US" sz="1300" b="1" i="0" dirty="0">
                <a:solidFill>
                  <a:schemeClr val="tx1">
                    <a:lumMod val="95000"/>
                    <a:lumOff val="5000"/>
                  </a:schemeClr>
                </a:solidFill>
                <a:effectLst/>
                <a:latin typeface="Times New Roman" panose="02020603050405020304" pitchFamily="18" charset="0"/>
                <a:cs typeface="Times New Roman" panose="02020603050405020304" pitchFamily="18" charset="0"/>
              </a:rPr>
              <a:t>Model Training</a:t>
            </a:r>
            <a:r>
              <a:rPr lang="en-US" sz="1300" b="0" i="0" dirty="0">
                <a:solidFill>
                  <a:schemeClr val="tx1">
                    <a:lumMod val="95000"/>
                    <a:lumOff val="5000"/>
                  </a:schemeClr>
                </a:solidFill>
                <a:effectLst/>
                <a:latin typeface="Times New Roman" panose="02020603050405020304" pitchFamily="18" charset="0"/>
                <a:cs typeface="Times New Roman" panose="02020603050405020304" pitchFamily="18" charset="0"/>
              </a:rPr>
              <a:t>: Train multiple models using historical data, tuning hyperparameters through techniques like cross-validation to optimize performance and mitigate overfitting.</a:t>
            </a:r>
          </a:p>
          <a:p>
            <a:pPr algn="l">
              <a:buFont typeface="+mj-lt"/>
              <a:buAutoNum type="arabicPeriod"/>
            </a:pPr>
            <a:r>
              <a:rPr lang="en-US" sz="1300" b="1" i="0" dirty="0">
                <a:solidFill>
                  <a:schemeClr val="tx1">
                    <a:lumMod val="95000"/>
                    <a:lumOff val="5000"/>
                  </a:schemeClr>
                </a:solidFill>
                <a:effectLst/>
                <a:latin typeface="Times New Roman" panose="02020603050405020304" pitchFamily="18" charset="0"/>
                <a:cs typeface="Times New Roman" panose="02020603050405020304" pitchFamily="18" charset="0"/>
              </a:rPr>
              <a:t>Ensemble Methods</a:t>
            </a:r>
            <a:r>
              <a:rPr lang="en-US" sz="1300" b="0" i="0" dirty="0">
                <a:solidFill>
                  <a:schemeClr val="tx1">
                    <a:lumMod val="95000"/>
                    <a:lumOff val="5000"/>
                  </a:schemeClr>
                </a:solidFill>
                <a:effectLst/>
                <a:latin typeface="Times New Roman" panose="02020603050405020304" pitchFamily="18" charset="0"/>
                <a:cs typeface="Times New Roman" panose="02020603050405020304" pitchFamily="18" charset="0"/>
              </a:rPr>
              <a:t>: Implement ensemble methods such as bagging, boosting, or stacking to combine predictions from multiple models, enhancing overall accuracy and robustness.</a:t>
            </a:r>
          </a:p>
          <a:p>
            <a:pPr algn="l">
              <a:buFont typeface="+mj-lt"/>
              <a:buAutoNum type="arabicPeriod"/>
            </a:pPr>
            <a:r>
              <a:rPr lang="en-US" sz="1300" b="1" i="0" dirty="0">
                <a:solidFill>
                  <a:schemeClr val="tx1">
                    <a:lumMod val="95000"/>
                    <a:lumOff val="5000"/>
                  </a:schemeClr>
                </a:solidFill>
                <a:effectLst/>
                <a:latin typeface="Times New Roman" panose="02020603050405020304" pitchFamily="18" charset="0"/>
                <a:cs typeface="Times New Roman" panose="02020603050405020304" pitchFamily="18" charset="0"/>
              </a:rPr>
              <a:t>Evaluation Metrics</a:t>
            </a:r>
            <a:r>
              <a:rPr lang="en-US" sz="1300" b="0" i="0" dirty="0">
                <a:solidFill>
                  <a:schemeClr val="tx1">
                    <a:lumMod val="95000"/>
                    <a:lumOff val="5000"/>
                  </a:schemeClr>
                </a:solidFill>
                <a:effectLst/>
                <a:latin typeface="Times New Roman" panose="02020603050405020304" pitchFamily="18" charset="0"/>
                <a:cs typeface="Times New Roman" panose="02020603050405020304" pitchFamily="18" charset="0"/>
              </a:rPr>
              <a:t>: Assess model performance using appropriate evaluation metrics such as Mean Absolute Error (MAE), Mean Squared Error (MSE), or Root Mean Squared Error (RMSE) on validation data.</a:t>
            </a:r>
          </a:p>
          <a:p>
            <a:endParaRPr lang="en-IN" sz="13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7" name="Content Placeholder 4">
            <a:extLst>
              <a:ext uri="{FF2B5EF4-FFF2-40B4-BE49-F238E27FC236}">
                <a16:creationId xmlns:a16="http://schemas.microsoft.com/office/drawing/2014/main" id="{6E638DE1-6B9E-3672-EA80-6D2E08B8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2236" y="2058743"/>
            <a:ext cx="3580379" cy="3744897"/>
          </a:xfrm>
          <a:prstGeom prst="rect">
            <a:avLst/>
          </a:prstGeom>
        </p:spPr>
      </p:pic>
    </p:spTree>
    <p:extLst>
      <p:ext uri="{BB962C8B-B14F-4D97-AF65-F5344CB8AC3E}">
        <p14:creationId xmlns:p14="http://schemas.microsoft.com/office/powerpoint/2010/main" val="43842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BBC7E-5FD0-732E-C6D1-C5E46F322C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D1EA6E-F31A-3B62-E273-38166AF0E8BC}"/>
              </a:ext>
            </a:extLst>
          </p:cNvPr>
          <p:cNvSpPr>
            <a:spLocks noGrp="1"/>
          </p:cNvSpPr>
          <p:nvPr>
            <p:ph type="title"/>
          </p:nvPr>
        </p:nvSpPr>
        <p:spPr>
          <a:xfrm>
            <a:off x="1451579" y="746448"/>
            <a:ext cx="9603275" cy="961053"/>
          </a:xfrm>
        </p:spPr>
        <p:txBody>
          <a:bodyPr/>
          <a:lstStyle/>
          <a:p>
            <a:pPr algn="just"/>
            <a:r>
              <a:rPr lang="en-IN" sz="4000" dirty="0">
                <a:latin typeface="Algerian" panose="04020705040A02060702" pitchFamily="82" charset="0"/>
              </a:rPr>
              <a:t>BUILDING LSTM MODEL</a:t>
            </a:r>
            <a:endParaRPr lang="en-IN" sz="4000" u="sng"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645EB062-57E4-B2E0-DC2D-038AA629DF81}"/>
              </a:ext>
            </a:extLst>
          </p:cNvPr>
          <p:cNvSpPr>
            <a:spLocks noGrp="1"/>
          </p:cNvSpPr>
          <p:nvPr>
            <p:ph idx="1"/>
          </p:nvPr>
        </p:nvSpPr>
        <p:spPr>
          <a:xfrm>
            <a:off x="800101" y="1812471"/>
            <a:ext cx="7149582" cy="3858986"/>
          </a:xfrm>
        </p:spPr>
        <p:txBody>
          <a:bodyPr>
            <a:noAutofit/>
          </a:bodyPr>
          <a:lstStyle/>
          <a:p>
            <a:pPr algn="just"/>
            <a:r>
              <a:rPr lang="en-US" sz="1400" dirty="0"/>
              <a:t>Importing the required libraries to build an LSTM model to predict AAPL stock price, TensorFlow and </a:t>
            </a:r>
            <a:r>
              <a:rPr lang="en-US" sz="1400" dirty="0" err="1"/>
              <a:t>Keras</a:t>
            </a:r>
            <a:r>
              <a:rPr lang="en-US" sz="1400" dirty="0"/>
              <a:t> . We preprocess the dataset such that it contains information like open price, close price, adjusted close price, trading volume. If data is separated into training and testing, around 70–80% of data is used for training . Each sequence of the data corresponds to a time window of stock prices in the past . The </a:t>
            </a:r>
            <a:r>
              <a:rPr lang="en-US" sz="1400" dirty="0" err="1"/>
              <a:t>Keras</a:t>
            </a:r>
            <a:r>
              <a:rPr lang="en-US" sz="1400" dirty="0"/>
              <a:t> Sequential API is used to build up the architecture of the LSTM model. In a model , after an LSTM layer are one or more thick </a:t>
            </a:r>
            <a:r>
              <a:rPr lang="en-US" sz="1400" dirty="0" err="1"/>
              <a:t>layers.Sequence</a:t>
            </a:r>
            <a:r>
              <a:rPr lang="en-US" sz="1400" dirty="0"/>
              <a:t> length is the length of each input sequence and number of features is the number of features used for prediction. This describes the sequence length of the input to the LSTM layer[16]. You can add dropout layers to prevent overfitting A model by itself is comprised of a loss function (MSE) for regression tasks on average) and a chosen optimizer such as Adam. The batch dimension and the training fee, this requires tuning hyperparameters in order to achieve best performances. Then, we train the model using the training data set to predict the future stock prices based on its past data. Lastly, accuracy and generalization  are measured by (MAE) and (RMSE) , respectively which compare predicted and observed sets of data. We evaluate our model on the testing dataset. Effective Model construction; strong LSTM-based stock price prediction models for AAPL. </a:t>
            </a:r>
            <a:endParaRPr lang="en-IN" sz="1400" dirty="0"/>
          </a:p>
          <a:p>
            <a:pPr algn="just"/>
            <a:endParaRPr lang="en-IN" sz="1400" dirty="0"/>
          </a:p>
        </p:txBody>
      </p:sp>
      <p:pic>
        <p:nvPicPr>
          <p:cNvPr id="6" name="Picture 5">
            <a:extLst>
              <a:ext uri="{FF2B5EF4-FFF2-40B4-BE49-F238E27FC236}">
                <a16:creationId xmlns:a16="http://schemas.microsoft.com/office/drawing/2014/main" id="{F6E48B6A-2DD0-3B3C-889E-6B355C1D0A0A}"/>
              </a:ext>
            </a:extLst>
          </p:cNvPr>
          <p:cNvPicPr>
            <a:picLocks noChangeAspect="1"/>
          </p:cNvPicPr>
          <p:nvPr/>
        </p:nvPicPr>
        <p:blipFill>
          <a:blip r:embed="rId2"/>
          <a:srcRect l="3872" t="1134" r="-130" b="10976"/>
          <a:stretch/>
        </p:blipFill>
        <p:spPr>
          <a:xfrm>
            <a:off x="7990114" y="2397775"/>
            <a:ext cx="4043363" cy="2528012"/>
          </a:xfrm>
          <a:prstGeom prst="rect">
            <a:avLst/>
          </a:prstGeom>
        </p:spPr>
      </p:pic>
    </p:spTree>
    <p:extLst>
      <p:ext uri="{BB962C8B-B14F-4D97-AF65-F5344CB8AC3E}">
        <p14:creationId xmlns:p14="http://schemas.microsoft.com/office/powerpoint/2010/main" val="245233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7B85-DD6B-FD43-80ED-844D63F798AA}"/>
              </a:ext>
            </a:extLst>
          </p:cNvPr>
          <p:cNvSpPr>
            <a:spLocks noGrp="1"/>
          </p:cNvSpPr>
          <p:nvPr>
            <p:ph type="title"/>
          </p:nvPr>
        </p:nvSpPr>
        <p:spPr>
          <a:xfrm>
            <a:off x="1191725" y="867037"/>
            <a:ext cx="9603275" cy="1049235"/>
          </a:xfrm>
        </p:spPr>
        <p:txBody>
          <a:bodyPr>
            <a:normAutofit/>
          </a:bodyPr>
          <a:lstStyle/>
          <a:p>
            <a:r>
              <a:rPr lang="en-US" sz="4000" u="sng" dirty="0">
                <a:effectLst>
                  <a:outerShdw blurRad="38100" dist="38100" dir="2700000" algn="tl">
                    <a:srgbClr val="000000">
                      <a:alpha val="43137"/>
                    </a:srgbClr>
                  </a:outerShdw>
                </a:effectLst>
                <a:latin typeface="Algerian" panose="04020705040A02060702" pitchFamily="82" charset="0"/>
              </a:rPr>
              <a:t>SOFTWARE REQUIRED</a:t>
            </a:r>
            <a:endParaRPr lang="en-IN" sz="4000" u="sng" dirty="0">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7DF7DD92-89B7-C5DE-4C90-B1B1A7E681C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SOFTWARE: GOOGLE COLLAB</a:t>
            </a:r>
          </a:p>
          <a:p>
            <a:r>
              <a:rPr lang="en-US" dirty="0">
                <a:latin typeface="Times New Roman" panose="02020603050405020304" pitchFamily="18" charset="0"/>
                <a:cs typeface="Times New Roman" panose="02020603050405020304" pitchFamily="18" charset="0"/>
              </a:rPr>
              <a:t>PAST DATA SET</a:t>
            </a:r>
          </a:p>
          <a:p>
            <a:r>
              <a:rPr lang="en-US" dirty="0">
                <a:latin typeface="Times New Roman" panose="02020603050405020304" pitchFamily="18" charset="0"/>
                <a:cs typeface="Times New Roman" panose="02020603050405020304" pitchFamily="18" charset="0"/>
              </a:rPr>
              <a:t>VERSION:3.10</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74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631A-4BE6-2482-5219-1D71BEFA28DC}"/>
              </a:ext>
            </a:extLst>
          </p:cNvPr>
          <p:cNvSpPr>
            <a:spLocks noGrp="1"/>
          </p:cNvSpPr>
          <p:nvPr>
            <p:ph type="title"/>
          </p:nvPr>
        </p:nvSpPr>
        <p:spPr/>
        <p:txBody>
          <a:bodyPr/>
          <a:lstStyle/>
          <a:p>
            <a:r>
              <a:rPr lang="en-US" b="1" u="sng" dirty="0">
                <a:latin typeface="Algerian" panose="04020705040A02060702" pitchFamily="82" charset="0"/>
              </a:rPr>
              <a:t>Output</a:t>
            </a:r>
            <a:endParaRPr lang="en-IN" dirty="0"/>
          </a:p>
        </p:txBody>
      </p:sp>
      <p:pic>
        <p:nvPicPr>
          <p:cNvPr id="1026" name="Picture 2">
            <a:extLst>
              <a:ext uri="{FF2B5EF4-FFF2-40B4-BE49-F238E27FC236}">
                <a16:creationId xmlns:a16="http://schemas.microsoft.com/office/drawing/2014/main" id="{539A7B70-52DE-2553-CEB4-35E204EC82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4728" y="1905000"/>
            <a:ext cx="8714672" cy="405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0815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176</TotalTime>
  <Words>1206</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Gill Sans MT</vt:lpstr>
      <vt:lpstr>Söhne</vt:lpstr>
      <vt:lpstr>Times New Roman</vt:lpstr>
      <vt:lpstr>Wingdings</vt:lpstr>
      <vt:lpstr>Gallery</vt:lpstr>
      <vt:lpstr>STOCK PRICE PREDICTION USING LSTM</vt:lpstr>
      <vt:lpstr>ABSTRACT</vt:lpstr>
      <vt:lpstr>LITERATURE SURVEY  </vt:lpstr>
      <vt:lpstr>PROBLEM STATEMENT</vt:lpstr>
      <vt:lpstr>ISSUE IN EXISTING SYSTEM</vt:lpstr>
      <vt:lpstr>PROPOSED SYSTEM</vt:lpstr>
      <vt:lpstr>BUILDING LSTM MODEL</vt:lpstr>
      <vt:lpstr>SOFTWARE REQUIRED</vt:lpstr>
      <vt:lpstr>Output</vt:lpstr>
      <vt:lpstr>Our predication</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WITH MACHINE LEARNING</dc:title>
  <dc:creator>Tatiparthi Sivamanikanta Reddy</dc:creator>
  <cp:lastModifiedBy>kumar ruthwik</cp:lastModifiedBy>
  <cp:revision>16</cp:revision>
  <dcterms:created xsi:type="dcterms:W3CDTF">2024-03-21T15:44:21Z</dcterms:created>
  <dcterms:modified xsi:type="dcterms:W3CDTF">2024-11-12T13:17:53Z</dcterms:modified>
</cp:coreProperties>
</file>