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8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x="9105900" cy="6832600"/>
  <p:notesSz cx="6858000" cy="9766300"/>
  <p:embeddedFontLst>
    <p:embeddedFont>
      <p:font typeface="Arial Black" panose="020B0A04020102020204" pitchFamily="34" charset="0"/>
      <p:bold r:id="rId89"/>
    </p:embeddedFont>
    <p:embeddedFont>
      <p:font typeface="Calibri" panose="020F0502020204030204" pitchFamily="34" charset="0"/>
      <p:regular r:id="rId90"/>
      <p:bold r:id="rId91"/>
      <p:italic r:id="rId92"/>
      <p:boldItalic r:id="rId93"/>
    </p:embeddedFont>
    <p:embeddedFont>
      <p:font typeface="Constantia" panose="02030602050306030303" pitchFamily="18" charset="0"/>
      <p:regular r:id="rId94"/>
      <p:bold r:id="rId95"/>
      <p:italic r:id="rId96"/>
      <p:boldItalic r:id="rId97"/>
    </p:embeddedFont>
    <p:embeddedFont>
      <p:font typeface="Times" panose="02020603050405020304" pitchFamily="18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F92B3-B397-4B88-A46D-7A3CBCD1B777}" v="1" dt="2022-09-15T16:03:18.456"/>
    <p1510:client id="{B3F378CB-54DD-4B15-B3B6-010883A4FCBC}" v="1" dt="2022-09-16T14:44:27.145"/>
    <p1510:client id="{D5001D22-7B87-419F-BDDB-558B4A90227C}" v="1" dt="2022-09-19T14:28:32.403"/>
  </p1510:revLst>
</p1510:revInfo>
</file>

<file path=ppt/tableStyles.xml><?xml version="1.0" encoding="utf-8"?>
<a:tblStyleLst xmlns:a="http://schemas.openxmlformats.org/drawingml/2006/main" def="{C2C1AD2A-434D-4B9A-B96D-2D436E8B00AA}">
  <a:tblStyle styleId="{C2C1AD2A-434D-4B9A-B96D-2D436E8B00AA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0771A31-5899-463F-9BAE-3F68BA44812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2220FAF-7BD6-4E1A-9B70-1F079F71717E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5" autoAdjust="0"/>
    <p:restoredTop sz="94660"/>
  </p:normalViewPr>
  <p:slideViewPr>
    <p:cSldViewPr snapToGrid="0">
      <p:cViewPr>
        <p:scale>
          <a:sx n="90" d="100"/>
          <a:sy n="90" d="100"/>
        </p:scale>
        <p:origin x="-1092" y="252"/>
      </p:cViewPr>
      <p:guideLst>
        <p:guide orient="horz" pos="2152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font" Target="fonts/font1.fntdata"/><Relationship Id="rId16" Type="http://schemas.openxmlformats.org/officeDocument/2006/relationships/slide" Target="slides/slide12.xml"/><Relationship Id="rId107" Type="http://schemas.microsoft.com/office/2015/10/relationships/revisionInfo" Target="revisionInfo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6.fntdata"/><Relationship Id="rId99" Type="http://schemas.openxmlformats.org/officeDocument/2006/relationships/font" Target="fonts/font11.fntdata"/><Relationship Id="rId10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9.fntdata"/><Relationship Id="rId10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12.fntdata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5.fntdata"/><Relationship Id="rId98" Type="http://schemas.openxmlformats.org/officeDocument/2006/relationships/font" Target="fonts/font10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har Faruqi" userId="S::izharfaruqi_gmail.com#ext#@cdacet.onmicrosoft.com::8e0f3de9-ff52-49e5-a87f-7d2c56e5b93c" providerId="AD" clId="Web-{B06F92B3-B397-4B88-A46D-7A3CBCD1B777}"/>
    <pc:docChg chg="modSld">
      <pc:chgData name="Izhar Faruqi" userId="S::izharfaruqi_gmail.com#ext#@cdacet.onmicrosoft.com::8e0f3de9-ff52-49e5-a87f-7d2c56e5b93c" providerId="AD" clId="Web-{B06F92B3-B397-4B88-A46D-7A3CBCD1B777}" dt="2022-09-15T16:03:18.456" v="0" actId="1076"/>
      <pc:docMkLst>
        <pc:docMk/>
      </pc:docMkLst>
      <pc:sldChg chg="modSp">
        <pc:chgData name="Izhar Faruqi" userId="S::izharfaruqi_gmail.com#ext#@cdacet.onmicrosoft.com::8e0f3de9-ff52-49e5-a87f-7d2c56e5b93c" providerId="AD" clId="Web-{B06F92B3-B397-4B88-A46D-7A3CBCD1B777}" dt="2022-09-15T16:03:18.456" v="0" actId="1076"/>
        <pc:sldMkLst>
          <pc:docMk/>
          <pc:sldMk cId="0" sldId="258"/>
        </pc:sldMkLst>
        <pc:spChg chg="mod">
          <ac:chgData name="Izhar Faruqi" userId="S::izharfaruqi_gmail.com#ext#@cdacet.onmicrosoft.com::8e0f3de9-ff52-49e5-a87f-7d2c56e5b93c" providerId="AD" clId="Web-{B06F92B3-B397-4B88-A46D-7A3CBCD1B777}" dt="2022-09-15T16:03:18.456" v="0" actId="1076"/>
          <ac:spMkLst>
            <pc:docMk/>
            <pc:sldMk cId="0" sldId="258"/>
            <ac:spMk id="114" creationId="{00000000-0000-0000-0000-000000000000}"/>
          </ac:spMkLst>
        </pc:spChg>
      </pc:sldChg>
    </pc:docChg>
  </pc:docChgLst>
  <pc:docChgLst>
    <pc:chgData name="neetikhare025" userId="S::neetikhare025_gmail.com#ext#@cdacet.onmicrosoft.com::8d2e3401-2dc3-4797-adea-cec5f6925d8d" providerId="AD" clId="Web-{D5001D22-7B87-419F-BDDB-558B4A90227C}"/>
    <pc:docChg chg="modSld">
      <pc:chgData name="neetikhare025" userId="S::neetikhare025_gmail.com#ext#@cdacet.onmicrosoft.com::8d2e3401-2dc3-4797-adea-cec5f6925d8d" providerId="AD" clId="Web-{D5001D22-7B87-419F-BDDB-558B4A90227C}" dt="2022-09-19T14:28:32.403" v="0" actId="1076"/>
      <pc:docMkLst>
        <pc:docMk/>
      </pc:docMkLst>
      <pc:sldChg chg="modSp">
        <pc:chgData name="neetikhare025" userId="S::neetikhare025_gmail.com#ext#@cdacet.onmicrosoft.com::8d2e3401-2dc3-4797-adea-cec5f6925d8d" providerId="AD" clId="Web-{D5001D22-7B87-419F-BDDB-558B4A90227C}" dt="2022-09-19T14:28:32.403" v="0" actId="1076"/>
        <pc:sldMkLst>
          <pc:docMk/>
          <pc:sldMk cId="0" sldId="256"/>
        </pc:sldMkLst>
        <pc:spChg chg="mod">
          <ac:chgData name="neetikhare025" userId="S::neetikhare025_gmail.com#ext#@cdacet.onmicrosoft.com::8d2e3401-2dc3-4797-adea-cec5f6925d8d" providerId="AD" clId="Web-{D5001D22-7B87-419F-BDDB-558B4A90227C}" dt="2022-09-19T14:28:32.403" v="0" actId="1076"/>
          <ac:spMkLst>
            <pc:docMk/>
            <pc:sldMk cId="0" sldId="256"/>
            <ac:spMk id="100" creationId="{00000000-0000-0000-0000-000000000000}"/>
          </ac:spMkLst>
        </pc:spChg>
      </pc:sldChg>
    </pc:docChg>
  </pc:docChgLst>
  <pc:docChgLst>
    <pc:chgData name="aniketchobe950" userId="S::aniketchobe950_gmail.com#ext#@cdacet.onmicrosoft.com::b17abbf0-a73d-4ff0-b14b-a025b8823a9c" providerId="AD" clId="Web-{B3F378CB-54DD-4B15-B3B6-010883A4FCBC}"/>
    <pc:docChg chg="modSld">
      <pc:chgData name="aniketchobe950" userId="S::aniketchobe950_gmail.com#ext#@cdacet.onmicrosoft.com::b17abbf0-a73d-4ff0-b14b-a025b8823a9c" providerId="AD" clId="Web-{B3F378CB-54DD-4B15-B3B6-010883A4FCBC}" dt="2022-09-16T14:44:27.145" v="0" actId="1076"/>
      <pc:docMkLst>
        <pc:docMk/>
      </pc:docMkLst>
      <pc:sldChg chg="modSp">
        <pc:chgData name="aniketchobe950" userId="S::aniketchobe950_gmail.com#ext#@cdacet.onmicrosoft.com::b17abbf0-a73d-4ff0-b14b-a025b8823a9c" providerId="AD" clId="Web-{B3F378CB-54DD-4B15-B3B6-010883A4FCBC}" dt="2022-09-16T14:44:27.145" v="0" actId="1076"/>
        <pc:sldMkLst>
          <pc:docMk/>
          <pc:sldMk cId="0" sldId="256"/>
        </pc:sldMkLst>
        <pc:spChg chg="mod">
          <ac:chgData name="aniketchobe950" userId="S::aniketchobe950_gmail.com#ext#@cdacet.onmicrosoft.com::b17abbf0-a73d-4ff0-b14b-a025b8823a9c" providerId="AD" clId="Web-{B3F378CB-54DD-4B15-B3B6-010883A4FCBC}" dt="2022-09-16T14:44:27.145" v="0" actId="1076"/>
          <ac:spMkLst>
            <pc:docMk/>
            <pc:sldMk cId="0" sldId="256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833438"/>
            <a:ext cx="3689350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1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2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2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2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2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3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9" name="Google Shape;339;p3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3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3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3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3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3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3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3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0" name="Google Shape;400;p3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3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5" name="Google Shape;435;p4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4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4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4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46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50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8" name="Google Shape;50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9" name="Google Shape;509;p5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5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6" name="Google Shape;51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5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8" name="Google Shape;518;p5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4" name="Google Shape;52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5" name="Google Shape;525;p5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5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6" name="Google Shape;66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7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1" name="Google Shape;69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7" name="Google Shape;69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5" name="Google Shape;71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7" name="Google Shape;72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2" name="Google Shape;73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8" name="Google Shape;7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5" name="Google Shape;74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1" name="Google Shape;75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8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9" name="Google Shape;75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0" name="Google Shape;760;p8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7" name="Google Shape;76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9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-10380000" flipH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1"/>
          <p:cNvSpPr/>
          <p:nvPr/>
        </p:nvSpPr>
        <p:spPr>
          <a:xfrm rot="-10380000" flipH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7060" y="2818308"/>
            <a:ext cx="2200593" cy="217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50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43545" y="6332808"/>
            <a:ext cx="60706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/>
          <p:nvPr/>
        </p:nvSpPr>
        <p:spPr>
          <a:xfrm rot="10800000" flipH="1">
            <a:off x="-9486" y="5795057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11"/>
          <p:cNvSpPr/>
          <p:nvPr/>
        </p:nvSpPr>
        <p:spPr>
          <a:xfrm rot="10800000" flipH="1">
            <a:off x="4363244" y="6196789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366518" y="17089"/>
            <a:ext cx="4372864" cy="819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 rot="5400000">
            <a:off x="5029961" y="2482831"/>
            <a:ext cx="5192460" cy="204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856424" y="509886"/>
            <a:ext cx="5192460" cy="599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295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8832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5295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28832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52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11183" y="6225258"/>
            <a:ext cx="2883535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258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00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18200" bIns="45525" anchor="t" anchorCtr="0">
            <a:normAutofit/>
          </a:bodyPr>
          <a:lstStyle>
            <a:lvl1pPr marR="45537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625671" y="1852869"/>
            <a:ext cx="4024934" cy="65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55295" y="2505286"/>
            <a:ext cx="402335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4625671" y="2505286"/>
            <a:ext cx="402493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2731770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45525" rIns="18200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3560154" y="1670191"/>
            <a:ext cx="5090451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486" y="-7118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63244" y="-7117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172" y="-16053"/>
            <a:ext cx="9159929" cy="1082242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c/Agile_Software_Development_methodology.jpg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82383" y="2285268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Introduction to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software process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structured set of activities required to develop a 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system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Specification;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process model is an abstract representation of a process. It presents a description of a process from some particular perspective.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67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Life Cycle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531178" y="1594274"/>
            <a:ext cx="8195310" cy="501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Software life cycle (or software process):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series of identifiable stages that a software product undergoes during its life time: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>
              <a:solidFill>
                <a:srgbClr val="FF0000"/>
              </a:solidFill>
            </a:endParaRPr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requirements analysis and specification,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design,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coding,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maintenance.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of these stages is called ‘life cycle phase’.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61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590550" y="2049780"/>
            <a:ext cx="8043545" cy="478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software life cycle model (or  process model):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descriptive and diagrammatic model of software life cycle:</a:t>
            </a:r>
            <a:endParaRPr>
              <a:solidFill>
                <a:srgbClr val="FF0000"/>
              </a:solidFill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identifies all the activities required for product development,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establishes a precedence ordering among the different activities,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Divides life cycle into phases.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 (CONT.)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590550" y="2203198"/>
            <a:ext cx="7738435" cy="462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Several different activities may be carried out in each life cycle phase.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design stage might consist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analysis activity followed by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design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7738435" cy="470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written description: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 a common understanding of activities among the software developers.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 in identifying inconsistencies, redundancies, and omissions in the development process.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in tailoring a process model for specific projects.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5905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are tailored for special projects.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documented process model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helps to identify where the tailoring is to occur.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/>
              <a:t>life cycle model: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defines  entry and exit criteria for every phase.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A phase is considered to be complete: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/>
              <a:t>only when all its exit criteria are satisfied. </a:t>
            </a:r>
            <a:endParaRPr/>
          </a:p>
          <a:p>
            <a:pPr marL="910742" lvl="2" indent="-13921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Generic software process models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waterfall model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Separate and distinct phases of specification and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Evolutionary development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Specification, development and validation are interleaved.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Component-based software engineering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system is assembled from existing components.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developments.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590550" y="227330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Various stages in software process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514350" y="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Feasibility Study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0" y="1445601"/>
            <a:ext cx="9105900" cy="538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 aim of feasibility study: determine whether developing the product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financially worthwhile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technically feasible.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roughly understand what the customer wants: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data which would be input to the system,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 needed on these data,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data to be produced by the system,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various constraints on the behavior of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0" y="1646468"/>
            <a:ext cx="9105899" cy="45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out an overall understanding of the problem.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Formulate different solution strategies.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Examine alternate solution strategies in terms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resources required,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cost of development, and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55759" lvl="0" indent="-19891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introduce software process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Cycle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models</a:t>
            </a:r>
            <a:endParaRPr/>
          </a:p>
          <a:p>
            <a:pPr marL="355759" lvl="0" indent="-198914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 a cost/benefit analysis: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which solution is the best.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may determine that none of the solutions is feasible due to: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 cost,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 constraints,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technical reasons.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04707" y="218264"/>
            <a:ext cx="7738435" cy="115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and Specification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1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Aim of this phase: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understand the exact requirements of the customer,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document them properly.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Consists of two distinct activities: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requirements gathering and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Goals of Requirements Analysis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0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 all related data from the customer: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analyze the collected data to clearly understand what the customer wants,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out any inconsistencies and incompleteness in the requirements,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 all inconsistencies and incompleteness.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Gathering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Gathering relevant data: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usually collected from the end-users through interviews and discussions.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 for a business accounting software: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interview all the accountants of the organization to find out their requirements.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you initially collect from the users: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would usually contain several contradictions and ambiguities: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user  typically has only a partial and incomplete view of the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Ambiguities and contradictions: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be identified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resolved by discussions with the customers.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requirements are organized: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into a Software Requirements Specification (SRS) document.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Engineers doing requirements analysis and specification: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designated as  analysts.  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Design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Design  phase transforms  requirements  specification: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into a  form suitable for implementation in some programming language.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 technical terms: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during design phase, 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architecture is derived from the SRS document.  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Two design approaches: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traditional approach,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object oriented approach.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Traditional Design Approach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682943" y="1747691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 two activities: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Activity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682943" y="1651212"/>
            <a:ext cx="7738435" cy="419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all the functions to be performed.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data flow among the functions.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Decompose each function  recursively into sub-functions.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data flow among the  subfunctions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(CONT.)</a:t>
            </a:r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48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Carried out using Data flow diagrams (DFDs).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structured analysis, carry out structured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architectural design (or high-level design)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detailed design (or low-level design).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42950" y="749300"/>
            <a:ext cx="7738435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CC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Software Engineering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09550" y="1535911"/>
            <a:ext cx="8763000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Ability to solve complex programming problems: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How to break large projects into smaller and manageable parts?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Handling complexity in a software development problem is the main theme of software engineering discipline.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 techniques: abstraction and decomposition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Learn techniques of:  specification, design, interface development, testing, project management,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Design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High-level design: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decompose the system into modules,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represent invocation relationships among the modules.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modules designed in greater detail: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structures and algorithms for each module are designed.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identify various objects (real world entities)  occurring in the problem: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relationships among the objects.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objects in a pay-roll software may be: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employees,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managers,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pay-roll register,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Departments,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 (CONT.)</a:t>
            </a: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structure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further refined to obtain the detailed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OOD has several advantages: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effort,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time,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better maintainability.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1"/>
          </p:nvPr>
        </p:nvSpPr>
        <p:spPr>
          <a:xfrm>
            <a:off x="682943" y="1519938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Purpose of implementation phase (aka coding and unit testing phase):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translate software design into source code.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During the implementation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of the design is  coded,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is unit tested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tested independently as a stand alone unit, and debugged,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is documented.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 (CONT.)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purpose of  unit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if individual modules work correctly.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end product of implementation 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set of program modules that have been  tested individually.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682943" y="1654375"/>
            <a:ext cx="7738435" cy="44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 modules are integrated in a planned manner: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modules are almost never integrated in one shot.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Normally integration is carried out through a number of steps.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each integration step,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partially integrated system is tested.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grpSp>
        <p:nvGrpSpPr>
          <p:cNvPr id="378" name="Google Shape;378;p49"/>
          <p:cNvGrpSpPr/>
          <p:nvPr/>
        </p:nvGrpSpPr>
        <p:grpSpPr>
          <a:xfrm>
            <a:off x="2959418" y="1897945"/>
            <a:ext cx="1364305" cy="909432"/>
            <a:chOff x="1872" y="1200"/>
            <a:chExt cx="863" cy="575"/>
          </a:xfrm>
        </p:grpSpPr>
        <p:sp>
          <p:nvSpPr>
            <p:cNvPr id="379" name="Google Shape;379;p49"/>
            <p:cNvSpPr/>
            <p:nvPr/>
          </p:nvSpPr>
          <p:spPr>
            <a:xfrm>
              <a:off x="1872" y="1200"/>
              <a:ext cx="863" cy="575"/>
            </a:xfrm>
            <a:prstGeom prst="roundRect">
              <a:avLst>
                <a:gd name="adj" fmla="val 171"/>
              </a:avLst>
            </a:prstGeom>
            <a:solidFill>
              <a:srgbClr val="8BAE6C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2045" y="1296"/>
              <a:ext cx="575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49"/>
          <p:cNvGrpSpPr/>
          <p:nvPr/>
        </p:nvGrpSpPr>
        <p:grpSpPr>
          <a:xfrm>
            <a:off x="4097655" y="2808958"/>
            <a:ext cx="1060775" cy="909432"/>
            <a:chOff x="2592" y="1776"/>
            <a:chExt cx="671" cy="575"/>
          </a:xfrm>
        </p:grpSpPr>
        <p:sp>
          <p:nvSpPr>
            <p:cNvPr id="382" name="Google Shape;382;p49"/>
            <p:cNvSpPr/>
            <p:nvPr/>
          </p:nvSpPr>
          <p:spPr>
            <a:xfrm>
              <a:off x="2592" y="1776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000099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3" name="Google Shape;383;p49"/>
            <p:cNvSpPr txBox="1"/>
            <p:nvPr/>
          </p:nvSpPr>
          <p:spPr>
            <a:xfrm>
              <a:off x="268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49"/>
          <p:cNvGrpSpPr/>
          <p:nvPr/>
        </p:nvGrpSpPr>
        <p:grpSpPr>
          <a:xfrm>
            <a:off x="2959418" y="2808958"/>
            <a:ext cx="1136657" cy="909432"/>
            <a:chOff x="1872" y="1776"/>
            <a:chExt cx="719" cy="575"/>
          </a:xfrm>
        </p:grpSpPr>
        <p:sp>
          <p:nvSpPr>
            <p:cNvPr id="385" name="Google Shape;385;p49"/>
            <p:cNvSpPr/>
            <p:nvPr/>
          </p:nvSpPr>
          <p:spPr>
            <a:xfrm>
              <a:off x="1872" y="1776"/>
              <a:ext cx="719" cy="575"/>
            </a:xfrm>
            <a:prstGeom prst="roundRect">
              <a:avLst>
                <a:gd name="adj" fmla="val 171"/>
              </a:avLst>
            </a:prstGeom>
            <a:solidFill>
              <a:srgbClr val="FF66FF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196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4097655" y="1897945"/>
            <a:ext cx="1060775" cy="909432"/>
            <a:chOff x="2592" y="1200"/>
            <a:chExt cx="671" cy="575"/>
          </a:xfrm>
        </p:grpSpPr>
        <p:sp>
          <p:nvSpPr>
            <p:cNvPr id="388" name="Google Shape;388;p49"/>
            <p:cNvSpPr/>
            <p:nvPr/>
          </p:nvSpPr>
          <p:spPr>
            <a:xfrm>
              <a:off x="2592" y="1200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800000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9"/>
            <p:cNvSpPr txBox="1"/>
            <p:nvPr/>
          </p:nvSpPr>
          <p:spPr>
            <a:xfrm>
              <a:off x="2688" y="1344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System Testing</a:t>
            </a:r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455296" y="1878965"/>
            <a:ext cx="8143141" cy="465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all the modules have been successfully integrated and tested: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testing is carried out.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 of system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that the developed system functions according to its requirements as specified in the SRS document.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of any software product: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much more effort than the effort to develop the product itself.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development effort to maintenance effort is typically 40:60.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 (CONT.)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8043545" cy="457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errors which were not discovered during the product development  phases.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implementation of the system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functionalities of the system.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Adaptive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 software to a new environment,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to a new computer or to a new operating 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Design Techniques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539423" y="197544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138238" y="5195623"/>
            <a:ext cx="1738312" cy="422292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Explanatory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76750" y="2425700"/>
            <a:ext cx="2123448" cy="579379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flow-based(vlsi)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83535" y="3190129"/>
            <a:ext cx="2123130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structure-based(IC)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809750" y="4164407"/>
            <a:ext cx="2210443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Control flow-based/Structured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87658" y="1975444"/>
            <a:ext cx="2274895" cy="378007"/>
          </a:xfrm>
          <a:prstGeom prst="roundRect">
            <a:avLst>
              <a:gd name="adj" fmla="val 417"/>
            </a:avLst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580005" y="4860320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601778" y="2355033"/>
            <a:ext cx="453715" cy="453925"/>
          </a:xfrm>
          <a:custGeom>
            <a:avLst/>
            <a:gdLst/>
            <a:ahLst/>
            <a:cxnLst/>
            <a:rect l="l" t="t" r="r" b="b"/>
            <a:pathLst>
              <a:path w="1271" h="1270" extrusionOk="0">
                <a:moveTo>
                  <a:pt x="0" y="1269"/>
                </a:moveTo>
                <a:cubicBezTo>
                  <a:pt x="318" y="1249"/>
                  <a:pt x="635" y="1227"/>
                  <a:pt x="847" y="1016"/>
                </a:cubicBezTo>
                <a:cubicBezTo>
                  <a:pt x="1058" y="804"/>
                  <a:pt x="1199" y="169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08245" y="2962375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21773" y="3873389"/>
            <a:ext cx="377832" cy="378007"/>
          </a:xfrm>
          <a:custGeom>
            <a:avLst/>
            <a:gdLst/>
            <a:ahLst/>
            <a:cxnLst/>
            <a:rect l="l" t="t" r="r" b="b"/>
            <a:pathLst>
              <a:path w="1060" h="1059" extrusionOk="0">
                <a:moveTo>
                  <a:pt x="0" y="1058"/>
                </a:moveTo>
                <a:cubicBezTo>
                  <a:pt x="265" y="1041"/>
                  <a:pt x="529" y="1023"/>
                  <a:pt x="706" y="847"/>
                </a:cubicBezTo>
                <a:cubicBezTo>
                  <a:pt x="882" y="670"/>
                  <a:pt x="999" y="141"/>
                  <a:pt x="1059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438150" y="673100"/>
            <a:ext cx="8195310" cy="67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675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21108" y="1974057"/>
            <a:ext cx="399647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is constructed without  specifications or any attempt at  design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692134" y="3324751"/>
            <a:ext cx="406373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Adhoc	approach	and	not	well  defined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895350" y="4635500"/>
            <a:ext cx="325949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two phase model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7681605" y="4317933"/>
            <a:ext cx="3115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106073" y="785117"/>
                </a:move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close/>
              </a:path>
              <a:path w="822959" h="940435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lnTo>
                  <a:pt x="135856" y="819166"/>
                </a:lnTo>
                <a:lnTo>
                  <a:pt x="168542" y="849599"/>
                </a:lnTo>
                <a:lnTo>
                  <a:pt x="203877" y="876130"/>
                </a:lnTo>
                <a:lnTo>
                  <a:pt x="241610" y="898475"/>
                </a:lnTo>
                <a:lnTo>
                  <a:pt x="281488" y="916350"/>
                </a:lnTo>
                <a:lnTo>
                  <a:pt x="323261" y="929470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376158" y="3162643"/>
            <a:ext cx="4524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0432" marR="4541" lvl="0" indent="-9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 Code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5086887" y="3531517"/>
            <a:ext cx="2460433" cy="1642838"/>
          </a:xfrm>
          <a:custGeom>
            <a:avLst/>
            <a:gdLst/>
            <a:ahLst/>
            <a:cxnLst/>
            <a:rect l="l" t="t" r="r" b="b"/>
            <a:pathLst>
              <a:path w="2717800" h="1868804" extrusionOk="0">
                <a:moveTo>
                  <a:pt x="236219" y="21335"/>
                </a:moveTo>
                <a:lnTo>
                  <a:pt x="204215" y="0"/>
                </a:lnTo>
                <a:lnTo>
                  <a:pt x="179831" y="35051"/>
                </a:lnTo>
                <a:lnTo>
                  <a:pt x="156971" y="73151"/>
                </a:lnTo>
                <a:lnTo>
                  <a:pt x="135635" y="109727"/>
                </a:lnTo>
                <a:lnTo>
                  <a:pt x="115823" y="147827"/>
                </a:lnTo>
                <a:lnTo>
                  <a:pt x="97535" y="185927"/>
                </a:lnTo>
                <a:lnTo>
                  <a:pt x="80771" y="224027"/>
                </a:lnTo>
                <a:lnTo>
                  <a:pt x="65531" y="263651"/>
                </a:lnTo>
                <a:lnTo>
                  <a:pt x="41147" y="342899"/>
                </a:lnTo>
                <a:lnTo>
                  <a:pt x="30479" y="384047"/>
                </a:lnTo>
                <a:lnTo>
                  <a:pt x="21335" y="423671"/>
                </a:lnTo>
                <a:lnTo>
                  <a:pt x="13715" y="464819"/>
                </a:lnTo>
                <a:lnTo>
                  <a:pt x="7619" y="505967"/>
                </a:lnTo>
                <a:lnTo>
                  <a:pt x="1523" y="588263"/>
                </a:lnTo>
                <a:lnTo>
                  <a:pt x="0" y="630935"/>
                </a:lnTo>
                <a:lnTo>
                  <a:pt x="4571" y="725423"/>
                </a:lnTo>
                <a:lnTo>
                  <a:pt x="7619" y="757427"/>
                </a:lnTo>
                <a:lnTo>
                  <a:pt x="12191" y="787907"/>
                </a:lnTo>
                <a:lnTo>
                  <a:pt x="30479" y="880871"/>
                </a:lnTo>
                <a:lnTo>
                  <a:pt x="38099" y="911351"/>
                </a:lnTo>
                <a:lnTo>
                  <a:pt x="38099" y="629411"/>
                </a:lnTo>
                <a:lnTo>
                  <a:pt x="39623" y="589787"/>
                </a:lnTo>
                <a:lnTo>
                  <a:pt x="45719" y="510539"/>
                </a:lnTo>
                <a:lnTo>
                  <a:pt x="57911" y="431291"/>
                </a:lnTo>
                <a:lnTo>
                  <a:pt x="67055" y="391667"/>
                </a:lnTo>
                <a:lnTo>
                  <a:pt x="77723" y="353567"/>
                </a:lnTo>
                <a:lnTo>
                  <a:pt x="88391" y="313943"/>
                </a:lnTo>
                <a:lnTo>
                  <a:pt x="102107" y="275843"/>
                </a:lnTo>
                <a:lnTo>
                  <a:pt x="117347" y="237743"/>
                </a:lnTo>
                <a:lnTo>
                  <a:pt x="132587" y="201167"/>
                </a:lnTo>
                <a:lnTo>
                  <a:pt x="169163" y="128015"/>
                </a:lnTo>
                <a:lnTo>
                  <a:pt x="190499" y="91439"/>
                </a:lnTo>
                <a:lnTo>
                  <a:pt x="211835" y="56387"/>
                </a:lnTo>
                <a:lnTo>
                  <a:pt x="236219" y="21335"/>
                </a:lnTo>
                <a:close/>
              </a:path>
              <a:path w="2717800" h="1868804" extrusionOk="0">
                <a:moveTo>
                  <a:pt x="2663203" y="1339034"/>
                </a:moveTo>
                <a:lnTo>
                  <a:pt x="2633252" y="1316571"/>
                </a:lnTo>
                <a:lnTo>
                  <a:pt x="2624327" y="1328927"/>
                </a:lnTo>
                <a:lnTo>
                  <a:pt x="2596895" y="1359407"/>
                </a:lnTo>
                <a:lnTo>
                  <a:pt x="2537459" y="1421891"/>
                </a:lnTo>
                <a:lnTo>
                  <a:pt x="2505455" y="1450847"/>
                </a:lnTo>
                <a:lnTo>
                  <a:pt x="2473451" y="1478279"/>
                </a:lnTo>
                <a:lnTo>
                  <a:pt x="2439923" y="1505711"/>
                </a:lnTo>
                <a:lnTo>
                  <a:pt x="2369819" y="1557527"/>
                </a:lnTo>
                <a:lnTo>
                  <a:pt x="2333243" y="1581911"/>
                </a:lnTo>
                <a:lnTo>
                  <a:pt x="2296667" y="1604771"/>
                </a:lnTo>
                <a:lnTo>
                  <a:pt x="2258567" y="1627631"/>
                </a:lnTo>
                <a:lnTo>
                  <a:pt x="2218943" y="1648967"/>
                </a:lnTo>
                <a:lnTo>
                  <a:pt x="2139695" y="1688591"/>
                </a:lnTo>
                <a:lnTo>
                  <a:pt x="2098547" y="1705355"/>
                </a:lnTo>
                <a:lnTo>
                  <a:pt x="2013203" y="1738883"/>
                </a:lnTo>
                <a:lnTo>
                  <a:pt x="1970531" y="1752599"/>
                </a:lnTo>
                <a:lnTo>
                  <a:pt x="1926335" y="1766315"/>
                </a:lnTo>
                <a:lnTo>
                  <a:pt x="1882139" y="1778507"/>
                </a:lnTo>
                <a:lnTo>
                  <a:pt x="1837943" y="1789175"/>
                </a:lnTo>
                <a:lnTo>
                  <a:pt x="1746503" y="1807463"/>
                </a:lnTo>
                <a:lnTo>
                  <a:pt x="1700783" y="1815083"/>
                </a:lnTo>
                <a:lnTo>
                  <a:pt x="1653539" y="1821179"/>
                </a:lnTo>
                <a:lnTo>
                  <a:pt x="1606295" y="1825751"/>
                </a:lnTo>
                <a:lnTo>
                  <a:pt x="1559051" y="1828799"/>
                </a:lnTo>
                <a:lnTo>
                  <a:pt x="1511807" y="1830323"/>
                </a:lnTo>
                <a:lnTo>
                  <a:pt x="1426463" y="1830323"/>
                </a:lnTo>
                <a:lnTo>
                  <a:pt x="1353311" y="1827275"/>
                </a:lnTo>
                <a:lnTo>
                  <a:pt x="1318259" y="1824227"/>
                </a:lnTo>
                <a:lnTo>
                  <a:pt x="1281683" y="1821179"/>
                </a:lnTo>
                <a:lnTo>
                  <a:pt x="1211579" y="1812035"/>
                </a:lnTo>
                <a:lnTo>
                  <a:pt x="1106423" y="1793747"/>
                </a:lnTo>
                <a:lnTo>
                  <a:pt x="1072895" y="1784603"/>
                </a:lnTo>
                <a:lnTo>
                  <a:pt x="1039367" y="1776983"/>
                </a:lnTo>
                <a:lnTo>
                  <a:pt x="1005839" y="1767839"/>
                </a:lnTo>
                <a:lnTo>
                  <a:pt x="972311" y="1757171"/>
                </a:lnTo>
                <a:lnTo>
                  <a:pt x="940307" y="1748027"/>
                </a:lnTo>
                <a:lnTo>
                  <a:pt x="908303" y="1735835"/>
                </a:lnTo>
                <a:lnTo>
                  <a:pt x="876299" y="1725167"/>
                </a:lnTo>
                <a:lnTo>
                  <a:pt x="844295" y="1711451"/>
                </a:lnTo>
                <a:lnTo>
                  <a:pt x="752855" y="1671827"/>
                </a:lnTo>
                <a:lnTo>
                  <a:pt x="694943" y="1641347"/>
                </a:lnTo>
                <a:lnTo>
                  <a:pt x="609599" y="1591055"/>
                </a:lnTo>
                <a:lnTo>
                  <a:pt x="556259" y="1556003"/>
                </a:lnTo>
                <a:lnTo>
                  <a:pt x="504443" y="1517903"/>
                </a:lnTo>
                <a:lnTo>
                  <a:pt x="455675" y="1478279"/>
                </a:lnTo>
                <a:lnTo>
                  <a:pt x="362711" y="1392935"/>
                </a:lnTo>
                <a:lnTo>
                  <a:pt x="321563" y="1347215"/>
                </a:lnTo>
                <a:lnTo>
                  <a:pt x="300227" y="1324355"/>
                </a:lnTo>
                <a:lnTo>
                  <a:pt x="281939" y="1299971"/>
                </a:lnTo>
                <a:lnTo>
                  <a:pt x="262127" y="1275587"/>
                </a:lnTo>
                <a:lnTo>
                  <a:pt x="243839" y="1251203"/>
                </a:lnTo>
                <a:lnTo>
                  <a:pt x="193547" y="1175003"/>
                </a:lnTo>
                <a:lnTo>
                  <a:pt x="164591" y="1123187"/>
                </a:lnTo>
                <a:lnTo>
                  <a:pt x="150875" y="1095755"/>
                </a:lnTo>
                <a:lnTo>
                  <a:pt x="137159" y="1069847"/>
                </a:lnTo>
                <a:lnTo>
                  <a:pt x="124967" y="1042415"/>
                </a:lnTo>
                <a:lnTo>
                  <a:pt x="112775" y="1013459"/>
                </a:lnTo>
                <a:lnTo>
                  <a:pt x="102107" y="986027"/>
                </a:lnTo>
                <a:lnTo>
                  <a:pt x="92963" y="957071"/>
                </a:lnTo>
                <a:lnTo>
                  <a:pt x="83819" y="929639"/>
                </a:lnTo>
                <a:lnTo>
                  <a:pt x="74675" y="900683"/>
                </a:lnTo>
                <a:lnTo>
                  <a:pt x="67055" y="871727"/>
                </a:lnTo>
                <a:lnTo>
                  <a:pt x="60959" y="841247"/>
                </a:lnTo>
                <a:lnTo>
                  <a:pt x="54863" y="812291"/>
                </a:lnTo>
                <a:lnTo>
                  <a:pt x="45719" y="752855"/>
                </a:lnTo>
                <a:lnTo>
                  <a:pt x="42671" y="722375"/>
                </a:lnTo>
                <a:lnTo>
                  <a:pt x="38099" y="629411"/>
                </a:lnTo>
                <a:lnTo>
                  <a:pt x="38099" y="911351"/>
                </a:lnTo>
                <a:lnTo>
                  <a:pt x="47243" y="940307"/>
                </a:lnTo>
                <a:lnTo>
                  <a:pt x="56387" y="970787"/>
                </a:lnTo>
                <a:lnTo>
                  <a:pt x="77723" y="1028699"/>
                </a:lnTo>
                <a:lnTo>
                  <a:pt x="102107" y="1085087"/>
                </a:lnTo>
                <a:lnTo>
                  <a:pt x="161543" y="1196339"/>
                </a:lnTo>
                <a:lnTo>
                  <a:pt x="195071" y="1248155"/>
                </a:lnTo>
                <a:lnTo>
                  <a:pt x="231647" y="1299971"/>
                </a:lnTo>
                <a:lnTo>
                  <a:pt x="271271" y="1348739"/>
                </a:lnTo>
                <a:lnTo>
                  <a:pt x="313943" y="1395983"/>
                </a:lnTo>
                <a:lnTo>
                  <a:pt x="336803" y="1418843"/>
                </a:lnTo>
                <a:lnTo>
                  <a:pt x="358139" y="1441703"/>
                </a:lnTo>
                <a:lnTo>
                  <a:pt x="405383" y="1485899"/>
                </a:lnTo>
                <a:lnTo>
                  <a:pt x="431291" y="1507235"/>
                </a:lnTo>
                <a:lnTo>
                  <a:pt x="455675" y="1528571"/>
                </a:lnTo>
                <a:lnTo>
                  <a:pt x="534923" y="1588007"/>
                </a:lnTo>
                <a:lnTo>
                  <a:pt x="589787" y="1624583"/>
                </a:lnTo>
                <a:lnTo>
                  <a:pt x="676655" y="1674875"/>
                </a:lnTo>
                <a:lnTo>
                  <a:pt x="768095" y="1720595"/>
                </a:lnTo>
                <a:lnTo>
                  <a:pt x="830579" y="1748027"/>
                </a:lnTo>
                <a:lnTo>
                  <a:pt x="896111" y="1772411"/>
                </a:lnTo>
                <a:lnTo>
                  <a:pt x="995171" y="1804415"/>
                </a:lnTo>
                <a:lnTo>
                  <a:pt x="1030223" y="1813559"/>
                </a:lnTo>
                <a:lnTo>
                  <a:pt x="1063751" y="1822703"/>
                </a:lnTo>
                <a:lnTo>
                  <a:pt x="1133855" y="1837943"/>
                </a:lnTo>
                <a:lnTo>
                  <a:pt x="1170431" y="1844039"/>
                </a:lnTo>
                <a:lnTo>
                  <a:pt x="1205483" y="1850135"/>
                </a:lnTo>
                <a:lnTo>
                  <a:pt x="1278635" y="1859279"/>
                </a:lnTo>
                <a:lnTo>
                  <a:pt x="1351787" y="1865375"/>
                </a:lnTo>
                <a:lnTo>
                  <a:pt x="1389887" y="1866899"/>
                </a:lnTo>
                <a:lnTo>
                  <a:pt x="1426463" y="1868423"/>
                </a:lnTo>
                <a:lnTo>
                  <a:pt x="1513331" y="1868423"/>
                </a:lnTo>
                <a:lnTo>
                  <a:pt x="1562099" y="1866899"/>
                </a:lnTo>
                <a:lnTo>
                  <a:pt x="1610867" y="1862327"/>
                </a:lnTo>
                <a:lnTo>
                  <a:pt x="1658111" y="1857755"/>
                </a:lnTo>
                <a:lnTo>
                  <a:pt x="1705355" y="1851659"/>
                </a:lnTo>
                <a:lnTo>
                  <a:pt x="1799843" y="1836419"/>
                </a:lnTo>
                <a:lnTo>
                  <a:pt x="1847087" y="1825751"/>
                </a:lnTo>
                <a:lnTo>
                  <a:pt x="1892807" y="1815083"/>
                </a:lnTo>
                <a:lnTo>
                  <a:pt x="1938527" y="1802891"/>
                </a:lnTo>
                <a:lnTo>
                  <a:pt x="1982723" y="1789175"/>
                </a:lnTo>
                <a:lnTo>
                  <a:pt x="2026919" y="1773935"/>
                </a:lnTo>
                <a:lnTo>
                  <a:pt x="2069591" y="1758695"/>
                </a:lnTo>
                <a:lnTo>
                  <a:pt x="2113787" y="1740407"/>
                </a:lnTo>
                <a:lnTo>
                  <a:pt x="2154935" y="1722119"/>
                </a:lnTo>
                <a:lnTo>
                  <a:pt x="2237231" y="1682495"/>
                </a:lnTo>
                <a:lnTo>
                  <a:pt x="2276855" y="1661159"/>
                </a:lnTo>
                <a:lnTo>
                  <a:pt x="2316479" y="1638299"/>
                </a:lnTo>
                <a:lnTo>
                  <a:pt x="2354579" y="1613915"/>
                </a:lnTo>
                <a:lnTo>
                  <a:pt x="2464307" y="1536191"/>
                </a:lnTo>
                <a:lnTo>
                  <a:pt x="2531363" y="1478279"/>
                </a:lnTo>
                <a:lnTo>
                  <a:pt x="2595371" y="1417319"/>
                </a:lnTo>
                <a:lnTo>
                  <a:pt x="2624327" y="1385315"/>
                </a:lnTo>
                <a:lnTo>
                  <a:pt x="2653283" y="1351787"/>
                </a:lnTo>
                <a:lnTo>
                  <a:pt x="2663203" y="1339034"/>
                </a:lnTo>
                <a:close/>
              </a:path>
              <a:path w="2717800" h="1868804" extrusionOk="0">
                <a:moveTo>
                  <a:pt x="2717291" y="1237487"/>
                </a:moveTo>
                <a:lnTo>
                  <a:pt x="2602991" y="1293875"/>
                </a:lnTo>
                <a:lnTo>
                  <a:pt x="2633252" y="1316571"/>
                </a:lnTo>
                <a:lnTo>
                  <a:pt x="2644139" y="1301495"/>
                </a:lnTo>
                <a:lnTo>
                  <a:pt x="2674619" y="1324355"/>
                </a:lnTo>
                <a:lnTo>
                  <a:pt x="2674619" y="1347596"/>
                </a:lnTo>
                <a:lnTo>
                  <a:pt x="2694431" y="1362455"/>
                </a:lnTo>
                <a:lnTo>
                  <a:pt x="2717291" y="1237487"/>
                </a:lnTo>
                <a:close/>
              </a:path>
              <a:path w="2717800" h="1868804" extrusionOk="0">
                <a:moveTo>
                  <a:pt x="2674619" y="1324355"/>
                </a:moveTo>
                <a:lnTo>
                  <a:pt x="2644139" y="1301495"/>
                </a:lnTo>
                <a:lnTo>
                  <a:pt x="2633252" y="1316571"/>
                </a:lnTo>
                <a:lnTo>
                  <a:pt x="2663203" y="1339034"/>
                </a:lnTo>
                <a:lnTo>
                  <a:pt x="2674619" y="1324355"/>
                </a:lnTo>
                <a:close/>
              </a:path>
              <a:path w="2717800" h="1868804" extrusionOk="0">
                <a:moveTo>
                  <a:pt x="2674619" y="1347596"/>
                </a:moveTo>
                <a:lnTo>
                  <a:pt x="2674619" y="1324355"/>
                </a:lnTo>
                <a:lnTo>
                  <a:pt x="2663203" y="1339034"/>
                </a:lnTo>
                <a:lnTo>
                  <a:pt x="2674619" y="1347596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5647038" y="2461076"/>
            <a:ext cx="2457558" cy="1540684"/>
          </a:xfrm>
          <a:custGeom>
            <a:avLst/>
            <a:gdLst/>
            <a:ahLst/>
            <a:cxnLst/>
            <a:rect l="l" t="t" r="r" b="b"/>
            <a:pathLst>
              <a:path w="2714625" h="1752600" extrusionOk="0">
                <a:moveTo>
                  <a:pt x="65273" y="425454"/>
                </a:moveTo>
                <a:lnTo>
                  <a:pt x="38099" y="399287"/>
                </a:lnTo>
                <a:lnTo>
                  <a:pt x="0" y="521207"/>
                </a:lnTo>
                <a:lnTo>
                  <a:pt x="51815" y="502842"/>
                </a:lnTo>
                <a:lnTo>
                  <a:pt x="51815" y="438911"/>
                </a:lnTo>
                <a:lnTo>
                  <a:pt x="65273" y="425454"/>
                </a:lnTo>
                <a:close/>
              </a:path>
              <a:path w="2714625" h="1752600" extrusionOk="0">
                <a:moveTo>
                  <a:pt x="92604" y="451773"/>
                </a:moveTo>
                <a:lnTo>
                  <a:pt x="65273" y="425454"/>
                </a:lnTo>
                <a:lnTo>
                  <a:pt x="51815" y="438911"/>
                </a:lnTo>
                <a:lnTo>
                  <a:pt x="79247" y="466343"/>
                </a:lnTo>
                <a:lnTo>
                  <a:pt x="92604" y="451773"/>
                </a:lnTo>
                <a:close/>
              </a:path>
              <a:path w="2714625" h="1752600" extrusionOk="0">
                <a:moveTo>
                  <a:pt x="120395" y="478535"/>
                </a:moveTo>
                <a:lnTo>
                  <a:pt x="92604" y="451773"/>
                </a:lnTo>
                <a:lnTo>
                  <a:pt x="79247" y="466343"/>
                </a:lnTo>
                <a:lnTo>
                  <a:pt x="51815" y="438911"/>
                </a:lnTo>
                <a:lnTo>
                  <a:pt x="51815" y="502842"/>
                </a:lnTo>
                <a:lnTo>
                  <a:pt x="120395" y="478535"/>
                </a:lnTo>
                <a:close/>
              </a:path>
              <a:path w="2714625" h="1752600" extrusionOk="0">
                <a:moveTo>
                  <a:pt x="2714243" y="1263395"/>
                </a:moveTo>
                <a:lnTo>
                  <a:pt x="2714243" y="1228343"/>
                </a:lnTo>
                <a:lnTo>
                  <a:pt x="2709671" y="1133855"/>
                </a:lnTo>
                <a:lnTo>
                  <a:pt x="2706623" y="1103375"/>
                </a:lnTo>
                <a:lnTo>
                  <a:pt x="2702051" y="1071371"/>
                </a:lnTo>
                <a:lnTo>
                  <a:pt x="2683763" y="979931"/>
                </a:lnTo>
                <a:lnTo>
                  <a:pt x="2674619" y="950975"/>
                </a:lnTo>
                <a:lnTo>
                  <a:pt x="2665475" y="920495"/>
                </a:lnTo>
                <a:lnTo>
                  <a:pt x="2656331" y="891539"/>
                </a:lnTo>
                <a:lnTo>
                  <a:pt x="2634995" y="833627"/>
                </a:lnTo>
                <a:lnTo>
                  <a:pt x="2621279" y="804671"/>
                </a:lnTo>
                <a:lnTo>
                  <a:pt x="2609087" y="777239"/>
                </a:lnTo>
                <a:lnTo>
                  <a:pt x="2564891" y="694943"/>
                </a:lnTo>
                <a:lnTo>
                  <a:pt x="2531363" y="641603"/>
                </a:lnTo>
                <a:lnTo>
                  <a:pt x="2494787" y="589787"/>
                </a:lnTo>
                <a:lnTo>
                  <a:pt x="2455163" y="541019"/>
                </a:lnTo>
                <a:lnTo>
                  <a:pt x="2412491" y="492251"/>
                </a:lnTo>
                <a:lnTo>
                  <a:pt x="2345435" y="423671"/>
                </a:lnTo>
                <a:lnTo>
                  <a:pt x="2321051" y="402335"/>
                </a:lnTo>
                <a:lnTo>
                  <a:pt x="2296667" y="379475"/>
                </a:lnTo>
                <a:lnTo>
                  <a:pt x="2270759" y="359663"/>
                </a:lnTo>
                <a:lnTo>
                  <a:pt x="2244851" y="338327"/>
                </a:lnTo>
                <a:lnTo>
                  <a:pt x="2218943" y="318515"/>
                </a:lnTo>
                <a:lnTo>
                  <a:pt x="2164079" y="280415"/>
                </a:lnTo>
                <a:lnTo>
                  <a:pt x="2106167" y="243839"/>
                </a:lnTo>
                <a:lnTo>
                  <a:pt x="2048255" y="210311"/>
                </a:lnTo>
                <a:lnTo>
                  <a:pt x="1985771" y="178307"/>
                </a:lnTo>
                <a:lnTo>
                  <a:pt x="1955291" y="163067"/>
                </a:lnTo>
                <a:lnTo>
                  <a:pt x="1923287" y="147827"/>
                </a:lnTo>
                <a:lnTo>
                  <a:pt x="1891283" y="134111"/>
                </a:lnTo>
                <a:lnTo>
                  <a:pt x="1857755" y="121919"/>
                </a:lnTo>
                <a:lnTo>
                  <a:pt x="1825751" y="108203"/>
                </a:lnTo>
                <a:lnTo>
                  <a:pt x="1792223" y="96011"/>
                </a:lnTo>
                <a:lnTo>
                  <a:pt x="1757171" y="85343"/>
                </a:lnTo>
                <a:lnTo>
                  <a:pt x="1723643" y="74675"/>
                </a:lnTo>
                <a:lnTo>
                  <a:pt x="1618487" y="47243"/>
                </a:lnTo>
                <a:lnTo>
                  <a:pt x="1545335" y="32003"/>
                </a:lnTo>
                <a:lnTo>
                  <a:pt x="1472183" y="19811"/>
                </a:lnTo>
                <a:lnTo>
                  <a:pt x="1397507" y="10667"/>
                </a:lnTo>
                <a:lnTo>
                  <a:pt x="1321307" y="4571"/>
                </a:lnTo>
                <a:lnTo>
                  <a:pt x="1245107" y="1523"/>
                </a:lnTo>
                <a:lnTo>
                  <a:pt x="1205483" y="0"/>
                </a:lnTo>
                <a:lnTo>
                  <a:pt x="1161287" y="1523"/>
                </a:lnTo>
                <a:lnTo>
                  <a:pt x="1115567" y="3047"/>
                </a:lnTo>
                <a:lnTo>
                  <a:pt x="1027175" y="9143"/>
                </a:lnTo>
                <a:lnTo>
                  <a:pt x="981455" y="13715"/>
                </a:lnTo>
                <a:lnTo>
                  <a:pt x="938783" y="19811"/>
                </a:lnTo>
                <a:lnTo>
                  <a:pt x="894587" y="27431"/>
                </a:lnTo>
                <a:lnTo>
                  <a:pt x="851915" y="35051"/>
                </a:lnTo>
                <a:lnTo>
                  <a:pt x="809243" y="44195"/>
                </a:lnTo>
                <a:lnTo>
                  <a:pt x="723899" y="65531"/>
                </a:lnTo>
                <a:lnTo>
                  <a:pt x="641603" y="89915"/>
                </a:lnTo>
                <a:lnTo>
                  <a:pt x="600455" y="103631"/>
                </a:lnTo>
                <a:lnTo>
                  <a:pt x="521207" y="134111"/>
                </a:lnTo>
                <a:lnTo>
                  <a:pt x="481583" y="150875"/>
                </a:lnTo>
                <a:lnTo>
                  <a:pt x="405383" y="187451"/>
                </a:lnTo>
                <a:lnTo>
                  <a:pt x="332231" y="227075"/>
                </a:lnTo>
                <a:lnTo>
                  <a:pt x="297179" y="248411"/>
                </a:lnTo>
                <a:lnTo>
                  <a:pt x="262127" y="271271"/>
                </a:lnTo>
                <a:lnTo>
                  <a:pt x="228599" y="294131"/>
                </a:lnTo>
                <a:lnTo>
                  <a:pt x="161543" y="342899"/>
                </a:lnTo>
                <a:lnTo>
                  <a:pt x="129539" y="368807"/>
                </a:lnTo>
                <a:lnTo>
                  <a:pt x="99059" y="394715"/>
                </a:lnTo>
                <a:lnTo>
                  <a:pt x="68579" y="422147"/>
                </a:lnTo>
                <a:lnTo>
                  <a:pt x="65273" y="425454"/>
                </a:lnTo>
                <a:lnTo>
                  <a:pt x="92604" y="451773"/>
                </a:lnTo>
                <a:lnTo>
                  <a:pt x="96011" y="448055"/>
                </a:lnTo>
                <a:lnTo>
                  <a:pt x="124967" y="422147"/>
                </a:lnTo>
                <a:lnTo>
                  <a:pt x="155447" y="397763"/>
                </a:lnTo>
                <a:lnTo>
                  <a:pt x="185927" y="371855"/>
                </a:lnTo>
                <a:lnTo>
                  <a:pt x="217931" y="348995"/>
                </a:lnTo>
                <a:lnTo>
                  <a:pt x="249935" y="324611"/>
                </a:lnTo>
                <a:lnTo>
                  <a:pt x="283463" y="303275"/>
                </a:lnTo>
                <a:lnTo>
                  <a:pt x="316991" y="280415"/>
                </a:lnTo>
                <a:lnTo>
                  <a:pt x="387095" y="240791"/>
                </a:lnTo>
                <a:lnTo>
                  <a:pt x="423671" y="220979"/>
                </a:lnTo>
                <a:lnTo>
                  <a:pt x="460247" y="202691"/>
                </a:lnTo>
                <a:lnTo>
                  <a:pt x="536447" y="169163"/>
                </a:lnTo>
                <a:lnTo>
                  <a:pt x="574547" y="153923"/>
                </a:lnTo>
                <a:lnTo>
                  <a:pt x="693419" y="112775"/>
                </a:lnTo>
                <a:lnTo>
                  <a:pt x="816863" y="80771"/>
                </a:lnTo>
                <a:lnTo>
                  <a:pt x="859535" y="73151"/>
                </a:lnTo>
                <a:lnTo>
                  <a:pt x="902207" y="64007"/>
                </a:lnTo>
                <a:lnTo>
                  <a:pt x="987551" y="51815"/>
                </a:lnTo>
                <a:lnTo>
                  <a:pt x="1030223" y="47243"/>
                </a:lnTo>
                <a:lnTo>
                  <a:pt x="1118615" y="41147"/>
                </a:lnTo>
                <a:lnTo>
                  <a:pt x="1161287" y="39623"/>
                </a:lnTo>
                <a:lnTo>
                  <a:pt x="1207007" y="38099"/>
                </a:lnTo>
                <a:lnTo>
                  <a:pt x="1243583" y="39623"/>
                </a:lnTo>
                <a:lnTo>
                  <a:pt x="1319783" y="42671"/>
                </a:lnTo>
                <a:lnTo>
                  <a:pt x="1356359" y="45719"/>
                </a:lnTo>
                <a:lnTo>
                  <a:pt x="1394459" y="48767"/>
                </a:lnTo>
                <a:lnTo>
                  <a:pt x="1467611" y="57911"/>
                </a:lnTo>
                <a:lnTo>
                  <a:pt x="1502663" y="62483"/>
                </a:lnTo>
                <a:lnTo>
                  <a:pt x="1539239" y="70103"/>
                </a:lnTo>
                <a:lnTo>
                  <a:pt x="1574291" y="76199"/>
                </a:lnTo>
                <a:lnTo>
                  <a:pt x="1679447" y="102107"/>
                </a:lnTo>
                <a:lnTo>
                  <a:pt x="1780031" y="132587"/>
                </a:lnTo>
                <a:lnTo>
                  <a:pt x="1812035" y="144779"/>
                </a:lnTo>
                <a:lnTo>
                  <a:pt x="1845563" y="156971"/>
                </a:lnTo>
                <a:lnTo>
                  <a:pt x="1940051" y="196595"/>
                </a:lnTo>
                <a:lnTo>
                  <a:pt x="1999487" y="227075"/>
                </a:lnTo>
                <a:lnTo>
                  <a:pt x="2087879" y="275843"/>
                </a:lnTo>
                <a:lnTo>
                  <a:pt x="2170175" y="330707"/>
                </a:lnTo>
                <a:lnTo>
                  <a:pt x="2221991" y="368807"/>
                </a:lnTo>
                <a:lnTo>
                  <a:pt x="2272283" y="409955"/>
                </a:lnTo>
                <a:lnTo>
                  <a:pt x="2319527" y="451103"/>
                </a:lnTo>
                <a:lnTo>
                  <a:pt x="2363723" y="495299"/>
                </a:lnTo>
                <a:lnTo>
                  <a:pt x="2426207" y="565403"/>
                </a:lnTo>
                <a:lnTo>
                  <a:pt x="2482595" y="638555"/>
                </a:lnTo>
                <a:lnTo>
                  <a:pt x="2516123" y="688847"/>
                </a:lnTo>
                <a:lnTo>
                  <a:pt x="2546603" y="740663"/>
                </a:lnTo>
                <a:lnTo>
                  <a:pt x="2574035" y="794003"/>
                </a:lnTo>
                <a:lnTo>
                  <a:pt x="2587751" y="821435"/>
                </a:lnTo>
                <a:lnTo>
                  <a:pt x="2610611" y="876299"/>
                </a:lnTo>
                <a:lnTo>
                  <a:pt x="2630423" y="932687"/>
                </a:lnTo>
                <a:lnTo>
                  <a:pt x="2653283" y="1019555"/>
                </a:lnTo>
                <a:lnTo>
                  <a:pt x="2668523" y="1107947"/>
                </a:lnTo>
                <a:lnTo>
                  <a:pt x="2674619" y="1168907"/>
                </a:lnTo>
                <a:lnTo>
                  <a:pt x="2674619" y="1199387"/>
                </a:lnTo>
                <a:lnTo>
                  <a:pt x="2676143" y="1229867"/>
                </a:lnTo>
                <a:lnTo>
                  <a:pt x="2676143" y="1503425"/>
                </a:lnTo>
                <a:lnTo>
                  <a:pt x="2677667" y="1498091"/>
                </a:lnTo>
                <a:lnTo>
                  <a:pt x="2694431" y="1431035"/>
                </a:lnTo>
                <a:lnTo>
                  <a:pt x="2709671" y="1330451"/>
                </a:lnTo>
                <a:lnTo>
                  <a:pt x="2711195" y="1296923"/>
                </a:lnTo>
                <a:lnTo>
                  <a:pt x="2714243" y="1263395"/>
                </a:lnTo>
                <a:close/>
              </a:path>
              <a:path w="2714625" h="1752600" extrusionOk="0">
                <a:moveTo>
                  <a:pt x="2676143" y="1503425"/>
                </a:moveTo>
                <a:lnTo>
                  <a:pt x="2676143" y="1261871"/>
                </a:lnTo>
                <a:lnTo>
                  <a:pt x="2673095" y="1295399"/>
                </a:lnTo>
                <a:lnTo>
                  <a:pt x="2671571" y="1327403"/>
                </a:lnTo>
                <a:lnTo>
                  <a:pt x="2662427" y="1392935"/>
                </a:lnTo>
                <a:lnTo>
                  <a:pt x="2641091" y="1488947"/>
                </a:lnTo>
                <a:lnTo>
                  <a:pt x="2621279" y="1551431"/>
                </a:lnTo>
                <a:lnTo>
                  <a:pt x="2609087" y="1581911"/>
                </a:lnTo>
                <a:lnTo>
                  <a:pt x="2596895" y="1613915"/>
                </a:lnTo>
                <a:lnTo>
                  <a:pt x="2569463" y="1674875"/>
                </a:lnTo>
                <a:lnTo>
                  <a:pt x="2554223" y="1705355"/>
                </a:lnTo>
                <a:lnTo>
                  <a:pt x="2537459" y="1734311"/>
                </a:lnTo>
                <a:lnTo>
                  <a:pt x="2570987" y="1752599"/>
                </a:lnTo>
                <a:lnTo>
                  <a:pt x="2602991" y="1691639"/>
                </a:lnTo>
                <a:lnTo>
                  <a:pt x="2633471" y="1627631"/>
                </a:lnTo>
                <a:lnTo>
                  <a:pt x="2657855" y="1563623"/>
                </a:lnTo>
                <a:lnTo>
                  <a:pt x="2668523" y="1530095"/>
                </a:lnTo>
                <a:lnTo>
                  <a:pt x="2676143" y="1503425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666750" y="1892300"/>
            <a:ext cx="8439150" cy="358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8914" marR="0" lvl="0" indent="-5675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small programming exercises of 100 or 200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Unsatisfactory for software for any reasonable size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soon becomes unfixable &amp; unenhanceable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3887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structured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1401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is practically not possible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438150" y="596900"/>
            <a:ext cx="8195310" cy="6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300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381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Classical Waterfall Model</a:t>
            </a:r>
            <a:endParaRPr/>
          </a:p>
        </p:txBody>
      </p:sp>
      <p:sp>
        <p:nvSpPr>
          <p:cNvPr id="439" name="Google Shape;439;p55"/>
          <p:cNvSpPr txBox="1"/>
          <p:nvPr/>
        </p:nvSpPr>
        <p:spPr>
          <a:xfrm>
            <a:off x="1593533" y="195962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Feasibility Study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1593533" y="195962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276475" y="264288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Req.  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2276476" y="264288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959418" y="3250231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2959418" y="3250230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3718243" y="3857573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718243" y="3857572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552950" y="446491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4552951" y="4464915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387658" y="5072258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5387658" y="5072257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51" name="Google Shape;451;p55"/>
          <p:cNvCxnSpPr/>
          <p:nvPr/>
        </p:nvCxnSpPr>
        <p:spPr>
          <a:xfrm>
            <a:off x="3604419" y="218738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3868428" y="2187381"/>
            <a:ext cx="158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4325302" y="287064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55"/>
          <p:cNvCxnSpPr/>
          <p:nvPr/>
        </p:nvCxnSpPr>
        <p:spPr>
          <a:xfrm>
            <a:off x="4552950" y="2870641"/>
            <a:ext cx="1581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5" name="Google Shape;455;p55"/>
          <p:cNvCxnSpPr/>
          <p:nvPr/>
        </p:nvCxnSpPr>
        <p:spPr>
          <a:xfrm>
            <a:off x="5008245" y="3477984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55"/>
          <p:cNvCxnSpPr/>
          <p:nvPr/>
        </p:nvCxnSpPr>
        <p:spPr>
          <a:xfrm>
            <a:off x="5235893" y="3477984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7" name="Google Shape;457;p55"/>
          <p:cNvCxnSpPr/>
          <p:nvPr/>
        </p:nvCxnSpPr>
        <p:spPr>
          <a:xfrm>
            <a:off x="5767070" y="4085326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55"/>
          <p:cNvCxnSpPr/>
          <p:nvPr/>
        </p:nvCxnSpPr>
        <p:spPr>
          <a:xfrm>
            <a:off x="5994718" y="4085326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9" name="Google Shape;459;p55"/>
          <p:cNvCxnSpPr/>
          <p:nvPr/>
        </p:nvCxnSpPr>
        <p:spPr>
          <a:xfrm>
            <a:off x="6601778" y="4616750"/>
            <a:ext cx="303530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905308" y="4616750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model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1752600" y="1752600"/>
            <a:ext cx="6934200" cy="4419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7" name="Google Shape;467;p56" descr="4.1. SW-life-cycle.eps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33575"/>
            <a:ext cx="6400800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Strengths</a:t>
            </a:r>
            <a:endParaRPr/>
          </a:p>
        </p:txBody>
      </p:sp>
      <p:sp>
        <p:nvSpPr>
          <p:cNvPr id="473" name="Google Shape;473;p5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Easy to understand, easy to use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Provides structure to inexperienced staff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Milestones are well understood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Sets requirements stability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Good for management control (plan, staff, track)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Works well when quality is more important than cost or schedule</a:t>
            </a:r>
            <a:endParaRPr/>
          </a:p>
          <a:p>
            <a:pPr marL="273223" lvl="0" indent="-10431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Deficiencies</a:t>
            </a:r>
            <a:endParaRPr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All requirements must be known upfront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Deliverables created for each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phase are considered frozen – inhibits flexibility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Can give a false impression of progress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Does not reflect problem-solving nature of software development – iterations of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Integration is one big bang at the end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Little opportunity for client to preview the system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(until it may be too late)</a:t>
            </a:r>
            <a:endParaRPr/>
          </a:p>
          <a:p>
            <a:pPr marL="273223" lvl="0" indent="-12844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</a:rPr>
              <a:t>When to use the Waterfall Model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910590" y="2049780"/>
            <a:ext cx="7740015" cy="428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Requirements are very well known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Product definition is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stable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Technology is understood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New version of an existing product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Porting an existing product to a new platform.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High risk for new systems because of specification and </a:t>
            </a:r>
            <a:br>
              <a:rPr lang="en-US" sz="26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design problems.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Low risk for well-understood developments using familiar technology.</a:t>
            </a:r>
            <a:endParaRPr/>
          </a:p>
          <a:p>
            <a:pPr marL="409834" lvl="0" indent="-10431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SDLC Model</a:t>
            </a:r>
            <a:endParaRPr/>
          </a:p>
        </p:txBody>
      </p:sp>
      <p:pic>
        <p:nvPicPr>
          <p:cNvPr id="492" name="Google Shape;492;p60" descr="VShape SDL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94274"/>
            <a:ext cx="5160010" cy="37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5084127" y="1518356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variant of the Waterfall that emphasizes the verification and validation of the product.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of the product is planned in parallel with a corresponding phase of development</a:t>
            </a:r>
            <a:endParaRPr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Strengths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Emphasize planning for verification and validation of the product in early stages of product development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deliverable must be testable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can track progress by milestones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Weaknesses</a:t>
            </a:r>
            <a:endParaRPr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concurrent events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handle iterations or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dynamic changes in requirements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contain risk analysis 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0" y="607342"/>
            <a:ext cx="9105899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Other Software Engineering Techniques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82943" y="1746109"/>
            <a:ext cx="7738435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947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life cycle models,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debugging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assurance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measurement techniques, 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CASE tools, etc.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</a:t>
            </a:r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Start with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approximate requirements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Carry out a quick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model is built using several  short-cuts: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Short-cuts might involve using inefficient, inaccurate,  or dummy functions.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function may use a table look-up rather than performing the actual computations.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75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1" name="Google Shape;521;p6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developed prototype is submitted to the customer for his evaluation: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user feedback,  requirements are refined.</a:t>
            </a:r>
            <a:endParaRPr>
              <a:solidFill>
                <a:srgbClr val="FF0000"/>
              </a:solidFill>
            </a:endParaRPr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cycle continues until the user approves the prototype.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actual system is developed using the classical waterfall approach.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8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910590" y="2154167"/>
            <a:ext cx="1397503" cy="8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36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Gathering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2276475" y="2353452"/>
            <a:ext cx="1364305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Quick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3414713" y="3036711"/>
            <a:ext cx="1591952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Refine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3187065" y="1594273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Build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4021773" y="2201616"/>
            <a:ext cx="1516070" cy="6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Evaluation of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65"/>
          <p:cNvCxnSpPr/>
          <p:nvPr/>
        </p:nvCxnSpPr>
        <p:spPr>
          <a:xfrm>
            <a:off x="1897063" y="2505287"/>
            <a:ext cx="455295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35" name="Google Shape;535;p65"/>
          <p:cNvSpPr/>
          <p:nvPr/>
        </p:nvSpPr>
        <p:spPr>
          <a:xfrm>
            <a:off x="2959418" y="1897945"/>
            <a:ext cx="226067" cy="529843"/>
          </a:xfrm>
          <a:custGeom>
            <a:avLst/>
            <a:gdLst/>
            <a:ahLst/>
            <a:cxnLst/>
            <a:rect l="l" t="t" r="r" b="b"/>
            <a:pathLst>
              <a:path w="636" h="1481" extrusionOk="0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4173538" y="1822027"/>
            <a:ext cx="453715" cy="378008"/>
          </a:xfrm>
          <a:custGeom>
            <a:avLst/>
            <a:gdLst/>
            <a:ahLst/>
            <a:cxnLst/>
            <a:rect l="l" t="t" r="r" b="b"/>
            <a:pathLst>
              <a:path w="1270" h="1059" extrusionOk="0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4173538" y="2808958"/>
            <a:ext cx="377832" cy="302090"/>
          </a:xfrm>
          <a:custGeom>
            <a:avLst/>
            <a:gdLst/>
            <a:ahLst/>
            <a:cxnLst/>
            <a:rect l="l" t="t" r="r" b="b"/>
            <a:pathLst>
              <a:path w="1059" h="847" extrusionOk="0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2959418" y="2657122"/>
            <a:ext cx="529597" cy="453926"/>
          </a:xfrm>
          <a:custGeom>
            <a:avLst/>
            <a:gdLst/>
            <a:ahLst/>
            <a:cxnLst/>
            <a:rect l="l" t="t" r="r" b="b"/>
            <a:pathLst>
              <a:path w="1482" h="1271" extrusionOk="0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39" name="Google Shape;539;p65"/>
          <p:cNvCxnSpPr/>
          <p:nvPr/>
        </p:nvCxnSpPr>
        <p:spPr>
          <a:xfrm>
            <a:off x="5311775" y="2505287"/>
            <a:ext cx="1138238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0" name="Google Shape;540;p65"/>
          <p:cNvSpPr txBox="1"/>
          <p:nvPr/>
        </p:nvSpPr>
        <p:spPr>
          <a:xfrm>
            <a:off x="6450013" y="235345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5"/>
          <p:cNvSpPr txBox="1"/>
          <p:nvPr/>
        </p:nvSpPr>
        <p:spPr>
          <a:xfrm>
            <a:off x="6450013" y="303671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Implement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5"/>
          <p:cNvSpPr txBox="1"/>
          <p:nvPr/>
        </p:nvSpPr>
        <p:spPr>
          <a:xfrm>
            <a:off x="6525896" y="375002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6450013" y="443328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Maintain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5"/>
          <p:cNvCxnSpPr/>
          <p:nvPr/>
        </p:nvCxnSpPr>
        <p:spPr>
          <a:xfrm>
            <a:off x="6753543" y="265712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5" name="Google Shape;545;p65"/>
          <p:cNvCxnSpPr/>
          <p:nvPr/>
        </p:nvCxnSpPr>
        <p:spPr>
          <a:xfrm>
            <a:off x="6753543" y="334038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6" name="Google Shape;546;p65"/>
          <p:cNvCxnSpPr/>
          <p:nvPr/>
        </p:nvCxnSpPr>
        <p:spPr>
          <a:xfrm>
            <a:off x="6753543" y="402364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7" name="Google Shape;547;p65"/>
          <p:cNvSpPr txBox="1"/>
          <p:nvPr/>
        </p:nvSpPr>
        <p:spPr>
          <a:xfrm>
            <a:off x="5387658" y="2201616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990600" y="1752600"/>
            <a:ext cx="7696200" cy="449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54" name="Google Shape;554;p66" descr="4.2 Evolutionary-dev.eps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57400"/>
            <a:ext cx="6934200" cy="373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Exploratory development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Objective is to work with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customers and to evolve a final system from an initial outline specification.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Should start with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well-understood requirements 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and add new features as proposed by the customer.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Throw-away prototyping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Objective is to understand the system requirements. Should start with poorly understood requirements to clarify what is really needed.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55294" y="0"/>
            <a:ext cx="8650605" cy="135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Characteristics of Evolutionary Development</a:t>
            </a:r>
            <a:endParaRPr/>
          </a:p>
        </p:txBody>
      </p:sp>
      <p:sp>
        <p:nvSpPr>
          <p:cNvPr id="566" name="Google Shape;566;p6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Modern development processes take evolution as fundamental, and try to provide ways of managing, rather than ignoring, the risk.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System requirements always evolve in the course of a project.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Specification is evolved in conjunction with the software – No complete specification in the system development contract. Difficult for large customers.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Two (related) process models: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Incremental development</a:t>
            </a:r>
            <a:endParaRPr>
              <a:solidFill>
                <a:srgbClr val="FF0000"/>
              </a:solidFill>
            </a:endParaRPr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72" name="Google Shape;572;p6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Lack of process visibility;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are often poorly structured;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Special skills (e.g. in languages for rapid prototyping) may be required.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</a:t>
            </a:r>
            <a:endParaRPr/>
          </a:p>
        </p:txBody>
      </p:sp>
      <p:sp>
        <p:nvSpPr>
          <p:cNvPr id="578" name="Google Shape;578;p70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Rather than deliver the system as a single delivery,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development and delivery is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broken down into i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ncreme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nts with each increment delivering part of the required functionality.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requirements are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prioritised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and the highest priority requirements are included in early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Once the development of an increment is started, the requirements are frozen though requirements for later increments can continue to evolve.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>
            <a:spLocks noGrp="1"/>
          </p:cNvSpPr>
          <p:nvPr>
            <p:ph type="title" idx="4294967295"/>
          </p:nvPr>
        </p:nvSpPr>
        <p:spPr>
          <a:xfrm>
            <a:off x="0" y="701675"/>
            <a:ext cx="8194675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Version I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2514600"/>
            <a:ext cx="7639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–Advantages</a:t>
            </a:r>
            <a:endParaRPr/>
          </a:p>
        </p:txBody>
      </p:sp>
      <p:sp>
        <p:nvSpPr>
          <p:cNvPr id="590" name="Google Shape;590;p72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 value can be delivered with each increment so system functionality is available earlier.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increments act as a prototype to help elicit requirements for later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risk of overall project failure.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highest priority system services 	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tend to receive the most 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0" y="2273300"/>
            <a:ext cx="9105900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Emphasis has shifted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error correction to error prevention.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practices emphasize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detection of errors as close to their point of introduction as possible.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Problems</a:t>
            </a:r>
            <a:endParaRPr/>
          </a:p>
        </p:txBody>
      </p:sp>
      <p:sp>
        <p:nvSpPr>
          <p:cNvPr id="596" name="Google Shape;596;p73"/>
          <p:cNvSpPr txBox="1">
            <a:spLocks noGrp="1"/>
          </p:cNvSpPr>
          <p:nvPr>
            <p:ph type="body" idx="1"/>
          </p:nvPr>
        </p:nvSpPr>
        <p:spPr>
          <a:xfrm>
            <a:off x="666750" y="1739900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process visibility.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Systems are often poorly structured.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 claims in the literature: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0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means adding, iterative means reworking 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2" name="Google Shape;602;p7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106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74"/>
          <p:cNvGraphicFramePr/>
          <p:nvPr/>
        </p:nvGraphicFramePr>
        <p:xfrm>
          <a:off x="1428750" y="2349500"/>
          <a:ext cx="6070600" cy="2286040"/>
        </p:xfrm>
        <a:graphic>
          <a:graphicData uri="http://schemas.openxmlformats.org/drawingml/2006/table">
            <a:tbl>
              <a:tblPr firstRow="1" bandRow="1">
                <a:noFill/>
                <a:tableStyleId>{C2C1AD2A-434D-4B9A-B96D-2D436E8B00AA}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0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Increment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Iterate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“add onto”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“change”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a </a:t>
                      </a:r>
                      <a:r>
                        <a:rPr lang="en-US" sz="1800" i="1" u="none" strike="noStrike" cap="none"/>
                        <a:t>new</a:t>
                      </a:r>
                      <a:r>
                        <a:rPr lang="en-US" sz="1800" u="none" strike="noStrike" cap="none"/>
                        <a:t> section of work.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the </a:t>
                      </a:r>
                      <a:r>
                        <a:rPr lang="en-US" sz="1800" i="1" u="none" strike="noStrike" cap="none"/>
                        <a:t>same</a:t>
                      </a:r>
                      <a:r>
                        <a:rPr lang="en-US" sz="1800" u="none" strike="noStrike" cap="none"/>
                        <a:t> section of work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&amp; iterative - summary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9" name="Google Shape;609;p7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Iterative model - This model iterates requirements, design, build and test phases again and again for each requirement and builds up a system iteratively till the system is completely build.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Incremental model - It is non integrated development model. This model divides work in chunks and one team can work on many chunks. It is more flexible.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Spiral model - This model uses series of prototypes in stages, the development ends when  the prototypes are developed into functional system. It is flexible model and used for large and complicated projects.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Evolutionary model - It is more customer focused model. In this model the software is divided in small units which is delivered earlier to the customers.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V-Model - It is more focused on testing. For every phase some testing activity are done.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8227959" y="6151124"/>
            <a:ext cx="18510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6"/>
          <p:cNvSpPr txBox="1">
            <a:spLocks noGrp="1"/>
          </p:cNvSpPr>
          <p:nvPr>
            <p:ph type="title"/>
          </p:nvPr>
        </p:nvSpPr>
        <p:spPr>
          <a:xfrm>
            <a:off x="761118" y="56889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830102" y="1458960"/>
            <a:ext cx="6466047" cy="8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6131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in 1980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participation is essential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6"/>
          <p:cNvSpPr/>
          <p:nvPr/>
        </p:nvSpPr>
        <p:spPr>
          <a:xfrm>
            <a:off x="4177676" y="2294949"/>
            <a:ext cx="1571457" cy="1489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8" name="Google Shape;618;p76"/>
          <p:cNvSpPr/>
          <p:nvPr/>
        </p:nvSpPr>
        <p:spPr>
          <a:xfrm>
            <a:off x="6089915" y="2009588"/>
            <a:ext cx="1847393" cy="12888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551867" y="2294949"/>
            <a:ext cx="1914997" cy="1408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0" name="Google Shape;620;p76"/>
          <p:cNvSpPr/>
          <p:nvPr/>
        </p:nvSpPr>
        <p:spPr>
          <a:xfrm>
            <a:off x="2465492" y="2301649"/>
            <a:ext cx="1821179" cy="1308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1" name="Google Shape;621;p76"/>
          <p:cNvSpPr/>
          <p:nvPr/>
        </p:nvSpPr>
        <p:spPr>
          <a:xfrm>
            <a:off x="688455" y="4232192"/>
            <a:ext cx="2368913" cy="15661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3080829" y="4004439"/>
            <a:ext cx="2368913" cy="15661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3" name="Google Shape;623;p76"/>
          <p:cNvSpPr/>
          <p:nvPr/>
        </p:nvSpPr>
        <p:spPr>
          <a:xfrm>
            <a:off x="5818118" y="3890563"/>
            <a:ext cx="2392368" cy="16291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4" name="Google Shape;624;p76"/>
          <p:cNvSpPr txBox="1"/>
          <p:nvPr/>
        </p:nvSpPr>
        <p:spPr>
          <a:xfrm>
            <a:off x="623150" y="3571813"/>
            <a:ext cx="1603304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 specification was  defined like this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2574025" y="3526156"/>
            <a:ext cx="14268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-56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developers  understood it in  that way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76"/>
          <p:cNvSpPr txBox="1"/>
          <p:nvPr/>
        </p:nvSpPr>
        <p:spPr>
          <a:xfrm>
            <a:off x="4520755" y="3663397"/>
            <a:ext cx="1351513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was  solved before.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76"/>
          <p:cNvSpPr txBox="1"/>
          <p:nvPr/>
        </p:nvSpPr>
        <p:spPr>
          <a:xfrm>
            <a:off x="6372288" y="3298402"/>
            <a:ext cx="13515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is  solved now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76"/>
          <p:cNvSpPr txBox="1"/>
          <p:nvPr/>
        </p:nvSpPr>
        <p:spPr>
          <a:xfrm>
            <a:off x="721107" y="5783593"/>
            <a:ext cx="23293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the program after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227994" y="5466078"/>
            <a:ext cx="23759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9053" marR="4541" lvl="0" indent="-128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program is  described by marketing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6"/>
          <p:cNvSpPr txBox="1"/>
          <p:nvPr/>
        </p:nvSpPr>
        <p:spPr>
          <a:xfrm>
            <a:off x="3886102" y="5948379"/>
            <a:ext cx="10577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889399" y="5521007"/>
            <a:ext cx="2133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This, in fact, is what the  customer wanted …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/>
        </p:nvSpPr>
        <p:spPr>
          <a:xfrm>
            <a:off x="827803" y="4287122"/>
            <a:ext cx="1241714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2810411" y="4287122"/>
            <a:ext cx="1310698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4879934" y="4287121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10556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77"/>
          <p:cNvSpPr txBox="1"/>
          <p:nvPr/>
        </p:nvSpPr>
        <p:spPr>
          <a:xfrm>
            <a:off x="6983949" y="4287122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27867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 over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7"/>
          <p:cNvSpPr/>
          <p:nvPr/>
        </p:nvSpPr>
        <p:spPr>
          <a:xfrm>
            <a:off x="2069523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4112832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3711" y="76199"/>
                </a:moveTo>
                <a:lnTo>
                  <a:pt x="743711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3711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3711" y="38099"/>
                </a:lnTo>
                <a:lnTo>
                  <a:pt x="743711" y="104526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3711" y="104526"/>
                </a:moveTo>
                <a:lnTo>
                  <a:pt x="743711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3711" y="1045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2" name="Google Shape;642;p77"/>
          <p:cNvSpPr/>
          <p:nvPr/>
        </p:nvSpPr>
        <p:spPr>
          <a:xfrm>
            <a:off x="6208568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77"/>
          <p:cNvSpPr/>
          <p:nvPr/>
        </p:nvSpPr>
        <p:spPr>
          <a:xfrm>
            <a:off x="750541" y="3546253"/>
            <a:ext cx="7588250" cy="602876"/>
          </a:xfrm>
          <a:custGeom>
            <a:avLst/>
            <a:gdLst/>
            <a:ahLst/>
            <a:cxnLst/>
            <a:rect l="l" t="t" r="r" b="b"/>
            <a:pathLst>
              <a:path w="8382000" h="685800" extrusionOk="0">
                <a:moveTo>
                  <a:pt x="0" y="685799"/>
                </a:moveTo>
                <a:lnTo>
                  <a:pt x="11242" y="624269"/>
                </a:lnTo>
                <a:lnTo>
                  <a:pt x="43658" y="566313"/>
                </a:lnTo>
                <a:lnTo>
                  <a:pt x="95278" y="512910"/>
                </a:lnTo>
                <a:lnTo>
                  <a:pt x="127674" y="488222"/>
                </a:lnTo>
                <a:lnTo>
                  <a:pt x="164132" y="465039"/>
                </a:lnTo>
                <a:lnTo>
                  <a:pt x="204407" y="443483"/>
                </a:lnTo>
                <a:lnTo>
                  <a:pt x="248252" y="423678"/>
                </a:lnTo>
                <a:lnTo>
                  <a:pt x="295420" y="405744"/>
                </a:lnTo>
                <a:lnTo>
                  <a:pt x="345667" y="389805"/>
                </a:lnTo>
                <a:lnTo>
                  <a:pt x="398745" y="375982"/>
                </a:lnTo>
                <a:lnTo>
                  <a:pt x="454409" y="364399"/>
                </a:lnTo>
                <a:lnTo>
                  <a:pt x="512413" y="355176"/>
                </a:lnTo>
                <a:lnTo>
                  <a:pt x="572509" y="348437"/>
                </a:lnTo>
                <a:lnTo>
                  <a:pt x="634453" y="344304"/>
                </a:lnTo>
                <a:lnTo>
                  <a:pt x="697998" y="342899"/>
                </a:lnTo>
                <a:lnTo>
                  <a:pt x="3491490" y="342899"/>
                </a:lnTo>
                <a:lnTo>
                  <a:pt x="3555047" y="341495"/>
                </a:lnTo>
                <a:lnTo>
                  <a:pt x="3617028" y="337362"/>
                </a:lnTo>
                <a:lnTo>
                  <a:pt x="3677185" y="330623"/>
                </a:lnTo>
                <a:lnTo>
                  <a:pt x="3735267" y="321400"/>
                </a:lnTo>
                <a:lnTo>
                  <a:pt x="3791025" y="309817"/>
                </a:lnTo>
                <a:lnTo>
                  <a:pt x="3844211" y="295994"/>
                </a:lnTo>
                <a:lnTo>
                  <a:pt x="3894574" y="280055"/>
                </a:lnTo>
                <a:lnTo>
                  <a:pt x="3941866" y="262121"/>
                </a:lnTo>
                <a:lnTo>
                  <a:pt x="3985837" y="242315"/>
                </a:lnTo>
                <a:lnTo>
                  <a:pt x="4026238" y="220760"/>
                </a:lnTo>
                <a:lnTo>
                  <a:pt x="4062819" y="197577"/>
                </a:lnTo>
                <a:lnTo>
                  <a:pt x="4095332" y="172889"/>
                </a:lnTo>
                <a:lnTo>
                  <a:pt x="4123527" y="146818"/>
                </a:lnTo>
                <a:lnTo>
                  <a:pt x="4165965" y="91016"/>
                </a:lnTo>
                <a:lnTo>
                  <a:pt x="4188140" y="31151"/>
                </a:lnTo>
                <a:lnTo>
                  <a:pt x="4191006" y="0"/>
                </a:lnTo>
                <a:lnTo>
                  <a:pt x="4193857" y="31151"/>
                </a:lnTo>
                <a:lnTo>
                  <a:pt x="4215933" y="91016"/>
                </a:lnTo>
                <a:lnTo>
                  <a:pt x="4258197" y="146818"/>
                </a:lnTo>
                <a:lnTo>
                  <a:pt x="4286284" y="172889"/>
                </a:lnTo>
                <a:lnTo>
                  <a:pt x="4318679" y="197577"/>
                </a:lnTo>
                <a:lnTo>
                  <a:pt x="4355138" y="220760"/>
                </a:lnTo>
                <a:lnTo>
                  <a:pt x="4395412" y="242315"/>
                </a:lnTo>
                <a:lnTo>
                  <a:pt x="4439257" y="262121"/>
                </a:lnTo>
                <a:lnTo>
                  <a:pt x="4486425" y="280055"/>
                </a:lnTo>
                <a:lnTo>
                  <a:pt x="4536671" y="295994"/>
                </a:lnTo>
                <a:lnTo>
                  <a:pt x="4589749" y="309817"/>
                </a:lnTo>
                <a:lnTo>
                  <a:pt x="4645413" y="321400"/>
                </a:lnTo>
                <a:lnTo>
                  <a:pt x="4703415" y="330623"/>
                </a:lnTo>
                <a:lnTo>
                  <a:pt x="4763511" y="337362"/>
                </a:lnTo>
                <a:lnTo>
                  <a:pt x="4825454" y="341495"/>
                </a:lnTo>
                <a:lnTo>
                  <a:pt x="4888997" y="342899"/>
                </a:lnTo>
                <a:lnTo>
                  <a:pt x="7682489" y="342899"/>
                </a:lnTo>
                <a:lnTo>
                  <a:pt x="7746047" y="344304"/>
                </a:lnTo>
                <a:lnTo>
                  <a:pt x="7808028" y="348437"/>
                </a:lnTo>
                <a:lnTo>
                  <a:pt x="7868185" y="355176"/>
                </a:lnTo>
                <a:lnTo>
                  <a:pt x="7926267" y="364399"/>
                </a:lnTo>
                <a:lnTo>
                  <a:pt x="7982025" y="375982"/>
                </a:lnTo>
                <a:lnTo>
                  <a:pt x="8035211" y="389805"/>
                </a:lnTo>
                <a:lnTo>
                  <a:pt x="8085574" y="405744"/>
                </a:lnTo>
                <a:lnTo>
                  <a:pt x="8132866" y="423678"/>
                </a:lnTo>
                <a:lnTo>
                  <a:pt x="8176837" y="443483"/>
                </a:lnTo>
                <a:lnTo>
                  <a:pt x="8217238" y="465039"/>
                </a:lnTo>
                <a:lnTo>
                  <a:pt x="8253819" y="488222"/>
                </a:lnTo>
                <a:lnTo>
                  <a:pt x="8286332" y="512910"/>
                </a:lnTo>
                <a:lnTo>
                  <a:pt x="8314527" y="538981"/>
                </a:lnTo>
                <a:lnTo>
                  <a:pt x="8356965" y="594783"/>
                </a:lnTo>
                <a:lnTo>
                  <a:pt x="8379140" y="654648"/>
                </a:lnTo>
                <a:lnTo>
                  <a:pt x="8382005" y="685799"/>
                </a:lnTo>
              </a:path>
            </a:pathLst>
          </a:custGeom>
          <a:noFill/>
          <a:ln w="317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77"/>
          <p:cNvSpPr txBox="1"/>
          <p:nvPr/>
        </p:nvSpPr>
        <p:spPr>
          <a:xfrm>
            <a:off x="899086" y="1571497"/>
            <a:ext cx="7844864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rapid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to user for evaluation &amp; obtain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8914" marR="0" lvl="0" indent="-567563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is refined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active participation of users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7"/>
          <p:cNvSpPr txBox="1">
            <a:spLocks noGrp="1"/>
          </p:cNvSpPr>
          <p:nvPr>
            <p:ph type="title"/>
          </p:nvPr>
        </p:nvSpPr>
        <p:spPr>
          <a:xfrm>
            <a:off x="761118" y="123881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46" name="Google Shape;646;p77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22703" lvl="0" indent="0" algn="r" rtl="0">
                <a:lnSpc>
                  <a:spcPct val="107666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/>
        </p:nvSpPr>
        <p:spPr>
          <a:xfrm>
            <a:off x="3822630" y="2173926"/>
            <a:ext cx="446411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78"/>
          <p:cNvSpPr txBox="1"/>
          <p:nvPr/>
        </p:nvSpPr>
        <p:spPr>
          <a:xfrm>
            <a:off x="4872568" y="2173926"/>
            <a:ext cx="217644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the	absence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78"/>
          <p:cNvSpPr txBox="1"/>
          <p:nvPr/>
        </p:nvSpPr>
        <p:spPr>
          <a:xfrm>
            <a:off x="7270454" y="2173926"/>
            <a:ext cx="107385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user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830103" y="2172426"/>
            <a:ext cx="7837647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an	appropriate                                                                              participation.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8"/>
          <p:cNvSpPr txBox="1"/>
          <p:nvPr/>
        </p:nvSpPr>
        <p:spPr>
          <a:xfrm>
            <a:off x="830102" y="3240187"/>
            <a:ext cx="7513517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components are required to reduce development 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351" marR="4541" lvl="0" indent="0" algn="l" rtl="0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specialized &amp; skilled developers are required and  such developers are not easily available.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8"/>
          <p:cNvSpPr txBox="1">
            <a:spLocks noGrp="1"/>
          </p:cNvSpPr>
          <p:nvPr>
            <p:ph type="title"/>
          </p:nvPr>
        </p:nvSpPr>
        <p:spPr>
          <a:xfrm>
            <a:off x="848038" y="257853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7" name="Google Shape;657;p78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22703" lvl="0" indent="0" algn="r" rtl="0">
                <a:lnSpc>
                  <a:spcPct val="107666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development</a:t>
            </a:r>
            <a:endParaRPr/>
          </a:p>
        </p:txBody>
      </p:sp>
      <p:sp>
        <p:nvSpPr>
          <p:cNvPr id="663" name="Google Shape;663;p7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Process is represented as a spiral rather than as a sequence of activities with backtracking.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Each loop in the spiral represents a phase in the process.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fixed phases such as specification or design - loops in the spiral are chosen depending on what is required.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Risks are explicitly assessed and resolved throughout the process.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4407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of the software process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533400" y="1600200"/>
            <a:ext cx="82296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70" name="Google Shape;670;p80" descr="4.5 Spiral-model.eps  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6858000" cy="466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Strengths</a:t>
            </a:r>
            <a:endParaRPr/>
          </a:p>
        </p:txBody>
      </p:sp>
      <p:sp>
        <p:nvSpPr>
          <p:cNvPr id="676" name="Google Shape;676;p8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early indication of insurmountable risks, without much cost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Users see the system early because of rapid prototyping tools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Critical high-risk functions are developed first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design does not have to be perfect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Users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be closely tied to all lifecycle steps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Early and frequent feedback from users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Cumulative costs assessed frequently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>
            <a:spLocks noGrp="1"/>
          </p:cNvSpPr>
          <p:nvPr>
            <p:ph type="title"/>
          </p:nvPr>
        </p:nvSpPr>
        <p:spPr>
          <a:xfrm>
            <a:off x="514350" y="3683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Weaknesses</a:t>
            </a:r>
            <a:endParaRPr/>
          </a:p>
        </p:txBody>
      </p:sp>
      <p:sp>
        <p:nvSpPr>
          <p:cNvPr id="682" name="Google Shape;682;p82"/>
          <p:cNvSpPr txBox="1">
            <a:spLocks noGrp="1"/>
          </p:cNvSpPr>
          <p:nvPr>
            <p:ph type="body" idx="1"/>
          </p:nvPr>
        </p:nvSpPr>
        <p:spPr>
          <a:xfrm>
            <a:off x="531178" y="1442438"/>
            <a:ext cx="8347075" cy="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Time spent for evaluating risks too large for small or low-risk projects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Time spent planning, resetting objectives, doing risk analysis and prototyping may  be excessive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model is complex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Risk assessment expertise is required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Spiral may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 indefinitely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Developers must be reassigned during non-development phase activities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" y="21590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  (CONT.)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0" y="2197100"/>
            <a:ext cx="91059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exploratory style,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errors are detected only during testing,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focus is on detecting as many errors as possible in each phase of development.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lot of effort and attention is now being paid to: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Also, now there is a distinct design phase: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design techniques are being used.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Spiral Model</a:t>
            </a:r>
            <a:endParaRPr/>
          </a:p>
        </p:txBody>
      </p:sp>
      <p:sp>
        <p:nvSpPr>
          <p:cNvPr id="688" name="Google Shape;688;p8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creation of a prototype is appropriate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costs and risk evaluation is important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medium to high-risk projects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Long-term project commitment unwise because of potential changes to economic priorities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Users are unsure of their needs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Requirements are complex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product line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Significant changes are expected (research and exploration)</a:t>
            </a:r>
            <a:endParaRPr/>
          </a:p>
          <a:p>
            <a:pPr marL="409834" lvl="0" indent="-1169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ct val="950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Methods</a:t>
            </a:r>
            <a:endParaRPr/>
          </a:p>
        </p:txBody>
      </p:sp>
      <p:sp>
        <p:nvSpPr>
          <p:cNvPr id="694" name="Google Shape;694;p8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from dissatisfaction with the overheads involved in design methods.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Development History: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1970s, it was discovered that most large software development projects failed.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1980s, many of the reasons for those failures began to be recognized.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the 1990s, experiments and measurements were used to validate individual methods to prevent failure.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current decade is characterized by complete processes to improve success.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Project Failure – the trigger for Agility</a:t>
            </a:r>
            <a:endParaRPr/>
          </a:p>
        </p:txBody>
      </p:sp>
      <p:sp>
        <p:nvSpPr>
          <p:cNvPr id="700" name="Google Shape;700;p8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One of the primary causes of project failure was the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period of time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it took to develop a system.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Costs escalated and requirements changed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Agile methods intend to develop systems more quickly with limited time spent on analysis and design.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6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Development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06" name="Google Shape;706;p86" descr="File:Agile Software Development methodology.jpg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40050" y="1443038"/>
            <a:ext cx="3681413" cy="455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(1)</a:t>
            </a:r>
            <a:endParaRPr/>
          </a:p>
        </p:txBody>
      </p:sp>
      <p:sp>
        <p:nvSpPr>
          <p:cNvPr id="712" name="Google Shape;712;p87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487363" lvl="0" indent="-487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800"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the code rather than the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an iterative approach to software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Intended to deliver working software quickly.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Evolve quickly to meet changing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claims that 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8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(2)</a:t>
            </a:r>
            <a:endParaRPr/>
          </a:p>
        </p:txBody>
      </p:sp>
      <p:sp>
        <p:nvSpPr>
          <p:cNvPr id="718" name="Google Shape;718;p8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proponents believe: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processes are too heavyweight or cumbersome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Too many things are done that are not directly related to software product being produced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is too rigid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Difficulty with incomplete or changing requirements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 development cycles (Internet applications)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active customer involvement needed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(3)</a:t>
            </a:r>
            <a:endParaRPr/>
          </a:p>
        </p:txBody>
      </p:sp>
      <p:sp>
        <p:nvSpPr>
          <p:cNvPr id="724" name="Google Shape;724;p89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are considered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People-based rather than Plan-based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Several agile methods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single agile method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Extreme Programming (XP) most popular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single definition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Manifesto closest to a definition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of principles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Developed by Agile Alliance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90"/>
          <p:cNvGraphicFramePr/>
          <p:nvPr/>
        </p:nvGraphicFramePr>
        <p:xfrm>
          <a:off x="1047750" y="901700"/>
          <a:ext cx="7239000" cy="5181550"/>
        </p:xfrm>
        <a:graphic>
          <a:graphicData uri="http://schemas.openxmlformats.org/drawingml/2006/table">
            <a:tbl>
              <a:tblPr>
                <a:noFill/>
                <a:tableStyleId>{D0771A31-5899-463F-9BAE-3F68BA448124}</a:tableStyleId>
              </a:tblPr>
              <a:tblGrid>
                <a:gridCol w="20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involvement 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customer should be closely involved throughout the development process. Their role is provide and prioritise new system requirements and to evaluate the iterations of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delivery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software is developed in increments with the customer specifying the requirements to be included in each increment.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not process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skills of the development team should be recognised and exploited. The team should be left to develop their own ways of working without prescriptive processes.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 change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 the system requirements to change and design the system so that it can accommodate these changes.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 simplicity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 on simplicity in both the software being developed and in the development process used. Wherever possible, actively work to eliminate complexity from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What are the Agile Methodologies</a:t>
            </a:r>
            <a:r>
              <a:rPr lang="en-US" sz="3600"/>
              <a:t>?</a:t>
            </a:r>
            <a:endParaRPr/>
          </a:p>
        </p:txBody>
      </p:sp>
      <p:sp>
        <p:nvSpPr>
          <p:cNvPr id="735" name="Google Shape;735;p91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EXtreme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Programming has received the most attention, </a:t>
            </a:r>
            <a:endParaRPr/>
          </a:p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but here is a list:</a:t>
            </a:r>
            <a:endParaRPr/>
          </a:p>
          <a:p>
            <a:pPr marL="741363" lvl="1" indent="-1543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XP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DSDM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Crystal Family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ASD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FDD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dX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(agile RUP)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Pragmatic Programming</a:t>
            </a:r>
            <a:endParaRPr/>
          </a:p>
          <a:p>
            <a:pPr marL="741363" lvl="1" indent="-1843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85000"/>
              <a:buNone/>
            </a:pPr>
            <a:endParaRPr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209550" y="2921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XP Practices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lnSpcReduction="10000"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Planning Game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Metaphor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40-Hour Workweek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/>
          </a:p>
        </p:txBody>
      </p:sp>
      <p:pic>
        <p:nvPicPr>
          <p:cNvPr id="742" name="Google Shape;742;p92" descr="XP_Cir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737" y="1693916"/>
            <a:ext cx="4134015" cy="430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0" y="1366520"/>
            <a:ext cx="8743950" cy="83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is a product designated for delivery to the user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86473" y="2277533"/>
            <a:ext cx="2036180" cy="822443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85736" y="3878133"/>
            <a:ext cx="1960298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b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965741" y="3802216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794125" y="2663449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759866" y="357446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28689" y="220794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89266" y="5320571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suites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456336" y="5472407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393981" y="4409558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421036" y="5168735"/>
            <a:ext cx="1884415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438150" y="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Product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How Scrum Works?</a:t>
            </a:r>
            <a:endParaRPr/>
          </a:p>
        </p:txBody>
      </p:sp>
      <p:pic>
        <p:nvPicPr>
          <p:cNvPr id="748" name="Google Shape;748;p93" descr="Scr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120900"/>
            <a:ext cx="7967663" cy="3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8594407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</a:t>
            </a:r>
            <a:endParaRPr/>
          </a:p>
        </p:txBody>
      </p:sp>
      <p:sp>
        <p:nvSpPr>
          <p:cNvPr id="756" name="Google Shape;756;p94"/>
          <p:cNvSpPr txBox="1">
            <a:spLocks noGrp="1"/>
          </p:cNvSpPr>
          <p:nvPr>
            <p:ph type="body" idx="1"/>
          </p:nvPr>
        </p:nvSpPr>
        <p:spPr>
          <a:xfrm>
            <a:off x="666750" y="2120900"/>
            <a:ext cx="7738435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Iterative waterfall model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 widely used model.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But, suitable only for well-understood problems.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suitable for projects not well understood: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technical aspects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>
            <a:spLocks noGrp="1"/>
          </p:cNvSpPr>
          <p:nvPr>
            <p:ph type="title"/>
          </p:nvPr>
        </p:nvSpPr>
        <p:spPr>
          <a:xfrm>
            <a:off x="514350" y="596900"/>
            <a:ext cx="859155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 (CONT.)</a:t>
            </a:r>
            <a:endParaRPr/>
          </a:p>
        </p:txBody>
      </p:sp>
      <p:sp>
        <p:nvSpPr>
          <p:cNvPr id="764" name="Google Shape;764;p9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Evolutionary model is suitable for  large problems: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can be decomposed into a set of modules that can be incrementally implemented,  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delivery of the system is acceptable  to the customer. 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spiral model: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suitable for development of technically challenging software products  that are subject to several kinds of risks.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>
            <a:spLocks noGrp="1"/>
          </p:cNvSpPr>
          <p:nvPr>
            <p:ph type="title"/>
          </p:nvPr>
        </p:nvSpPr>
        <p:spPr>
          <a:xfrm>
            <a:off x="209550" y="596900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Selection of a Life Cycle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96"/>
          <p:cNvSpPr txBox="1"/>
          <p:nvPr/>
        </p:nvSpPr>
        <p:spPr>
          <a:xfrm>
            <a:off x="590550" y="1972968"/>
            <a:ext cx="8305799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759" marR="0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a model is based 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type and associated risk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7060" y="227754"/>
            <a:ext cx="849884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Programs versus Software Products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5296" y="1845752"/>
            <a:ext cx="4020192" cy="46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45525" rIns="19350" bIns="45525" anchor="t" anchorCtr="0">
            <a:normAutofit/>
          </a:bodyPr>
          <a:lstStyle/>
          <a:p>
            <a:pPr marL="273223" lvl="0" indent="-2732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Usually small in size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Author himself is sole user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Single developer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user interface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documentation</a:t>
            </a:r>
            <a:endParaRPr/>
          </a:p>
          <a:p>
            <a:pPr marL="273223" lvl="0" indent="-116378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Ad hoc development.</a:t>
            </a:r>
            <a:r>
              <a:rPr lang="en-US" sz="3200" b="1"/>
              <a:t>  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4628832" y="1845752"/>
            <a:ext cx="3870008" cy="48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 number of users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Team of developers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Well-designed interface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 documented &amp; user-manual prepared</a:t>
            </a:r>
            <a:endParaRPr/>
          </a:p>
          <a:p>
            <a:pPr marL="273223" lvl="0" indent="-12844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None/>
            </a:pPr>
            <a:endParaRPr sz="2400"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chemeClr val="accent2"/>
                </a:solidFill>
              </a:rPr>
              <a:t>Systematic development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758825" y="2301258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58825" y="3036711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58825" y="359186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758825" y="4351039"/>
            <a:ext cx="7360603" cy="52193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758825" y="5314244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910590" y="614934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4477068" y="1897945"/>
            <a:ext cx="0" cy="3719971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be14e0-5817-4ef1-a34b-eea036291add">
      <Terms xmlns="http://schemas.microsoft.com/office/infopath/2007/PartnerControls"/>
    </lcf76f155ced4ddcb4097134ff3c332f>
    <TaxCatchAll xmlns="fc816d16-b925-4eb2-bcc8-3b260ccacb2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BE7A553C4F48BE5F3C2EF6E4A3DD" ma:contentTypeVersion="12" ma:contentTypeDescription="Create a new document." ma:contentTypeScope="" ma:versionID="14d9907afe9ce8b3bf2abb7f7e130780">
  <xsd:schema xmlns:xsd="http://www.w3.org/2001/XMLSchema" xmlns:xs="http://www.w3.org/2001/XMLSchema" xmlns:p="http://schemas.microsoft.com/office/2006/metadata/properties" xmlns:ns2="b0be14e0-5817-4ef1-a34b-eea036291add" xmlns:ns3="fc816d16-b925-4eb2-bcc8-3b260ccacb22" targetNamespace="http://schemas.microsoft.com/office/2006/metadata/properties" ma:root="true" ma:fieldsID="29bf57cee79d6e57a94ccfe2076365ad" ns2:_="" ns3:_="">
    <xsd:import namespace="b0be14e0-5817-4ef1-a34b-eea036291add"/>
    <xsd:import namespace="fc816d16-b925-4eb2-bcc8-3b260ccac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e14e0-5817-4ef1-a34b-eea036291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16d16-b925-4eb2-bcc8-3b260ccacb2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fde689a-01eb-4c0b-a5a7-596c835d343b}" ma:internalName="TaxCatchAll" ma:showField="CatchAllData" ma:web="fc816d16-b925-4eb2-bcc8-3b260ccacb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19DCB7-6A6C-4023-939B-DE3CB9563538}">
  <ds:schemaRefs>
    <ds:schemaRef ds:uri="http://schemas.microsoft.com/office/2006/metadata/properties"/>
    <ds:schemaRef ds:uri="http://schemas.microsoft.com/office/infopath/2007/PartnerControls"/>
    <ds:schemaRef ds:uri="b0be14e0-5817-4ef1-a34b-eea036291add"/>
    <ds:schemaRef ds:uri="fc816d16-b925-4eb2-bcc8-3b260ccacb22"/>
  </ds:schemaRefs>
</ds:datastoreItem>
</file>

<file path=customXml/itemProps2.xml><?xml version="1.0" encoding="utf-8"?>
<ds:datastoreItem xmlns:ds="http://schemas.openxmlformats.org/officeDocument/2006/customXml" ds:itemID="{5CA28C79-9241-444B-BD9B-9CCBEE62B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e14e0-5817-4ef1-a34b-eea036291add"/>
    <ds:schemaRef ds:uri="fc816d16-b925-4eb2-bcc8-3b260ccacb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35F7EB-D5A6-49E9-8507-831E7BD0AE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3403</Words>
  <Application>Microsoft Office PowerPoint</Application>
  <PresentationFormat>Custom</PresentationFormat>
  <Paragraphs>586</Paragraphs>
  <Slides>83</Slides>
  <Notes>83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Flow</vt:lpstr>
      <vt:lpstr>   Introduction to software engineering</vt:lpstr>
      <vt:lpstr>Objectives</vt:lpstr>
      <vt:lpstr> Software Engineering</vt:lpstr>
      <vt:lpstr>Evolution of Design Techniques</vt:lpstr>
      <vt:lpstr>Evolution of Other Software Engineering Techniques</vt:lpstr>
      <vt:lpstr>Differences Between the Exploratory Style and Modern Software Development Practices</vt:lpstr>
      <vt:lpstr>Differences Between the Exploratory Style and Modern Software Development Practices  (CONT.)</vt:lpstr>
      <vt:lpstr>Software Product</vt:lpstr>
      <vt:lpstr>Programs versus Software Products</vt:lpstr>
      <vt:lpstr>The software process</vt:lpstr>
      <vt:lpstr>Software Life Cycle</vt:lpstr>
      <vt:lpstr>Life Cycle Model</vt:lpstr>
      <vt:lpstr>Life Cycle Model (CONT.)</vt:lpstr>
      <vt:lpstr>Why Model  Life Cycle ?</vt:lpstr>
      <vt:lpstr>Why Model  Life Cycle ?</vt:lpstr>
      <vt:lpstr>Generic software process models</vt:lpstr>
      <vt:lpstr>Various stages in software process</vt:lpstr>
      <vt:lpstr>Feasibility Study</vt:lpstr>
      <vt:lpstr>Activities during Feasibility Study</vt:lpstr>
      <vt:lpstr>Activities during Feasibility Study</vt:lpstr>
      <vt:lpstr>Requirements Analysis and Specification</vt:lpstr>
      <vt:lpstr>Goals of Requirements Analysis</vt:lpstr>
      <vt:lpstr>Requirements Gathering</vt:lpstr>
      <vt:lpstr>Requirements Analysis (CONT.)</vt:lpstr>
      <vt:lpstr>Requirements Analysis (CONT.)</vt:lpstr>
      <vt:lpstr>Design</vt:lpstr>
      <vt:lpstr>Traditional Design Approach</vt:lpstr>
      <vt:lpstr>Structured Analysis Activity</vt:lpstr>
      <vt:lpstr>Structured Analysis (CONT.)</vt:lpstr>
      <vt:lpstr>Structured Design</vt:lpstr>
      <vt:lpstr>Object Oriented Design</vt:lpstr>
      <vt:lpstr>Object Oriented Design (CONT.)</vt:lpstr>
      <vt:lpstr>Implementation</vt:lpstr>
      <vt:lpstr>Implementation (CONT.)</vt:lpstr>
      <vt:lpstr>Integration and System Testing</vt:lpstr>
      <vt:lpstr>Integration and System Testing</vt:lpstr>
      <vt:lpstr>System Testing</vt:lpstr>
      <vt:lpstr>Maintenance</vt:lpstr>
      <vt:lpstr>Maintenance (CONT.)</vt:lpstr>
      <vt:lpstr>Build &amp; Fix Model</vt:lpstr>
      <vt:lpstr>Build &amp; Fix Model</vt:lpstr>
      <vt:lpstr>Classical Waterfall Model</vt:lpstr>
      <vt:lpstr>Waterfall model</vt:lpstr>
      <vt:lpstr>Waterfall Strengths</vt:lpstr>
      <vt:lpstr>Waterfall Deficiencies</vt:lpstr>
      <vt:lpstr>When to use the Waterfall Model</vt:lpstr>
      <vt:lpstr>V-Shaped SDLC Model</vt:lpstr>
      <vt:lpstr>V-Shaped Strengths</vt:lpstr>
      <vt:lpstr>V-Shaped Weaknesses</vt:lpstr>
      <vt:lpstr>Prototyping Model </vt:lpstr>
      <vt:lpstr>Prototyping Model (CONT.)</vt:lpstr>
      <vt:lpstr>Prototyping Model (CONT.)</vt:lpstr>
      <vt:lpstr>Evolutionary development</vt:lpstr>
      <vt:lpstr>Evolutionary development</vt:lpstr>
      <vt:lpstr>Characteristics of Evolutionary Development</vt:lpstr>
      <vt:lpstr>Evolutionary development</vt:lpstr>
      <vt:lpstr>Incremental Development</vt:lpstr>
      <vt:lpstr>Incremental Development – Version I</vt:lpstr>
      <vt:lpstr>Incremental Development –Advantages</vt:lpstr>
      <vt:lpstr>Incremental Development – Problems</vt:lpstr>
      <vt:lpstr>Incremental means adding, iterative means reworking  </vt:lpstr>
      <vt:lpstr>Incremental &amp; iterative - summary</vt:lpstr>
      <vt:lpstr>The Rapid Application Development (RAD) Model</vt:lpstr>
      <vt:lpstr>The Rapid Application Development (RAD) Model</vt:lpstr>
      <vt:lpstr>The Rapid Application Development (RAD) Model</vt:lpstr>
      <vt:lpstr>Spiral development</vt:lpstr>
      <vt:lpstr>Spiral model of the software process</vt:lpstr>
      <vt:lpstr>Spiral Model Strengths</vt:lpstr>
      <vt:lpstr>Spiral Model Weaknesses</vt:lpstr>
      <vt:lpstr>When to use Spiral Model</vt:lpstr>
      <vt:lpstr>Agile Methods</vt:lpstr>
      <vt:lpstr>Project Failure – the trigger for Agility</vt:lpstr>
      <vt:lpstr>Agile Development</vt:lpstr>
      <vt:lpstr>What is an Agile method? (1)</vt:lpstr>
      <vt:lpstr>What is an agile method? (2)</vt:lpstr>
      <vt:lpstr>What is an agile method? (3)</vt:lpstr>
      <vt:lpstr>PowerPoint Presentation</vt:lpstr>
      <vt:lpstr>What are the Agile Methodologies?</vt:lpstr>
      <vt:lpstr>XP Practices</vt:lpstr>
      <vt:lpstr>How Scrum Works?</vt:lpstr>
      <vt:lpstr>Comparison of Different Life Cycle Models</vt:lpstr>
      <vt:lpstr>Comparison of Different Life Cycle Models (CONT.)</vt:lpstr>
      <vt:lpstr>Selection of a Life Cycle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CDAC</dc:creator>
  <cp:lastModifiedBy>CDAC</cp:lastModifiedBy>
  <cp:revision>15</cp:revision>
  <dcterms:modified xsi:type="dcterms:W3CDTF">2022-09-19T14:28:35Z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0x0101008323BE7A553C4F48BE5F3C2EF6E4A3DD</vt:lpwstr>
  </property>
  <property fmtid="{D5CDD505-2E9C-101B-9397-08002B2CF9AE}" pid="3" name="MediaServiceImageTags">
    <vt:lpwstr/>
  </property>
</Properties>
</file>