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3" r:id="rId5"/>
    <p:sldId id="259" r:id="rId6"/>
    <p:sldId id="260" r:id="rId7"/>
    <p:sldId id="264"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8" d="100"/>
          <a:sy n="88" d="100"/>
        </p:scale>
        <p:origin x="40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88F313-B7A4-4D06-8B91-BFFAC51748D6}"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101081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88F313-B7A4-4D06-8B91-BFFAC51748D6}"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216279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88F313-B7A4-4D06-8B91-BFFAC51748D6}"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188108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88F313-B7A4-4D06-8B91-BFFAC51748D6}"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325420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88F313-B7A4-4D06-8B91-BFFAC51748D6}"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102067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88F313-B7A4-4D06-8B91-BFFAC51748D6}"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5648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88F313-B7A4-4D06-8B91-BFFAC51748D6}" type="datetimeFigureOut">
              <a:rPr lang="en-IN" smtClean="0"/>
              <a:t>14-03-2025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115197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88F313-B7A4-4D06-8B91-BFFAC51748D6}" type="datetimeFigureOut">
              <a:rPr lang="en-IN" smtClean="0"/>
              <a:t>14-03-2025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183182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88F313-B7A4-4D06-8B91-BFFAC51748D6}" type="datetimeFigureOut">
              <a:rPr lang="en-IN" smtClean="0"/>
              <a:t>14-03-2025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273790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88F313-B7A4-4D06-8B91-BFFAC51748D6}"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283238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88F313-B7A4-4D06-8B91-BFFAC51748D6}"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E00B0-61AA-42C5-B060-360F1FA1A9AB}" type="slidenum">
              <a:rPr lang="en-IN" smtClean="0"/>
              <a:t>‹#›</a:t>
            </a:fld>
            <a:endParaRPr lang="en-IN"/>
          </a:p>
        </p:txBody>
      </p:sp>
    </p:spTree>
    <p:extLst>
      <p:ext uri="{BB962C8B-B14F-4D97-AF65-F5344CB8AC3E}">
        <p14:creationId xmlns:p14="http://schemas.microsoft.com/office/powerpoint/2010/main" val="416853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8F313-B7A4-4D06-8B91-BFFAC51748D6}" type="datetimeFigureOut">
              <a:rPr lang="en-IN" smtClean="0"/>
              <a:t>14-03-2025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E00B0-61AA-42C5-B060-360F1FA1A9AB}" type="slidenum">
              <a:rPr lang="en-IN" smtClean="0"/>
              <a:t>‹#›</a:t>
            </a:fld>
            <a:endParaRPr lang="en-IN"/>
          </a:p>
        </p:txBody>
      </p:sp>
    </p:spTree>
    <p:extLst>
      <p:ext uri="{BB962C8B-B14F-4D97-AF65-F5344CB8AC3E}">
        <p14:creationId xmlns:p14="http://schemas.microsoft.com/office/powerpoint/2010/main" val="2833241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074" y="1571625"/>
            <a:ext cx="6467475" cy="844550"/>
          </a:xfrm>
        </p:spPr>
        <p:txBody>
          <a:bodyPr>
            <a:normAutofit/>
          </a:bodyPr>
          <a:lstStyle/>
          <a:p>
            <a:r>
              <a:rPr lang="en-US" sz="4000" dirty="0" smtClean="0"/>
              <a:t>PERSONAL INFORMATION</a:t>
            </a:r>
            <a:endParaRPr lang="en-IN" sz="4000" dirty="0"/>
          </a:p>
        </p:txBody>
      </p:sp>
      <p:sp>
        <p:nvSpPr>
          <p:cNvPr id="3" name="Subtitle 2"/>
          <p:cNvSpPr>
            <a:spLocks noGrp="1"/>
          </p:cNvSpPr>
          <p:nvPr>
            <p:ph type="subTitle" idx="1"/>
          </p:nvPr>
        </p:nvSpPr>
        <p:spPr>
          <a:xfrm>
            <a:off x="1524000" y="2925763"/>
            <a:ext cx="9144000" cy="2379662"/>
          </a:xfrm>
        </p:spPr>
        <p:txBody>
          <a:bodyPr>
            <a:noAutofit/>
          </a:bodyPr>
          <a:lstStyle/>
          <a:p>
            <a:pPr algn="l"/>
            <a:r>
              <a:rPr lang="en-US" sz="1800" b="1" dirty="0" smtClean="0">
                <a:latin typeface="Times New Roman" panose="02020603050405020304" pitchFamily="18" charset="0"/>
                <a:cs typeface="Times New Roman" panose="02020603050405020304" pitchFamily="18" charset="0"/>
              </a:rPr>
              <a:t>NAME: SUNIL ALDO S A</a:t>
            </a:r>
          </a:p>
          <a:p>
            <a:pPr algn="l"/>
            <a:r>
              <a:rPr lang="en-US" sz="1800" b="1" dirty="0" smtClean="0">
                <a:latin typeface="Times New Roman" panose="02020603050405020304" pitchFamily="18" charset="0"/>
                <a:cs typeface="Times New Roman" panose="02020603050405020304" pitchFamily="18" charset="0"/>
              </a:rPr>
              <a:t>BRANCH: MCA</a:t>
            </a:r>
          </a:p>
          <a:p>
            <a:pPr algn="l"/>
            <a:r>
              <a:rPr lang="en-US" sz="1800" b="1" dirty="0" smtClean="0">
                <a:latin typeface="Times New Roman" panose="02020603050405020304" pitchFamily="18" charset="0"/>
                <a:cs typeface="Times New Roman" panose="02020603050405020304" pitchFamily="18" charset="0"/>
              </a:rPr>
              <a:t>SEMESTER: II</a:t>
            </a:r>
          </a:p>
          <a:p>
            <a:pPr algn="l"/>
            <a:r>
              <a:rPr lang="en-US" sz="1800" b="1" dirty="0" smtClean="0">
                <a:latin typeface="Times New Roman" panose="02020603050405020304" pitchFamily="18" charset="0"/>
                <a:cs typeface="Times New Roman" panose="02020603050405020304" pitchFamily="18" charset="0"/>
              </a:rPr>
              <a:t>SEC: 2</a:t>
            </a:r>
          </a:p>
          <a:p>
            <a:pPr algn="l"/>
            <a:r>
              <a:rPr lang="en-US" sz="1800" b="1" dirty="0" smtClean="0">
                <a:latin typeface="Times New Roman" panose="02020603050405020304" pitchFamily="18" charset="0"/>
                <a:cs typeface="Times New Roman" panose="02020603050405020304" pitchFamily="18" charset="0"/>
              </a:rPr>
              <a:t>SUBJECT: MINI PROJECT</a:t>
            </a:r>
          </a:p>
          <a:p>
            <a:pPr algn="l"/>
            <a:r>
              <a:rPr lang="en-US" sz="1800" b="1" dirty="0" smtClean="0">
                <a:latin typeface="Times New Roman" panose="02020603050405020304" pitchFamily="18" charset="0"/>
                <a:cs typeface="Times New Roman" panose="02020603050405020304" pitchFamily="18" charset="0"/>
              </a:rPr>
              <a:t>REGISTER NO: 142224621057</a:t>
            </a:r>
          </a:p>
          <a:p>
            <a:pPr algn="l"/>
            <a:endParaRPr lang="en-IN" sz="1800" dirty="0"/>
          </a:p>
        </p:txBody>
      </p:sp>
    </p:spTree>
    <p:extLst>
      <p:ext uri="{BB962C8B-B14F-4D97-AF65-F5344CB8AC3E}">
        <p14:creationId xmlns:p14="http://schemas.microsoft.com/office/powerpoint/2010/main" val="412039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5400" dirty="0" smtClean="0"/>
              <a:t>HOMECHEF</a:t>
            </a:r>
            <a:endParaRPr lang="en-IN" sz="5400" dirty="0"/>
          </a:p>
        </p:txBody>
      </p:sp>
      <p:sp>
        <p:nvSpPr>
          <p:cNvPr id="5" name="Subtitle 4"/>
          <p:cNvSpPr>
            <a:spLocks noGrp="1"/>
          </p:cNvSpPr>
          <p:nvPr>
            <p:ph type="subTitle" idx="1"/>
          </p:nvPr>
        </p:nvSpPr>
        <p:spPr/>
        <p:txBody>
          <a:bodyPr/>
          <a:lstStyle/>
          <a:p>
            <a:r>
              <a:rPr lang="en-US" dirty="0" smtClean="0"/>
              <a:t>Instant Access to Home-Cooked Meals</a:t>
            </a:r>
            <a:endParaRPr lang="en-IN" dirty="0"/>
          </a:p>
        </p:txBody>
      </p:sp>
    </p:spTree>
    <p:extLst>
      <p:ext uri="{BB962C8B-B14F-4D97-AF65-F5344CB8AC3E}">
        <p14:creationId xmlns:p14="http://schemas.microsoft.com/office/powerpoint/2010/main" val="2238977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2300"/>
            <a:ext cx="10515600" cy="1325563"/>
          </a:xfrm>
        </p:spPr>
        <p:txBody>
          <a:bodyPr>
            <a:normAutofit/>
          </a:bodyPr>
          <a:lstStyle/>
          <a:p>
            <a:r>
              <a:rPr lang="en-US" sz="4000" dirty="0" smtClean="0"/>
              <a:t>ABSTRACT</a:t>
            </a:r>
            <a:endParaRPr lang="en-IN" sz="4000" dirty="0"/>
          </a:p>
        </p:txBody>
      </p:sp>
      <p:sp>
        <p:nvSpPr>
          <p:cNvPr id="3" name="Content Placeholder 2"/>
          <p:cNvSpPr>
            <a:spLocks noGrp="1"/>
          </p:cNvSpPr>
          <p:nvPr>
            <p:ph idx="1"/>
          </p:nvPr>
        </p:nvSpPr>
        <p:spPr>
          <a:xfrm>
            <a:off x="838200" y="2168525"/>
            <a:ext cx="10515600" cy="4351338"/>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Many students and working professionals staying in PGs and rented houses struggle with daily cooking due to busy schedules and limited cooking resources. This project aims to develop a web-based food service platform that connects users with cooks who can either cook at the user's place, provide takeaway meals from their own place, or be hired for special events. The system will have three user roles: Admin, Cooks, and Users. The platform will allow users to register, book services, and cooks can manage orders and availability. The admin will oversee the entire system, ensuring smooth operation.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655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PROBLEM STATEMENT</a:t>
            </a:r>
            <a:endParaRPr lang="en-IN" dirty="0"/>
          </a:p>
        </p:txBody>
      </p:sp>
      <p:sp>
        <p:nvSpPr>
          <p:cNvPr id="3" name="Content Placeholder 2"/>
          <p:cNvSpPr>
            <a:spLocks noGrp="1"/>
          </p:cNvSpPr>
          <p:nvPr>
            <p:ph idx="1"/>
          </p:nvPr>
        </p:nvSpPr>
        <p:spPr>
          <a:xfrm>
            <a:off x="838200" y="1149350"/>
            <a:ext cx="10515600" cy="5213350"/>
          </a:xfrm>
        </p:spPr>
        <p:txBody>
          <a:bodyPr>
            <a:normAutofit fontScale="92500"/>
          </a:bodyPr>
          <a:lstStyle/>
          <a:p>
            <a:r>
              <a:rPr lang="en-US" sz="2600" dirty="0" smtClean="0">
                <a:latin typeface="Times New Roman" panose="02020603050405020304" pitchFamily="18" charset="0"/>
                <a:cs typeface="Times New Roman" panose="02020603050405020304" pitchFamily="18" charset="0"/>
              </a:rPr>
              <a:t>Lack of Time for Cooking</a:t>
            </a:r>
          </a:p>
          <a:p>
            <a:pPr marL="0" indent="0">
              <a:buNone/>
            </a:pPr>
            <a:r>
              <a:rPr lang="en-US" sz="2400" dirty="0" smtClean="0">
                <a:latin typeface="Times New Roman" panose="02020603050405020304" pitchFamily="18" charset="0"/>
                <a:cs typeface="Times New Roman" panose="02020603050405020304" pitchFamily="18" charset="0"/>
              </a:rPr>
              <a:t>Busy schedules leave little time for preparing home-cooked meals, leading individuals to rely on unhealthy fast food options, which may not meet nutritional needs.</a:t>
            </a:r>
          </a:p>
          <a:p>
            <a:r>
              <a:rPr lang="en-US" sz="2600" dirty="0" smtClean="0">
                <a:latin typeface="Times New Roman" panose="02020603050405020304" pitchFamily="18" charset="0"/>
                <a:cs typeface="Times New Roman" panose="02020603050405020304" pitchFamily="18" charset="0"/>
              </a:rPr>
              <a:t>Difficulty in Finding Reliable Cooks</a:t>
            </a:r>
          </a:p>
          <a:p>
            <a:pPr marL="0" indent="0">
              <a:buNone/>
            </a:pPr>
            <a:r>
              <a:rPr lang="en-US" sz="2400" dirty="0" smtClean="0">
                <a:latin typeface="Times New Roman" panose="02020603050405020304" pitchFamily="18" charset="0"/>
                <a:cs typeface="Times New Roman" panose="02020603050405020304" pitchFamily="18" charset="0"/>
              </a:rPr>
              <a:t>Finding trustworthy and skilled cooks who can cook at the user’s home or provide takeaway services is time-consuming and uncertain.</a:t>
            </a:r>
          </a:p>
          <a:p>
            <a:r>
              <a:rPr lang="en-IN" sz="2600" dirty="0" smtClean="0">
                <a:latin typeface="Times New Roman" panose="02020603050405020304" pitchFamily="18" charset="0"/>
                <a:cs typeface="Times New Roman" panose="02020603050405020304" pitchFamily="18" charset="0"/>
              </a:rPr>
              <a:t>Unhealthy Eating Habits</a:t>
            </a:r>
          </a:p>
          <a:p>
            <a:pPr marL="0" indent="0">
              <a:buNone/>
            </a:pPr>
            <a:r>
              <a:rPr lang="en-US" sz="2600" dirty="0" smtClean="0">
                <a:latin typeface="Times New Roman" panose="02020603050405020304" pitchFamily="18" charset="0"/>
                <a:cs typeface="Times New Roman" panose="02020603050405020304" pitchFamily="18" charset="0"/>
              </a:rPr>
              <a:t>Due to limited access to affordable, nutritious food options, people often resort to unhealthy meals, which can negatively impact health in the long term.</a:t>
            </a:r>
            <a:endParaRPr lang="en-IN"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Challenges in Organizing Special Events</a:t>
            </a:r>
          </a:p>
          <a:p>
            <a:pPr marL="0" indent="0">
              <a:buNone/>
            </a:pPr>
            <a:r>
              <a:rPr lang="en-US" sz="2600" dirty="0" smtClean="0">
                <a:latin typeface="Times New Roman" panose="02020603050405020304" pitchFamily="18" charset="0"/>
                <a:cs typeface="Times New Roman" panose="02020603050405020304" pitchFamily="18" charset="0"/>
              </a:rPr>
              <a:t>users often lack a dedicated platform to hire cooks for special events or occasional meal needs.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982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a:t>
            </a:r>
            <a:br>
              <a:rPr lang="en-IN" dirty="0" smtClean="0"/>
            </a:br>
            <a:endParaRPr lang="en-IN" dirty="0"/>
          </a:p>
        </p:txBody>
      </p:sp>
      <p:sp>
        <p:nvSpPr>
          <p:cNvPr id="3" name="Content Placeholder 2"/>
          <p:cNvSpPr>
            <a:spLocks noGrp="1"/>
          </p:cNvSpPr>
          <p:nvPr>
            <p:ph idx="1"/>
          </p:nvPr>
        </p:nvSpPr>
        <p:spPr>
          <a:xfrm>
            <a:off x="838200" y="1454150"/>
            <a:ext cx="10515600" cy="4699000"/>
          </a:xfrm>
        </p:spPr>
        <p:txBody>
          <a:bodyPr>
            <a:normAutofit/>
          </a:bodyPr>
          <a:lstStyle/>
          <a:p>
            <a:r>
              <a:rPr lang="en-IN" sz="2400" b="1" dirty="0" smtClean="0">
                <a:latin typeface="Times New Roman" panose="02020603050405020304" pitchFamily="18" charset="0"/>
                <a:cs typeface="Times New Roman" panose="02020603050405020304" pitchFamily="18" charset="0"/>
              </a:rPr>
              <a:t>Frontend: </a:t>
            </a:r>
          </a:p>
          <a:p>
            <a:pPr marL="0" indent="0">
              <a:buNone/>
            </a:pPr>
            <a:r>
              <a:rPr lang="en-IN" sz="2400" dirty="0" smtClean="0">
                <a:latin typeface="Times New Roman" panose="02020603050405020304" pitchFamily="18" charset="0"/>
                <a:cs typeface="Times New Roman" panose="02020603050405020304" pitchFamily="18" charset="0"/>
              </a:rPr>
              <a:t>HTML, CSS, JavaScript</a:t>
            </a:r>
          </a:p>
          <a:p>
            <a:pPr marL="0" indent="0">
              <a:buNone/>
            </a:pP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Backend:</a:t>
            </a:r>
          </a:p>
          <a:p>
            <a:pPr marL="0" indent="0">
              <a:buNone/>
            </a:pPr>
            <a:r>
              <a:rPr lang="en-IN" sz="2400" dirty="0" smtClean="0">
                <a:latin typeface="Times New Roman" panose="02020603050405020304" pitchFamily="18" charset="0"/>
                <a:cs typeface="Times New Roman" panose="02020603050405020304" pitchFamily="18" charset="0"/>
              </a:rPr>
              <a:t>PHP (or Node.js)</a:t>
            </a:r>
          </a:p>
          <a:p>
            <a:pPr marL="0" indent="0">
              <a:buNone/>
            </a:pPr>
            <a:r>
              <a:rPr lang="en-IN" sz="2400" dirty="0" smtClean="0">
                <a:latin typeface="Times New Roman" panose="02020603050405020304" pitchFamily="18" charset="0"/>
                <a:cs typeface="Times New Roman" panose="02020603050405020304" pitchFamily="18" charset="0"/>
              </a:rPr>
              <a:t>MySQL (Database Management System)</a:t>
            </a:r>
          </a:p>
          <a:p>
            <a:pPr marL="0" indent="0">
              <a:buNone/>
            </a:pP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Server &amp; Hosting:</a:t>
            </a:r>
          </a:p>
          <a:p>
            <a:pPr marL="0" indent="0">
              <a:buNone/>
            </a:pPr>
            <a:r>
              <a:rPr lang="en-IN" sz="2400" dirty="0" smtClean="0">
                <a:latin typeface="Times New Roman" panose="02020603050405020304" pitchFamily="18" charset="0"/>
                <a:cs typeface="Times New Roman" panose="02020603050405020304" pitchFamily="18" charset="0"/>
              </a:rPr>
              <a:t> Apache/XAMPP for local development</a:t>
            </a:r>
          </a:p>
          <a:p>
            <a:pPr marL="0" indent="0">
              <a:buNone/>
            </a:pPr>
            <a:r>
              <a:rPr lang="en-IN" sz="2400" dirty="0" smtClean="0">
                <a:latin typeface="Times New Roman" panose="02020603050405020304" pitchFamily="18" charset="0"/>
                <a:cs typeface="Times New Roman" panose="02020603050405020304" pitchFamily="18" charset="0"/>
              </a:rPr>
              <a:t>Cloud hosting (if deployed, e.g., AWS, Firebase, or any shared hosting)</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895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REQUIREMENTS</a:t>
            </a:r>
            <a:endParaRPr lang="en-IN" dirty="0"/>
          </a:p>
        </p:txBody>
      </p:sp>
      <p:sp>
        <p:nvSpPr>
          <p:cNvPr id="3" name="Content Placeholder 2"/>
          <p:cNvSpPr>
            <a:spLocks noGrp="1"/>
          </p:cNvSpPr>
          <p:nvPr>
            <p:ph idx="1"/>
          </p:nvPr>
        </p:nvSpPr>
        <p:spPr>
          <a:xfrm>
            <a:off x="400050" y="1797050"/>
            <a:ext cx="10515600" cy="4351338"/>
          </a:xfrm>
        </p:spPr>
        <p:txBody>
          <a:bodyPr>
            <a:normAutofit/>
          </a:bodyPr>
          <a:lstStyle/>
          <a:p>
            <a:pPr lvl="1"/>
            <a:r>
              <a:rPr lang="en-IN" b="1" dirty="0" smtClean="0">
                <a:latin typeface="Times New Roman" panose="02020603050405020304" pitchFamily="18" charset="0"/>
                <a:cs typeface="Times New Roman" panose="02020603050405020304" pitchFamily="18" charset="0"/>
              </a:rPr>
              <a:t>Operating System</a:t>
            </a:r>
            <a:r>
              <a:rPr lang="en-IN" dirty="0" smtClean="0">
                <a:latin typeface="Times New Roman" panose="02020603050405020304" pitchFamily="18" charset="0"/>
                <a:cs typeface="Times New Roman" panose="02020603050405020304" pitchFamily="18" charset="0"/>
              </a:rPr>
              <a:t>: </a:t>
            </a:r>
          </a:p>
          <a:p>
            <a:pPr marL="457200" lvl="1"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Windows, Linux, or </a:t>
            </a:r>
            <a:r>
              <a:rPr lang="en-IN" dirty="0" err="1" smtClean="0">
                <a:latin typeface="Times New Roman" panose="02020603050405020304" pitchFamily="18" charset="0"/>
                <a:cs typeface="Times New Roman" panose="02020603050405020304" pitchFamily="18" charset="0"/>
              </a:rPr>
              <a:t>macOS</a:t>
            </a:r>
            <a:r>
              <a:rPr lang="en-IN" dirty="0" smtClean="0">
                <a:latin typeface="Times New Roman" panose="02020603050405020304" pitchFamily="18" charset="0"/>
                <a:cs typeface="Times New Roman" panose="02020603050405020304" pitchFamily="18" charset="0"/>
              </a:rPr>
              <a:t> (for development and deployment).</a:t>
            </a:r>
          </a:p>
          <a:p>
            <a:pPr lvl="1"/>
            <a:r>
              <a:rPr lang="en-IN" b="1" dirty="0" smtClean="0">
                <a:latin typeface="Times New Roman" panose="02020603050405020304" pitchFamily="18" charset="0"/>
                <a:cs typeface="Times New Roman" panose="02020603050405020304" pitchFamily="18" charset="0"/>
              </a:rPr>
              <a:t>Processor</a:t>
            </a:r>
            <a:r>
              <a:rPr lang="en-IN" dirty="0" smtClean="0">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Intel Core i3 or higher / AMD </a:t>
            </a:r>
            <a:r>
              <a:rPr lang="en-IN" dirty="0" err="1" smtClean="0">
                <a:latin typeface="Times New Roman" panose="02020603050405020304" pitchFamily="18" charset="0"/>
                <a:cs typeface="Times New Roman" panose="02020603050405020304" pitchFamily="18" charset="0"/>
              </a:rPr>
              <a:t>Ryzen</a:t>
            </a:r>
            <a:r>
              <a:rPr lang="en-IN" dirty="0" smtClean="0">
                <a:latin typeface="Times New Roman" panose="02020603050405020304" pitchFamily="18" charset="0"/>
                <a:cs typeface="Times New Roman" panose="02020603050405020304" pitchFamily="18" charset="0"/>
              </a:rPr>
              <a:t> 3 or higher.</a:t>
            </a:r>
          </a:p>
          <a:p>
            <a:pPr lvl="1"/>
            <a:r>
              <a:rPr lang="en-IN" b="1" dirty="0" smtClean="0">
                <a:latin typeface="Times New Roman" panose="02020603050405020304" pitchFamily="18" charset="0"/>
                <a:cs typeface="Times New Roman" panose="02020603050405020304" pitchFamily="18" charset="0"/>
              </a:rPr>
              <a:t>RAM</a:t>
            </a:r>
            <a:r>
              <a:rPr lang="en-IN" dirty="0" smtClean="0">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Minimum 8GB (Recommended: 16GB for better performance).</a:t>
            </a:r>
          </a:p>
          <a:p>
            <a:pPr lvl="1"/>
            <a:r>
              <a:rPr lang="en-IN" b="1" dirty="0" smtClean="0">
                <a:latin typeface="Times New Roman" panose="02020603050405020304" pitchFamily="18" charset="0"/>
                <a:cs typeface="Times New Roman" panose="02020603050405020304" pitchFamily="18" charset="0"/>
              </a:rPr>
              <a:t>Storage</a:t>
            </a:r>
            <a:r>
              <a:rPr lang="en-IN" dirty="0" smtClean="0">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Minimum 256GB SSD (Recommended: 500GB SSD or higher).</a:t>
            </a:r>
          </a:p>
          <a:p>
            <a:pPr lvl="1"/>
            <a:r>
              <a:rPr lang="en-IN" b="1" dirty="0" smtClean="0">
                <a:latin typeface="Times New Roman" panose="02020603050405020304" pitchFamily="18" charset="0"/>
                <a:cs typeface="Times New Roman" panose="02020603050405020304" pitchFamily="18" charset="0"/>
              </a:rPr>
              <a:t>Internet Connection</a:t>
            </a:r>
            <a:r>
              <a:rPr lang="en-IN" dirty="0" smtClean="0">
                <a:latin typeface="Times New Roman" panose="02020603050405020304" pitchFamily="18" charset="0"/>
                <a:cs typeface="Times New Roman" panose="02020603050405020304" pitchFamily="18" charset="0"/>
              </a:rPr>
              <a:t>: Required for online hosting, API integration, and remote database access.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302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2300"/>
            <a:ext cx="10515600" cy="1325563"/>
          </a:xfrm>
        </p:spPr>
        <p:txBody>
          <a:bodyPr>
            <a:normAutofit/>
          </a:bodyPr>
          <a:lstStyle/>
          <a:p>
            <a:r>
              <a:rPr lang="en-US" sz="4000" dirty="0" smtClean="0"/>
              <a:t>LITERATURE SURVEY</a:t>
            </a:r>
            <a:endParaRPr lang="en-IN" sz="4000" dirty="0"/>
          </a:p>
        </p:txBody>
      </p:sp>
      <p:sp>
        <p:nvSpPr>
          <p:cNvPr id="3" name="Content Placeholder 2"/>
          <p:cNvSpPr>
            <a:spLocks noGrp="1"/>
          </p:cNvSpPr>
          <p:nvPr>
            <p:ph idx="1"/>
          </p:nvPr>
        </p:nvSpPr>
        <p:spPr>
          <a:xfrm>
            <a:off x="838200" y="2168525"/>
            <a:ext cx="10515600" cy="4351338"/>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Online Food Delivery Systems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Growth of Online Food Services: Online food delivery platforms such as </a:t>
            </a:r>
            <a:r>
              <a:rPr lang="en-US" dirty="0" err="1">
                <a:latin typeface="Times New Roman" panose="02020603050405020304" pitchFamily="18" charset="0"/>
                <a:cs typeface="Times New Roman" panose="02020603050405020304" pitchFamily="18" charset="0"/>
              </a:rPr>
              <a:t>UberEats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Zomato</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Swiggy</a:t>
            </a:r>
            <a:r>
              <a:rPr lang="en-US" dirty="0">
                <a:latin typeface="Times New Roman" panose="02020603050405020304" pitchFamily="18" charset="0"/>
                <a:cs typeface="Times New Roman" panose="02020603050405020304" pitchFamily="18" charset="0"/>
              </a:rPr>
              <a:t> have seen explosive growth in recent years, revolutionizing the way people access meals.</a:t>
            </a:r>
          </a:p>
          <a:p>
            <a:pPr marL="0" indent="0">
              <a:buNone/>
            </a:pPr>
            <a:r>
              <a:rPr lang="en-US" dirty="0">
                <a:latin typeface="Times New Roman" panose="02020603050405020304" pitchFamily="18" charset="0"/>
                <a:cs typeface="Times New Roman" panose="02020603050405020304" pitchFamily="18" charset="0"/>
              </a:rPr>
              <a:t>According to a study by Rahman et al.(2020), the online food delivery market in India alone is expected to reach $16.1 billion by 2023, driven by factors like urbanization, changing </a:t>
            </a:r>
            <a:r>
              <a:rPr lang="en-US" dirty="0" smtClean="0">
                <a:latin typeface="Times New Roman" panose="02020603050405020304" pitchFamily="18" charset="0"/>
                <a:cs typeface="Times New Roman" panose="02020603050405020304" pitchFamily="18" charset="0"/>
              </a:rPr>
              <a:t>lifestyle and </a:t>
            </a:r>
            <a:r>
              <a:rPr lang="en-US" dirty="0">
                <a:latin typeface="Times New Roman" panose="02020603050405020304" pitchFamily="18" charset="0"/>
                <a:cs typeface="Times New Roman" panose="02020603050405020304" pitchFamily="18" charset="0"/>
              </a:rPr>
              <a:t>the convenience of ordering food online.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040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SDG Applied</a:t>
            </a:r>
            <a:endParaRPr lang="en-IN" dirty="0"/>
          </a:p>
        </p:txBody>
      </p:sp>
      <p:sp>
        <p:nvSpPr>
          <p:cNvPr id="3" name="Content Placeholder 2"/>
          <p:cNvSpPr>
            <a:spLocks noGrp="1"/>
          </p:cNvSpPr>
          <p:nvPr>
            <p:ph idx="1"/>
          </p:nvPr>
        </p:nvSpPr>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1. SDG 2: Zero Hunger – Ensures access to affordable and home-cooked food for students and employees.</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2. SDG 3: Good Health &amp; Well-being – Promotes healthy eating by providing nutritious home-cooked meals.</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3. SDG 8: Decent Work &amp; Economic Growth – Creates job opportunities for cooks, empowering small-scale workers.</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4. SDG 11: Sustainable Cities &amp; Communities – Encourages community-driven solutions to urban food challenges.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431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82291" y="2690314"/>
            <a:ext cx="3202577" cy="1254670"/>
          </a:xfrm>
        </p:spPr>
        <p:txBody>
          <a:bodyPr/>
          <a:lstStyle/>
          <a:p>
            <a:r>
              <a:rPr lang="en-US" dirty="0" smtClean="0"/>
              <a:t>THANK YOU</a:t>
            </a:r>
            <a:endParaRPr lang="en-IN" dirty="0"/>
          </a:p>
        </p:txBody>
      </p:sp>
    </p:spTree>
    <p:extLst>
      <p:ext uri="{BB962C8B-B14F-4D97-AF65-F5344CB8AC3E}">
        <p14:creationId xmlns:p14="http://schemas.microsoft.com/office/powerpoint/2010/main" val="120978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545</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PERSONAL INFORMATION</vt:lpstr>
      <vt:lpstr>HOMECHEF</vt:lpstr>
      <vt:lpstr>ABSTRACT</vt:lpstr>
      <vt:lpstr>PROBLEM STATEMENT</vt:lpstr>
      <vt:lpstr>SOFTWARE REQUIREMENTS </vt:lpstr>
      <vt:lpstr>HARDWARE REQUIREMENTS</vt:lpstr>
      <vt:lpstr>LITERATURE SURVEY</vt:lpstr>
      <vt:lpstr>SDG Applied</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INFORMATION</dc:title>
  <dc:creator>MCALAB1</dc:creator>
  <cp:lastModifiedBy>Microsoft account</cp:lastModifiedBy>
  <cp:revision>15</cp:revision>
  <dcterms:created xsi:type="dcterms:W3CDTF">2025-03-14T07:18:41Z</dcterms:created>
  <dcterms:modified xsi:type="dcterms:W3CDTF">2025-03-14T13:00:31Z</dcterms:modified>
</cp:coreProperties>
</file>