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0" r:id="rId2"/>
    <p:sldId id="256" r:id="rId3"/>
    <p:sldId id="264" r:id="rId4"/>
    <p:sldId id="257"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ALAB1" initials="M" lastIdx="1" clrIdx="0">
    <p:extLst>
      <p:ext uri="{19B8F6BF-5375-455C-9EA6-DF929625EA0E}">
        <p15:presenceInfo xmlns:p15="http://schemas.microsoft.com/office/powerpoint/2012/main" userId="MCALAB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3/7/2025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98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64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079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97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5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5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3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65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6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32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15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64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67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3/7/2025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5484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b="1" dirty="0" smtClean="0">
                <a:latin typeface="Times New Roman" panose="02020603050405020304" pitchFamily="18" charset="0"/>
                <a:cs typeface="Times New Roman" panose="02020603050405020304" pitchFamily="18" charset="0"/>
              </a:rPr>
              <a:t>NAME: Sunil </a:t>
            </a:r>
            <a:r>
              <a:rPr lang="en-US" b="1" dirty="0" err="1" smtClean="0">
                <a:latin typeface="Times New Roman" panose="02020603050405020304" pitchFamily="18" charset="0"/>
                <a:cs typeface="Times New Roman" panose="02020603050405020304" pitchFamily="18" charset="0"/>
              </a:rPr>
              <a:t>aldo</a:t>
            </a:r>
            <a:r>
              <a:rPr lang="en-US" b="1" dirty="0" smtClean="0">
                <a:latin typeface="Times New Roman" panose="02020603050405020304" pitchFamily="18" charset="0"/>
                <a:cs typeface="Times New Roman" panose="02020603050405020304" pitchFamily="18" charset="0"/>
              </a:rPr>
              <a:t> s A</a:t>
            </a:r>
          </a:p>
          <a:p>
            <a:pPr marL="0" indent="0">
              <a:buNone/>
            </a:pPr>
            <a:r>
              <a:rPr lang="en-US" b="1" dirty="0" smtClean="0">
                <a:latin typeface="Times New Roman" panose="02020603050405020304" pitchFamily="18" charset="0"/>
                <a:cs typeface="Times New Roman" panose="02020603050405020304" pitchFamily="18" charset="0"/>
              </a:rPr>
              <a:t>Branch: mca</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Semester: ii</a:t>
            </a:r>
          </a:p>
          <a:p>
            <a:pPr marL="0" indent="0">
              <a:buNone/>
            </a:pPr>
            <a:r>
              <a:rPr lang="en-US" b="1" dirty="0" smtClean="0">
                <a:latin typeface="Times New Roman" panose="02020603050405020304" pitchFamily="18" charset="0"/>
                <a:cs typeface="Times New Roman" panose="02020603050405020304" pitchFamily="18" charset="0"/>
              </a:rPr>
              <a:t>Sec: 2</a:t>
            </a:r>
          </a:p>
          <a:p>
            <a:pPr marL="0" indent="0">
              <a:buNone/>
            </a:pPr>
            <a:r>
              <a:rPr lang="en-US" b="1" dirty="0" smtClean="0">
                <a:latin typeface="Times New Roman" panose="02020603050405020304" pitchFamily="18" charset="0"/>
                <a:cs typeface="Times New Roman" panose="02020603050405020304" pitchFamily="18" charset="0"/>
              </a:rPr>
              <a:t>Subject: mini project</a:t>
            </a:r>
          </a:p>
          <a:p>
            <a:pPr marL="0" indent="0">
              <a:buNone/>
            </a:pPr>
            <a:r>
              <a:rPr lang="en-US" b="1" dirty="0" smtClean="0">
                <a:latin typeface="Times New Roman" panose="02020603050405020304" pitchFamily="18" charset="0"/>
                <a:cs typeface="Times New Roman" panose="02020603050405020304" pitchFamily="18" charset="0"/>
              </a:rPr>
              <a:t>Register no: 142224621057</a:t>
            </a:r>
          </a:p>
        </p:txBody>
      </p:sp>
      <p:sp>
        <p:nvSpPr>
          <p:cNvPr id="4" name="Rectangle 3"/>
          <p:cNvSpPr/>
          <p:nvPr/>
        </p:nvSpPr>
        <p:spPr>
          <a:xfrm>
            <a:off x="629694" y="709141"/>
            <a:ext cx="6845400" cy="923330"/>
          </a:xfrm>
          <a:prstGeom prst="rect">
            <a:avLst/>
          </a:prstGeom>
          <a:noFill/>
        </p:spPr>
        <p:txBody>
          <a:bodyPr wrap="none" lIns="91440" tIns="45720" rIns="91440" bIns="45720">
            <a:spAutoFit/>
          </a:bodyPr>
          <a:lstStyle/>
          <a:p>
            <a:pPr algn="ctr"/>
            <a:r>
              <a:rPr lang="en-US" sz="5400" dirty="0" smtClean="0">
                <a:solidFill>
                  <a:schemeClr val="accent1">
                    <a:lumMod val="75000"/>
                  </a:schemeClr>
                </a:solidFill>
              </a:rPr>
              <a:t>PERSONAL INFORMATION</a:t>
            </a:r>
            <a:endParaRPr lang="en-IN" sz="54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36158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4561" y="409091"/>
            <a:ext cx="9755187" cy="3020267"/>
          </a:xfrm>
        </p:spPr>
        <p:txBody>
          <a:bodyPr>
            <a:normAutofit/>
          </a:bodyPr>
          <a:lstStyle/>
          <a:p>
            <a:r>
              <a:rPr lang="en-US" dirty="0" smtClean="0">
                <a:solidFill>
                  <a:schemeClr val="accent1">
                    <a:lumMod val="75000"/>
                  </a:schemeClr>
                </a:solidFill>
              </a:rPr>
              <a:t>garbage </a:t>
            </a:r>
            <a:r>
              <a:rPr lang="en-US" dirty="0" smtClean="0">
                <a:solidFill>
                  <a:schemeClr val="accent1">
                    <a:lumMod val="75000"/>
                  </a:schemeClr>
                </a:solidFill>
              </a:rPr>
              <a:t/>
            </a:r>
            <a:br>
              <a:rPr lang="en-US" dirty="0" smtClean="0">
                <a:solidFill>
                  <a:schemeClr val="accent1">
                    <a:lumMod val="75000"/>
                  </a:schemeClr>
                </a:solidFill>
              </a:rPr>
            </a:br>
            <a:r>
              <a:rPr lang="en-US" dirty="0" smtClean="0">
                <a:solidFill>
                  <a:schemeClr val="accent1">
                    <a:lumMod val="75000"/>
                  </a:schemeClr>
                </a:solidFill>
              </a:rPr>
              <a:t> </a:t>
            </a:r>
            <a:r>
              <a:rPr lang="en-US" dirty="0" smtClean="0">
                <a:solidFill>
                  <a:schemeClr val="accent1">
                    <a:lumMod val="75000"/>
                  </a:schemeClr>
                </a:solidFill>
              </a:rPr>
              <a:t>management system</a:t>
            </a:r>
            <a:endParaRPr lang="en-IN"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SDG Applied : Good health and well being</a:t>
            </a:r>
            <a:endParaRPr lang="en-IN" dirty="0"/>
          </a:p>
        </p:txBody>
      </p:sp>
    </p:spTree>
    <p:extLst>
      <p:ext uri="{BB962C8B-B14F-4D97-AF65-F5344CB8AC3E}">
        <p14:creationId xmlns:p14="http://schemas.microsoft.com/office/powerpoint/2010/main" val="196602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abstract</a:t>
            </a:r>
            <a:endParaRPr lang="en-IN" dirty="0">
              <a:solidFill>
                <a:schemeClr val="accent1">
                  <a:lumMod val="75000"/>
                </a:schemeClr>
              </a:solidFill>
            </a:endParaRPr>
          </a:p>
        </p:txBody>
      </p:sp>
      <p:sp>
        <p:nvSpPr>
          <p:cNvPr id="5" name="Rectangle 2"/>
          <p:cNvSpPr>
            <a:spLocks noGrp="1" noChangeArrowheads="1"/>
          </p:cNvSpPr>
          <p:nvPr>
            <p:ph sz="quarter" idx="13"/>
          </p:nvPr>
        </p:nvSpPr>
        <p:spPr bwMode="auto">
          <a:xfrm>
            <a:off x="685801" y="2022431"/>
            <a:ext cx="1018189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lang="en-US" sz="2400" b="1" cap="none" dirty="0" smtClean="0">
                <a:latin typeface="Times New Roman" panose="02020603050405020304" pitchFamily="18" charset="0"/>
                <a:cs typeface="Times New Roman" panose="02020603050405020304" pitchFamily="18" charset="0"/>
              </a:rPr>
              <a:t>Garbage</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Management System</a:t>
            </a:r>
            <a:r>
              <a:rPr kumimoji="0" lang="en-US" sz="24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residents to request waste pickup, especially during events with higher waste generation, and report illegal dumping in public spaces. Admins can assign workers for efficient cleanup, and degradable waste is converted into fertilizer for distribution to those in need. The system provides real-time updates, ensuring timely collection and promoting cleanliness, sustainability, and efficient waste management in both urban and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33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6605" y="1158876"/>
            <a:ext cx="10625892" cy="4201400"/>
          </a:xfrm>
        </p:spPr>
        <p:txBody>
          <a:bodyPr>
            <a:normAutofit/>
          </a:bodyPr>
          <a:lstStyle/>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Waste </a:t>
            </a:r>
            <a:r>
              <a:rPr lang="en-US" sz="1200" b="1" dirty="0">
                <a:latin typeface="Times New Roman" panose="02020603050405020304" pitchFamily="18" charset="0"/>
                <a:cs typeface="Times New Roman" panose="02020603050405020304" pitchFamily="18" charset="0"/>
              </a:rPr>
              <a:t>management in </a:t>
            </a:r>
            <a:r>
              <a:rPr lang="en-US" sz="1200" b="1" dirty="0" smtClean="0">
                <a:latin typeface="Times New Roman" panose="02020603050405020304" pitchFamily="18" charset="0"/>
                <a:cs typeface="Times New Roman" panose="02020603050405020304" pitchFamily="18" charset="0"/>
              </a:rPr>
              <a:t>areas </a:t>
            </a:r>
            <a:r>
              <a:rPr lang="en-US" sz="1200" b="1" dirty="0">
                <a:latin typeface="Times New Roman" panose="02020603050405020304" pitchFamily="18" charset="0"/>
                <a:cs typeface="Times New Roman" panose="02020603050405020304" pitchFamily="18" charset="0"/>
              </a:rPr>
              <a:t>faces challenges such as inefficient waste collection, lack of organization, and improper disposal in public spaces. During special events, increased waste generation leads to overflowing garbage and health hazards. Residents often lack an easy way to request waste pickup or report illegal dumping. This results in environmental pollution and reduced quality of life</a:t>
            </a:r>
            <a:r>
              <a:rPr lang="en-US" sz="12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The </a:t>
            </a:r>
            <a:r>
              <a:rPr lang="en-US" sz="1200" b="1" dirty="0" smtClean="0">
                <a:solidFill>
                  <a:srgbClr val="C00000"/>
                </a:solidFill>
                <a:latin typeface="Times New Roman" panose="02020603050405020304" pitchFamily="18" charset="0"/>
                <a:cs typeface="Times New Roman" panose="02020603050405020304" pitchFamily="18" charset="0"/>
              </a:rPr>
              <a:t>Garbage</a:t>
            </a:r>
            <a:r>
              <a:rPr lang="en-US" sz="1200" b="1" dirty="0" smtClean="0">
                <a:solidFill>
                  <a:srgbClr val="C00000"/>
                </a:solidFill>
                <a:latin typeface="Times New Roman" panose="02020603050405020304" pitchFamily="18" charset="0"/>
                <a:cs typeface="Times New Roman" panose="02020603050405020304" pitchFamily="18" charset="0"/>
              </a:rPr>
              <a:t> </a:t>
            </a:r>
            <a:r>
              <a:rPr lang="en-US" sz="1200" b="1" dirty="0">
                <a:solidFill>
                  <a:srgbClr val="C00000"/>
                </a:solidFill>
                <a:latin typeface="Times New Roman" panose="02020603050405020304" pitchFamily="18" charset="0"/>
                <a:cs typeface="Times New Roman" panose="02020603050405020304" pitchFamily="18" charset="0"/>
              </a:rPr>
              <a:t>Management System</a:t>
            </a:r>
            <a:r>
              <a:rPr lang="en-US" sz="1200" b="1" dirty="0">
                <a:latin typeface="Times New Roman" panose="02020603050405020304" pitchFamily="18" charset="0"/>
                <a:cs typeface="Times New Roman" panose="02020603050405020304" pitchFamily="18" charset="0"/>
              </a:rPr>
              <a:t> aims to solve these issues by allowing users to </a:t>
            </a:r>
            <a:endParaRPr lang="en-US" sz="1200" b="1" dirty="0" smtClean="0">
              <a:latin typeface="Times New Roman" panose="02020603050405020304" pitchFamily="18" charset="0"/>
              <a:cs typeface="Times New Roman" panose="02020603050405020304" pitchFamily="18" charset="0"/>
            </a:endParaRPr>
          </a:p>
          <a:p>
            <a:pPr lvl="1">
              <a:lnSpc>
                <a:spcPct val="170000"/>
              </a:lnSpc>
            </a:pP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request </a:t>
            </a:r>
            <a:r>
              <a:rPr lang="en-US" sz="1200" b="1" dirty="0">
                <a:solidFill>
                  <a:schemeClr val="accent1">
                    <a:lumMod val="75000"/>
                  </a:schemeClr>
                </a:solidFill>
                <a:latin typeface="Times New Roman" panose="02020603050405020304" pitchFamily="18" charset="0"/>
                <a:cs typeface="Times New Roman" panose="02020603050405020304" pitchFamily="18" charset="0"/>
              </a:rPr>
              <a:t>waste </a:t>
            </a: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collection</a:t>
            </a:r>
          </a:p>
          <a:p>
            <a:pPr lvl="1">
              <a:lnSpc>
                <a:spcPct val="170000"/>
              </a:lnSpc>
            </a:pP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report </a:t>
            </a:r>
            <a:r>
              <a:rPr lang="en-US" sz="1200" b="1" dirty="0">
                <a:solidFill>
                  <a:schemeClr val="accent1">
                    <a:lumMod val="75000"/>
                  </a:schemeClr>
                </a:solidFill>
                <a:latin typeface="Times New Roman" panose="02020603050405020304" pitchFamily="18" charset="0"/>
                <a:cs typeface="Times New Roman" panose="02020603050405020304" pitchFamily="18" charset="0"/>
              </a:rPr>
              <a:t>public waste </a:t>
            </a: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problems</a:t>
            </a:r>
          </a:p>
          <a:p>
            <a:pPr lvl="1">
              <a:lnSpc>
                <a:spcPct val="170000"/>
              </a:lnSpc>
            </a:pP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receive </a:t>
            </a:r>
            <a:r>
              <a:rPr lang="en-US" sz="1200" b="1" dirty="0">
                <a:solidFill>
                  <a:schemeClr val="accent1">
                    <a:lumMod val="75000"/>
                  </a:schemeClr>
                </a:solidFill>
                <a:latin typeface="Times New Roman" panose="02020603050405020304" pitchFamily="18" charset="0"/>
                <a:cs typeface="Times New Roman" panose="02020603050405020304" pitchFamily="18" charset="0"/>
              </a:rPr>
              <a:t>real-time </a:t>
            </a: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updates</a:t>
            </a:r>
          </a:p>
          <a:p>
            <a:pPr lvl="1">
              <a:lnSpc>
                <a:spcPct val="170000"/>
              </a:lnSpc>
            </a:pPr>
            <a:r>
              <a:rPr lang="en-US" sz="1200" b="1" dirty="0">
                <a:solidFill>
                  <a:schemeClr val="accent1">
                    <a:lumMod val="75000"/>
                  </a:schemeClr>
                </a:solidFill>
                <a:latin typeface="Times New Roman" panose="02020603050405020304" pitchFamily="18" charset="0"/>
                <a:cs typeface="Times New Roman" panose="02020603050405020304" pitchFamily="18" charset="0"/>
              </a:rPr>
              <a:t>degradable </a:t>
            </a:r>
            <a:r>
              <a:rPr lang="en-US" sz="1200" b="1" dirty="0" smtClean="0">
                <a:solidFill>
                  <a:schemeClr val="accent1">
                    <a:lumMod val="75000"/>
                  </a:schemeClr>
                </a:solidFill>
                <a:latin typeface="Times New Roman" panose="02020603050405020304" pitchFamily="18" charset="0"/>
                <a:cs typeface="Times New Roman" panose="02020603050405020304" pitchFamily="18" charset="0"/>
              </a:rPr>
              <a:t>waste to fertilizer conversion.</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Admins </a:t>
            </a:r>
            <a:r>
              <a:rPr lang="en-US" sz="1200" b="1" dirty="0">
                <a:latin typeface="Times New Roman" panose="02020603050405020304" pitchFamily="18" charset="0"/>
                <a:cs typeface="Times New Roman" panose="02020603050405020304" pitchFamily="18" charset="0"/>
              </a:rPr>
              <a:t>will assign workers efficiently, ensuring timely waste disposal. The system promotes cleaner neighborhoods, improves waste collection responsiveness, and enhances worker coordination</a:t>
            </a:r>
            <a:r>
              <a:rPr lang="en-US"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546605" y="235546"/>
            <a:ext cx="5886355" cy="923330"/>
          </a:xfrm>
          <a:prstGeom prst="rect">
            <a:avLst/>
          </a:prstGeom>
          <a:noFill/>
        </p:spPr>
        <p:txBody>
          <a:bodyPr wrap="none" lIns="91440" tIns="45720" rIns="91440" bIns="45720">
            <a:spAutoFit/>
          </a:bodyPr>
          <a:lstStyle/>
          <a:p>
            <a:pPr algn="ctr"/>
            <a:r>
              <a:rPr lang="en-US" sz="5400" dirty="0" smtClean="0">
                <a:solidFill>
                  <a:schemeClr val="accent1">
                    <a:lumMod val="75000"/>
                  </a:schemeClr>
                </a:solidFill>
              </a:rPr>
              <a:t>PROBLEM STATEMENT</a:t>
            </a:r>
            <a:endParaRPr lang="en-IN" sz="54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3806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0998" y="1506047"/>
            <a:ext cx="10394707" cy="3311189"/>
          </a:xfrm>
        </p:spPr>
        <p:txBody>
          <a:bodyPr>
            <a:noAutofit/>
          </a:bodyPr>
          <a:lstStyle/>
          <a:p>
            <a:pPr marL="0" indent="0">
              <a:buNone/>
            </a:pPr>
            <a:r>
              <a:rPr lang="en-IN" sz="1800" b="1" dirty="0">
                <a:solidFill>
                  <a:srgbClr val="C00000"/>
                </a:solidFill>
                <a:latin typeface="Times New Roman" panose="02020603050405020304" pitchFamily="18" charset="0"/>
                <a:cs typeface="Times New Roman" panose="02020603050405020304" pitchFamily="18" charset="0"/>
              </a:rPr>
              <a:t>Hardware &amp; Software Requirements for Home Waste Collection &amp; Public Waste Management </a:t>
            </a:r>
            <a:r>
              <a:rPr lang="en-IN" sz="1800" b="1" dirty="0" smtClean="0">
                <a:solidFill>
                  <a:srgbClr val="C00000"/>
                </a:solidFill>
                <a:latin typeface="Times New Roman" panose="02020603050405020304" pitchFamily="18" charset="0"/>
                <a:cs typeface="Times New Roman" panose="02020603050405020304" pitchFamily="18" charset="0"/>
              </a:rPr>
              <a:t>System</a:t>
            </a:r>
            <a:endParaRPr lang="en-IN" sz="1800" b="1" dirty="0">
              <a:solidFill>
                <a:srgbClr val="C00000"/>
              </a:solidFill>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Operating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Windows, Linux, or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(for development and deployment).</a:t>
            </a:r>
          </a:p>
          <a:p>
            <a:pPr lvl="1"/>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or higher.</a:t>
            </a:r>
          </a:p>
          <a:p>
            <a:pPr lvl="1"/>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(Recommended: 16GB for better performance).</a:t>
            </a:r>
          </a:p>
          <a:p>
            <a:pPr lvl="1"/>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256GB SSD (Recommended: 500GB SSD or higher).</a:t>
            </a:r>
          </a:p>
          <a:p>
            <a:pPr lvl="1"/>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Required for online hosting, API integration, and remote database access.</a:t>
            </a:r>
          </a:p>
        </p:txBody>
      </p:sp>
      <p:sp>
        <p:nvSpPr>
          <p:cNvPr id="4" name="Rectangle 3"/>
          <p:cNvSpPr/>
          <p:nvPr/>
        </p:nvSpPr>
        <p:spPr>
          <a:xfrm>
            <a:off x="500998" y="498905"/>
            <a:ext cx="7486024" cy="923330"/>
          </a:xfrm>
          <a:prstGeom prst="rect">
            <a:avLst/>
          </a:prstGeom>
          <a:noFill/>
        </p:spPr>
        <p:txBody>
          <a:bodyPr wrap="none" lIns="91440" tIns="45720" rIns="91440" bIns="45720">
            <a:spAutoFit/>
          </a:bodyPr>
          <a:lstStyle/>
          <a:p>
            <a:pPr algn="ctr"/>
            <a:r>
              <a:rPr lang="en-US" sz="5400" dirty="0" smtClean="0">
                <a:solidFill>
                  <a:schemeClr val="accent1">
                    <a:lumMod val="75000"/>
                  </a:schemeClr>
                </a:solidFill>
              </a:rPr>
              <a:t>HARDWARE REQUIREMENTS</a:t>
            </a:r>
            <a:endParaRPr lang="en-IN" sz="54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89387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0858" y="291702"/>
            <a:ext cx="7339317" cy="923330"/>
          </a:xfrm>
          <a:prstGeom prst="rect">
            <a:avLst/>
          </a:prstGeom>
          <a:noFill/>
        </p:spPr>
        <p:txBody>
          <a:bodyPr wrap="none" lIns="91440" tIns="45720" rIns="91440" bIns="45720">
            <a:spAutoFit/>
          </a:bodyPr>
          <a:lstStyle/>
          <a:p>
            <a:pPr algn="ctr"/>
            <a:r>
              <a:rPr lang="en-US" sz="5400" dirty="0" smtClean="0">
                <a:solidFill>
                  <a:schemeClr val="accent1">
                    <a:lumMod val="75000"/>
                  </a:schemeClr>
                </a:solidFill>
              </a:rPr>
              <a:t>SOFTWARE REQUIREMENTS</a:t>
            </a:r>
            <a:endParaRPr lang="en-IN" sz="54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endParaRPr>
          </a:p>
        </p:txBody>
      </p:sp>
      <p:sp>
        <p:nvSpPr>
          <p:cNvPr id="7" name="Rectangle 4"/>
          <p:cNvSpPr>
            <a:spLocks noGrp="1" noChangeArrowheads="1"/>
          </p:cNvSpPr>
          <p:nvPr>
            <p:ph sz="quarter" idx="13"/>
          </p:nvPr>
        </p:nvSpPr>
        <p:spPr bwMode="auto">
          <a:xfrm>
            <a:off x="657647" y="2961776"/>
            <a:ext cx="11118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HTML, CSS, JavaScript.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PHP (for server-side scripting).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MySQL (for structured data storage and retrieval).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Apache (via XAMPP or WAMP for local development).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phpMyAdmin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managing MySQL databases).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VS Code, Sublime Text,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PHPStorm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project collaboration.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Browser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Chrome, Mozilla Firefox, or Microsoft Edge (for testing UI). </a:t>
            </a:r>
          </a:p>
        </p:txBody>
      </p:sp>
    </p:spTree>
    <p:extLst>
      <p:ext uri="{BB962C8B-B14F-4D97-AF65-F5344CB8AC3E}">
        <p14:creationId xmlns:p14="http://schemas.microsoft.com/office/powerpoint/2010/main" val="55050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8384" y="1422661"/>
            <a:ext cx="10394707" cy="3311189"/>
          </a:xfrm>
        </p:spPr>
        <p:txBody>
          <a:bodyPr>
            <a:normAutofit/>
          </a:bodyPr>
          <a:lstStyle/>
          <a:p>
            <a:r>
              <a:rPr lang="en-US" sz="1600" b="1" dirty="0">
                <a:latin typeface="Times New Roman" panose="02020603050405020304" pitchFamily="18" charset="0"/>
                <a:cs typeface="Times New Roman" panose="02020603050405020304" pitchFamily="18" charset="0"/>
              </a:rPr>
              <a:t>R. Sharma et al. (2020)</a:t>
            </a:r>
            <a:r>
              <a:rPr lang="en-US" sz="1600" dirty="0">
                <a:latin typeface="Times New Roman" panose="02020603050405020304" pitchFamily="18" charset="0"/>
                <a:cs typeface="Times New Roman" panose="02020603050405020304" pitchFamily="18" charset="0"/>
              </a:rPr>
              <a:t>: Developed a </a:t>
            </a:r>
            <a:r>
              <a:rPr lang="en-US" sz="1600" b="1" dirty="0">
                <a:latin typeface="Times New Roman" panose="02020603050405020304" pitchFamily="18" charset="0"/>
                <a:cs typeface="Times New Roman" panose="02020603050405020304" pitchFamily="18" charset="0"/>
              </a:rPr>
              <a:t>smart waste management system</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cloud computing. The system used sensors in dustbins to monitor fill levels and notify authorities for timely collection. The authors highlighted the importance of real-time monitoring and automated scheduling to improve efficiency in urban waste management.</a:t>
            </a:r>
          </a:p>
          <a:p>
            <a:r>
              <a:rPr lang="en-US" sz="1700" b="1" dirty="0">
                <a:latin typeface="Times New Roman" panose="02020603050405020304" pitchFamily="18" charset="0"/>
                <a:cs typeface="Times New Roman" panose="02020603050405020304" pitchFamily="18" charset="0"/>
              </a:rPr>
              <a:t>A. Patel et al. (2019)</a:t>
            </a:r>
            <a:r>
              <a:rPr lang="en-US" sz="1700" dirty="0">
                <a:latin typeface="Times New Roman" panose="02020603050405020304" pitchFamily="18" charset="0"/>
                <a:cs typeface="Times New Roman" panose="02020603050405020304" pitchFamily="18" charset="0"/>
              </a:rPr>
              <a:t>: Designed a </a:t>
            </a:r>
            <a:r>
              <a:rPr lang="en-US" sz="1700" b="1" dirty="0">
                <a:latin typeface="Times New Roman" panose="02020603050405020304" pitchFamily="18" charset="0"/>
                <a:cs typeface="Times New Roman" panose="02020603050405020304" pitchFamily="18" charset="0"/>
              </a:rPr>
              <a:t>mobile-based waste pickup request system</a:t>
            </a:r>
            <a:r>
              <a:rPr lang="en-US" sz="1700" dirty="0">
                <a:latin typeface="Times New Roman" panose="02020603050405020304" pitchFamily="18" charset="0"/>
                <a:cs typeface="Times New Roman" panose="02020603050405020304" pitchFamily="18" charset="0"/>
              </a:rPr>
              <a:t> to help residents schedule waste collection. The application allowed users to request pickups on-demand, reducing dependency on fixed schedules. The study found that on-demand waste collection significantly improved cleanliness and waste management in residential areas.</a:t>
            </a:r>
            <a:endParaRPr lang="en-IN" sz="1700" dirty="0">
              <a:latin typeface="Times New Roman" panose="02020603050405020304" pitchFamily="18" charset="0"/>
              <a:cs typeface="Times New Roman" panose="02020603050405020304" pitchFamily="18" charset="0"/>
            </a:endParaRPr>
          </a:p>
        </p:txBody>
      </p:sp>
      <p:sp>
        <p:nvSpPr>
          <p:cNvPr id="4" name="Rectangle 3"/>
          <p:cNvSpPr/>
          <p:nvPr/>
        </p:nvSpPr>
        <p:spPr>
          <a:xfrm>
            <a:off x="512394" y="499331"/>
            <a:ext cx="5508495" cy="923330"/>
          </a:xfrm>
          <a:prstGeom prst="rect">
            <a:avLst/>
          </a:prstGeom>
          <a:noFill/>
        </p:spPr>
        <p:txBody>
          <a:bodyPr wrap="none" lIns="91440" tIns="45720" rIns="91440" bIns="45720">
            <a:spAutoFit/>
          </a:bodyPr>
          <a:lstStyle/>
          <a:p>
            <a:pPr algn="ctr"/>
            <a:r>
              <a:rPr lang="en-US" sz="5400" dirty="0" smtClean="0">
                <a:solidFill>
                  <a:schemeClr val="accent1">
                    <a:lumMod val="75000"/>
                  </a:schemeClr>
                </a:solidFill>
              </a:rPr>
              <a:t>LITERATURE SURVEY</a:t>
            </a:r>
            <a:endParaRPr lang="en-IN" sz="5400" b="1" cap="none" spc="0" dirty="0">
              <a:ln w="12700">
                <a:solidFill>
                  <a:schemeClr val="accent1"/>
                </a:solidFill>
                <a:prstDash val="solid"/>
              </a:ln>
              <a:solidFill>
                <a:schemeClr val="accent1">
                  <a:lumMod val="75000"/>
                </a:schemeClr>
              </a:solidFill>
              <a:effectLst>
                <a:outerShdw dist="38100" dir="2640000" algn="bl" rotWithShape="0">
                  <a:schemeClr val="accent1"/>
                </a:outerShdw>
              </a:effectLst>
            </a:endParaRPr>
          </a:p>
        </p:txBody>
      </p:sp>
      <p:sp>
        <p:nvSpPr>
          <p:cNvPr id="2" name="TextBox 1"/>
          <p:cNvSpPr txBox="1"/>
          <p:nvPr/>
        </p:nvSpPr>
        <p:spPr>
          <a:xfrm>
            <a:off x="5013434" y="5833241"/>
            <a:ext cx="2795752" cy="369332"/>
          </a:xfrm>
          <a:prstGeom prst="rect">
            <a:avLst/>
          </a:prstGeom>
          <a:noFill/>
        </p:spPr>
        <p:txBody>
          <a:bodyPr wrap="square" rtlCol="0">
            <a:spAutoFit/>
          </a:bodyPr>
          <a:lstStyle/>
          <a:p>
            <a:r>
              <a:rPr lang="en-US" dirty="0" smtClean="0"/>
              <a:t>THANK YOU</a:t>
            </a:r>
            <a:endParaRPr lang="en-IN" dirty="0"/>
          </a:p>
        </p:txBody>
      </p:sp>
    </p:spTree>
    <p:extLst>
      <p:ext uri="{BB962C8B-B14F-4D97-AF65-F5344CB8AC3E}">
        <p14:creationId xmlns:p14="http://schemas.microsoft.com/office/powerpoint/2010/main" val="31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Main Event</Template>
  <TotalTime>174</TotalTime>
  <Words>529</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Impact</vt:lpstr>
      <vt:lpstr>Times New Roman</vt:lpstr>
      <vt:lpstr>Wingdings</vt:lpstr>
      <vt:lpstr>Main Event</vt:lpstr>
      <vt:lpstr>PowerPoint Presentation</vt:lpstr>
      <vt:lpstr>garbage   management system</vt:lpstr>
      <vt:lpstr>abstract</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analyzer for banking sector</dc:title>
  <dc:creator>MCALAB1</dc:creator>
  <cp:lastModifiedBy>MCALAB1</cp:lastModifiedBy>
  <cp:revision>28</cp:revision>
  <dcterms:created xsi:type="dcterms:W3CDTF">2025-03-06T03:02:36Z</dcterms:created>
  <dcterms:modified xsi:type="dcterms:W3CDTF">2025-03-07T09:08:20Z</dcterms:modified>
</cp:coreProperties>
</file>