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7" r:id="rId5"/>
    <p:sldId id="274" r:id="rId6"/>
    <p:sldId id="259" r:id="rId7"/>
    <p:sldId id="260" r:id="rId8"/>
    <p:sldId id="273" r:id="rId9"/>
    <p:sldId id="261" r:id="rId10"/>
    <p:sldId id="262" r:id="rId11"/>
    <p:sldId id="263" r:id="rId12"/>
    <p:sldId id="264" r:id="rId13"/>
    <p:sldId id="265" r:id="rId14"/>
    <p:sldId id="275" r:id="rId15"/>
    <p:sldId id="276" r:id="rId16"/>
    <p:sldId id="266" r:id="rId17"/>
    <p:sldId id="277"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8" d="100"/>
          <a:sy n="98" d="100"/>
        </p:scale>
        <p:origin x="-35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CEB915-B95A-4681-AA30-712FDB0CE3A8}" type="datetimeFigureOut">
              <a:rPr lang="en-US" smtClean="0"/>
              <a:pPr/>
              <a:t>5/3/2013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F3D6A7-EC35-4FB6-8DB8-26205A93290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F3D6A7-EC35-4FB6-8DB8-26205A93290F}"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0B9C825-F38E-45BB-92C1-043DE61C9183}" type="slidenum">
              <a:rPr lang="en-GB" smtClean="0"/>
              <a:pPr/>
              <a:t>14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0B9C825-F38E-45BB-92C1-043DE61C9183}" type="slidenum">
              <a:rPr lang="en-GB" smtClean="0"/>
              <a:pPr/>
              <a:t>15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3F01F4-83B0-433D-A180-FEF4DA16F645}" type="datetimeFigureOut">
              <a:rPr lang="en-US" smtClean="0"/>
              <a:pPr/>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E19FC-AB17-43AD-83A7-D3A4582050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3F01F4-83B0-433D-A180-FEF4DA16F645}" type="datetimeFigureOut">
              <a:rPr lang="en-US" smtClean="0"/>
              <a:pPr/>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E19FC-AB17-43AD-83A7-D3A4582050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3F01F4-83B0-433D-A180-FEF4DA16F645}" type="datetimeFigureOut">
              <a:rPr lang="en-US" smtClean="0"/>
              <a:pPr/>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E19FC-AB17-43AD-83A7-D3A45820509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with logo">
    <p:spTree>
      <p:nvGrpSpPr>
        <p:cNvPr id="1" name=""/>
        <p:cNvGrpSpPr/>
        <p:nvPr/>
      </p:nvGrpSpPr>
      <p:grpSpPr>
        <a:xfrm>
          <a:off x="0" y="0"/>
          <a:ext cx="0" cy="0"/>
          <a:chOff x="0" y="0"/>
          <a:chExt cx="0" cy="0"/>
        </a:xfrm>
      </p:grpSpPr>
      <p:sp>
        <p:nvSpPr>
          <p:cNvPr id="21" name="Content Placeholder 20"/>
          <p:cNvSpPr>
            <a:spLocks noGrp="1"/>
          </p:cNvSpPr>
          <p:nvPr>
            <p:ph sz="quarter" idx="17"/>
          </p:nvPr>
        </p:nvSpPr>
        <p:spPr>
          <a:xfrm>
            <a:off x="457200" y="1447800"/>
            <a:ext cx="8215312" cy="4630882"/>
          </a:xfrm>
          <a:prstGeom prst="rect">
            <a:avLst/>
          </a:prstGeom>
        </p:spPr>
        <p:txBody>
          <a:bodyPr lIns="0" tIns="0" rIns="0" bIns="0"/>
          <a:lstStyle>
            <a:lvl1pPr marL="0" indent="0">
              <a:spcBef>
                <a:spcPts val="500"/>
              </a:spcBef>
              <a:buClr>
                <a:schemeClr val="tx2"/>
              </a:buClr>
              <a:buFont typeface="Verdana" pitchFamily="34" charset="0"/>
              <a:buNone/>
              <a:defRPr sz="1800">
                <a:solidFill>
                  <a:schemeClr val="tx1"/>
                </a:solidFill>
              </a:defRPr>
            </a:lvl1pPr>
            <a:lvl2pPr marL="216000" indent="-216000">
              <a:spcBef>
                <a:spcPts val="500"/>
              </a:spcBef>
              <a:buClr>
                <a:schemeClr val="tx2"/>
              </a:buClr>
              <a:buSzPct val="120000"/>
              <a:buFont typeface="Verdana" pitchFamily="34" charset="0"/>
              <a:buChar char="•"/>
              <a:defRPr sz="1800" baseline="0">
                <a:solidFill>
                  <a:schemeClr val="tx1"/>
                </a:solidFill>
              </a:defRPr>
            </a:lvl2pPr>
            <a:lvl3pPr marL="425450" indent="-212725">
              <a:spcBef>
                <a:spcPts val="500"/>
              </a:spcBef>
              <a:buClr>
                <a:schemeClr val="tx1">
                  <a:lumMod val="60000"/>
                  <a:lumOff val="40000"/>
                </a:schemeClr>
              </a:buClr>
              <a:buFont typeface="Verdana" pitchFamily="34" charset="0"/>
              <a:buChar char="•"/>
              <a:defRPr sz="1600">
                <a:solidFill>
                  <a:schemeClr val="tx1"/>
                </a:solidFill>
              </a:defRPr>
            </a:lvl3pPr>
            <a:lvl4pPr marL="685800" indent="-215900">
              <a:spcBef>
                <a:spcPts val="500"/>
              </a:spcBef>
              <a:buClr>
                <a:schemeClr val="tx1">
                  <a:lumMod val="60000"/>
                  <a:lumOff val="40000"/>
                </a:schemeClr>
              </a:buClr>
              <a:buFont typeface="Verdana" pitchFamily="34" charset="0"/>
              <a:buChar char="•"/>
              <a:defRPr sz="1600">
                <a:solidFill>
                  <a:schemeClr val="tx1"/>
                </a:solidFill>
              </a:defRPr>
            </a:lvl4pPr>
            <a:lvl5pPr marL="892175" indent="-215900">
              <a:spcBef>
                <a:spcPts val="500"/>
              </a:spcBef>
              <a:buClr>
                <a:schemeClr val="tx1">
                  <a:lumMod val="60000"/>
                  <a:lumOff val="40000"/>
                </a:schemeClr>
              </a:buClr>
              <a:buFont typeface="Verdana" pitchFamily="34" charset="0"/>
              <a:buChar char="•"/>
              <a:defRPr sz="1400">
                <a:solidFill>
                  <a:schemeClr val="tx1"/>
                </a:solidFill>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Slide Number Placeholder 5"/>
          <p:cNvSpPr>
            <a:spLocks noGrp="1"/>
          </p:cNvSpPr>
          <p:nvPr>
            <p:ph type="sldNum" sz="quarter" idx="12"/>
          </p:nvPr>
        </p:nvSpPr>
        <p:spPr>
          <a:xfrm>
            <a:off x="7941732" y="6419850"/>
            <a:ext cx="778457" cy="163513"/>
          </a:xfrm>
          <a:prstGeom prst="rect">
            <a:avLst/>
          </a:prstGeom>
        </p:spPr>
        <p:txBody>
          <a:bodyPr wrap="none" lIns="0" tIns="0" rIns="0" bIns="0" anchor="b" anchorCtr="0">
            <a:noAutofit/>
          </a:bodyPr>
          <a:lstStyle>
            <a:lvl1pPr algn="r">
              <a:defRPr sz="900">
                <a:solidFill>
                  <a:schemeClr val="tx1"/>
                </a:solidFill>
              </a:defRPr>
            </a:lvl1pPr>
          </a:lstStyle>
          <a:p>
            <a:r>
              <a:rPr lang="en-GB" smtClean="0"/>
              <a:t>No. </a:t>
            </a:r>
            <a:fld id="{525A3C56-E491-49B2-93F3-63532DF516BC}" type="slidenum">
              <a:rPr lang="en-GB" smtClean="0"/>
              <a:pPr/>
              <a:t>‹#›</a:t>
            </a:fld>
            <a:endParaRPr lang="en-GB" dirty="0"/>
          </a:p>
        </p:txBody>
      </p:sp>
      <p:sp>
        <p:nvSpPr>
          <p:cNvPr id="30" name="Title 1"/>
          <p:cNvSpPr>
            <a:spLocks noGrp="1"/>
          </p:cNvSpPr>
          <p:nvPr>
            <p:ph type="title"/>
          </p:nvPr>
        </p:nvSpPr>
        <p:spPr>
          <a:xfrm>
            <a:off x="474663" y="266400"/>
            <a:ext cx="6380162" cy="785818"/>
          </a:xfrm>
        </p:spPr>
        <p:txBody>
          <a:bodyPr lIns="0" tIns="0" rIns="0" bIns="0" anchor="b" anchorCtr="0">
            <a:noAutofit/>
          </a:bodyPr>
          <a:lstStyle>
            <a:lvl1pPr>
              <a:defRPr sz="2400" b="0"/>
            </a:lvl1pPr>
          </a:lstStyle>
          <a:p>
            <a:r>
              <a:rPr lang="en-US" noProof="0" smtClean="0"/>
              <a:t>Click to edit Master title style</a:t>
            </a:r>
            <a:endParaRPr lang="en-GB" noProof="0" dirty="0"/>
          </a:p>
        </p:txBody>
      </p:sp>
      <p:pic>
        <p:nvPicPr>
          <p:cNvPr id="34" name="Picture 33" descr="yellow line.emf"/>
          <p:cNvPicPr>
            <a:picLocks noChangeAspect="1"/>
          </p:cNvPicPr>
          <p:nvPr userDrawn="1"/>
        </p:nvPicPr>
        <p:blipFill>
          <a:blip r:embed="rId2" cstate="print"/>
          <a:stretch>
            <a:fillRect/>
          </a:stretch>
        </p:blipFill>
        <p:spPr>
          <a:xfrm>
            <a:off x="457200" y="1144283"/>
            <a:ext cx="8229600" cy="228093"/>
          </a:xfrm>
          <a:prstGeom prst="rect">
            <a:avLst/>
          </a:prstGeom>
        </p:spPr>
      </p:pic>
      <p:pic>
        <p:nvPicPr>
          <p:cNvPr id="35" name="Picture 34" descr="yellow line.emf"/>
          <p:cNvPicPr>
            <a:picLocks noChangeAspect="1"/>
          </p:cNvPicPr>
          <p:nvPr userDrawn="1"/>
        </p:nvPicPr>
        <p:blipFill>
          <a:blip r:embed="rId2" cstate="print"/>
          <a:stretch>
            <a:fillRect/>
          </a:stretch>
        </p:blipFill>
        <p:spPr>
          <a:xfrm flipV="1">
            <a:off x="457200" y="6134623"/>
            <a:ext cx="8229600" cy="228093"/>
          </a:xfrm>
          <a:prstGeom prst="rect">
            <a:avLst/>
          </a:prstGeom>
          <a:ln>
            <a:noFill/>
          </a:ln>
        </p:spPr>
      </p:pic>
      <p:sp>
        <p:nvSpPr>
          <p:cNvPr id="10" name="Footer Placeholder 25"/>
          <p:cNvSpPr>
            <a:spLocks noGrp="1"/>
          </p:cNvSpPr>
          <p:nvPr>
            <p:ph type="ftr" sz="quarter" idx="22"/>
          </p:nvPr>
        </p:nvSpPr>
        <p:spPr>
          <a:xfrm>
            <a:off x="2781300" y="6419850"/>
            <a:ext cx="488988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smtClean="0"/>
              <a:t> </a:t>
            </a:r>
            <a:endParaRPr lang="en-GB" dirty="0"/>
          </a:p>
        </p:txBody>
      </p:sp>
      <p:sp>
        <p:nvSpPr>
          <p:cNvPr id="9" name="Date Placeholder 3"/>
          <p:cNvSpPr txBox="1">
            <a:spLocks/>
          </p:cNvSpPr>
          <p:nvPr userDrawn="1"/>
        </p:nvSpPr>
        <p:spPr>
          <a:xfrm>
            <a:off x="457200" y="6419850"/>
            <a:ext cx="2140527" cy="163513"/>
          </a:xfrm>
          <a:prstGeom prst="rect">
            <a:avLst/>
          </a:prstGeom>
        </p:spPr>
        <p:txBody>
          <a:bodyPr wrap="none"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900">
                <a:solidFill>
                  <a:schemeClr val="accent6">
                    <a:lumMod val="65000"/>
                    <a:lumOff val="3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chemeClr val="tx1"/>
                </a:solidFill>
                <a:effectLst/>
                <a:uLnTx/>
                <a:uFillTx/>
                <a:latin typeface="+mn-lt"/>
                <a:ea typeface="+mn-ea"/>
                <a:cs typeface="+mn-cs"/>
              </a:rPr>
              <a:t>© Logica 2010. All rights reserved</a:t>
            </a:r>
            <a:endParaRPr kumimoji="0" lang="en-GB" sz="9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2" name="Group 52"/>
          <p:cNvGrpSpPr/>
          <p:nvPr userDrawn="1"/>
        </p:nvGrpSpPr>
        <p:grpSpPr bwMode="black">
          <a:xfrm>
            <a:off x="7792112" y="365890"/>
            <a:ext cx="885817" cy="479428"/>
            <a:chOff x="1857375" y="3175"/>
            <a:chExt cx="4813301" cy="2605088"/>
          </a:xfrm>
          <a:solidFill>
            <a:schemeClr val="tx2"/>
          </a:solidFill>
        </p:grpSpPr>
        <p:sp>
          <p:nvSpPr>
            <p:cNvPr id="12" name="Freeform 25"/>
            <p:cNvSpPr>
              <a:spLocks noEditPoints="1"/>
            </p:cNvSpPr>
            <p:nvPr/>
          </p:nvSpPr>
          <p:spPr bwMode="black">
            <a:xfrm>
              <a:off x="2403475" y="436563"/>
              <a:ext cx="1089025" cy="1093788"/>
            </a:xfrm>
            <a:custGeom>
              <a:avLst/>
              <a:gdLst/>
              <a:ahLst/>
              <a:cxnLst>
                <a:cxn ang="0">
                  <a:pos x="306" y="162"/>
                </a:cxn>
                <a:cxn ang="0">
                  <a:pos x="239" y="190"/>
                </a:cxn>
                <a:cxn ang="0">
                  <a:pos x="189" y="241"/>
                </a:cxn>
                <a:cxn ang="0">
                  <a:pos x="161" y="307"/>
                </a:cxn>
                <a:cxn ang="0">
                  <a:pos x="161" y="382"/>
                </a:cxn>
                <a:cxn ang="0">
                  <a:pos x="189" y="449"/>
                </a:cxn>
                <a:cxn ang="0">
                  <a:pos x="239" y="500"/>
                </a:cxn>
                <a:cxn ang="0">
                  <a:pos x="306" y="527"/>
                </a:cxn>
                <a:cxn ang="0">
                  <a:pos x="380" y="527"/>
                </a:cxn>
                <a:cxn ang="0">
                  <a:pos x="445" y="500"/>
                </a:cxn>
                <a:cxn ang="0">
                  <a:pos x="496" y="449"/>
                </a:cxn>
                <a:cxn ang="0">
                  <a:pos x="523" y="382"/>
                </a:cxn>
                <a:cxn ang="0">
                  <a:pos x="523" y="307"/>
                </a:cxn>
                <a:cxn ang="0">
                  <a:pos x="496" y="241"/>
                </a:cxn>
                <a:cxn ang="0">
                  <a:pos x="445" y="190"/>
                </a:cxn>
                <a:cxn ang="0">
                  <a:pos x="380" y="162"/>
                </a:cxn>
                <a:cxn ang="0">
                  <a:pos x="343" y="0"/>
                </a:cxn>
                <a:cxn ang="0">
                  <a:pos x="441" y="15"/>
                </a:cxn>
                <a:cxn ang="0">
                  <a:pos x="529" y="56"/>
                </a:cxn>
                <a:cxn ang="0">
                  <a:pos x="601" y="119"/>
                </a:cxn>
                <a:cxn ang="0">
                  <a:pos x="653" y="200"/>
                </a:cxn>
                <a:cxn ang="0">
                  <a:pos x="682" y="294"/>
                </a:cxn>
                <a:cxn ang="0">
                  <a:pos x="682" y="396"/>
                </a:cxn>
                <a:cxn ang="0">
                  <a:pos x="653" y="490"/>
                </a:cxn>
                <a:cxn ang="0">
                  <a:pos x="601" y="571"/>
                </a:cxn>
                <a:cxn ang="0">
                  <a:pos x="529" y="634"/>
                </a:cxn>
                <a:cxn ang="0">
                  <a:pos x="441" y="675"/>
                </a:cxn>
                <a:cxn ang="0">
                  <a:pos x="343" y="689"/>
                </a:cxn>
                <a:cxn ang="0">
                  <a:pos x="243" y="675"/>
                </a:cxn>
                <a:cxn ang="0">
                  <a:pos x="156" y="634"/>
                </a:cxn>
                <a:cxn ang="0">
                  <a:pos x="84" y="571"/>
                </a:cxn>
                <a:cxn ang="0">
                  <a:pos x="31" y="490"/>
                </a:cxn>
                <a:cxn ang="0">
                  <a:pos x="4" y="396"/>
                </a:cxn>
                <a:cxn ang="0">
                  <a:pos x="4" y="294"/>
                </a:cxn>
                <a:cxn ang="0">
                  <a:pos x="31" y="200"/>
                </a:cxn>
                <a:cxn ang="0">
                  <a:pos x="84" y="119"/>
                </a:cxn>
                <a:cxn ang="0">
                  <a:pos x="156" y="56"/>
                </a:cxn>
                <a:cxn ang="0">
                  <a:pos x="243" y="15"/>
                </a:cxn>
                <a:cxn ang="0">
                  <a:pos x="343" y="0"/>
                </a:cxn>
              </a:cxnLst>
              <a:rect l="0" t="0" r="r" b="b"/>
              <a:pathLst>
                <a:path w="686" h="689">
                  <a:moveTo>
                    <a:pt x="343" y="159"/>
                  </a:moveTo>
                  <a:lnTo>
                    <a:pt x="306" y="162"/>
                  </a:lnTo>
                  <a:lnTo>
                    <a:pt x="271" y="173"/>
                  </a:lnTo>
                  <a:lnTo>
                    <a:pt x="239" y="190"/>
                  </a:lnTo>
                  <a:lnTo>
                    <a:pt x="212" y="213"/>
                  </a:lnTo>
                  <a:lnTo>
                    <a:pt x="189" y="241"/>
                  </a:lnTo>
                  <a:lnTo>
                    <a:pt x="172" y="272"/>
                  </a:lnTo>
                  <a:lnTo>
                    <a:pt x="161" y="307"/>
                  </a:lnTo>
                  <a:lnTo>
                    <a:pt x="158" y="345"/>
                  </a:lnTo>
                  <a:lnTo>
                    <a:pt x="161" y="382"/>
                  </a:lnTo>
                  <a:lnTo>
                    <a:pt x="172" y="417"/>
                  </a:lnTo>
                  <a:lnTo>
                    <a:pt x="189" y="449"/>
                  </a:lnTo>
                  <a:lnTo>
                    <a:pt x="212" y="477"/>
                  </a:lnTo>
                  <a:lnTo>
                    <a:pt x="239" y="500"/>
                  </a:lnTo>
                  <a:lnTo>
                    <a:pt x="271" y="516"/>
                  </a:lnTo>
                  <a:lnTo>
                    <a:pt x="306" y="527"/>
                  </a:lnTo>
                  <a:lnTo>
                    <a:pt x="343" y="531"/>
                  </a:lnTo>
                  <a:lnTo>
                    <a:pt x="380" y="527"/>
                  </a:lnTo>
                  <a:lnTo>
                    <a:pt x="414" y="516"/>
                  </a:lnTo>
                  <a:lnTo>
                    <a:pt x="445" y="500"/>
                  </a:lnTo>
                  <a:lnTo>
                    <a:pt x="473" y="477"/>
                  </a:lnTo>
                  <a:lnTo>
                    <a:pt x="496" y="449"/>
                  </a:lnTo>
                  <a:lnTo>
                    <a:pt x="512" y="417"/>
                  </a:lnTo>
                  <a:lnTo>
                    <a:pt x="523" y="382"/>
                  </a:lnTo>
                  <a:lnTo>
                    <a:pt x="527" y="345"/>
                  </a:lnTo>
                  <a:lnTo>
                    <a:pt x="523" y="307"/>
                  </a:lnTo>
                  <a:lnTo>
                    <a:pt x="512" y="272"/>
                  </a:lnTo>
                  <a:lnTo>
                    <a:pt x="496" y="241"/>
                  </a:lnTo>
                  <a:lnTo>
                    <a:pt x="473" y="213"/>
                  </a:lnTo>
                  <a:lnTo>
                    <a:pt x="445" y="190"/>
                  </a:lnTo>
                  <a:lnTo>
                    <a:pt x="414" y="173"/>
                  </a:lnTo>
                  <a:lnTo>
                    <a:pt x="380" y="162"/>
                  </a:lnTo>
                  <a:lnTo>
                    <a:pt x="343" y="159"/>
                  </a:lnTo>
                  <a:close/>
                  <a:moveTo>
                    <a:pt x="343" y="0"/>
                  </a:moveTo>
                  <a:lnTo>
                    <a:pt x="393" y="4"/>
                  </a:lnTo>
                  <a:lnTo>
                    <a:pt x="441" y="15"/>
                  </a:lnTo>
                  <a:lnTo>
                    <a:pt x="487" y="33"/>
                  </a:lnTo>
                  <a:lnTo>
                    <a:pt x="529" y="56"/>
                  </a:lnTo>
                  <a:lnTo>
                    <a:pt x="568" y="85"/>
                  </a:lnTo>
                  <a:lnTo>
                    <a:pt x="601" y="119"/>
                  </a:lnTo>
                  <a:lnTo>
                    <a:pt x="630" y="158"/>
                  </a:lnTo>
                  <a:lnTo>
                    <a:pt x="653" y="200"/>
                  </a:lnTo>
                  <a:lnTo>
                    <a:pt x="671" y="246"/>
                  </a:lnTo>
                  <a:lnTo>
                    <a:pt x="682" y="294"/>
                  </a:lnTo>
                  <a:lnTo>
                    <a:pt x="686" y="345"/>
                  </a:lnTo>
                  <a:lnTo>
                    <a:pt x="682" y="396"/>
                  </a:lnTo>
                  <a:lnTo>
                    <a:pt x="671" y="444"/>
                  </a:lnTo>
                  <a:lnTo>
                    <a:pt x="653" y="490"/>
                  </a:lnTo>
                  <a:lnTo>
                    <a:pt x="630" y="532"/>
                  </a:lnTo>
                  <a:lnTo>
                    <a:pt x="601" y="571"/>
                  </a:lnTo>
                  <a:lnTo>
                    <a:pt x="568" y="605"/>
                  </a:lnTo>
                  <a:lnTo>
                    <a:pt x="529" y="634"/>
                  </a:lnTo>
                  <a:lnTo>
                    <a:pt x="487" y="657"/>
                  </a:lnTo>
                  <a:lnTo>
                    <a:pt x="441" y="675"/>
                  </a:lnTo>
                  <a:lnTo>
                    <a:pt x="393" y="686"/>
                  </a:lnTo>
                  <a:lnTo>
                    <a:pt x="343" y="689"/>
                  </a:lnTo>
                  <a:lnTo>
                    <a:pt x="292" y="686"/>
                  </a:lnTo>
                  <a:lnTo>
                    <a:pt x="243" y="675"/>
                  </a:lnTo>
                  <a:lnTo>
                    <a:pt x="199" y="657"/>
                  </a:lnTo>
                  <a:lnTo>
                    <a:pt x="156" y="634"/>
                  </a:lnTo>
                  <a:lnTo>
                    <a:pt x="118" y="605"/>
                  </a:lnTo>
                  <a:lnTo>
                    <a:pt x="84" y="571"/>
                  </a:lnTo>
                  <a:lnTo>
                    <a:pt x="55" y="532"/>
                  </a:lnTo>
                  <a:lnTo>
                    <a:pt x="31" y="490"/>
                  </a:lnTo>
                  <a:lnTo>
                    <a:pt x="14" y="444"/>
                  </a:lnTo>
                  <a:lnTo>
                    <a:pt x="4" y="396"/>
                  </a:lnTo>
                  <a:lnTo>
                    <a:pt x="0" y="345"/>
                  </a:lnTo>
                  <a:lnTo>
                    <a:pt x="4" y="294"/>
                  </a:lnTo>
                  <a:lnTo>
                    <a:pt x="14" y="246"/>
                  </a:lnTo>
                  <a:lnTo>
                    <a:pt x="31" y="200"/>
                  </a:lnTo>
                  <a:lnTo>
                    <a:pt x="55" y="158"/>
                  </a:lnTo>
                  <a:lnTo>
                    <a:pt x="84" y="119"/>
                  </a:lnTo>
                  <a:lnTo>
                    <a:pt x="118" y="85"/>
                  </a:lnTo>
                  <a:lnTo>
                    <a:pt x="156" y="56"/>
                  </a:lnTo>
                  <a:lnTo>
                    <a:pt x="199" y="33"/>
                  </a:lnTo>
                  <a:lnTo>
                    <a:pt x="243" y="15"/>
                  </a:lnTo>
                  <a:lnTo>
                    <a:pt x="292" y="4"/>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13" name="Freeform 26"/>
            <p:cNvSpPr>
              <a:spLocks/>
            </p:cNvSpPr>
            <p:nvPr/>
          </p:nvSpPr>
          <p:spPr bwMode="black">
            <a:xfrm>
              <a:off x="4416425" y="185738"/>
              <a:ext cx="265113" cy="268288"/>
            </a:xfrm>
            <a:custGeom>
              <a:avLst/>
              <a:gdLst/>
              <a:ahLst/>
              <a:cxnLst>
                <a:cxn ang="0">
                  <a:pos x="84" y="0"/>
                </a:cxn>
                <a:cxn ang="0">
                  <a:pos x="106" y="4"/>
                </a:cxn>
                <a:cxn ang="0">
                  <a:pos x="126" y="12"/>
                </a:cxn>
                <a:cxn ang="0">
                  <a:pos x="143" y="26"/>
                </a:cxn>
                <a:cxn ang="0">
                  <a:pos x="156" y="43"/>
                </a:cxn>
                <a:cxn ang="0">
                  <a:pos x="165" y="63"/>
                </a:cxn>
                <a:cxn ang="0">
                  <a:pos x="167" y="85"/>
                </a:cxn>
                <a:cxn ang="0">
                  <a:pos x="165" y="108"/>
                </a:cxn>
                <a:cxn ang="0">
                  <a:pos x="156" y="127"/>
                </a:cxn>
                <a:cxn ang="0">
                  <a:pos x="143" y="145"/>
                </a:cxn>
                <a:cxn ang="0">
                  <a:pos x="126" y="158"/>
                </a:cxn>
                <a:cxn ang="0">
                  <a:pos x="106" y="167"/>
                </a:cxn>
                <a:cxn ang="0">
                  <a:pos x="84" y="169"/>
                </a:cxn>
                <a:cxn ang="0">
                  <a:pos x="61" y="167"/>
                </a:cxn>
                <a:cxn ang="0">
                  <a:pos x="42" y="158"/>
                </a:cxn>
                <a:cxn ang="0">
                  <a:pos x="24" y="145"/>
                </a:cxn>
                <a:cxn ang="0">
                  <a:pos x="11" y="127"/>
                </a:cxn>
                <a:cxn ang="0">
                  <a:pos x="2" y="108"/>
                </a:cxn>
                <a:cxn ang="0">
                  <a:pos x="0" y="85"/>
                </a:cxn>
                <a:cxn ang="0">
                  <a:pos x="2" y="63"/>
                </a:cxn>
                <a:cxn ang="0">
                  <a:pos x="11" y="43"/>
                </a:cxn>
                <a:cxn ang="0">
                  <a:pos x="24" y="26"/>
                </a:cxn>
                <a:cxn ang="0">
                  <a:pos x="42" y="12"/>
                </a:cxn>
                <a:cxn ang="0">
                  <a:pos x="61" y="4"/>
                </a:cxn>
                <a:cxn ang="0">
                  <a:pos x="84" y="0"/>
                </a:cxn>
              </a:cxnLst>
              <a:rect l="0" t="0" r="r" b="b"/>
              <a:pathLst>
                <a:path w="167" h="169">
                  <a:moveTo>
                    <a:pt x="84" y="0"/>
                  </a:moveTo>
                  <a:lnTo>
                    <a:pt x="106" y="4"/>
                  </a:lnTo>
                  <a:lnTo>
                    <a:pt x="126" y="12"/>
                  </a:lnTo>
                  <a:lnTo>
                    <a:pt x="143" y="26"/>
                  </a:lnTo>
                  <a:lnTo>
                    <a:pt x="156" y="43"/>
                  </a:lnTo>
                  <a:lnTo>
                    <a:pt x="165" y="63"/>
                  </a:lnTo>
                  <a:lnTo>
                    <a:pt x="167" y="85"/>
                  </a:lnTo>
                  <a:lnTo>
                    <a:pt x="165" y="108"/>
                  </a:lnTo>
                  <a:lnTo>
                    <a:pt x="156" y="127"/>
                  </a:lnTo>
                  <a:lnTo>
                    <a:pt x="143" y="145"/>
                  </a:lnTo>
                  <a:lnTo>
                    <a:pt x="126" y="158"/>
                  </a:lnTo>
                  <a:lnTo>
                    <a:pt x="106" y="167"/>
                  </a:lnTo>
                  <a:lnTo>
                    <a:pt x="84" y="169"/>
                  </a:lnTo>
                  <a:lnTo>
                    <a:pt x="61" y="167"/>
                  </a:lnTo>
                  <a:lnTo>
                    <a:pt x="42" y="158"/>
                  </a:lnTo>
                  <a:lnTo>
                    <a:pt x="24" y="145"/>
                  </a:lnTo>
                  <a:lnTo>
                    <a:pt x="11" y="127"/>
                  </a:lnTo>
                  <a:lnTo>
                    <a:pt x="2" y="108"/>
                  </a:lnTo>
                  <a:lnTo>
                    <a:pt x="0" y="85"/>
                  </a:lnTo>
                  <a:lnTo>
                    <a:pt x="2" y="63"/>
                  </a:lnTo>
                  <a:lnTo>
                    <a:pt x="11" y="43"/>
                  </a:lnTo>
                  <a:lnTo>
                    <a:pt x="24" y="26"/>
                  </a:lnTo>
                  <a:lnTo>
                    <a:pt x="42" y="12"/>
                  </a:lnTo>
                  <a:lnTo>
                    <a:pt x="61" y="4"/>
                  </a:lnTo>
                  <a:lnTo>
                    <a:pt x="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14" name="Freeform 27"/>
            <p:cNvSpPr>
              <a:spLocks noEditPoints="1"/>
            </p:cNvSpPr>
            <p:nvPr/>
          </p:nvSpPr>
          <p:spPr bwMode="black">
            <a:xfrm>
              <a:off x="3552825" y="452438"/>
              <a:ext cx="796925" cy="798513"/>
            </a:xfrm>
            <a:custGeom>
              <a:avLst/>
              <a:gdLst/>
              <a:ahLst/>
              <a:cxnLst>
                <a:cxn ang="0">
                  <a:pos x="226" y="145"/>
                </a:cxn>
                <a:cxn ang="0">
                  <a:pos x="183" y="167"/>
                </a:cxn>
                <a:cxn ang="0">
                  <a:pos x="154" y="203"/>
                </a:cxn>
                <a:cxn ang="0">
                  <a:pos x="143" y="251"/>
                </a:cxn>
                <a:cxn ang="0">
                  <a:pos x="154" y="300"/>
                </a:cxn>
                <a:cxn ang="0">
                  <a:pos x="183" y="336"/>
                </a:cxn>
                <a:cxn ang="0">
                  <a:pos x="226" y="358"/>
                </a:cxn>
                <a:cxn ang="0">
                  <a:pos x="276" y="358"/>
                </a:cxn>
                <a:cxn ang="0">
                  <a:pos x="318" y="336"/>
                </a:cxn>
                <a:cxn ang="0">
                  <a:pos x="348" y="300"/>
                </a:cxn>
                <a:cxn ang="0">
                  <a:pos x="359" y="251"/>
                </a:cxn>
                <a:cxn ang="0">
                  <a:pos x="348" y="203"/>
                </a:cxn>
                <a:cxn ang="0">
                  <a:pos x="318" y="167"/>
                </a:cxn>
                <a:cxn ang="0">
                  <a:pos x="276" y="145"/>
                </a:cxn>
                <a:cxn ang="0">
                  <a:pos x="250" y="0"/>
                </a:cxn>
                <a:cxn ang="0">
                  <a:pos x="330" y="13"/>
                </a:cxn>
                <a:cxn ang="0">
                  <a:pos x="398" y="48"/>
                </a:cxn>
                <a:cxn ang="0">
                  <a:pos x="454" y="103"/>
                </a:cxn>
                <a:cxn ang="0">
                  <a:pos x="488" y="172"/>
                </a:cxn>
                <a:cxn ang="0">
                  <a:pos x="502" y="251"/>
                </a:cxn>
                <a:cxn ang="0">
                  <a:pos x="488" y="331"/>
                </a:cxn>
                <a:cxn ang="0">
                  <a:pos x="454" y="400"/>
                </a:cxn>
                <a:cxn ang="0">
                  <a:pos x="398" y="454"/>
                </a:cxn>
                <a:cxn ang="0">
                  <a:pos x="330" y="490"/>
                </a:cxn>
                <a:cxn ang="0">
                  <a:pos x="250" y="503"/>
                </a:cxn>
                <a:cxn ang="0">
                  <a:pos x="172" y="490"/>
                </a:cxn>
                <a:cxn ang="0">
                  <a:pos x="104" y="454"/>
                </a:cxn>
                <a:cxn ang="0">
                  <a:pos x="48" y="400"/>
                </a:cxn>
                <a:cxn ang="0">
                  <a:pos x="13" y="331"/>
                </a:cxn>
                <a:cxn ang="0">
                  <a:pos x="0" y="251"/>
                </a:cxn>
                <a:cxn ang="0">
                  <a:pos x="13" y="172"/>
                </a:cxn>
                <a:cxn ang="0">
                  <a:pos x="48" y="103"/>
                </a:cxn>
                <a:cxn ang="0">
                  <a:pos x="104" y="48"/>
                </a:cxn>
                <a:cxn ang="0">
                  <a:pos x="172" y="13"/>
                </a:cxn>
                <a:cxn ang="0">
                  <a:pos x="250" y="0"/>
                </a:cxn>
              </a:cxnLst>
              <a:rect l="0" t="0" r="r" b="b"/>
              <a:pathLst>
                <a:path w="502" h="503">
                  <a:moveTo>
                    <a:pt x="250" y="143"/>
                  </a:moveTo>
                  <a:lnTo>
                    <a:pt x="226" y="145"/>
                  </a:lnTo>
                  <a:lnTo>
                    <a:pt x="203" y="154"/>
                  </a:lnTo>
                  <a:lnTo>
                    <a:pt x="183" y="167"/>
                  </a:lnTo>
                  <a:lnTo>
                    <a:pt x="167" y="184"/>
                  </a:lnTo>
                  <a:lnTo>
                    <a:pt x="154" y="203"/>
                  </a:lnTo>
                  <a:lnTo>
                    <a:pt x="146" y="226"/>
                  </a:lnTo>
                  <a:lnTo>
                    <a:pt x="143" y="251"/>
                  </a:lnTo>
                  <a:lnTo>
                    <a:pt x="146" y="277"/>
                  </a:lnTo>
                  <a:lnTo>
                    <a:pt x="154" y="300"/>
                  </a:lnTo>
                  <a:lnTo>
                    <a:pt x="167" y="319"/>
                  </a:lnTo>
                  <a:lnTo>
                    <a:pt x="183" y="336"/>
                  </a:lnTo>
                  <a:lnTo>
                    <a:pt x="203" y="349"/>
                  </a:lnTo>
                  <a:lnTo>
                    <a:pt x="226" y="358"/>
                  </a:lnTo>
                  <a:lnTo>
                    <a:pt x="250" y="360"/>
                  </a:lnTo>
                  <a:lnTo>
                    <a:pt x="276" y="358"/>
                  </a:lnTo>
                  <a:lnTo>
                    <a:pt x="298" y="349"/>
                  </a:lnTo>
                  <a:lnTo>
                    <a:pt x="318" y="336"/>
                  </a:lnTo>
                  <a:lnTo>
                    <a:pt x="335" y="319"/>
                  </a:lnTo>
                  <a:lnTo>
                    <a:pt x="348" y="300"/>
                  </a:lnTo>
                  <a:lnTo>
                    <a:pt x="356" y="277"/>
                  </a:lnTo>
                  <a:lnTo>
                    <a:pt x="359" y="251"/>
                  </a:lnTo>
                  <a:lnTo>
                    <a:pt x="356" y="226"/>
                  </a:lnTo>
                  <a:lnTo>
                    <a:pt x="348" y="203"/>
                  </a:lnTo>
                  <a:lnTo>
                    <a:pt x="335" y="184"/>
                  </a:lnTo>
                  <a:lnTo>
                    <a:pt x="318" y="167"/>
                  </a:lnTo>
                  <a:lnTo>
                    <a:pt x="298" y="154"/>
                  </a:lnTo>
                  <a:lnTo>
                    <a:pt x="276" y="145"/>
                  </a:lnTo>
                  <a:lnTo>
                    <a:pt x="250" y="143"/>
                  </a:lnTo>
                  <a:close/>
                  <a:moveTo>
                    <a:pt x="250" y="0"/>
                  </a:moveTo>
                  <a:lnTo>
                    <a:pt x="291" y="4"/>
                  </a:lnTo>
                  <a:lnTo>
                    <a:pt x="330" y="13"/>
                  </a:lnTo>
                  <a:lnTo>
                    <a:pt x="366" y="28"/>
                  </a:lnTo>
                  <a:lnTo>
                    <a:pt x="398" y="48"/>
                  </a:lnTo>
                  <a:lnTo>
                    <a:pt x="428" y="74"/>
                  </a:lnTo>
                  <a:lnTo>
                    <a:pt x="454" y="103"/>
                  </a:lnTo>
                  <a:lnTo>
                    <a:pt x="474" y="135"/>
                  </a:lnTo>
                  <a:lnTo>
                    <a:pt x="488" y="172"/>
                  </a:lnTo>
                  <a:lnTo>
                    <a:pt x="498" y="210"/>
                  </a:lnTo>
                  <a:lnTo>
                    <a:pt x="502" y="251"/>
                  </a:lnTo>
                  <a:lnTo>
                    <a:pt x="498" y="293"/>
                  </a:lnTo>
                  <a:lnTo>
                    <a:pt x="488" y="331"/>
                  </a:lnTo>
                  <a:lnTo>
                    <a:pt x="474" y="367"/>
                  </a:lnTo>
                  <a:lnTo>
                    <a:pt x="454" y="400"/>
                  </a:lnTo>
                  <a:lnTo>
                    <a:pt x="428" y="429"/>
                  </a:lnTo>
                  <a:lnTo>
                    <a:pt x="398" y="454"/>
                  </a:lnTo>
                  <a:lnTo>
                    <a:pt x="366" y="475"/>
                  </a:lnTo>
                  <a:lnTo>
                    <a:pt x="330" y="490"/>
                  </a:lnTo>
                  <a:lnTo>
                    <a:pt x="291" y="499"/>
                  </a:lnTo>
                  <a:lnTo>
                    <a:pt x="250" y="503"/>
                  </a:lnTo>
                  <a:lnTo>
                    <a:pt x="209" y="499"/>
                  </a:lnTo>
                  <a:lnTo>
                    <a:pt x="172" y="490"/>
                  </a:lnTo>
                  <a:lnTo>
                    <a:pt x="136" y="475"/>
                  </a:lnTo>
                  <a:lnTo>
                    <a:pt x="104" y="454"/>
                  </a:lnTo>
                  <a:lnTo>
                    <a:pt x="74" y="429"/>
                  </a:lnTo>
                  <a:lnTo>
                    <a:pt x="48" y="400"/>
                  </a:lnTo>
                  <a:lnTo>
                    <a:pt x="28" y="367"/>
                  </a:lnTo>
                  <a:lnTo>
                    <a:pt x="13" y="331"/>
                  </a:lnTo>
                  <a:lnTo>
                    <a:pt x="4" y="293"/>
                  </a:lnTo>
                  <a:lnTo>
                    <a:pt x="0" y="251"/>
                  </a:lnTo>
                  <a:lnTo>
                    <a:pt x="4" y="210"/>
                  </a:lnTo>
                  <a:lnTo>
                    <a:pt x="13" y="172"/>
                  </a:lnTo>
                  <a:lnTo>
                    <a:pt x="28" y="135"/>
                  </a:lnTo>
                  <a:lnTo>
                    <a:pt x="48" y="103"/>
                  </a:lnTo>
                  <a:lnTo>
                    <a:pt x="74" y="74"/>
                  </a:lnTo>
                  <a:lnTo>
                    <a:pt x="104" y="48"/>
                  </a:lnTo>
                  <a:lnTo>
                    <a:pt x="136" y="28"/>
                  </a:lnTo>
                  <a:lnTo>
                    <a:pt x="172" y="13"/>
                  </a:lnTo>
                  <a:lnTo>
                    <a:pt x="209" y="4"/>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15" name="Freeform 28"/>
            <p:cNvSpPr>
              <a:spLocks/>
            </p:cNvSpPr>
            <p:nvPr/>
          </p:nvSpPr>
          <p:spPr bwMode="black">
            <a:xfrm>
              <a:off x="4429125" y="568325"/>
              <a:ext cx="239713" cy="944563"/>
            </a:xfrm>
            <a:custGeom>
              <a:avLst/>
              <a:gdLst/>
              <a:ahLst/>
              <a:cxnLst>
                <a:cxn ang="0">
                  <a:pos x="0" y="0"/>
                </a:cxn>
                <a:cxn ang="0">
                  <a:pos x="50" y="4"/>
                </a:cxn>
                <a:cxn ang="0">
                  <a:pos x="101" y="4"/>
                </a:cxn>
                <a:cxn ang="0">
                  <a:pos x="151" y="0"/>
                </a:cxn>
                <a:cxn ang="0">
                  <a:pos x="151" y="595"/>
                </a:cxn>
                <a:cxn ang="0">
                  <a:pos x="0" y="595"/>
                </a:cxn>
                <a:cxn ang="0">
                  <a:pos x="0" y="0"/>
                </a:cxn>
              </a:cxnLst>
              <a:rect l="0" t="0" r="r" b="b"/>
              <a:pathLst>
                <a:path w="151" h="595">
                  <a:moveTo>
                    <a:pt x="0" y="0"/>
                  </a:moveTo>
                  <a:lnTo>
                    <a:pt x="50" y="4"/>
                  </a:lnTo>
                  <a:lnTo>
                    <a:pt x="101" y="4"/>
                  </a:lnTo>
                  <a:lnTo>
                    <a:pt x="151" y="0"/>
                  </a:lnTo>
                  <a:lnTo>
                    <a:pt x="151" y="595"/>
                  </a:lnTo>
                  <a:lnTo>
                    <a:pt x="0" y="59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16" name="Freeform 29"/>
            <p:cNvSpPr>
              <a:spLocks/>
            </p:cNvSpPr>
            <p:nvPr/>
          </p:nvSpPr>
          <p:spPr bwMode="black">
            <a:xfrm>
              <a:off x="4732338" y="436563"/>
              <a:ext cx="920750" cy="1093788"/>
            </a:xfrm>
            <a:custGeom>
              <a:avLst/>
              <a:gdLst/>
              <a:ahLst/>
              <a:cxnLst>
                <a:cxn ang="0">
                  <a:pos x="389" y="3"/>
                </a:cxn>
                <a:cxn ang="0">
                  <a:pos x="473" y="26"/>
                </a:cxn>
                <a:cxn ang="0">
                  <a:pos x="548" y="68"/>
                </a:cxn>
                <a:cxn ang="0">
                  <a:pos x="551" y="126"/>
                </a:cxn>
                <a:cxn ang="0">
                  <a:pos x="507" y="194"/>
                </a:cxn>
                <a:cxn ang="0">
                  <a:pos x="468" y="207"/>
                </a:cxn>
                <a:cxn ang="0">
                  <a:pos x="412" y="172"/>
                </a:cxn>
                <a:cxn ang="0">
                  <a:pos x="343" y="159"/>
                </a:cxn>
                <a:cxn ang="0">
                  <a:pos x="272" y="173"/>
                </a:cxn>
                <a:cxn ang="0">
                  <a:pos x="213" y="213"/>
                </a:cxn>
                <a:cxn ang="0">
                  <a:pos x="174" y="272"/>
                </a:cxn>
                <a:cxn ang="0">
                  <a:pos x="159" y="345"/>
                </a:cxn>
                <a:cxn ang="0">
                  <a:pos x="174" y="417"/>
                </a:cxn>
                <a:cxn ang="0">
                  <a:pos x="213" y="477"/>
                </a:cxn>
                <a:cxn ang="0">
                  <a:pos x="272" y="516"/>
                </a:cxn>
                <a:cxn ang="0">
                  <a:pos x="343" y="531"/>
                </a:cxn>
                <a:cxn ang="0">
                  <a:pos x="413" y="518"/>
                </a:cxn>
                <a:cxn ang="0">
                  <a:pos x="470" y="480"/>
                </a:cxn>
                <a:cxn ang="0">
                  <a:pos x="508" y="493"/>
                </a:cxn>
                <a:cxn ang="0">
                  <a:pos x="553" y="564"/>
                </a:cxn>
                <a:cxn ang="0">
                  <a:pos x="548" y="622"/>
                </a:cxn>
                <a:cxn ang="0">
                  <a:pos x="473" y="664"/>
                </a:cxn>
                <a:cxn ang="0">
                  <a:pos x="389" y="687"/>
                </a:cxn>
                <a:cxn ang="0">
                  <a:pos x="293" y="686"/>
                </a:cxn>
                <a:cxn ang="0">
                  <a:pos x="199" y="657"/>
                </a:cxn>
                <a:cxn ang="0">
                  <a:pos x="118" y="605"/>
                </a:cxn>
                <a:cxn ang="0">
                  <a:pos x="56" y="532"/>
                </a:cxn>
                <a:cxn ang="0">
                  <a:pos x="15" y="444"/>
                </a:cxn>
                <a:cxn ang="0">
                  <a:pos x="0" y="345"/>
                </a:cxn>
                <a:cxn ang="0">
                  <a:pos x="15" y="246"/>
                </a:cxn>
                <a:cxn ang="0">
                  <a:pos x="56" y="158"/>
                </a:cxn>
                <a:cxn ang="0">
                  <a:pos x="118" y="85"/>
                </a:cxn>
                <a:cxn ang="0">
                  <a:pos x="199" y="33"/>
                </a:cxn>
                <a:cxn ang="0">
                  <a:pos x="293" y="4"/>
                </a:cxn>
              </a:cxnLst>
              <a:rect l="0" t="0" r="r" b="b"/>
              <a:pathLst>
                <a:path w="580" h="689">
                  <a:moveTo>
                    <a:pt x="343" y="0"/>
                  </a:moveTo>
                  <a:lnTo>
                    <a:pt x="389" y="3"/>
                  </a:lnTo>
                  <a:lnTo>
                    <a:pt x="432" y="13"/>
                  </a:lnTo>
                  <a:lnTo>
                    <a:pt x="473" y="26"/>
                  </a:lnTo>
                  <a:lnTo>
                    <a:pt x="512" y="45"/>
                  </a:lnTo>
                  <a:lnTo>
                    <a:pt x="548" y="68"/>
                  </a:lnTo>
                  <a:lnTo>
                    <a:pt x="580" y="96"/>
                  </a:lnTo>
                  <a:lnTo>
                    <a:pt x="551" y="126"/>
                  </a:lnTo>
                  <a:lnTo>
                    <a:pt x="527" y="159"/>
                  </a:lnTo>
                  <a:lnTo>
                    <a:pt x="507" y="194"/>
                  </a:lnTo>
                  <a:lnTo>
                    <a:pt x="491" y="232"/>
                  </a:lnTo>
                  <a:lnTo>
                    <a:pt x="468" y="207"/>
                  </a:lnTo>
                  <a:lnTo>
                    <a:pt x="442" y="188"/>
                  </a:lnTo>
                  <a:lnTo>
                    <a:pt x="412" y="172"/>
                  </a:lnTo>
                  <a:lnTo>
                    <a:pt x="378" y="162"/>
                  </a:lnTo>
                  <a:lnTo>
                    <a:pt x="343" y="159"/>
                  </a:lnTo>
                  <a:lnTo>
                    <a:pt x="306" y="162"/>
                  </a:lnTo>
                  <a:lnTo>
                    <a:pt x="272" y="173"/>
                  </a:lnTo>
                  <a:lnTo>
                    <a:pt x="241" y="190"/>
                  </a:lnTo>
                  <a:lnTo>
                    <a:pt x="213" y="213"/>
                  </a:lnTo>
                  <a:lnTo>
                    <a:pt x="191" y="241"/>
                  </a:lnTo>
                  <a:lnTo>
                    <a:pt x="174" y="272"/>
                  </a:lnTo>
                  <a:lnTo>
                    <a:pt x="163" y="307"/>
                  </a:lnTo>
                  <a:lnTo>
                    <a:pt x="159" y="345"/>
                  </a:lnTo>
                  <a:lnTo>
                    <a:pt x="163" y="382"/>
                  </a:lnTo>
                  <a:lnTo>
                    <a:pt x="174" y="417"/>
                  </a:lnTo>
                  <a:lnTo>
                    <a:pt x="191" y="449"/>
                  </a:lnTo>
                  <a:lnTo>
                    <a:pt x="213" y="477"/>
                  </a:lnTo>
                  <a:lnTo>
                    <a:pt x="241" y="500"/>
                  </a:lnTo>
                  <a:lnTo>
                    <a:pt x="272" y="516"/>
                  </a:lnTo>
                  <a:lnTo>
                    <a:pt x="306" y="527"/>
                  </a:lnTo>
                  <a:lnTo>
                    <a:pt x="343" y="531"/>
                  </a:lnTo>
                  <a:lnTo>
                    <a:pt x="379" y="527"/>
                  </a:lnTo>
                  <a:lnTo>
                    <a:pt x="413" y="518"/>
                  </a:lnTo>
                  <a:lnTo>
                    <a:pt x="443" y="502"/>
                  </a:lnTo>
                  <a:lnTo>
                    <a:pt x="470" y="480"/>
                  </a:lnTo>
                  <a:lnTo>
                    <a:pt x="492" y="455"/>
                  </a:lnTo>
                  <a:lnTo>
                    <a:pt x="508" y="493"/>
                  </a:lnTo>
                  <a:lnTo>
                    <a:pt x="529" y="530"/>
                  </a:lnTo>
                  <a:lnTo>
                    <a:pt x="553" y="564"/>
                  </a:lnTo>
                  <a:lnTo>
                    <a:pt x="580" y="594"/>
                  </a:lnTo>
                  <a:lnTo>
                    <a:pt x="548" y="622"/>
                  </a:lnTo>
                  <a:lnTo>
                    <a:pt x="512" y="644"/>
                  </a:lnTo>
                  <a:lnTo>
                    <a:pt x="473" y="664"/>
                  </a:lnTo>
                  <a:lnTo>
                    <a:pt x="432" y="677"/>
                  </a:lnTo>
                  <a:lnTo>
                    <a:pt x="389" y="687"/>
                  </a:lnTo>
                  <a:lnTo>
                    <a:pt x="343" y="689"/>
                  </a:lnTo>
                  <a:lnTo>
                    <a:pt x="293" y="686"/>
                  </a:lnTo>
                  <a:lnTo>
                    <a:pt x="245" y="675"/>
                  </a:lnTo>
                  <a:lnTo>
                    <a:pt x="199" y="657"/>
                  </a:lnTo>
                  <a:lnTo>
                    <a:pt x="157" y="634"/>
                  </a:lnTo>
                  <a:lnTo>
                    <a:pt x="118" y="605"/>
                  </a:lnTo>
                  <a:lnTo>
                    <a:pt x="85" y="571"/>
                  </a:lnTo>
                  <a:lnTo>
                    <a:pt x="56" y="532"/>
                  </a:lnTo>
                  <a:lnTo>
                    <a:pt x="33" y="490"/>
                  </a:lnTo>
                  <a:lnTo>
                    <a:pt x="15" y="444"/>
                  </a:lnTo>
                  <a:lnTo>
                    <a:pt x="4" y="396"/>
                  </a:lnTo>
                  <a:lnTo>
                    <a:pt x="0" y="345"/>
                  </a:lnTo>
                  <a:lnTo>
                    <a:pt x="4" y="294"/>
                  </a:lnTo>
                  <a:lnTo>
                    <a:pt x="15" y="246"/>
                  </a:lnTo>
                  <a:lnTo>
                    <a:pt x="33" y="200"/>
                  </a:lnTo>
                  <a:lnTo>
                    <a:pt x="56" y="158"/>
                  </a:lnTo>
                  <a:lnTo>
                    <a:pt x="85" y="119"/>
                  </a:lnTo>
                  <a:lnTo>
                    <a:pt x="118" y="85"/>
                  </a:lnTo>
                  <a:lnTo>
                    <a:pt x="157" y="56"/>
                  </a:lnTo>
                  <a:lnTo>
                    <a:pt x="199" y="33"/>
                  </a:lnTo>
                  <a:lnTo>
                    <a:pt x="245" y="15"/>
                  </a:lnTo>
                  <a:lnTo>
                    <a:pt x="293" y="4"/>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18" name="Freeform 30"/>
            <p:cNvSpPr>
              <a:spLocks noEditPoints="1"/>
            </p:cNvSpPr>
            <p:nvPr/>
          </p:nvSpPr>
          <p:spPr bwMode="black">
            <a:xfrm>
              <a:off x="3138488" y="1298575"/>
              <a:ext cx="1304925" cy="1309688"/>
            </a:xfrm>
            <a:custGeom>
              <a:avLst/>
              <a:gdLst/>
              <a:ahLst/>
              <a:cxnLst>
                <a:cxn ang="0">
                  <a:pos x="369" y="162"/>
                </a:cxn>
                <a:cxn ang="0">
                  <a:pos x="294" y="186"/>
                </a:cxn>
                <a:cxn ang="0">
                  <a:pos x="231" y="233"/>
                </a:cxn>
                <a:cxn ang="0">
                  <a:pos x="185" y="296"/>
                </a:cxn>
                <a:cxn ang="0">
                  <a:pos x="161" y="372"/>
                </a:cxn>
                <a:cxn ang="0">
                  <a:pos x="161" y="454"/>
                </a:cxn>
                <a:cxn ang="0">
                  <a:pos x="185" y="530"/>
                </a:cxn>
                <a:cxn ang="0">
                  <a:pos x="231" y="593"/>
                </a:cxn>
                <a:cxn ang="0">
                  <a:pos x="294" y="639"/>
                </a:cxn>
                <a:cxn ang="0">
                  <a:pos x="369" y="665"/>
                </a:cxn>
                <a:cxn ang="0">
                  <a:pos x="451" y="665"/>
                </a:cxn>
                <a:cxn ang="0">
                  <a:pos x="527" y="639"/>
                </a:cxn>
                <a:cxn ang="0">
                  <a:pos x="590" y="593"/>
                </a:cxn>
                <a:cxn ang="0">
                  <a:pos x="636" y="530"/>
                </a:cxn>
                <a:cxn ang="0">
                  <a:pos x="660" y="454"/>
                </a:cxn>
                <a:cxn ang="0">
                  <a:pos x="660" y="372"/>
                </a:cxn>
                <a:cxn ang="0">
                  <a:pos x="636" y="296"/>
                </a:cxn>
                <a:cxn ang="0">
                  <a:pos x="590" y="233"/>
                </a:cxn>
                <a:cxn ang="0">
                  <a:pos x="527" y="186"/>
                </a:cxn>
                <a:cxn ang="0">
                  <a:pos x="451" y="162"/>
                </a:cxn>
                <a:cxn ang="0">
                  <a:pos x="410" y="0"/>
                </a:cxn>
                <a:cxn ang="0">
                  <a:pos x="520" y="14"/>
                </a:cxn>
                <a:cxn ang="0">
                  <a:pos x="618" y="57"/>
                </a:cxn>
                <a:cxn ang="0">
                  <a:pos x="701" y="121"/>
                </a:cxn>
                <a:cxn ang="0">
                  <a:pos x="765" y="204"/>
                </a:cxn>
                <a:cxn ang="0">
                  <a:pos x="807" y="303"/>
                </a:cxn>
                <a:cxn ang="0">
                  <a:pos x="822" y="413"/>
                </a:cxn>
                <a:cxn ang="0">
                  <a:pos x="807" y="523"/>
                </a:cxn>
                <a:cxn ang="0">
                  <a:pos x="765" y="621"/>
                </a:cxn>
                <a:cxn ang="0">
                  <a:pos x="701" y="704"/>
                </a:cxn>
                <a:cxn ang="0">
                  <a:pos x="618" y="768"/>
                </a:cxn>
                <a:cxn ang="0">
                  <a:pos x="520" y="811"/>
                </a:cxn>
                <a:cxn ang="0">
                  <a:pos x="410" y="825"/>
                </a:cxn>
                <a:cxn ang="0">
                  <a:pos x="301" y="811"/>
                </a:cxn>
                <a:cxn ang="0">
                  <a:pos x="203" y="768"/>
                </a:cxn>
                <a:cxn ang="0">
                  <a:pos x="120" y="704"/>
                </a:cxn>
                <a:cxn ang="0">
                  <a:pos x="57" y="621"/>
                </a:cxn>
                <a:cxn ang="0">
                  <a:pos x="15" y="523"/>
                </a:cxn>
                <a:cxn ang="0">
                  <a:pos x="0" y="413"/>
                </a:cxn>
                <a:cxn ang="0">
                  <a:pos x="15" y="303"/>
                </a:cxn>
                <a:cxn ang="0">
                  <a:pos x="57" y="204"/>
                </a:cxn>
                <a:cxn ang="0">
                  <a:pos x="120" y="121"/>
                </a:cxn>
                <a:cxn ang="0">
                  <a:pos x="203" y="57"/>
                </a:cxn>
                <a:cxn ang="0">
                  <a:pos x="301" y="14"/>
                </a:cxn>
                <a:cxn ang="0">
                  <a:pos x="410" y="0"/>
                </a:cxn>
              </a:cxnLst>
              <a:rect l="0" t="0" r="r" b="b"/>
              <a:pathLst>
                <a:path w="822" h="825">
                  <a:moveTo>
                    <a:pt x="410" y="158"/>
                  </a:moveTo>
                  <a:lnTo>
                    <a:pt x="369" y="162"/>
                  </a:lnTo>
                  <a:lnTo>
                    <a:pt x="331" y="172"/>
                  </a:lnTo>
                  <a:lnTo>
                    <a:pt x="294" y="186"/>
                  </a:lnTo>
                  <a:lnTo>
                    <a:pt x="261" y="208"/>
                  </a:lnTo>
                  <a:lnTo>
                    <a:pt x="231" y="233"/>
                  </a:lnTo>
                  <a:lnTo>
                    <a:pt x="207" y="262"/>
                  </a:lnTo>
                  <a:lnTo>
                    <a:pt x="185" y="296"/>
                  </a:lnTo>
                  <a:lnTo>
                    <a:pt x="171" y="332"/>
                  </a:lnTo>
                  <a:lnTo>
                    <a:pt x="161" y="372"/>
                  </a:lnTo>
                  <a:lnTo>
                    <a:pt x="158" y="413"/>
                  </a:lnTo>
                  <a:lnTo>
                    <a:pt x="161" y="454"/>
                  </a:lnTo>
                  <a:lnTo>
                    <a:pt x="171" y="493"/>
                  </a:lnTo>
                  <a:lnTo>
                    <a:pt x="185" y="530"/>
                  </a:lnTo>
                  <a:lnTo>
                    <a:pt x="207" y="563"/>
                  </a:lnTo>
                  <a:lnTo>
                    <a:pt x="231" y="593"/>
                  </a:lnTo>
                  <a:lnTo>
                    <a:pt x="261" y="619"/>
                  </a:lnTo>
                  <a:lnTo>
                    <a:pt x="294" y="639"/>
                  </a:lnTo>
                  <a:lnTo>
                    <a:pt x="331" y="655"/>
                  </a:lnTo>
                  <a:lnTo>
                    <a:pt x="369" y="665"/>
                  </a:lnTo>
                  <a:lnTo>
                    <a:pt x="410" y="668"/>
                  </a:lnTo>
                  <a:lnTo>
                    <a:pt x="451" y="665"/>
                  </a:lnTo>
                  <a:lnTo>
                    <a:pt x="491" y="655"/>
                  </a:lnTo>
                  <a:lnTo>
                    <a:pt x="527" y="639"/>
                  </a:lnTo>
                  <a:lnTo>
                    <a:pt x="561" y="619"/>
                  </a:lnTo>
                  <a:lnTo>
                    <a:pt x="590" y="593"/>
                  </a:lnTo>
                  <a:lnTo>
                    <a:pt x="615" y="563"/>
                  </a:lnTo>
                  <a:lnTo>
                    <a:pt x="636" y="530"/>
                  </a:lnTo>
                  <a:lnTo>
                    <a:pt x="651" y="493"/>
                  </a:lnTo>
                  <a:lnTo>
                    <a:pt x="660" y="454"/>
                  </a:lnTo>
                  <a:lnTo>
                    <a:pt x="664" y="413"/>
                  </a:lnTo>
                  <a:lnTo>
                    <a:pt x="660" y="372"/>
                  </a:lnTo>
                  <a:lnTo>
                    <a:pt x="651" y="332"/>
                  </a:lnTo>
                  <a:lnTo>
                    <a:pt x="636" y="296"/>
                  </a:lnTo>
                  <a:lnTo>
                    <a:pt x="615" y="262"/>
                  </a:lnTo>
                  <a:lnTo>
                    <a:pt x="590" y="233"/>
                  </a:lnTo>
                  <a:lnTo>
                    <a:pt x="561" y="208"/>
                  </a:lnTo>
                  <a:lnTo>
                    <a:pt x="527" y="186"/>
                  </a:lnTo>
                  <a:lnTo>
                    <a:pt x="491" y="172"/>
                  </a:lnTo>
                  <a:lnTo>
                    <a:pt x="451" y="162"/>
                  </a:lnTo>
                  <a:lnTo>
                    <a:pt x="410" y="158"/>
                  </a:lnTo>
                  <a:close/>
                  <a:moveTo>
                    <a:pt x="410" y="0"/>
                  </a:moveTo>
                  <a:lnTo>
                    <a:pt x="466" y="2"/>
                  </a:lnTo>
                  <a:lnTo>
                    <a:pt x="520" y="14"/>
                  </a:lnTo>
                  <a:lnTo>
                    <a:pt x="570" y="33"/>
                  </a:lnTo>
                  <a:lnTo>
                    <a:pt x="618" y="57"/>
                  </a:lnTo>
                  <a:lnTo>
                    <a:pt x="662" y="86"/>
                  </a:lnTo>
                  <a:lnTo>
                    <a:pt x="701" y="121"/>
                  </a:lnTo>
                  <a:lnTo>
                    <a:pt x="736" y="161"/>
                  </a:lnTo>
                  <a:lnTo>
                    <a:pt x="765" y="204"/>
                  </a:lnTo>
                  <a:lnTo>
                    <a:pt x="789" y="253"/>
                  </a:lnTo>
                  <a:lnTo>
                    <a:pt x="807" y="303"/>
                  </a:lnTo>
                  <a:lnTo>
                    <a:pt x="818" y="358"/>
                  </a:lnTo>
                  <a:lnTo>
                    <a:pt x="822" y="413"/>
                  </a:lnTo>
                  <a:lnTo>
                    <a:pt x="818" y="469"/>
                  </a:lnTo>
                  <a:lnTo>
                    <a:pt x="807" y="523"/>
                  </a:lnTo>
                  <a:lnTo>
                    <a:pt x="789" y="574"/>
                  </a:lnTo>
                  <a:lnTo>
                    <a:pt x="765" y="621"/>
                  </a:lnTo>
                  <a:lnTo>
                    <a:pt x="736" y="665"/>
                  </a:lnTo>
                  <a:lnTo>
                    <a:pt x="701" y="704"/>
                  </a:lnTo>
                  <a:lnTo>
                    <a:pt x="662" y="739"/>
                  </a:lnTo>
                  <a:lnTo>
                    <a:pt x="618" y="768"/>
                  </a:lnTo>
                  <a:lnTo>
                    <a:pt x="570" y="793"/>
                  </a:lnTo>
                  <a:lnTo>
                    <a:pt x="520" y="811"/>
                  </a:lnTo>
                  <a:lnTo>
                    <a:pt x="466" y="822"/>
                  </a:lnTo>
                  <a:lnTo>
                    <a:pt x="410" y="825"/>
                  </a:lnTo>
                  <a:lnTo>
                    <a:pt x="355" y="822"/>
                  </a:lnTo>
                  <a:lnTo>
                    <a:pt x="301" y="811"/>
                  </a:lnTo>
                  <a:lnTo>
                    <a:pt x="250" y="793"/>
                  </a:lnTo>
                  <a:lnTo>
                    <a:pt x="203" y="768"/>
                  </a:lnTo>
                  <a:lnTo>
                    <a:pt x="160" y="739"/>
                  </a:lnTo>
                  <a:lnTo>
                    <a:pt x="120" y="704"/>
                  </a:lnTo>
                  <a:lnTo>
                    <a:pt x="86" y="665"/>
                  </a:lnTo>
                  <a:lnTo>
                    <a:pt x="57" y="621"/>
                  </a:lnTo>
                  <a:lnTo>
                    <a:pt x="33" y="574"/>
                  </a:lnTo>
                  <a:lnTo>
                    <a:pt x="15" y="523"/>
                  </a:lnTo>
                  <a:lnTo>
                    <a:pt x="4" y="469"/>
                  </a:lnTo>
                  <a:lnTo>
                    <a:pt x="0" y="413"/>
                  </a:lnTo>
                  <a:lnTo>
                    <a:pt x="4" y="358"/>
                  </a:lnTo>
                  <a:lnTo>
                    <a:pt x="15" y="303"/>
                  </a:lnTo>
                  <a:lnTo>
                    <a:pt x="33" y="253"/>
                  </a:lnTo>
                  <a:lnTo>
                    <a:pt x="57" y="204"/>
                  </a:lnTo>
                  <a:lnTo>
                    <a:pt x="86" y="161"/>
                  </a:lnTo>
                  <a:lnTo>
                    <a:pt x="120" y="121"/>
                  </a:lnTo>
                  <a:lnTo>
                    <a:pt x="160" y="86"/>
                  </a:lnTo>
                  <a:lnTo>
                    <a:pt x="203" y="57"/>
                  </a:lnTo>
                  <a:lnTo>
                    <a:pt x="250" y="33"/>
                  </a:lnTo>
                  <a:lnTo>
                    <a:pt x="301" y="14"/>
                  </a:lnTo>
                  <a:lnTo>
                    <a:pt x="355" y="2"/>
                  </a:lnTo>
                  <a:lnTo>
                    <a:pt x="4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19" name="Freeform 31"/>
            <p:cNvSpPr>
              <a:spLocks/>
            </p:cNvSpPr>
            <p:nvPr/>
          </p:nvSpPr>
          <p:spPr bwMode="black">
            <a:xfrm>
              <a:off x="1857375" y="3175"/>
              <a:ext cx="546100" cy="1527175"/>
            </a:xfrm>
            <a:custGeom>
              <a:avLst/>
              <a:gdLst/>
              <a:ahLst/>
              <a:cxnLst>
                <a:cxn ang="0">
                  <a:pos x="0" y="0"/>
                </a:cxn>
                <a:cxn ang="0">
                  <a:pos x="159" y="0"/>
                </a:cxn>
                <a:cxn ang="0">
                  <a:pos x="159" y="620"/>
                </a:cxn>
                <a:cxn ang="0">
                  <a:pos x="162" y="658"/>
                </a:cxn>
                <a:cxn ang="0">
                  <a:pos x="173" y="692"/>
                </a:cxn>
                <a:cxn ang="0">
                  <a:pos x="190" y="723"/>
                </a:cxn>
                <a:cxn ang="0">
                  <a:pos x="213" y="751"/>
                </a:cxn>
                <a:cxn ang="0">
                  <a:pos x="241" y="774"/>
                </a:cxn>
                <a:cxn ang="0">
                  <a:pos x="272" y="791"/>
                </a:cxn>
                <a:cxn ang="0">
                  <a:pos x="307" y="802"/>
                </a:cxn>
                <a:cxn ang="0">
                  <a:pos x="344" y="805"/>
                </a:cxn>
                <a:cxn ang="0">
                  <a:pos x="344" y="962"/>
                </a:cxn>
                <a:cxn ang="0">
                  <a:pos x="294" y="959"/>
                </a:cxn>
                <a:cxn ang="0">
                  <a:pos x="245" y="948"/>
                </a:cxn>
                <a:cxn ang="0">
                  <a:pos x="200" y="930"/>
                </a:cxn>
                <a:cxn ang="0">
                  <a:pos x="158" y="907"/>
                </a:cxn>
                <a:cxn ang="0">
                  <a:pos x="119" y="878"/>
                </a:cxn>
                <a:cxn ang="0">
                  <a:pos x="84" y="844"/>
                </a:cxn>
                <a:cxn ang="0">
                  <a:pos x="55" y="805"/>
                </a:cxn>
                <a:cxn ang="0">
                  <a:pos x="33" y="763"/>
                </a:cxn>
                <a:cxn ang="0">
                  <a:pos x="14" y="717"/>
                </a:cxn>
                <a:cxn ang="0">
                  <a:pos x="4" y="669"/>
                </a:cxn>
                <a:cxn ang="0">
                  <a:pos x="0" y="618"/>
                </a:cxn>
                <a:cxn ang="0">
                  <a:pos x="0" y="0"/>
                </a:cxn>
              </a:cxnLst>
              <a:rect l="0" t="0" r="r" b="b"/>
              <a:pathLst>
                <a:path w="344" h="962">
                  <a:moveTo>
                    <a:pt x="0" y="0"/>
                  </a:moveTo>
                  <a:lnTo>
                    <a:pt x="159" y="0"/>
                  </a:lnTo>
                  <a:lnTo>
                    <a:pt x="159" y="620"/>
                  </a:lnTo>
                  <a:lnTo>
                    <a:pt x="162" y="658"/>
                  </a:lnTo>
                  <a:lnTo>
                    <a:pt x="173" y="692"/>
                  </a:lnTo>
                  <a:lnTo>
                    <a:pt x="190" y="723"/>
                  </a:lnTo>
                  <a:lnTo>
                    <a:pt x="213" y="751"/>
                  </a:lnTo>
                  <a:lnTo>
                    <a:pt x="241" y="774"/>
                  </a:lnTo>
                  <a:lnTo>
                    <a:pt x="272" y="791"/>
                  </a:lnTo>
                  <a:lnTo>
                    <a:pt x="307" y="802"/>
                  </a:lnTo>
                  <a:lnTo>
                    <a:pt x="344" y="805"/>
                  </a:lnTo>
                  <a:lnTo>
                    <a:pt x="344" y="962"/>
                  </a:lnTo>
                  <a:lnTo>
                    <a:pt x="294" y="959"/>
                  </a:lnTo>
                  <a:lnTo>
                    <a:pt x="245" y="948"/>
                  </a:lnTo>
                  <a:lnTo>
                    <a:pt x="200" y="930"/>
                  </a:lnTo>
                  <a:lnTo>
                    <a:pt x="158" y="907"/>
                  </a:lnTo>
                  <a:lnTo>
                    <a:pt x="119" y="878"/>
                  </a:lnTo>
                  <a:lnTo>
                    <a:pt x="84" y="844"/>
                  </a:lnTo>
                  <a:lnTo>
                    <a:pt x="55" y="805"/>
                  </a:lnTo>
                  <a:lnTo>
                    <a:pt x="33" y="763"/>
                  </a:lnTo>
                  <a:lnTo>
                    <a:pt x="14" y="717"/>
                  </a:lnTo>
                  <a:lnTo>
                    <a:pt x="4" y="669"/>
                  </a:lnTo>
                  <a:lnTo>
                    <a:pt x="0" y="6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0" name="Freeform 32"/>
            <p:cNvSpPr>
              <a:spLocks noEditPoints="1"/>
            </p:cNvSpPr>
            <p:nvPr/>
          </p:nvSpPr>
          <p:spPr bwMode="black">
            <a:xfrm>
              <a:off x="5583238" y="436563"/>
              <a:ext cx="1087438" cy="1093788"/>
            </a:xfrm>
            <a:custGeom>
              <a:avLst/>
              <a:gdLst/>
              <a:ahLst/>
              <a:cxnLst>
                <a:cxn ang="0">
                  <a:pos x="308" y="152"/>
                </a:cxn>
                <a:cxn ang="0">
                  <a:pos x="244" y="174"/>
                </a:cxn>
                <a:cxn ang="0">
                  <a:pos x="192" y="218"/>
                </a:cxn>
                <a:cxn ang="0">
                  <a:pos x="159" y="276"/>
                </a:cxn>
                <a:cxn ang="0">
                  <a:pos x="146" y="345"/>
                </a:cxn>
                <a:cxn ang="0">
                  <a:pos x="159" y="414"/>
                </a:cxn>
                <a:cxn ang="0">
                  <a:pos x="192" y="472"/>
                </a:cxn>
                <a:cxn ang="0">
                  <a:pos x="244" y="515"/>
                </a:cxn>
                <a:cxn ang="0">
                  <a:pos x="308" y="538"/>
                </a:cxn>
                <a:cxn ang="0">
                  <a:pos x="377" y="538"/>
                </a:cxn>
                <a:cxn ang="0">
                  <a:pos x="441" y="515"/>
                </a:cxn>
                <a:cxn ang="0">
                  <a:pos x="493" y="472"/>
                </a:cxn>
                <a:cxn ang="0">
                  <a:pos x="527" y="414"/>
                </a:cxn>
                <a:cxn ang="0">
                  <a:pos x="539" y="345"/>
                </a:cxn>
                <a:cxn ang="0">
                  <a:pos x="527" y="276"/>
                </a:cxn>
                <a:cxn ang="0">
                  <a:pos x="493" y="218"/>
                </a:cxn>
                <a:cxn ang="0">
                  <a:pos x="441" y="174"/>
                </a:cxn>
                <a:cxn ang="0">
                  <a:pos x="377" y="152"/>
                </a:cxn>
                <a:cxn ang="0">
                  <a:pos x="343" y="0"/>
                </a:cxn>
                <a:cxn ang="0">
                  <a:pos x="442" y="15"/>
                </a:cxn>
                <a:cxn ang="0">
                  <a:pos x="529" y="56"/>
                </a:cxn>
                <a:cxn ang="0">
                  <a:pos x="601" y="119"/>
                </a:cxn>
                <a:cxn ang="0">
                  <a:pos x="654" y="200"/>
                </a:cxn>
                <a:cxn ang="0">
                  <a:pos x="682" y="294"/>
                </a:cxn>
                <a:cxn ang="0">
                  <a:pos x="685" y="678"/>
                </a:cxn>
                <a:cxn ang="0">
                  <a:pos x="539" y="628"/>
                </a:cxn>
                <a:cxn ang="0">
                  <a:pos x="466" y="666"/>
                </a:cxn>
                <a:cxn ang="0">
                  <a:pos x="386" y="687"/>
                </a:cxn>
                <a:cxn ang="0">
                  <a:pos x="292" y="686"/>
                </a:cxn>
                <a:cxn ang="0">
                  <a:pos x="198" y="657"/>
                </a:cxn>
                <a:cxn ang="0">
                  <a:pos x="118" y="605"/>
                </a:cxn>
                <a:cxn ang="0">
                  <a:pos x="55" y="532"/>
                </a:cxn>
                <a:cxn ang="0">
                  <a:pos x="14" y="444"/>
                </a:cxn>
                <a:cxn ang="0">
                  <a:pos x="0" y="345"/>
                </a:cxn>
                <a:cxn ang="0">
                  <a:pos x="14" y="246"/>
                </a:cxn>
                <a:cxn ang="0">
                  <a:pos x="55" y="158"/>
                </a:cxn>
                <a:cxn ang="0">
                  <a:pos x="118" y="85"/>
                </a:cxn>
                <a:cxn ang="0">
                  <a:pos x="198" y="33"/>
                </a:cxn>
                <a:cxn ang="0">
                  <a:pos x="292" y="4"/>
                </a:cxn>
              </a:cxnLst>
              <a:rect l="0" t="0" r="r" b="b"/>
              <a:pathLst>
                <a:path w="685" h="689">
                  <a:moveTo>
                    <a:pt x="343" y="148"/>
                  </a:moveTo>
                  <a:lnTo>
                    <a:pt x="308" y="152"/>
                  </a:lnTo>
                  <a:lnTo>
                    <a:pt x="274" y="160"/>
                  </a:lnTo>
                  <a:lnTo>
                    <a:pt x="244" y="174"/>
                  </a:lnTo>
                  <a:lnTo>
                    <a:pt x="216" y="194"/>
                  </a:lnTo>
                  <a:lnTo>
                    <a:pt x="192" y="218"/>
                  </a:lnTo>
                  <a:lnTo>
                    <a:pt x="173" y="246"/>
                  </a:lnTo>
                  <a:lnTo>
                    <a:pt x="159" y="276"/>
                  </a:lnTo>
                  <a:lnTo>
                    <a:pt x="150" y="310"/>
                  </a:lnTo>
                  <a:lnTo>
                    <a:pt x="146" y="345"/>
                  </a:lnTo>
                  <a:lnTo>
                    <a:pt x="150" y="380"/>
                  </a:lnTo>
                  <a:lnTo>
                    <a:pt x="159" y="414"/>
                  </a:lnTo>
                  <a:lnTo>
                    <a:pt x="173" y="444"/>
                  </a:lnTo>
                  <a:lnTo>
                    <a:pt x="192" y="472"/>
                  </a:lnTo>
                  <a:lnTo>
                    <a:pt x="216" y="496"/>
                  </a:lnTo>
                  <a:lnTo>
                    <a:pt x="244" y="515"/>
                  </a:lnTo>
                  <a:lnTo>
                    <a:pt x="274" y="530"/>
                  </a:lnTo>
                  <a:lnTo>
                    <a:pt x="308" y="538"/>
                  </a:lnTo>
                  <a:lnTo>
                    <a:pt x="343" y="542"/>
                  </a:lnTo>
                  <a:lnTo>
                    <a:pt x="377" y="538"/>
                  </a:lnTo>
                  <a:lnTo>
                    <a:pt x="411" y="530"/>
                  </a:lnTo>
                  <a:lnTo>
                    <a:pt x="441" y="515"/>
                  </a:lnTo>
                  <a:lnTo>
                    <a:pt x="469" y="496"/>
                  </a:lnTo>
                  <a:lnTo>
                    <a:pt x="493" y="472"/>
                  </a:lnTo>
                  <a:lnTo>
                    <a:pt x="512" y="444"/>
                  </a:lnTo>
                  <a:lnTo>
                    <a:pt x="527" y="414"/>
                  </a:lnTo>
                  <a:lnTo>
                    <a:pt x="535" y="380"/>
                  </a:lnTo>
                  <a:lnTo>
                    <a:pt x="539" y="345"/>
                  </a:lnTo>
                  <a:lnTo>
                    <a:pt x="535" y="310"/>
                  </a:lnTo>
                  <a:lnTo>
                    <a:pt x="527" y="276"/>
                  </a:lnTo>
                  <a:lnTo>
                    <a:pt x="512" y="246"/>
                  </a:lnTo>
                  <a:lnTo>
                    <a:pt x="493" y="218"/>
                  </a:lnTo>
                  <a:lnTo>
                    <a:pt x="469" y="194"/>
                  </a:lnTo>
                  <a:lnTo>
                    <a:pt x="441" y="174"/>
                  </a:lnTo>
                  <a:lnTo>
                    <a:pt x="411" y="160"/>
                  </a:lnTo>
                  <a:lnTo>
                    <a:pt x="377" y="152"/>
                  </a:lnTo>
                  <a:lnTo>
                    <a:pt x="343" y="148"/>
                  </a:lnTo>
                  <a:close/>
                  <a:moveTo>
                    <a:pt x="343" y="0"/>
                  </a:moveTo>
                  <a:lnTo>
                    <a:pt x="393" y="4"/>
                  </a:lnTo>
                  <a:lnTo>
                    <a:pt x="442" y="15"/>
                  </a:lnTo>
                  <a:lnTo>
                    <a:pt x="487" y="33"/>
                  </a:lnTo>
                  <a:lnTo>
                    <a:pt x="529" y="56"/>
                  </a:lnTo>
                  <a:lnTo>
                    <a:pt x="567" y="85"/>
                  </a:lnTo>
                  <a:lnTo>
                    <a:pt x="601" y="119"/>
                  </a:lnTo>
                  <a:lnTo>
                    <a:pt x="630" y="158"/>
                  </a:lnTo>
                  <a:lnTo>
                    <a:pt x="654" y="200"/>
                  </a:lnTo>
                  <a:lnTo>
                    <a:pt x="671" y="246"/>
                  </a:lnTo>
                  <a:lnTo>
                    <a:pt x="682" y="294"/>
                  </a:lnTo>
                  <a:lnTo>
                    <a:pt x="685" y="345"/>
                  </a:lnTo>
                  <a:lnTo>
                    <a:pt x="685" y="678"/>
                  </a:lnTo>
                  <a:lnTo>
                    <a:pt x="539" y="678"/>
                  </a:lnTo>
                  <a:lnTo>
                    <a:pt x="539" y="628"/>
                  </a:lnTo>
                  <a:lnTo>
                    <a:pt x="504" y="649"/>
                  </a:lnTo>
                  <a:lnTo>
                    <a:pt x="466" y="666"/>
                  </a:lnTo>
                  <a:lnTo>
                    <a:pt x="427" y="678"/>
                  </a:lnTo>
                  <a:lnTo>
                    <a:pt x="386" y="687"/>
                  </a:lnTo>
                  <a:lnTo>
                    <a:pt x="343" y="689"/>
                  </a:lnTo>
                  <a:lnTo>
                    <a:pt x="292" y="686"/>
                  </a:lnTo>
                  <a:lnTo>
                    <a:pt x="244" y="675"/>
                  </a:lnTo>
                  <a:lnTo>
                    <a:pt x="198" y="657"/>
                  </a:lnTo>
                  <a:lnTo>
                    <a:pt x="156" y="634"/>
                  </a:lnTo>
                  <a:lnTo>
                    <a:pt x="118" y="605"/>
                  </a:lnTo>
                  <a:lnTo>
                    <a:pt x="84" y="571"/>
                  </a:lnTo>
                  <a:lnTo>
                    <a:pt x="55" y="532"/>
                  </a:lnTo>
                  <a:lnTo>
                    <a:pt x="32" y="490"/>
                  </a:lnTo>
                  <a:lnTo>
                    <a:pt x="14" y="444"/>
                  </a:lnTo>
                  <a:lnTo>
                    <a:pt x="3" y="396"/>
                  </a:lnTo>
                  <a:lnTo>
                    <a:pt x="0" y="345"/>
                  </a:lnTo>
                  <a:lnTo>
                    <a:pt x="3" y="294"/>
                  </a:lnTo>
                  <a:lnTo>
                    <a:pt x="14" y="246"/>
                  </a:lnTo>
                  <a:lnTo>
                    <a:pt x="32" y="200"/>
                  </a:lnTo>
                  <a:lnTo>
                    <a:pt x="55" y="158"/>
                  </a:lnTo>
                  <a:lnTo>
                    <a:pt x="84" y="119"/>
                  </a:lnTo>
                  <a:lnTo>
                    <a:pt x="118" y="85"/>
                  </a:lnTo>
                  <a:lnTo>
                    <a:pt x="156" y="56"/>
                  </a:lnTo>
                  <a:lnTo>
                    <a:pt x="198" y="33"/>
                  </a:lnTo>
                  <a:lnTo>
                    <a:pt x="244" y="15"/>
                  </a:lnTo>
                  <a:lnTo>
                    <a:pt x="292" y="4"/>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gr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age for sales presentation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98587" y="3214686"/>
            <a:ext cx="3005137" cy="553998"/>
          </a:xfrm>
        </p:spPr>
        <p:txBody>
          <a:bodyPr wrap="square" lIns="0" tIns="0" rIns="0" bIns="0">
            <a:spAutoFit/>
          </a:bodyPr>
          <a:lstStyle>
            <a:lvl1pPr algn="l">
              <a:defRPr sz="3600" baseline="0">
                <a:solidFill>
                  <a:schemeClr val="tx1"/>
                </a:solidFill>
              </a:defRPr>
            </a:lvl1pPr>
          </a:lstStyle>
          <a:p>
            <a:r>
              <a:rPr lang="en-GB" noProof="0" dirty="0" smtClean="0"/>
              <a:t>Thank you</a:t>
            </a:r>
            <a:endParaRPr lang="en-GB" noProof="0" dirty="0"/>
          </a:p>
        </p:txBody>
      </p:sp>
      <p:sp>
        <p:nvSpPr>
          <p:cNvPr id="5" name="Subtitle 2"/>
          <p:cNvSpPr>
            <a:spLocks noGrp="1"/>
          </p:cNvSpPr>
          <p:nvPr>
            <p:ph type="subTitle" idx="1"/>
          </p:nvPr>
        </p:nvSpPr>
        <p:spPr>
          <a:xfrm>
            <a:off x="1388175" y="4049021"/>
            <a:ext cx="3015549" cy="257180"/>
          </a:xfrm>
          <a:prstGeom prst="rect">
            <a:avLst/>
          </a:prstGeom>
        </p:spPr>
        <p:txBody>
          <a:bodyPr lIns="0" tIns="0" rIns="0" bIns="0" anchor="b" anchorCtr="0">
            <a:noAutofit/>
          </a:bodyPr>
          <a:lstStyle>
            <a:lvl1pPr marL="0" indent="0" algn="l">
              <a:buNone/>
              <a:defRPr sz="1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a:p>
        </p:txBody>
      </p:sp>
      <p:pic>
        <p:nvPicPr>
          <p:cNvPr id="4" name="Picture 3" descr="yellow line.emf"/>
          <p:cNvPicPr>
            <a:picLocks noChangeAspect="1"/>
          </p:cNvPicPr>
          <p:nvPr userDrawn="1"/>
        </p:nvPicPr>
        <p:blipFill>
          <a:blip r:embed="rId2" cstate="print"/>
          <a:stretch>
            <a:fillRect/>
          </a:stretch>
        </p:blipFill>
        <p:spPr>
          <a:xfrm>
            <a:off x="457200" y="5572140"/>
            <a:ext cx="8253470" cy="228093"/>
          </a:xfrm>
          <a:prstGeom prst="rect">
            <a:avLst/>
          </a:prstGeom>
        </p:spPr>
      </p:pic>
      <p:sp>
        <p:nvSpPr>
          <p:cNvPr id="6" name="TextBox 5"/>
          <p:cNvSpPr txBox="1"/>
          <p:nvPr userDrawn="1"/>
        </p:nvSpPr>
        <p:spPr>
          <a:xfrm>
            <a:off x="452438" y="5715016"/>
            <a:ext cx="8120090" cy="492443"/>
          </a:xfrm>
          <a:prstGeom prst="rect">
            <a:avLst/>
          </a:prstGeom>
        </p:spPr>
        <p:txBody>
          <a:bodyPr vert="horz" wrap="square" lIns="0" tIns="0" rIns="0" bIns="0" rtlCol="0">
            <a:spAutoFit/>
          </a:bodyPr>
          <a:lstStyle/>
          <a:p>
            <a:r>
              <a:rPr lang="id-ID" sz="800" kern="1200" dirty="0" smtClean="0">
                <a:solidFill>
                  <a:schemeClr val="tx1"/>
                </a:solidFill>
                <a:latin typeface="+mn-lt"/>
                <a:ea typeface="+mn-ea"/>
                <a:cs typeface="+mn-cs"/>
              </a:rPr>
              <a:t>Logica is a business and technology service company, employing 39,000 people. It provides business consulting, systems integration and outsourcing to clients around the world, including many of Europe's largest businesses. Logica creates value for clients by successfully integrating people, business and technology. It is committed to long term collaboration, applying insight to create innovative answers to clients’ business needs. Logica is listed on both the London Stock Exchange and Euronext (Amsterdam) (LSE: LOG; Euronext: LOG). More information is available at </a:t>
            </a:r>
            <a:r>
              <a:rPr lang="id-ID" sz="800" u="sng" kern="1200" dirty="0" smtClean="0">
                <a:solidFill>
                  <a:schemeClr val="tx1"/>
                </a:solidFill>
                <a:latin typeface="+mn-lt"/>
                <a:ea typeface="+mn-ea"/>
                <a:cs typeface="+mn-cs"/>
              </a:rPr>
              <a:t>www.logica.com</a:t>
            </a:r>
            <a:endParaRPr lang="en-US" sz="800" kern="1200" dirty="0">
              <a:solidFill>
                <a:schemeClr val="tx1"/>
              </a:solidFill>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3F01F4-83B0-433D-A180-FEF4DA16F645}" type="datetimeFigureOut">
              <a:rPr lang="en-US" smtClean="0"/>
              <a:pPr/>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E19FC-AB17-43AD-83A7-D3A4582050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3F01F4-83B0-433D-A180-FEF4DA16F645}" type="datetimeFigureOut">
              <a:rPr lang="en-US" smtClean="0"/>
              <a:pPr/>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E19FC-AB17-43AD-83A7-D3A4582050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3F01F4-83B0-433D-A180-FEF4DA16F645}" type="datetimeFigureOut">
              <a:rPr lang="en-US" smtClean="0"/>
              <a:pPr/>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E19FC-AB17-43AD-83A7-D3A4582050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3F01F4-83B0-433D-A180-FEF4DA16F645}" type="datetimeFigureOut">
              <a:rPr lang="en-US" smtClean="0"/>
              <a:pPr/>
              <a:t>5/3/2013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FE19FC-AB17-43AD-83A7-D3A4582050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3F01F4-83B0-433D-A180-FEF4DA16F645}" type="datetimeFigureOut">
              <a:rPr lang="en-US" smtClean="0"/>
              <a:pPr/>
              <a:t>5/3/2013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FE19FC-AB17-43AD-83A7-D3A4582050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F01F4-83B0-433D-A180-FEF4DA16F645}" type="datetimeFigureOut">
              <a:rPr lang="en-US" smtClean="0"/>
              <a:pPr/>
              <a:t>5/3/2013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FE19FC-AB17-43AD-83A7-D3A4582050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F01F4-83B0-433D-A180-FEF4DA16F645}" type="datetimeFigureOut">
              <a:rPr lang="en-US" smtClean="0"/>
              <a:pPr/>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E19FC-AB17-43AD-83A7-D3A4582050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F01F4-83B0-433D-A180-FEF4DA16F645}" type="datetimeFigureOut">
              <a:rPr lang="en-US" smtClean="0"/>
              <a:pPr/>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E19FC-AB17-43AD-83A7-D3A4582050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F01F4-83B0-433D-A180-FEF4DA16F645}" type="datetimeFigureOut">
              <a:rPr lang="en-US" smtClean="0"/>
              <a:pPr/>
              <a:t>5/3/2013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E19FC-AB17-43AD-83A7-D3A4582050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blogs.msdn.com/blogfiles/sqlpbm/WindowsLiveWriter/PolicyBasedManagementOverview_801F/PBM_HighLevel_Concept_Map_2.png"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technet.microsoft.com/en-us/library/bb510571.aspx" TargetMode="External"/><Relationship Id="rId7" Type="http://schemas.openxmlformats.org/officeDocument/2006/relationships/hyperlink" Target="http://technet.microsoft.com/en-us/library/bb510448.aspx" TargetMode="External"/><Relationship Id="rId2" Type="http://schemas.openxmlformats.org/officeDocument/2006/relationships/hyperlink" Target="http://technet.microsoft.com/en-us/library/bb510575.aspx" TargetMode="External"/><Relationship Id="rId1" Type="http://schemas.openxmlformats.org/officeDocument/2006/relationships/slideLayout" Target="../slideLayouts/slideLayout12.xml"/><Relationship Id="rId6" Type="http://schemas.openxmlformats.org/officeDocument/2006/relationships/hyperlink" Target="http://technet.microsoft.com/en-us/library/bb500131.aspx" TargetMode="External"/><Relationship Id="rId5" Type="http://schemas.openxmlformats.org/officeDocument/2006/relationships/hyperlink" Target="http://technet.microsoft.com/en-us/library/bb500341.aspx" TargetMode="External"/><Relationship Id="rId4" Type="http://schemas.openxmlformats.org/officeDocument/2006/relationships/hyperlink" Target="http://technet.microsoft.com/en-us/library/bb510577.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t;TITLE&gt;{87.24378,328.6255,222.3335,110.125}"/>
          <p:cNvSpPr>
            <a:spLocks noGrp="1"/>
          </p:cNvSpPr>
          <p:nvPr>
            <p:ph type="ctrTitle"/>
          </p:nvPr>
        </p:nvSpPr>
        <p:spPr>
          <a:xfrm>
            <a:off x="1398589" y="3054131"/>
            <a:ext cx="5606060" cy="548640"/>
          </a:xfrm>
        </p:spPr>
        <p:txBody>
          <a:bodyPr>
            <a:noAutofit/>
          </a:bodyPr>
          <a:lstStyle/>
          <a:p>
            <a:r>
              <a:rPr lang="en-GB" sz="4500" dirty="0" smtClean="0"/>
              <a:t>POLICY BASED MANAGEMENT</a:t>
            </a:r>
            <a:endParaRPr lang="en-GB" sz="4500" dirty="0"/>
          </a:p>
        </p:txBody>
      </p:sp>
      <p:sp>
        <p:nvSpPr>
          <p:cNvPr id="3" name="Subtitle 2" descr="&lt;NAME&gt;{56.80236,329.9448,324.9335,109.3052}"/>
          <p:cNvSpPr>
            <a:spLocks noGrp="1"/>
          </p:cNvSpPr>
          <p:nvPr>
            <p:ph type="subTitle" idx="1"/>
          </p:nvPr>
        </p:nvSpPr>
        <p:spPr/>
        <p:txBody>
          <a:bodyPr/>
          <a:lstStyle/>
          <a:p>
            <a:endParaRPr lang="en-GB" dirty="0"/>
          </a:p>
        </p:txBody>
      </p:sp>
      <p:sp>
        <p:nvSpPr>
          <p:cNvPr id="16" name="AutoShape 3"/>
          <p:cNvSpPr>
            <a:spLocks noChangeAspect="1" noChangeArrowheads="1" noTextEdit="1"/>
          </p:cNvSpPr>
          <p:nvPr/>
        </p:nvSpPr>
        <p:spPr bwMode="auto">
          <a:xfrm>
            <a:off x="658800" y="2779200"/>
            <a:ext cx="527744" cy="15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AutoShape 7"/>
          <p:cNvSpPr>
            <a:spLocks noChangeAspect="1" noChangeArrowheads="1" noTextEdit="1"/>
          </p:cNvSpPr>
          <p:nvPr/>
        </p:nvSpPr>
        <p:spPr bwMode="auto">
          <a:xfrm>
            <a:off x="5716800" y="2610000"/>
            <a:ext cx="528305" cy="15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5" descr="&lt;LOGICA_QUOTE_LEFT&gt;"/>
          <p:cNvSpPr>
            <a:spLocks/>
          </p:cNvSpPr>
          <p:nvPr/>
        </p:nvSpPr>
        <p:spPr bwMode="gray">
          <a:xfrm>
            <a:off x="658800" y="2779200"/>
            <a:ext cx="527744" cy="1504800"/>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rgbClr val="FFCC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Freeform 9" descr="&lt;LOGICA_QUOTE_RIGHT&gt;"/>
          <p:cNvSpPr>
            <a:spLocks/>
          </p:cNvSpPr>
          <p:nvPr/>
        </p:nvSpPr>
        <p:spPr bwMode="gray">
          <a:xfrm>
            <a:off x="6582833" y="2372904"/>
            <a:ext cx="528305" cy="1504800"/>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rgbClr val="FFCC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r>
              <a:rPr lang="en-US" b="1" dirty="0" smtClean="0"/>
              <a:t> </a:t>
            </a:r>
            <a:endParaRPr lang="en-US" dirty="0" smtClean="0">
              <a:latin typeface="Calibri" pitchFamily="34" charset="0"/>
            </a:endParaRPr>
          </a:p>
          <a:p>
            <a:pPr>
              <a:buFont typeface="Wingdings" pitchFamily="2" charset="2"/>
              <a:buChar char="Ø"/>
            </a:pPr>
            <a:r>
              <a:rPr lang="en-US" dirty="0" smtClean="0"/>
              <a:t>In SQL Server Management Studio,</a:t>
            </a:r>
          </a:p>
          <a:p>
            <a:r>
              <a:rPr lang="en-US" dirty="0" smtClean="0"/>
              <a:t>Object Explorer (OE) shows aggregated </a:t>
            </a:r>
          </a:p>
          <a:p>
            <a:r>
              <a:rPr lang="en-US" dirty="0" smtClean="0"/>
              <a:t>policy violation at every level of a target tree</a:t>
            </a:r>
          </a:p>
          <a:p>
            <a:pPr>
              <a:buFont typeface="Wingdings" pitchFamily="2" charset="2"/>
              <a:buChar char="Ø"/>
            </a:pPr>
            <a:endParaRPr lang="en-US" dirty="0" smtClean="0"/>
          </a:p>
          <a:p>
            <a:pPr>
              <a:buFont typeface="Wingdings" pitchFamily="2" charset="2"/>
              <a:buChar char="Ø"/>
            </a:pPr>
            <a:r>
              <a:rPr lang="en-US" dirty="0" smtClean="0"/>
              <a:t>Enforce naming convention in a database</a:t>
            </a:r>
          </a:p>
          <a:p>
            <a:pPr>
              <a:buFont typeface="Wingdings" pitchFamily="2" charset="2"/>
              <a:buChar char="Ø"/>
            </a:pPr>
            <a:endParaRPr lang="en-US" dirty="0" smtClean="0"/>
          </a:p>
          <a:p>
            <a:pPr>
              <a:buFont typeface="Wingdings" pitchFamily="2" charset="2"/>
              <a:buChar char="Ø"/>
            </a:pPr>
            <a:r>
              <a:rPr lang="en-US" dirty="0" smtClean="0"/>
              <a:t> Apply policies to a group of servers</a:t>
            </a:r>
          </a:p>
          <a:p>
            <a:r>
              <a:rPr lang="en-US" dirty="0" smtClean="0"/>
              <a:t>Tune policies on one server</a:t>
            </a:r>
          </a:p>
          <a:p>
            <a:r>
              <a:rPr lang="en-US" dirty="0" smtClean="0"/>
              <a:t>Export policies from this server</a:t>
            </a:r>
          </a:p>
          <a:p>
            <a:pPr>
              <a:buFont typeface="Wingdings" pitchFamily="2" charset="2"/>
              <a:buChar char="v"/>
            </a:pPr>
            <a:endParaRPr lang="en-US" dirty="0">
              <a:latin typeface="Calibri" pitchFamily="34" charset="0"/>
            </a:endParaRPr>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10</a:t>
            </a:fld>
            <a:endParaRPr lang="en-GB" dirty="0"/>
          </a:p>
        </p:txBody>
      </p:sp>
      <p:sp>
        <p:nvSpPr>
          <p:cNvPr id="4" name="Title 3"/>
          <p:cNvSpPr>
            <a:spLocks noGrp="1"/>
          </p:cNvSpPr>
          <p:nvPr>
            <p:ph type="title"/>
          </p:nvPr>
        </p:nvSpPr>
        <p:spPr/>
        <p:txBody>
          <a:bodyPr/>
          <a:lstStyle/>
          <a:p>
            <a:r>
              <a:rPr lang="en-US" dirty="0" smtClean="0"/>
              <a:t>USAGE SCENARIOS</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pic>
        <p:nvPicPr>
          <p:cNvPr id="7" name="Content Placeholder 10" descr="Img08.bmp"/>
          <p:cNvPicPr>
            <a:picLocks noChangeAspect="1"/>
          </p:cNvPicPr>
          <p:nvPr/>
        </p:nvPicPr>
        <p:blipFill>
          <a:blip r:embed="rId2"/>
          <a:srcRect/>
          <a:stretch>
            <a:fillRect/>
          </a:stretch>
        </p:blipFill>
        <p:spPr>
          <a:xfrm>
            <a:off x="5105400" y="1635125"/>
            <a:ext cx="3375025" cy="4232275"/>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NOTIFICATIONS</a:t>
            </a:r>
            <a:endParaRPr lang="en-US" dirty="0"/>
          </a:p>
        </p:txBody>
      </p:sp>
      <p:pic>
        <p:nvPicPr>
          <p:cNvPr id="4" name="Content Placeholder 3"/>
          <p:cNvPicPr>
            <a:picLocks noGrp="1"/>
          </p:cNvPicPr>
          <p:nvPr>
            <p:ph sz="quarter" idx="17"/>
          </p:nvPr>
        </p:nvPicPr>
        <p:blipFill>
          <a:blip r:embed="rId2" cstate="print"/>
          <a:srcRect/>
          <a:stretch>
            <a:fillRect/>
          </a:stretch>
        </p:blipFill>
        <p:spPr bwMode="auto">
          <a:xfrm>
            <a:off x="457200" y="1524000"/>
            <a:ext cx="8215313"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7"/>
          </p:nvPr>
        </p:nvGraphicFramePr>
        <p:xfrm>
          <a:off x="457200" y="1447800"/>
          <a:ext cx="8215314" cy="3581401"/>
        </p:xfrm>
        <a:graphic>
          <a:graphicData uri="http://schemas.openxmlformats.org/drawingml/2006/table">
            <a:tbl>
              <a:tblPr firstRow="1" bandRow="1">
                <a:tableStyleId>{5A111915-BE36-4E01-A7E5-04B1672EAD32}</a:tableStyleId>
              </a:tblPr>
              <a:tblGrid>
                <a:gridCol w="4107657"/>
                <a:gridCol w="4107657"/>
              </a:tblGrid>
              <a:tr h="679867">
                <a:tc>
                  <a:txBody>
                    <a:bodyPr/>
                    <a:lstStyle/>
                    <a:p>
                      <a:pPr marL="0" marR="0">
                        <a:lnSpc>
                          <a:spcPct val="115000"/>
                        </a:lnSpc>
                        <a:spcBef>
                          <a:spcPts val="0"/>
                        </a:spcBef>
                        <a:spcAft>
                          <a:spcPts val="0"/>
                        </a:spcAft>
                      </a:pPr>
                      <a:r>
                        <a:rPr lang="en-US" sz="2000" dirty="0">
                          <a:latin typeface="Calibri"/>
                          <a:ea typeface="Calibri"/>
                          <a:cs typeface="Times New Roman"/>
                        </a:rPr>
                        <a:t>Message Number</a:t>
                      </a:r>
                    </a:p>
                  </a:txBody>
                  <a:tcPr marL="68580" marR="68580" marT="0" marB="0"/>
                </a:tc>
                <a:tc>
                  <a:txBody>
                    <a:bodyPr/>
                    <a:lstStyle/>
                    <a:p>
                      <a:pPr marL="0" marR="0">
                        <a:lnSpc>
                          <a:spcPct val="115000"/>
                        </a:lnSpc>
                        <a:spcBef>
                          <a:spcPts val="0"/>
                        </a:spcBef>
                        <a:spcAft>
                          <a:spcPts val="0"/>
                        </a:spcAft>
                      </a:pPr>
                      <a:r>
                        <a:rPr lang="en-US" sz="2000" dirty="0">
                          <a:latin typeface="Calibri"/>
                          <a:ea typeface="Calibri"/>
                          <a:cs typeface="Times New Roman"/>
                        </a:rPr>
                        <a:t>Evaluation Mode</a:t>
                      </a:r>
                    </a:p>
                  </a:txBody>
                  <a:tcPr marL="68580" marR="68580" marT="0" marB="0"/>
                </a:tc>
              </a:tr>
              <a:tr h="770900">
                <a:tc>
                  <a:txBody>
                    <a:bodyPr/>
                    <a:lstStyle/>
                    <a:p>
                      <a:pPr marL="0" marR="0">
                        <a:lnSpc>
                          <a:spcPct val="115000"/>
                        </a:lnSpc>
                        <a:spcBef>
                          <a:spcPts val="0"/>
                        </a:spcBef>
                        <a:spcAft>
                          <a:spcPts val="0"/>
                        </a:spcAft>
                      </a:pPr>
                      <a:r>
                        <a:rPr lang="en-US" sz="1900" dirty="0">
                          <a:latin typeface="Calibri"/>
                          <a:ea typeface="Calibri"/>
                          <a:cs typeface="Times New Roman"/>
                        </a:rPr>
                        <a:t>30450</a:t>
                      </a:r>
                    </a:p>
                  </a:txBody>
                  <a:tcPr marL="68580" marR="68580" marT="0" marB="0"/>
                </a:tc>
                <a:tc>
                  <a:txBody>
                    <a:bodyPr/>
                    <a:lstStyle/>
                    <a:p>
                      <a:pPr marL="0" marR="0">
                        <a:lnSpc>
                          <a:spcPct val="115000"/>
                        </a:lnSpc>
                        <a:spcBef>
                          <a:spcPts val="0"/>
                        </a:spcBef>
                        <a:spcAft>
                          <a:spcPts val="0"/>
                        </a:spcAft>
                      </a:pPr>
                      <a:r>
                        <a:rPr lang="en-US" sz="1900" dirty="0">
                          <a:latin typeface="Calibri"/>
                          <a:ea typeface="Calibri"/>
                          <a:cs typeface="Times New Roman"/>
                        </a:rPr>
                        <a:t>On change: Prevent when the policy is enabled for automatic evaluation</a:t>
                      </a:r>
                    </a:p>
                  </a:txBody>
                  <a:tcPr marL="68580" marR="68580" marT="0" marB="0"/>
                </a:tc>
              </a:tr>
              <a:tr h="770900">
                <a:tc>
                  <a:txBody>
                    <a:bodyPr/>
                    <a:lstStyle/>
                    <a:p>
                      <a:pPr marL="0" marR="0">
                        <a:lnSpc>
                          <a:spcPct val="115000"/>
                        </a:lnSpc>
                        <a:spcBef>
                          <a:spcPts val="0"/>
                        </a:spcBef>
                        <a:spcAft>
                          <a:spcPts val="0"/>
                        </a:spcAft>
                      </a:pPr>
                      <a:r>
                        <a:rPr lang="en-US" sz="1900" dirty="0">
                          <a:latin typeface="Calibri"/>
                          <a:ea typeface="Calibri"/>
                          <a:cs typeface="Times New Roman"/>
                        </a:rPr>
                        <a:t>30451</a:t>
                      </a:r>
                    </a:p>
                  </a:txBody>
                  <a:tcPr marL="68580" marR="68580" marT="0" marB="0"/>
                </a:tc>
                <a:tc>
                  <a:txBody>
                    <a:bodyPr/>
                    <a:lstStyle/>
                    <a:p>
                      <a:pPr marL="0" marR="0">
                        <a:lnSpc>
                          <a:spcPct val="115000"/>
                        </a:lnSpc>
                        <a:spcBef>
                          <a:spcPts val="0"/>
                        </a:spcBef>
                        <a:spcAft>
                          <a:spcPts val="0"/>
                        </a:spcAft>
                      </a:pPr>
                      <a:r>
                        <a:rPr lang="en-US" sz="1900">
                          <a:latin typeface="Calibri"/>
                          <a:ea typeface="Calibri"/>
                          <a:cs typeface="Times New Roman"/>
                        </a:rPr>
                        <a:t>On change: Prevent when the policy is set to on demand evaluation</a:t>
                      </a:r>
                    </a:p>
                  </a:txBody>
                  <a:tcPr marL="68580" marR="68580" marT="0" marB="0"/>
                </a:tc>
              </a:tr>
              <a:tr h="679867">
                <a:tc>
                  <a:txBody>
                    <a:bodyPr/>
                    <a:lstStyle/>
                    <a:p>
                      <a:pPr marL="0" marR="0">
                        <a:lnSpc>
                          <a:spcPct val="115000"/>
                        </a:lnSpc>
                        <a:spcBef>
                          <a:spcPts val="0"/>
                        </a:spcBef>
                        <a:spcAft>
                          <a:spcPts val="0"/>
                        </a:spcAft>
                      </a:pPr>
                      <a:r>
                        <a:rPr lang="en-US" sz="1900" dirty="0">
                          <a:latin typeface="Calibri"/>
                          <a:ea typeface="Calibri"/>
                          <a:cs typeface="Times New Roman"/>
                        </a:rPr>
                        <a:t>30452</a:t>
                      </a:r>
                    </a:p>
                  </a:txBody>
                  <a:tcPr marL="68580" marR="68580" marT="0" marB="0"/>
                </a:tc>
                <a:tc>
                  <a:txBody>
                    <a:bodyPr/>
                    <a:lstStyle/>
                    <a:p>
                      <a:pPr marL="0" marR="0">
                        <a:lnSpc>
                          <a:spcPct val="115000"/>
                        </a:lnSpc>
                        <a:spcBef>
                          <a:spcPts val="0"/>
                        </a:spcBef>
                        <a:spcAft>
                          <a:spcPts val="0"/>
                        </a:spcAft>
                      </a:pPr>
                      <a:r>
                        <a:rPr lang="en-US" sz="1900" dirty="0">
                          <a:latin typeface="Calibri"/>
                          <a:ea typeface="Calibri"/>
                          <a:cs typeface="Times New Roman"/>
                        </a:rPr>
                        <a:t>On schedule</a:t>
                      </a:r>
                    </a:p>
                  </a:txBody>
                  <a:tcPr marL="68580" marR="68580" marT="0" marB="0"/>
                </a:tc>
              </a:tr>
              <a:tr h="679867">
                <a:tc>
                  <a:txBody>
                    <a:bodyPr/>
                    <a:lstStyle/>
                    <a:p>
                      <a:pPr marL="0" marR="0">
                        <a:lnSpc>
                          <a:spcPct val="115000"/>
                        </a:lnSpc>
                        <a:spcBef>
                          <a:spcPts val="0"/>
                        </a:spcBef>
                        <a:spcAft>
                          <a:spcPts val="0"/>
                        </a:spcAft>
                      </a:pPr>
                      <a:r>
                        <a:rPr lang="en-US" sz="1900" dirty="0">
                          <a:latin typeface="Calibri"/>
                          <a:ea typeface="Calibri"/>
                          <a:cs typeface="Times New Roman"/>
                        </a:rPr>
                        <a:t>30453</a:t>
                      </a:r>
                    </a:p>
                  </a:txBody>
                  <a:tcPr marL="68580" marR="68580" marT="0" marB="0"/>
                </a:tc>
                <a:tc>
                  <a:txBody>
                    <a:bodyPr/>
                    <a:lstStyle/>
                    <a:p>
                      <a:pPr marL="0" marR="0">
                        <a:lnSpc>
                          <a:spcPct val="115000"/>
                        </a:lnSpc>
                        <a:spcBef>
                          <a:spcPts val="0"/>
                        </a:spcBef>
                        <a:spcAft>
                          <a:spcPts val="0"/>
                        </a:spcAft>
                      </a:pPr>
                      <a:r>
                        <a:rPr lang="en-US" sz="1900" dirty="0">
                          <a:latin typeface="Calibri"/>
                          <a:ea typeface="Calibri"/>
                          <a:cs typeface="Times New Roman"/>
                        </a:rPr>
                        <a:t>On change: Log</a:t>
                      </a:r>
                    </a:p>
                  </a:txBody>
                  <a:tcPr marL="68580" marR="68580" marT="0" marB="0"/>
                </a:tc>
              </a:tr>
            </a:tbl>
          </a:graphicData>
        </a:graphic>
      </p:graphicFrame>
      <p:sp>
        <p:nvSpPr>
          <p:cNvPr id="3" name="Title 2"/>
          <p:cNvSpPr>
            <a:spLocks noGrp="1"/>
          </p:cNvSpPr>
          <p:nvPr>
            <p:ph type="title"/>
          </p:nvPr>
        </p:nvSpPr>
        <p:spPr/>
        <p:txBody>
          <a:bodyPr/>
          <a:lstStyle/>
          <a:p>
            <a:r>
              <a:rPr lang="en-US" dirty="0" smtClean="0"/>
              <a:t>ERROR CODES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normAutofit/>
          </a:bodyPr>
          <a:lstStyle/>
          <a:p>
            <a:pPr lvl="0"/>
            <a:r>
              <a:rPr lang="en-US" dirty="0" smtClean="0"/>
              <a:t>Management is centralized, thereby reducing the need to configure each server separately. </a:t>
            </a:r>
          </a:p>
          <a:p>
            <a:pPr lvl="0"/>
            <a:r>
              <a:rPr lang="en-US" dirty="0" smtClean="0"/>
              <a:t>Administration is simplified, reducing the effort required to maintain standardization and compliance, even in complex environments </a:t>
            </a:r>
          </a:p>
          <a:p>
            <a:pPr lvl="0"/>
            <a:r>
              <a:rPr lang="en-US" dirty="0" smtClean="0"/>
              <a:t>Configuration is straightforward and can be done entirely within SQL Server Management Studio </a:t>
            </a:r>
          </a:p>
          <a:p>
            <a:pPr lvl="0"/>
            <a:r>
              <a:rPr lang="en-US" dirty="0" smtClean="0"/>
              <a:t>The following Editions supports Policy Based Management</a:t>
            </a:r>
          </a:p>
          <a:p>
            <a:pPr>
              <a:buFont typeface="Wingdings" pitchFamily="2" charset="2"/>
              <a:buChar char="ü"/>
            </a:pPr>
            <a:r>
              <a:rPr lang="en-US" dirty="0" smtClean="0"/>
              <a:t>SQL Server 2008 Enterprise </a:t>
            </a:r>
          </a:p>
          <a:p>
            <a:pPr>
              <a:buFont typeface="Wingdings" pitchFamily="2" charset="2"/>
              <a:buChar char="ü"/>
            </a:pPr>
            <a:r>
              <a:rPr lang="en-US" dirty="0" smtClean="0"/>
              <a:t>SQL Server 2008 Standard </a:t>
            </a:r>
          </a:p>
          <a:p>
            <a:pPr>
              <a:buFont typeface="Wingdings" pitchFamily="2" charset="2"/>
              <a:buChar char="ü"/>
            </a:pPr>
            <a:r>
              <a:rPr lang="en-US" dirty="0" smtClean="0"/>
              <a:t>SQL Server 2008 Workgroup </a:t>
            </a:r>
          </a:p>
          <a:p>
            <a:pPr>
              <a:buFont typeface="Wingdings" pitchFamily="2" charset="2"/>
              <a:buChar char="ü"/>
            </a:pPr>
            <a:r>
              <a:rPr lang="en-US" dirty="0" smtClean="0"/>
              <a:t>SQL Server 2008 Web </a:t>
            </a:r>
          </a:p>
          <a:p>
            <a:pPr>
              <a:buFont typeface="Wingdings" pitchFamily="2" charset="2"/>
              <a:buChar char="ü"/>
            </a:pPr>
            <a:r>
              <a:rPr lang="en-US" dirty="0" smtClean="0"/>
              <a:t>SQL Server 2008 Express </a:t>
            </a:r>
          </a:p>
          <a:p>
            <a:pPr>
              <a:buFont typeface="Wingdings" pitchFamily="2" charset="2"/>
              <a:buChar char="ü"/>
            </a:pPr>
            <a:r>
              <a:rPr lang="en-US" dirty="0" smtClean="0"/>
              <a:t>SQL Server 2008 Express with Tools </a:t>
            </a:r>
          </a:p>
          <a:p>
            <a:pPr>
              <a:buFont typeface="Wingdings" pitchFamily="2" charset="2"/>
              <a:buChar char="ü"/>
            </a:pPr>
            <a:r>
              <a:rPr lang="en-US" dirty="0" smtClean="0"/>
              <a:t>SQL Server 2008 Express with Advanced services </a:t>
            </a:r>
          </a:p>
          <a:p>
            <a:endParaRPr lang="en-US" dirty="0"/>
          </a:p>
        </p:txBody>
      </p:sp>
      <p:sp>
        <p:nvSpPr>
          <p:cNvPr id="3" name="Slide Number Placeholder 2"/>
          <p:cNvSpPr>
            <a:spLocks noGrp="1"/>
          </p:cNvSpPr>
          <p:nvPr>
            <p:ph type="sldNum" sz="quarter" idx="12"/>
          </p:nvPr>
        </p:nvSpPr>
        <p:spPr/>
        <p:txBody>
          <a:bodyPr/>
          <a:lstStyle/>
          <a:p>
            <a:r>
              <a:rPr lang="en-GB" smtClean="0"/>
              <a:t>No. </a:t>
            </a:r>
            <a:fld id="{525A3C56-E491-49B2-93F3-63532DF516BC}" type="slidenum">
              <a:rPr lang="en-GB" smtClean="0"/>
              <a:pPr/>
              <a:t>13</a:t>
            </a:fld>
            <a:endParaRPr lang="en-GB" dirty="0"/>
          </a:p>
        </p:txBody>
      </p:sp>
      <p:sp>
        <p:nvSpPr>
          <p:cNvPr id="4" name="Title 3"/>
          <p:cNvSpPr>
            <a:spLocks noGrp="1"/>
          </p:cNvSpPr>
          <p:nvPr>
            <p:ph type="title"/>
          </p:nvPr>
        </p:nvSpPr>
        <p:spPr/>
        <p:txBody>
          <a:bodyPr/>
          <a:lstStyle/>
          <a:p>
            <a:r>
              <a:rPr lang="en-US" dirty="0" smtClean="0"/>
              <a:t>ADVANTAGES</a:t>
            </a:r>
            <a:endParaRPr lang="en-US" dirty="0"/>
          </a:p>
        </p:txBody>
      </p:sp>
      <p:sp>
        <p:nvSpPr>
          <p:cNvPr id="5" name="Footer Placeholder 4"/>
          <p:cNvSpPr>
            <a:spLocks noGrp="1"/>
          </p:cNvSpPr>
          <p:nvPr>
            <p:ph type="ftr" sz="quarter" idx="22"/>
          </p:nvPr>
        </p:nvSpPr>
        <p:spPr/>
        <p:txBody>
          <a:bodyPr/>
          <a:lstStyle/>
          <a:p>
            <a:pPr algn="l"/>
            <a:r>
              <a:rPr lang="en-GB" smtClean="0"/>
              <a:t> </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DEMO</a:t>
            </a:r>
            <a:endParaRPr lang="en-GB" dirty="0"/>
          </a:p>
        </p:txBody>
      </p:sp>
      <p:sp>
        <p:nvSpPr>
          <p:cNvPr id="7" name="Subtitle 6" descr="&lt;NAME&gt;{20.25039,237.4448,318.8206,109.3051}"/>
          <p:cNvSpPr>
            <a:spLocks noGrp="1"/>
          </p:cNvSpPr>
          <p:nvPr>
            <p:ph type="subTitle" idx="1"/>
          </p:nvPr>
        </p:nvSpPr>
        <p:spPr/>
        <p:txBody>
          <a:bodyPr/>
          <a:lstStyle/>
          <a:p>
            <a:endParaRPr lang="en-GB" dirty="0"/>
          </a:p>
        </p:txBody>
      </p:sp>
      <p:sp>
        <p:nvSpPr>
          <p:cNvPr id="6" name="Freeform 5" descr="&lt;LOGICA_QUOTE_LEFT&gt;"/>
          <p:cNvSpPr>
            <a:spLocks/>
          </p:cNvSpPr>
          <p:nvPr/>
        </p:nvSpPr>
        <p:spPr bwMode="gray">
          <a:xfrm>
            <a:off x="658800" y="2779200"/>
            <a:ext cx="527744" cy="1504800"/>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rgbClr val="FFCC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8" descr="&lt;LOGICA_QUOTE_RIGHT&gt;"/>
          <p:cNvSpPr>
            <a:spLocks/>
          </p:cNvSpPr>
          <p:nvPr/>
        </p:nvSpPr>
        <p:spPr bwMode="gray">
          <a:xfrm>
            <a:off x="3352800" y="2438400"/>
            <a:ext cx="528305" cy="1504800"/>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rgbClr val="FFCC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7" name="Subtitle 6" descr="&lt;NAME&gt;{20.25039,237.4448,318.8206,109.3051}"/>
          <p:cNvSpPr>
            <a:spLocks noGrp="1"/>
          </p:cNvSpPr>
          <p:nvPr>
            <p:ph type="subTitle" idx="1"/>
          </p:nvPr>
        </p:nvSpPr>
        <p:spPr/>
        <p:txBody>
          <a:bodyPr/>
          <a:lstStyle/>
          <a:p>
            <a:endParaRPr lang="en-GB" dirty="0"/>
          </a:p>
        </p:txBody>
      </p:sp>
      <p:sp>
        <p:nvSpPr>
          <p:cNvPr id="6" name="Freeform 5" descr="&lt;LOGICA_QUOTE_LEFT&gt;"/>
          <p:cNvSpPr>
            <a:spLocks/>
          </p:cNvSpPr>
          <p:nvPr/>
        </p:nvSpPr>
        <p:spPr bwMode="gray">
          <a:xfrm>
            <a:off x="658800" y="2779200"/>
            <a:ext cx="527744" cy="1504800"/>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rgbClr val="FFCC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8" descr="&lt;LOGICA_QUOTE_RIGHT&gt;"/>
          <p:cNvSpPr>
            <a:spLocks/>
          </p:cNvSpPr>
          <p:nvPr/>
        </p:nvSpPr>
        <p:spPr bwMode="gray">
          <a:xfrm>
            <a:off x="3875420" y="2613175"/>
            <a:ext cx="528305" cy="1504800"/>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rgbClr val="FFCC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pPr>
              <a:buFont typeface="Wingdings" pitchFamily="2" charset="2"/>
              <a:buChar char="v"/>
            </a:pPr>
            <a:endParaRPr lang="en-US" dirty="0" smtClean="0"/>
          </a:p>
          <a:p>
            <a:pPr>
              <a:buFont typeface="Wingdings" pitchFamily="2" charset="2"/>
              <a:buChar char="v"/>
            </a:pPr>
            <a:r>
              <a:rPr lang="en-US" dirty="0" smtClean="0"/>
              <a:t>WHAT IS POLICY BASED MANAGEMENT</a:t>
            </a:r>
          </a:p>
          <a:p>
            <a:pPr>
              <a:buFont typeface="Wingdings" pitchFamily="2" charset="2"/>
              <a:buChar char="v"/>
            </a:pPr>
            <a:r>
              <a:rPr lang="en-US" dirty="0" smtClean="0"/>
              <a:t>HOW DID WE MANAGE BEFORE</a:t>
            </a:r>
          </a:p>
          <a:p>
            <a:pPr>
              <a:buFont typeface="Wingdings" pitchFamily="2" charset="2"/>
              <a:buChar char="v"/>
            </a:pPr>
            <a:r>
              <a:rPr lang="en-US" dirty="0" smtClean="0"/>
              <a:t>NEED FOR POLICY BASED MANAGEMENT</a:t>
            </a:r>
          </a:p>
          <a:p>
            <a:pPr>
              <a:buFont typeface="Wingdings" pitchFamily="2" charset="2"/>
              <a:buChar char="v"/>
            </a:pPr>
            <a:r>
              <a:rPr lang="en-US" dirty="0" smtClean="0"/>
              <a:t>CONCEPT BEHIND</a:t>
            </a:r>
          </a:p>
          <a:p>
            <a:pPr>
              <a:buFont typeface="Wingdings" pitchFamily="2" charset="2"/>
              <a:buChar char="v"/>
            </a:pPr>
            <a:r>
              <a:rPr lang="en-US" dirty="0" smtClean="0"/>
              <a:t>TERMINOLOGY</a:t>
            </a:r>
          </a:p>
          <a:p>
            <a:pPr>
              <a:buFont typeface="Wingdings" pitchFamily="2" charset="2"/>
              <a:buChar char="v"/>
            </a:pPr>
            <a:r>
              <a:rPr lang="en-US" dirty="0" smtClean="0"/>
              <a:t>EVALUATION MODES</a:t>
            </a:r>
          </a:p>
          <a:p>
            <a:pPr>
              <a:buFont typeface="Wingdings" pitchFamily="2" charset="2"/>
              <a:buChar char="v"/>
            </a:pPr>
            <a:r>
              <a:rPr lang="en-US" dirty="0" smtClean="0"/>
              <a:t>ASSOCIATED SYSTEM VIEWS</a:t>
            </a:r>
          </a:p>
          <a:p>
            <a:pPr>
              <a:buFont typeface="Wingdings" pitchFamily="2" charset="2"/>
              <a:buChar char="v"/>
            </a:pPr>
            <a:r>
              <a:rPr lang="en-US" dirty="0" smtClean="0"/>
              <a:t>USAGE SCENARIOS &amp; ERROR CODES</a:t>
            </a:r>
          </a:p>
          <a:p>
            <a:pPr>
              <a:buFont typeface="Wingdings" pitchFamily="2" charset="2"/>
              <a:buChar char="v"/>
            </a:pPr>
            <a:r>
              <a:rPr lang="en-US" dirty="0" smtClean="0"/>
              <a:t>DEMO</a:t>
            </a:r>
          </a:p>
          <a:p>
            <a:pPr>
              <a:buFont typeface="Wingdings" pitchFamily="2" charset="2"/>
              <a:buChar char="v"/>
            </a:pPr>
            <a:r>
              <a:rPr lang="en-US" dirty="0" smtClean="0"/>
              <a:t>ADVANTAGES</a:t>
            </a:r>
          </a:p>
          <a:p>
            <a:endParaRPr lang="en-US" dirty="0"/>
          </a:p>
        </p:txBody>
      </p:sp>
      <p:sp>
        <p:nvSpPr>
          <p:cNvPr id="3" name="Title 2"/>
          <p:cNvSpPr>
            <a:spLocks noGrp="1"/>
          </p:cNvSpPr>
          <p:nvPr>
            <p:ph type="title"/>
          </p:nvPr>
        </p:nvSpPr>
        <p:spPr/>
        <p:txBody>
          <a:bodyPr/>
          <a:lstStyle/>
          <a:p>
            <a:r>
              <a:rPr lang="en-US" sz="2800" dirty="0" smtClean="0"/>
              <a:t>OVERVIEW</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7"/>
          </p:nvPr>
        </p:nvSpPr>
        <p:spPr/>
        <p:txBody>
          <a:bodyPr/>
          <a:lstStyle/>
          <a:p>
            <a:r>
              <a:rPr lang="en-US" dirty="0" smtClean="0"/>
              <a:t>   </a:t>
            </a:r>
          </a:p>
        </p:txBody>
      </p:sp>
      <p:sp>
        <p:nvSpPr>
          <p:cNvPr id="6" name="Title 5"/>
          <p:cNvSpPr>
            <a:spLocks noGrp="1"/>
          </p:cNvSpPr>
          <p:nvPr>
            <p:ph type="title"/>
          </p:nvPr>
        </p:nvSpPr>
        <p:spPr/>
        <p:txBody>
          <a:bodyPr/>
          <a:lstStyle/>
          <a:p>
            <a:r>
              <a:rPr lang="en-US" dirty="0" smtClean="0"/>
              <a:t>WHAT IS A POLICY BASED MANAGEMENT</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
        <p:nvSpPr>
          <p:cNvPr id="9" name="Rectangle 8"/>
          <p:cNvSpPr/>
          <p:nvPr/>
        </p:nvSpPr>
        <p:spPr>
          <a:xfrm>
            <a:off x="601579" y="1552074"/>
            <a:ext cx="7856621" cy="3616375"/>
          </a:xfrm>
          <a:prstGeom prst="rect">
            <a:avLst/>
          </a:prstGeom>
        </p:spPr>
        <p:txBody>
          <a:bodyPr wrap="square">
            <a:spAutoFit/>
          </a:bodyPr>
          <a:lstStyle/>
          <a:p>
            <a:pPr>
              <a:buFont typeface="Wingdings" pitchFamily="2" charset="2"/>
              <a:buChar char="Ø"/>
            </a:pPr>
            <a:r>
              <a:rPr lang="en-US" sz="1900" dirty="0" smtClean="0"/>
              <a:t>Policy-Based Management is a new feature in SQL Server 2008 that allows administrators to define rules for SQL Servers and enforce them. </a:t>
            </a:r>
          </a:p>
          <a:p>
            <a:pPr>
              <a:buFont typeface="Wingdings" pitchFamily="2" charset="2"/>
              <a:buChar char="Ø"/>
            </a:pPr>
            <a:endParaRPr lang="en-US" sz="1900" dirty="0" smtClean="0"/>
          </a:p>
          <a:p>
            <a:pPr>
              <a:buFont typeface="Wingdings" pitchFamily="2" charset="2"/>
              <a:buChar char="Ø"/>
            </a:pPr>
            <a:r>
              <a:rPr lang="en-US" sz="1900" dirty="0" smtClean="0"/>
              <a:t>The goal of this feature is to make it easier for an administrator to manage one or more servers by preventing servers from being out of compliance with his or her policies.</a:t>
            </a:r>
          </a:p>
          <a:p>
            <a:pPr>
              <a:buFont typeface="Wingdings" pitchFamily="2" charset="2"/>
              <a:buChar char="Ø"/>
            </a:pPr>
            <a:endParaRPr lang="en-US" sz="2000" dirty="0" smtClean="0"/>
          </a:p>
          <a:p>
            <a:pPr>
              <a:buFont typeface="Wingdings" pitchFamily="2" charset="2"/>
              <a:buChar char="Ø"/>
            </a:pPr>
            <a:r>
              <a:rPr lang="en-US" sz="1900" dirty="0" smtClean="0"/>
              <a:t>Policy-Based Management used to manage multiple SQL Server instances from a single location by creating policies that control security, database options, object naming conventions  etc.,</a:t>
            </a:r>
          </a:p>
          <a:p>
            <a:pPr>
              <a:buFont typeface="Wingdings" pitchFamily="2" charset="2"/>
              <a:buChar char="Ø"/>
            </a:pPr>
            <a:endParaRPr lang="en-US" sz="1900" dirty="0" smtClean="0"/>
          </a:p>
          <a:p>
            <a:pPr>
              <a:buFont typeface="Wingdings" pitchFamily="2" charset="2"/>
              <a:buChar char="Ø"/>
            </a:pPr>
            <a:endParaRPr lang="en-US" sz="19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pPr lvl="0"/>
            <a:r>
              <a:rPr lang="en-US" b="1" dirty="0" smtClean="0"/>
              <a:t>     1.SQL Server Agent</a:t>
            </a:r>
            <a:endParaRPr lang="en-US" dirty="0" smtClean="0"/>
          </a:p>
          <a:p>
            <a:pPr marL="342900" lvl="1" indent="-342900">
              <a:buFont typeface="Arial" pitchFamily="34" charset="0"/>
              <a:buChar char="•"/>
            </a:pPr>
            <a:r>
              <a:rPr lang="en-US" dirty="0" smtClean="0"/>
              <a:t>Regularly scheduled jobs</a:t>
            </a:r>
          </a:p>
          <a:p>
            <a:pPr marL="342900" lvl="1" indent="-342900">
              <a:buFont typeface="Arial" pitchFamily="34" charset="0"/>
              <a:buChar char="•"/>
            </a:pPr>
            <a:r>
              <a:rPr lang="en-US" dirty="0" smtClean="0"/>
              <a:t>Alerts (asynchronously responding to): errors/severities, performance monitor conditions and WMI events</a:t>
            </a:r>
          </a:p>
          <a:p>
            <a:pPr marL="342900" lvl="1" indent="-342900">
              <a:buNone/>
            </a:pPr>
            <a:endParaRPr lang="en-US" dirty="0" smtClean="0"/>
          </a:p>
          <a:p>
            <a:pPr lvl="0"/>
            <a:r>
              <a:rPr lang="en-US" b="1" dirty="0" smtClean="0"/>
              <a:t>     2.Triggers/Event Notifications</a:t>
            </a:r>
            <a:endParaRPr lang="en-US" dirty="0" smtClean="0"/>
          </a:p>
          <a:p>
            <a:pPr lvl="1">
              <a:buFont typeface="Arial" pitchFamily="34" charset="0"/>
              <a:buChar char="•"/>
            </a:pPr>
            <a:r>
              <a:rPr lang="en-US" dirty="0" smtClean="0"/>
              <a:t>Synchronous and asynchronous event handling mechanisms introduced in SQL Server 2005</a:t>
            </a:r>
          </a:p>
          <a:p>
            <a:pPr lvl="1">
              <a:buNone/>
            </a:pPr>
            <a:endParaRPr lang="en-US" dirty="0" smtClean="0"/>
          </a:p>
          <a:p>
            <a:pPr lvl="0"/>
            <a:r>
              <a:rPr lang="en-US" b="1" dirty="0" smtClean="0"/>
              <a:t>     3.SQL Server 2005 Surface Area Configuration Tool</a:t>
            </a:r>
            <a:endParaRPr lang="en-US" dirty="0" smtClean="0"/>
          </a:p>
          <a:p>
            <a:pPr lvl="1">
              <a:buFont typeface="Arial" pitchFamily="34" charset="0"/>
              <a:buChar char="•"/>
            </a:pPr>
            <a:r>
              <a:rPr lang="en-US" dirty="0" smtClean="0"/>
              <a:t>Finding/verifying/setting common settings that could impact the attackable “surface area” of your server</a:t>
            </a:r>
          </a:p>
          <a:p>
            <a:endParaRPr lang="en-US" dirty="0" smtClean="0">
              <a:latin typeface="Calibri" pitchFamily="34" charset="0"/>
            </a:endParaRPr>
          </a:p>
          <a:p>
            <a:endParaRPr lang="en-US" dirty="0" smtClean="0">
              <a:latin typeface="Calibri" pitchFamily="34" charset="0"/>
            </a:endParaRPr>
          </a:p>
        </p:txBody>
      </p:sp>
      <p:sp>
        <p:nvSpPr>
          <p:cNvPr id="3" name="Slide Number Placeholder 2"/>
          <p:cNvSpPr>
            <a:spLocks noGrp="1"/>
          </p:cNvSpPr>
          <p:nvPr>
            <p:ph type="sldNum" sz="quarter" idx="12"/>
          </p:nvPr>
        </p:nvSpPr>
        <p:spPr/>
        <p:txBody>
          <a:bodyPr/>
          <a:lstStyle/>
          <a:p>
            <a:r>
              <a:rPr lang="en-GB" smtClean="0"/>
              <a:t>No. </a:t>
            </a:r>
            <a:fld id="{525A3C56-E491-49B2-93F3-63532DF516BC}" type="slidenum">
              <a:rPr lang="en-GB" smtClean="0"/>
              <a:pPr/>
              <a:t>4</a:t>
            </a:fld>
            <a:endParaRPr lang="en-GB" dirty="0"/>
          </a:p>
        </p:txBody>
      </p:sp>
      <p:sp>
        <p:nvSpPr>
          <p:cNvPr id="4" name="Title 3"/>
          <p:cNvSpPr>
            <a:spLocks noGrp="1"/>
          </p:cNvSpPr>
          <p:nvPr>
            <p:ph type="title"/>
          </p:nvPr>
        </p:nvSpPr>
        <p:spPr/>
        <p:txBody>
          <a:bodyPr/>
          <a:lstStyle/>
          <a:p>
            <a:r>
              <a:rPr lang="en-US" dirty="0" smtClean="0"/>
              <a:t>HOW WE MANAGED BEFORE??</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r>
              <a:rPr lang="en-US" dirty="0" smtClean="0"/>
              <a:t>The only tool that database administrators have had in the past to control the setup of servers and databases is a paper-based policy manual. </a:t>
            </a:r>
          </a:p>
          <a:p>
            <a:endParaRPr lang="en-US" dirty="0" smtClean="0"/>
          </a:p>
          <a:p>
            <a:r>
              <a:rPr lang="en-US" dirty="0" smtClean="0"/>
              <a:t>Discovering policy violations and who was responsible for them was a manual task. It was often difficult to discover why a policy had been violated, and even more difficult to determine who violated it. </a:t>
            </a:r>
          </a:p>
          <a:p>
            <a:endParaRPr lang="en-US" dirty="0" smtClean="0"/>
          </a:p>
          <a:p>
            <a:r>
              <a:rPr lang="en-US" dirty="0" smtClean="0"/>
              <a:t>The introduction of Policy-Based Management in SQL Server 2008 solves this problem and can be a significant time saver. It is now possible to define how servers are to be configured and have SQL Server reason over these policies to enforce the rules. </a:t>
            </a:r>
          </a:p>
          <a:p>
            <a:endParaRPr lang="en-US" dirty="0"/>
          </a:p>
        </p:txBody>
      </p:sp>
      <p:sp>
        <p:nvSpPr>
          <p:cNvPr id="3" name="Title 2"/>
          <p:cNvSpPr>
            <a:spLocks noGrp="1"/>
          </p:cNvSpPr>
          <p:nvPr>
            <p:ph type="title"/>
          </p:nvPr>
        </p:nvSpPr>
        <p:spPr/>
        <p:txBody>
          <a:bodyPr/>
          <a:lstStyle/>
          <a:p>
            <a:r>
              <a:rPr lang="en-US" dirty="0" smtClean="0"/>
              <a:t>Why Use Policy-Based Management?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endParaRPr lang="en-US" dirty="0" smtClean="0">
              <a:latin typeface="Calibri" pitchFamily="34" charset="0"/>
            </a:endParaRPr>
          </a:p>
          <a:p>
            <a:pPr marL="342900" marR="0" lvl="0" indent="-342900">
              <a:lnSpc>
                <a:spcPct val="115000"/>
              </a:lnSpc>
              <a:spcBef>
                <a:spcPts val="0"/>
              </a:spcBef>
              <a:spcAft>
                <a:spcPts val="0"/>
              </a:spcAft>
              <a:buFont typeface="Arial"/>
              <a:buChar char="•"/>
              <a:tabLst>
                <a:tab pos="457200" algn="l"/>
              </a:tabLst>
            </a:pPr>
            <a:r>
              <a:rPr lang="en-US" dirty="0" smtClean="0">
                <a:solidFill>
                  <a:srgbClr val="333333"/>
                </a:solidFill>
                <a:latin typeface="Segoe UI"/>
                <a:ea typeface="Times New Roman"/>
                <a:cs typeface="Times New Roman"/>
              </a:rPr>
              <a:t>Let's walk through an example: suppose the DBA needs to enforce a naming standard on stored procedures. All stored procedures in the database must start with "usp_" - ("usp" stands for </a:t>
            </a:r>
            <a:r>
              <a:rPr lang="en-US" i="1" dirty="0" smtClean="0">
                <a:solidFill>
                  <a:srgbClr val="333333"/>
                </a:solidFill>
                <a:latin typeface="Segoe UI"/>
                <a:ea typeface="Times New Roman"/>
                <a:cs typeface="Times New Roman"/>
              </a:rPr>
              <a:t>user stored procedure</a:t>
            </a:r>
            <a:r>
              <a:rPr lang="en-US" dirty="0" smtClean="0">
                <a:solidFill>
                  <a:srgbClr val="333333"/>
                </a:solidFill>
                <a:latin typeface="Segoe UI"/>
                <a:ea typeface="Times New Roman"/>
                <a:cs typeface="Times New Roman"/>
              </a:rPr>
              <a:t>). The picture below maps this policy to the main PBM concepts. </a:t>
            </a:r>
            <a:endParaRPr lang="en-US" dirty="0" smtClean="0">
              <a:ea typeface="Calibri"/>
              <a:cs typeface="Times New Roman"/>
            </a:endParaRPr>
          </a:p>
          <a:p>
            <a:endParaRPr lang="en-US" dirty="0"/>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6</a:t>
            </a:fld>
            <a:endParaRPr lang="en-GB" dirty="0"/>
          </a:p>
        </p:txBody>
      </p:sp>
      <p:sp>
        <p:nvSpPr>
          <p:cNvPr id="4" name="Title 3"/>
          <p:cNvSpPr>
            <a:spLocks noGrp="1"/>
          </p:cNvSpPr>
          <p:nvPr>
            <p:ph type="title"/>
          </p:nvPr>
        </p:nvSpPr>
        <p:spPr/>
        <p:txBody>
          <a:bodyPr/>
          <a:lstStyle/>
          <a:p>
            <a:r>
              <a:rPr lang="en-US" dirty="0" smtClean="0"/>
              <a:t>CONCEPT BEHIND</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pic>
        <p:nvPicPr>
          <p:cNvPr id="6" name="Picture 5" descr="PBM_HighLevel_Concept_Map">
            <a:hlinkClick r:id="rId2"/>
          </p:cNvPr>
          <p:cNvPicPr/>
          <p:nvPr/>
        </p:nvPicPr>
        <p:blipFill>
          <a:blip r:embed="rId3"/>
          <a:srcRect/>
          <a:stretch>
            <a:fillRect/>
          </a:stretch>
        </p:blipFill>
        <p:spPr bwMode="auto">
          <a:xfrm>
            <a:off x="1600200" y="3124200"/>
            <a:ext cx="54864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normAutofit lnSpcReduction="10000"/>
          </a:bodyPr>
          <a:lstStyle/>
          <a:p>
            <a:r>
              <a:rPr lang="en-US" b="1" dirty="0" smtClean="0"/>
              <a:t>Policies</a:t>
            </a:r>
          </a:p>
          <a:p>
            <a:r>
              <a:rPr lang="en-US" dirty="0" smtClean="0"/>
              <a:t>A policy is a rule based on a single condition and applied to one or more targets. A policy has an </a:t>
            </a:r>
            <a:r>
              <a:rPr lang="en-US" i="1" dirty="0" smtClean="0"/>
              <a:t>automation mode that describes what SQL Server should do when a policy is violated</a:t>
            </a:r>
            <a:r>
              <a:rPr lang="en-US" dirty="0" smtClean="0"/>
              <a:t>. </a:t>
            </a:r>
          </a:p>
          <a:p>
            <a:r>
              <a:rPr lang="en-US" b="1" dirty="0" smtClean="0"/>
              <a:t>Conditions</a:t>
            </a:r>
          </a:p>
          <a:p>
            <a:r>
              <a:rPr lang="en-US" dirty="0" smtClean="0"/>
              <a:t> A condition contains one or more Boolean expressions that can be combined with AND,    OR, and NOT. </a:t>
            </a:r>
          </a:p>
          <a:p>
            <a:r>
              <a:rPr lang="en-US" b="1" dirty="0" smtClean="0"/>
              <a:t>Facets</a:t>
            </a:r>
          </a:p>
          <a:p>
            <a:r>
              <a:rPr lang="en-US" dirty="0" smtClean="0"/>
              <a:t>A facet is a collection of properties for an object such as a table, a stored procedure, or an audit. A facet’s properties are used to test various conditions. Facets are pre-defined.</a:t>
            </a:r>
          </a:p>
          <a:p>
            <a:r>
              <a:rPr lang="en-US" b="1" dirty="0" smtClean="0"/>
              <a:t>Target :</a:t>
            </a:r>
            <a:endParaRPr lang="en-US" dirty="0" smtClean="0"/>
          </a:p>
          <a:p>
            <a:r>
              <a:rPr lang="en-US" dirty="0" smtClean="0"/>
              <a:t>Target can be entities that are managed by Policy-Based Management, such as an instance of the SQL Server Database Engine, a database, a table, or an index.</a:t>
            </a:r>
          </a:p>
          <a:p>
            <a:r>
              <a:rPr lang="en-US" b="1" dirty="0" smtClean="0"/>
              <a:t>Category</a:t>
            </a:r>
          </a:p>
          <a:p>
            <a:r>
              <a:rPr lang="en-US" dirty="0" smtClean="0"/>
              <a:t>You can use categories to manage policies. Categories can be used simply to group related policies, but there are more powerful uses for them as well. </a:t>
            </a:r>
          </a:p>
          <a:p>
            <a:endParaRPr lang="en-US" dirty="0" smtClean="0"/>
          </a:p>
          <a:p>
            <a:endParaRPr lang="en-US" dirty="0" smtClean="0"/>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7</a:t>
            </a:fld>
            <a:endParaRPr lang="en-GB" dirty="0"/>
          </a:p>
        </p:txBody>
      </p:sp>
      <p:sp>
        <p:nvSpPr>
          <p:cNvPr id="4" name="Title 3"/>
          <p:cNvSpPr>
            <a:spLocks noGrp="1"/>
          </p:cNvSpPr>
          <p:nvPr>
            <p:ph type="title"/>
          </p:nvPr>
        </p:nvSpPr>
        <p:spPr/>
        <p:txBody>
          <a:bodyPr/>
          <a:lstStyle/>
          <a:p>
            <a:r>
              <a:rPr lang="en-US" dirty="0" smtClean="0"/>
              <a:t>TERMINOLOGY</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normAutofit lnSpcReduction="10000"/>
          </a:bodyPr>
          <a:lstStyle/>
          <a:p>
            <a:r>
              <a:rPr lang="en-US" dirty="0" smtClean="0"/>
              <a:t>There are four choices for policy evaluation: </a:t>
            </a:r>
          </a:p>
          <a:p>
            <a:r>
              <a:rPr lang="en-US" dirty="0" smtClean="0"/>
              <a:t>On Change: Prevent</a:t>
            </a:r>
          </a:p>
          <a:p>
            <a:r>
              <a:rPr lang="en-US" dirty="0" smtClean="0"/>
              <a:t>On Change: Log only</a:t>
            </a:r>
          </a:p>
          <a:p>
            <a:r>
              <a:rPr lang="en-US" dirty="0" smtClean="0"/>
              <a:t>On Schedule</a:t>
            </a:r>
          </a:p>
          <a:p>
            <a:r>
              <a:rPr lang="en-US" dirty="0" smtClean="0"/>
              <a:t>On Demand</a:t>
            </a:r>
          </a:p>
          <a:p>
            <a:endParaRPr lang="en-US" dirty="0" smtClean="0"/>
          </a:p>
          <a:p>
            <a:r>
              <a:rPr lang="en-US" dirty="0" smtClean="0"/>
              <a:t> </a:t>
            </a:r>
            <a:r>
              <a:rPr lang="en-US" b="1" dirty="0" smtClean="0"/>
              <a:t>On Demand</a:t>
            </a:r>
            <a:r>
              <a:rPr lang="en-US" dirty="0" smtClean="0"/>
              <a:t> : (Non-automated mode and Default) – It can be evaluated by a specific user.</a:t>
            </a:r>
          </a:p>
          <a:p>
            <a:r>
              <a:rPr lang="en-US" b="1" dirty="0" smtClean="0"/>
              <a:t>On schedule : </a:t>
            </a:r>
            <a:r>
              <a:rPr lang="en-US" dirty="0" smtClean="0"/>
              <a:t>(automated mode) – It uses SQL Server agent job to periodically evaluate a policy.</a:t>
            </a:r>
          </a:p>
          <a:p>
            <a:r>
              <a:rPr lang="en-US" b="1" dirty="0" smtClean="0"/>
              <a:t> On Change: log only</a:t>
            </a:r>
            <a:r>
              <a:rPr lang="en-US" dirty="0" smtClean="0"/>
              <a:t> : (automated mode) – It uses event notification to evaluate a policy when a relevant change is made.</a:t>
            </a:r>
          </a:p>
          <a:p>
            <a:r>
              <a:rPr lang="en-US" b="1" dirty="0" smtClean="0"/>
              <a:t> On Change: prevent</a:t>
            </a:r>
            <a:r>
              <a:rPr lang="en-US" dirty="0" smtClean="0"/>
              <a:t> : (automated mode) – It uses DDL triggers to prevent the policy violations.</a:t>
            </a:r>
          </a:p>
          <a:p>
            <a:r>
              <a:rPr lang="en-US" b="1" dirty="0" smtClean="0"/>
              <a:t> </a:t>
            </a:r>
            <a:endParaRPr lang="en-US" dirty="0" smtClean="0"/>
          </a:p>
          <a:p>
            <a:endParaRPr lang="en-US" dirty="0" smtClean="0"/>
          </a:p>
          <a:p>
            <a:endParaRPr lang="en-US" dirty="0" smtClean="0"/>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8</a:t>
            </a:fld>
            <a:endParaRPr lang="en-GB" dirty="0"/>
          </a:p>
        </p:txBody>
      </p:sp>
      <p:sp>
        <p:nvSpPr>
          <p:cNvPr id="4" name="Title 3"/>
          <p:cNvSpPr>
            <a:spLocks noGrp="1"/>
          </p:cNvSpPr>
          <p:nvPr>
            <p:ph type="title"/>
          </p:nvPr>
        </p:nvSpPr>
        <p:spPr>
          <a:xfrm>
            <a:off x="474663" y="421105"/>
            <a:ext cx="6380162" cy="631113"/>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EVALUATION MODES</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normAutofit/>
          </a:bodyPr>
          <a:lstStyle/>
          <a:p>
            <a:pPr>
              <a:buFont typeface="Wingdings" pitchFamily="2" charset="2"/>
              <a:buChar char="Ø"/>
            </a:pPr>
            <a:r>
              <a:rPr lang="en-US" dirty="0" smtClean="0">
                <a:hlinkClick r:id="rId2"/>
              </a:rPr>
              <a:t>syspolicy_conditions</a:t>
            </a:r>
            <a:endParaRPr lang="en-US" dirty="0" smtClean="0"/>
          </a:p>
          <a:p>
            <a:pPr>
              <a:buFont typeface="Wingdings" pitchFamily="2" charset="2"/>
              <a:buChar char="Ø"/>
            </a:pPr>
            <a:endParaRPr lang="en-US" dirty="0" smtClean="0"/>
          </a:p>
          <a:p>
            <a:pPr>
              <a:buFont typeface="Wingdings" pitchFamily="2" charset="2"/>
              <a:buChar char="Ø"/>
            </a:pPr>
            <a:r>
              <a:rPr lang="en-US" dirty="0" smtClean="0">
                <a:hlinkClick r:id="rId3"/>
              </a:rPr>
              <a:t>syspolicy_policies</a:t>
            </a:r>
            <a:endParaRPr lang="en-US" dirty="0" smtClean="0"/>
          </a:p>
          <a:p>
            <a:pPr>
              <a:buFont typeface="Wingdings" pitchFamily="2" charset="2"/>
              <a:buChar char="Ø"/>
            </a:pPr>
            <a:endParaRPr lang="en-US" dirty="0" smtClean="0">
              <a:hlinkClick r:id="rId4"/>
            </a:endParaRPr>
          </a:p>
          <a:p>
            <a:pPr>
              <a:buFont typeface="Wingdings" pitchFamily="2" charset="2"/>
              <a:buChar char="Ø"/>
            </a:pPr>
            <a:r>
              <a:rPr lang="en-US" dirty="0" smtClean="0">
                <a:hlinkClick r:id="rId4"/>
              </a:rPr>
              <a:t>syspolicy_policy_execution_history</a:t>
            </a:r>
            <a:endParaRPr lang="en-US" dirty="0" smtClean="0"/>
          </a:p>
          <a:p>
            <a:pPr>
              <a:buFont typeface="Wingdings" pitchFamily="2" charset="2"/>
              <a:buChar char="Ø"/>
            </a:pPr>
            <a:endParaRPr lang="en-US" dirty="0" smtClean="0">
              <a:hlinkClick r:id="rId5"/>
            </a:endParaRPr>
          </a:p>
          <a:p>
            <a:pPr>
              <a:buFont typeface="Wingdings" pitchFamily="2" charset="2"/>
              <a:buChar char="Ø"/>
            </a:pPr>
            <a:r>
              <a:rPr lang="en-US" dirty="0" smtClean="0">
                <a:hlinkClick r:id="rId5"/>
              </a:rPr>
              <a:t>syspolicy_policy_execution_history_details</a:t>
            </a:r>
            <a:endParaRPr lang="en-US" dirty="0" smtClean="0"/>
          </a:p>
          <a:p>
            <a:endParaRPr lang="en-US" dirty="0" smtClean="0">
              <a:hlinkClick r:id="rId6"/>
            </a:endParaRPr>
          </a:p>
          <a:p>
            <a:pPr>
              <a:buFont typeface="Wingdings" pitchFamily="2" charset="2"/>
              <a:buChar char="Ø"/>
            </a:pPr>
            <a:r>
              <a:rPr lang="en-US" dirty="0" smtClean="0">
                <a:hlinkClick r:id="rId6"/>
              </a:rPr>
              <a:t>syspolicy_policy_groups</a:t>
            </a:r>
            <a:endParaRPr lang="en-US" dirty="0" smtClean="0"/>
          </a:p>
          <a:p>
            <a:pPr>
              <a:buFont typeface="Wingdings" pitchFamily="2" charset="2"/>
              <a:buChar char="Ø"/>
            </a:pPr>
            <a:endParaRPr lang="en-US" dirty="0" smtClean="0">
              <a:hlinkClick r:id="rId7"/>
            </a:endParaRPr>
          </a:p>
          <a:p>
            <a:pPr>
              <a:buFont typeface="Wingdings" pitchFamily="2" charset="2"/>
              <a:buChar char="Ø"/>
            </a:pPr>
            <a:r>
              <a:rPr lang="en-US" dirty="0" smtClean="0">
                <a:hlinkClick r:id="rId7"/>
              </a:rPr>
              <a:t>syspolicy_system_health_state</a:t>
            </a:r>
            <a:endParaRPr lang="en-US" dirty="0" smtClean="0"/>
          </a:p>
          <a:p>
            <a:endParaRPr lang="en-US" dirty="0" smtClean="0"/>
          </a:p>
          <a:p>
            <a:r>
              <a:rPr lang="en-US" dirty="0" smtClean="0"/>
              <a:t>                        “Policies are stored in </a:t>
            </a:r>
            <a:r>
              <a:rPr lang="en-US" b="1" dirty="0" err="1" smtClean="0"/>
              <a:t>msdb</a:t>
            </a:r>
            <a:r>
              <a:rPr lang="en-US" dirty="0" smtClean="0"/>
              <a:t> database”. </a:t>
            </a:r>
          </a:p>
          <a:p>
            <a:pPr>
              <a:buFont typeface="Wingdings" pitchFamily="2" charset="2"/>
              <a:buChar char="Ø"/>
            </a:pPr>
            <a:endParaRPr lang="en-US" dirty="0" smtClean="0"/>
          </a:p>
          <a:p>
            <a:endParaRPr lang="en-US" dirty="0" smtClean="0"/>
          </a:p>
          <a:p>
            <a:endParaRPr lang="en-US" dirty="0"/>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9</a:t>
            </a:fld>
            <a:endParaRPr lang="en-GB" dirty="0"/>
          </a:p>
        </p:txBody>
      </p:sp>
      <p:sp>
        <p:nvSpPr>
          <p:cNvPr id="4" name="Title 3"/>
          <p:cNvSpPr>
            <a:spLocks noGrp="1"/>
          </p:cNvSpPr>
          <p:nvPr>
            <p:ph type="title"/>
          </p:nvPr>
        </p:nvSpPr>
        <p:spPr/>
        <p:txBody>
          <a:bodyPr/>
          <a:lstStyle/>
          <a:p>
            <a:r>
              <a:rPr lang="en-US" b="1" dirty="0" smtClean="0"/>
              <a:t>Policy-Based Management Views </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Owner xmlns="27f5d6d0-76de-4e80-bd06-48cf237e56b9">
      <UserInfo>
        <DisplayName>Adhichakkravarthy, Anitha</DisplayName>
        <AccountId>3415</AccountId>
        <AccountType/>
      </UserInfo>
    </Owner>
    <EmailTo xmlns="http://schemas.microsoft.com/sharepoint/v3" xsi:nil="true"/>
    <EmailSender xmlns="http://schemas.microsoft.com/sharepoint/v3" xsi:nil="true"/>
    <EmailFrom xmlns="http://schemas.microsoft.com/sharepoint/v3" xsi:nil="true"/>
    <Checklist xmlns="27f5d6d0-76de-4e80-bd06-48cf237e56b9">true</Checklist>
    <EmailSubject xmlns="http://schemas.microsoft.com/sharepoint/v3" xsi:nil="true"/>
    <EmailCc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A7C752148CACE47A4BCDA31FBC06774" ma:contentTypeVersion="8" ma:contentTypeDescription="Create a new document." ma:contentTypeScope="" ma:versionID="7b16082629ec1c158b0b6c8389e92000">
  <xsd:schema xmlns:xsd="http://www.w3.org/2001/XMLSchema" xmlns:p="http://schemas.microsoft.com/office/2006/metadata/properties" xmlns:ns1="http://schemas.microsoft.com/sharepoint/v3" xmlns:ns2="27f5d6d0-76de-4e80-bd06-48cf237e56b9" targetNamespace="http://schemas.microsoft.com/office/2006/metadata/properties" ma:root="true" ma:fieldsID="b1d5a685ec35d41cf4bde64925b52eb5" ns1:_="" ns2:_="">
    <xsd:import namespace="http://schemas.microsoft.com/sharepoint/v3"/>
    <xsd:import namespace="27f5d6d0-76de-4e80-bd06-48cf237e56b9"/>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Checklist" minOccurs="0"/>
                <xsd:element ref="ns2:Owner"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9" nillable="true" ma:displayName="E-Mail Sender" ma:hidden="true" ma:internalName="EmailSender">
      <xsd:simpleType>
        <xsd:restriction base="dms:Note"/>
      </xsd:simpleType>
    </xsd:element>
    <xsd:element name="EmailTo" ma:index="10" nillable="true" ma:displayName="E-Mail To" ma:hidden="true" ma:internalName="EmailTo">
      <xsd:simpleType>
        <xsd:restriction base="dms:Note"/>
      </xsd:simpleType>
    </xsd:element>
    <xsd:element name="EmailCc" ma:index="11" nillable="true" ma:displayName="E-Mail Cc" ma:hidden="true" ma:internalName="EmailCc">
      <xsd:simpleType>
        <xsd:restriction base="dms:Note"/>
      </xsd:simpleType>
    </xsd:element>
    <xsd:element name="EmailFrom" ma:index="12" nillable="true" ma:displayName="E-Mail From" ma:hidden="true" ma:internalName="EmailFrom">
      <xsd:simpleType>
        <xsd:restriction base="dms:Text"/>
      </xsd:simpleType>
    </xsd:element>
    <xsd:element name="EmailSubject" ma:index="13" nillable="true" ma:displayName="E-Mail Subject" ma:hidden="true" ma:internalName="EmailSubject">
      <xsd:simpleType>
        <xsd:restriction base="dms:Text"/>
      </xsd:simpleType>
    </xsd:element>
  </xsd:schema>
  <xsd:schema xmlns:xsd="http://www.w3.org/2001/XMLSchema" xmlns:dms="http://schemas.microsoft.com/office/2006/documentManagement/types" targetNamespace="27f5d6d0-76de-4e80-bd06-48cf237e56b9" elementFormDefault="qualified">
    <xsd:import namespace="http://schemas.microsoft.com/office/2006/documentManagement/types"/>
    <xsd:element name="Checklist" ma:index="14" nillable="true" ma:displayName="Checklist" ma:default="1" ma:internalName="Checklist">
      <xsd:simpleType>
        <xsd:restriction base="dms:Boolean"/>
      </xsd:simpleType>
    </xsd:element>
    <xsd:element name="Owner" ma:index="15" nillable="true" ma:displayName="Owner" ma:list="UserInfo"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Email Subject"/>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876AF33-C919-4DD7-BB6B-652D70B5A0A1}">
  <ds:schemaRefs>
    <ds:schemaRef ds:uri="http://schemas.microsoft.com/office/2006/metadata/properties"/>
    <ds:schemaRef ds:uri="27f5d6d0-76de-4e80-bd06-48cf237e56b9"/>
    <ds:schemaRef ds:uri="http://schemas.microsoft.com/sharepoint/v3"/>
  </ds:schemaRefs>
</ds:datastoreItem>
</file>

<file path=customXml/itemProps2.xml><?xml version="1.0" encoding="utf-8"?>
<ds:datastoreItem xmlns:ds="http://schemas.openxmlformats.org/officeDocument/2006/customXml" ds:itemID="{307389A1-ED4C-4BA8-9E4B-22F9D47B2C8C}">
  <ds:schemaRefs>
    <ds:schemaRef ds:uri="http://schemas.microsoft.com/sharepoint/v3/contenttype/forms"/>
  </ds:schemaRefs>
</ds:datastoreItem>
</file>

<file path=customXml/itemProps3.xml><?xml version="1.0" encoding="utf-8"?>
<ds:datastoreItem xmlns:ds="http://schemas.openxmlformats.org/officeDocument/2006/customXml" ds:itemID="{371F4130-9436-4AD2-AD8B-60E85CC70C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7f5d6d0-76de-4e80-bd06-48cf237e56b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720</TotalTime>
  <Words>812</Words>
  <Application>Microsoft Office PowerPoint</Application>
  <PresentationFormat>On-screen Show (4:3)</PresentationFormat>
  <Paragraphs>133</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POLICY BASED MANAGEMENT</vt:lpstr>
      <vt:lpstr>OVERVIEW</vt:lpstr>
      <vt:lpstr>WHAT IS A POLICY BASED MANAGEMENT</vt:lpstr>
      <vt:lpstr>HOW WE MANAGED BEFORE??</vt:lpstr>
      <vt:lpstr>Why Use Policy-Based Management?</vt:lpstr>
      <vt:lpstr>CONCEPT BEHIND</vt:lpstr>
      <vt:lpstr>TERMINOLOGY</vt:lpstr>
      <vt:lpstr>   EVALUATION MODES</vt:lpstr>
      <vt:lpstr>Policy-Based Management Views </vt:lpstr>
      <vt:lpstr>USAGE SCENARIOS</vt:lpstr>
      <vt:lpstr>NOTIFICATIONS</vt:lpstr>
      <vt:lpstr>ERROR CODES</vt:lpstr>
      <vt:lpstr>ADVANTAGES</vt:lpstr>
      <vt:lpstr>DEMO</vt:lpstr>
      <vt:lpstr>Thank you</vt:lpstr>
    </vt:vector>
  </TitlesOfParts>
  <Company>Logica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 BASED MANAGEMENT</dc:title>
  <dc:creator>Anitha</dc:creator>
  <cp:lastModifiedBy>annas</cp:lastModifiedBy>
  <cp:revision>77</cp:revision>
  <dcterms:created xsi:type="dcterms:W3CDTF">2011-02-15T04:01:59Z</dcterms:created>
  <dcterms:modified xsi:type="dcterms:W3CDTF">2013-05-02T19:39:42Z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0x0101005A7C752148CACE47A4BCDA31FBC06774</vt:lpwstr>
  </property>
  <property fmtid="{D5CDD505-2E9C-101B-9397-08002B2CF9AE}" pid="3" name="URL">
    <vt:lpwstr/>
  </property>
</Properties>
</file>