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9" r:id="rId5"/>
    <p:sldId id="260" r:id="rId6"/>
    <p:sldId id="262" r:id="rId7"/>
    <p:sldId id="264" r:id="rId8"/>
    <p:sldId id="266" r:id="rId9"/>
    <p:sldId id="267" r:id="rId10"/>
    <p:sldId id="270"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4" r:id="rId28"/>
    <p:sldId id="286"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8" d="100"/>
          <a:sy n="98" d="100"/>
        </p:scale>
        <p:origin x="-3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8E8FE3-A32A-410A-8BB5-8E4F158A8F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2F91ED-AFEC-4B1D-B638-AE28273A8F85}">
      <dgm:prSet/>
      <dgm:spPr/>
      <dgm:t>
        <a:bodyPr/>
        <a:lstStyle/>
        <a:p>
          <a:pPr rtl="0"/>
          <a:r>
            <a:rPr lang="en-US" dirty="0" smtClean="0"/>
            <a:t>Replication Overview</a:t>
          </a:r>
          <a:br>
            <a:rPr lang="en-US" dirty="0" smtClean="0"/>
          </a:br>
          <a:r>
            <a:rPr lang="en-US" dirty="0" smtClean="0"/>
            <a:t>Types of Replication</a:t>
          </a:r>
          <a:br>
            <a:rPr lang="en-US" dirty="0" smtClean="0"/>
          </a:br>
          <a:r>
            <a:rPr lang="en-US" dirty="0" smtClean="0"/>
            <a:t>Types of Subscriptions</a:t>
          </a:r>
          <a:br>
            <a:rPr lang="en-US" dirty="0" smtClean="0"/>
          </a:br>
          <a:r>
            <a:rPr lang="en-US" dirty="0" smtClean="0"/>
            <a:t>Snapshot Replication Overview</a:t>
          </a:r>
          <a:br>
            <a:rPr lang="en-US" dirty="0" smtClean="0"/>
          </a:br>
          <a:r>
            <a:rPr lang="en-US" dirty="0" smtClean="0"/>
            <a:t>Transactional Replication Overview</a:t>
          </a:r>
          <a:br>
            <a:rPr lang="en-US" dirty="0" smtClean="0"/>
          </a:br>
          <a:r>
            <a:rPr lang="en-US" dirty="0" smtClean="0"/>
            <a:t>Merge Replication Overview</a:t>
          </a:r>
          <a:br>
            <a:rPr lang="en-US" dirty="0" smtClean="0"/>
          </a:br>
          <a:r>
            <a:rPr lang="en-US" dirty="0" smtClean="0"/>
            <a:t>Replication Agents Overview</a:t>
          </a:r>
          <a:br>
            <a:rPr lang="en-US" dirty="0" smtClean="0"/>
          </a:br>
          <a:r>
            <a:rPr lang="en-US" dirty="0" smtClean="0"/>
            <a:t>How to configure the Replication</a:t>
          </a:r>
          <a:br>
            <a:rPr lang="en-US" dirty="0" smtClean="0"/>
          </a:br>
          <a:r>
            <a:rPr lang="en-US" dirty="0" smtClean="0"/>
            <a:t>Troubleshooting Replication</a:t>
          </a:r>
          <a:br>
            <a:rPr lang="en-US" dirty="0" smtClean="0"/>
          </a:br>
          <a:r>
            <a:rPr lang="en-US" dirty="0" smtClean="0"/>
            <a:t>Replication using PerfMon</a:t>
          </a:r>
          <a:endParaRPr lang="en-US" dirty="0"/>
        </a:p>
      </dgm:t>
    </dgm:pt>
    <dgm:pt modelId="{4147F4BD-92D6-4FF3-8B9C-8C44CB2431A3}" type="parTrans" cxnId="{DA17D7BC-0D45-46F8-905A-1D765E738F4F}">
      <dgm:prSet/>
      <dgm:spPr/>
      <dgm:t>
        <a:bodyPr/>
        <a:lstStyle/>
        <a:p>
          <a:endParaRPr lang="en-US"/>
        </a:p>
      </dgm:t>
    </dgm:pt>
    <dgm:pt modelId="{1DDF6901-5014-49AB-868F-5149744D8C4D}" type="sibTrans" cxnId="{DA17D7BC-0D45-46F8-905A-1D765E738F4F}">
      <dgm:prSet/>
      <dgm:spPr/>
      <dgm:t>
        <a:bodyPr/>
        <a:lstStyle/>
        <a:p>
          <a:endParaRPr lang="en-US"/>
        </a:p>
      </dgm:t>
    </dgm:pt>
    <dgm:pt modelId="{4AD97FD2-FCCE-475A-9D6A-84771EDAD2B6}" type="pres">
      <dgm:prSet presAssocID="{428E8FE3-A32A-410A-8BB5-8E4F158A8FE2}" presName="linear" presStyleCnt="0">
        <dgm:presLayoutVars>
          <dgm:animLvl val="lvl"/>
          <dgm:resizeHandles val="exact"/>
        </dgm:presLayoutVars>
      </dgm:prSet>
      <dgm:spPr/>
      <dgm:t>
        <a:bodyPr/>
        <a:lstStyle/>
        <a:p>
          <a:endParaRPr lang="en-US"/>
        </a:p>
      </dgm:t>
    </dgm:pt>
    <dgm:pt modelId="{F485105B-173C-44F7-9860-A2A329E1538D}" type="pres">
      <dgm:prSet presAssocID="{0D2F91ED-AFEC-4B1D-B638-AE28273A8F85}" presName="parentText" presStyleLbl="node1" presStyleIdx="0" presStyleCnt="1">
        <dgm:presLayoutVars>
          <dgm:chMax val="0"/>
          <dgm:bulletEnabled val="1"/>
        </dgm:presLayoutVars>
      </dgm:prSet>
      <dgm:spPr/>
      <dgm:t>
        <a:bodyPr/>
        <a:lstStyle/>
        <a:p>
          <a:endParaRPr lang="en-US"/>
        </a:p>
      </dgm:t>
    </dgm:pt>
  </dgm:ptLst>
  <dgm:cxnLst>
    <dgm:cxn modelId="{C8EA5EF4-E1AB-44FE-ABEC-518329766F25}" type="presOf" srcId="{428E8FE3-A32A-410A-8BB5-8E4F158A8FE2}" destId="{4AD97FD2-FCCE-475A-9D6A-84771EDAD2B6}" srcOrd="0" destOrd="0" presId="urn:microsoft.com/office/officeart/2005/8/layout/vList2"/>
    <dgm:cxn modelId="{DA17D7BC-0D45-46F8-905A-1D765E738F4F}" srcId="{428E8FE3-A32A-410A-8BB5-8E4F158A8FE2}" destId="{0D2F91ED-AFEC-4B1D-B638-AE28273A8F85}" srcOrd="0" destOrd="0" parTransId="{4147F4BD-92D6-4FF3-8B9C-8C44CB2431A3}" sibTransId="{1DDF6901-5014-49AB-868F-5149744D8C4D}"/>
    <dgm:cxn modelId="{7023A98B-2B40-4E9E-BEBD-BA310B480F33}" type="presOf" srcId="{0D2F91ED-AFEC-4B1D-B638-AE28273A8F85}" destId="{F485105B-173C-44F7-9860-A2A329E1538D}" srcOrd="0" destOrd="0" presId="urn:microsoft.com/office/officeart/2005/8/layout/vList2"/>
    <dgm:cxn modelId="{213F9FC6-22B2-4E71-B52C-42BA3D9C8F80}" type="presParOf" srcId="{4AD97FD2-FCCE-475A-9D6A-84771EDAD2B6}" destId="{F485105B-173C-44F7-9860-A2A329E1538D}"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5D435-E9C1-4B70-A2FB-3380E5DDA744}" type="datetimeFigureOut">
              <a:rPr lang="en-US" smtClean="0"/>
              <a:pPr/>
              <a:t>5/3/2013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C5C5F-2ED8-4DD3-B566-87E51FD0D41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5C5C5F-2ED8-4DD3-B566-87E51FD0D41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5C5C5F-2ED8-4DD3-B566-87E51FD0D41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F2218F-F051-4E7A-89B7-4216159C8196}"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2218F-F051-4E7A-89B7-4216159C8196}"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2218F-F051-4E7A-89B7-4216159C8196}"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2218F-F051-4E7A-89B7-4216159C8196}"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2218F-F051-4E7A-89B7-4216159C8196}" type="datetimeFigureOut">
              <a:rPr lang="en-US" smtClean="0"/>
              <a:pPr/>
              <a:t>5/3/2013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F2218F-F051-4E7A-89B7-4216159C8196}" type="datetimeFigureOut">
              <a:rPr lang="en-US" smtClean="0"/>
              <a:pPr/>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F2218F-F051-4E7A-89B7-4216159C8196}" type="datetimeFigureOut">
              <a:rPr lang="en-US" smtClean="0"/>
              <a:pPr/>
              <a:t>5/3/2013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F2218F-F051-4E7A-89B7-4216159C8196}" type="datetimeFigureOut">
              <a:rPr lang="en-US" smtClean="0"/>
              <a:pPr/>
              <a:t>5/3/2013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2218F-F051-4E7A-89B7-4216159C8196}" type="datetimeFigureOut">
              <a:rPr lang="en-US" smtClean="0"/>
              <a:pPr/>
              <a:t>5/3/2013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2218F-F051-4E7A-89B7-4216159C8196}" type="datetimeFigureOut">
              <a:rPr lang="en-US" smtClean="0"/>
              <a:pPr/>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2218F-F051-4E7A-89B7-4216159C8196}" type="datetimeFigureOut">
              <a:rPr lang="en-US" smtClean="0"/>
              <a:pPr/>
              <a:t>5/3/2013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3016D-FEF9-4706-A3BF-266DA0CC39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2218F-F051-4E7A-89B7-4216159C8196}" type="datetimeFigureOut">
              <a:rPr lang="en-US" smtClean="0"/>
              <a:pPr/>
              <a:t>5/3/2013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3016D-FEF9-4706-A3BF-266DA0CC39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file:///\\drive\mssql\repldat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sdn.microsoft.com/en-us/library/ms152762(v=SQL.90).aspx" TargetMode="External"/><Relationship Id="rId2" Type="http://schemas.openxmlformats.org/officeDocument/2006/relationships/hyperlink" Target="http://msdn.microsoft.com/en-us/library/ms152567(v=SQL.90).aspx" TargetMode="External"/><Relationship Id="rId1" Type="http://schemas.openxmlformats.org/officeDocument/2006/relationships/slideLayout" Target="../slideLayouts/slideLayout2.xml"/><Relationship Id="rId5" Type="http://schemas.openxmlformats.org/officeDocument/2006/relationships/hyperlink" Target="http://msdn.microsoft.com/en-us/library/ms152531(v=SQL.90).aspx" TargetMode="External"/><Relationship Id="rId4" Type="http://schemas.openxmlformats.org/officeDocument/2006/relationships/hyperlink" Target="http://msdn.microsoft.com/en-us/library/ms152501(v=SQL.90).asp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85800" y="914400"/>
          <a:ext cx="7772400" cy="4876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828800" y="619780"/>
            <a:ext cx="5658793"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i="0" strike="noStrike" cap="none" normalizeH="0" dirty="0" smtClean="0">
                <a:ln>
                  <a:noFill/>
                </a:ln>
                <a:solidFill>
                  <a:schemeClr val="bg1"/>
                </a:solidFill>
                <a:effectLst/>
                <a:latin typeface="Segoe UI" pitchFamily="34" charset="0"/>
                <a:ea typeface="Times New Roman" pitchFamily="18" charset="0"/>
                <a:cs typeface="Segoe UI" pitchFamily="34" charset="0"/>
              </a:rPr>
              <a:t>Transactional Replication Overview</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85000" lnSpcReduction="10000"/>
          </a:bodyPr>
          <a:lstStyle/>
          <a:p>
            <a:r>
              <a:rPr lang="en-US" dirty="0" smtClean="0"/>
              <a:t>Transactional replication typically starts with a snapshot of the publication database objects and data. </a:t>
            </a:r>
          </a:p>
          <a:p>
            <a:r>
              <a:rPr lang="en-US" dirty="0" smtClean="0"/>
              <a:t>As soon as the initial snapshot is taken, subsequent data changes and schema modifications made at the Publisher are usually delivered to the Subscriber.</a:t>
            </a:r>
          </a:p>
          <a:p>
            <a:r>
              <a:rPr lang="en-US" dirty="0" smtClean="0"/>
              <a:t>Incremental changes made at the Publisher flow to Subscribers according to the schedule of the Distribution Agent .</a:t>
            </a:r>
          </a:p>
          <a:p>
            <a:r>
              <a:rPr lang="en-US" dirty="0" smtClean="0"/>
              <a:t>The application requires low latency between the time changes are made at the Publisher and the changes arrive at the Subscriber.</a:t>
            </a:r>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62400" y="838200"/>
            <a:ext cx="5029200" cy="313932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smtClean="0"/>
              <a:t>The Log Reader Agent monitors the transaction log of each database configured for transactional replication and copies the transactions marked for replication from the transaction log into the distribution database </a:t>
            </a:r>
          </a:p>
          <a:p>
            <a:r>
              <a:rPr lang="en-US" dirty="0" smtClean="0"/>
              <a:t>When executing, the Log Reader Agent first reads the publication transaction log and identifies any INSERT, UPDATE, and DELETE statements, or other modifications made to the data in transactions that have been marked for replication </a:t>
            </a:r>
            <a:br>
              <a:rPr lang="en-US" dirty="0" smtClean="0"/>
            </a:br>
            <a:endParaRPr lang="en-US" dirty="0"/>
          </a:p>
        </p:txBody>
      </p:sp>
      <p:pic>
        <p:nvPicPr>
          <p:cNvPr id="1026" name="Picture 2" descr="Transactional replication components and data flow"/>
          <p:cNvPicPr>
            <a:picLocks noChangeAspect="1" noChangeArrowheads="1"/>
          </p:cNvPicPr>
          <p:nvPr/>
        </p:nvPicPr>
        <p:blipFill>
          <a:blip r:embed="rId2"/>
          <a:srcRect/>
          <a:stretch>
            <a:fillRect/>
          </a:stretch>
        </p:blipFill>
        <p:spPr bwMode="auto">
          <a:xfrm>
            <a:off x="685800" y="304800"/>
            <a:ext cx="3219450" cy="6267451"/>
          </a:xfrm>
          <a:prstGeom prst="rect">
            <a:avLst/>
          </a:prstGeom>
          <a:noFill/>
        </p:spPr>
      </p:pic>
      <p:sp>
        <p:nvSpPr>
          <p:cNvPr id="5" name="Rectangle 4"/>
          <p:cNvSpPr/>
          <p:nvPr/>
        </p:nvSpPr>
        <p:spPr>
          <a:xfrm>
            <a:off x="3962400" y="4114800"/>
            <a:ext cx="5029200"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smtClean="0"/>
              <a:t>The Log Reader Agent calls </a:t>
            </a:r>
            <a:r>
              <a:rPr lang="en-US" b="1" dirty="0" err="1" smtClean="0"/>
              <a:t>sp_repldone</a:t>
            </a:r>
            <a:r>
              <a:rPr lang="en-US" dirty="0" smtClean="0"/>
              <a:t> to mark where replication was last completed.</a:t>
            </a:r>
          </a:p>
          <a:p>
            <a:r>
              <a:rPr lang="en-US" dirty="0" smtClean="0"/>
              <a:t>The agent moves transactions from the distribution database to the Subscriber.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762000" y="619780"/>
            <a:ext cx="7584833"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Transactional Publication with Updating Subscriber</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62500" lnSpcReduction="20000"/>
          </a:bodyPr>
          <a:lstStyle/>
          <a:p>
            <a:r>
              <a:rPr lang="en-US" dirty="0" smtClean="0"/>
              <a:t>It supports updates at Subscribers end through updatable subscriptions method. The following are the two types of updatable subscriptions:</a:t>
            </a:r>
          </a:p>
          <a:p>
            <a:endParaRPr lang="en-US" dirty="0" smtClean="0"/>
          </a:p>
          <a:p>
            <a:r>
              <a:rPr lang="en-US" sz="4600" u="sng" dirty="0" smtClean="0"/>
              <a:t>Immediate updating</a:t>
            </a:r>
            <a:r>
              <a:rPr lang="en-US" dirty="0" smtClean="0"/>
              <a:t>. The Publisher and Subscriber must be connected to update data at the Subscriber.</a:t>
            </a:r>
          </a:p>
          <a:p>
            <a:endParaRPr lang="en-US" dirty="0" smtClean="0"/>
          </a:p>
          <a:p>
            <a:r>
              <a:rPr lang="en-US" sz="5100" u="sng" dirty="0" smtClean="0"/>
              <a:t>Queued updating </a:t>
            </a:r>
            <a:r>
              <a:rPr lang="en-US" dirty="0" smtClean="0"/>
              <a:t>The Publisher and Subscriber do not have to be connected to update data at the Subscriber. Updates can be made while the Subscriber or Publisher is offline.</a:t>
            </a:r>
          </a:p>
          <a:p>
            <a:endParaRPr lang="en-US" dirty="0" smtClean="0"/>
          </a:p>
          <a:p>
            <a:r>
              <a:rPr lang="en-US" dirty="0" smtClean="0"/>
              <a:t>Updating subscriptions are supported for Subscribers running Microsoft SQL Server 2000 SP3 and later .</a:t>
            </a:r>
            <a:br>
              <a:rPr lang="en-US" dirty="0" smtClean="0"/>
            </a:br>
            <a:endParaRPr lang="en-US" dirty="0" smtClean="0"/>
          </a:p>
          <a:p>
            <a:pPr>
              <a:buNone/>
            </a:pPr>
            <a:endParaRPr lang="en-US" dirty="0" smtClean="0"/>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575600" y="619780"/>
            <a:ext cx="3672800"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Peer to Peer Replication</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77500" lnSpcReduction="20000"/>
          </a:bodyPr>
          <a:lstStyle/>
          <a:p>
            <a:r>
              <a:rPr lang="en-US" dirty="0" smtClean="0"/>
              <a:t>Peer-to-peer transactional replication is designed for applications that might read or modify the data at any of the databases participating in replication.</a:t>
            </a:r>
          </a:p>
          <a:p>
            <a:r>
              <a:rPr lang="en-US" dirty="0" smtClean="0"/>
              <a:t>Peer-to-peer replication is available only in SQL Server 2005 Enterprise Edition.</a:t>
            </a:r>
          </a:p>
          <a:p>
            <a:r>
              <a:rPr lang="en-US" dirty="0" smtClean="0"/>
              <a:t>Configuring a peer-to-peer replication topology is very similar to configuring a series of standard transactional publications and subscriptions.</a:t>
            </a:r>
          </a:p>
          <a:p>
            <a:r>
              <a:rPr lang="en-US" dirty="0" smtClean="0"/>
              <a:t>How to enable the publication for peer-to-peer replication.</a:t>
            </a:r>
          </a:p>
          <a:p>
            <a:r>
              <a:rPr lang="en-US" dirty="0" smtClean="0"/>
              <a:t>In the </a:t>
            </a:r>
            <a:r>
              <a:rPr lang="en-US" b="1" dirty="0" smtClean="0"/>
              <a:t>Publication Properties - &lt;Publication&gt;</a:t>
            </a:r>
            <a:r>
              <a:rPr lang="en-US" dirty="0" smtClean="0"/>
              <a:t> dialog box, on the </a:t>
            </a:r>
            <a:r>
              <a:rPr lang="en-US" b="1" dirty="0" smtClean="0"/>
              <a:t>Subscription Options</a:t>
            </a:r>
            <a:r>
              <a:rPr lang="en-US" dirty="0" smtClean="0"/>
              <a:t> page, select a value of </a:t>
            </a:r>
            <a:r>
              <a:rPr lang="en-US" b="1" dirty="0" smtClean="0"/>
              <a:t>True</a:t>
            </a:r>
            <a:r>
              <a:rPr lang="en-US" dirty="0" smtClean="0"/>
              <a:t> for the property </a:t>
            </a:r>
            <a:r>
              <a:rPr lang="en-US" b="1" dirty="0" smtClean="0"/>
              <a:t>Allow peer-to-peer subscriptions</a:t>
            </a:r>
            <a:r>
              <a:rPr lang="en-US"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62400" y="609600"/>
            <a:ext cx="5029200" cy="59093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smtClean="0"/>
              <a:t>On the left, updates are partitioned between the two servers; if the database contained a product catalog, you could, for example, have a custom application direct updates to node "A" for product names beginning with A-M, and direct updates to node "B" for product names beginning with N-Z. Updates are then replicated to the other node.</a:t>
            </a:r>
            <a:br>
              <a:rPr lang="en-US" dirty="0" smtClean="0"/>
            </a:br>
            <a:endParaRPr lang="en-US" dirty="0" smtClean="0"/>
          </a:p>
          <a:p>
            <a:r>
              <a:rPr lang="en-US" dirty="0" smtClean="0"/>
              <a:t>On the right, all updates are directed to node "B". From there, updates are replicated to node "A". If "B" is offline (for example, for maintenance), the application server can direct all activity to "A". When "B" is back online, updates can flow to it, and the application server can move all updates back to "B" or keep directing them to "A".</a:t>
            </a:r>
          </a:p>
          <a:p>
            <a:endParaRPr lang="en-US" dirty="0" smtClean="0"/>
          </a:p>
          <a:p>
            <a:r>
              <a:rPr lang="en-US" u="sng" dirty="0" smtClean="0"/>
              <a:t>Benefits of using this Replication</a:t>
            </a:r>
          </a:p>
          <a:p>
            <a:r>
              <a:rPr lang="en-US" dirty="0" smtClean="0"/>
              <a:t>Improved read performance, because reads are spread out over two servers.</a:t>
            </a:r>
            <a:br>
              <a:rPr lang="en-US" dirty="0" smtClean="0"/>
            </a:br>
            <a:r>
              <a:rPr lang="en-US" dirty="0" smtClean="0"/>
              <a:t>Higher availability if maintenance is required or in case of failure at one node.</a:t>
            </a:r>
            <a:endParaRPr lang="en-US" dirty="0"/>
          </a:p>
        </p:txBody>
      </p:sp>
      <p:pic>
        <p:nvPicPr>
          <p:cNvPr id="29700" name="2bd64f9b-1af3-4164-897b-ef2a43a46a14" descr="Peer-to-peer replication, two nodes"/>
          <p:cNvPicPr>
            <a:picLocks noChangeAspect="1" noChangeArrowheads="1"/>
          </p:cNvPicPr>
          <p:nvPr/>
        </p:nvPicPr>
        <p:blipFill>
          <a:blip r:embed="rId2"/>
          <a:srcRect/>
          <a:stretch>
            <a:fillRect/>
          </a:stretch>
        </p:blipFill>
        <p:spPr bwMode="auto">
          <a:xfrm>
            <a:off x="323850" y="685800"/>
            <a:ext cx="3486150" cy="3733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957989" y="619780"/>
            <a:ext cx="2833211"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Merge Replication</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62500" lnSpcReduction="20000"/>
          </a:bodyPr>
          <a:lstStyle/>
          <a:p>
            <a:r>
              <a:rPr lang="en-US" dirty="0" smtClean="0"/>
              <a:t>Merge replication, like transactional replication, typically starts with a snapshot of the publication database objects and data. </a:t>
            </a:r>
          </a:p>
          <a:p>
            <a:endParaRPr lang="en-US" dirty="0" smtClean="0"/>
          </a:p>
          <a:p>
            <a:r>
              <a:rPr lang="en-US" dirty="0" smtClean="0"/>
              <a:t>Subsequent data changes and schema modifications made at the Publisher and Subscribers are tracked with triggers. </a:t>
            </a:r>
          </a:p>
          <a:p>
            <a:endParaRPr lang="en-US" dirty="0" smtClean="0"/>
          </a:p>
          <a:p>
            <a:r>
              <a:rPr lang="en-US" dirty="0" smtClean="0"/>
              <a:t>The Subscriber synchronizes with the Publisher when connected to the network and exchanges all rows between the Publisher and Subscriber since the last time synchronization occurred.</a:t>
            </a:r>
          </a:p>
          <a:p>
            <a:endParaRPr lang="en-US" dirty="0" smtClean="0"/>
          </a:p>
          <a:p>
            <a:r>
              <a:rPr lang="en-US" dirty="0" smtClean="0"/>
              <a:t>Multiple Subscribers might update the same data at various times.</a:t>
            </a:r>
          </a:p>
          <a:p>
            <a:endParaRPr lang="en-US" dirty="0" smtClean="0"/>
          </a:p>
          <a:p>
            <a:r>
              <a:rPr lang="en-US" dirty="0" smtClean="0"/>
              <a:t>Conflicts might occur and, when they do, you need the ability to detect and resolve them.</a:t>
            </a:r>
            <a:br>
              <a:rPr lang="en-US" dirty="0" smtClean="0"/>
            </a:br>
            <a:endParaRPr lang="en-US" dirty="0" smtClean="0"/>
          </a:p>
          <a:p>
            <a:endParaRPr lang="en-US" dirty="0" smtClean="0"/>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62400" y="838200"/>
            <a:ext cx="5029200" cy="286232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smtClean="0"/>
              <a:t>Merge replication is implemented by the SQL Server Snapshot Agent and Merge Agent.</a:t>
            </a:r>
          </a:p>
          <a:p>
            <a:r>
              <a:rPr lang="en-US" dirty="0" smtClean="0"/>
              <a:t>The Snapshot Agent creates a snapshot for each partition of data.</a:t>
            </a:r>
          </a:p>
          <a:p>
            <a:r>
              <a:rPr lang="en-US" dirty="0" smtClean="0"/>
              <a:t>The Merge Agent applies the initial snapshots to the Subscribers. It also merges incremental data changes that occurred at the Publisher or Subscribers after the initial snapshot was created, and detects and resolves any conflicts according to rules you configure.</a:t>
            </a:r>
          </a:p>
        </p:txBody>
      </p:sp>
      <p:pic>
        <p:nvPicPr>
          <p:cNvPr id="32770" name="Picture 2" descr="Merge replication components and data flow"/>
          <p:cNvPicPr>
            <a:picLocks noChangeAspect="1" noChangeArrowheads="1"/>
          </p:cNvPicPr>
          <p:nvPr/>
        </p:nvPicPr>
        <p:blipFill>
          <a:blip r:embed="rId2"/>
          <a:srcRect/>
          <a:stretch>
            <a:fillRect/>
          </a:stretch>
        </p:blipFill>
        <p:spPr bwMode="auto">
          <a:xfrm>
            <a:off x="219075" y="792855"/>
            <a:ext cx="3667125" cy="54673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438400" y="619780"/>
            <a:ext cx="4201856"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Replication Agent Overview</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47500" lnSpcReduction="20000"/>
          </a:bodyPr>
          <a:lstStyle/>
          <a:p>
            <a:r>
              <a:rPr lang="en-US" dirty="0" smtClean="0"/>
              <a:t>Snapshot Agent: The Snapshot Agent is typically used with all types of replication. It prepares schema and initial data files of published tables and other objects, stores the snapshot files, and records information about synchronization in the distribution database.</a:t>
            </a:r>
          </a:p>
          <a:p>
            <a:endParaRPr lang="en-US" dirty="0" smtClean="0"/>
          </a:p>
          <a:p>
            <a:r>
              <a:rPr lang="en-US" dirty="0" smtClean="0"/>
              <a:t>Log Reader Agent: The Log Reader Agent is used with transactional replication. It moves transactions marked for replication from the transaction log on the Publisher to the distribution database.</a:t>
            </a:r>
          </a:p>
          <a:p>
            <a:endParaRPr lang="en-US" dirty="0" smtClean="0"/>
          </a:p>
          <a:p>
            <a:r>
              <a:rPr lang="en-US" dirty="0" smtClean="0"/>
              <a:t>Queue Reader Agent: The Queue Reader Agent is used with transactional replication with the queued updating option. The agent runs at the Distributor and moves changes made at the Subscriber back to the Publisher.</a:t>
            </a:r>
          </a:p>
          <a:p>
            <a:endParaRPr lang="en-US" dirty="0" smtClean="0"/>
          </a:p>
          <a:p>
            <a:r>
              <a:rPr lang="en-US" dirty="0" smtClean="0"/>
              <a:t>Distribution Agent: The Distribution Agent is used with snapshot and transactional replication. It applies the initial snapshot to the Subscriber and moves transactions held in the distribution database to Subscribers.</a:t>
            </a:r>
          </a:p>
          <a:p>
            <a:endParaRPr lang="en-US" dirty="0" smtClean="0"/>
          </a:p>
          <a:p>
            <a:r>
              <a:rPr lang="en-US" dirty="0" smtClean="0"/>
              <a:t>Merge Agent: The Merge Agent is used with merge replication. It applies the initial snapshot to the Subscriber and moves and reconciles incremental data changes that occur. Each merge subscription has its own Merge Agent that connects to both the Publisher and the Subscriber and updates both.</a:t>
            </a:r>
          </a:p>
          <a:p>
            <a:pPr lvl="1"/>
            <a:r>
              <a:rPr lang="en-US" sz="3200" dirty="0" smtClean="0"/>
              <a:t>By default, the Merge Agent uploads changes from the Subscriber to the Publisher and then downloads changes from the Publisher to the Subscriber.</a:t>
            </a:r>
          </a:p>
          <a:p>
            <a:endParaRPr lang="en-US" dirty="0" smtClean="0"/>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438400" y="619780"/>
            <a:ext cx="3437864"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How to Trouble Shoot </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77500" lnSpcReduction="20000"/>
          </a:bodyPr>
          <a:lstStyle/>
          <a:p>
            <a:pPr>
              <a:buNone/>
            </a:pPr>
            <a:r>
              <a:rPr lang="en-US" dirty="0" smtClean="0"/>
              <a:t>				     </a:t>
            </a:r>
            <a:r>
              <a:rPr lang="en-US" u="sng" dirty="0" smtClean="0"/>
              <a:t>Issue 1</a:t>
            </a:r>
          </a:p>
          <a:p>
            <a:r>
              <a:rPr lang="en-US" dirty="0" smtClean="0"/>
              <a:t>Security is the common cause of replication failure.</a:t>
            </a:r>
          </a:p>
          <a:p>
            <a:r>
              <a:rPr lang="en-US" dirty="0" smtClean="0"/>
              <a:t>To fix this problem the owner of the Job should be either a standard SQL Server Login Acc or a local system acc</a:t>
            </a:r>
          </a:p>
          <a:p>
            <a:r>
              <a:rPr lang="en-US" dirty="0" smtClean="0"/>
              <a:t>To check the windows the working directory called </a:t>
            </a:r>
            <a:r>
              <a:rPr lang="en-US" dirty="0" smtClean="0">
                <a:hlinkClick r:id="rId2" action="ppaction://hlinkfile"/>
              </a:rPr>
              <a:t>\\drive\mssql\repldata</a:t>
            </a:r>
            <a:r>
              <a:rPr lang="en-US" dirty="0" smtClean="0"/>
              <a:t> folder. It is an administrative share It means that only Administrator can access it</a:t>
            </a:r>
          </a:p>
          <a:p>
            <a:r>
              <a:rPr lang="en-US" dirty="0" smtClean="0"/>
              <a:t>If the account by the SQL </a:t>
            </a:r>
            <a:r>
              <a:rPr lang="en-US" dirty="0" err="1" smtClean="0"/>
              <a:t>Srv</a:t>
            </a:r>
            <a:r>
              <a:rPr lang="en-US" dirty="0" smtClean="0"/>
              <a:t> Agent is not an administrator on the domain, replication will fail.</a:t>
            </a:r>
          </a:p>
          <a:p>
            <a:r>
              <a:rPr lang="en-US" dirty="0" smtClean="0"/>
              <a:t>All of the SQL </a:t>
            </a:r>
            <a:r>
              <a:rPr lang="en-US" dirty="0" err="1" smtClean="0"/>
              <a:t>Srv</a:t>
            </a:r>
            <a:r>
              <a:rPr lang="en-US" dirty="0" smtClean="0"/>
              <a:t> Agent services in all of the servers involved in Replication should use the same domain account, if not Distribution server will fail.</a:t>
            </a:r>
          </a:p>
          <a:p>
            <a:pPr>
              <a:buNone/>
            </a:pPr>
            <a:endParaRPr lang="en-US" dirty="0" smtClean="0"/>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438400" y="619780"/>
            <a:ext cx="3437864"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How to Trouble Shoot </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92500"/>
          </a:bodyPr>
          <a:lstStyle/>
          <a:p>
            <a:pPr algn="ctr">
              <a:buNone/>
            </a:pPr>
            <a:r>
              <a:rPr lang="en-US" u="sng" dirty="0" smtClean="0"/>
              <a:t>Issue 2</a:t>
            </a:r>
          </a:p>
          <a:p>
            <a:r>
              <a:rPr lang="en-US" dirty="0" smtClean="0"/>
              <a:t>For example, if your distribution is working fine, but none of your subscriber are not getting any new data, the Problem is Log Reader Agent.</a:t>
            </a:r>
          </a:p>
          <a:p>
            <a:r>
              <a:rPr lang="en-US" dirty="0" smtClean="0"/>
              <a:t>To fix this problem make sure that SS Agent services on </a:t>
            </a:r>
            <a:r>
              <a:rPr lang="en-US" dirty="0" err="1" smtClean="0"/>
              <a:t>dis</a:t>
            </a:r>
            <a:r>
              <a:rPr lang="en-US" dirty="0" smtClean="0"/>
              <a:t> &amp; Pub using the same domain.</a:t>
            </a:r>
          </a:p>
          <a:p>
            <a:r>
              <a:rPr lang="en-US" dirty="0" smtClean="0"/>
              <a:t>Verify that the transaction log for the </a:t>
            </a:r>
            <a:r>
              <a:rPr lang="en-US" dirty="0" err="1" smtClean="0"/>
              <a:t>dis</a:t>
            </a:r>
            <a:r>
              <a:rPr lang="en-US" dirty="0" smtClean="0"/>
              <a:t> db is not full. If it is full the Log reader will not able to write changes to the </a:t>
            </a:r>
            <a:r>
              <a:rPr lang="en-US" dirty="0" err="1" smtClean="0"/>
              <a:t>Dis</a:t>
            </a:r>
            <a:r>
              <a:rPr lang="en-US" dirty="0" smtClean="0"/>
              <a:t> db.</a:t>
            </a:r>
          </a:p>
          <a:p>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6019800"/>
          </a:xfrm>
        </p:spPr>
        <p:style>
          <a:lnRef idx="0">
            <a:schemeClr val="accent1"/>
          </a:lnRef>
          <a:fillRef idx="3">
            <a:schemeClr val="accent1"/>
          </a:fillRef>
          <a:effectRef idx="3">
            <a:schemeClr val="accent1"/>
          </a:effectRef>
          <a:fontRef idx="minor">
            <a:schemeClr val="lt1"/>
          </a:fontRef>
        </p:style>
        <p:txBody>
          <a:bodyPr>
            <a:normAutofit fontScale="90000"/>
          </a:bodyPr>
          <a:lstStyle/>
          <a:p>
            <a:pPr algn="l"/>
            <a:r>
              <a:rPr lang="en-US" dirty="0" smtClean="0">
                <a:solidFill>
                  <a:srgbClr val="0070C0"/>
                </a:solidFill>
              </a:rPr>
              <a:t>Replication Overview</a:t>
            </a:r>
            <a:br>
              <a:rPr lang="en-US" dirty="0" smtClean="0">
                <a:solidFill>
                  <a:srgbClr val="0070C0"/>
                </a:solidFill>
              </a:rPr>
            </a:br>
            <a:r>
              <a:rPr lang="en-US" dirty="0" smtClean="0">
                <a:solidFill>
                  <a:srgbClr val="0070C0"/>
                </a:solidFill>
              </a:rPr>
              <a:t/>
            </a:r>
            <a:br>
              <a:rPr lang="en-US" dirty="0" smtClean="0">
                <a:solidFill>
                  <a:srgbClr val="0070C0"/>
                </a:solidFill>
              </a:rPr>
            </a:br>
            <a:r>
              <a:rPr lang="en-US" sz="3000" dirty="0" smtClean="0"/>
              <a:t>Replication is a set of technologies for copying and distributing data and database objects from one database to another and then synchronizing between databases to maintain consistency.</a:t>
            </a:r>
            <a:br>
              <a:rPr lang="en-US" sz="3000" dirty="0" smtClean="0"/>
            </a:br>
            <a:r>
              <a:rPr lang="en-US" sz="3000" dirty="0" smtClean="0"/>
              <a:t/>
            </a:r>
            <a:br>
              <a:rPr lang="en-US" sz="3000" dirty="0" smtClean="0"/>
            </a:br>
            <a:r>
              <a:rPr lang="en-US" sz="3000" dirty="0" smtClean="0"/>
              <a:t>Basically we need 3 servers to configure the replication process.</a:t>
            </a:r>
            <a:br>
              <a:rPr lang="en-US" sz="3000" dirty="0" smtClean="0"/>
            </a:br>
            <a:r>
              <a:rPr lang="en-US" sz="3000" dirty="0" smtClean="0"/>
              <a:t>1. Publisher </a:t>
            </a:r>
            <a:br>
              <a:rPr lang="en-US" sz="3000" dirty="0" smtClean="0"/>
            </a:br>
            <a:r>
              <a:rPr lang="en-US" sz="3000" dirty="0" smtClean="0"/>
              <a:t>2. Distributor</a:t>
            </a:r>
            <a:br>
              <a:rPr lang="en-US" sz="3000" dirty="0" smtClean="0"/>
            </a:br>
            <a:r>
              <a:rPr lang="en-US" sz="3000" dirty="0" smtClean="0"/>
              <a:t>3. Subscriber</a:t>
            </a:r>
            <a:r>
              <a:rPr lang="en-US" dirty="0" smtClean="0"/>
              <a:t/>
            </a:r>
            <a:br>
              <a:rPr lang="en-US" dirty="0" smtClean="0"/>
            </a:br>
            <a:r>
              <a:rPr lang="en-US" sz="2900" dirty="0"/>
              <a:t>Publisher, Distributor &amp; Subscribers </a:t>
            </a:r>
            <a:r>
              <a:rPr lang="en-US" sz="2900" dirty="0" smtClean="0"/>
              <a:t>- Server/Instance </a:t>
            </a:r>
            <a:r>
              <a:rPr lang="en-US" sz="2900" dirty="0"/>
              <a:t>name</a:t>
            </a:r>
            <a:br>
              <a:rPr lang="en-US" sz="2900" dirty="0"/>
            </a:br>
            <a:r>
              <a:rPr lang="en-US" sz="2900" dirty="0"/>
              <a:t>Publication, Articles &amp; Subscriptions </a:t>
            </a:r>
            <a:r>
              <a:rPr lang="en-US" sz="2900" dirty="0" smtClean="0"/>
              <a:t>- </a:t>
            </a:r>
            <a:r>
              <a:rPr lang="en-US" sz="2900" dirty="0"/>
              <a:t>Items</a:t>
            </a:r>
            <a:r>
              <a:rPr lang="en-US" sz="2900" dirty="0" smtClean="0"/>
              <a:t>.</a:t>
            </a:r>
            <a:r>
              <a:rPr lang="en-US" dirty="0"/>
              <a:t/>
            </a:r>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438400" y="619780"/>
            <a:ext cx="3437864"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How to Trouble Shoot </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85000" lnSpcReduction="10000"/>
          </a:bodyPr>
          <a:lstStyle/>
          <a:p>
            <a:pPr algn="ctr">
              <a:buNone/>
            </a:pPr>
            <a:r>
              <a:rPr lang="en-US" u="sng" dirty="0" smtClean="0"/>
              <a:t>Issue 3</a:t>
            </a:r>
          </a:p>
          <a:p>
            <a:r>
              <a:rPr lang="en-US" dirty="0" smtClean="0"/>
              <a:t>If some of the Subscribers receiving data, but others are not.</a:t>
            </a:r>
          </a:p>
          <a:p>
            <a:r>
              <a:rPr lang="en-US" dirty="0" smtClean="0"/>
              <a:t>Then the problem is in the distribution process. </a:t>
            </a:r>
          </a:p>
          <a:p>
            <a:r>
              <a:rPr lang="en-US" dirty="0" smtClean="0"/>
              <a:t>To fix this make sure the subscription server is online.</a:t>
            </a:r>
          </a:p>
          <a:p>
            <a:r>
              <a:rPr lang="en-US" dirty="0" smtClean="0"/>
              <a:t>Make sure the sub db is online, </a:t>
            </a:r>
            <a:r>
              <a:rPr lang="en-US" dirty="0" err="1" smtClean="0"/>
              <a:t>becoz</a:t>
            </a:r>
            <a:r>
              <a:rPr lang="en-US" dirty="0" smtClean="0"/>
              <a:t> it should not be marked as shutdown, </a:t>
            </a:r>
            <a:r>
              <a:rPr lang="en-US" dirty="0" err="1" smtClean="0"/>
              <a:t>readonly</a:t>
            </a:r>
            <a:r>
              <a:rPr lang="en-US" dirty="0" smtClean="0"/>
              <a:t>, single user or restricted user as such.</a:t>
            </a:r>
          </a:p>
          <a:p>
            <a:r>
              <a:rPr lang="en-US" dirty="0" smtClean="0"/>
              <a:t>Check the distributor &amp; subscriber server using the same domain account for their SS Agent services.</a:t>
            </a:r>
          </a:p>
          <a:p>
            <a:endParaRPr lang="en-US" dirty="0" smtClean="0"/>
          </a:p>
          <a:p>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438400" y="619780"/>
            <a:ext cx="3437864"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How to Trouble Shoot </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85000" lnSpcReduction="10000"/>
          </a:bodyPr>
          <a:lstStyle/>
          <a:p>
            <a:pPr algn="ctr">
              <a:buNone/>
            </a:pPr>
            <a:r>
              <a:rPr lang="en-US" u="sng" dirty="0" smtClean="0"/>
              <a:t>Issue 4</a:t>
            </a:r>
          </a:p>
          <a:p>
            <a:r>
              <a:rPr lang="en-US" dirty="0" smtClean="0"/>
              <a:t>If one of your subscribers goes down.</a:t>
            </a:r>
          </a:p>
          <a:p>
            <a:r>
              <a:rPr lang="en-US" dirty="0" smtClean="0"/>
              <a:t>It will show some error like, your sub will be out of synch with the publisher.</a:t>
            </a:r>
          </a:p>
          <a:p>
            <a:r>
              <a:rPr lang="en-US" dirty="0" smtClean="0"/>
              <a:t>Here SQL Server is always keeping track of where it left off.</a:t>
            </a:r>
          </a:p>
          <a:p>
            <a:r>
              <a:rPr lang="en-US" dirty="0" smtClean="0"/>
              <a:t>So, If sub goes down, just bring it online and it will start replicating again with the next schedule.</a:t>
            </a:r>
          </a:p>
          <a:p>
            <a:r>
              <a:rPr lang="en-US" dirty="0" smtClean="0"/>
              <a:t>If it is down for more than 24 hours, you should create a new snapshot for it, so that it is completely restored.</a:t>
            </a:r>
          </a:p>
          <a:p>
            <a:endParaRPr lang="en-US" dirty="0" smtClean="0"/>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438400" y="619780"/>
            <a:ext cx="3437864"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How to Trouble Shoot </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85000" lnSpcReduction="20000"/>
          </a:bodyPr>
          <a:lstStyle/>
          <a:p>
            <a:pPr algn="ctr">
              <a:buNone/>
            </a:pPr>
            <a:r>
              <a:rPr lang="en-US" u="sng" dirty="0" smtClean="0"/>
              <a:t>Issue 5</a:t>
            </a:r>
          </a:p>
          <a:p>
            <a:r>
              <a:rPr lang="en-US" dirty="0" smtClean="0"/>
              <a:t>If your distribution goes down.</a:t>
            </a:r>
          </a:p>
          <a:p>
            <a:r>
              <a:rPr lang="en-US" dirty="0" smtClean="0"/>
              <a:t>If it fails the replication halts altogether totally.</a:t>
            </a:r>
          </a:p>
          <a:p>
            <a:r>
              <a:rPr lang="en-US" dirty="0" smtClean="0"/>
              <a:t>Just bring it back online and it starts functioning again.</a:t>
            </a:r>
          </a:p>
          <a:p>
            <a:r>
              <a:rPr lang="en-US" dirty="0" smtClean="0"/>
              <a:t>Within 24 hours, the </a:t>
            </a:r>
            <a:r>
              <a:rPr lang="en-US" dirty="0" err="1" smtClean="0"/>
              <a:t>dis</a:t>
            </a:r>
            <a:r>
              <a:rPr lang="en-US" dirty="0" smtClean="0"/>
              <a:t> </a:t>
            </a:r>
            <a:r>
              <a:rPr lang="en-US" dirty="0" err="1" smtClean="0"/>
              <a:t>srv</a:t>
            </a:r>
            <a:r>
              <a:rPr lang="en-US" dirty="0" smtClean="0"/>
              <a:t> having a fail-safe mechanism that keeps it from replicating old transactions to subscribers.</a:t>
            </a:r>
          </a:p>
          <a:p>
            <a:r>
              <a:rPr lang="en-US" dirty="0" smtClean="0"/>
              <a:t>If it is more than 24 hrs, all the transactions in the </a:t>
            </a:r>
            <a:r>
              <a:rPr lang="en-US" dirty="0" err="1" smtClean="0"/>
              <a:t>dis</a:t>
            </a:r>
            <a:r>
              <a:rPr lang="en-US" dirty="0" smtClean="0"/>
              <a:t> DB is timed out.</a:t>
            </a:r>
          </a:p>
          <a:p>
            <a:r>
              <a:rPr lang="en-US" dirty="0" smtClean="0"/>
              <a:t>If this happens, just create a new snapshot for all of your subscribers and you will be up &amp; replicating again.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922825" y="619780"/>
            <a:ext cx="2792175"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t>Replication Tables</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70000" lnSpcReduction="20000"/>
          </a:bodyPr>
          <a:lstStyle/>
          <a:p>
            <a:r>
              <a:rPr lang="en-US" dirty="0" smtClean="0"/>
              <a:t>Using  Distribution Database.</a:t>
            </a:r>
          </a:p>
          <a:p>
            <a:endParaRPr lang="en-US" dirty="0" smtClean="0"/>
          </a:p>
          <a:p>
            <a:r>
              <a:rPr lang="en-US" dirty="0" smtClean="0"/>
              <a:t>If you want to check the Publication &amp; Articles</a:t>
            </a:r>
          </a:p>
          <a:p>
            <a:pPr lvl="1"/>
            <a:r>
              <a:rPr lang="en-US" dirty="0" smtClean="0"/>
              <a:t>Use </a:t>
            </a:r>
            <a:r>
              <a:rPr lang="en-US" dirty="0" err="1" smtClean="0"/>
              <a:t>MsPublications</a:t>
            </a:r>
            <a:r>
              <a:rPr lang="en-US" dirty="0" smtClean="0"/>
              <a:t> &amp; </a:t>
            </a:r>
            <a:r>
              <a:rPr lang="en-US" dirty="0" err="1" smtClean="0"/>
              <a:t>MSArticles</a:t>
            </a:r>
            <a:r>
              <a:rPr lang="en-US" dirty="0" smtClean="0"/>
              <a:t> tables</a:t>
            </a:r>
          </a:p>
          <a:p>
            <a:r>
              <a:rPr lang="en-US" dirty="0" smtClean="0"/>
              <a:t>If you want to see all the agent</a:t>
            </a:r>
          </a:p>
          <a:p>
            <a:pPr lvl="1"/>
            <a:r>
              <a:rPr lang="en-US" dirty="0" smtClean="0"/>
              <a:t>Select * from </a:t>
            </a:r>
            <a:r>
              <a:rPr lang="en-US" dirty="0" err="1" smtClean="0"/>
              <a:t>msdistribution_agents</a:t>
            </a:r>
            <a:endParaRPr lang="en-US" dirty="0" smtClean="0"/>
          </a:p>
          <a:p>
            <a:r>
              <a:rPr lang="en-US" dirty="0" smtClean="0"/>
              <a:t>If you want to see the complete information of all agents.</a:t>
            </a:r>
          </a:p>
          <a:p>
            <a:pPr lvl="1"/>
            <a:r>
              <a:rPr lang="en-US" dirty="0" smtClean="0"/>
              <a:t>Use </a:t>
            </a:r>
            <a:r>
              <a:rPr lang="en-US" dirty="0" err="1" smtClean="0"/>
              <a:t>msdistribution_history</a:t>
            </a:r>
            <a:r>
              <a:rPr lang="en-US" dirty="0" smtClean="0"/>
              <a:t> table</a:t>
            </a:r>
          </a:p>
          <a:p>
            <a:r>
              <a:rPr lang="en-US" dirty="0" smtClean="0"/>
              <a:t>If you want to see the subscriber details.</a:t>
            </a:r>
          </a:p>
          <a:p>
            <a:pPr lvl="1"/>
            <a:r>
              <a:rPr lang="en-US" dirty="0" smtClean="0"/>
              <a:t>Use </a:t>
            </a:r>
            <a:r>
              <a:rPr lang="en-US" dirty="0" err="1" smtClean="0"/>
              <a:t>Mssubscriber_info</a:t>
            </a:r>
            <a:r>
              <a:rPr lang="en-US" dirty="0" smtClean="0"/>
              <a:t> &amp; </a:t>
            </a:r>
            <a:r>
              <a:rPr lang="en-US" dirty="0" err="1" smtClean="0"/>
              <a:t>Mssubscriptions</a:t>
            </a:r>
            <a:r>
              <a:rPr lang="en-US" dirty="0" smtClean="0"/>
              <a:t> tables</a:t>
            </a:r>
          </a:p>
          <a:p>
            <a:r>
              <a:rPr lang="en-US" dirty="0" smtClean="0"/>
              <a:t>If you want to see the errors that occur during replication &amp; synchronization.</a:t>
            </a:r>
          </a:p>
          <a:p>
            <a:pPr lvl="1"/>
            <a:r>
              <a:rPr lang="en-US" dirty="0" smtClean="0"/>
              <a:t>Use </a:t>
            </a:r>
            <a:r>
              <a:rPr lang="en-US" dirty="0" err="1" smtClean="0"/>
              <a:t>Msrepl_errors</a:t>
            </a:r>
            <a:r>
              <a:rPr lang="en-US" dirty="0" smtClean="0"/>
              <a:t> &amp; </a:t>
            </a:r>
            <a:r>
              <a:rPr lang="en-US" dirty="0" err="1" smtClean="0"/>
              <a:t>Mssync_status</a:t>
            </a:r>
            <a:endParaRPr lang="en-US" dirty="0" smtClean="0"/>
          </a:p>
          <a:p>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846678" y="619780"/>
            <a:ext cx="2563522"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smtClean="0">
                <a:solidFill>
                  <a:schemeClr val="bg1"/>
                </a:solidFill>
                <a:latin typeface="Arial" pitchFamily="34" charset="0"/>
              </a:rPr>
              <a:t>Using </a:t>
            </a:r>
            <a:r>
              <a:rPr lang="en-US" sz="2800" dirty="0" err="1" smtClean="0">
                <a:solidFill>
                  <a:schemeClr val="bg1"/>
                </a:solidFill>
                <a:latin typeface="Arial" pitchFamily="34" charset="0"/>
              </a:rPr>
              <a:t>PerfMon</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85000" lnSpcReduction="20000"/>
          </a:bodyPr>
          <a:lstStyle/>
          <a:p>
            <a:r>
              <a:rPr lang="en-US" dirty="0" smtClean="0"/>
              <a:t>Using Performance Monitor</a:t>
            </a:r>
          </a:p>
          <a:p>
            <a:endParaRPr lang="en-US" dirty="0" smtClean="0"/>
          </a:p>
          <a:p>
            <a:r>
              <a:rPr lang="en-US" dirty="0" smtClean="0"/>
              <a:t>SQL Server: Replication Agents – Monitor the status of all replication agents.</a:t>
            </a:r>
          </a:p>
          <a:p>
            <a:r>
              <a:rPr lang="en-US" dirty="0" smtClean="0"/>
              <a:t>Replication Dist – It monitor the No. of Transaction transferred/sec.</a:t>
            </a:r>
          </a:p>
          <a:p>
            <a:r>
              <a:rPr lang="en-US" dirty="0" smtClean="0"/>
              <a:t>Replication </a:t>
            </a:r>
            <a:r>
              <a:rPr lang="en-US" dirty="0" err="1" smtClean="0"/>
              <a:t>Logreader</a:t>
            </a:r>
            <a:r>
              <a:rPr lang="en-US" dirty="0" smtClean="0"/>
              <a:t> – It monitor the status of Log reader agent.</a:t>
            </a:r>
          </a:p>
          <a:p>
            <a:r>
              <a:rPr lang="en-US" dirty="0" smtClean="0"/>
              <a:t>Replication Merge Agent – It monitor the No of conflicts/Sec.</a:t>
            </a:r>
          </a:p>
          <a:p>
            <a:r>
              <a:rPr lang="en-US" dirty="0" smtClean="0"/>
              <a:t>Replication Snapshot – It monitor the No of trans/sec.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43000"/>
            <a:ext cx="8229600" cy="4525963"/>
          </a:xfrm>
          <a:solidFill>
            <a:schemeClr val="tx2">
              <a:lumMod val="60000"/>
              <a:lumOff val="40000"/>
            </a:schemeClr>
          </a:solidFill>
        </p:spPr>
        <p:style>
          <a:lnRef idx="0">
            <a:schemeClr val="accent1"/>
          </a:lnRef>
          <a:fillRef idx="3">
            <a:schemeClr val="accent1"/>
          </a:fillRef>
          <a:effectRef idx="3">
            <a:schemeClr val="accent1"/>
          </a:effectRef>
          <a:fontRef idx="minor">
            <a:schemeClr val="lt1"/>
          </a:fontRef>
        </p:style>
        <p:txBody>
          <a:bodyPr>
            <a:normAutofit fontScale="92500" lnSpcReduction="20000"/>
          </a:bodyPr>
          <a:lstStyle/>
          <a:p>
            <a:r>
              <a:rPr lang="en-US" dirty="0" smtClean="0">
                <a:solidFill>
                  <a:schemeClr val="bg1"/>
                </a:solidFill>
              </a:rPr>
              <a:t>Links Referred.</a:t>
            </a:r>
          </a:p>
          <a:p>
            <a:endParaRPr lang="en-US" dirty="0" smtClean="0">
              <a:solidFill>
                <a:schemeClr val="bg1"/>
              </a:solidFill>
            </a:endParaRPr>
          </a:p>
          <a:p>
            <a:r>
              <a:rPr lang="en-US" dirty="0" smtClean="0">
                <a:solidFill>
                  <a:schemeClr val="bg1"/>
                </a:solidFill>
                <a:hlinkClick r:id="rId2"/>
              </a:rPr>
              <a:t>http://msdn.microsoft.com/en-us/library/ms152567(v=SQL.90).aspx</a:t>
            </a:r>
            <a:endParaRPr lang="en-US" dirty="0" smtClean="0">
              <a:solidFill>
                <a:schemeClr val="bg1"/>
              </a:solidFill>
            </a:endParaRPr>
          </a:p>
          <a:p>
            <a:r>
              <a:rPr lang="en-US" dirty="0" smtClean="0">
                <a:solidFill>
                  <a:schemeClr val="bg1"/>
                </a:solidFill>
                <a:hlinkClick r:id="rId3"/>
              </a:rPr>
              <a:t>http://msdn.microsoft.com/en-us/library/ms152762(v=SQL.90).aspx</a:t>
            </a:r>
            <a:endParaRPr lang="en-US" dirty="0" smtClean="0">
              <a:solidFill>
                <a:schemeClr val="bg1"/>
              </a:solidFill>
            </a:endParaRPr>
          </a:p>
          <a:p>
            <a:r>
              <a:rPr lang="en-US" dirty="0" smtClean="0">
                <a:solidFill>
                  <a:schemeClr val="bg1"/>
                </a:solidFill>
                <a:hlinkClick r:id="rId4"/>
              </a:rPr>
              <a:t>http://msdn.microsoft.com/en-us/library/ms152501(v=SQL.90).aspx</a:t>
            </a:r>
            <a:endParaRPr lang="en-US" dirty="0" smtClean="0">
              <a:solidFill>
                <a:schemeClr val="bg1"/>
              </a:solidFill>
            </a:endParaRPr>
          </a:p>
          <a:p>
            <a:r>
              <a:rPr lang="en-US" dirty="0" smtClean="0">
                <a:solidFill>
                  <a:schemeClr val="bg1"/>
                </a:solidFill>
                <a:hlinkClick r:id="rId5"/>
              </a:rPr>
              <a:t>http://msdn.microsoft.com/en-us/library/ms152531(v=SQL.90).aspx</a:t>
            </a:r>
            <a:endParaRPr lang="en-US" dirty="0" smtClean="0">
              <a:solidFill>
                <a:schemeClr val="bg1"/>
              </a:solidFill>
            </a:endParaRPr>
          </a:p>
          <a:p>
            <a:endParaRPr lang="en-US" dirty="0" smtClean="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43000"/>
            <a:ext cx="8229600" cy="4525963"/>
          </a:xfrm>
          <a:solidFill>
            <a:schemeClr val="tx2">
              <a:lumMod val="60000"/>
              <a:lumOff val="40000"/>
            </a:schemeClr>
          </a:solidFill>
        </p:spPr>
        <p:style>
          <a:lnRef idx="0">
            <a:schemeClr val="accent1"/>
          </a:lnRef>
          <a:fillRef idx="3">
            <a:schemeClr val="accent1"/>
          </a:fillRef>
          <a:effectRef idx="3">
            <a:schemeClr val="accent1"/>
          </a:effectRef>
          <a:fontRef idx="minor">
            <a:schemeClr val="lt1"/>
          </a:fontRef>
        </p:style>
        <p:txBody>
          <a:bodyPr>
            <a:normAutofit/>
          </a:bodyPr>
          <a:lstStyle/>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pPr algn="ctr">
              <a:buNone/>
            </a:pPr>
            <a:r>
              <a:rPr lang="en-US" sz="6000" dirty="0" smtClean="0">
                <a:solidFill>
                  <a:schemeClr val="bg1"/>
                </a:solidFill>
              </a:rPr>
              <a:t>Thank U </a:t>
            </a:r>
            <a:r>
              <a:rPr lang="en-US" sz="6000" dirty="0" smtClean="0">
                <a:solidFill>
                  <a:schemeClr val="bg1"/>
                </a:solidFill>
                <a:sym typeface="Wingdings" pitchFamily="2" charset="2"/>
              </a:rPr>
              <a:t></a:t>
            </a:r>
            <a:endParaRPr lang="en-US" sz="6000" dirty="0" smtClean="0">
              <a:solidFill>
                <a:schemeClr val="bg1"/>
              </a:solidFill>
            </a:endParaRPr>
          </a:p>
          <a:p>
            <a:endParaRPr lang="en-US" dirty="0" smtClean="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1a09c357-d52f-4be5-b265-035f4505f97f" descr="Replication components and data flow"/>
          <p:cNvPicPr/>
          <p:nvPr/>
        </p:nvPicPr>
        <p:blipFill>
          <a:blip r:embed="rId2"/>
          <a:srcRect/>
          <a:stretch>
            <a:fillRect/>
          </a:stretch>
        </p:blipFill>
        <p:spPr bwMode="auto">
          <a:xfrm>
            <a:off x="1600200" y="800100"/>
            <a:ext cx="5715000" cy="52197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style>
          <a:lnRef idx="0">
            <a:schemeClr val="accent1"/>
          </a:lnRef>
          <a:fillRef idx="3">
            <a:schemeClr val="accent1"/>
          </a:fillRef>
          <a:effectRef idx="3">
            <a:schemeClr val="accent1"/>
          </a:effectRef>
          <a:fontRef idx="minor">
            <a:schemeClr val="lt1"/>
          </a:fontRef>
        </p:style>
        <p:txBody>
          <a:bodyPr>
            <a:normAutofit fontScale="92500" lnSpcReduction="20000"/>
          </a:bodyPr>
          <a:lstStyle/>
          <a:p>
            <a:r>
              <a:rPr lang="en-US" sz="2800" b="1" dirty="0"/>
              <a:t>Publisher</a:t>
            </a:r>
            <a:endParaRPr lang="en-US" sz="2800" dirty="0"/>
          </a:p>
          <a:p>
            <a:pPr lvl="1"/>
            <a:r>
              <a:rPr lang="en-US" sz="2400" dirty="0"/>
              <a:t>The Publisher is a database instance that makes data available to other locations through replication. The Publisher can have one or more publications, each defining a logically related set of objects and data to replicate. </a:t>
            </a:r>
            <a:endParaRPr lang="en-US" sz="2400" dirty="0" smtClean="0"/>
          </a:p>
          <a:p>
            <a:pPr lvl="1"/>
            <a:endParaRPr lang="en-US" sz="2400" dirty="0" smtClean="0"/>
          </a:p>
          <a:p>
            <a:r>
              <a:rPr lang="en-US" sz="2800" b="1" dirty="0"/>
              <a:t>Distributor</a:t>
            </a:r>
            <a:r>
              <a:rPr lang="en-US" sz="2800" dirty="0"/>
              <a:t> </a:t>
            </a:r>
          </a:p>
          <a:p>
            <a:pPr lvl="1"/>
            <a:r>
              <a:rPr lang="en-US" sz="2400" dirty="0"/>
              <a:t>The Distributor is a database instance that acts as a store for replication specific data associated with one or more Publishers. Each Publisher is associated with a single database (known as a distribution database) at the Distributor. </a:t>
            </a:r>
            <a:endParaRPr lang="en-US" sz="2400" dirty="0" smtClean="0"/>
          </a:p>
          <a:p>
            <a:pPr lvl="1"/>
            <a:r>
              <a:rPr lang="en-US" sz="2400" dirty="0" smtClean="0"/>
              <a:t>The </a:t>
            </a:r>
            <a:r>
              <a:rPr lang="en-US" sz="2400" dirty="0"/>
              <a:t>distribution database stores replication status data, metadata about the publication, and, in some cases, acts as a queue for data moving from the Publisher to the Subscribers. </a:t>
            </a:r>
            <a:endParaRPr lang="en-US" sz="2400" dirty="0" smtClean="0"/>
          </a:p>
          <a:p>
            <a:pPr lvl="1"/>
            <a:r>
              <a:rPr lang="en-US" sz="2400" dirty="0" smtClean="0"/>
              <a:t>In </a:t>
            </a:r>
            <a:r>
              <a:rPr lang="en-US" sz="2400" dirty="0"/>
              <a:t>many cases, a single database server instance acts as both the Publisher and the Distributor. This is known as a </a:t>
            </a:r>
            <a:r>
              <a:rPr lang="en-US" sz="2400" i="1" dirty="0"/>
              <a:t>local Distributor</a:t>
            </a:r>
            <a:r>
              <a:rPr lang="en-US" sz="2400" dirty="0"/>
              <a:t>. When the Publisher and the Distributor are configured on separate database server instances, the Distributor is known as a </a:t>
            </a:r>
            <a:r>
              <a:rPr lang="en-US" sz="2400" i="1" dirty="0"/>
              <a:t>remote Distributor</a:t>
            </a:r>
            <a:r>
              <a:rPr lang="en-US" sz="2400" dirty="0"/>
              <a:t>.</a:t>
            </a:r>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style>
          <a:lnRef idx="0">
            <a:schemeClr val="accent1"/>
          </a:lnRef>
          <a:fillRef idx="3">
            <a:schemeClr val="accent1"/>
          </a:fillRef>
          <a:effectRef idx="3">
            <a:schemeClr val="accent1"/>
          </a:effectRef>
          <a:fontRef idx="minor">
            <a:schemeClr val="lt1"/>
          </a:fontRef>
        </p:style>
        <p:txBody>
          <a:bodyPr>
            <a:normAutofit/>
          </a:bodyPr>
          <a:lstStyle/>
          <a:p>
            <a:r>
              <a:rPr lang="en-US" sz="2200" b="1" dirty="0"/>
              <a:t>Subscribers</a:t>
            </a:r>
            <a:r>
              <a:rPr lang="en-US" sz="2200" dirty="0"/>
              <a:t> </a:t>
            </a:r>
          </a:p>
          <a:p>
            <a:pPr lvl="1"/>
            <a:r>
              <a:rPr lang="en-US" sz="1800" dirty="0"/>
              <a:t>A Subscriber is a database instance that receives replicated data. A Subscriber can receive data from multiple Publishers and publications. </a:t>
            </a:r>
            <a:endParaRPr lang="en-US" sz="1800" b="1" dirty="0" smtClean="0"/>
          </a:p>
          <a:p>
            <a:r>
              <a:rPr lang="en-US" sz="2200" b="1" dirty="0" smtClean="0"/>
              <a:t>Publication</a:t>
            </a:r>
            <a:r>
              <a:rPr lang="en-US" sz="2200" dirty="0" smtClean="0"/>
              <a:t> </a:t>
            </a:r>
            <a:endParaRPr lang="en-US" sz="2200" dirty="0"/>
          </a:p>
          <a:p>
            <a:pPr lvl="1"/>
            <a:r>
              <a:rPr lang="en-US" sz="1800" dirty="0"/>
              <a:t>A publication is a collection of one or more articles from one database. </a:t>
            </a:r>
          </a:p>
          <a:p>
            <a:r>
              <a:rPr lang="en-US" sz="2400" b="1" dirty="0"/>
              <a:t>Subscription</a:t>
            </a:r>
            <a:r>
              <a:rPr lang="en-US" sz="2400" dirty="0"/>
              <a:t> </a:t>
            </a:r>
          </a:p>
          <a:p>
            <a:pPr lvl="1"/>
            <a:r>
              <a:rPr lang="en-US" sz="2000" dirty="0"/>
              <a:t>A subscription is a request for a copy of a publication to be </a:t>
            </a:r>
            <a:r>
              <a:rPr lang="en-US" sz="2000" dirty="0" smtClean="0"/>
              <a:t>delivered </a:t>
            </a:r>
            <a:r>
              <a:rPr lang="en-US" sz="2000" dirty="0"/>
              <a:t>to a Subscriber. The subscription defines what publication will be received, where, and when. There are two types of </a:t>
            </a:r>
            <a:r>
              <a:rPr lang="en-US" sz="2000" dirty="0" smtClean="0"/>
              <a:t>subscriptions.</a:t>
            </a:r>
          </a:p>
          <a:p>
            <a:pPr lvl="2"/>
            <a:r>
              <a:rPr lang="en-US" sz="1600" dirty="0" smtClean="0"/>
              <a:t>push </a:t>
            </a:r>
            <a:r>
              <a:rPr lang="en-US" sz="1600" dirty="0"/>
              <a:t>and pull</a:t>
            </a:r>
            <a:r>
              <a:rPr lang="en-US" sz="1600" dirty="0" smtClean="0"/>
              <a:t>.</a:t>
            </a:r>
          </a:p>
          <a:p>
            <a:r>
              <a:rPr lang="en-US" sz="2400" b="1" dirty="0"/>
              <a:t>Article</a:t>
            </a:r>
            <a:r>
              <a:rPr lang="en-US" sz="2400" dirty="0"/>
              <a:t> </a:t>
            </a:r>
          </a:p>
          <a:p>
            <a:pPr lvl="1"/>
            <a:r>
              <a:rPr lang="en-US" sz="2000" dirty="0"/>
              <a:t>An article identifies a database object that is included in a publication. A publication can contain different types of articles, including tables, views, stored procedures, and other objects. When tables are published as articles, filters can be used to restrict the columns and rows of the data sent to Subscribers. </a:t>
            </a:r>
          </a:p>
          <a:p>
            <a:endParaRPr lang="en-US" sz="2400" dirty="0"/>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219200" y="1669158"/>
          <a:ext cx="6324600" cy="3519036"/>
        </p:xfrm>
        <a:graphic>
          <a:graphicData uri="http://schemas.openxmlformats.org/drawingml/2006/table">
            <a:tbl>
              <a:tblPr/>
              <a:tblGrid>
                <a:gridCol w="3027994"/>
                <a:gridCol w="3296606"/>
              </a:tblGrid>
              <a:tr h="429663">
                <a:tc gridSpan="2">
                  <a:txBody>
                    <a:bodyPr/>
                    <a:lstStyle/>
                    <a:p>
                      <a:pPr algn="ctr" fontAlgn="b"/>
                      <a:r>
                        <a:rPr lang="en-US" sz="2200" b="1" i="0" u="none" strike="noStrike" baseline="0" dirty="0">
                          <a:solidFill>
                            <a:schemeClr val="tx1">
                              <a:lumMod val="75000"/>
                              <a:lumOff val="25000"/>
                            </a:schemeClr>
                          </a:solidFill>
                          <a:latin typeface="Calibri"/>
                        </a:rPr>
                        <a:t>Subscription Method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hMerge="1">
                  <a:txBody>
                    <a:bodyPr/>
                    <a:lstStyle/>
                    <a:p>
                      <a:endParaRPr lang="en-US"/>
                    </a:p>
                  </a:txBody>
                  <a:tcPr/>
                </a:tc>
              </a:tr>
              <a:tr h="388083">
                <a:tc>
                  <a:txBody>
                    <a:bodyPr/>
                    <a:lstStyle/>
                    <a:p>
                      <a:pPr algn="ctr" fontAlgn="b"/>
                      <a:r>
                        <a:rPr lang="en-US" sz="2200" b="1" i="0" u="none" strike="noStrike" baseline="0" dirty="0">
                          <a:solidFill>
                            <a:schemeClr val="tx1">
                              <a:lumMod val="75000"/>
                              <a:lumOff val="25000"/>
                            </a:schemeClr>
                          </a:solidFill>
                          <a:latin typeface="Calibri"/>
                        </a:rPr>
                        <a:t>Push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
                      <a:r>
                        <a:rPr lang="en-US" sz="2200" b="1" i="0" u="none" strike="noStrike" baseline="0">
                          <a:solidFill>
                            <a:schemeClr val="tx1">
                              <a:lumMod val="75000"/>
                              <a:lumOff val="25000"/>
                            </a:schemeClr>
                          </a:solidFill>
                          <a:latin typeface="Calibri"/>
                        </a:rPr>
                        <a:t>Pull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554404">
                <a:tc>
                  <a:txBody>
                    <a:bodyPr/>
                    <a:lstStyle/>
                    <a:p>
                      <a:pPr algn="l" fontAlgn="b"/>
                      <a:r>
                        <a:rPr lang="en-US" sz="2200" b="1" i="0" u="none" strike="noStrike" baseline="0" dirty="0">
                          <a:solidFill>
                            <a:schemeClr val="tx1">
                              <a:lumMod val="75000"/>
                              <a:lumOff val="25000"/>
                            </a:schemeClr>
                          </a:solidFill>
                          <a:latin typeface="Calibri"/>
                        </a:rPr>
                        <a:t>You have a relatively small no of subscribers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l" fontAlgn="b"/>
                      <a:r>
                        <a:rPr lang="en-US" sz="2200" b="1" i="0" u="none" strike="noStrike" baseline="0" dirty="0">
                          <a:solidFill>
                            <a:schemeClr val="tx1">
                              <a:lumMod val="75000"/>
                              <a:lumOff val="25000"/>
                            </a:schemeClr>
                          </a:solidFill>
                          <a:latin typeface="Calibri"/>
                        </a:rPr>
                        <a:t>You have a large No of subscribers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r h="1940414">
                <a:tc>
                  <a:txBody>
                    <a:bodyPr/>
                    <a:lstStyle/>
                    <a:p>
                      <a:pPr algn="l" fontAlgn="b"/>
                      <a:r>
                        <a:rPr lang="en-US" sz="2200" b="1" i="0" u="none" strike="noStrike" baseline="0" dirty="0">
                          <a:solidFill>
                            <a:schemeClr val="tx1">
                              <a:lumMod val="75000"/>
                              <a:lumOff val="25000"/>
                            </a:schemeClr>
                          </a:solidFill>
                          <a:latin typeface="Calibri"/>
                        </a:rPr>
                        <a:t>You are replicating over the LAN or WAN, but it does not work well over the internet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l" fontAlgn="b"/>
                      <a:r>
                        <a:rPr lang="en-US" sz="2200" b="1" i="0" u="none" strike="noStrike" baseline="0" dirty="0">
                          <a:solidFill>
                            <a:schemeClr val="tx1">
                              <a:lumMod val="75000"/>
                              <a:lumOff val="25000"/>
                            </a:schemeClr>
                          </a:solidFill>
                          <a:latin typeface="Calibri"/>
                        </a:rPr>
                        <a:t>You are replicating over the unreliable links or internet. Here the subscribers are autonomous(i.e.) they will determine when they wish to receive the data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40000"/>
                        <a:lumOff val="60000"/>
                      </a:schemeClr>
                    </a:solidFill>
                  </a:tcPr>
                </a:tc>
              </a:tr>
            </a:tbl>
          </a:graphicData>
        </a:graphic>
      </p:graphicFrame>
      <p:sp>
        <p:nvSpPr>
          <p:cNvPr id="22529" name="Rectangle 1"/>
          <p:cNvSpPr>
            <a:spLocks noChangeArrowheads="1"/>
          </p:cNvSpPr>
          <p:nvPr/>
        </p:nvSpPr>
        <p:spPr bwMode="auto">
          <a:xfrm>
            <a:off x="2467813" y="457200"/>
            <a:ext cx="3780587" cy="55399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i="0" strike="noStrike" cap="none" normalizeH="0" dirty="0" smtClean="0">
                <a:ln>
                  <a:noFill/>
                </a:ln>
                <a:solidFill>
                  <a:schemeClr val="bg1"/>
                </a:solidFill>
                <a:effectLst/>
                <a:latin typeface="Segoe UI" pitchFamily="34" charset="0"/>
                <a:ea typeface="Calibri" pitchFamily="34" charset="0"/>
                <a:cs typeface="Segoe UI" pitchFamily="34" charset="0"/>
              </a:rPr>
              <a:t>Types of </a:t>
            </a:r>
            <a:r>
              <a:rPr kumimoji="0" lang="en-US" sz="3000" i="0" strike="noStrike" cap="none" normalizeH="0" dirty="0" smtClean="0">
                <a:ln>
                  <a:noFill/>
                </a:ln>
                <a:solidFill>
                  <a:schemeClr val="bg1"/>
                </a:solidFill>
                <a:effectLst/>
                <a:ea typeface="Calibri" pitchFamily="34" charset="0"/>
                <a:cs typeface="Segoe UI" pitchFamily="34" charset="0"/>
              </a:rPr>
              <a:t>Subscriptions</a:t>
            </a:r>
            <a:endParaRPr kumimoji="0" lang="en-US" sz="3000" i="0" strike="noStrike" cap="none" normalizeH="0" dirty="0" smtClean="0">
              <a:ln>
                <a:noFill/>
              </a:ln>
              <a:solidFill>
                <a:schemeClr val="bg1"/>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lstStyle/>
          <a:p>
            <a:pPr lvl="0">
              <a:buNone/>
            </a:pPr>
            <a:r>
              <a:rPr lang="en-US" sz="2800" dirty="0" smtClean="0"/>
              <a:t>There are 4 types of Replication.</a:t>
            </a:r>
          </a:p>
          <a:p>
            <a:pPr lvl="0">
              <a:buNone/>
            </a:pPr>
            <a:endParaRPr lang="en-US" sz="2800" dirty="0" smtClean="0"/>
          </a:p>
          <a:p>
            <a:pPr lvl="0"/>
            <a:r>
              <a:rPr lang="en-US" sz="2800" dirty="0" smtClean="0"/>
              <a:t>Snapshot </a:t>
            </a:r>
            <a:r>
              <a:rPr lang="en-US" sz="2800" dirty="0"/>
              <a:t>Replication</a:t>
            </a:r>
          </a:p>
          <a:p>
            <a:pPr lvl="0"/>
            <a:r>
              <a:rPr lang="en-US" sz="2800" dirty="0"/>
              <a:t>Transactional Replication</a:t>
            </a:r>
          </a:p>
          <a:p>
            <a:pPr lvl="0"/>
            <a:r>
              <a:rPr lang="en-US" sz="2800" dirty="0"/>
              <a:t>Transactional Publication with Updating Subscriber</a:t>
            </a:r>
          </a:p>
          <a:p>
            <a:pPr lvl="0"/>
            <a:r>
              <a:rPr lang="en-US" sz="2800" dirty="0"/>
              <a:t>Merge Replication</a:t>
            </a:r>
          </a:p>
          <a:p>
            <a:endParaRPr lang="en-US" dirty="0"/>
          </a:p>
        </p:txBody>
      </p:sp>
      <p:sp>
        <p:nvSpPr>
          <p:cNvPr id="5" name="Rectangle 4"/>
          <p:cNvSpPr/>
          <p:nvPr/>
        </p:nvSpPr>
        <p:spPr>
          <a:xfrm>
            <a:off x="2248161" y="685800"/>
            <a:ext cx="4457439" cy="707886"/>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algn="ctr"/>
            <a:r>
              <a:rPr lang="en-US" sz="4000" dirty="0" smtClean="0"/>
              <a:t>Types of Replication</a:t>
            </a: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828800" y="619780"/>
            <a:ext cx="5076070"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i="0" strike="noStrike" cap="none" normalizeH="0" dirty="0" smtClean="0">
                <a:ln>
                  <a:noFill/>
                </a:ln>
                <a:solidFill>
                  <a:schemeClr val="bg1"/>
                </a:solidFill>
                <a:effectLst/>
                <a:latin typeface="Segoe UI" pitchFamily="34" charset="0"/>
                <a:ea typeface="Times New Roman" pitchFamily="18" charset="0"/>
                <a:cs typeface="Segoe UI" pitchFamily="34" charset="0"/>
              </a:rPr>
              <a:t>Snapshot Replication Overview</a:t>
            </a:r>
            <a:endParaRPr kumimoji="0" lang="en-US" sz="2800" i="0" strike="noStrike" cap="none" normalizeH="0" dirty="0" smtClean="0">
              <a:ln>
                <a:noFill/>
              </a:ln>
              <a:solidFill>
                <a:schemeClr val="bg1"/>
              </a:solidFill>
              <a:effectLst/>
              <a:latin typeface="Arial" pitchFamily="34" charset="0"/>
            </a:endParaRPr>
          </a:p>
        </p:txBody>
      </p:sp>
      <p:sp>
        <p:nvSpPr>
          <p:cNvPr id="7" name="Content Placeholder 6"/>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a:bodyPr>
          <a:lstStyle/>
          <a:p>
            <a:r>
              <a:rPr lang="en-US" sz="2500" dirty="0"/>
              <a:t>Snapshot replication distributes data exactly as it appears at a specific moment in time and does not monitor for updates to the data. When synchronization occurs, the entire snapshot is generated and sent to Subscribers.</a:t>
            </a:r>
          </a:p>
          <a:p>
            <a:r>
              <a:rPr lang="en-US" sz="2500" dirty="0" smtClean="0"/>
              <a:t>Here </a:t>
            </a:r>
            <a:r>
              <a:rPr lang="en-US" sz="2500" dirty="0"/>
              <a:t>data changes are not tracked, each time a snapshot applied it completely overrides the existing data</a:t>
            </a:r>
            <a:r>
              <a:rPr lang="en-US" sz="2500" dirty="0" smtClean="0"/>
              <a:t>.</a:t>
            </a:r>
          </a:p>
          <a:p>
            <a:r>
              <a:rPr lang="en-US" sz="2500" dirty="0" smtClean="0"/>
              <a:t>The Snapshot Agent &amp; Distribution Agent will run when the data generated every time.</a:t>
            </a:r>
            <a:endParaRPr lang="en-US" sz="2500" dirty="0"/>
          </a:p>
          <a:p>
            <a:r>
              <a:rPr lang="en-US" sz="2500" dirty="0" smtClean="0"/>
              <a:t>Copies the data from the published table at the publisher and writes the data to the snapshot folder. It is generated as a set of BCP files (Bulk Copy Program).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descr="Snapshot replication components and data flow"/>
          <p:cNvPicPr>
            <a:picLocks noChangeAspect="1" noChangeArrowheads="1"/>
          </p:cNvPicPr>
          <p:nvPr/>
        </p:nvPicPr>
        <p:blipFill>
          <a:blip r:embed="rId2"/>
          <a:srcRect/>
          <a:stretch>
            <a:fillRect/>
          </a:stretch>
        </p:blipFill>
        <p:spPr bwMode="auto">
          <a:xfrm>
            <a:off x="1752600" y="533400"/>
            <a:ext cx="3429000" cy="3657600"/>
          </a:xfrm>
          <a:prstGeom prst="rect">
            <a:avLst/>
          </a:prstGeom>
          <a:ln w="228600" cap="sq" cmpd="thickThin">
            <a:solidFill>
              <a:srgbClr val="000000"/>
            </a:solidFill>
            <a:prstDash val="solid"/>
            <a:miter lim="800000"/>
          </a:ln>
          <a:effectLst>
            <a:innerShdw blurRad="76200">
              <a:srgbClr val="000000"/>
            </a:innerShdw>
          </a:effectLst>
        </p:spPr>
      </p:pic>
      <p:sp>
        <p:nvSpPr>
          <p:cNvPr id="8" name="Rectangle 7"/>
          <p:cNvSpPr/>
          <p:nvPr/>
        </p:nvSpPr>
        <p:spPr>
          <a:xfrm>
            <a:off x="762000" y="5048071"/>
            <a:ext cx="5791200"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smtClean="0"/>
              <a:t>The Distribution agent reads the location of the snapshot files and applies the schema and commands to the subscription database  and synchronization commands from both tables.</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Owner xmlns="27f5d6d0-76de-4e80-bd06-48cf237e56b9">
      <UserInfo>
        <DisplayName>Rao, Balaji</DisplayName>
        <AccountId>1740</AccountId>
        <AccountType/>
      </UserInfo>
    </Owner>
    <EmailTo xmlns="http://schemas.microsoft.com/sharepoint/v3" xsi:nil="true"/>
    <EmailSender xmlns="http://schemas.microsoft.com/sharepoint/v3" xsi:nil="true"/>
    <EmailFrom xmlns="http://schemas.microsoft.com/sharepoint/v3" xsi:nil="true"/>
    <Checklist xmlns="27f5d6d0-76de-4e80-bd06-48cf237e56b9">true</Checklist>
    <EmailSubject xmlns="http://schemas.microsoft.com/sharepoint/v3" xsi:nil="true"/>
    <EmailCc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7C752148CACE47A4BCDA31FBC06774" ma:contentTypeVersion="8" ma:contentTypeDescription="Create a new document." ma:contentTypeScope="" ma:versionID="7b16082629ec1c158b0b6c8389e92000">
  <xsd:schema xmlns:xsd="http://www.w3.org/2001/XMLSchema" xmlns:p="http://schemas.microsoft.com/office/2006/metadata/properties" xmlns:ns1="http://schemas.microsoft.com/sharepoint/v3" xmlns:ns2="27f5d6d0-76de-4e80-bd06-48cf237e56b9" targetNamespace="http://schemas.microsoft.com/office/2006/metadata/properties" ma:root="true" ma:fieldsID="b1d5a685ec35d41cf4bde64925b52eb5" ns1:_="" ns2:_="">
    <xsd:import namespace="http://schemas.microsoft.com/sharepoint/v3"/>
    <xsd:import namespace="27f5d6d0-76de-4e80-bd06-48cf237e56b9"/>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Checklist" minOccurs="0"/>
                <xsd:element ref="ns2:Owner"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9" nillable="true" ma:displayName="E-Mail Sender" ma:hidden="true" ma:internalName="EmailSender">
      <xsd:simpleType>
        <xsd:restriction base="dms:Note"/>
      </xsd:simpleType>
    </xsd:element>
    <xsd:element name="EmailTo" ma:index="10" nillable="true" ma:displayName="E-Mail To" ma:hidden="true" ma:internalName="EmailTo">
      <xsd:simpleType>
        <xsd:restriction base="dms:Note"/>
      </xsd:simpleType>
    </xsd:element>
    <xsd:element name="EmailCc" ma:index="11" nillable="true" ma:displayName="E-Mail Cc" ma:hidden="true" ma:internalName="EmailCc">
      <xsd:simpleType>
        <xsd:restriction base="dms:Note"/>
      </xsd:simpleType>
    </xsd:element>
    <xsd:element name="EmailFrom" ma:index="12" nillable="true" ma:displayName="E-Mail From" ma:hidden="true" ma:internalName="EmailFrom">
      <xsd:simpleType>
        <xsd:restriction base="dms:Text"/>
      </xsd:simpleType>
    </xsd:element>
    <xsd:element name="EmailSubject" ma:index="13" nillable="true" ma:displayName="E-Mail Subject" ma:hidden="true" ma:internalName="EmailSubject">
      <xsd:simpleType>
        <xsd:restriction base="dms:Text"/>
      </xsd:simpleType>
    </xsd:element>
  </xsd:schema>
  <xsd:schema xmlns:xsd="http://www.w3.org/2001/XMLSchema" xmlns:dms="http://schemas.microsoft.com/office/2006/documentManagement/types" targetNamespace="27f5d6d0-76de-4e80-bd06-48cf237e56b9" elementFormDefault="qualified">
    <xsd:import namespace="http://schemas.microsoft.com/office/2006/documentManagement/types"/>
    <xsd:element name="Checklist" ma:index="14" nillable="true" ma:displayName="Checklist" ma:default="1" ma:internalName="Checklist">
      <xsd:simpleType>
        <xsd:restriction base="dms:Boolean"/>
      </xsd:simpleType>
    </xsd:element>
    <xsd:element name="Owner" ma:index="15" nillable="true" ma:displayName="Owner" ma:list="UserInfo"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Email Subject"/>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E4040FE-A1D8-45AF-BA97-F578F94A5A37}">
  <ds:schemaRefs>
    <ds:schemaRef ds:uri="http://schemas.microsoft.com/sharepoint/v3/contenttype/forms"/>
  </ds:schemaRefs>
</ds:datastoreItem>
</file>

<file path=customXml/itemProps2.xml><?xml version="1.0" encoding="utf-8"?>
<ds:datastoreItem xmlns:ds="http://schemas.openxmlformats.org/officeDocument/2006/customXml" ds:itemID="{381D9425-C6E5-46F6-86A5-15EABDF586B1}">
  <ds:schemaRefs>
    <ds:schemaRef ds:uri="http://schemas.microsoft.com/office/2006/metadata/properties"/>
    <ds:schemaRef ds:uri="27f5d6d0-76de-4e80-bd06-48cf237e56b9"/>
    <ds:schemaRef ds:uri="http://schemas.microsoft.com/sharepoint/v3"/>
  </ds:schemaRefs>
</ds:datastoreItem>
</file>

<file path=customXml/itemProps3.xml><?xml version="1.0" encoding="utf-8"?>
<ds:datastoreItem xmlns:ds="http://schemas.openxmlformats.org/officeDocument/2006/customXml" ds:itemID="{B80A7936-A24E-4E78-B0D3-E668825262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7f5d6d0-76de-4e80-bd06-48cf237e56b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346</TotalTime>
  <Words>1883</Words>
  <Application>Microsoft Office PowerPoint</Application>
  <PresentationFormat>On-screen Show (4:3)</PresentationFormat>
  <Paragraphs>158</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Replication Overview  Replication is a set of technologies for copying and distributing data and database objects from one database to another and then synchronizing between databases to maintain consistency.  Basically we need 3 servers to configure the replication process. 1. Publisher  2. Distributor 3. Subscriber Publisher, Distributor &amp; Subscribers - Server/Instance name Publication, Articles &amp; Subscriptions - Items.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Logica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dc:title>
  <dc:creator>Balaji</dc:creator>
  <cp:lastModifiedBy>annas</cp:lastModifiedBy>
  <cp:revision>91</cp:revision>
  <dcterms:created xsi:type="dcterms:W3CDTF">2010-11-24T04:43:12Z</dcterms:created>
  <dcterms:modified xsi:type="dcterms:W3CDTF">2013-05-02T19:41:00Z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0x0101005A7C752148CACE47A4BCDA31FBC06774</vt:lpwstr>
  </property>
  <property fmtid="{D5CDD505-2E9C-101B-9397-08002B2CF9AE}" pid="3" name="URL">
    <vt:lpwstr/>
  </property>
</Properties>
</file>