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5"/>
  </p:sldMasterIdLst>
  <p:notesMasterIdLst>
    <p:notesMasterId r:id="rId31"/>
  </p:notesMasterIdLst>
  <p:handoutMasterIdLst>
    <p:handoutMasterId r:id="rId32"/>
  </p:handoutMasterIdLst>
  <p:sldIdLst>
    <p:sldId id="257" r:id="rId6"/>
    <p:sldId id="279" r:id="rId7"/>
    <p:sldId id="300" r:id="rId8"/>
    <p:sldId id="301" r:id="rId9"/>
    <p:sldId id="281" r:id="rId10"/>
    <p:sldId id="299" r:id="rId11"/>
    <p:sldId id="280" r:id="rId12"/>
    <p:sldId id="271" r:id="rId13"/>
    <p:sldId id="272" r:id="rId14"/>
    <p:sldId id="273" r:id="rId15"/>
    <p:sldId id="274" r:id="rId16"/>
    <p:sldId id="282" r:id="rId17"/>
    <p:sldId id="286" r:id="rId18"/>
    <p:sldId id="294" r:id="rId19"/>
    <p:sldId id="302" r:id="rId20"/>
    <p:sldId id="293" r:id="rId21"/>
    <p:sldId id="292" r:id="rId22"/>
    <p:sldId id="291" r:id="rId23"/>
    <p:sldId id="303" r:id="rId24"/>
    <p:sldId id="304" r:id="rId25"/>
    <p:sldId id="305" r:id="rId26"/>
    <p:sldId id="307" r:id="rId27"/>
    <p:sldId id="309" r:id="rId28"/>
    <p:sldId id="308" r:id="rId29"/>
    <p:sldId id="306" r:id="rId30"/>
  </p:sldIdLst>
  <p:sldSz cx="9144000" cy="6858000" type="screen4x3"/>
  <p:notesSz cx="6858000" cy="9144000"/>
  <p:defaultTextStyle>
    <a:defPPr>
      <a:defRPr lang="de-DE"/>
    </a:defPPr>
    <a:lvl1pPr algn="ctr" rtl="0" fontAlgn="base">
      <a:spcBef>
        <a:spcPct val="0"/>
      </a:spcBef>
      <a:spcAft>
        <a:spcPct val="0"/>
      </a:spcAft>
      <a:buClr>
        <a:schemeClr val="bg2"/>
      </a:buClr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buClr>
        <a:schemeClr val="bg2"/>
      </a:buClr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buClr>
        <a:schemeClr val="bg2"/>
      </a:buClr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buClr>
        <a:schemeClr val="bg2"/>
      </a:buClr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buClr>
        <a:schemeClr val="bg2"/>
      </a:buClr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1B3"/>
    <a:srgbClr val="3366FF"/>
    <a:srgbClr val="B2B2B2"/>
    <a:srgbClr val="292929"/>
    <a:srgbClr val="CFD1B7"/>
    <a:srgbClr val="FFE575"/>
    <a:srgbClr val="FFB76F"/>
    <a:srgbClr val="FF850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inimized" horzBarState="maximized">
    <p:restoredLeft sz="15620" autoAdjust="0"/>
    <p:restoredTop sz="94660" autoAdjust="0"/>
  </p:normalViewPr>
  <p:slideViewPr>
    <p:cSldViewPr>
      <p:cViewPr>
        <p:scale>
          <a:sx n="55" d="100"/>
          <a:sy n="55" d="100"/>
        </p:scale>
        <p:origin x="-2046" y="-11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/>
            </a:lvl1pPr>
          </a:lstStyle>
          <a:p>
            <a:pPr>
              <a:defRPr/>
            </a:pPr>
            <a:fld id="{CA62BC05-27B8-4C05-86BA-C58B6C952AFB}" type="datetime4">
              <a:rPr lang="en-GB"/>
              <a:pPr>
                <a:defRPr/>
              </a:pPr>
              <a:t>03 May 2013</a:t>
            </a:fld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/>
            </a:lvl1pPr>
          </a:lstStyle>
          <a:p>
            <a:pPr>
              <a:defRPr/>
            </a:pPr>
            <a:r>
              <a:rPr lang="de-DE"/>
              <a:t>Title of Presentation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/>
            </a:lvl1pPr>
          </a:lstStyle>
          <a:p>
            <a:pPr>
              <a:defRPr/>
            </a:pPr>
            <a:fld id="{9E48EDFD-BC35-4CD3-A659-1201CEF190B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250825"/>
            <a:ext cx="5473700" cy="410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2000"/>
            <a:ext cx="54864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edit Master text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838" y="8748713"/>
            <a:ext cx="59959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800"/>
            </a:lvl1pPr>
          </a:lstStyle>
          <a:p>
            <a:pPr>
              <a:defRPr/>
            </a:pPr>
            <a:fld id="{4DF08FBB-C730-4A06-9517-6924B1270885}" type="datetime4">
              <a:rPr lang="de-DE"/>
              <a:pPr>
                <a:defRPr/>
              </a:pPr>
              <a:t>3. Mai 2013</a:t>
            </a:fld>
            <a:r>
              <a:rPr lang="de-DE"/>
              <a:t> | Title of Presentation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748713"/>
            <a:ext cx="5461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/>
            </a:lvl1pPr>
          </a:lstStyle>
          <a:p>
            <a:pPr>
              <a:defRPr/>
            </a:pPr>
            <a:fld id="{E60B7584-6D33-434C-88FD-AB8DCA6E344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20000"/>
      </a:spcBef>
      <a:spcAft>
        <a:spcPct val="0"/>
      </a:spcAft>
      <a:buClr>
        <a:schemeClr val="bg2"/>
      </a:buClr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138113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71463" indent="-131763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09575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SzPct val="120000"/>
      <a:buFont typeface="Arial" charset="0"/>
      <a:buChar char="◦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38163" indent="-127000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fld id="{572AACDD-4624-4DE0-AFCF-1AB40CCB44AB}" type="datetime4">
              <a:rPr lang="de-DE" smtClean="0"/>
              <a:pPr/>
              <a:t>3. Mai 2013</a:t>
            </a:fld>
            <a:r>
              <a:rPr lang="de-DE" smtClean="0"/>
              <a:t> | Title of Presentation</a:t>
            </a:r>
          </a:p>
        </p:txBody>
      </p:sp>
      <p:sp>
        <p:nvSpPr>
          <p:cNvPr id="28675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948E6-066F-4AE2-B48D-5BAD9B7D298F}" type="slidenum">
              <a:rPr lang="de-DE" smtClean="0"/>
              <a:pPr/>
              <a:t>1</a:t>
            </a:fld>
            <a:endParaRPr lang="de-DE" smtClean="0"/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0" y="6597650"/>
            <a:ext cx="9144000" cy="2603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Tx/>
              <a:defRPr/>
            </a:pPr>
            <a:endParaRPr lang="en-GB" sz="240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6629400" y="6596063"/>
            <a:ext cx="2119313" cy="261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342900" indent="-342900" algn="r">
              <a:buClr>
                <a:srgbClr val="808080"/>
              </a:buClr>
              <a:defRPr/>
            </a:pPr>
            <a:r>
              <a:rPr lang="en-GB" sz="800"/>
              <a:t>© Logica 2008. All rights reserved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0" y="3175"/>
            <a:ext cx="9144000" cy="1625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gray">
          <a:xfrm>
            <a:off x="0" y="1628775"/>
            <a:ext cx="9144000" cy="3603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84213" y="425450"/>
            <a:ext cx="1727200" cy="920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Line 9"/>
          <p:cNvSpPr>
            <a:spLocks noChangeShapeType="1"/>
          </p:cNvSpPr>
          <p:nvPr/>
        </p:nvSpPr>
        <p:spPr bwMode="gray">
          <a:xfrm>
            <a:off x="1835150" y="4221163"/>
            <a:ext cx="730885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4221163"/>
            <a:ext cx="6913563" cy="1800225"/>
          </a:xfrm>
        </p:spPr>
        <p:txBody>
          <a:bodyPr tIns="118800" bIns="45720"/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r>
              <a:rPr lang="en-GB"/>
              <a:t>Click to add subtitle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835150" y="3500438"/>
            <a:ext cx="6913563" cy="720725"/>
          </a:xfrm>
        </p:spPr>
        <p:txBody>
          <a:bodyPr tIns="45720" bIns="82800" anchor="b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add 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2CCED-710D-4081-A5FE-22C72CB0094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765175"/>
            <a:ext cx="2087563" cy="5327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765175"/>
            <a:ext cx="6113462" cy="5327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D9E13-20E0-4F90-BADF-67FC1F89A33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8123F-ADDD-442B-A23D-2D34BC8F070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E7A37-345D-4310-A10D-764C3284A3F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100512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100513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E6334-F0CA-4E6B-8A7C-7ED9449E6E0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B559F-0973-41A5-B1A5-9A3D9C03E8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12F06-924B-4B77-9B54-78A9D493B2D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07090-6017-4EE9-AC7E-3442E392245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ADF12-323F-4DDF-B331-2DAD0D01EA8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6D4D8-44ED-43A5-9926-0E966B7D62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gray">
          <a:xfrm>
            <a:off x="0" y="765175"/>
            <a:ext cx="9144000" cy="3603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gray">
          <a:xfrm>
            <a:off x="0" y="6597650"/>
            <a:ext cx="9144000" cy="2603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Tx/>
              <a:defRPr/>
            </a:pPr>
            <a:endParaRPr lang="en-GB" sz="90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5288" y="1484313"/>
            <a:ext cx="835342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395288" y="765175"/>
            <a:ext cx="83534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add title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101013" y="6597650"/>
            <a:ext cx="6477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buClrTx/>
              <a:defRPr sz="900"/>
            </a:lvl1pPr>
          </a:lstStyle>
          <a:p>
            <a:pPr>
              <a:defRPr/>
            </a:pPr>
            <a:fld id="{E2AD1A6A-A418-4A8E-8C1B-5262451515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0" y="0"/>
            <a:ext cx="9144000" cy="7651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95288" y="6597650"/>
            <a:ext cx="208756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buClrTx/>
              <a:defRPr sz="9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555875" y="6597650"/>
            <a:ext cx="40322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buClrTx/>
              <a:defRPr sz="900"/>
            </a:lvl1pPr>
          </a:lstStyle>
          <a:p>
            <a:pPr>
              <a:defRPr/>
            </a:pPr>
            <a:endParaRPr lang="en-GB"/>
          </a:p>
        </p:txBody>
      </p:sp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7840663" y="207963"/>
            <a:ext cx="909637" cy="484187"/>
            <a:chOff x="4939" y="131"/>
            <a:chExt cx="573" cy="305"/>
          </a:xfrm>
        </p:grpSpPr>
        <p:sp>
          <p:nvSpPr>
            <p:cNvPr id="4107" name="Freeform 11"/>
            <p:cNvSpPr>
              <a:spLocks noEditPoints="1"/>
            </p:cNvSpPr>
            <p:nvPr userDrawn="1"/>
          </p:nvSpPr>
          <p:spPr bwMode="gray">
            <a:xfrm>
              <a:off x="5004" y="182"/>
              <a:ext cx="129" cy="129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52" y="105"/>
                </a:cxn>
                <a:cxn ang="0">
                  <a:pos x="105" y="53"/>
                </a:cxn>
                <a:cxn ang="0">
                  <a:pos x="52" y="0"/>
                </a:cxn>
                <a:cxn ang="0">
                  <a:pos x="0" y="53"/>
                </a:cxn>
                <a:cxn ang="0">
                  <a:pos x="24" y="53"/>
                </a:cxn>
                <a:cxn ang="0">
                  <a:pos x="52" y="25"/>
                </a:cxn>
                <a:cxn ang="0">
                  <a:pos x="81" y="53"/>
                </a:cxn>
                <a:cxn ang="0">
                  <a:pos x="52" y="82"/>
                </a:cxn>
                <a:cxn ang="0">
                  <a:pos x="24" y="53"/>
                </a:cxn>
              </a:cxnLst>
              <a:rect l="0" t="0" r="r" b="b"/>
              <a:pathLst>
                <a:path w="105" h="105">
                  <a:moveTo>
                    <a:pt x="0" y="53"/>
                  </a:moveTo>
                  <a:cubicBezTo>
                    <a:pt x="0" y="82"/>
                    <a:pt x="23" y="105"/>
                    <a:pt x="52" y="105"/>
                  </a:cubicBezTo>
                  <a:cubicBezTo>
                    <a:pt x="81" y="105"/>
                    <a:pt x="105" y="82"/>
                    <a:pt x="105" y="53"/>
                  </a:cubicBezTo>
                  <a:cubicBezTo>
                    <a:pt x="105" y="24"/>
                    <a:pt x="81" y="0"/>
                    <a:pt x="52" y="0"/>
                  </a:cubicBezTo>
                  <a:cubicBezTo>
                    <a:pt x="23" y="0"/>
                    <a:pt x="0" y="24"/>
                    <a:pt x="0" y="53"/>
                  </a:cubicBezTo>
                  <a:close/>
                  <a:moveTo>
                    <a:pt x="24" y="53"/>
                  </a:moveTo>
                  <a:cubicBezTo>
                    <a:pt x="24" y="38"/>
                    <a:pt x="37" y="25"/>
                    <a:pt x="52" y="25"/>
                  </a:cubicBezTo>
                  <a:cubicBezTo>
                    <a:pt x="68" y="25"/>
                    <a:pt x="81" y="38"/>
                    <a:pt x="81" y="53"/>
                  </a:cubicBezTo>
                  <a:cubicBezTo>
                    <a:pt x="81" y="69"/>
                    <a:pt x="68" y="82"/>
                    <a:pt x="52" y="82"/>
                  </a:cubicBezTo>
                  <a:cubicBezTo>
                    <a:pt x="37" y="82"/>
                    <a:pt x="24" y="69"/>
                    <a:pt x="24" y="53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8" name="Freeform 12"/>
            <p:cNvSpPr>
              <a:spLocks/>
            </p:cNvSpPr>
            <p:nvPr userDrawn="1"/>
          </p:nvSpPr>
          <p:spPr bwMode="gray">
            <a:xfrm>
              <a:off x="4939" y="131"/>
              <a:ext cx="65" cy="180"/>
            </a:xfrm>
            <a:custGeom>
              <a:avLst/>
              <a:gdLst/>
              <a:ahLst/>
              <a:cxnLst>
                <a:cxn ang="0">
                  <a:pos x="25" y="94"/>
                </a:cxn>
                <a:cxn ang="0">
                  <a:pos x="25" y="0"/>
                </a:cxn>
                <a:cxn ang="0">
                  <a:pos x="0" y="0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53" y="146"/>
                </a:cxn>
                <a:cxn ang="0">
                  <a:pos x="53" y="122"/>
                </a:cxn>
                <a:cxn ang="0">
                  <a:pos x="25" y="94"/>
                </a:cxn>
              </a:cxnLst>
              <a:rect l="0" t="0" r="r" b="b"/>
              <a:pathLst>
                <a:path w="53" h="146">
                  <a:moveTo>
                    <a:pt x="25" y="94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123"/>
                    <a:pt x="24" y="146"/>
                    <a:pt x="53" y="146"/>
                  </a:cubicBezTo>
                  <a:cubicBezTo>
                    <a:pt x="53" y="122"/>
                    <a:pt x="53" y="122"/>
                    <a:pt x="53" y="122"/>
                  </a:cubicBezTo>
                  <a:cubicBezTo>
                    <a:pt x="37" y="122"/>
                    <a:pt x="25" y="110"/>
                    <a:pt x="25" y="94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9" name="Freeform 13"/>
            <p:cNvSpPr>
              <a:spLocks noEditPoints="1"/>
            </p:cNvSpPr>
            <p:nvPr userDrawn="1"/>
          </p:nvSpPr>
          <p:spPr bwMode="gray">
            <a:xfrm>
              <a:off x="5141" y="184"/>
              <a:ext cx="93" cy="9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38" y="77"/>
                </a:cxn>
                <a:cxn ang="0">
                  <a:pos x="76" y="38"/>
                </a:cxn>
                <a:cxn ang="0">
                  <a:pos x="38" y="0"/>
                </a:cxn>
                <a:cxn ang="0">
                  <a:pos x="0" y="38"/>
                </a:cxn>
                <a:cxn ang="0">
                  <a:pos x="21" y="38"/>
                </a:cxn>
                <a:cxn ang="0">
                  <a:pos x="38" y="21"/>
                </a:cxn>
                <a:cxn ang="0">
                  <a:pos x="55" y="38"/>
                </a:cxn>
                <a:cxn ang="0">
                  <a:pos x="38" y="56"/>
                </a:cxn>
                <a:cxn ang="0">
                  <a:pos x="21" y="38"/>
                </a:cxn>
              </a:cxnLst>
              <a:rect l="0" t="0" r="r" b="b"/>
              <a:pathLst>
                <a:path w="76" h="77">
                  <a:moveTo>
                    <a:pt x="0" y="38"/>
                  </a:move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6" y="59"/>
                    <a:pt x="76" y="38"/>
                  </a:cubicBez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lose/>
                  <a:moveTo>
                    <a:pt x="21" y="38"/>
                  </a:moveTo>
                  <a:cubicBezTo>
                    <a:pt x="21" y="29"/>
                    <a:pt x="29" y="21"/>
                    <a:pt x="38" y="21"/>
                  </a:cubicBezTo>
                  <a:cubicBezTo>
                    <a:pt x="48" y="21"/>
                    <a:pt x="55" y="29"/>
                    <a:pt x="55" y="38"/>
                  </a:cubicBezTo>
                  <a:cubicBezTo>
                    <a:pt x="55" y="48"/>
                    <a:pt x="48" y="56"/>
                    <a:pt x="38" y="56"/>
                  </a:cubicBezTo>
                  <a:cubicBezTo>
                    <a:pt x="29" y="56"/>
                    <a:pt x="21" y="48"/>
                    <a:pt x="21" y="38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gray">
            <a:xfrm>
              <a:off x="5282" y="182"/>
              <a:ext cx="106" cy="129"/>
            </a:xfrm>
            <a:custGeom>
              <a:avLst/>
              <a:gdLst/>
              <a:ahLst/>
              <a:cxnLst>
                <a:cxn ang="0">
                  <a:pos x="74" y="69"/>
                </a:cxn>
                <a:cxn ang="0">
                  <a:pos x="74" y="69"/>
                </a:cxn>
                <a:cxn ang="0">
                  <a:pos x="52" y="80"/>
                </a:cxn>
                <a:cxn ang="0">
                  <a:pos x="25" y="52"/>
                </a:cxn>
                <a:cxn ang="0">
                  <a:pos x="52" y="25"/>
                </a:cxn>
                <a:cxn ang="0">
                  <a:pos x="74" y="35"/>
                </a:cxn>
                <a:cxn ang="0">
                  <a:pos x="74" y="36"/>
                </a:cxn>
                <a:cxn ang="0">
                  <a:pos x="86" y="12"/>
                </a:cxn>
                <a:cxn ang="0">
                  <a:pos x="86" y="12"/>
                </a:cxn>
                <a:cxn ang="0">
                  <a:pos x="52" y="0"/>
                </a:cxn>
                <a:cxn ang="0">
                  <a:pos x="0" y="52"/>
                </a:cxn>
                <a:cxn ang="0">
                  <a:pos x="52" y="105"/>
                </a:cxn>
                <a:cxn ang="0">
                  <a:pos x="84" y="94"/>
                </a:cxn>
                <a:cxn ang="0">
                  <a:pos x="86" y="92"/>
                </a:cxn>
                <a:cxn ang="0">
                  <a:pos x="74" y="69"/>
                </a:cxn>
              </a:cxnLst>
              <a:rect l="0" t="0" r="r" b="b"/>
              <a:pathLst>
                <a:path w="86" h="105">
                  <a:moveTo>
                    <a:pt x="74" y="69"/>
                  </a:moveTo>
                  <a:cubicBezTo>
                    <a:pt x="74" y="69"/>
                    <a:pt x="74" y="69"/>
                    <a:pt x="74" y="69"/>
                  </a:cubicBezTo>
                  <a:cubicBezTo>
                    <a:pt x="69" y="76"/>
                    <a:pt x="61" y="80"/>
                    <a:pt x="52" y="80"/>
                  </a:cubicBezTo>
                  <a:cubicBezTo>
                    <a:pt x="37" y="80"/>
                    <a:pt x="25" y="67"/>
                    <a:pt x="25" y="52"/>
                  </a:cubicBezTo>
                  <a:cubicBezTo>
                    <a:pt x="25" y="37"/>
                    <a:pt x="37" y="25"/>
                    <a:pt x="52" y="25"/>
                  </a:cubicBezTo>
                  <a:cubicBezTo>
                    <a:pt x="61" y="25"/>
                    <a:pt x="69" y="29"/>
                    <a:pt x="74" y="35"/>
                  </a:cubicBezTo>
                  <a:cubicBezTo>
                    <a:pt x="74" y="36"/>
                    <a:pt x="74" y="36"/>
                    <a:pt x="74" y="36"/>
                  </a:cubicBezTo>
                  <a:cubicBezTo>
                    <a:pt x="77" y="27"/>
                    <a:pt x="81" y="19"/>
                    <a:pt x="86" y="12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77" y="4"/>
                    <a:pt x="65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5"/>
                    <a:pt x="52" y="105"/>
                  </a:cubicBezTo>
                  <a:cubicBezTo>
                    <a:pt x="64" y="105"/>
                    <a:pt x="75" y="101"/>
                    <a:pt x="84" y="94"/>
                  </a:cubicBezTo>
                  <a:cubicBezTo>
                    <a:pt x="84" y="94"/>
                    <a:pt x="85" y="93"/>
                    <a:pt x="86" y="92"/>
                  </a:cubicBezTo>
                  <a:cubicBezTo>
                    <a:pt x="81" y="85"/>
                    <a:pt x="77" y="77"/>
                    <a:pt x="74" y="69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1" name="Freeform 15"/>
            <p:cNvSpPr>
              <a:spLocks noEditPoints="1"/>
            </p:cNvSpPr>
            <p:nvPr userDrawn="1"/>
          </p:nvSpPr>
          <p:spPr bwMode="gray">
            <a:xfrm>
              <a:off x="5384" y="182"/>
              <a:ext cx="128" cy="129"/>
            </a:xfrm>
            <a:custGeom>
              <a:avLst/>
              <a:gdLst/>
              <a:ahLst/>
              <a:cxnLst>
                <a:cxn ang="0">
                  <a:pos x="104" y="52"/>
                </a:cxn>
                <a:cxn ang="0">
                  <a:pos x="52" y="0"/>
                </a:cxn>
                <a:cxn ang="0">
                  <a:pos x="0" y="52"/>
                </a:cxn>
                <a:cxn ang="0">
                  <a:pos x="52" y="105"/>
                </a:cxn>
                <a:cxn ang="0">
                  <a:pos x="82" y="95"/>
                </a:cxn>
                <a:cxn ang="0">
                  <a:pos x="82" y="105"/>
                </a:cxn>
                <a:cxn ang="0">
                  <a:pos x="104" y="105"/>
                </a:cxn>
                <a:cxn ang="0">
                  <a:pos x="104" y="56"/>
                </a:cxn>
                <a:cxn ang="0">
                  <a:pos x="104" y="56"/>
                </a:cxn>
                <a:cxn ang="0">
                  <a:pos x="104" y="52"/>
                </a:cxn>
                <a:cxn ang="0">
                  <a:pos x="52" y="83"/>
                </a:cxn>
                <a:cxn ang="0">
                  <a:pos x="22" y="53"/>
                </a:cxn>
                <a:cxn ang="0">
                  <a:pos x="52" y="23"/>
                </a:cxn>
                <a:cxn ang="0">
                  <a:pos x="82" y="53"/>
                </a:cxn>
                <a:cxn ang="0">
                  <a:pos x="52" y="83"/>
                </a:cxn>
              </a:cxnLst>
              <a:rect l="0" t="0" r="r" b="b"/>
              <a:pathLst>
                <a:path w="104" h="105">
                  <a:moveTo>
                    <a:pt x="104" y="52"/>
                  </a:moveTo>
                  <a:cubicBezTo>
                    <a:pt x="104" y="23"/>
                    <a:pt x="81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5"/>
                    <a:pt x="52" y="105"/>
                  </a:cubicBezTo>
                  <a:cubicBezTo>
                    <a:pt x="63" y="105"/>
                    <a:pt x="74" y="101"/>
                    <a:pt x="82" y="95"/>
                  </a:cubicBezTo>
                  <a:cubicBezTo>
                    <a:pt x="82" y="105"/>
                    <a:pt x="82" y="105"/>
                    <a:pt x="82" y="105"/>
                  </a:cubicBezTo>
                  <a:cubicBezTo>
                    <a:pt x="104" y="105"/>
                    <a:pt x="104" y="105"/>
                    <a:pt x="104" y="105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55"/>
                    <a:pt x="104" y="53"/>
                    <a:pt x="104" y="52"/>
                  </a:cubicBezTo>
                  <a:close/>
                  <a:moveTo>
                    <a:pt x="52" y="83"/>
                  </a:moveTo>
                  <a:cubicBezTo>
                    <a:pt x="36" y="83"/>
                    <a:pt x="22" y="69"/>
                    <a:pt x="22" y="53"/>
                  </a:cubicBezTo>
                  <a:cubicBezTo>
                    <a:pt x="22" y="36"/>
                    <a:pt x="36" y="23"/>
                    <a:pt x="52" y="23"/>
                  </a:cubicBezTo>
                  <a:cubicBezTo>
                    <a:pt x="69" y="23"/>
                    <a:pt x="82" y="36"/>
                    <a:pt x="82" y="53"/>
                  </a:cubicBezTo>
                  <a:cubicBezTo>
                    <a:pt x="82" y="69"/>
                    <a:pt x="69" y="83"/>
                    <a:pt x="52" y="83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2" name="Freeform 16"/>
            <p:cNvSpPr>
              <a:spLocks noEditPoints="1"/>
            </p:cNvSpPr>
            <p:nvPr userDrawn="1"/>
          </p:nvSpPr>
          <p:spPr bwMode="gray">
            <a:xfrm>
              <a:off x="5092" y="282"/>
              <a:ext cx="153" cy="154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63" y="125"/>
                </a:cxn>
                <a:cxn ang="0">
                  <a:pos x="125" y="63"/>
                </a:cxn>
                <a:cxn ang="0">
                  <a:pos x="63" y="0"/>
                </a:cxn>
                <a:cxn ang="0">
                  <a:pos x="0" y="63"/>
                </a:cxn>
                <a:cxn ang="0">
                  <a:pos x="29" y="63"/>
                </a:cxn>
                <a:cxn ang="0">
                  <a:pos x="63" y="29"/>
                </a:cxn>
                <a:cxn ang="0">
                  <a:pos x="97" y="63"/>
                </a:cxn>
                <a:cxn ang="0">
                  <a:pos x="63" y="97"/>
                </a:cxn>
                <a:cxn ang="0">
                  <a:pos x="29" y="63"/>
                </a:cxn>
              </a:cxnLst>
              <a:rect l="0" t="0" r="r" b="b"/>
              <a:pathLst>
                <a:path w="125" h="125">
                  <a:moveTo>
                    <a:pt x="0" y="63"/>
                  </a:moveTo>
                  <a:cubicBezTo>
                    <a:pt x="0" y="97"/>
                    <a:pt x="28" y="125"/>
                    <a:pt x="63" y="125"/>
                  </a:cubicBezTo>
                  <a:cubicBezTo>
                    <a:pt x="97" y="125"/>
                    <a:pt x="125" y="97"/>
                    <a:pt x="125" y="63"/>
                  </a:cubicBezTo>
                  <a:cubicBezTo>
                    <a:pt x="125" y="28"/>
                    <a:pt x="97" y="0"/>
                    <a:pt x="63" y="0"/>
                  </a:cubicBezTo>
                  <a:cubicBezTo>
                    <a:pt x="28" y="0"/>
                    <a:pt x="0" y="28"/>
                    <a:pt x="0" y="63"/>
                  </a:cubicBezTo>
                  <a:close/>
                  <a:moveTo>
                    <a:pt x="29" y="63"/>
                  </a:moveTo>
                  <a:cubicBezTo>
                    <a:pt x="29" y="45"/>
                    <a:pt x="44" y="29"/>
                    <a:pt x="63" y="29"/>
                  </a:cubicBezTo>
                  <a:cubicBezTo>
                    <a:pt x="82" y="29"/>
                    <a:pt x="97" y="45"/>
                    <a:pt x="97" y="63"/>
                  </a:cubicBezTo>
                  <a:cubicBezTo>
                    <a:pt x="97" y="82"/>
                    <a:pt x="82" y="97"/>
                    <a:pt x="63" y="97"/>
                  </a:cubicBezTo>
                  <a:cubicBezTo>
                    <a:pt x="44" y="97"/>
                    <a:pt x="29" y="82"/>
                    <a:pt x="29" y="63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3" name="Freeform 17"/>
            <p:cNvSpPr>
              <a:spLocks/>
            </p:cNvSpPr>
            <p:nvPr userDrawn="1"/>
          </p:nvSpPr>
          <p:spPr bwMode="gray">
            <a:xfrm>
              <a:off x="5245" y="219"/>
              <a:ext cx="27" cy="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"/>
                </a:cxn>
                <a:cxn ang="0">
                  <a:pos x="22" y="72"/>
                </a:cxn>
                <a:cxn ang="0">
                  <a:pos x="22" y="0"/>
                </a:cxn>
                <a:cxn ang="0">
                  <a:pos x="11" y="4"/>
                </a:cxn>
                <a:cxn ang="0">
                  <a:pos x="0" y="0"/>
                </a:cxn>
              </a:cxnLst>
              <a:rect l="0" t="0" r="r" b="b"/>
              <a:pathLst>
                <a:path w="22" h="72">
                  <a:moveTo>
                    <a:pt x="0" y="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9" y="2"/>
                    <a:pt x="15" y="4"/>
                    <a:pt x="11" y="4"/>
                  </a:cubicBezTo>
                  <a:cubicBezTo>
                    <a:pt x="7" y="4"/>
                    <a:pt x="3" y="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 userDrawn="1"/>
          </p:nvSpPr>
          <p:spPr bwMode="gray">
            <a:xfrm>
              <a:off x="5243" y="182"/>
              <a:ext cx="32" cy="32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1"/>
          </a:solidFill>
          <a:latin typeface="+mn-lt"/>
        </a:defRPr>
      </a:lvl2pPr>
      <a:lvl3pPr marL="358775" indent="-177800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3pPr>
      <a:lvl4pPr marL="538163" indent="-177800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SzPct val="120000"/>
        <a:buFont typeface="Arial" charset="0"/>
        <a:buChar char="◦"/>
        <a:defRPr sz="1400">
          <a:solidFill>
            <a:schemeClr val="tx1"/>
          </a:solidFill>
          <a:latin typeface="+mn-lt"/>
        </a:defRPr>
      </a:lvl4pPr>
      <a:lvl5pPr marL="717550" indent="-177800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5pPr>
      <a:lvl6pPr marL="1174750" indent="-177800" algn="l" rtl="0" fontAlgn="base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1631950" indent="-177800" algn="l" rtl="0" fontAlgn="base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089150" indent="-177800" algn="l" rtl="0" fontAlgn="base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2546350" indent="-177800" algn="l" rtl="0" fontAlgn="base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6683C10-1E2F-4C76-87CE-7ED530937886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b="0" dirty="0" smtClean="0"/>
              <a:t>Tech Talk Session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</a:pPr>
            <a:endParaRPr lang="en-US" sz="2400" dirty="0" smtClean="0"/>
          </a:p>
          <a:p>
            <a:pPr marL="0" indent="0" eaLnBrk="1" hangingPunct="1">
              <a:lnSpc>
                <a:spcPct val="90000"/>
              </a:lnSpc>
            </a:pPr>
            <a:r>
              <a:rPr lang="en-US" sz="2400" dirty="0" smtClean="0"/>
              <a:t>		</a:t>
            </a:r>
          </a:p>
          <a:p>
            <a:pPr marL="0" indent="0" eaLnBrk="1" hangingPunct="1">
              <a:lnSpc>
                <a:spcPct val="90000"/>
              </a:lnSpc>
            </a:pPr>
            <a:endParaRPr lang="en-US" sz="2400" dirty="0" smtClean="0"/>
          </a:p>
          <a:p>
            <a:pPr marL="0" indent="0" eaLnBrk="1" hangingPunct="1">
              <a:lnSpc>
                <a:spcPct val="90000"/>
              </a:lnSpc>
            </a:pPr>
            <a:r>
              <a:rPr lang="en-US" sz="2400" dirty="0" smtClean="0"/>
              <a:t>	 RESOURCE GOVERNOR IN SQL SERVER 2008</a:t>
            </a:r>
          </a:p>
          <a:p>
            <a:pPr marL="0" indent="0" eaLnBrk="1" hangingPunct="1">
              <a:lnSpc>
                <a:spcPct val="90000"/>
              </a:lnSpc>
            </a:pPr>
            <a:endParaRPr lang="en-US" sz="2400" u="sng" dirty="0" smtClean="0"/>
          </a:p>
          <a:p>
            <a:pPr marL="0" indent="0" eaLnBrk="1" hangingPunct="1">
              <a:lnSpc>
                <a:spcPct val="90000"/>
              </a:lnSpc>
            </a:pPr>
            <a:endParaRPr lang="en-US" sz="2400" u="sng" dirty="0" smtClean="0"/>
          </a:p>
          <a:p>
            <a:pPr marL="0" indent="0" eaLnBrk="1" hangingPunct="1">
              <a:lnSpc>
                <a:spcPct val="90000"/>
              </a:lnSpc>
            </a:pPr>
            <a:endParaRPr lang="en-US" sz="2400" u="sng" dirty="0" smtClean="0"/>
          </a:p>
          <a:p>
            <a:pPr marL="0" indent="0" eaLnBrk="1" hangingPunct="1">
              <a:lnSpc>
                <a:spcPct val="90000"/>
              </a:lnSpc>
            </a:pPr>
            <a:endParaRPr lang="en-US" sz="2400" u="sng" dirty="0" smtClean="0"/>
          </a:p>
          <a:p>
            <a:pPr marL="0" indent="0" eaLnBrk="1" hangingPunct="1">
              <a:lnSpc>
                <a:spcPct val="90000"/>
              </a:lnSpc>
            </a:pPr>
            <a:endParaRPr lang="en-US" sz="2400" u="sng" dirty="0" smtClean="0"/>
          </a:p>
          <a:p>
            <a:r>
              <a:rPr lang="en-US" sz="2400" b="0" dirty="0" smtClean="0"/>
              <a:t>			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endParaRPr lang="en-GB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lnSpc>
                <a:spcPct val="90000"/>
              </a:lnSpc>
            </a:pPr>
            <a:endParaRPr lang="en-US" sz="2400" b="0" dirty="0" smtClean="0"/>
          </a:p>
          <a:p>
            <a:pPr marL="0" indent="0" eaLnBrk="1" hangingPunct="1">
              <a:lnSpc>
                <a:spcPct val="90000"/>
              </a:lnSpc>
            </a:pPr>
            <a:endParaRPr lang="en-US" sz="2400" b="0" dirty="0" smtClean="0"/>
          </a:p>
          <a:p>
            <a:pPr marL="0" indent="0" eaLnBrk="1" hangingPunct="1">
              <a:lnSpc>
                <a:spcPct val="90000"/>
              </a:lnSpc>
            </a:pPr>
            <a:endParaRPr lang="en-US" sz="2400" b="0" dirty="0" smtClean="0"/>
          </a:p>
          <a:p>
            <a:pPr marL="0" indent="0" eaLnBrk="1" hangingPunct="1">
              <a:lnSpc>
                <a:spcPct val="90000"/>
              </a:lnSpc>
            </a:pPr>
            <a:endParaRPr lang="en-US" sz="2400" b="0" dirty="0" smtClean="0"/>
          </a:p>
          <a:p>
            <a:pPr marL="0" indent="0" eaLnBrk="1" hangingPunct="1">
              <a:lnSpc>
                <a:spcPct val="90000"/>
              </a:lnSpc>
            </a:pPr>
            <a:endParaRPr lang="en-US" sz="2400" b="0" dirty="0" smtClean="0"/>
          </a:p>
          <a:p>
            <a:pPr marL="0" indent="0" eaLnBrk="1" hangingPunct="1">
              <a:lnSpc>
                <a:spcPct val="90000"/>
              </a:lnSpc>
            </a:pPr>
            <a:endParaRPr lang="en-US" sz="2400" u="sng" dirty="0" smtClean="0"/>
          </a:p>
          <a:p>
            <a:pPr marL="0" indent="0" eaLnBrk="1" hangingPunct="1">
              <a:lnSpc>
                <a:spcPct val="90000"/>
              </a:lnSpc>
            </a:pPr>
            <a:endParaRPr lang="en-US" sz="2400" u="sng" dirty="0" smtClean="0"/>
          </a:p>
          <a:p>
            <a:pPr marL="0" indent="0" algn="r" eaLnBrk="1" hangingPunct="1">
              <a:lnSpc>
                <a:spcPct val="90000"/>
              </a:lnSpc>
            </a:pPr>
            <a:endParaRPr lang="en-US" b="0" dirty="0" smtClean="0"/>
          </a:p>
          <a:p>
            <a:pPr marL="0" indent="0" algn="r" eaLnBrk="1" hangingPunct="1">
              <a:lnSpc>
                <a:spcPct val="90000"/>
              </a:lnSpc>
            </a:pPr>
            <a:r>
              <a:rPr lang="en-US" b="0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3058" y="6057781"/>
            <a:ext cx="146094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Manikandan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7A80796-E132-4229-A8B4-7C5F4E4BBBAB}" type="slidenum">
              <a:rPr lang="en-GB" smtClean="0"/>
              <a:pPr/>
              <a:t>10</a:t>
            </a:fld>
            <a:endParaRPr lang="en-GB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THEY WORK TOGETHER?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endParaRPr lang="en-US" sz="1400" b="0" dirty="0" smtClean="0"/>
          </a:p>
          <a:p>
            <a:pPr marL="0" indent="0" eaLnBrk="1" hangingPunct="1">
              <a:buFont typeface="Wingdings" pitchFamily="2" charset="2"/>
              <a:buNone/>
            </a:pPr>
            <a:endParaRPr lang="en-US" sz="1400" b="0" dirty="0" smtClean="0"/>
          </a:p>
        </p:txBody>
      </p:sp>
      <p:pic>
        <p:nvPicPr>
          <p:cNvPr id="6" name="Picture 5" descr="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28800"/>
            <a:ext cx="8574314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9BA85D2-8875-403B-ABE4-EEF4B4B292B6}" type="slidenum">
              <a:rPr lang="en-GB" smtClean="0"/>
              <a:pPr/>
              <a:t>11</a:t>
            </a:fld>
            <a:endParaRPr lang="en-GB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BASIC STEPS?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  <a:p>
            <a:pPr>
              <a:buFont typeface="Wingdings" pitchFamily="2" charset="2"/>
              <a:buChar char="v"/>
            </a:pPr>
            <a:endParaRPr lang="en-US" sz="1400" dirty="0" smtClean="0"/>
          </a:p>
          <a:p>
            <a:pPr fontAlgn="auto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Create resource pools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Create workload groups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Create classifier function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Enable resource governor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Monitor and adapt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04409C5-0157-47BC-9D12-170CBDA4230C}" type="slidenum">
              <a:rPr lang="en-GB" smtClean="0"/>
              <a:pPr/>
              <a:t>12</a:t>
            </a:fld>
            <a:endParaRPr lang="en-GB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RESOURCE POOL?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  <a:p>
            <a:pPr fontAlgn="auto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Provides a “slice” of a SQL Server instance’s resources (min/max CPU, memory, or both)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Pools can overlap or be isolated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% of resources based on amount “left over” –not being used by internal processes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Allows for aggregate monitoring of all requests utilizing the pool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These are simply the resources that are available to SQL Server, the highest layer of the governor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There are two pools by default, both of which are not removable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Internal – SQL Internal Session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Default – All Other Connections</a:t>
            </a:r>
          </a:p>
          <a:p>
            <a:pPr>
              <a:buFont typeface="Wingdings" pitchFamily="2" charset="2"/>
              <a:buChar char="v"/>
            </a:pP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D4443D3-1EEB-412B-8210-17169C77D3BE}" type="slidenum">
              <a:rPr lang="en-GB" smtClean="0"/>
              <a:pPr/>
              <a:t>13</a:t>
            </a:fld>
            <a:endParaRPr lang="en-GB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POOL SYNTAX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endParaRPr lang="en-US" sz="1400" b="0" u="sng" dirty="0" smtClean="0"/>
          </a:p>
          <a:p>
            <a:endParaRPr lang="en-US" sz="14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CREATE RESOURCE POOL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pool_name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[ WITH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( [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MIN_CPU_PERCENT =value ][[,]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MAX_CPU_PERCENT =value ][[,]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MIN_MEMORY_PERCENT =value ][[,]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MAX_MEMORY_PERCENT =value ]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)];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15869E7-8E62-47D4-8539-5DD641EA7143}" type="slidenum">
              <a:rPr lang="en-GB" smtClean="0"/>
              <a:pPr/>
              <a:t>14</a:t>
            </a:fld>
            <a:endParaRPr lang="en-GB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WORKLOAD GROUP?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53425" cy="4608512"/>
          </a:xfrm>
        </p:spPr>
        <p:txBody>
          <a:bodyPr/>
          <a:lstStyle/>
          <a:p>
            <a:endParaRPr lang="en-US" sz="1600" dirty="0" smtClean="0"/>
          </a:p>
          <a:p>
            <a:pPr>
              <a:buFont typeface="Wingdings" pitchFamily="2" charset="2"/>
              <a:buChar char="v"/>
            </a:pPr>
            <a:endParaRPr lang="en-US" sz="1600" dirty="0" smtClean="0"/>
          </a:p>
          <a:p>
            <a:pPr fontAlgn="auto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This acts as a bucket for requests of a similar type (as defined by the “classifier function”) and to place constraints on those requests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Allows for aggregate monitoring of all requests from all the members of the 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15869E7-8E62-47D4-8539-5DD641EA7143}" type="slidenum">
              <a:rPr lang="en-GB" smtClean="0"/>
              <a:pPr/>
              <a:t>15</a:t>
            </a:fld>
            <a:endParaRPr lang="en-GB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 GROUP SYNTAX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 smtClean="0"/>
          </a:p>
          <a:p>
            <a:r>
              <a:rPr lang="en-US" sz="1600" dirty="0" smtClean="0"/>
              <a:t>CREATE WORKLOAD GROUP </a:t>
            </a:r>
            <a:r>
              <a:rPr lang="en-US" sz="1600" dirty="0" err="1" smtClean="0"/>
              <a:t>group_name</a:t>
            </a:r>
            <a:endParaRPr lang="en-US" sz="1600" dirty="0" smtClean="0"/>
          </a:p>
          <a:p>
            <a:r>
              <a:rPr lang="en-US" sz="1600" dirty="0" smtClean="0"/>
              <a:t>[ WITH </a:t>
            </a:r>
          </a:p>
          <a:p>
            <a:r>
              <a:rPr lang="en-US" sz="1600" dirty="0" smtClean="0"/>
              <a:t>([ </a:t>
            </a:r>
          </a:p>
          <a:p>
            <a:r>
              <a:rPr lang="en-US" sz="1600" dirty="0" smtClean="0"/>
              <a:t>IMPORTANCE ={ LOW|MEDIUM|HIGH } ][[,] </a:t>
            </a:r>
          </a:p>
          <a:p>
            <a:r>
              <a:rPr lang="en-US" sz="1600" dirty="0" smtClean="0"/>
              <a:t>REQUEST_MAX_MEMORY_GRANT_PERCENT =value][[,]</a:t>
            </a:r>
          </a:p>
          <a:p>
            <a:r>
              <a:rPr lang="en-US" sz="1600" dirty="0" smtClean="0"/>
              <a:t>REQUEST_MAX_CPU_TIME_SEC =value][[,]</a:t>
            </a:r>
          </a:p>
          <a:p>
            <a:r>
              <a:rPr lang="en-US" sz="1600" dirty="0" smtClean="0"/>
              <a:t>REQUEST_MEMORY_GRANT_TIMEOUT_SEC =value][[,]</a:t>
            </a:r>
          </a:p>
          <a:p>
            <a:r>
              <a:rPr lang="en-US" sz="1600" dirty="0" smtClean="0"/>
              <a:t>MAX_DOP =value][[,]</a:t>
            </a:r>
          </a:p>
          <a:p>
            <a:r>
              <a:rPr lang="en-US" sz="1600" dirty="0" smtClean="0"/>
              <a:t>GROUP_MAX_REQUESTS =value] </a:t>
            </a:r>
          </a:p>
          <a:p>
            <a:r>
              <a:rPr lang="en-US" sz="1600" dirty="0" smtClean="0"/>
              <a:t>)][</a:t>
            </a:r>
          </a:p>
          <a:p>
            <a:r>
              <a:rPr lang="en-US" sz="1600" dirty="0" smtClean="0"/>
              <a:t>USING { </a:t>
            </a:r>
            <a:r>
              <a:rPr lang="en-US" sz="1600" dirty="0" err="1" smtClean="0"/>
              <a:t>pool_name</a:t>
            </a:r>
            <a:r>
              <a:rPr lang="en-US" sz="1600" dirty="0" smtClean="0"/>
              <a:t>| "default"}</a:t>
            </a:r>
          </a:p>
          <a:p>
            <a:r>
              <a:rPr lang="en-US" sz="1600" dirty="0" smtClean="0"/>
              <a:t>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D2DFAB2-650B-4777-9FF6-B2842A32E88B}" type="slidenum">
              <a:rPr lang="en-GB" smtClean="0"/>
              <a:pPr/>
              <a:t>16</a:t>
            </a:fld>
            <a:endParaRPr lang="en-GB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CLASSIFIER FUNCTION?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  <a:p>
            <a:endParaRPr lang="en-US" sz="1400" dirty="0" smtClean="0"/>
          </a:p>
          <a:p>
            <a:pPr fontAlgn="auto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User-defined scalar function that allows you to customize how incoming requests are routed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Function returns a workload group name, which tells Resource Governor which pool to associate the request with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Needs to be very efficient</a:t>
            </a:r>
          </a:p>
          <a:p>
            <a:pPr marL="0" indent="0" eaLnBrk="1" hangingPunct="1"/>
            <a:endParaRPr lang="en-US" sz="14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7896005-57C8-4A5C-ACC0-24FE2486F49E}" type="slidenum">
              <a:rPr lang="en-GB" smtClean="0"/>
              <a:pPr/>
              <a:t>17</a:t>
            </a:fld>
            <a:endParaRPr lang="en-GB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CLASSIFICATION EXAMPLES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You can segregate incoming requests using a whole slew of criteria: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LOGINPROPERTY (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DefaultLanguage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DefaultDatabase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ORIGINAL_DB_NAME()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HOST_NAME(), APP_NAME() *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CONNECTIONPROPERTY() –IP address, protocol, etc.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[S]USER_[S]NAME()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IS_SRVROLEMEMBER(), IS_MEMBER()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Also intrinsic functions, DATEPART, GETDATE(), etc.</a:t>
            </a:r>
          </a:p>
          <a:p>
            <a:pPr>
              <a:buFont typeface="Wingdings" pitchFamily="2" charset="2"/>
              <a:buChar char="v"/>
            </a:pPr>
            <a:endParaRPr lang="en-US" sz="1400" dirty="0" smtClean="0"/>
          </a:p>
          <a:p>
            <a:pPr marL="0" indent="0" eaLnBrk="1" hangingPunct="1"/>
            <a:endParaRPr lang="en-US" sz="14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6120B1D-7486-4A03-A9F9-6DEE6C3E0701}" type="slidenum">
              <a:rPr lang="en-GB" smtClean="0"/>
              <a:pPr/>
              <a:t>18</a:t>
            </a:fld>
            <a:endParaRPr lang="en-GB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 FUNCTION EXAMPLE #1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2"/>
            <a:ext cx="8353425" cy="4840287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Give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sa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high priority, and non-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sa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low priority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CREATE FUNCTION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dbo.Classifier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()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RETURNS SYSNAME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WITH SCHEMABINDING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BEGIN</a:t>
            </a:r>
          </a:p>
          <a:p>
            <a:pPr marL="342900" lvl="1" indent="-342900"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b="1" dirty="0" smtClean="0">
                <a:latin typeface="Calibri" pitchFamily="34" charset="0"/>
                <a:ea typeface="+mn-ea"/>
                <a:cs typeface="Calibri" pitchFamily="34" charset="0"/>
              </a:rPr>
              <a:t>RETURN (SELECT CASE SUSER_SNAME() </a:t>
            </a:r>
          </a:p>
          <a:p>
            <a:pPr marL="342900" lvl="1" indent="-342900">
              <a:buNone/>
            </a:pPr>
            <a:r>
              <a:rPr lang="en-US" b="1" dirty="0" smtClean="0">
                <a:latin typeface="Calibri" pitchFamily="34" charset="0"/>
                <a:ea typeface="+mn-ea"/>
                <a:cs typeface="Calibri" pitchFamily="34" charset="0"/>
              </a:rPr>
              <a:t>		WHEN ‘</a:t>
            </a:r>
            <a:r>
              <a:rPr lang="en-US" b="1" dirty="0" err="1" smtClean="0">
                <a:latin typeface="Calibri" pitchFamily="34" charset="0"/>
                <a:ea typeface="+mn-ea"/>
                <a:cs typeface="Calibri" pitchFamily="34" charset="0"/>
              </a:rPr>
              <a:t>sa</a:t>
            </a:r>
            <a:r>
              <a:rPr lang="en-US" b="1" dirty="0" smtClean="0">
                <a:latin typeface="Calibri" pitchFamily="34" charset="0"/>
                <a:ea typeface="+mn-ea"/>
                <a:cs typeface="Calibri" pitchFamily="34" charset="0"/>
              </a:rPr>
              <a:t>’ THEN ‘</a:t>
            </a:r>
            <a:r>
              <a:rPr lang="en-US" b="1" dirty="0" err="1" smtClean="0">
                <a:latin typeface="Calibri" pitchFamily="34" charset="0"/>
                <a:ea typeface="+mn-ea"/>
                <a:cs typeface="Calibri" pitchFamily="34" charset="0"/>
              </a:rPr>
              <a:t>HighPriorityGroup</a:t>
            </a:r>
            <a:r>
              <a:rPr lang="en-US" b="1" dirty="0" smtClean="0">
                <a:latin typeface="Calibri" pitchFamily="34" charset="0"/>
                <a:ea typeface="+mn-ea"/>
                <a:cs typeface="Calibri" pitchFamily="34" charset="0"/>
              </a:rPr>
              <a:t>’</a:t>
            </a:r>
          </a:p>
          <a:p>
            <a:pPr marL="342900" lvl="1" indent="-342900">
              <a:buNone/>
            </a:pPr>
            <a:r>
              <a:rPr lang="en-US" b="1" dirty="0" smtClean="0">
                <a:latin typeface="Calibri" pitchFamily="34" charset="0"/>
                <a:ea typeface="+mn-ea"/>
                <a:cs typeface="Calibri" pitchFamily="34" charset="0"/>
              </a:rPr>
              <a:t>		ELSE ‘</a:t>
            </a:r>
            <a:r>
              <a:rPr lang="en-US" b="1" dirty="0" err="1" smtClean="0">
                <a:latin typeface="Calibri" pitchFamily="34" charset="0"/>
                <a:ea typeface="+mn-ea"/>
                <a:cs typeface="Calibri" pitchFamily="34" charset="0"/>
              </a:rPr>
              <a:t>LowPriorityGroup</a:t>
            </a:r>
            <a:r>
              <a:rPr lang="en-US" b="1" dirty="0" smtClean="0">
                <a:latin typeface="Calibri" pitchFamily="34" charset="0"/>
                <a:ea typeface="+mn-ea"/>
                <a:cs typeface="Calibri" pitchFamily="34" charset="0"/>
              </a:rPr>
              <a:t>’</a:t>
            </a:r>
          </a:p>
          <a:p>
            <a:pPr marL="342900" lvl="1" indent="-342900">
              <a:buNone/>
            </a:pPr>
            <a:r>
              <a:rPr lang="en-US" b="1" dirty="0" smtClean="0">
                <a:latin typeface="Calibri" pitchFamily="34" charset="0"/>
                <a:ea typeface="+mn-ea"/>
                <a:cs typeface="Calibri" pitchFamily="34" charset="0"/>
              </a:rPr>
              <a:t>	END</a:t>
            </a:r>
          </a:p>
          <a:p>
            <a:pPr marL="342900" lvl="1" indent="-342900">
              <a:buNone/>
            </a:pPr>
            <a:r>
              <a:rPr lang="en-US" b="1" dirty="0" smtClean="0">
                <a:latin typeface="Calibri" pitchFamily="34" charset="0"/>
                <a:ea typeface="+mn-ea"/>
                <a:cs typeface="Calibri" pitchFamily="34" charset="0"/>
              </a:rPr>
              <a:t>	);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END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GO</a:t>
            </a:r>
            <a:endParaRPr lang="en-US" b="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6120B1D-7486-4A03-A9F9-6DEE6C3E0701}" type="slidenum">
              <a:rPr lang="en-GB" smtClean="0"/>
              <a:pPr/>
              <a:t>19</a:t>
            </a:fld>
            <a:endParaRPr lang="en-GB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 FUNCTION EXAMPLE #2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43000"/>
            <a:ext cx="8353425" cy="57150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Give ad hoc Management Studio queries low priority during business hours, and high priority otherwise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CREATE FUNCTION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dbo.Classifier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()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RETURNS SYSNAME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WITH SCHEMABINDING AS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BEGIN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	RETURN (SELECT CASE 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		WHEN APP_NAME() LIKE ‘%Management Studio%’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		AND DATEPART(HOUR, GETDATE()) BETWEEN 9 AND 17 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			THEN ‘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LowPriorityGroup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’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			ELSE ‘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HighPriorityGroup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’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		END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	);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END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EAC8736-EACB-42F8-8A63-FB9DB23E0CCE}" type="slidenum">
              <a:rPr lang="en-GB" smtClean="0"/>
              <a:pPr/>
              <a:t>2</a:t>
            </a:fld>
            <a:endParaRPr lang="en-GB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Resource Governor</a:t>
            </a:r>
            <a:endParaRPr 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endParaRPr lang="en-US" b="0" dirty="0" smtClean="0"/>
          </a:p>
          <a:p>
            <a:pPr algn="just">
              <a:defRPr/>
            </a:pPr>
            <a:r>
              <a:rPr lang="en-US" sz="2400" b="0" dirty="0" smtClean="0"/>
              <a:t>    </a:t>
            </a:r>
          </a:p>
          <a:p>
            <a:pPr algn="just">
              <a:defRPr/>
            </a:pPr>
            <a:r>
              <a:rPr lang="en-US" sz="2400" dirty="0" smtClean="0"/>
              <a:t>	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Resource Governor is a new technology in SQL Server 2008 that enables you to manage SQL Server workload and resources by specifying limits on resource consumption by incoming requests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6120B1D-7486-4A03-A9F9-6DEE6C3E0701}" type="slidenum">
              <a:rPr lang="en-GB" smtClean="0"/>
              <a:pPr/>
              <a:t>20</a:t>
            </a:fld>
            <a:endParaRPr lang="en-GB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 FUNCTION EXAMPLE #3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43000"/>
            <a:ext cx="8353425" cy="57150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Give the high priory other then the LAN environment.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CREATE FUNCTION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dbo.Classifier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()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RETURNS SYSNAME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WITH SCHEMABINDING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BEGIN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	RETURN (SELECT CASE 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		WHEN CONNECTIONPROPERTY(‘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Local_Net_Address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’) 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		LIKE ‘192.168.2.%’ THEN ‘Group_With_Max_CPU_1_Percent’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		ELSE ‘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HighPriorityGroup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’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	END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	);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END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6120B1D-7486-4A03-A9F9-6DEE6C3E0701}" type="slidenum">
              <a:rPr lang="en-GB" smtClean="0"/>
              <a:pPr/>
              <a:t>21</a:t>
            </a:fld>
            <a:endParaRPr lang="en-GB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MONITOR?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43000"/>
            <a:ext cx="8353425" cy="5715000"/>
          </a:xfrm>
        </p:spPr>
        <p:txBody>
          <a:bodyPr/>
          <a:lstStyle/>
          <a:p>
            <a:endParaRPr lang="en-US" sz="1600" dirty="0" smtClean="0"/>
          </a:p>
          <a:p>
            <a:endParaRPr lang="en-US" sz="16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New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Perfmonobjects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with lots of counters: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SQLServer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: Resource Pool Stats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SQLServer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: Workload Group Stats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New trace events (e.g. CPU Threshold Exceeded)</a:t>
            </a:r>
          </a:p>
          <a:p>
            <a:pPr>
              <a:buFont typeface="Wingdings" pitchFamily="2" charset="2"/>
              <a:buChar char="v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There are also new DMVs: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sys.dm_resource_governor_workload_groups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sys.dm_resource_governor_resource_pools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Sys.dm_resource_governor_configuration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endParaRPr lang="en-US" sz="1600" dirty="0" smtClean="0"/>
          </a:p>
          <a:p>
            <a:pPr>
              <a:buFont typeface="Wingdings" pitchFamily="2" charset="2"/>
              <a:buChar char="v"/>
            </a:pPr>
            <a:endParaRPr lang="en-US" sz="16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6120B1D-7486-4A03-A9F9-6DEE6C3E0701}" type="slidenum">
              <a:rPr lang="en-GB" smtClean="0"/>
              <a:pPr/>
              <a:t>22</a:t>
            </a:fld>
            <a:endParaRPr lang="en-GB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LIMITATIONS?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43000"/>
            <a:ext cx="8353425" cy="57150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endParaRPr lang="en-US" sz="1600" dirty="0" smtClean="0"/>
          </a:p>
          <a:p>
            <a:pPr>
              <a:buFont typeface="Wingdings" pitchFamily="2" charset="2"/>
              <a:buChar char="v"/>
            </a:pPr>
            <a:endParaRPr lang="en-US" sz="16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CPU / Memory only (no I/O yet)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2008 Database Engine only (no SSAS, SSRS, SSIS)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Single instance only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Short OLTP operations are immune to constraints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Lack of contention can also prevent enforcement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Cannot constrain “internal” processes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Must disable classification to modify classifier function(you can’t apply these changes to existing sessions)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Pool / group names are case sensitive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Enterprise Edition only!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6120B1D-7486-4A03-A9F9-6DEE6C3E0701}" type="slidenum">
              <a:rPr lang="en-GB" smtClean="0"/>
              <a:pPr/>
              <a:t>23</a:t>
            </a:fld>
            <a:endParaRPr lang="en-GB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43000"/>
            <a:ext cx="8353425" cy="5715000"/>
          </a:xfrm>
        </p:spPr>
        <p:txBody>
          <a:bodyPr/>
          <a:lstStyle/>
          <a:p>
            <a:r>
              <a:rPr lang="en-US" sz="1600" b="0" dirty="0" smtClean="0"/>
              <a:t>																																																																			</a:t>
            </a:r>
          </a:p>
          <a:p>
            <a:r>
              <a:rPr lang="en-US" sz="1600" b="0" dirty="0" smtClean="0"/>
              <a:t>				          </a:t>
            </a:r>
            <a:r>
              <a:rPr lang="en-US" sz="4000" b="0" dirty="0" smtClean="0"/>
              <a:t>DEMO</a:t>
            </a:r>
          </a:p>
          <a:p>
            <a:endParaRPr lang="en-US" sz="16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6120B1D-7486-4A03-A9F9-6DEE6C3E0701}" type="slidenum">
              <a:rPr lang="en-GB" smtClean="0"/>
              <a:pPr/>
              <a:t>24</a:t>
            </a:fld>
            <a:endParaRPr lang="en-GB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43000"/>
            <a:ext cx="8353425" cy="57150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endParaRPr lang="en-US" sz="1600" dirty="0" smtClean="0"/>
          </a:p>
          <a:p>
            <a:pPr>
              <a:buFont typeface="Wingdings" pitchFamily="2" charset="2"/>
              <a:buChar char="v"/>
            </a:pP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																																																		</a:t>
            </a:r>
            <a:r>
              <a:rPr lang="en-US" dirty="0" smtClean="0"/>
              <a:t>THANK YOU!</a:t>
            </a:r>
          </a:p>
          <a:p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6120B1D-7486-4A03-A9F9-6DEE6C3E0701}" type="slidenum">
              <a:rPr lang="en-GB" smtClean="0"/>
              <a:pPr/>
              <a:t>25</a:t>
            </a:fld>
            <a:endParaRPr lang="en-GB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43000"/>
            <a:ext cx="8353425" cy="57150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endParaRPr lang="en-US" sz="16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EAC8736-EACB-42F8-8A63-FB9DB23E0CCE}" type="slidenum">
              <a:rPr lang="en-GB" smtClean="0"/>
              <a:pPr/>
              <a:t>3</a:t>
            </a:fld>
            <a:endParaRPr lang="en-GB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RESOURCE GOVERNOR?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400" b="0" dirty="0" smtClean="0"/>
              <a:t>   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Every DBA wants more control over resource usage on their SQL Server instances. Pressure comes from: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IT : reducing data center footprint, hosting more instances on less hardware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Other departments : sales, marketing, finance who want better performance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Customers : my web report timed out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EAC8736-EACB-42F8-8A63-FB9DB23E0CCE}" type="slidenum">
              <a:rPr lang="en-GB" smtClean="0"/>
              <a:pPr/>
              <a:t>4</a:t>
            </a:fld>
            <a:endParaRPr lang="en-GB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RESOURCE GOVERNOR?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endParaRPr lang="en-US" b="0" dirty="0" smtClean="0"/>
          </a:p>
          <a:p>
            <a:r>
              <a:rPr lang="en-US" sz="2400" b="0" dirty="0" smtClean="0"/>
              <a:t> </a:t>
            </a:r>
          </a:p>
          <a:p>
            <a:endParaRPr lang="en-US" sz="2400" b="0" dirty="0" smtClean="0"/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    A technology that enables you to manage SQL Server workload and resources by specifying limits on resource consumption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71EA15A-EFCD-4270-A8AE-CB8D09BD5BE4}" type="slidenum">
              <a:rPr lang="en-GB" smtClean="0"/>
              <a:pPr/>
              <a:t>5</a:t>
            </a:fld>
            <a:endParaRPr lang="en-GB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Overall Picture: SQL Server 2005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ü"/>
            </a:pPr>
            <a:endParaRPr lang="en-GB" sz="2400" b="0" dirty="0" smtClean="0"/>
          </a:p>
          <a:p>
            <a:pPr eaLnBrk="1" hangingPunct="1">
              <a:buFont typeface="Wingdings" pitchFamily="2" charset="2"/>
              <a:buNone/>
            </a:pPr>
            <a:endParaRPr lang="en-GB" sz="2400" b="0" dirty="0" smtClean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762000" y="2057400"/>
            <a:ext cx="7620000" cy="38100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219200" y="2895600"/>
            <a:ext cx="2362200" cy="685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lang="en-US" dirty="0" smtClean="0"/>
              <a:t>Call Routing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114800" y="2895600"/>
            <a:ext cx="1371600" cy="685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Admin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096000" y="2895600"/>
            <a:ext cx="1371600" cy="685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Ad-hoc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2667000" y="4267200"/>
            <a:ext cx="1371600" cy="685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Reports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5562600" y="4267200"/>
            <a:ext cx="1981200" cy="685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Marketing</a:t>
            </a:r>
          </a:p>
        </p:txBody>
      </p:sp>
      <p:sp>
        <p:nvSpPr>
          <p:cNvPr id="15" name="Oval Callout 14"/>
          <p:cNvSpPr/>
          <p:nvPr/>
        </p:nvSpPr>
        <p:spPr bwMode="auto">
          <a:xfrm>
            <a:off x="4343400" y="1600200"/>
            <a:ext cx="2133600" cy="1219200"/>
          </a:xfrm>
          <a:prstGeom prst="wedgeEllipseCallout">
            <a:avLst/>
          </a:prstGeom>
          <a:solidFill>
            <a:srgbClr val="FFF1B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charset="0"/>
              </a:rPr>
              <a:t>workloads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67000" y="5943600"/>
            <a:ext cx="367761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Server Resources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71EA15A-EFCD-4270-A8AE-CB8D09BD5BE4}" type="slidenum">
              <a:rPr lang="en-GB" smtClean="0"/>
              <a:pPr/>
              <a:t>6</a:t>
            </a:fld>
            <a:endParaRPr lang="en-GB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Overall Picture: SQL Server 2008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ü"/>
            </a:pPr>
            <a:endParaRPr lang="en-GB" sz="2400" b="0" dirty="0" smtClean="0"/>
          </a:p>
          <a:p>
            <a:pPr eaLnBrk="1" hangingPunct="1">
              <a:buFont typeface="Wingdings" pitchFamily="2" charset="2"/>
              <a:buNone/>
            </a:pPr>
            <a:endParaRPr lang="en-GB" sz="2400" b="0" dirty="0" smtClean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304800" y="1981200"/>
            <a:ext cx="8382000" cy="38100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762000" y="3200400"/>
            <a:ext cx="2362200" cy="685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lang="en-US" dirty="0" smtClean="0"/>
              <a:t>Call Routing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200400" y="3200400"/>
            <a:ext cx="1371600" cy="685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Admin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781800" y="2362200"/>
            <a:ext cx="1371600" cy="685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Ad-hoc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781800" y="4495800"/>
            <a:ext cx="1371600" cy="685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Reports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6324600" y="3429000"/>
            <a:ext cx="1981200" cy="685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Marketing</a:t>
            </a:r>
          </a:p>
        </p:txBody>
      </p:sp>
      <p:sp>
        <p:nvSpPr>
          <p:cNvPr id="15" name="Oval Callout 14"/>
          <p:cNvSpPr/>
          <p:nvPr/>
        </p:nvSpPr>
        <p:spPr bwMode="auto">
          <a:xfrm>
            <a:off x="3429000" y="1905000"/>
            <a:ext cx="2133600" cy="1219200"/>
          </a:xfrm>
          <a:prstGeom prst="wedgeEllipseCallout">
            <a:avLst/>
          </a:prstGeom>
          <a:solidFill>
            <a:srgbClr val="FFF1B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charset="0"/>
              </a:rPr>
              <a:t>Workloads, Batch Control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67000" y="5943600"/>
            <a:ext cx="367761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Server Resources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524000" y="4800600"/>
            <a:ext cx="1905000" cy="838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Pool 1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3886200" y="4343400"/>
            <a:ext cx="1905000" cy="838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Pool 2</a:t>
            </a:r>
          </a:p>
        </p:txBody>
      </p:sp>
      <p:cxnSp>
        <p:nvCxnSpPr>
          <p:cNvPr id="22" name="Straight Arrow Connector 21"/>
          <p:cNvCxnSpPr>
            <a:endCxn id="18" idx="0"/>
          </p:cNvCxnSpPr>
          <p:nvPr/>
        </p:nvCxnSpPr>
        <p:spPr bwMode="auto">
          <a:xfrm rot="16200000" flipH="1">
            <a:off x="1619250" y="3943350"/>
            <a:ext cx="914400" cy="80010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1" idx="2"/>
            <a:endCxn id="18" idx="0"/>
          </p:cNvCxnSpPr>
          <p:nvPr/>
        </p:nvCxnSpPr>
        <p:spPr bwMode="auto">
          <a:xfrm rot="5400000">
            <a:off x="2724150" y="3638550"/>
            <a:ext cx="914400" cy="140970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4" idx="1"/>
            <a:endCxn id="19" idx="7"/>
          </p:cNvCxnSpPr>
          <p:nvPr/>
        </p:nvCxnSpPr>
        <p:spPr bwMode="auto">
          <a:xfrm rot="10800000" flipV="1">
            <a:off x="5512220" y="3771899"/>
            <a:ext cx="812381" cy="694251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2" idx="1"/>
            <a:endCxn id="19" idx="7"/>
          </p:cNvCxnSpPr>
          <p:nvPr/>
        </p:nvCxnSpPr>
        <p:spPr bwMode="auto">
          <a:xfrm rot="10800000" flipV="1">
            <a:off x="5512220" y="2705099"/>
            <a:ext cx="1269581" cy="1761051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3" idx="1"/>
            <a:endCxn id="19" idx="7"/>
          </p:cNvCxnSpPr>
          <p:nvPr/>
        </p:nvCxnSpPr>
        <p:spPr bwMode="auto">
          <a:xfrm rot="10800000">
            <a:off x="5512220" y="4466152"/>
            <a:ext cx="1269581" cy="37254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C2E82EB-4BFF-4CB3-8FC4-AFE35FA7F8D3}" type="slidenum">
              <a:rPr lang="en-GB" smtClean="0"/>
              <a:pPr/>
              <a:t>7</a:t>
            </a:fld>
            <a:endParaRPr lang="en-GB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RESOURCE GOVERNOR…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 smtClean="0"/>
          </a:p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	What we did before to control resource usage was inflexible and largely reactive: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Kill SPIDs with “runaway” queries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utilize SET QUERY_GOVERNOR_COST_LIMIT per query (or per instance with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sp_configure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use separate instances with affinity to separate workloads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juggle scheduled jobs to avoid peak activity times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schedule creation / destruction of procedures or even changing passwords to block certain groups during peak load times</a:t>
            </a:r>
          </a:p>
          <a:p>
            <a:endParaRPr lang="en-US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266AEB1-88A6-43FF-BC78-A57D711676AC}" type="slidenum">
              <a:rPr lang="en-GB" smtClean="0"/>
              <a:pPr/>
              <a:t>8</a:t>
            </a:fld>
            <a:endParaRPr lang="en-GB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GOALS?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 smtClean="0"/>
          </a:p>
          <a:p>
            <a:endParaRPr lang="en-US" sz="16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To classify and prioritize workloads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To make resource usage more balanced and predictable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To help prevent, or at least to minimize, the “run away query”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To monitor and adapt the above tactics to further smooth resource usage</a:t>
            </a:r>
          </a:p>
          <a:p>
            <a:pPr marL="0" indent="0" eaLnBrk="1" hangingPunct="1">
              <a:buFont typeface="Wingdings" pitchFamily="2" charset="2"/>
              <a:buChar char="v"/>
            </a:pP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1E1035A-72D1-4EEF-86C1-35B41782438E}" type="slidenum">
              <a:rPr lang="en-GB" smtClean="0"/>
              <a:pPr/>
              <a:t>9</a:t>
            </a:fld>
            <a:endParaRPr lang="en-GB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COMPONENTS OF RESOURCE GOV.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endParaRPr lang="en-US" sz="1600" dirty="0" smtClean="0"/>
          </a:p>
          <a:p>
            <a:pPr fontAlgn="auto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Resource pools.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	 Two resource pools (internal and default) are created when SQL Server 2008 is installed. 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v"/>
              <a:defRPr/>
            </a:pP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Workload groups.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	Two workload groups (internal and default) are created and mapped to their corresponding resource pools when SQL Server 2008 is installed. 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v"/>
              <a:defRPr/>
            </a:pP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Classifier.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	T here are internal rules that classify incoming requests and route them to a workload group.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ogica Slide Template 08">
  <a:themeElements>
    <a:clrScheme name="Logica Slide Template 08 1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Logica Slide Template 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2"/>
          </a:buClr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2"/>
          </a:buClr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ogica Slide Template 08 1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FFCC00"/>
        </a:accent1>
        <a:accent2>
          <a:srgbClr val="8D979B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F888C"/>
        </a:accent6>
        <a:hlink>
          <a:srgbClr val="A5AA78"/>
        </a:hlink>
        <a:folHlink>
          <a:srgbClr val="CE67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7C752148CACE47A4BCDA31FBC06774" ma:contentTypeVersion="8" ma:contentTypeDescription="Create a new document." ma:contentTypeScope="" ma:versionID="7b16082629ec1c158b0b6c8389e92000">
  <xsd:schema xmlns:xsd="http://www.w3.org/2001/XMLSchema" xmlns:p="http://schemas.microsoft.com/office/2006/metadata/properties" xmlns:ns1="http://schemas.microsoft.com/sharepoint/v3" xmlns:ns2="27f5d6d0-76de-4e80-bd06-48cf237e56b9" targetNamespace="http://schemas.microsoft.com/office/2006/metadata/properties" ma:root="true" ma:fieldsID="b1d5a685ec35d41cf4bde64925b52eb5" ns1:_="" ns2:_="">
    <xsd:import namespace="http://schemas.microsoft.com/sharepoint/v3"/>
    <xsd:import namespace="27f5d6d0-76de-4e80-bd06-48cf237e56b9"/>
    <xsd:element name="properties">
      <xsd:complexType>
        <xsd:sequence>
          <xsd:element name="documentManagement">
            <xsd:complexType>
              <xsd:all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  <xsd:element ref="ns2:Checklist" minOccurs="0"/>
                <xsd:element ref="ns2: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EmailSender" ma:index="9" nillable="true" ma:displayName="E-Mail Sender" ma:hidden="true" ma:internalName="EmailSender">
      <xsd:simpleType>
        <xsd:restriction base="dms:Note"/>
      </xsd:simpleType>
    </xsd:element>
    <xsd:element name="EmailTo" ma:index="10" nillable="true" ma:displayName="E-Mail To" ma:hidden="true" ma:internalName="EmailTo">
      <xsd:simpleType>
        <xsd:restriction base="dms:Note"/>
      </xsd:simpleType>
    </xsd:element>
    <xsd:element name="EmailCc" ma:index="11" nillable="true" ma:displayName="E-Mail Cc" ma:hidden="true" ma:internalName="EmailCc">
      <xsd:simpleType>
        <xsd:restriction base="dms:Note"/>
      </xsd:simpleType>
    </xsd:element>
    <xsd:element name="EmailFrom" ma:index="12" nillable="true" ma:displayName="E-Mail From" ma:hidden="true" ma:internalName="EmailFrom">
      <xsd:simpleType>
        <xsd:restriction base="dms:Text"/>
      </xsd:simpleType>
    </xsd:element>
    <xsd:element name="EmailSubject" ma:index="13" nillable="true" ma:displayName="E-Mail Subject" ma:hidden="true" ma:internalName="EmailSubject">
      <xsd:simpleType>
        <xsd:restriction base="dms:Text"/>
      </xsd:simpleType>
    </xsd:element>
  </xsd:schema>
  <xsd:schema xmlns:xsd="http://www.w3.org/2001/XMLSchema" xmlns:dms="http://schemas.microsoft.com/office/2006/documentManagement/types" targetNamespace="27f5d6d0-76de-4e80-bd06-48cf237e56b9" elementFormDefault="qualified">
    <xsd:import namespace="http://schemas.microsoft.com/office/2006/documentManagement/types"/>
    <xsd:element name="Checklist" ma:index="14" nillable="true" ma:displayName="Checklist" ma:default="1" ma:internalName="Checklist">
      <xsd:simpleType>
        <xsd:restriction base="dms:Boolean"/>
      </xsd:simpleType>
    </xsd:element>
    <xsd:element name="Owner" ma:index="15" nillable="true" ma:displayName="Owner" ma:list="UserInfo" ma:internalName="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Email Subject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>
  <documentManagement>
    <Owner xmlns="27f5d6d0-76de-4e80-bd06-48cf237e56b9">
      <UserInfo>
        <DisplayName>Theerthagiri, Manikandan</DisplayName>
        <AccountId>5419</AccountId>
        <AccountType/>
      </UserInfo>
    </Owner>
    <EmailTo xmlns="http://schemas.microsoft.com/sharepoint/v3" xsi:nil="true"/>
    <EmailSender xmlns="http://schemas.microsoft.com/sharepoint/v3" xsi:nil="true"/>
    <EmailFrom xmlns="http://schemas.microsoft.com/sharepoint/v3" xsi:nil="true"/>
    <Checklist xmlns="27f5d6d0-76de-4e80-bd06-48cf237e56b9">true</Checklist>
    <EmailSubject xmlns="http://schemas.microsoft.com/sharepoint/v3" xsi:nil="true"/>
    <EmailCc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0D77F85-8439-40D9-95B1-2370A73EBF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7f5d6d0-76de-4e80-bd06-48cf237e56b9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7D4F75B-152A-4036-ACE6-2D26E69CA1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CE3920-85E4-4771-AE38-7B7D76D53A5E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A13A63D1-5FEF-40A7-8E81-39BA2B1064B3}">
  <ds:schemaRefs>
    <ds:schemaRef ds:uri="http://schemas.microsoft.com/office/2006/metadata/properties"/>
    <ds:schemaRef ds:uri="27f5d6d0-76de-4e80-bd06-48cf237e56b9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Logica Slide Template 08</Template>
  <TotalTime>6149</TotalTime>
  <Words>731</Words>
  <Application>Microsoft Office PowerPoint</Application>
  <PresentationFormat>On-screen Show (4:3)</PresentationFormat>
  <Paragraphs>245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Logica Slide Template 08</vt:lpstr>
      <vt:lpstr>Tech Talk Session</vt:lpstr>
      <vt:lpstr>Resource Governor</vt:lpstr>
      <vt:lpstr>WHY A RESOURCE GOVERNOR?</vt:lpstr>
      <vt:lpstr>WHAT IS THE RESOURCE GOVERNOR?</vt:lpstr>
      <vt:lpstr>Overall Picture: SQL Server 2005</vt:lpstr>
      <vt:lpstr>Overall Picture: SQL Server 2008</vt:lpstr>
      <vt:lpstr>BEFORE RESOURCE GOVERNOR…</vt:lpstr>
      <vt:lpstr>WHAT ARE THE GOALS?</vt:lpstr>
      <vt:lpstr>THREE COMPONENTS OF RESOURCE GOV.</vt:lpstr>
      <vt:lpstr>HOW DO THEY WORK TOGETHER?</vt:lpstr>
      <vt:lpstr>WHAT ARE THE BASIC STEPS?</vt:lpstr>
      <vt:lpstr>WHAT IS A RESOURCE POOL?</vt:lpstr>
      <vt:lpstr>RESOURCE POOL SYNTAX</vt:lpstr>
      <vt:lpstr>WHAT IS A WORKLOAD GROUP?</vt:lpstr>
      <vt:lpstr>WORKLOAD GROUP SYNTAX</vt:lpstr>
      <vt:lpstr>WHAT IS A CLASSIFIER FUNCTION?</vt:lpstr>
      <vt:lpstr>SOME CLASSIFICATION EXAMPLES</vt:lpstr>
      <vt:lpstr>CLASSIFIER FUNCTION EXAMPLE #1</vt:lpstr>
      <vt:lpstr>CLASSIFIER FUNCTION EXAMPLE #2</vt:lpstr>
      <vt:lpstr>CLASSIFIER FUNCTION EXAMPLE #3</vt:lpstr>
      <vt:lpstr>HOW DO I MONITOR?</vt:lpstr>
      <vt:lpstr>WHAT ARE THE LIMITATIONS?</vt:lpstr>
      <vt:lpstr>Slide 23</vt:lpstr>
      <vt:lpstr>Slide 24</vt:lpstr>
      <vt:lpstr>Slide 25</vt:lpstr>
    </vt:vector>
  </TitlesOfParts>
  <Company>LogicaCMG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WilsonS</dc:creator>
  <cp:lastModifiedBy>annas</cp:lastModifiedBy>
  <cp:revision>489</cp:revision>
  <dcterms:created xsi:type="dcterms:W3CDTF">2008-01-11T02:36:06Z</dcterms:created>
  <dcterms:modified xsi:type="dcterms:W3CDTF">2013-05-02T19:30:23Z</dcterms:modified>
  <cp:category>Sales &amp; Marketing</cp:category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display_urn:schemas-microsoft-com:office:office#Owner">
    <vt:lpwstr>Kumar, Sourav</vt:lpwstr>
  </property>
  <property fmtid="{D5CDD505-2E9C-101B-9397-08002B2CF9AE}" pid="4" name="ContentTypeId">
    <vt:lpwstr>0x0101005A7C752148CACE47A4BCDA31FBC06774</vt:lpwstr>
  </property>
</Properties>
</file>