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1"/>
  </p:notesMasterIdLst>
  <p:sldIdLst>
    <p:sldId id="258"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9" r:id="rId19"/>
    <p:sldId id="275" r:id="rId20"/>
    <p:sldId id="280" r:id="rId21"/>
    <p:sldId id="281" r:id="rId22"/>
    <p:sldId id="282" r:id="rId23"/>
    <p:sldId id="283" r:id="rId24"/>
    <p:sldId id="284" r:id="rId25"/>
    <p:sldId id="276" r:id="rId26"/>
    <p:sldId id="277" r:id="rId27"/>
    <p:sldId id="274" r:id="rId28"/>
    <p:sldId id="278" r:id="rId29"/>
    <p:sldId id="271"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98" d="100"/>
          <a:sy n="98" d="100"/>
        </p:scale>
        <p:origin x="-35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5E403E-D574-4D83-A226-22AEFBA38618}" type="datetimeFigureOut">
              <a:rPr lang="en-US" smtClean="0"/>
              <a:pPr/>
              <a:t>5/3/2013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A6A7E0-6B40-475D-A926-AAD7E4834FA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0B9C825-F38E-45BB-92C1-043DE61C9183}" type="slidenum">
              <a:rPr lang="en-GB" smtClean="0"/>
              <a:pPr/>
              <a:t>1</a:t>
            </a:fld>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0B9C825-F38E-45BB-92C1-043DE61C9183}" type="slidenum">
              <a:rPr lang="en-GB" smtClean="0"/>
              <a:pPr/>
              <a:t>26</a:t>
            </a:fld>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27F184A-5C81-40F0-8226-C9C616CA78DB}" type="datetimeFigureOut">
              <a:rPr lang="en-US" smtClean="0"/>
              <a:pPr/>
              <a:t>5/3/2013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F36435-4CAF-4234-8343-347029B6CB5F}"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7F184A-5C81-40F0-8226-C9C616CA78DB}" type="datetimeFigureOut">
              <a:rPr lang="en-US" smtClean="0"/>
              <a:pPr/>
              <a:t>5/3/2013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F36435-4CAF-4234-8343-347029B6CB5F}"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7F184A-5C81-40F0-8226-C9C616CA78DB}" type="datetimeFigureOut">
              <a:rPr lang="en-US" smtClean="0"/>
              <a:pPr/>
              <a:t>5/3/2013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F36435-4CAF-4234-8343-347029B6CB5F}"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with logo">
    <p:spTree>
      <p:nvGrpSpPr>
        <p:cNvPr id="1" name=""/>
        <p:cNvGrpSpPr/>
        <p:nvPr/>
      </p:nvGrpSpPr>
      <p:grpSpPr>
        <a:xfrm>
          <a:off x="0" y="0"/>
          <a:ext cx="0" cy="0"/>
          <a:chOff x="0" y="0"/>
          <a:chExt cx="0" cy="0"/>
        </a:xfrm>
      </p:grpSpPr>
      <p:sp>
        <p:nvSpPr>
          <p:cNvPr id="21" name="Content Placeholder 20"/>
          <p:cNvSpPr>
            <a:spLocks noGrp="1"/>
          </p:cNvSpPr>
          <p:nvPr>
            <p:ph sz="quarter" idx="17"/>
          </p:nvPr>
        </p:nvSpPr>
        <p:spPr>
          <a:xfrm>
            <a:off x="457200" y="1447800"/>
            <a:ext cx="8215312" cy="4630882"/>
          </a:xfrm>
          <a:prstGeom prst="rect">
            <a:avLst/>
          </a:prstGeom>
        </p:spPr>
        <p:txBody>
          <a:bodyPr lIns="0" tIns="0" rIns="0" bIns="0"/>
          <a:lstStyle>
            <a:lvl1pPr marL="0" indent="0">
              <a:spcBef>
                <a:spcPts val="500"/>
              </a:spcBef>
              <a:buClr>
                <a:schemeClr val="tx2"/>
              </a:buClr>
              <a:buFont typeface="Verdana" pitchFamily="34" charset="0"/>
              <a:buNone/>
              <a:defRPr sz="1800">
                <a:solidFill>
                  <a:schemeClr val="tx1"/>
                </a:solidFill>
              </a:defRPr>
            </a:lvl1pPr>
            <a:lvl2pPr marL="216000" indent="-216000">
              <a:spcBef>
                <a:spcPts val="500"/>
              </a:spcBef>
              <a:buClr>
                <a:schemeClr val="tx2"/>
              </a:buClr>
              <a:buSzPct val="120000"/>
              <a:buFont typeface="Verdana" pitchFamily="34" charset="0"/>
              <a:buChar char="•"/>
              <a:defRPr sz="1800" baseline="0">
                <a:solidFill>
                  <a:schemeClr val="tx1"/>
                </a:solidFill>
              </a:defRPr>
            </a:lvl2pPr>
            <a:lvl3pPr marL="425450" indent="-212725">
              <a:spcBef>
                <a:spcPts val="500"/>
              </a:spcBef>
              <a:buClr>
                <a:schemeClr val="tx1">
                  <a:lumMod val="60000"/>
                  <a:lumOff val="40000"/>
                </a:schemeClr>
              </a:buClr>
              <a:buFont typeface="Verdana" pitchFamily="34" charset="0"/>
              <a:buChar char="•"/>
              <a:defRPr sz="1600">
                <a:solidFill>
                  <a:schemeClr val="tx1"/>
                </a:solidFill>
              </a:defRPr>
            </a:lvl3pPr>
            <a:lvl4pPr marL="685800" indent="-215900">
              <a:spcBef>
                <a:spcPts val="500"/>
              </a:spcBef>
              <a:buClr>
                <a:schemeClr val="tx1">
                  <a:lumMod val="60000"/>
                  <a:lumOff val="40000"/>
                </a:schemeClr>
              </a:buClr>
              <a:buFont typeface="Verdana" pitchFamily="34" charset="0"/>
              <a:buChar char="•"/>
              <a:defRPr sz="1600">
                <a:solidFill>
                  <a:schemeClr val="tx1"/>
                </a:solidFill>
              </a:defRPr>
            </a:lvl4pPr>
            <a:lvl5pPr marL="892175" indent="-215900">
              <a:spcBef>
                <a:spcPts val="500"/>
              </a:spcBef>
              <a:buClr>
                <a:schemeClr val="tx1">
                  <a:lumMod val="60000"/>
                  <a:lumOff val="40000"/>
                </a:schemeClr>
              </a:buClr>
              <a:buFont typeface="Verdana" pitchFamily="34" charset="0"/>
              <a:buChar char="•"/>
              <a:defRPr sz="1400">
                <a:solidFill>
                  <a:schemeClr val="tx1"/>
                </a:solidFill>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7" name="Slide Number Placeholder 5"/>
          <p:cNvSpPr>
            <a:spLocks noGrp="1"/>
          </p:cNvSpPr>
          <p:nvPr>
            <p:ph type="sldNum" sz="quarter" idx="12"/>
          </p:nvPr>
        </p:nvSpPr>
        <p:spPr>
          <a:xfrm>
            <a:off x="7941732" y="6419850"/>
            <a:ext cx="778457" cy="163513"/>
          </a:xfrm>
          <a:prstGeom prst="rect">
            <a:avLst/>
          </a:prstGeom>
        </p:spPr>
        <p:txBody>
          <a:bodyPr wrap="none" lIns="0" tIns="0" rIns="0" bIns="0" anchor="b" anchorCtr="0">
            <a:noAutofit/>
          </a:bodyPr>
          <a:lstStyle>
            <a:lvl1pPr algn="r">
              <a:defRPr sz="900">
                <a:solidFill>
                  <a:schemeClr val="tx1"/>
                </a:solidFill>
              </a:defRPr>
            </a:lvl1pPr>
          </a:lstStyle>
          <a:p>
            <a:r>
              <a:rPr lang="en-GB" dirty="0" smtClean="0"/>
              <a:t>No. </a:t>
            </a:r>
            <a:fld id="{525A3C56-E491-49B2-93F3-63532DF516BC}" type="slidenum">
              <a:rPr lang="en-GB" smtClean="0"/>
              <a:pPr/>
              <a:t>‹#›</a:t>
            </a:fld>
            <a:endParaRPr lang="en-GB" dirty="0"/>
          </a:p>
        </p:txBody>
      </p:sp>
      <p:sp>
        <p:nvSpPr>
          <p:cNvPr id="30" name="Title 1"/>
          <p:cNvSpPr>
            <a:spLocks noGrp="1"/>
          </p:cNvSpPr>
          <p:nvPr>
            <p:ph type="title"/>
          </p:nvPr>
        </p:nvSpPr>
        <p:spPr>
          <a:xfrm>
            <a:off x="474663" y="266400"/>
            <a:ext cx="6380162" cy="785818"/>
          </a:xfrm>
        </p:spPr>
        <p:txBody>
          <a:bodyPr lIns="0" tIns="0" rIns="0" bIns="0" anchor="b" anchorCtr="0">
            <a:noAutofit/>
          </a:bodyPr>
          <a:lstStyle>
            <a:lvl1pPr>
              <a:defRPr sz="2400" b="0"/>
            </a:lvl1pPr>
          </a:lstStyle>
          <a:p>
            <a:r>
              <a:rPr lang="en-US" noProof="0" smtClean="0"/>
              <a:t>Click to edit Master title style</a:t>
            </a:r>
            <a:endParaRPr lang="en-GB" noProof="0" dirty="0"/>
          </a:p>
        </p:txBody>
      </p:sp>
      <p:pic>
        <p:nvPicPr>
          <p:cNvPr id="34" name="Picture 33" descr="yellow line.emf"/>
          <p:cNvPicPr>
            <a:picLocks noChangeAspect="1"/>
          </p:cNvPicPr>
          <p:nvPr userDrawn="1"/>
        </p:nvPicPr>
        <p:blipFill>
          <a:blip r:embed="rId2" cstate="print"/>
          <a:stretch>
            <a:fillRect/>
          </a:stretch>
        </p:blipFill>
        <p:spPr>
          <a:xfrm>
            <a:off x="457200" y="1144283"/>
            <a:ext cx="8229600" cy="228093"/>
          </a:xfrm>
          <a:prstGeom prst="rect">
            <a:avLst/>
          </a:prstGeom>
        </p:spPr>
      </p:pic>
      <p:pic>
        <p:nvPicPr>
          <p:cNvPr id="35" name="Picture 34" descr="yellow line.emf"/>
          <p:cNvPicPr>
            <a:picLocks noChangeAspect="1"/>
          </p:cNvPicPr>
          <p:nvPr userDrawn="1"/>
        </p:nvPicPr>
        <p:blipFill>
          <a:blip r:embed="rId2" cstate="print"/>
          <a:stretch>
            <a:fillRect/>
          </a:stretch>
        </p:blipFill>
        <p:spPr>
          <a:xfrm flipV="1">
            <a:off x="457200" y="6134623"/>
            <a:ext cx="8229600" cy="228093"/>
          </a:xfrm>
          <a:prstGeom prst="rect">
            <a:avLst/>
          </a:prstGeom>
          <a:ln>
            <a:noFill/>
          </a:ln>
        </p:spPr>
      </p:pic>
      <p:sp>
        <p:nvSpPr>
          <p:cNvPr id="10" name="Footer Placeholder 25"/>
          <p:cNvSpPr>
            <a:spLocks noGrp="1"/>
          </p:cNvSpPr>
          <p:nvPr>
            <p:ph type="ftr" sz="quarter" idx="22"/>
          </p:nvPr>
        </p:nvSpPr>
        <p:spPr>
          <a:xfrm>
            <a:off x="2781300" y="6419850"/>
            <a:ext cx="4889884" cy="163513"/>
          </a:xfrm>
          <a:prstGeom prst="rect">
            <a:avLst/>
          </a:prstGeom>
        </p:spPr>
        <p:txBody>
          <a:bodyPr wrap="none" lIns="0" tIns="0" rIns="0" bIns="0" anchor="b" anchorCtr="0">
            <a:noAutofit/>
          </a:bodyPr>
          <a:lstStyle>
            <a:lvl1pPr algn="ctr">
              <a:defRPr sz="900">
                <a:solidFill>
                  <a:schemeClr val="tx1"/>
                </a:solidFill>
              </a:defRPr>
            </a:lvl1pPr>
          </a:lstStyle>
          <a:p>
            <a:pPr algn="l"/>
            <a:r>
              <a:rPr lang="en-GB" dirty="0" smtClean="0"/>
              <a:t> </a:t>
            </a:r>
            <a:endParaRPr lang="en-GB" dirty="0"/>
          </a:p>
        </p:txBody>
      </p:sp>
      <p:sp>
        <p:nvSpPr>
          <p:cNvPr id="9" name="Date Placeholder 3"/>
          <p:cNvSpPr txBox="1">
            <a:spLocks/>
          </p:cNvSpPr>
          <p:nvPr userDrawn="1"/>
        </p:nvSpPr>
        <p:spPr>
          <a:xfrm>
            <a:off x="457200" y="6419850"/>
            <a:ext cx="2140527" cy="163513"/>
          </a:xfrm>
          <a:prstGeom prst="rect">
            <a:avLst/>
          </a:prstGeom>
        </p:spPr>
        <p:txBody>
          <a:bodyPr wrap="none" lIns="0" tIns="0" rIns="0" bIns="0" anchor="b" anchorCtr="0">
            <a:noAutofit/>
          </a:bodyPr>
          <a:lstStyle>
            <a:lvl1pPr marL="0" marR="0" indent="0" algn="l" defTabSz="914400" rtl="0" eaLnBrk="1" fontAlgn="auto" latinLnBrk="0" hangingPunct="1">
              <a:lnSpc>
                <a:spcPct val="100000"/>
              </a:lnSpc>
              <a:spcBef>
                <a:spcPts val="0"/>
              </a:spcBef>
              <a:spcAft>
                <a:spcPts val="0"/>
              </a:spcAft>
              <a:buClrTx/>
              <a:buSzTx/>
              <a:buFontTx/>
              <a:buNone/>
              <a:tabLst/>
              <a:defRPr sz="900">
                <a:solidFill>
                  <a:schemeClr val="accent6">
                    <a:lumMod val="65000"/>
                    <a:lumOff val="3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900" b="0" i="0" u="none" strike="noStrike" kern="1200" cap="none" spc="0" normalizeH="0" baseline="0" noProof="0" dirty="0" err="1" smtClean="0">
                <a:ln>
                  <a:noFill/>
                </a:ln>
                <a:solidFill>
                  <a:schemeClr val="tx1"/>
                </a:solidFill>
                <a:effectLst/>
                <a:uLnTx/>
                <a:uFillTx/>
                <a:latin typeface="+mn-lt"/>
                <a:ea typeface="+mn-ea"/>
                <a:cs typeface="+mn-cs"/>
              </a:rPr>
              <a:t>Logica</a:t>
            </a:r>
            <a:r>
              <a:rPr kumimoji="0" lang="en-US" sz="900" b="0" i="0" u="none" strike="noStrike" kern="1200" cap="none" spc="0" normalizeH="0" baseline="0" noProof="0" dirty="0" smtClean="0">
                <a:ln>
                  <a:noFill/>
                </a:ln>
                <a:solidFill>
                  <a:schemeClr val="tx1"/>
                </a:solidFill>
                <a:effectLst/>
                <a:uLnTx/>
                <a:uFillTx/>
                <a:latin typeface="+mn-lt"/>
                <a:ea typeface="+mn-ea"/>
                <a:cs typeface="+mn-cs"/>
              </a:rPr>
              <a:t> 2010. All rights reserved</a:t>
            </a:r>
            <a:endParaRPr kumimoji="0" lang="en-GB" sz="900" b="0" i="0" u="none" strike="noStrike" kern="1200" cap="none" spc="0" normalizeH="0" baseline="0" noProof="0" dirty="0" smtClean="0">
              <a:ln>
                <a:noFill/>
              </a:ln>
              <a:solidFill>
                <a:schemeClr val="tx1"/>
              </a:solidFill>
              <a:effectLst/>
              <a:uLnTx/>
              <a:uFillTx/>
              <a:latin typeface="+mn-lt"/>
              <a:ea typeface="+mn-ea"/>
              <a:cs typeface="+mn-cs"/>
            </a:endParaRPr>
          </a:p>
        </p:txBody>
      </p:sp>
      <p:grpSp>
        <p:nvGrpSpPr>
          <p:cNvPr id="2" name="Group 52"/>
          <p:cNvGrpSpPr/>
          <p:nvPr userDrawn="1"/>
        </p:nvGrpSpPr>
        <p:grpSpPr bwMode="black">
          <a:xfrm>
            <a:off x="7792112" y="365890"/>
            <a:ext cx="885817" cy="479428"/>
            <a:chOff x="1857375" y="3175"/>
            <a:chExt cx="4813301" cy="2605088"/>
          </a:xfrm>
          <a:solidFill>
            <a:schemeClr val="tx2"/>
          </a:solidFill>
        </p:grpSpPr>
        <p:sp>
          <p:nvSpPr>
            <p:cNvPr id="12" name="Freeform 25"/>
            <p:cNvSpPr>
              <a:spLocks noEditPoints="1"/>
            </p:cNvSpPr>
            <p:nvPr/>
          </p:nvSpPr>
          <p:spPr bwMode="black">
            <a:xfrm>
              <a:off x="2403475" y="436563"/>
              <a:ext cx="1089025" cy="1093788"/>
            </a:xfrm>
            <a:custGeom>
              <a:avLst/>
              <a:gdLst/>
              <a:ahLst/>
              <a:cxnLst>
                <a:cxn ang="0">
                  <a:pos x="306" y="162"/>
                </a:cxn>
                <a:cxn ang="0">
                  <a:pos x="239" y="190"/>
                </a:cxn>
                <a:cxn ang="0">
                  <a:pos x="189" y="241"/>
                </a:cxn>
                <a:cxn ang="0">
                  <a:pos x="161" y="307"/>
                </a:cxn>
                <a:cxn ang="0">
                  <a:pos x="161" y="382"/>
                </a:cxn>
                <a:cxn ang="0">
                  <a:pos x="189" y="449"/>
                </a:cxn>
                <a:cxn ang="0">
                  <a:pos x="239" y="500"/>
                </a:cxn>
                <a:cxn ang="0">
                  <a:pos x="306" y="527"/>
                </a:cxn>
                <a:cxn ang="0">
                  <a:pos x="380" y="527"/>
                </a:cxn>
                <a:cxn ang="0">
                  <a:pos x="445" y="500"/>
                </a:cxn>
                <a:cxn ang="0">
                  <a:pos x="496" y="449"/>
                </a:cxn>
                <a:cxn ang="0">
                  <a:pos x="523" y="382"/>
                </a:cxn>
                <a:cxn ang="0">
                  <a:pos x="523" y="307"/>
                </a:cxn>
                <a:cxn ang="0">
                  <a:pos x="496" y="241"/>
                </a:cxn>
                <a:cxn ang="0">
                  <a:pos x="445" y="190"/>
                </a:cxn>
                <a:cxn ang="0">
                  <a:pos x="380" y="162"/>
                </a:cxn>
                <a:cxn ang="0">
                  <a:pos x="343" y="0"/>
                </a:cxn>
                <a:cxn ang="0">
                  <a:pos x="441" y="15"/>
                </a:cxn>
                <a:cxn ang="0">
                  <a:pos x="529" y="56"/>
                </a:cxn>
                <a:cxn ang="0">
                  <a:pos x="601" y="119"/>
                </a:cxn>
                <a:cxn ang="0">
                  <a:pos x="653" y="200"/>
                </a:cxn>
                <a:cxn ang="0">
                  <a:pos x="682" y="294"/>
                </a:cxn>
                <a:cxn ang="0">
                  <a:pos x="682" y="396"/>
                </a:cxn>
                <a:cxn ang="0">
                  <a:pos x="653" y="490"/>
                </a:cxn>
                <a:cxn ang="0">
                  <a:pos x="601" y="571"/>
                </a:cxn>
                <a:cxn ang="0">
                  <a:pos x="529" y="634"/>
                </a:cxn>
                <a:cxn ang="0">
                  <a:pos x="441" y="675"/>
                </a:cxn>
                <a:cxn ang="0">
                  <a:pos x="343" y="689"/>
                </a:cxn>
                <a:cxn ang="0">
                  <a:pos x="243" y="675"/>
                </a:cxn>
                <a:cxn ang="0">
                  <a:pos x="156" y="634"/>
                </a:cxn>
                <a:cxn ang="0">
                  <a:pos x="84" y="571"/>
                </a:cxn>
                <a:cxn ang="0">
                  <a:pos x="31" y="490"/>
                </a:cxn>
                <a:cxn ang="0">
                  <a:pos x="4" y="396"/>
                </a:cxn>
                <a:cxn ang="0">
                  <a:pos x="4" y="294"/>
                </a:cxn>
                <a:cxn ang="0">
                  <a:pos x="31" y="200"/>
                </a:cxn>
                <a:cxn ang="0">
                  <a:pos x="84" y="119"/>
                </a:cxn>
                <a:cxn ang="0">
                  <a:pos x="156" y="56"/>
                </a:cxn>
                <a:cxn ang="0">
                  <a:pos x="243" y="15"/>
                </a:cxn>
                <a:cxn ang="0">
                  <a:pos x="343" y="0"/>
                </a:cxn>
              </a:cxnLst>
              <a:rect l="0" t="0" r="r" b="b"/>
              <a:pathLst>
                <a:path w="686" h="689">
                  <a:moveTo>
                    <a:pt x="343" y="159"/>
                  </a:moveTo>
                  <a:lnTo>
                    <a:pt x="306" y="162"/>
                  </a:lnTo>
                  <a:lnTo>
                    <a:pt x="271" y="173"/>
                  </a:lnTo>
                  <a:lnTo>
                    <a:pt x="239" y="190"/>
                  </a:lnTo>
                  <a:lnTo>
                    <a:pt x="212" y="213"/>
                  </a:lnTo>
                  <a:lnTo>
                    <a:pt x="189" y="241"/>
                  </a:lnTo>
                  <a:lnTo>
                    <a:pt x="172" y="272"/>
                  </a:lnTo>
                  <a:lnTo>
                    <a:pt x="161" y="307"/>
                  </a:lnTo>
                  <a:lnTo>
                    <a:pt x="158" y="345"/>
                  </a:lnTo>
                  <a:lnTo>
                    <a:pt x="161" y="382"/>
                  </a:lnTo>
                  <a:lnTo>
                    <a:pt x="172" y="417"/>
                  </a:lnTo>
                  <a:lnTo>
                    <a:pt x="189" y="449"/>
                  </a:lnTo>
                  <a:lnTo>
                    <a:pt x="212" y="477"/>
                  </a:lnTo>
                  <a:lnTo>
                    <a:pt x="239" y="500"/>
                  </a:lnTo>
                  <a:lnTo>
                    <a:pt x="271" y="516"/>
                  </a:lnTo>
                  <a:lnTo>
                    <a:pt x="306" y="527"/>
                  </a:lnTo>
                  <a:lnTo>
                    <a:pt x="343" y="531"/>
                  </a:lnTo>
                  <a:lnTo>
                    <a:pt x="380" y="527"/>
                  </a:lnTo>
                  <a:lnTo>
                    <a:pt x="414" y="516"/>
                  </a:lnTo>
                  <a:lnTo>
                    <a:pt x="445" y="500"/>
                  </a:lnTo>
                  <a:lnTo>
                    <a:pt x="473" y="477"/>
                  </a:lnTo>
                  <a:lnTo>
                    <a:pt x="496" y="449"/>
                  </a:lnTo>
                  <a:lnTo>
                    <a:pt x="512" y="417"/>
                  </a:lnTo>
                  <a:lnTo>
                    <a:pt x="523" y="382"/>
                  </a:lnTo>
                  <a:lnTo>
                    <a:pt x="527" y="345"/>
                  </a:lnTo>
                  <a:lnTo>
                    <a:pt x="523" y="307"/>
                  </a:lnTo>
                  <a:lnTo>
                    <a:pt x="512" y="272"/>
                  </a:lnTo>
                  <a:lnTo>
                    <a:pt x="496" y="241"/>
                  </a:lnTo>
                  <a:lnTo>
                    <a:pt x="473" y="213"/>
                  </a:lnTo>
                  <a:lnTo>
                    <a:pt x="445" y="190"/>
                  </a:lnTo>
                  <a:lnTo>
                    <a:pt x="414" y="173"/>
                  </a:lnTo>
                  <a:lnTo>
                    <a:pt x="380" y="162"/>
                  </a:lnTo>
                  <a:lnTo>
                    <a:pt x="343" y="159"/>
                  </a:lnTo>
                  <a:close/>
                  <a:moveTo>
                    <a:pt x="343" y="0"/>
                  </a:moveTo>
                  <a:lnTo>
                    <a:pt x="393" y="4"/>
                  </a:lnTo>
                  <a:lnTo>
                    <a:pt x="441" y="15"/>
                  </a:lnTo>
                  <a:lnTo>
                    <a:pt x="487" y="33"/>
                  </a:lnTo>
                  <a:lnTo>
                    <a:pt x="529" y="56"/>
                  </a:lnTo>
                  <a:lnTo>
                    <a:pt x="568" y="85"/>
                  </a:lnTo>
                  <a:lnTo>
                    <a:pt x="601" y="119"/>
                  </a:lnTo>
                  <a:lnTo>
                    <a:pt x="630" y="158"/>
                  </a:lnTo>
                  <a:lnTo>
                    <a:pt x="653" y="200"/>
                  </a:lnTo>
                  <a:lnTo>
                    <a:pt x="671" y="246"/>
                  </a:lnTo>
                  <a:lnTo>
                    <a:pt x="682" y="294"/>
                  </a:lnTo>
                  <a:lnTo>
                    <a:pt x="686" y="345"/>
                  </a:lnTo>
                  <a:lnTo>
                    <a:pt x="682" y="396"/>
                  </a:lnTo>
                  <a:lnTo>
                    <a:pt x="671" y="444"/>
                  </a:lnTo>
                  <a:lnTo>
                    <a:pt x="653" y="490"/>
                  </a:lnTo>
                  <a:lnTo>
                    <a:pt x="630" y="532"/>
                  </a:lnTo>
                  <a:lnTo>
                    <a:pt x="601" y="571"/>
                  </a:lnTo>
                  <a:lnTo>
                    <a:pt x="568" y="605"/>
                  </a:lnTo>
                  <a:lnTo>
                    <a:pt x="529" y="634"/>
                  </a:lnTo>
                  <a:lnTo>
                    <a:pt x="487" y="657"/>
                  </a:lnTo>
                  <a:lnTo>
                    <a:pt x="441" y="675"/>
                  </a:lnTo>
                  <a:lnTo>
                    <a:pt x="393" y="686"/>
                  </a:lnTo>
                  <a:lnTo>
                    <a:pt x="343" y="689"/>
                  </a:lnTo>
                  <a:lnTo>
                    <a:pt x="292" y="686"/>
                  </a:lnTo>
                  <a:lnTo>
                    <a:pt x="243" y="675"/>
                  </a:lnTo>
                  <a:lnTo>
                    <a:pt x="199" y="657"/>
                  </a:lnTo>
                  <a:lnTo>
                    <a:pt x="156" y="634"/>
                  </a:lnTo>
                  <a:lnTo>
                    <a:pt x="118" y="605"/>
                  </a:lnTo>
                  <a:lnTo>
                    <a:pt x="84" y="571"/>
                  </a:lnTo>
                  <a:lnTo>
                    <a:pt x="55" y="532"/>
                  </a:lnTo>
                  <a:lnTo>
                    <a:pt x="31" y="490"/>
                  </a:lnTo>
                  <a:lnTo>
                    <a:pt x="14" y="444"/>
                  </a:lnTo>
                  <a:lnTo>
                    <a:pt x="4" y="396"/>
                  </a:lnTo>
                  <a:lnTo>
                    <a:pt x="0" y="345"/>
                  </a:lnTo>
                  <a:lnTo>
                    <a:pt x="4" y="294"/>
                  </a:lnTo>
                  <a:lnTo>
                    <a:pt x="14" y="246"/>
                  </a:lnTo>
                  <a:lnTo>
                    <a:pt x="31" y="200"/>
                  </a:lnTo>
                  <a:lnTo>
                    <a:pt x="55" y="158"/>
                  </a:lnTo>
                  <a:lnTo>
                    <a:pt x="84" y="119"/>
                  </a:lnTo>
                  <a:lnTo>
                    <a:pt x="118" y="85"/>
                  </a:lnTo>
                  <a:lnTo>
                    <a:pt x="156" y="56"/>
                  </a:lnTo>
                  <a:lnTo>
                    <a:pt x="199" y="33"/>
                  </a:lnTo>
                  <a:lnTo>
                    <a:pt x="243" y="15"/>
                  </a:lnTo>
                  <a:lnTo>
                    <a:pt x="292" y="4"/>
                  </a:lnTo>
                  <a:lnTo>
                    <a:pt x="3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13" name="Freeform 26"/>
            <p:cNvSpPr>
              <a:spLocks/>
            </p:cNvSpPr>
            <p:nvPr/>
          </p:nvSpPr>
          <p:spPr bwMode="black">
            <a:xfrm>
              <a:off x="4416425" y="185738"/>
              <a:ext cx="265113" cy="268288"/>
            </a:xfrm>
            <a:custGeom>
              <a:avLst/>
              <a:gdLst/>
              <a:ahLst/>
              <a:cxnLst>
                <a:cxn ang="0">
                  <a:pos x="84" y="0"/>
                </a:cxn>
                <a:cxn ang="0">
                  <a:pos x="106" y="4"/>
                </a:cxn>
                <a:cxn ang="0">
                  <a:pos x="126" y="12"/>
                </a:cxn>
                <a:cxn ang="0">
                  <a:pos x="143" y="26"/>
                </a:cxn>
                <a:cxn ang="0">
                  <a:pos x="156" y="43"/>
                </a:cxn>
                <a:cxn ang="0">
                  <a:pos x="165" y="63"/>
                </a:cxn>
                <a:cxn ang="0">
                  <a:pos x="167" y="85"/>
                </a:cxn>
                <a:cxn ang="0">
                  <a:pos x="165" y="108"/>
                </a:cxn>
                <a:cxn ang="0">
                  <a:pos x="156" y="127"/>
                </a:cxn>
                <a:cxn ang="0">
                  <a:pos x="143" y="145"/>
                </a:cxn>
                <a:cxn ang="0">
                  <a:pos x="126" y="158"/>
                </a:cxn>
                <a:cxn ang="0">
                  <a:pos x="106" y="167"/>
                </a:cxn>
                <a:cxn ang="0">
                  <a:pos x="84" y="169"/>
                </a:cxn>
                <a:cxn ang="0">
                  <a:pos x="61" y="167"/>
                </a:cxn>
                <a:cxn ang="0">
                  <a:pos x="42" y="158"/>
                </a:cxn>
                <a:cxn ang="0">
                  <a:pos x="24" y="145"/>
                </a:cxn>
                <a:cxn ang="0">
                  <a:pos x="11" y="127"/>
                </a:cxn>
                <a:cxn ang="0">
                  <a:pos x="2" y="108"/>
                </a:cxn>
                <a:cxn ang="0">
                  <a:pos x="0" y="85"/>
                </a:cxn>
                <a:cxn ang="0">
                  <a:pos x="2" y="63"/>
                </a:cxn>
                <a:cxn ang="0">
                  <a:pos x="11" y="43"/>
                </a:cxn>
                <a:cxn ang="0">
                  <a:pos x="24" y="26"/>
                </a:cxn>
                <a:cxn ang="0">
                  <a:pos x="42" y="12"/>
                </a:cxn>
                <a:cxn ang="0">
                  <a:pos x="61" y="4"/>
                </a:cxn>
                <a:cxn ang="0">
                  <a:pos x="84" y="0"/>
                </a:cxn>
              </a:cxnLst>
              <a:rect l="0" t="0" r="r" b="b"/>
              <a:pathLst>
                <a:path w="167" h="169">
                  <a:moveTo>
                    <a:pt x="84" y="0"/>
                  </a:moveTo>
                  <a:lnTo>
                    <a:pt x="106" y="4"/>
                  </a:lnTo>
                  <a:lnTo>
                    <a:pt x="126" y="12"/>
                  </a:lnTo>
                  <a:lnTo>
                    <a:pt x="143" y="26"/>
                  </a:lnTo>
                  <a:lnTo>
                    <a:pt x="156" y="43"/>
                  </a:lnTo>
                  <a:lnTo>
                    <a:pt x="165" y="63"/>
                  </a:lnTo>
                  <a:lnTo>
                    <a:pt x="167" y="85"/>
                  </a:lnTo>
                  <a:lnTo>
                    <a:pt x="165" y="108"/>
                  </a:lnTo>
                  <a:lnTo>
                    <a:pt x="156" y="127"/>
                  </a:lnTo>
                  <a:lnTo>
                    <a:pt x="143" y="145"/>
                  </a:lnTo>
                  <a:lnTo>
                    <a:pt x="126" y="158"/>
                  </a:lnTo>
                  <a:lnTo>
                    <a:pt x="106" y="167"/>
                  </a:lnTo>
                  <a:lnTo>
                    <a:pt x="84" y="169"/>
                  </a:lnTo>
                  <a:lnTo>
                    <a:pt x="61" y="167"/>
                  </a:lnTo>
                  <a:lnTo>
                    <a:pt x="42" y="158"/>
                  </a:lnTo>
                  <a:lnTo>
                    <a:pt x="24" y="145"/>
                  </a:lnTo>
                  <a:lnTo>
                    <a:pt x="11" y="127"/>
                  </a:lnTo>
                  <a:lnTo>
                    <a:pt x="2" y="108"/>
                  </a:lnTo>
                  <a:lnTo>
                    <a:pt x="0" y="85"/>
                  </a:lnTo>
                  <a:lnTo>
                    <a:pt x="2" y="63"/>
                  </a:lnTo>
                  <a:lnTo>
                    <a:pt x="11" y="43"/>
                  </a:lnTo>
                  <a:lnTo>
                    <a:pt x="24" y="26"/>
                  </a:lnTo>
                  <a:lnTo>
                    <a:pt x="42" y="12"/>
                  </a:lnTo>
                  <a:lnTo>
                    <a:pt x="61" y="4"/>
                  </a:lnTo>
                  <a:lnTo>
                    <a:pt x="8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14" name="Freeform 27"/>
            <p:cNvSpPr>
              <a:spLocks noEditPoints="1"/>
            </p:cNvSpPr>
            <p:nvPr/>
          </p:nvSpPr>
          <p:spPr bwMode="black">
            <a:xfrm>
              <a:off x="3552825" y="452438"/>
              <a:ext cx="796925" cy="798513"/>
            </a:xfrm>
            <a:custGeom>
              <a:avLst/>
              <a:gdLst/>
              <a:ahLst/>
              <a:cxnLst>
                <a:cxn ang="0">
                  <a:pos x="226" y="145"/>
                </a:cxn>
                <a:cxn ang="0">
                  <a:pos x="183" y="167"/>
                </a:cxn>
                <a:cxn ang="0">
                  <a:pos x="154" y="203"/>
                </a:cxn>
                <a:cxn ang="0">
                  <a:pos x="143" y="251"/>
                </a:cxn>
                <a:cxn ang="0">
                  <a:pos x="154" y="300"/>
                </a:cxn>
                <a:cxn ang="0">
                  <a:pos x="183" y="336"/>
                </a:cxn>
                <a:cxn ang="0">
                  <a:pos x="226" y="358"/>
                </a:cxn>
                <a:cxn ang="0">
                  <a:pos x="276" y="358"/>
                </a:cxn>
                <a:cxn ang="0">
                  <a:pos x="318" y="336"/>
                </a:cxn>
                <a:cxn ang="0">
                  <a:pos x="348" y="300"/>
                </a:cxn>
                <a:cxn ang="0">
                  <a:pos x="359" y="251"/>
                </a:cxn>
                <a:cxn ang="0">
                  <a:pos x="348" y="203"/>
                </a:cxn>
                <a:cxn ang="0">
                  <a:pos x="318" y="167"/>
                </a:cxn>
                <a:cxn ang="0">
                  <a:pos x="276" y="145"/>
                </a:cxn>
                <a:cxn ang="0">
                  <a:pos x="250" y="0"/>
                </a:cxn>
                <a:cxn ang="0">
                  <a:pos x="330" y="13"/>
                </a:cxn>
                <a:cxn ang="0">
                  <a:pos x="398" y="48"/>
                </a:cxn>
                <a:cxn ang="0">
                  <a:pos x="454" y="103"/>
                </a:cxn>
                <a:cxn ang="0">
                  <a:pos x="488" y="172"/>
                </a:cxn>
                <a:cxn ang="0">
                  <a:pos x="502" y="251"/>
                </a:cxn>
                <a:cxn ang="0">
                  <a:pos x="488" y="331"/>
                </a:cxn>
                <a:cxn ang="0">
                  <a:pos x="454" y="400"/>
                </a:cxn>
                <a:cxn ang="0">
                  <a:pos x="398" y="454"/>
                </a:cxn>
                <a:cxn ang="0">
                  <a:pos x="330" y="490"/>
                </a:cxn>
                <a:cxn ang="0">
                  <a:pos x="250" y="503"/>
                </a:cxn>
                <a:cxn ang="0">
                  <a:pos x="172" y="490"/>
                </a:cxn>
                <a:cxn ang="0">
                  <a:pos x="104" y="454"/>
                </a:cxn>
                <a:cxn ang="0">
                  <a:pos x="48" y="400"/>
                </a:cxn>
                <a:cxn ang="0">
                  <a:pos x="13" y="331"/>
                </a:cxn>
                <a:cxn ang="0">
                  <a:pos x="0" y="251"/>
                </a:cxn>
                <a:cxn ang="0">
                  <a:pos x="13" y="172"/>
                </a:cxn>
                <a:cxn ang="0">
                  <a:pos x="48" y="103"/>
                </a:cxn>
                <a:cxn ang="0">
                  <a:pos x="104" y="48"/>
                </a:cxn>
                <a:cxn ang="0">
                  <a:pos x="172" y="13"/>
                </a:cxn>
                <a:cxn ang="0">
                  <a:pos x="250" y="0"/>
                </a:cxn>
              </a:cxnLst>
              <a:rect l="0" t="0" r="r" b="b"/>
              <a:pathLst>
                <a:path w="502" h="503">
                  <a:moveTo>
                    <a:pt x="250" y="143"/>
                  </a:moveTo>
                  <a:lnTo>
                    <a:pt x="226" y="145"/>
                  </a:lnTo>
                  <a:lnTo>
                    <a:pt x="203" y="154"/>
                  </a:lnTo>
                  <a:lnTo>
                    <a:pt x="183" y="167"/>
                  </a:lnTo>
                  <a:lnTo>
                    <a:pt x="167" y="184"/>
                  </a:lnTo>
                  <a:lnTo>
                    <a:pt x="154" y="203"/>
                  </a:lnTo>
                  <a:lnTo>
                    <a:pt x="146" y="226"/>
                  </a:lnTo>
                  <a:lnTo>
                    <a:pt x="143" y="251"/>
                  </a:lnTo>
                  <a:lnTo>
                    <a:pt x="146" y="277"/>
                  </a:lnTo>
                  <a:lnTo>
                    <a:pt x="154" y="300"/>
                  </a:lnTo>
                  <a:lnTo>
                    <a:pt x="167" y="319"/>
                  </a:lnTo>
                  <a:lnTo>
                    <a:pt x="183" y="336"/>
                  </a:lnTo>
                  <a:lnTo>
                    <a:pt x="203" y="349"/>
                  </a:lnTo>
                  <a:lnTo>
                    <a:pt x="226" y="358"/>
                  </a:lnTo>
                  <a:lnTo>
                    <a:pt x="250" y="360"/>
                  </a:lnTo>
                  <a:lnTo>
                    <a:pt x="276" y="358"/>
                  </a:lnTo>
                  <a:lnTo>
                    <a:pt x="298" y="349"/>
                  </a:lnTo>
                  <a:lnTo>
                    <a:pt x="318" y="336"/>
                  </a:lnTo>
                  <a:lnTo>
                    <a:pt x="335" y="319"/>
                  </a:lnTo>
                  <a:lnTo>
                    <a:pt x="348" y="300"/>
                  </a:lnTo>
                  <a:lnTo>
                    <a:pt x="356" y="277"/>
                  </a:lnTo>
                  <a:lnTo>
                    <a:pt x="359" y="251"/>
                  </a:lnTo>
                  <a:lnTo>
                    <a:pt x="356" y="226"/>
                  </a:lnTo>
                  <a:lnTo>
                    <a:pt x="348" y="203"/>
                  </a:lnTo>
                  <a:lnTo>
                    <a:pt x="335" y="184"/>
                  </a:lnTo>
                  <a:lnTo>
                    <a:pt x="318" y="167"/>
                  </a:lnTo>
                  <a:lnTo>
                    <a:pt x="298" y="154"/>
                  </a:lnTo>
                  <a:lnTo>
                    <a:pt x="276" y="145"/>
                  </a:lnTo>
                  <a:lnTo>
                    <a:pt x="250" y="143"/>
                  </a:lnTo>
                  <a:close/>
                  <a:moveTo>
                    <a:pt x="250" y="0"/>
                  </a:moveTo>
                  <a:lnTo>
                    <a:pt x="291" y="4"/>
                  </a:lnTo>
                  <a:lnTo>
                    <a:pt x="330" y="13"/>
                  </a:lnTo>
                  <a:lnTo>
                    <a:pt x="366" y="28"/>
                  </a:lnTo>
                  <a:lnTo>
                    <a:pt x="398" y="48"/>
                  </a:lnTo>
                  <a:lnTo>
                    <a:pt x="428" y="74"/>
                  </a:lnTo>
                  <a:lnTo>
                    <a:pt x="454" y="103"/>
                  </a:lnTo>
                  <a:lnTo>
                    <a:pt x="474" y="135"/>
                  </a:lnTo>
                  <a:lnTo>
                    <a:pt x="488" y="172"/>
                  </a:lnTo>
                  <a:lnTo>
                    <a:pt x="498" y="210"/>
                  </a:lnTo>
                  <a:lnTo>
                    <a:pt x="502" y="251"/>
                  </a:lnTo>
                  <a:lnTo>
                    <a:pt x="498" y="293"/>
                  </a:lnTo>
                  <a:lnTo>
                    <a:pt x="488" y="331"/>
                  </a:lnTo>
                  <a:lnTo>
                    <a:pt x="474" y="367"/>
                  </a:lnTo>
                  <a:lnTo>
                    <a:pt x="454" y="400"/>
                  </a:lnTo>
                  <a:lnTo>
                    <a:pt x="428" y="429"/>
                  </a:lnTo>
                  <a:lnTo>
                    <a:pt x="398" y="454"/>
                  </a:lnTo>
                  <a:lnTo>
                    <a:pt x="366" y="475"/>
                  </a:lnTo>
                  <a:lnTo>
                    <a:pt x="330" y="490"/>
                  </a:lnTo>
                  <a:lnTo>
                    <a:pt x="291" y="499"/>
                  </a:lnTo>
                  <a:lnTo>
                    <a:pt x="250" y="503"/>
                  </a:lnTo>
                  <a:lnTo>
                    <a:pt x="209" y="499"/>
                  </a:lnTo>
                  <a:lnTo>
                    <a:pt x="172" y="490"/>
                  </a:lnTo>
                  <a:lnTo>
                    <a:pt x="136" y="475"/>
                  </a:lnTo>
                  <a:lnTo>
                    <a:pt x="104" y="454"/>
                  </a:lnTo>
                  <a:lnTo>
                    <a:pt x="74" y="429"/>
                  </a:lnTo>
                  <a:lnTo>
                    <a:pt x="48" y="400"/>
                  </a:lnTo>
                  <a:lnTo>
                    <a:pt x="28" y="367"/>
                  </a:lnTo>
                  <a:lnTo>
                    <a:pt x="13" y="331"/>
                  </a:lnTo>
                  <a:lnTo>
                    <a:pt x="4" y="293"/>
                  </a:lnTo>
                  <a:lnTo>
                    <a:pt x="0" y="251"/>
                  </a:lnTo>
                  <a:lnTo>
                    <a:pt x="4" y="210"/>
                  </a:lnTo>
                  <a:lnTo>
                    <a:pt x="13" y="172"/>
                  </a:lnTo>
                  <a:lnTo>
                    <a:pt x="28" y="135"/>
                  </a:lnTo>
                  <a:lnTo>
                    <a:pt x="48" y="103"/>
                  </a:lnTo>
                  <a:lnTo>
                    <a:pt x="74" y="74"/>
                  </a:lnTo>
                  <a:lnTo>
                    <a:pt x="104" y="48"/>
                  </a:lnTo>
                  <a:lnTo>
                    <a:pt x="136" y="28"/>
                  </a:lnTo>
                  <a:lnTo>
                    <a:pt x="172" y="13"/>
                  </a:lnTo>
                  <a:lnTo>
                    <a:pt x="209" y="4"/>
                  </a:lnTo>
                  <a:lnTo>
                    <a:pt x="2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15" name="Freeform 28"/>
            <p:cNvSpPr>
              <a:spLocks/>
            </p:cNvSpPr>
            <p:nvPr/>
          </p:nvSpPr>
          <p:spPr bwMode="black">
            <a:xfrm>
              <a:off x="4429125" y="568325"/>
              <a:ext cx="239713" cy="944563"/>
            </a:xfrm>
            <a:custGeom>
              <a:avLst/>
              <a:gdLst/>
              <a:ahLst/>
              <a:cxnLst>
                <a:cxn ang="0">
                  <a:pos x="0" y="0"/>
                </a:cxn>
                <a:cxn ang="0">
                  <a:pos x="50" y="4"/>
                </a:cxn>
                <a:cxn ang="0">
                  <a:pos x="101" y="4"/>
                </a:cxn>
                <a:cxn ang="0">
                  <a:pos x="151" y="0"/>
                </a:cxn>
                <a:cxn ang="0">
                  <a:pos x="151" y="595"/>
                </a:cxn>
                <a:cxn ang="0">
                  <a:pos x="0" y="595"/>
                </a:cxn>
                <a:cxn ang="0">
                  <a:pos x="0" y="0"/>
                </a:cxn>
              </a:cxnLst>
              <a:rect l="0" t="0" r="r" b="b"/>
              <a:pathLst>
                <a:path w="151" h="595">
                  <a:moveTo>
                    <a:pt x="0" y="0"/>
                  </a:moveTo>
                  <a:lnTo>
                    <a:pt x="50" y="4"/>
                  </a:lnTo>
                  <a:lnTo>
                    <a:pt x="101" y="4"/>
                  </a:lnTo>
                  <a:lnTo>
                    <a:pt x="151" y="0"/>
                  </a:lnTo>
                  <a:lnTo>
                    <a:pt x="151" y="595"/>
                  </a:lnTo>
                  <a:lnTo>
                    <a:pt x="0" y="595"/>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16" name="Freeform 29"/>
            <p:cNvSpPr>
              <a:spLocks/>
            </p:cNvSpPr>
            <p:nvPr/>
          </p:nvSpPr>
          <p:spPr bwMode="black">
            <a:xfrm>
              <a:off x="4732338" y="436563"/>
              <a:ext cx="920750" cy="1093788"/>
            </a:xfrm>
            <a:custGeom>
              <a:avLst/>
              <a:gdLst/>
              <a:ahLst/>
              <a:cxnLst>
                <a:cxn ang="0">
                  <a:pos x="389" y="3"/>
                </a:cxn>
                <a:cxn ang="0">
                  <a:pos x="473" y="26"/>
                </a:cxn>
                <a:cxn ang="0">
                  <a:pos x="548" y="68"/>
                </a:cxn>
                <a:cxn ang="0">
                  <a:pos x="551" y="126"/>
                </a:cxn>
                <a:cxn ang="0">
                  <a:pos x="507" y="194"/>
                </a:cxn>
                <a:cxn ang="0">
                  <a:pos x="468" y="207"/>
                </a:cxn>
                <a:cxn ang="0">
                  <a:pos x="412" y="172"/>
                </a:cxn>
                <a:cxn ang="0">
                  <a:pos x="343" y="159"/>
                </a:cxn>
                <a:cxn ang="0">
                  <a:pos x="272" y="173"/>
                </a:cxn>
                <a:cxn ang="0">
                  <a:pos x="213" y="213"/>
                </a:cxn>
                <a:cxn ang="0">
                  <a:pos x="174" y="272"/>
                </a:cxn>
                <a:cxn ang="0">
                  <a:pos x="159" y="345"/>
                </a:cxn>
                <a:cxn ang="0">
                  <a:pos x="174" y="417"/>
                </a:cxn>
                <a:cxn ang="0">
                  <a:pos x="213" y="477"/>
                </a:cxn>
                <a:cxn ang="0">
                  <a:pos x="272" y="516"/>
                </a:cxn>
                <a:cxn ang="0">
                  <a:pos x="343" y="531"/>
                </a:cxn>
                <a:cxn ang="0">
                  <a:pos x="413" y="518"/>
                </a:cxn>
                <a:cxn ang="0">
                  <a:pos x="470" y="480"/>
                </a:cxn>
                <a:cxn ang="0">
                  <a:pos x="508" y="493"/>
                </a:cxn>
                <a:cxn ang="0">
                  <a:pos x="553" y="564"/>
                </a:cxn>
                <a:cxn ang="0">
                  <a:pos x="548" y="622"/>
                </a:cxn>
                <a:cxn ang="0">
                  <a:pos x="473" y="664"/>
                </a:cxn>
                <a:cxn ang="0">
                  <a:pos x="389" y="687"/>
                </a:cxn>
                <a:cxn ang="0">
                  <a:pos x="293" y="686"/>
                </a:cxn>
                <a:cxn ang="0">
                  <a:pos x="199" y="657"/>
                </a:cxn>
                <a:cxn ang="0">
                  <a:pos x="118" y="605"/>
                </a:cxn>
                <a:cxn ang="0">
                  <a:pos x="56" y="532"/>
                </a:cxn>
                <a:cxn ang="0">
                  <a:pos x="15" y="444"/>
                </a:cxn>
                <a:cxn ang="0">
                  <a:pos x="0" y="345"/>
                </a:cxn>
                <a:cxn ang="0">
                  <a:pos x="15" y="246"/>
                </a:cxn>
                <a:cxn ang="0">
                  <a:pos x="56" y="158"/>
                </a:cxn>
                <a:cxn ang="0">
                  <a:pos x="118" y="85"/>
                </a:cxn>
                <a:cxn ang="0">
                  <a:pos x="199" y="33"/>
                </a:cxn>
                <a:cxn ang="0">
                  <a:pos x="293" y="4"/>
                </a:cxn>
              </a:cxnLst>
              <a:rect l="0" t="0" r="r" b="b"/>
              <a:pathLst>
                <a:path w="580" h="689">
                  <a:moveTo>
                    <a:pt x="343" y="0"/>
                  </a:moveTo>
                  <a:lnTo>
                    <a:pt x="389" y="3"/>
                  </a:lnTo>
                  <a:lnTo>
                    <a:pt x="432" y="13"/>
                  </a:lnTo>
                  <a:lnTo>
                    <a:pt x="473" y="26"/>
                  </a:lnTo>
                  <a:lnTo>
                    <a:pt x="512" y="45"/>
                  </a:lnTo>
                  <a:lnTo>
                    <a:pt x="548" y="68"/>
                  </a:lnTo>
                  <a:lnTo>
                    <a:pt x="580" y="96"/>
                  </a:lnTo>
                  <a:lnTo>
                    <a:pt x="551" y="126"/>
                  </a:lnTo>
                  <a:lnTo>
                    <a:pt x="527" y="159"/>
                  </a:lnTo>
                  <a:lnTo>
                    <a:pt x="507" y="194"/>
                  </a:lnTo>
                  <a:lnTo>
                    <a:pt x="491" y="232"/>
                  </a:lnTo>
                  <a:lnTo>
                    <a:pt x="468" y="207"/>
                  </a:lnTo>
                  <a:lnTo>
                    <a:pt x="442" y="188"/>
                  </a:lnTo>
                  <a:lnTo>
                    <a:pt x="412" y="172"/>
                  </a:lnTo>
                  <a:lnTo>
                    <a:pt x="378" y="162"/>
                  </a:lnTo>
                  <a:lnTo>
                    <a:pt x="343" y="159"/>
                  </a:lnTo>
                  <a:lnTo>
                    <a:pt x="306" y="162"/>
                  </a:lnTo>
                  <a:lnTo>
                    <a:pt x="272" y="173"/>
                  </a:lnTo>
                  <a:lnTo>
                    <a:pt x="241" y="190"/>
                  </a:lnTo>
                  <a:lnTo>
                    <a:pt x="213" y="213"/>
                  </a:lnTo>
                  <a:lnTo>
                    <a:pt x="191" y="241"/>
                  </a:lnTo>
                  <a:lnTo>
                    <a:pt x="174" y="272"/>
                  </a:lnTo>
                  <a:lnTo>
                    <a:pt x="163" y="307"/>
                  </a:lnTo>
                  <a:lnTo>
                    <a:pt x="159" y="345"/>
                  </a:lnTo>
                  <a:lnTo>
                    <a:pt x="163" y="382"/>
                  </a:lnTo>
                  <a:lnTo>
                    <a:pt x="174" y="417"/>
                  </a:lnTo>
                  <a:lnTo>
                    <a:pt x="191" y="449"/>
                  </a:lnTo>
                  <a:lnTo>
                    <a:pt x="213" y="477"/>
                  </a:lnTo>
                  <a:lnTo>
                    <a:pt x="241" y="500"/>
                  </a:lnTo>
                  <a:lnTo>
                    <a:pt x="272" y="516"/>
                  </a:lnTo>
                  <a:lnTo>
                    <a:pt x="306" y="527"/>
                  </a:lnTo>
                  <a:lnTo>
                    <a:pt x="343" y="531"/>
                  </a:lnTo>
                  <a:lnTo>
                    <a:pt x="379" y="527"/>
                  </a:lnTo>
                  <a:lnTo>
                    <a:pt x="413" y="518"/>
                  </a:lnTo>
                  <a:lnTo>
                    <a:pt x="443" y="502"/>
                  </a:lnTo>
                  <a:lnTo>
                    <a:pt x="470" y="480"/>
                  </a:lnTo>
                  <a:lnTo>
                    <a:pt x="492" y="455"/>
                  </a:lnTo>
                  <a:lnTo>
                    <a:pt x="508" y="493"/>
                  </a:lnTo>
                  <a:lnTo>
                    <a:pt x="529" y="530"/>
                  </a:lnTo>
                  <a:lnTo>
                    <a:pt x="553" y="564"/>
                  </a:lnTo>
                  <a:lnTo>
                    <a:pt x="580" y="594"/>
                  </a:lnTo>
                  <a:lnTo>
                    <a:pt x="548" y="622"/>
                  </a:lnTo>
                  <a:lnTo>
                    <a:pt x="512" y="644"/>
                  </a:lnTo>
                  <a:lnTo>
                    <a:pt x="473" y="664"/>
                  </a:lnTo>
                  <a:lnTo>
                    <a:pt x="432" y="677"/>
                  </a:lnTo>
                  <a:lnTo>
                    <a:pt x="389" y="687"/>
                  </a:lnTo>
                  <a:lnTo>
                    <a:pt x="343" y="689"/>
                  </a:lnTo>
                  <a:lnTo>
                    <a:pt x="293" y="686"/>
                  </a:lnTo>
                  <a:lnTo>
                    <a:pt x="245" y="675"/>
                  </a:lnTo>
                  <a:lnTo>
                    <a:pt x="199" y="657"/>
                  </a:lnTo>
                  <a:lnTo>
                    <a:pt x="157" y="634"/>
                  </a:lnTo>
                  <a:lnTo>
                    <a:pt x="118" y="605"/>
                  </a:lnTo>
                  <a:lnTo>
                    <a:pt x="85" y="571"/>
                  </a:lnTo>
                  <a:lnTo>
                    <a:pt x="56" y="532"/>
                  </a:lnTo>
                  <a:lnTo>
                    <a:pt x="33" y="490"/>
                  </a:lnTo>
                  <a:lnTo>
                    <a:pt x="15" y="444"/>
                  </a:lnTo>
                  <a:lnTo>
                    <a:pt x="4" y="396"/>
                  </a:lnTo>
                  <a:lnTo>
                    <a:pt x="0" y="345"/>
                  </a:lnTo>
                  <a:lnTo>
                    <a:pt x="4" y="294"/>
                  </a:lnTo>
                  <a:lnTo>
                    <a:pt x="15" y="246"/>
                  </a:lnTo>
                  <a:lnTo>
                    <a:pt x="33" y="200"/>
                  </a:lnTo>
                  <a:lnTo>
                    <a:pt x="56" y="158"/>
                  </a:lnTo>
                  <a:lnTo>
                    <a:pt x="85" y="119"/>
                  </a:lnTo>
                  <a:lnTo>
                    <a:pt x="118" y="85"/>
                  </a:lnTo>
                  <a:lnTo>
                    <a:pt x="157" y="56"/>
                  </a:lnTo>
                  <a:lnTo>
                    <a:pt x="199" y="33"/>
                  </a:lnTo>
                  <a:lnTo>
                    <a:pt x="245" y="15"/>
                  </a:lnTo>
                  <a:lnTo>
                    <a:pt x="293" y="4"/>
                  </a:lnTo>
                  <a:lnTo>
                    <a:pt x="3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18" name="Freeform 30"/>
            <p:cNvSpPr>
              <a:spLocks noEditPoints="1"/>
            </p:cNvSpPr>
            <p:nvPr/>
          </p:nvSpPr>
          <p:spPr bwMode="black">
            <a:xfrm>
              <a:off x="3138488" y="1298575"/>
              <a:ext cx="1304925" cy="1309688"/>
            </a:xfrm>
            <a:custGeom>
              <a:avLst/>
              <a:gdLst/>
              <a:ahLst/>
              <a:cxnLst>
                <a:cxn ang="0">
                  <a:pos x="369" y="162"/>
                </a:cxn>
                <a:cxn ang="0">
                  <a:pos x="294" y="186"/>
                </a:cxn>
                <a:cxn ang="0">
                  <a:pos x="231" y="233"/>
                </a:cxn>
                <a:cxn ang="0">
                  <a:pos x="185" y="296"/>
                </a:cxn>
                <a:cxn ang="0">
                  <a:pos x="161" y="372"/>
                </a:cxn>
                <a:cxn ang="0">
                  <a:pos x="161" y="454"/>
                </a:cxn>
                <a:cxn ang="0">
                  <a:pos x="185" y="530"/>
                </a:cxn>
                <a:cxn ang="0">
                  <a:pos x="231" y="593"/>
                </a:cxn>
                <a:cxn ang="0">
                  <a:pos x="294" y="639"/>
                </a:cxn>
                <a:cxn ang="0">
                  <a:pos x="369" y="665"/>
                </a:cxn>
                <a:cxn ang="0">
                  <a:pos x="451" y="665"/>
                </a:cxn>
                <a:cxn ang="0">
                  <a:pos x="527" y="639"/>
                </a:cxn>
                <a:cxn ang="0">
                  <a:pos x="590" y="593"/>
                </a:cxn>
                <a:cxn ang="0">
                  <a:pos x="636" y="530"/>
                </a:cxn>
                <a:cxn ang="0">
                  <a:pos x="660" y="454"/>
                </a:cxn>
                <a:cxn ang="0">
                  <a:pos x="660" y="372"/>
                </a:cxn>
                <a:cxn ang="0">
                  <a:pos x="636" y="296"/>
                </a:cxn>
                <a:cxn ang="0">
                  <a:pos x="590" y="233"/>
                </a:cxn>
                <a:cxn ang="0">
                  <a:pos x="527" y="186"/>
                </a:cxn>
                <a:cxn ang="0">
                  <a:pos x="451" y="162"/>
                </a:cxn>
                <a:cxn ang="0">
                  <a:pos x="410" y="0"/>
                </a:cxn>
                <a:cxn ang="0">
                  <a:pos x="520" y="14"/>
                </a:cxn>
                <a:cxn ang="0">
                  <a:pos x="618" y="57"/>
                </a:cxn>
                <a:cxn ang="0">
                  <a:pos x="701" y="121"/>
                </a:cxn>
                <a:cxn ang="0">
                  <a:pos x="765" y="204"/>
                </a:cxn>
                <a:cxn ang="0">
                  <a:pos x="807" y="303"/>
                </a:cxn>
                <a:cxn ang="0">
                  <a:pos x="822" y="413"/>
                </a:cxn>
                <a:cxn ang="0">
                  <a:pos x="807" y="523"/>
                </a:cxn>
                <a:cxn ang="0">
                  <a:pos x="765" y="621"/>
                </a:cxn>
                <a:cxn ang="0">
                  <a:pos x="701" y="704"/>
                </a:cxn>
                <a:cxn ang="0">
                  <a:pos x="618" y="768"/>
                </a:cxn>
                <a:cxn ang="0">
                  <a:pos x="520" y="811"/>
                </a:cxn>
                <a:cxn ang="0">
                  <a:pos x="410" y="825"/>
                </a:cxn>
                <a:cxn ang="0">
                  <a:pos x="301" y="811"/>
                </a:cxn>
                <a:cxn ang="0">
                  <a:pos x="203" y="768"/>
                </a:cxn>
                <a:cxn ang="0">
                  <a:pos x="120" y="704"/>
                </a:cxn>
                <a:cxn ang="0">
                  <a:pos x="57" y="621"/>
                </a:cxn>
                <a:cxn ang="0">
                  <a:pos x="15" y="523"/>
                </a:cxn>
                <a:cxn ang="0">
                  <a:pos x="0" y="413"/>
                </a:cxn>
                <a:cxn ang="0">
                  <a:pos x="15" y="303"/>
                </a:cxn>
                <a:cxn ang="0">
                  <a:pos x="57" y="204"/>
                </a:cxn>
                <a:cxn ang="0">
                  <a:pos x="120" y="121"/>
                </a:cxn>
                <a:cxn ang="0">
                  <a:pos x="203" y="57"/>
                </a:cxn>
                <a:cxn ang="0">
                  <a:pos x="301" y="14"/>
                </a:cxn>
                <a:cxn ang="0">
                  <a:pos x="410" y="0"/>
                </a:cxn>
              </a:cxnLst>
              <a:rect l="0" t="0" r="r" b="b"/>
              <a:pathLst>
                <a:path w="822" h="825">
                  <a:moveTo>
                    <a:pt x="410" y="158"/>
                  </a:moveTo>
                  <a:lnTo>
                    <a:pt x="369" y="162"/>
                  </a:lnTo>
                  <a:lnTo>
                    <a:pt x="331" y="172"/>
                  </a:lnTo>
                  <a:lnTo>
                    <a:pt x="294" y="186"/>
                  </a:lnTo>
                  <a:lnTo>
                    <a:pt x="261" y="208"/>
                  </a:lnTo>
                  <a:lnTo>
                    <a:pt x="231" y="233"/>
                  </a:lnTo>
                  <a:lnTo>
                    <a:pt x="207" y="262"/>
                  </a:lnTo>
                  <a:lnTo>
                    <a:pt x="185" y="296"/>
                  </a:lnTo>
                  <a:lnTo>
                    <a:pt x="171" y="332"/>
                  </a:lnTo>
                  <a:lnTo>
                    <a:pt x="161" y="372"/>
                  </a:lnTo>
                  <a:lnTo>
                    <a:pt x="158" y="413"/>
                  </a:lnTo>
                  <a:lnTo>
                    <a:pt x="161" y="454"/>
                  </a:lnTo>
                  <a:lnTo>
                    <a:pt x="171" y="493"/>
                  </a:lnTo>
                  <a:lnTo>
                    <a:pt x="185" y="530"/>
                  </a:lnTo>
                  <a:lnTo>
                    <a:pt x="207" y="563"/>
                  </a:lnTo>
                  <a:lnTo>
                    <a:pt x="231" y="593"/>
                  </a:lnTo>
                  <a:lnTo>
                    <a:pt x="261" y="619"/>
                  </a:lnTo>
                  <a:lnTo>
                    <a:pt x="294" y="639"/>
                  </a:lnTo>
                  <a:lnTo>
                    <a:pt x="331" y="655"/>
                  </a:lnTo>
                  <a:lnTo>
                    <a:pt x="369" y="665"/>
                  </a:lnTo>
                  <a:lnTo>
                    <a:pt x="410" y="668"/>
                  </a:lnTo>
                  <a:lnTo>
                    <a:pt x="451" y="665"/>
                  </a:lnTo>
                  <a:lnTo>
                    <a:pt x="491" y="655"/>
                  </a:lnTo>
                  <a:lnTo>
                    <a:pt x="527" y="639"/>
                  </a:lnTo>
                  <a:lnTo>
                    <a:pt x="561" y="619"/>
                  </a:lnTo>
                  <a:lnTo>
                    <a:pt x="590" y="593"/>
                  </a:lnTo>
                  <a:lnTo>
                    <a:pt x="615" y="563"/>
                  </a:lnTo>
                  <a:lnTo>
                    <a:pt x="636" y="530"/>
                  </a:lnTo>
                  <a:lnTo>
                    <a:pt x="651" y="493"/>
                  </a:lnTo>
                  <a:lnTo>
                    <a:pt x="660" y="454"/>
                  </a:lnTo>
                  <a:lnTo>
                    <a:pt x="664" y="413"/>
                  </a:lnTo>
                  <a:lnTo>
                    <a:pt x="660" y="372"/>
                  </a:lnTo>
                  <a:lnTo>
                    <a:pt x="651" y="332"/>
                  </a:lnTo>
                  <a:lnTo>
                    <a:pt x="636" y="296"/>
                  </a:lnTo>
                  <a:lnTo>
                    <a:pt x="615" y="262"/>
                  </a:lnTo>
                  <a:lnTo>
                    <a:pt x="590" y="233"/>
                  </a:lnTo>
                  <a:lnTo>
                    <a:pt x="561" y="208"/>
                  </a:lnTo>
                  <a:lnTo>
                    <a:pt x="527" y="186"/>
                  </a:lnTo>
                  <a:lnTo>
                    <a:pt x="491" y="172"/>
                  </a:lnTo>
                  <a:lnTo>
                    <a:pt x="451" y="162"/>
                  </a:lnTo>
                  <a:lnTo>
                    <a:pt x="410" y="158"/>
                  </a:lnTo>
                  <a:close/>
                  <a:moveTo>
                    <a:pt x="410" y="0"/>
                  </a:moveTo>
                  <a:lnTo>
                    <a:pt x="466" y="2"/>
                  </a:lnTo>
                  <a:lnTo>
                    <a:pt x="520" y="14"/>
                  </a:lnTo>
                  <a:lnTo>
                    <a:pt x="570" y="33"/>
                  </a:lnTo>
                  <a:lnTo>
                    <a:pt x="618" y="57"/>
                  </a:lnTo>
                  <a:lnTo>
                    <a:pt x="662" y="86"/>
                  </a:lnTo>
                  <a:lnTo>
                    <a:pt x="701" y="121"/>
                  </a:lnTo>
                  <a:lnTo>
                    <a:pt x="736" y="161"/>
                  </a:lnTo>
                  <a:lnTo>
                    <a:pt x="765" y="204"/>
                  </a:lnTo>
                  <a:lnTo>
                    <a:pt x="789" y="253"/>
                  </a:lnTo>
                  <a:lnTo>
                    <a:pt x="807" y="303"/>
                  </a:lnTo>
                  <a:lnTo>
                    <a:pt x="818" y="358"/>
                  </a:lnTo>
                  <a:lnTo>
                    <a:pt x="822" y="413"/>
                  </a:lnTo>
                  <a:lnTo>
                    <a:pt x="818" y="469"/>
                  </a:lnTo>
                  <a:lnTo>
                    <a:pt x="807" y="523"/>
                  </a:lnTo>
                  <a:lnTo>
                    <a:pt x="789" y="574"/>
                  </a:lnTo>
                  <a:lnTo>
                    <a:pt x="765" y="621"/>
                  </a:lnTo>
                  <a:lnTo>
                    <a:pt x="736" y="665"/>
                  </a:lnTo>
                  <a:lnTo>
                    <a:pt x="701" y="704"/>
                  </a:lnTo>
                  <a:lnTo>
                    <a:pt x="662" y="739"/>
                  </a:lnTo>
                  <a:lnTo>
                    <a:pt x="618" y="768"/>
                  </a:lnTo>
                  <a:lnTo>
                    <a:pt x="570" y="793"/>
                  </a:lnTo>
                  <a:lnTo>
                    <a:pt x="520" y="811"/>
                  </a:lnTo>
                  <a:lnTo>
                    <a:pt x="466" y="822"/>
                  </a:lnTo>
                  <a:lnTo>
                    <a:pt x="410" y="825"/>
                  </a:lnTo>
                  <a:lnTo>
                    <a:pt x="355" y="822"/>
                  </a:lnTo>
                  <a:lnTo>
                    <a:pt x="301" y="811"/>
                  </a:lnTo>
                  <a:lnTo>
                    <a:pt x="250" y="793"/>
                  </a:lnTo>
                  <a:lnTo>
                    <a:pt x="203" y="768"/>
                  </a:lnTo>
                  <a:lnTo>
                    <a:pt x="160" y="739"/>
                  </a:lnTo>
                  <a:lnTo>
                    <a:pt x="120" y="704"/>
                  </a:lnTo>
                  <a:lnTo>
                    <a:pt x="86" y="665"/>
                  </a:lnTo>
                  <a:lnTo>
                    <a:pt x="57" y="621"/>
                  </a:lnTo>
                  <a:lnTo>
                    <a:pt x="33" y="574"/>
                  </a:lnTo>
                  <a:lnTo>
                    <a:pt x="15" y="523"/>
                  </a:lnTo>
                  <a:lnTo>
                    <a:pt x="4" y="469"/>
                  </a:lnTo>
                  <a:lnTo>
                    <a:pt x="0" y="413"/>
                  </a:lnTo>
                  <a:lnTo>
                    <a:pt x="4" y="358"/>
                  </a:lnTo>
                  <a:lnTo>
                    <a:pt x="15" y="303"/>
                  </a:lnTo>
                  <a:lnTo>
                    <a:pt x="33" y="253"/>
                  </a:lnTo>
                  <a:lnTo>
                    <a:pt x="57" y="204"/>
                  </a:lnTo>
                  <a:lnTo>
                    <a:pt x="86" y="161"/>
                  </a:lnTo>
                  <a:lnTo>
                    <a:pt x="120" y="121"/>
                  </a:lnTo>
                  <a:lnTo>
                    <a:pt x="160" y="86"/>
                  </a:lnTo>
                  <a:lnTo>
                    <a:pt x="203" y="57"/>
                  </a:lnTo>
                  <a:lnTo>
                    <a:pt x="250" y="33"/>
                  </a:lnTo>
                  <a:lnTo>
                    <a:pt x="301" y="14"/>
                  </a:lnTo>
                  <a:lnTo>
                    <a:pt x="355" y="2"/>
                  </a:lnTo>
                  <a:lnTo>
                    <a:pt x="4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19" name="Freeform 31"/>
            <p:cNvSpPr>
              <a:spLocks/>
            </p:cNvSpPr>
            <p:nvPr/>
          </p:nvSpPr>
          <p:spPr bwMode="black">
            <a:xfrm>
              <a:off x="1857375" y="3175"/>
              <a:ext cx="546100" cy="1527175"/>
            </a:xfrm>
            <a:custGeom>
              <a:avLst/>
              <a:gdLst/>
              <a:ahLst/>
              <a:cxnLst>
                <a:cxn ang="0">
                  <a:pos x="0" y="0"/>
                </a:cxn>
                <a:cxn ang="0">
                  <a:pos x="159" y="0"/>
                </a:cxn>
                <a:cxn ang="0">
                  <a:pos x="159" y="620"/>
                </a:cxn>
                <a:cxn ang="0">
                  <a:pos x="162" y="658"/>
                </a:cxn>
                <a:cxn ang="0">
                  <a:pos x="173" y="692"/>
                </a:cxn>
                <a:cxn ang="0">
                  <a:pos x="190" y="723"/>
                </a:cxn>
                <a:cxn ang="0">
                  <a:pos x="213" y="751"/>
                </a:cxn>
                <a:cxn ang="0">
                  <a:pos x="241" y="774"/>
                </a:cxn>
                <a:cxn ang="0">
                  <a:pos x="272" y="791"/>
                </a:cxn>
                <a:cxn ang="0">
                  <a:pos x="307" y="802"/>
                </a:cxn>
                <a:cxn ang="0">
                  <a:pos x="344" y="805"/>
                </a:cxn>
                <a:cxn ang="0">
                  <a:pos x="344" y="962"/>
                </a:cxn>
                <a:cxn ang="0">
                  <a:pos x="294" y="959"/>
                </a:cxn>
                <a:cxn ang="0">
                  <a:pos x="245" y="948"/>
                </a:cxn>
                <a:cxn ang="0">
                  <a:pos x="200" y="930"/>
                </a:cxn>
                <a:cxn ang="0">
                  <a:pos x="158" y="907"/>
                </a:cxn>
                <a:cxn ang="0">
                  <a:pos x="119" y="878"/>
                </a:cxn>
                <a:cxn ang="0">
                  <a:pos x="84" y="844"/>
                </a:cxn>
                <a:cxn ang="0">
                  <a:pos x="55" y="805"/>
                </a:cxn>
                <a:cxn ang="0">
                  <a:pos x="33" y="763"/>
                </a:cxn>
                <a:cxn ang="0">
                  <a:pos x="14" y="717"/>
                </a:cxn>
                <a:cxn ang="0">
                  <a:pos x="4" y="669"/>
                </a:cxn>
                <a:cxn ang="0">
                  <a:pos x="0" y="618"/>
                </a:cxn>
                <a:cxn ang="0">
                  <a:pos x="0" y="0"/>
                </a:cxn>
              </a:cxnLst>
              <a:rect l="0" t="0" r="r" b="b"/>
              <a:pathLst>
                <a:path w="344" h="962">
                  <a:moveTo>
                    <a:pt x="0" y="0"/>
                  </a:moveTo>
                  <a:lnTo>
                    <a:pt x="159" y="0"/>
                  </a:lnTo>
                  <a:lnTo>
                    <a:pt x="159" y="620"/>
                  </a:lnTo>
                  <a:lnTo>
                    <a:pt x="162" y="658"/>
                  </a:lnTo>
                  <a:lnTo>
                    <a:pt x="173" y="692"/>
                  </a:lnTo>
                  <a:lnTo>
                    <a:pt x="190" y="723"/>
                  </a:lnTo>
                  <a:lnTo>
                    <a:pt x="213" y="751"/>
                  </a:lnTo>
                  <a:lnTo>
                    <a:pt x="241" y="774"/>
                  </a:lnTo>
                  <a:lnTo>
                    <a:pt x="272" y="791"/>
                  </a:lnTo>
                  <a:lnTo>
                    <a:pt x="307" y="802"/>
                  </a:lnTo>
                  <a:lnTo>
                    <a:pt x="344" y="805"/>
                  </a:lnTo>
                  <a:lnTo>
                    <a:pt x="344" y="962"/>
                  </a:lnTo>
                  <a:lnTo>
                    <a:pt x="294" y="959"/>
                  </a:lnTo>
                  <a:lnTo>
                    <a:pt x="245" y="948"/>
                  </a:lnTo>
                  <a:lnTo>
                    <a:pt x="200" y="930"/>
                  </a:lnTo>
                  <a:lnTo>
                    <a:pt x="158" y="907"/>
                  </a:lnTo>
                  <a:lnTo>
                    <a:pt x="119" y="878"/>
                  </a:lnTo>
                  <a:lnTo>
                    <a:pt x="84" y="844"/>
                  </a:lnTo>
                  <a:lnTo>
                    <a:pt x="55" y="805"/>
                  </a:lnTo>
                  <a:lnTo>
                    <a:pt x="33" y="763"/>
                  </a:lnTo>
                  <a:lnTo>
                    <a:pt x="14" y="717"/>
                  </a:lnTo>
                  <a:lnTo>
                    <a:pt x="4" y="669"/>
                  </a:lnTo>
                  <a:lnTo>
                    <a:pt x="0" y="61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20" name="Freeform 32"/>
            <p:cNvSpPr>
              <a:spLocks noEditPoints="1"/>
            </p:cNvSpPr>
            <p:nvPr/>
          </p:nvSpPr>
          <p:spPr bwMode="black">
            <a:xfrm>
              <a:off x="5583238" y="436563"/>
              <a:ext cx="1087438" cy="1093788"/>
            </a:xfrm>
            <a:custGeom>
              <a:avLst/>
              <a:gdLst/>
              <a:ahLst/>
              <a:cxnLst>
                <a:cxn ang="0">
                  <a:pos x="308" y="152"/>
                </a:cxn>
                <a:cxn ang="0">
                  <a:pos x="244" y="174"/>
                </a:cxn>
                <a:cxn ang="0">
                  <a:pos x="192" y="218"/>
                </a:cxn>
                <a:cxn ang="0">
                  <a:pos x="159" y="276"/>
                </a:cxn>
                <a:cxn ang="0">
                  <a:pos x="146" y="345"/>
                </a:cxn>
                <a:cxn ang="0">
                  <a:pos x="159" y="414"/>
                </a:cxn>
                <a:cxn ang="0">
                  <a:pos x="192" y="472"/>
                </a:cxn>
                <a:cxn ang="0">
                  <a:pos x="244" y="515"/>
                </a:cxn>
                <a:cxn ang="0">
                  <a:pos x="308" y="538"/>
                </a:cxn>
                <a:cxn ang="0">
                  <a:pos x="377" y="538"/>
                </a:cxn>
                <a:cxn ang="0">
                  <a:pos x="441" y="515"/>
                </a:cxn>
                <a:cxn ang="0">
                  <a:pos x="493" y="472"/>
                </a:cxn>
                <a:cxn ang="0">
                  <a:pos x="527" y="414"/>
                </a:cxn>
                <a:cxn ang="0">
                  <a:pos x="539" y="345"/>
                </a:cxn>
                <a:cxn ang="0">
                  <a:pos x="527" y="276"/>
                </a:cxn>
                <a:cxn ang="0">
                  <a:pos x="493" y="218"/>
                </a:cxn>
                <a:cxn ang="0">
                  <a:pos x="441" y="174"/>
                </a:cxn>
                <a:cxn ang="0">
                  <a:pos x="377" y="152"/>
                </a:cxn>
                <a:cxn ang="0">
                  <a:pos x="343" y="0"/>
                </a:cxn>
                <a:cxn ang="0">
                  <a:pos x="442" y="15"/>
                </a:cxn>
                <a:cxn ang="0">
                  <a:pos x="529" y="56"/>
                </a:cxn>
                <a:cxn ang="0">
                  <a:pos x="601" y="119"/>
                </a:cxn>
                <a:cxn ang="0">
                  <a:pos x="654" y="200"/>
                </a:cxn>
                <a:cxn ang="0">
                  <a:pos x="682" y="294"/>
                </a:cxn>
                <a:cxn ang="0">
                  <a:pos x="685" y="678"/>
                </a:cxn>
                <a:cxn ang="0">
                  <a:pos x="539" y="628"/>
                </a:cxn>
                <a:cxn ang="0">
                  <a:pos x="466" y="666"/>
                </a:cxn>
                <a:cxn ang="0">
                  <a:pos x="386" y="687"/>
                </a:cxn>
                <a:cxn ang="0">
                  <a:pos x="292" y="686"/>
                </a:cxn>
                <a:cxn ang="0">
                  <a:pos x="198" y="657"/>
                </a:cxn>
                <a:cxn ang="0">
                  <a:pos x="118" y="605"/>
                </a:cxn>
                <a:cxn ang="0">
                  <a:pos x="55" y="532"/>
                </a:cxn>
                <a:cxn ang="0">
                  <a:pos x="14" y="444"/>
                </a:cxn>
                <a:cxn ang="0">
                  <a:pos x="0" y="345"/>
                </a:cxn>
                <a:cxn ang="0">
                  <a:pos x="14" y="246"/>
                </a:cxn>
                <a:cxn ang="0">
                  <a:pos x="55" y="158"/>
                </a:cxn>
                <a:cxn ang="0">
                  <a:pos x="118" y="85"/>
                </a:cxn>
                <a:cxn ang="0">
                  <a:pos x="198" y="33"/>
                </a:cxn>
                <a:cxn ang="0">
                  <a:pos x="292" y="4"/>
                </a:cxn>
              </a:cxnLst>
              <a:rect l="0" t="0" r="r" b="b"/>
              <a:pathLst>
                <a:path w="685" h="689">
                  <a:moveTo>
                    <a:pt x="343" y="148"/>
                  </a:moveTo>
                  <a:lnTo>
                    <a:pt x="308" y="152"/>
                  </a:lnTo>
                  <a:lnTo>
                    <a:pt x="274" y="160"/>
                  </a:lnTo>
                  <a:lnTo>
                    <a:pt x="244" y="174"/>
                  </a:lnTo>
                  <a:lnTo>
                    <a:pt x="216" y="194"/>
                  </a:lnTo>
                  <a:lnTo>
                    <a:pt x="192" y="218"/>
                  </a:lnTo>
                  <a:lnTo>
                    <a:pt x="173" y="246"/>
                  </a:lnTo>
                  <a:lnTo>
                    <a:pt x="159" y="276"/>
                  </a:lnTo>
                  <a:lnTo>
                    <a:pt x="150" y="310"/>
                  </a:lnTo>
                  <a:lnTo>
                    <a:pt x="146" y="345"/>
                  </a:lnTo>
                  <a:lnTo>
                    <a:pt x="150" y="380"/>
                  </a:lnTo>
                  <a:lnTo>
                    <a:pt x="159" y="414"/>
                  </a:lnTo>
                  <a:lnTo>
                    <a:pt x="173" y="444"/>
                  </a:lnTo>
                  <a:lnTo>
                    <a:pt x="192" y="472"/>
                  </a:lnTo>
                  <a:lnTo>
                    <a:pt x="216" y="496"/>
                  </a:lnTo>
                  <a:lnTo>
                    <a:pt x="244" y="515"/>
                  </a:lnTo>
                  <a:lnTo>
                    <a:pt x="274" y="530"/>
                  </a:lnTo>
                  <a:lnTo>
                    <a:pt x="308" y="538"/>
                  </a:lnTo>
                  <a:lnTo>
                    <a:pt x="343" y="542"/>
                  </a:lnTo>
                  <a:lnTo>
                    <a:pt x="377" y="538"/>
                  </a:lnTo>
                  <a:lnTo>
                    <a:pt x="411" y="530"/>
                  </a:lnTo>
                  <a:lnTo>
                    <a:pt x="441" y="515"/>
                  </a:lnTo>
                  <a:lnTo>
                    <a:pt x="469" y="496"/>
                  </a:lnTo>
                  <a:lnTo>
                    <a:pt x="493" y="472"/>
                  </a:lnTo>
                  <a:lnTo>
                    <a:pt x="512" y="444"/>
                  </a:lnTo>
                  <a:lnTo>
                    <a:pt x="527" y="414"/>
                  </a:lnTo>
                  <a:lnTo>
                    <a:pt x="535" y="380"/>
                  </a:lnTo>
                  <a:lnTo>
                    <a:pt x="539" y="345"/>
                  </a:lnTo>
                  <a:lnTo>
                    <a:pt x="535" y="310"/>
                  </a:lnTo>
                  <a:lnTo>
                    <a:pt x="527" y="276"/>
                  </a:lnTo>
                  <a:lnTo>
                    <a:pt x="512" y="246"/>
                  </a:lnTo>
                  <a:lnTo>
                    <a:pt x="493" y="218"/>
                  </a:lnTo>
                  <a:lnTo>
                    <a:pt x="469" y="194"/>
                  </a:lnTo>
                  <a:lnTo>
                    <a:pt x="441" y="174"/>
                  </a:lnTo>
                  <a:lnTo>
                    <a:pt x="411" y="160"/>
                  </a:lnTo>
                  <a:lnTo>
                    <a:pt x="377" y="152"/>
                  </a:lnTo>
                  <a:lnTo>
                    <a:pt x="343" y="148"/>
                  </a:lnTo>
                  <a:close/>
                  <a:moveTo>
                    <a:pt x="343" y="0"/>
                  </a:moveTo>
                  <a:lnTo>
                    <a:pt x="393" y="4"/>
                  </a:lnTo>
                  <a:lnTo>
                    <a:pt x="442" y="15"/>
                  </a:lnTo>
                  <a:lnTo>
                    <a:pt x="487" y="33"/>
                  </a:lnTo>
                  <a:lnTo>
                    <a:pt x="529" y="56"/>
                  </a:lnTo>
                  <a:lnTo>
                    <a:pt x="567" y="85"/>
                  </a:lnTo>
                  <a:lnTo>
                    <a:pt x="601" y="119"/>
                  </a:lnTo>
                  <a:lnTo>
                    <a:pt x="630" y="158"/>
                  </a:lnTo>
                  <a:lnTo>
                    <a:pt x="654" y="200"/>
                  </a:lnTo>
                  <a:lnTo>
                    <a:pt x="671" y="246"/>
                  </a:lnTo>
                  <a:lnTo>
                    <a:pt x="682" y="294"/>
                  </a:lnTo>
                  <a:lnTo>
                    <a:pt x="685" y="345"/>
                  </a:lnTo>
                  <a:lnTo>
                    <a:pt x="685" y="678"/>
                  </a:lnTo>
                  <a:lnTo>
                    <a:pt x="539" y="678"/>
                  </a:lnTo>
                  <a:lnTo>
                    <a:pt x="539" y="628"/>
                  </a:lnTo>
                  <a:lnTo>
                    <a:pt x="504" y="649"/>
                  </a:lnTo>
                  <a:lnTo>
                    <a:pt x="466" y="666"/>
                  </a:lnTo>
                  <a:lnTo>
                    <a:pt x="427" y="678"/>
                  </a:lnTo>
                  <a:lnTo>
                    <a:pt x="386" y="687"/>
                  </a:lnTo>
                  <a:lnTo>
                    <a:pt x="343" y="689"/>
                  </a:lnTo>
                  <a:lnTo>
                    <a:pt x="292" y="686"/>
                  </a:lnTo>
                  <a:lnTo>
                    <a:pt x="244" y="675"/>
                  </a:lnTo>
                  <a:lnTo>
                    <a:pt x="198" y="657"/>
                  </a:lnTo>
                  <a:lnTo>
                    <a:pt x="156" y="634"/>
                  </a:lnTo>
                  <a:lnTo>
                    <a:pt x="118" y="605"/>
                  </a:lnTo>
                  <a:lnTo>
                    <a:pt x="84" y="571"/>
                  </a:lnTo>
                  <a:lnTo>
                    <a:pt x="55" y="532"/>
                  </a:lnTo>
                  <a:lnTo>
                    <a:pt x="32" y="490"/>
                  </a:lnTo>
                  <a:lnTo>
                    <a:pt x="14" y="444"/>
                  </a:lnTo>
                  <a:lnTo>
                    <a:pt x="3" y="396"/>
                  </a:lnTo>
                  <a:lnTo>
                    <a:pt x="0" y="345"/>
                  </a:lnTo>
                  <a:lnTo>
                    <a:pt x="3" y="294"/>
                  </a:lnTo>
                  <a:lnTo>
                    <a:pt x="14" y="246"/>
                  </a:lnTo>
                  <a:lnTo>
                    <a:pt x="32" y="200"/>
                  </a:lnTo>
                  <a:lnTo>
                    <a:pt x="55" y="158"/>
                  </a:lnTo>
                  <a:lnTo>
                    <a:pt x="84" y="119"/>
                  </a:lnTo>
                  <a:lnTo>
                    <a:pt x="118" y="85"/>
                  </a:lnTo>
                  <a:lnTo>
                    <a:pt x="156" y="56"/>
                  </a:lnTo>
                  <a:lnTo>
                    <a:pt x="198" y="33"/>
                  </a:lnTo>
                  <a:lnTo>
                    <a:pt x="244" y="15"/>
                  </a:lnTo>
                  <a:lnTo>
                    <a:pt x="292" y="4"/>
                  </a:lnTo>
                  <a:lnTo>
                    <a:pt x="3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gr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losing page for sales presentations">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398587" y="3214686"/>
            <a:ext cx="3005137" cy="553998"/>
          </a:xfrm>
        </p:spPr>
        <p:txBody>
          <a:bodyPr wrap="square" lIns="0" tIns="0" rIns="0" bIns="0">
            <a:spAutoFit/>
          </a:bodyPr>
          <a:lstStyle>
            <a:lvl1pPr algn="l">
              <a:defRPr sz="3600" baseline="0">
                <a:solidFill>
                  <a:schemeClr val="tx1"/>
                </a:solidFill>
              </a:defRPr>
            </a:lvl1pPr>
          </a:lstStyle>
          <a:p>
            <a:r>
              <a:rPr lang="en-GB" noProof="0" dirty="0" smtClean="0"/>
              <a:t>Thank you</a:t>
            </a:r>
            <a:endParaRPr lang="en-GB" noProof="0" dirty="0"/>
          </a:p>
        </p:txBody>
      </p:sp>
      <p:sp>
        <p:nvSpPr>
          <p:cNvPr id="5" name="Subtitle 2"/>
          <p:cNvSpPr>
            <a:spLocks noGrp="1"/>
          </p:cNvSpPr>
          <p:nvPr>
            <p:ph type="subTitle" idx="1"/>
          </p:nvPr>
        </p:nvSpPr>
        <p:spPr>
          <a:xfrm>
            <a:off x="1388175" y="4049021"/>
            <a:ext cx="3015549" cy="257180"/>
          </a:xfrm>
          <a:prstGeom prst="rect">
            <a:avLst/>
          </a:prstGeom>
        </p:spPr>
        <p:txBody>
          <a:bodyPr lIns="0" tIns="0" rIns="0" bIns="0" anchor="b" anchorCtr="0">
            <a:noAutofit/>
          </a:bodyPr>
          <a:lstStyle>
            <a:lvl1pPr marL="0" indent="0" algn="l">
              <a:buNone/>
              <a:defRPr sz="1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Click to edit Master subtitle style</a:t>
            </a:r>
            <a:endParaRPr lang="en-GB" noProof="0" dirty="0"/>
          </a:p>
        </p:txBody>
      </p:sp>
      <p:pic>
        <p:nvPicPr>
          <p:cNvPr id="4" name="Picture 3" descr="yellow line.emf"/>
          <p:cNvPicPr>
            <a:picLocks noChangeAspect="1"/>
          </p:cNvPicPr>
          <p:nvPr userDrawn="1"/>
        </p:nvPicPr>
        <p:blipFill>
          <a:blip r:embed="rId2" cstate="print"/>
          <a:stretch>
            <a:fillRect/>
          </a:stretch>
        </p:blipFill>
        <p:spPr>
          <a:xfrm>
            <a:off x="457200" y="5572140"/>
            <a:ext cx="8253470" cy="228093"/>
          </a:xfrm>
          <a:prstGeom prst="rect">
            <a:avLst/>
          </a:prstGeom>
        </p:spPr>
      </p:pic>
      <p:sp>
        <p:nvSpPr>
          <p:cNvPr id="6" name="TextBox 5"/>
          <p:cNvSpPr txBox="1"/>
          <p:nvPr userDrawn="1"/>
        </p:nvSpPr>
        <p:spPr>
          <a:xfrm>
            <a:off x="452438" y="5715016"/>
            <a:ext cx="8120090" cy="492443"/>
          </a:xfrm>
          <a:prstGeom prst="rect">
            <a:avLst/>
          </a:prstGeom>
        </p:spPr>
        <p:txBody>
          <a:bodyPr vert="horz" wrap="square" lIns="0" tIns="0" rIns="0" bIns="0" rtlCol="0">
            <a:spAutoFit/>
          </a:bodyPr>
          <a:lstStyle/>
          <a:p>
            <a:r>
              <a:rPr lang="id-ID" sz="800" kern="1200" dirty="0" smtClean="0">
                <a:solidFill>
                  <a:schemeClr val="tx1"/>
                </a:solidFill>
                <a:latin typeface="+mn-lt"/>
                <a:ea typeface="+mn-ea"/>
                <a:cs typeface="+mn-cs"/>
              </a:rPr>
              <a:t>Logica is a business and technology service company, employing 39,000 people. It provides business consulting, systems integration and outsourcing to clients around the world, including many of Europe's largest businesses. Logica creates value for clients by successfully integrating people, business and technology. It is committed to long term collaboration, applying insight to create innovative answers to clients’ business needs. Logica is listed on both the London Stock Exchange and Euronext (Amsterdam) (LSE: LOG; Euronext: LOG). More information is available at </a:t>
            </a:r>
            <a:r>
              <a:rPr lang="id-ID" sz="800" u="sng" kern="1200" dirty="0" smtClean="0">
                <a:solidFill>
                  <a:schemeClr val="tx1"/>
                </a:solidFill>
                <a:latin typeface="+mn-lt"/>
                <a:ea typeface="+mn-ea"/>
                <a:cs typeface="+mn-cs"/>
              </a:rPr>
              <a:t>www.logica.com</a:t>
            </a:r>
            <a:endParaRPr lang="en-US" sz="800" kern="1200" dirty="0">
              <a:solidFill>
                <a:schemeClr val="tx1"/>
              </a:solidFill>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7F184A-5C81-40F0-8226-C9C616CA78DB}" type="datetimeFigureOut">
              <a:rPr lang="en-US" smtClean="0"/>
              <a:pPr/>
              <a:t>5/3/2013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F36435-4CAF-4234-8343-347029B6CB5F}"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7F184A-5C81-40F0-8226-C9C616CA78DB}" type="datetimeFigureOut">
              <a:rPr lang="en-US" smtClean="0"/>
              <a:pPr/>
              <a:t>5/3/2013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F36435-4CAF-4234-8343-347029B6CB5F}"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27F184A-5C81-40F0-8226-C9C616CA78DB}" type="datetimeFigureOut">
              <a:rPr lang="en-US" smtClean="0"/>
              <a:pPr/>
              <a:t>5/3/2013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F36435-4CAF-4234-8343-347029B6CB5F}"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27F184A-5C81-40F0-8226-C9C616CA78DB}" type="datetimeFigureOut">
              <a:rPr lang="en-US" smtClean="0"/>
              <a:pPr/>
              <a:t>5/3/2013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3F36435-4CAF-4234-8343-347029B6CB5F}"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27F184A-5C81-40F0-8226-C9C616CA78DB}" type="datetimeFigureOut">
              <a:rPr lang="en-US" smtClean="0"/>
              <a:pPr/>
              <a:t>5/3/2013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3F36435-4CAF-4234-8343-347029B6CB5F}"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7F184A-5C81-40F0-8226-C9C616CA78DB}" type="datetimeFigureOut">
              <a:rPr lang="en-US" smtClean="0"/>
              <a:pPr/>
              <a:t>5/3/2013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3F36435-4CAF-4234-8343-347029B6CB5F}"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7F184A-5C81-40F0-8226-C9C616CA78DB}" type="datetimeFigureOut">
              <a:rPr lang="en-US" smtClean="0"/>
              <a:pPr/>
              <a:t>5/3/2013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F36435-4CAF-4234-8343-347029B6CB5F}"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7F184A-5C81-40F0-8226-C9C616CA78DB}" type="datetimeFigureOut">
              <a:rPr lang="en-US" smtClean="0"/>
              <a:pPr/>
              <a:t>5/3/2013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F36435-4CAF-4234-8343-347029B6CB5F}"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7F184A-5C81-40F0-8226-C9C616CA78DB}" type="datetimeFigureOut">
              <a:rPr lang="en-US" smtClean="0"/>
              <a:pPr/>
              <a:t>5/3/2013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F36435-4CAF-4234-8343-347029B6CB5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lt;TITLE&gt;{87.24378,328.6255,222.3335,110.125}"/>
          <p:cNvSpPr>
            <a:spLocks noGrp="1"/>
          </p:cNvSpPr>
          <p:nvPr>
            <p:ph type="ctrTitle"/>
          </p:nvPr>
        </p:nvSpPr>
        <p:spPr>
          <a:xfrm>
            <a:off x="1398589" y="3054131"/>
            <a:ext cx="5606060" cy="548640"/>
          </a:xfrm>
        </p:spPr>
        <p:txBody>
          <a:bodyPr>
            <a:normAutofit fontScale="90000"/>
          </a:bodyPr>
          <a:lstStyle/>
          <a:p>
            <a:r>
              <a:rPr lang="en-GB" dirty="0" smtClean="0">
                <a:latin typeface="Bodoni MT" pitchFamily="18" charset="0"/>
              </a:rPr>
              <a:t>SQL SERVER ARCHITECTURE</a:t>
            </a:r>
            <a:r>
              <a:rPr lang="en-GB" dirty="0" smtClean="0"/>
              <a:t/>
            </a:r>
            <a:br>
              <a:rPr lang="en-GB" dirty="0" smtClean="0"/>
            </a:br>
            <a:endParaRPr lang="en-GB" dirty="0"/>
          </a:p>
        </p:txBody>
      </p:sp>
      <p:sp>
        <p:nvSpPr>
          <p:cNvPr id="3" name="Subtitle 2" descr="&lt;NAME&gt;{56.80236,329.9448,324.9335,109.3052}"/>
          <p:cNvSpPr>
            <a:spLocks noGrp="1"/>
          </p:cNvSpPr>
          <p:nvPr>
            <p:ph type="subTitle" idx="1"/>
          </p:nvPr>
        </p:nvSpPr>
        <p:spPr/>
        <p:txBody>
          <a:bodyPr/>
          <a:lstStyle/>
          <a:p>
            <a:r>
              <a:rPr lang="en-GB" dirty="0" smtClean="0"/>
              <a:t>Jan 2012</a:t>
            </a:r>
            <a:endParaRPr lang="en-GB" dirty="0"/>
          </a:p>
        </p:txBody>
      </p:sp>
      <p:sp>
        <p:nvSpPr>
          <p:cNvPr id="16" name="AutoShape 3"/>
          <p:cNvSpPr>
            <a:spLocks noChangeAspect="1" noChangeArrowheads="1" noTextEdit="1"/>
          </p:cNvSpPr>
          <p:nvPr/>
        </p:nvSpPr>
        <p:spPr bwMode="auto">
          <a:xfrm>
            <a:off x="658800" y="2779200"/>
            <a:ext cx="527744" cy="150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AutoShape 7"/>
          <p:cNvSpPr>
            <a:spLocks noChangeAspect="1" noChangeArrowheads="1" noTextEdit="1"/>
          </p:cNvSpPr>
          <p:nvPr/>
        </p:nvSpPr>
        <p:spPr bwMode="auto">
          <a:xfrm>
            <a:off x="5716800" y="2610000"/>
            <a:ext cx="528305" cy="150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8" name="Freeform 5" descr="&lt;LOGICA_QUOTE_LEFT&gt;"/>
          <p:cNvSpPr>
            <a:spLocks/>
          </p:cNvSpPr>
          <p:nvPr/>
        </p:nvSpPr>
        <p:spPr bwMode="gray">
          <a:xfrm>
            <a:off x="658800" y="2779200"/>
            <a:ext cx="527744" cy="1504800"/>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rgbClr val="FFCC00"/>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 name="Freeform 9" descr="&lt;LOGICA_QUOTE_RIGHT&gt;"/>
          <p:cNvSpPr>
            <a:spLocks/>
          </p:cNvSpPr>
          <p:nvPr/>
        </p:nvSpPr>
        <p:spPr bwMode="gray">
          <a:xfrm>
            <a:off x="6582833" y="2372904"/>
            <a:ext cx="528305" cy="1504800"/>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rgbClr val="FFCC00"/>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7"/>
          </p:nvPr>
        </p:nvSpPr>
        <p:spPr/>
        <p:txBody>
          <a:bodyPr/>
          <a:lstStyle/>
          <a:p>
            <a:r>
              <a:rPr lang="en-US" u="sng" dirty="0" smtClean="0">
                <a:latin typeface="Calibri" pitchFamily="34" charset="0"/>
              </a:rPr>
              <a:t>R</a:t>
            </a:r>
            <a:r>
              <a:rPr lang="en-US" u="sng" dirty="0" smtClean="0"/>
              <a:t>ow and index operations: </a:t>
            </a:r>
            <a:r>
              <a:rPr lang="en-US" dirty="0" smtClean="0"/>
              <a:t>Row operations code retrieves, modifies and performs an operations on individual rows  i.e. within the row, such as “retrieve column 2” or “write this value to column 3”. Index operations code maintains and support searches on B-trees which has root page and intermediate level.</a:t>
            </a:r>
          </a:p>
          <a:p>
            <a:endParaRPr lang="en-US" dirty="0" smtClean="0"/>
          </a:p>
          <a:p>
            <a:r>
              <a:rPr lang="en-US" u="sng" dirty="0" smtClean="0"/>
              <a:t>Page Allocation operations: </a:t>
            </a:r>
            <a:r>
              <a:rPr lang="en-US" dirty="0" smtClean="0"/>
              <a:t> Allocation operation code manages a collection of pages for each DB and keeps track of which pages in a DB have already been used, for what purpose they have been used and how much space is available on each page.</a:t>
            </a:r>
          </a:p>
          <a:p>
            <a:endParaRPr lang="en-US" dirty="0" smtClean="0"/>
          </a:p>
          <a:p>
            <a:r>
              <a:rPr lang="en-US" u="sng" dirty="0" smtClean="0"/>
              <a:t>Versioning Operations:</a:t>
            </a:r>
            <a:r>
              <a:rPr lang="en-US" dirty="0" smtClean="0"/>
              <a:t>  This was added in SQL Server 2005, i.e. access through the version store. Row versioning allows SQL server  to maintain older versions of changed rows. Older versions of updated rows are kept in tempdb</a:t>
            </a:r>
            <a:endParaRPr lang="en-US" u="sng" dirty="0"/>
          </a:p>
        </p:txBody>
      </p:sp>
      <p:sp>
        <p:nvSpPr>
          <p:cNvPr id="3" name="Slide Number Placeholder 2"/>
          <p:cNvSpPr>
            <a:spLocks noGrp="1"/>
          </p:cNvSpPr>
          <p:nvPr>
            <p:ph type="sldNum" sz="quarter" idx="12"/>
          </p:nvPr>
        </p:nvSpPr>
        <p:spPr/>
        <p:txBody>
          <a:bodyPr/>
          <a:lstStyle/>
          <a:p>
            <a:r>
              <a:rPr lang="en-GB" dirty="0" smtClean="0"/>
              <a:t>No. </a:t>
            </a:r>
            <a:fld id="{525A3C56-E491-49B2-93F3-63532DF516BC}" type="slidenum">
              <a:rPr lang="en-GB" smtClean="0"/>
              <a:pPr/>
              <a:t>10</a:t>
            </a:fld>
            <a:endParaRPr lang="en-GB" dirty="0"/>
          </a:p>
        </p:txBody>
      </p:sp>
      <p:sp>
        <p:nvSpPr>
          <p:cNvPr id="4" name="Title 3"/>
          <p:cNvSpPr>
            <a:spLocks noGrp="1"/>
          </p:cNvSpPr>
          <p:nvPr>
            <p:ph type="title"/>
          </p:nvPr>
        </p:nvSpPr>
        <p:spPr/>
        <p:txBody>
          <a:bodyPr/>
          <a:lstStyle/>
          <a:p>
            <a:r>
              <a:rPr lang="en-US" dirty="0" smtClean="0"/>
              <a:t>TYPES OF ACCESS METHODS</a:t>
            </a:r>
            <a:endParaRPr lang="en-US" dirty="0"/>
          </a:p>
        </p:txBody>
      </p:sp>
      <p:sp>
        <p:nvSpPr>
          <p:cNvPr id="5" name="Footer Placeholder 4"/>
          <p:cNvSpPr>
            <a:spLocks noGrp="1"/>
          </p:cNvSpPr>
          <p:nvPr>
            <p:ph type="ftr" sz="quarter" idx="22"/>
          </p:nvPr>
        </p:nvSpPr>
        <p:spPr/>
        <p:txBody>
          <a:bodyPr/>
          <a:lstStyle/>
          <a:p>
            <a:pPr algn="l"/>
            <a:r>
              <a:rPr lang="en-GB" dirty="0" smtClean="0"/>
              <a:t> </a:t>
            </a:r>
            <a:endParaRPr lang="en-GB"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7"/>
          </p:nvPr>
        </p:nvSpPr>
        <p:spPr/>
        <p:txBody>
          <a:bodyPr>
            <a:normAutofit/>
          </a:bodyPr>
          <a:lstStyle/>
          <a:p>
            <a:r>
              <a:rPr lang="en-US" u="sng" dirty="0" smtClean="0">
                <a:latin typeface="Calibri" pitchFamily="34" charset="0"/>
              </a:rPr>
              <a:t>TRANSACTION PROPERTIES:</a:t>
            </a:r>
          </a:p>
          <a:p>
            <a:r>
              <a:rPr lang="en-US" dirty="0" smtClean="0">
                <a:latin typeface="Calibri" pitchFamily="34" charset="0"/>
              </a:rPr>
              <a:t>Atomicity– Transactions are all or nothing; either commits or aborts.</a:t>
            </a:r>
          </a:p>
          <a:p>
            <a:r>
              <a:rPr lang="en-US" dirty="0" smtClean="0">
                <a:latin typeface="Calibri" pitchFamily="34" charset="0"/>
              </a:rPr>
              <a:t>Consistency—Data must always be logically correct.</a:t>
            </a:r>
          </a:p>
          <a:p>
            <a:r>
              <a:rPr lang="en-US" dirty="0" smtClean="0">
                <a:latin typeface="Calibri" pitchFamily="34" charset="0"/>
              </a:rPr>
              <a:t>Isolation– Separates concurrent transactions from other updates automatically.</a:t>
            </a:r>
          </a:p>
          <a:p>
            <a:r>
              <a:rPr lang="en-US" dirty="0" smtClean="0">
                <a:latin typeface="Calibri" pitchFamily="34" charset="0"/>
              </a:rPr>
              <a:t>Durability—Ensures  the effect of transaction persist even if a system failure occur.</a:t>
            </a:r>
          </a:p>
          <a:p>
            <a:r>
              <a:rPr lang="en-US" u="sng" dirty="0" smtClean="0">
                <a:latin typeface="Calibri" pitchFamily="34" charset="0"/>
              </a:rPr>
              <a:t>CONCURRENCY MODEL:-</a:t>
            </a:r>
            <a:r>
              <a:rPr lang="en-US" dirty="0" smtClean="0">
                <a:latin typeface="Calibri" pitchFamily="34" charset="0"/>
              </a:rPr>
              <a:t> Guarantee  ACID properties of transactions</a:t>
            </a:r>
          </a:p>
          <a:p>
            <a:r>
              <a:rPr lang="en-US" dirty="0" smtClean="0">
                <a:solidFill>
                  <a:srgbClr val="00B050"/>
                </a:solidFill>
                <a:latin typeface="Calibri" pitchFamily="34" charset="0"/>
              </a:rPr>
              <a:t>PESSIMISTIC: </a:t>
            </a:r>
          </a:p>
          <a:p>
            <a:r>
              <a:rPr lang="en-US" dirty="0" smtClean="0">
                <a:latin typeface="Calibri" pitchFamily="34" charset="0"/>
              </a:rPr>
              <a:t>Ensures correctness &amp; consistency by locking data so that it cannot be changed. Prior to SQL 2005 used this model. Default in both SQL 2005 and SQL 2008. </a:t>
            </a:r>
          </a:p>
          <a:p>
            <a:r>
              <a:rPr lang="en-US" dirty="0" smtClean="0">
                <a:solidFill>
                  <a:srgbClr val="00B050"/>
                </a:solidFill>
                <a:latin typeface="Calibri" pitchFamily="34" charset="0"/>
              </a:rPr>
              <a:t>OPTIMISTIC: </a:t>
            </a:r>
          </a:p>
          <a:p>
            <a:r>
              <a:rPr lang="en-US" dirty="0" smtClean="0">
                <a:latin typeface="Calibri" pitchFamily="34" charset="0"/>
              </a:rPr>
              <a:t>Uses row versioning to allow data readers to see the state of data before modifications occurs. High cost as SQL spend time in managing version store.</a:t>
            </a:r>
          </a:p>
          <a:p>
            <a:r>
              <a:rPr lang="en-US" dirty="0" smtClean="0">
                <a:latin typeface="Calibri" pitchFamily="34" charset="0"/>
              </a:rPr>
              <a:t>Read  uncommitted, Repeatable read,serialiazable-</a:t>
            </a:r>
            <a:r>
              <a:rPr lang="en-US" dirty="0" smtClean="0">
                <a:latin typeface="Calibri" pitchFamily="34" charset="0"/>
                <a:sym typeface="Wingdings" pitchFamily="2" charset="2"/>
              </a:rPr>
              <a:t>Pessimistic</a:t>
            </a:r>
          </a:p>
          <a:p>
            <a:r>
              <a:rPr lang="en-US" dirty="0" smtClean="0">
                <a:latin typeface="Calibri" pitchFamily="34" charset="0"/>
                <a:sym typeface="Wingdings" pitchFamily="2" charset="2"/>
              </a:rPr>
              <a:t>Snapshot isolationOptimistic; Default Read committed Either</a:t>
            </a:r>
            <a:endParaRPr lang="en-US" dirty="0" smtClean="0">
              <a:latin typeface="Calibri" pitchFamily="34" charset="0"/>
            </a:endParaRPr>
          </a:p>
        </p:txBody>
      </p:sp>
      <p:sp>
        <p:nvSpPr>
          <p:cNvPr id="3" name="Slide Number Placeholder 2"/>
          <p:cNvSpPr>
            <a:spLocks noGrp="1"/>
          </p:cNvSpPr>
          <p:nvPr>
            <p:ph type="sldNum" sz="quarter" idx="12"/>
          </p:nvPr>
        </p:nvSpPr>
        <p:spPr/>
        <p:txBody>
          <a:bodyPr/>
          <a:lstStyle/>
          <a:p>
            <a:r>
              <a:rPr lang="en-GB" dirty="0" smtClean="0"/>
              <a:t>No. </a:t>
            </a:r>
            <a:fld id="{525A3C56-E491-49B2-93F3-63532DF516BC}" type="slidenum">
              <a:rPr lang="en-GB" smtClean="0"/>
              <a:pPr/>
              <a:t>11</a:t>
            </a:fld>
            <a:endParaRPr lang="en-GB" dirty="0"/>
          </a:p>
        </p:txBody>
      </p:sp>
      <p:sp>
        <p:nvSpPr>
          <p:cNvPr id="4" name="Title 3"/>
          <p:cNvSpPr>
            <a:spLocks noGrp="1"/>
          </p:cNvSpPr>
          <p:nvPr>
            <p:ph type="title"/>
          </p:nvPr>
        </p:nvSpPr>
        <p:spPr/>
        <p:txBody>
          <a:bodyPr/>
          <a:lstStyle/>
          <a:p>
            <a:r>
              <a:rPr lang="en-US" dirty="0" smtClean="0"/>
              <a:t>TRANSACTION SERVICES</a:t>
            </a:r>
            <a:endParaRPr lang="en-US" dirty="0"/>
          </a:p>
        </p:txBody>
      </p:sp>
      <p:sp>
        <p:nvSpPr>
          <p:cNvPr id="5" name="Footer Placeholder 4"/>
          <p:cNvSpPr>
            <a:spLocks noGrp="1"/>
          </p:cNvSpPr>
          <p:nvPr>
            <p:ph type="ftr" sz="quarter" idx="22"/>
          </p:nvPr>
        </p:nvSpPr>
        <p:spPr/>
        <p:txBody>
          <a:bodyPr/>
          <a:lstStyle/>
          <a:p>
            <a:pPr algn="l"/>
            <a:r>
              <a:rPr lang="en-GB" dirty="0" smtClean="0"/>
              <a:t> </a:t>
            </a:r>
            <a:endParaRPr lang="en-GB"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7"/>
          </p:nvPr>
        </p:nvSpPr>
        <p:spPr/>
        <p:txBody>
          <a:bodyPr>
            <a:normAutofit lnSpcReduction="10000"/>
          </a:bodyPr>
          <a:lstStyle/>
          <a:p>
            <a:r>
              <a:rPr lang="en-US" dirty="0" smtClean="0">
                <a:latin typeface="Calibri" pitchFamily="34" charset="0"/>
              </a:rPr>
              <a:t> Crucial  function of a multi user DB system.</a:t>
            </a:r>
          </a:p>
          <a:p>
            <a:endParaRPr lang="en-US" dirty="0" smtClean="0">
              <a:latin typeface="Calibri" pitchFamily="34" charset="0"/>
            </a:endParaRPr>
          </a:p>
          <a:p>
            <a:r>
              <a:rPr lang="en-US" dirty="0" smtClean="0">
                <a:latin typeface="Calibri" pitchFamily="34" charset="0"/>
              </a:rPr>
              <a:t>SQL server provides 2 separate locking systems.</a:t>
            </a:r>
          </a:p>
          <a:p>
            <a:r>
              <a:rPr lang="en-US" dirty="0" smtClean="0">
                <a:latin typeface="Calibri" pitchFamily="34" charset="0"/>
              </a:rPr>
              <a:t>First one affects all fully shared data provides rowlocks page locks, table locks for data pages, LOB&amp; leaf level index pages.</a:t>
            </a:r>
          </a:p>
          <a:p>
            <a:r>
              <a:rPr lang="en-US" dirty="0" smtClean="0">
                <a:latin typeface="Calibri" pitchFamily="34" charset="0"/>
              </a:rPr>
              <a:t>Second system used internally for index ,concurrency control, controlling access to internal data structures &amp; retrieving individual rows of data pages. It uses latches which is less resource intensive than locks.</a:t>
            </a:r>
          </a:p>
          <a:p>
            <a:r>
              <a:rPr lang="en-US" dirty="0" smtClean="0">
                <a:latin typeface="Calibri" pitchFamily="34" charset="0"/>
              </a:rPr>
              <a:t>Locks ensures the logical consistency of data whereas latches ensures physical consistency.</a:t>
            </a:r>
          </a:p>
          <a:p>
            <a:endParaRPr lang="en-US" dirty="0" smtClean="0">
              <a:latin typeface="Calibri" pitchFamily="34" charset="0"/>
            </a:endParaRPr>
          </a:p>
          <a:p>
            <a:r>
              <a:rPr lang="en-US" dirty="0" smtClean="0">
                <a:latin typeface="Calibri" pitchFamily="34" charset="0"/>
              </a:rPr>
              <a:t>SQL server lets us to manage multi users simultaneously and ensures that transactions obey isolation property</a:t>
            </a:r>
          </a:p>
          <a:p>
            <a:endParaRPr lang="en-US" dirty="0" smtClean="0">
              <a:latin typeface="Calibri" pitchFamily="34" charset="0"/>
            </a:endParaRPr>
          </a:p>
          <a:p>
            <a:r>
              <a:rPr lang="en-US" dirty="0" smtClean="0">
                <a:latin typeface="Calibri" pitchFamily="34" charset="0"/>
              </a:rPr>
              <a:t>Utility command is for handling bulk load, DBCC , backup and restore operations</a:t>
            </a:r>
            <a:endParaRPr lang="en-US" dirty="0">
              <a:latin typeface="Calibri" pitchFamily="34" charset="0"/>
            </a:endParaRPr>
          </a:p>
        </p:txBody>
      </p:sp>
      <p:sp>
        <p:nvSpPr>
          <p:cNvPr id="3" name="Slide Number Placeholder 2"/>
          <p:cNvSpPr>
            <a:spLocks noGrp="1"/>
          </p:cNvSpPr>
          <p:nvPr>
            <p:ph type="sldNum" sz="quarter" idx="12"/>
          </p:nvPr>
        </p:nvSpPr>
        <p:spPr/>
        <p:txBody>
          <a:bodyPr/>
          <a:lstStyle/>
          <a:p>
            <a:r>
              <a:rPr lang="en-GB" dirty="0" smtClean="0"/>
              <a:t>No. </a:t>
            </a:r>
            <a:fld id="{525A3C56-E491-49B2-93F3-63532DF516BC}" type="slidenum">
              <a:rPr lang="en-GB" smtClean="0"/>
              <a:pPr/>
              <a:t>12</a:t>
            </a:fld>
            <a:endParaRPr lang="en-GB" dirty="0"/>
          </a:p>
        </p:txBody>
      </p:sp>
      <p:sp>
        <p:nvSpPr>
          <p:cNvPr id="4" name="Title 3"/>
          <p:cNvSpPr>
            <a:spLocks noGrp="1"/>
          </p:cNvSpPr>
          <p:nvPr>
            <p:ph type="title"/>
          </p:nvPr>
        </p:nvSpPr>
        <p:spPr/>
        <p:txBody>
          <a:bodyPr/>
          <a:lstStyle/>
          <a:p>
            <a:r>
              <a:rPr lang="en-US" dirty="0" smtClean="0"/>
              <a:t>LOCKING OPERATIONS</a:t>
            </a:r>
            <a:endParaRPr lang="en-US" dirty="0"/>
          </a:p>
        </p:txBody>
      </p:sp>
      <p:sp>
        <p:nvSpPr>
          <p:cNvPr id="5" name="Footer Placeholder 4"/>
          <p:cNvSpPr>
            <a:spLocks noGrp="1"/>
          </p:cNvSpPr>
          <p:nvPr>
            <p:ph type="ftr" sz="quarter" idx="22"/>
          </p:nvPr>
        </p:nvSpPr>
        <p:spPr/>
        <p:txBody>
          <a:bodyPr/>
          <a:lstStyle/>
          <a:p>
            <a:pPr algn="l"/>
            <a:r>
              <a:rPr lang="en-GB" dirty="0" smtClean="0"/>
              <a:t> </a:t>
            </a:r>
            <a:endParaRPr lang="en-GB"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7"/>
          </p:nvPr>
        </p:nvSpPr>
        <p:spPr/>
        <p:txBody>
          <a:bodyPr/>
          <a:lstStyle/>
          <a:p>
            <a:r>
              <a:rPr lang="en-US" dirty="0" smtClean="0">
                <a:latin typeface="Calibri" pitchFamily="34" charset="0"/>
              </a:rPr>
              <a:t>It is a separate application layer at the lowest level of SQL server database engine.</a:t>
            </a:r>
          </a:p>
          <a:p>
            <a:r>
              <a:rPr lang="en-US" dirty="0" smtClean="0">
                <a:latin typeface="Calibri" pitchFamily="34" charset="0"/>
              </a:rPr>
              <a:t>Earlier versions of SQL server have thin layer of interfaces between the storage engine and actual OS through which SQL Server makes call to operating system for memory allocation, scheduler resources, thread management and synchronization objects.</a:t>
            </a:r>
          </a:p>
          <a:p>
            <a:r>
              <a:rPr lang="en-US" dirty="0" smtClean="0">
                <a:latin typeface="Calibri" pitchFamily="34" charset="0"/>
              </a:rPr>
              <a:t>Interfaces can be in any part of the engine. Rather than each part becoming complex,</a:t>
            </a:r>
          </a:p>
          <a:p>
            <a:r>
              <a:rPr lang="en-US" dirty="0" smtClean="0">
                <a:latin typeface="Calibri" pitchFamily="34" charset="0"/>
              </a:rPr>
              <a:t> a single application layer has been designed to manage all operating system resources  that are specific to SQL Server</a:t>
            </a:r>
          </a:p>
          <a:p>
            <a:endParaRPr lang="en-US" dirty="0" smtClean="0">
              <a:latin typeface="Calibri" pitchFamily="34" charset="0"/>
            </a:endParaRPr>
          </a:p>
          <a:p>
            <a:r>
              <a:rPr lang="en-US" dirty="0" smtClean="0">
                <a:latin typeface="Calibri" pitchFamily="34" charset="0"/>
              </a:rPr>
              <a:t>The two main functions of SQLOS architecture are</a:t>
            </a:r>
          </a:p>
          <a:p>
            <a:r>
              <a:rPr lang="en-US" dirty="0" smtClean="0">
                <a:latin typeface="Calibri" pitchFamily="34" charset="0"/>
              </a:rPr>
              <a:t>Scheduling</a:t>
            </a:r>
          </a:p>
          <a:p>
            <a:r>
              <a:rPr lang="en-US" dirty="0" smtClean="0">
                <a:latin typeface="Calibri" pitchFamily="34" charset="0"/>
              </a:rPr>
              <a:t>Memory management</a:t>
            </a:r>
            <a:endParaRPr lang="en-US" dirty="0">
              <a:latin typeface="Calibri" pitchFamily="34" charset="0"/>
            </a:endParaRPr>
          </a:p>
        </p:txBody>
      </p:sp>
      <p:sp>
        <p:nvSpPr>
          <p:cNvPr id="3" name="Slide Number Placeholder 2"/>
          <p:cNvSpPr>
            <a:spLocks noGrp="1"/>
          </p:cNvSpPr>
          <p:nvPr>
            <p:ph type="sldNum" sz="quarter" idx="12"/>
          </p:nvPr>
        </p:nvSpPr>
        <p:spPr/>
        <p:txBody>
          <a:bodyPr/>
          <a:lstStyle/>
          <a:p>
            <a:r>
              <a:rPr lang="en-GB" dirty="0" smtClean="0"/>
              <a:t>No. </a:t>
            </a:r>
            <a:fld id="{525A3C56-E491-49B2-93F3-63532DF516BC}" type="slidenum">
              <a:rPr lang="en-GB" smtClean="0"/>
              <a:pPr/>
              <a:t>13</a:t>
            </a:fld>
            <a:endParaRPr lang="en-GB" dirty="0"/>
          </a:p>
        </p:txBody>
      </p:sp>
      <p:sp>
        <p:nvSpPr>
          <p:cNvPr id="4" name="Title 3"/>
          <p:cNvSpPr>
            <a:spLocks noGrp="1"/>
          </p:cNvSpPr>
          <p:nvPr>
            <p:ph type="title"/>
          </p:nvPr>
        </p:nvSpPr>
        <p:spPr/>
        <p:txBody>
          <a:bodyPr/>
          <a:lstStyle/>
          <a:p>
            <a:r>
              <a:rPr lang="en-US" dirty="0" smtClean="0"/>
              <a:t>THE SQL OS</a:t>
            </a:r>
            <a:endParaRPr lang="en-US" dirty="0"/>
          </a:p>
        </p:txBody>
      </p:sp>
      <p:sp>
        <p:nvSpPr>
          <p:cNvPr id="5" name="Footer Placeholder 4"/>
          <p:cNvSpPr>
            <a:spLocks noGrp="1"/>
          </p:cNvSpPr>
          <p:nvPr>
            <p:ph type="ftr" sz="quarter" idx="22"/>
          </p:nvPr>
        </p:nvSpPr>
        <p:spPr/>
        <p:txBody>
          <a:bodyPr/>
          <a:lstStyle/>
          <a:p>
            <a:pPr algn="l"/>
            <a:r>
              <a:rPr lang="en-GB" dirty="0" smtClean="0"/>
              <a:t> </a:t>
            </a:r>
            <a:endParaRPr lang="en-GB"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7"/>
          </p:nvPr>
        </p:nvSpPr>
        <p:spPr/>
        <p:txBody>
          <a:bodyPr>
            <a:normAutofit/>
          </a:bodyPr>
          <a:lstStyle/>
          <a:p>
            <a:r>
              <a:rPr lang="en-US" dirty="0" smtClean="0">
                <a:latin typeface="Calibri" pitchFamily="34" charset="0"/>
              </a:rPr>
              <a:t>Prior to SQL 7.0 , Windows scheduler was used</a:t>
            </a:r>
          </a:p>
          <a:p>
            <a:endParaRPr lang="en-US" dirty="0" smtClean="0">
              <a:latin typeface="Calibri" pitchFamily="34" charset="0"/>
            </a:endParaRPr>
          </a:p>
          <a:p>
            <a:r>
              <a:rPr lang="en-US" dirty="0" smtClean="0">
                <a:latin typeface="Calibri" pitchFamily="34" charset="0"/>
              </a:rPr>
              <a:t>SQL7.0 and SQL 2000 used UMS for scheduling</a:t>
            </a:r>
          </a:p>
          <a:p>
            <a:endParaRPr lang="en-US" dirty="0" smtClean="0">
              <a:latin typeface="Calibri" pitchFamily="34" charset="0"/>
            </a:endParaRPr>
          </a:p>
          <a:p>
            <a:r>
              <a:rPr lang="en-US" dirty="0" smtClean="0">
                <a:latin typeface="Calibri" pitchFamily="34" charset="0"/>
              </a:rPr>
              <a:t>SQL 2005 and 2008 uses  SOS scheduler</a:t>
            </a:r>
          </a:p>
          <a:p>
            <a:endParaRPr lang="en-US" dirty="0" smtClean="0">
              <a:latin typeface="Calibri" pitchFamily="34" charset="0"/>
            </a:endParaRPr>
          </a:p>
          <a:p>
            <a:r>
              <a:rPr lang="en-US" dirty="0" smtClean="0">
                <a:latin typeface="Calibri" pitchFamily="34" charset="0"/>
              </a:rPr>
              <a:t>SQL scheduler—Co-operative whereas Windows scheduler is preemptive.</a:t>
            </a:r>
          </a:p>
          <a:p>
            <a:r>
              <a:rPr lang="en-US" dirty="0" smtClean="0">
                <a:latin typeface="Calibri" pitchFamily="34" charset="0"/>
              </a:rPr>
              <a:t>Means it relies on  worker threads to yield voluntarily so one process does not have exclusive control of the system.</a:t>
            </a:r>
          </a:p>
          <a:p>
            <a:endParaRPr lang="en-US" dirty="0" smtClean="0">
              <a:latin typeface="Calibri" pitchFamily="34" charset="0"/>
            </a:endParaRPr>
          </a:p>
          <a:p>
            <a:r>
              <a:rPr lang="en-US" dirty="0" smtClean="0">
                <a:latin typeface="Calibri" pitchFamily="34" charset="0"/>
              </a:rPr>
              <a:t>A scheduler must adhere to the concept of quantum, </a:t>
            </a:r>
          </a:p>
          <a:p>
            <a:r>
              <a:rPr lang="en-US" dirty="0" smtClean="0">
                <a:latin typeface="Calibri" pitchFamily="34" charset="0"/>
              </a:rPr>
              <a:t>Instead of OS forcing a SQL server task to give up, SQL server itself put a  request on wait queue periodically, if they have exceeded internally defined quantum &amp; not in middle of task that can be stopped, they will voluntarily relinquish the CPU</a:t>
            </a:r>
          </a:p>
          <a:p>
            <a:endParaRPr lang="en-US" dirty="0" smtClean="0">
              <a:latin typeface="Calibri" pitchFamily="34" charset="0"/>
            </a:endParaRPr>
          </a:p>
          <a:p>
            <a:endParaRPr lang="en-US" dirty="0">
              <a:latin typeface="Calibri" pitchFamily="34" charset="0"/>
            </a:endParaRPr>
          </a:p>
        </p:txBody>
      </p:sp>
      <p:sp>
        <p:nvSpPr>
          <p:cNvPr id="3" name="Slide Number Placeholder 2"/>
          <p:cNvSpPr>
            <a:spLocks noGrp="1"/>
          </p:cNvSpPr>
          <p:nvPr>
            <p:ph type="sldNum" sz="quarter" idx="12"/>
          </p:nvPr>
        </p:nvSpPr>
        <p:spPr/>
        <p:txBody>
          <a:bodyPr/>
          <a:lstStyle/>
          <a:p>
            <a:r>
              <a:rPr lang="en-GB" dirty="0" smtClean="0"/>
              <a:t>No. </a:t>
            </a:r>
            <a:fld id="{525A3C56-E491-49B2-93F3-63532DF516BC}" type="slidenum">
              <a:rPr lang="en-GB" smtClean="0"/>
              <a:pPr/>
              <a:t>14</a:t>
            </a:fld>
            <a:endParaRPr lang="en-GB" dirty="0"/>
          </a:p>
        </p:txBody>
      </p:sp>
      <p:sp>
        <p:nvSpPr>
          <p:cNvPr id="4" name="Title 3"/>
          <p:cNvSpPr>
            <a:spLocks noGrp="1"/>
          </p:cNvSpPr>
          <p:nvPr>
            <p:ph type="title"/>
          </p:nvPr>
        </p:nvSpPr>
        <p:spPr/>
        <p:txBody>
          <a:bodyPr/>
          <a:lstStyle/>
          <a:p>
            <a:r>
              <a:rPr lang="en-US" dirty="0" smtClean="0"/>
              <a:t>THE SCHEDULER</a:t>
            </a:r>
            <a:endParaRPr lang="en-US" dirty="0"/>
          </a:p>
        </p:txBody>
      </p:sp>
      <p:sp>
        <p:nvSpPr>
          <p:cNvPr id="5" name="Footer Placeholder 4"/>
          <p:cNvSpPr>
            <a:spLocks noGrp="1"/>
          </p:cNvSpPr>
          <p:nvPr>
            <p:ph type="ftr" sz="quarter" idx="22"/>
          </p:nvPr>
        </p:nvSpPr>
        <p:spPr/>
        <p:txBody>
          <a:bodyPr/>
          <a:lstStyle/>
          <a:p>
            <a:pPr algn="l"/>
            <a:r>
              <a:rPr lang="en-GB" dirty="0" smtClean="0"/>
              <a:t> </a:t>
            </a:r>
            <a:endParaRPr lang="en-GB"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7"/>
          </p:nvPr>
        </p:nvSpPr>
        <p:spPr/>
        <p:txBody>
          <a:bodyPr>
            <a:normAutofit/>
          </a:bodyPr>
          <a:lstStyle/>
          <a:p>
            <a:r>
              <a:rPr lang="en-US" dirty="0" smtClean="0"/>
              <a:t>Worker is a thread or fiber which is associated with a CPU.</a:t>
            </a:r>
          </a:p>
          <a:p>
            <a:endParaRPr lang="en-US" dirty="0" smtClean="0"/>
          </a:p>
          <a:p>
            <a:r>
              <a:rPr lang="en-US" dirty="0" smtClean="0"/>
              <a:t>Each scheduler is assigned to a worker limit based on the configured Max Worker Threads.</a:t>
            </a:r>
          </a:p>
          <a:p>
            <a:r>
              <a:rPr lang="en-US" dirty="0" smtClean="0"/>
              <a:t>Each scheduler is responsible for creating and destroying the workers as needed.</a:t>
            </a:r>
          </a:p>
          <a:p>
            <a:endParaRPr lang="en-US" dirty="0" smtClean="0"/>
          </a:p>
          <a:p>
            <a:r>
              <a:rPr lang="en-US" dirty="0" smtClean="0"/>
              <a:t>When a scheduler receives a request, workers are created and there are no idle workers.</a:t>
            </a:r>
          </a:p>
          <a:p>
            <a:r>
              <a:rPr lang="en-US" dirty="0" smtClean="0"/>
              <a:t>Worker can be destroyed if it has been idle for at least 15 min or if SQL server is under memory pressure.</a:t>
            </a:r>
          </a:p>
          <a:p>
            <a:endParaRPr lang="en-US" dirty="0" smtClean="0"/>
          </a:p>
          <a:p>
            <a:r>
              <a:rPr lang="en-US" dirty="0" smtClean="0"/>
              <a:t>Each worker can consume ½ MB of memory on 32-bit system and 2MB of memory on 64-bit system.</a:t>
            </a:r>
          </a:p>
          <a:p>
            <a:r>
              <a:rPr lang="en-US" dirty="0" smtClean="0"/>
              <a:t>Removing the idle workers can yield an immediate performance improvement on memory starved systems</a:t>
            </a:r>
            <a:endParaRPr lang="en-US" dirty="0"/>
          </a:p>
        </p:txBody>
      </p:sp>
      <p:sp>
        <p:nvSpPr>
          <p:cNvPr id="3" name="Title 2"/>
          <p:cNvSpPr>
            <a:spLocks noGrp="1"/>
          </p:cNvSpPr>
          <p:nvPr>
            <p:ph type="title"/>
          </p:nvPr>
        </p:nvSpPr>
        <p:spPr/>
        <p:txBody>
          <a:bodyPr/>
          <a:lstStyle/>
          <a:p>
            <a:r>
              <a:rPr lang="en-US" dirty="0" smtClean="0"/>
              <a:t>Worker threads</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7"/>
          </p:nvPr>
        </p:nvSpPr>
        <p:spPr/>
        <p:txBody>
          <a:bodyPr/>
          <a:lstStyle/>
          <a:p>
            <a:r>
              <a:rPr lang="en-US" dirty="0" smtClean="0">
                <a:latin typeface="Calibri" pitchFamily="34" charset="0"/>
              </a:rPr>
              <a:t>By default SQL server  manages its memory resources almost completely dynamically. </a:t>
            </a:r>
          </a:p>
          <a:p>
            <a:r>
              <a:rPr lang="en-US" dirty="0" smtClean="0">
                <a:latin typeface="Calibri" pitchFamily="34" charset="0"/>
              </a:rPr>
              <a:t>When allocating memory, SQL must communicate constantly with Operating system which is one of the reasons the SQL OS layer of the engine is so important</a:t>
            </a:r>
          </a:p>
          <a:p>
            <a:endParaRPr lang="en-US" u="sng" dirty="0" smtClean="0">
              <a:latin typeface="Calibri" pitchFamily="34" charset="0"/>
            </a:endParaRPr>
          </a:p>
          <a:p>
            <a:r>
              <a:rPr lang="en-US" u="sng" dirty="0" smtClean="0">
                <a:latin typeface="Calibri" pitchFamily="34" charset="0"/>
              </a:rPr>
              <a:t>BUFFER POOL :</a:t>
            </a:r>
          </a:p>
          <a:p>
            <a:r>
              <a:rPr lang="en-US" dirty="0" smtClean="0">
                <a:latin typeface="Calibri" pitchFamily="34" charset="0"/>
              </a:rPr>
              <a:t> Main memory component . Unused memory remains in buffer pool to be used as data cache for pages read in from database files on disk.</a:t>
            </a:r>
          </a:p>
          <a:p>
            <a:r>
              <a:rPr lang="en-US" dirty="0" smtClean="0">
                <a:latin typeface="Calibri" pitchFamily="34" charset="0"/>
              </a:rPr>
              <a:t>A Buffer is a page in memory that's the same size as a data or index page.</a:t>
            </a:r>
          </a:p>
          <a:p>
            <a:endParaRPr lang="en-US" u="sng" dirty="0" smtClean="0">
              <a:latin typeface="Calibri" pitchFamily="34" charset="0"/>
            </a:endParaRPr>
          </a:p>
          <a:p>
            <a:r>
              <a:rPr lang="en-US" u="sng" dirty="0" smtClean="0">
                <a:latin typeface="Calibri" pitchFamily="34" charset="0"/>
              </a:rPr>
              <a:t>BUFFER MANAGER:</a:t>
            </a:r>
          </a:p>
          <a:p>
            <a:r>
              <a:rPr lang="en-US" dirty="0" smtClean="0">
                <a:latin typeface="Calibri" pitchFamily="34" charset="0"/>
              </a:rPr>
              <a:t>Buffer manager manages disk I/O functions for bringing data  and index pages into the data cache so data can be shared among users. </a:t>
            </a:r>
          </a:p>
          <a:p>
            <a:endParaRPr lang="en-US" dirty="0">
              <a:latin typeface="Calibri" pitchFamily="34" charset="0"/>
            </a:endParaRPr>
          </a:p>
        </p:txBody>
      </p:sp>
      <p:sp>
        <p:nvSpPr>
          <p:cNvPr id="3" name="Slide Number Placeholder 2"/>
          <p:cNvSpPr>
            <a:spLocks noGrp="1"/>
          </p:cNvSpPr>
          <p:nvPr>
            <p:ph type="sldNum" sz="quarter" idx="12"/>
          </p:nvPr>
        </p:nvSpPr>
        <p:spPr/>
        <p:txBody>
          <a:bodyPr/>
          <a:lstStyle/>
          <a:p>
            <a:r>
              <a:rPr lang="en-GB" dirty="0" smtClean="0"/>
              <a:t>No. </a:t>
            </a:r>
            <a:fld id="{525A3C56-E491-49B2-93F3-63532DF516BC}" type="slidenum">
              <a:rPr lang="en-GB" smtClean="0"/>
              <a:pPr/>
              <a:t>16</a:t>
            </a:fld>
            <a:endParaRPr lang="en-GB" dirty="0"/>
          </a:p>
        </p:txBody>
      </p:sp>
      <p:sp>
        <p:nvSpPr>
          <p:cNvPr id="4" name="Title 3"/>
          <p:cNvSpPr>
            <a:spLocks noGrp="1"/>
          </p:cNvSpPr>
          <p:nvPr>
            <p:ph type="title"/>
          </p:nvPr>
        </p:nvSpPr>
        <p:spPr/>
        <p:txBody>
          <a:bodyPr/>
          <a:lstStyle/>
          <a:p>
            <a:r>
              <a:rPr lang="en-US" dirty="0" smtClean="0"/>
              <a:t>MEMORY MANAGEMENT</a:t>
            </a:r>
            <a:endParaRPr lang="en-US" dirty="0"/>
          </a:p>
        </p:txBody>
      </p:sp>
      <p:sp>
        <p:nvSpPr>
          <p:cNvPr id="5" name="Footer Placeholder 4"/>
          <p:cNvSpPr>
            <a:spLocks noGrp="1"/>
          </p:cNvSpPr>
          <p:nvPr>
            <p:ph type="ftr" sz="quarter" idx="22"/>
          </p:nvPr>
        </p:nvSpPr>
        <p:spPr/>
        <p:txBody>
          <a:bodyPr/>
          <a:lstStyle/>
          <a:p>
            <a:pPr algn="l"/>
            <a:r>
              <a:rPr lang="en-GB" dirty="0" smtClean="0"/>
              <a:t> </a:t>
            </a:r>
            <a:endParaRPr lang="en-GB"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7"/>
          </p:nvPr>
        </p:nvSpPr>
        <p:spPr/>
        <p:txBody>
          <a:bodyPr/>
          <a:lstStyle/>
          <a:p>
            <a:r>
              <a:rPr lang="en-US" dirty="0" smtClean="0"/>
              <a:t>Access to pages in data cache must be fast.</a:t>
            </a:r>
          </a:p>
          <a:p>
            <a:endParaRPr lang="en-US" dirty="0" smtClean="0"/>
          </a:p>
          <a:p>
            <a:r>
              <a:rPr lang="en-US" dirty="0" smtClean="0"/>
              <a:t>Hashing is a technique that uniformly maps a key via hash function across set of hash buckets.</a:t>
            </a:r>
          </a:p>
          <a:p>
            <a:r>
              <a:rPr lang="en-US" dirty="0" smtClean="0"/>
              <a:t>Hash table is a structure in memory that contains array of pointers to buffer page.</a:t>
            </a:r>
          </a:p>
          <a:p>
            <a:r>
              <a:rPr lang="en-US" dirty="0" smtClean="0"/>
              <a:t>If all pointers to buffer pages do not fit on a single page hash, a linked list of chains to all hash pages will be created</a:t>
            </a:r>
          </a:p>
          <a:p>
            <a:r>
              <a:rPr lang="en-US" dirty="0" smtClean="0"/>
              <a:t>Dbid-fileno-pageno  acts as a identifier. </a:t>
            </a:r>
          </a:p>
          <a:p>
            <a:r>
              <a:rPr lang="en-US" dirty="0" smtClean="0"/>
              <a:t>Hash function converts the key to hash bucket.</a:t>
            </a:r>
          </a:p>
          <a:p>
            <a:r>
              <a:rPr lang="en-US" dirty="0" smtClean="0"/>
              <a:t> The number of hash buckets is set internally by the SQL server  and depend on the total size of the buffer pool</a:t>
            </a:r>
          </a:p>
          <a:p>
            <a:r>
              <a:rPr lang="en-US" dirty="0" smtClean="0"/>
              <a:t>By using this technique, even a large amount of memory are present, SQL server can find a specific data page on cache with only few memory reads</a:t>
            </a:r>
            <a:endParaRPr lang="en-US" dirty="0"/>
          </a:p>
        </p:txBody>
      </p:sp>
      <p:sp>
        <p:nvSpPr>
          <p:cNvPr id="3" name="Title 2"/>
          <p:cNvSpPr>
            <a:spLocks noGrp="1"/>
          </p:cNvSpPr>
          <p:nvPr>
            <p:ph type="title"/>
          </p:nvPr>
        </p:nvSpPr>
        <p:spPr/>
        <p:txBody>
          <a:bodyPr/>
          <a:lstStyle/>
          <a:p>
            <a:r>
              <a:rPr lang="en-US" dirty="0" smtClean="0"/>
              <a:t>Access to in-memory pages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7"/>
          </p:nvPr>
        </p:nvSpPr>
        <p:spPr/>
        <p:txBody>
          <a:bodyPr/>
          <a:lstStyle/>
          <a:p>
            <a:r>
              <a:rPr lang="en-US" dirty="0" smtClean="0"/>
              <a:t>You can use a data page only if it exists, Therefore, buffer in data cache must be available for the pages to be read in.</a:t>
            </a:r>
          </a:p>
          <a:p>
            <a:r>
              <a:rPr lang="en-US" dirty="0" smtClean="0"/>
              <a:t>Keeping a supply of buffer available for immediate use increases performance.</a:t>
            </a:r>
          </a:p>
          <a:p>
            <a:r>
              <a:rPr lang="en-US" dirty="0" smtClean="0"/>
              <a:t>If buffer is not ready , many pages have to be searched.</a:t>
            </a:r>
          </a:p>
          <a:p>
            <a:r>
              <a:rPr lang="en-US" dirty="0" smtClean="0"/>
              <a:t>Every buffer in data cache has a header that contains information about last 2 times a page was referenced.</a:t>
            </a:r>
          </a:p>
          <a:p>
            <a:r>
              <a:rPr lang="en-US" dirty="0" smtClean="0"/>
              <a:t>Reference information uses an algorithm called LRU-K algorithm- Least recently used (LRU)replacement policy which has knowledge of how recently a page was used.</a:t>
            </a:r>
          </a:p>
          <a:p>
            <a:r>
              <a:rPr lang="en-US" dirty="0" smtClean="0"/>
              <a:t>An LRU-K algorithm keeps track of the last K times a page was referenced and can differentiate between types of pages.</a:t>
            </a:r>
          </a:p>
          <a:p>
            <a:r>
              <a:rPr lang="en-US" dirty="0" smtClean="0"/>
              <a:t>SQL 2008 uses K value of 2 so it keeps track of the two most recent accesses of each buffer pages</a:t>
            </a:r>
            <a:endParaRPr lang="en-US" dirty="0"/>
          </a:p>
        </p:txBody>
      </p:sp>
      <p:sp>
        <p:nvSpPr>
          <p:cNvPr id="3" name="Title 2"/>
          <p:cNvSpPr>
            <a:spLocks noGrp="1"/>
          </p:cNvSpPr>
          <p:nvPr>
            <p:ph type="title"/>
          </p:nvPr>
        </p:nvSpPr>
        <p:spPr/>
        <p:txBody>
          <a:bodyPr/>
          <a:lstStyle/>
          <a:p>
            <a:r>
              <a:rPr lang="en-US" dirty="0" smtClean="0"/>
              <a:t>Managing pages in the data cache</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7"/>
          </p:nvPr>
        </p:nvSpPr>
        <p:spPr/>
        <p:txBody>
          <a:bodyPr/>
          <a:lstStyle/>
          <a:p>
            <a:r>
              <a:rPr lang="en-US" dirty="0" smtClean="0"/>
              <a:t>Each instance of SQL server has a thread called Lazy Writer that scans through buffer cache.</a:t>
            </a:r>
          </a:p>
          <a:p>
            <a:endParaRPr lang="en-US" dirty="0" smtClean="0"/>
          </a:p>
          <a:p>
            <a:r>
              <a:rPr lang="en-US" dirty="0" smtClean="0"/>
              <a:t>It Sleeps for specific interval of time, </a:t>
            </a:r>
          </a:p>
          <a:p>
            <a:r>
              <a:rPr lang="en-US" dirty="0" smtClean="0"/>
              <a:t>when it wakes up, it examines the size of the free buffer list, if the list is below threshold, Lazy writer scans buffer pool to repopulate the free list.</a:t>
            </a:r>
          </a:p>
          <a:p>
            <a:endParaRPr lang="en-US" dirty="0" smtClean="0"/>
          </a:p>
          <a:p>
            <a:r>
              <a:rPr lang="en-US" dirty="0" smtClean="0"/>
              <a:t> As the buffers are added to free list , they are also written to disk if they are dirty.</a:t>
            </a:r>
          </a:p>
          <a:p>
            <a:endParaRPr lang="en-US" dirty="0" smtClean="0"/>
          </a:p>
          <a:p>
            <a:r>
              <a:rPr lang="en-US" dirty="0" smtClean="0"/>
              <a:t>Lazy writer expands or shrink the data cache to keep OS free Physical memory at 5MB, if it is less than 5MB, Lazy writer releases memory to Operating system.</a:t>
            </a:r>
          </a:p>
          <a:p>
            <a:r>
              <a:rPr lang="en-US" dirty="0" smtClean="0"/>
              <a:t>Lazy writer queries the system periodically to determine the amount of free  physical memory available. </a:t>
            </a:r>
            <a:endParaRPr lang="en-US" dirty="0"/>
          </a:p>
        </p:txBody>
      </p:sp>
      <p:sp>
        <p:nvSpPr>
          <p:cNvPr id="3" name="Title 2"/>
          <p:cNvSpPr>
            <a:spLocks noGrp="1"/>
          </p:cNvSpPr>
          <p:nvPr>
            <p:ph type="title"/>
          </p:nvPr>
        </p:nvSpPr>
        <p:spPr/>
        <p:txBody>
          <a:bodyPr/>
          <a:lstStyle/>
          <a:p>
            <a:r>
              <a:rPr lang="en-US" dirty="0" smtClean="0"/>
              <a:t>LAZY WRITER</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7"/>
          </p:nvPr>
        </p:nvSpPr>
        <p:spPr/>
        <p:txBody>
          <a:bodyPr/>
          <a:lstStyle/>
          <a:p>
            <a:r>
              <a:rPr lang="en-US" dirty="0" smtClean="0"/>
              <a:t>   </a:t>
            </a:r>
          </a:p>
        </p:txBody>
      </p:sp>
      <p:sp>
        <p:nvSpPr>
          <p:cNvPr id="6" name="Title 5"/>
          <p:cNvSpPr>
            <a:spLocks noGrp="1"/>
          </p:cNvSpPr>
          <p:nvPr>
            <p:ph type="title"/>
          </p:nvPr>
        </p:nvSpPr>
        <p:spPr/>
        <p:txBody>
          <a:bodyPr/>
          <a:lstStyle/>
          <a:p>
            <a:r>
              <a:rPr lang="en-US" dirty="0" smtClean="0"/>
              <a:t>OVERVIEW</a:t>
            </a:r>
            <a:endParaRPr lang="en-US" dirty="0"/>
          </a:p>
        </p:txBody>
      </p:sp>
      <p:sp>
        <p:nvSpPr>
          <p:cNvPr id="5" name="Footer Placeholder 4"/>
          <p:cNvSpPr>
            <a:spLocks noGrp="1"/>
          </p:cNvSpPr>
          <p:nvPr>
            <p:ph type="ftr" sz="quarter" idx="22"/>
          </p:nvPr>
        </p:nvSpPr>
        <p:spPr/>
        <p:txBody>
          <a:bodyPr/>
          <a:lstStyle/>
          <a:p>
            <a:pPr algn="l"/>
            <a:r>
              <a:rPr lang="en-GB" dirty="0" smtClean="0"/>
              <a:t> </a:t>
            </a:r>
            <a:endParaRPr lang="en-GB" dirty="0"/>
          </a:p>
        </p:txBody>
      </p:sp>
      <p:sp>
        <p:nvSpPr>
          <p:cNvPr id="9" name="Rectangle 8"/>
          <p:cNvSpPr/>
          <p:nvPr/>
        </p:nvSpPr>
        <p:spPr>
          <a:xfrm>
            <a:off x="601579" y="1552074"/>
            <a:ext cx="6256421" cy="6247864"/>
          </a:xfrm>
          <a:prstGeom prst="rect">
            <a:avLst/>
          </a:prstGeom>
        </p:spPr>
        <p:txBody>
          <a:bodyPr wrap="square">
            <a:spAutoFit/>
          </a:bodyPr>
          <a:lstStyle/>
          <a:p>
            <a:pPr>
              <a:buFont typeface="Wingdings" pitchFamily="2" charset="2"/>
              <a:buChar char="ü"/>
            </a:pPr>
            <a:r>
              <a:rPr lang="en-US" sz="2000" b="1" dirty="0" smtClean="0">
                <a:solidFill>
                  <a:srgbClr val="00B050"/>
                </a:solidFill>
                <a:latin typeface="Calibri" pitchFamily="34" charset="0"/>
              </a:rPr>
              <a:t>SQL architecture diagram</a:t>
            </a:r>
          </a:p>
          <a:p>
            <a:pPr>
              <a:buFont typeface="Wingdings" pitchFamily="2" charset="2"/>
              <a:buChar char="ü"/>
            </a:pPr>
            <a:endParaRPr lang="en-US" sz="2000" b="1" dirty="0" smtClean="0">
              <a:solidFill>
                <a:srgbClr val="00B050"/>
              </a:solidFill>
              <a:latin typeface="Calibri" pitchFamily="34" charset="0"/>
            </a:endParaRPr>
          </a:p>
          <a:p>
            <a:pPr>
              <a:buFont typeface="Wingdings" pitchFamily="2" charset="2"/>
              <a:buChar char="ü"/>
            </a:pPr>
            <a:r>
              <a:rPr lang="en-US" sz="2000" b="1" dirty="0" smtClean="0">
                <a:solidFill>
                  <a:srgbClr val="00B050"/>
                </a:solidFill>
                <a:latin typeface="Calibri" pitchFamily="34" charset="0"/>
              </a:rPr>
              <a:t> Components of SQL server engine</a:t>
            </a:r>
          </a:p>
          <a:p>
            <a:pPr>
              <a:buFont typeface="Wingdings" pitchFamily="2" charset="2"/>
              <a:buChar char="ü"/>
            </a:pPr>
            <a:endParaRPr lang="en-US" sz="2000" b="1" dirty="0" smtClean="0">
              <a:solidFill>
                <a:srgbClr val="00B050"/>
              </a:solidFill>
              <a:latin typeface="Calibri" pitchFamily="34" charset="0"/>
            </a:endParaRPr>
          </a:p>
          <a:p>
            <a:pPr>
              <a:buFont typeface="Wingdings" pitchFamily="2" charset="2"/>
              <a:buChar char="ü"/>
            </a:pPr>
            <a:r>
              <a:rPr lang="en-US" sz="2000" b="1" dirty="0" smtClean="0">
                <a:solidFill>
                  <a:srgbClr val="00B050"/>
                </a:solidFill>
                <a:latin typeface="Calibri" pitchFamily="34" charset="0"/>
              </a:rPr>
              <a:t>Protocols</a:t>
            </a:r>
          </a:p>
          <a:p>
            <a:pPr>
              <a:buFont typeface="Wingdings" pitchFamily="2" charset="2"/>
              <a:buChar char="ü"/>
            </a:pPr>
            <a:endParaRPr lang="en-US" sz="2000" b="1" dirty="0" smtClean="0">
              <a:solidFill>
                <a:srgbClr val="00B050"/>
              </a:solidFill>
              <a:latin typeface="Calibri" pitchFamily="34" charset="0"/>
            </a:endParaRPr>
          </a:p>
          <a:p>
            <a:pPr>
              <a:buFont typeface="Wingdings" pitchFamily="2" charset="2"/>
              <a:buChar char="ü"/>
            </a:pPr>
            <a:r>
              <a:rPr lang="en-US" sz="2000" b="1" dirty="0" smtClean="0">
                <a:solidFill>
                  <a:srgbClr val="00B050"/>
                </a:solidFill>
                <a:latin typeface="Calibri" pitchFamily="34" charset="0"/>
              </a:rPr>
              <a:t>The relational engine&amp; its components</a:t>
            </a:r>
          </a:p>
          <a:p>
            <a:pPr>
              <a:buFont typeface="Wingdings" pitchFamily="2" charset="2"/>
              <a:buChar char="ü"/>
            </a:pPr>
            <a:endParaRPr lang="en-US" sz="2000" b="1" dirty="0" smtClean="0">
              <a:solidFill>
                <a:srgbClr val="00B050"/>
              </a:solidFill>
              <a:latin typeface="Calibri" pitchFamily="34" charset="0"/>
            </a:endParaRPr>
          </a:p>
          <a:p>
            <a:pPr>
              <a:buFont typeface="Wingdings" pitchFamily="2" charset="2"/>
              <a:buChar char="ü"/>
            </a:pPr>
            <a:r>
              <a:rPr lang="en-US" sz="2000" b="1" dirty="0" smtClean="0">
                <a:solidFill>
                  <a:srgbClr val="00B050"/>
                </a:solidFill>
                <a:latin typeface="Calibri" pitchFamily="34" charset="0"/>
              </a:rPr>
              <a:t>The storage engine &amp; its components</a:t>
            </a:r>
          </a:p>
          <a:p>
            <a:pPr>
              <a:buFont typeface="Wingdings" pitchFamily="2" charset="2"/>
              <a:buChar char="ü"/>
            </a:pPr>
            <a:endParaRPr lang="en-US" sz="2000" b="1" dirty="0" smtClean="0">
              <a:solidFill>
                <a:srgbClr val="00B050"/>
              </a:solidFill>
              <a:latin typeface="Calibri" pitchFamily="34" charset="0"/>
            </a:endParaRPr>
          </a:p>
          <a:p>
            <a:pPr>
              <a:buFont typeface="Wingdings" pitchFamily="2" charset="2"/>
              <a:buChar char="ü"/>
            </a:pPr>
            <a:r>
              <a:rPr lang="en-US" sz="2000" b="1" dirty="0" smtClean="0">
                <a:solidFill>
                  <a:srgbClr val="00B050"/>
                </a:solidFill>
                <a:latin typeface="Calibri" pitchFamily="34" charset="0"/>
              </a:rPr>
              <a:t>The SQL OS &amp; its components</a:t>
            </a:r>
          </a:p>
          <a:p>
            <a:pPr>
              <a:buFont typeface="Wingdings" pitchFamily="2" charset="2"/>
              <a:buChar char="ü"/>
            </a:pPr>
            <a:endParaRPr lang="en-US" sz="2000" b="1" dirty="0" smtClean="0">
              <a:solidFill>
                <a:srgbClr val="00B050"/>
              </a:solidFill>
              <a:latin typeface="Calibri" pitchFamily="34" charset="0"/>
            </a:endParaRPr>
          </a:p>
          <a:p>
            <a:pPr>
              <a:buFont typeface="Wingdings" pitchFamily="2" charset="2"/>
              <a:buChar char="ü"/>
            </a:pPr>
            <a:r>
              <a:rPr lang="en-US" sz="2000" b="1" dirty="0" smtClean="0">
                <a:solidFill>
                  <a:srgbClr val="00B050"/>
                </a:solidFill>
                <a:latin typeface="Calibri" pitchFamily="34" charset="0"/>
              </a:rPr>
              <a:t>Observing  engine behavior</a:t>
            </a:r>
          </a:p>
          <a:p>
            <a:pPr>
              <a:buFont typeface="Wingdings" pitchFamily="2" charset="2"/>
              <a:buChar char="ü"/>
            </a:pPr>
            <a:endParaRPr lang="en-US" sz="2000" b="1" dirty="0" smtClean="0">
              <a:solidFill>
                <a:srgbClr val="00B050"/>
              </a:solidFill>
              <a:latin typeface="Calibri" pitchFamily="34" charset="0"/>
            </a:endParaRPr>
          </a:p>
          <a:p>
            <a:pPr>
              <a:buFont typeface="Wingdings" pitchFamily="2" charset="2"/>
              <a:buChar char="ü"/>
            </a:pPr>
            <a:r>
              <a:rPr lang="en-US" sz="2000" b="1" dirty="0" smtClean="0">
                <a:solidFill>
                  <a:srgbClr val="00B050"/>
                </a:solidFill>
                <a:latin typeface="Calibri" pitchFamily="34" charset="0"/>
              </a:rPr>
              <a:t>Observing SQL internals</a:t>
            </a:r>
          </a:p>
          <a:p>
            <a:pPr>
              <a:buFont typeface="Wingdings" pitchFamily="2" charset="2"/>
              <a:buChar char="ü"/>
            </a:pPr>
            <a:endParaRPr lang="en-US" sz="2000" dirty="0">
              <a:latin typeface="Calibri" pitchFamily="34" charset="0"/>
            </a:endParaRPr>
          </a:p>
          <a:p>
            <a:r>
              <a:rPr lang="en-US" sz="2000" dirty="0" smtClean="0">
                <a:latin typeface="Calibri" pitchFamily="34" charset="0"/>
              </a:rPr>
              <a:t>	 </a:t>
            </a:r>
          </a:p>
          <a:p>
            <a:endParaRPr lang="en-US" sz="2000" dirty="0" smtClean="0">
              <a:latin typeface="Calibri" pitchFamily="34" charset="0"/>
            </a:endParaRPr>
          </a:p>
          <a:p>
            <a:endParaRPr lang="en-US" sz="2000" dirty="0" smtClean="0">
              <a:latin typeface="Calibri" pitchFamily="34" charset="0"/>
            </a:endParaRPr>
          </a:p>
          <a:p>
            <a:endParaRPr lang="en-US" sz="2000" dirty="0">
              <a:latin typeface="Calibri"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7"/>
          </p:nvPr>
        </p:nvSpPr>
        <p:spPr/>
        <p:txBody>
          <a:bodyPr/>
          <a:lstStyle/>
          <a:p>
            <a:r>
              <a:rPr lang="en-US" dirty="0" smtClean="0"/>
              <a:t>Checkpoint scans the buffer cache periodically and writes any dirty data pages for particular database to disk.</a:t>
            </a:r>
          </a:p>
          <a:p>
            <a:r>
              <a:rPr lang="en-US" dirty="0" smtClean="0"/>
              <a:t>Difference between the check point and lazy writer is checkpoint never puts buffer on free list.</a:t>
            </a:r>
          </a:p>
          <a:p>
            <a:r>
              <a:rPr lang="en-US" dirty="0" smtClean="0"/>
              <a:t>The only purpose is to ensure that pages written before certain time are written to disk so dirty pages in memory is always minimum.</a:t>
            </a:r>
          </a:p>
          <a:p>
            <a:r>
              <a:rPr lang="en-US" dirty="0" smtClean="0"/>
              <a:t>It also ensures length of time SQL server requires for recovery of database after a failure is kept to a minimum.</a:t>
            </a:r>
          </a:p>
          <a:p>
            <a:r>
              <a:rPr lang="en-US" dirty="0" smtClean="0"/>
              <a:t>Check point are triggered</a:t>
            </a:r>
          </a:p>
          <a:p>
            <a:pPr marL="342900" indent="-342900">
              <a:buAutoNum type="arabicPeriod"/>
            </a:pPr>
            <a:r>
              <a:rPr lang="en-US" dirty="0" smtClean="0"/>
              <a:t>DB owner explicitly issue CHECK POINT command</a:t>
            </a:r>
          </a:p>
          <a:p>
            <a:pPr marL="342900" indent="-342900">
              <a:buAutoNum type="arabicPeriod"/>
            </a:pPr>
            <a:r>
              <a:rPr lang="en-US" dirty="0" smtClean="0"/>
              <a:t>Log is getting 70% full and DB is in auto truncate mode.</a:t>
            </a:r>
          </a:p>
          <a:p>
            <a:pPr marL="342900" indent="-342900">
              <a:buAutoNum type="arabicPeriod"/>
            </a:pPr>
            <a:r>
              <a:rPr lang="en-US" dirty="0" smtClean="0"/>
              <a:t>Long recovery time is estimated checkpoint are taken as recovery interval frequency.</a:t>
            </a:r>
          </a:p>
          <a:p>
            <a:pPr marL="342900" indent="-342900">
              <a:buAutoNum type="arabicPeriod"/>
            </a:pPr>
            <a:r>
              <a:rPr lang="en-US" dirty="0" smtClean="0"/>
              <a:t>Orderly SHUT DOWN  without NO WAIT option</a:t>
            </a:r>
            <a:endParaRPr lang="en-US" dirty="0"/>
          </a:p>
        </p:txBody>
      </p:sp>
      <p:sp>
        <p:nvSpPr>
          <p:cNvPr id="3" name="Title 2"/>
          <p:cNvSpPr>
            <a:spLocks noGrp="1"/>
          </p:cNvSpPr>
          <p:nvPr>
            <p:ph type="title"/>
          </p:nvPr>
        </p:nvSpPr>
        <p:spPr/>
        <p:txBody>
          <a:bodyPr/>
          <a:lstStyle/>
          <a:p>
            <a:r>
              <a:rPr lang="en-US" dirty="0" smtClean="0"/>
              <a:t>CHECKPOINT</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7"/>
          </p:nvPr>
        </p:nvSpPr>
        <p:spPr/>
        <p:txBody>
          <a:bodyPr/>
          <a:lstStyle/>
          <a:p>
            <a:r>
              <a:rPr lang="en-US" dirty="0" smtClean="0"/>
              <a:t>Buffer pool memory that is not for data cache is used for other types of caches like plan cache.</a:t>
            </a:r>
          </a:p>
          <a:p>
            <a:r>
              <a:rPr lang="en-US" dirty="0" smtClean="0"/>
              <a:t>SQL 2008 uses common frame work that is used by all caches except data cache.</a:t>
            </a:r>
          </a:p>
          <a:p>
            <a:r>
              <a:rPr lang="en-US" dirty="0" smtClean="0"/>
              <a:t>This frame work consists of set of stores and resource monitor.</a:t>
            </a:r>
          </a:p>
          <a:p>
            <a:r>
              <a:rPr lang="en-US" dirty="0" smtClean="0"/>
              <a:t>3 Types of stores: Cache store, User store, Object Stores</a:t>
            </a:r>
          </a:p>
          <a:p>
            <a:r>
              <a:rPr lang="en-US" dirty="0" smtClean="0"/>
              <a:t>All these uses LRU mechanism to determine which pages can stay and which can be freed.</a:t>
            </a:r>
          </a:p>
          <a:p>
            <a:r>
              <a:rPr lang="en-US" dirty="0" smtClean="0"/>
              <a:t>SQL Server implement two hands for managing memory in cache.</a:t>
            </a:r>
          </a:p>
          <a:p>
            <a:r>
              <a:rPr lang="en-US" dirty="0" smtClean="0"/>
              <a:t>External: Implement global policies(Total memory on system)</a:t>
            </a:r>
          </a:p>
          <a:p>
            <a:r>
              <a:rPr lang="en-US" dirty="0" smtClean="0"/>
              <a:t>Internal: Implement local policies(cache memory).</a:t>
            </a:r>
          </a:p>
          <a:p>
            <a:r>
              <a:rPr lang="en-US" dirty="0" smtClean="0"/>
              <a:t>Resource monitor is in charge of moving external hands whenever it notices memory pressure.</a:t>
            </a:r>
          </a:p>
          <a:p>
            <a:r>
              <a:rPr lang="en-US" dirty="0" smtClean="0"/>
              <a:t>The Internal clock moves whenever an individual caches needs to be trimmed</a:t>
            </a:r>
            <a:endParaRPr lang="en-US" dirty="0"/>
          </a:p>
        </p:txBody>
      </p:sp>
      <p:sp>
        <p:nvSpPr>
          <p:cNvPr id="3" name="Title 2"/>
          <p:cNvSpPr>
            <a:spLocks noGrp="1"/>
          </p:cNvSpPr>
          <p:nvPr>
            <p:ph type="title"/>
          </p:nvPr>
        </p:nvSpPr>
        <p:spPr/>
        <p:txBody>
          <a:bodyPr/>
          <a:lstStyle/>
          <a:p>
            <a:r>
              <a:rPr lang="en-US" dirty="0" smtClean="0"/>
              <a:t>Managing Memory in other cache</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7"/>
          </p:nvPr>
        </p:nvSpPr>
        <p:spPr/>
        <p:txBody>
          <a:bodyPr/>
          <a:lstStyle/>
          <a:p>
            <a:r>
              <a:rPr lang="en-US" dirty="0" smtClean="0">
                <a:latin typeface="Calibri" pitchFamily="34" charset="0"/>
              </a:rPr>
              <a:t>Memory is needed by so many components in SQL server and to make sure each component uses memory efficiently, SQL Memory Broker is used</a:t>
            </a:r>
          </a:p>
          <a:p>
            <a:r>
              <a:rPr lang="en-US" dirty="0" smtClean="0">
                <a:latin typeface="Calibri" pitchFamily="34" charset="0"/>
              </a:rPr>
              <a:t>Memory broker’s job is to analyze SQL server memory consumption and to improve dynamic memory distribution.</a:t>
            </a:r>
          </a:p>
          <a:p>
            <a:r>
              <a:rPr lang="en-US" dirty="0" smtClean="0">
                <a:latin typeface="Calibri" pitchFamily="34" charset="0"/>
              </a:rPr>
              <a:t>Memory broker is a control mechanism with a feed back loop.</a:t>
            </a:r>
          </a:p>
          <a:p>
            <a:r>
              <a:rPr lang="en-US" dirty="0" smtClean="0">
                <a:latin typeface="Calibri" pitchFamily="34" charset="0"/>
              </a:rPr>
              <a:t>It monitors memory demand and consumption by component. </a:t>
            </a:r>
          </a:p>
          <a:p>
            <a:r>
              <a:rPr lang="en-US" dirty="0" smtClean="0">
                <a:latin typeface="Calibri" pitchFamily="34" charset="0"/>
              </a:rPr>
              <a:t>It broadcasts this data to the component which then uses the information to adapt its memory usage.</a:t>
            </a:r>
          </a:p>
          <a:p>
            <a:r>
              <a:rPr lang="en-US" dirty="0" smtClean="0"/>
              <a:t>Select * from </a:t>
            </a:r>
            <a:r>
              <a:rPr lang="en-US" dirty="0" err="1" smtClean="0"/>
              <a:t>sys.dm_os_ring_buffers</a:t>
            </a:r>
            <a:endParaRPr lang="en-US" dirty="0" smtClean="0"/>
          </a:p>
          <a:p>
            <a:r>
              <a:rPr lang="en-US" dirty="0" smtClean="0"/>
              <a:t>Where </a:t>
            </a:r>
            <a:r>
              <a:rPr lang="en-US" dirty="0" err="1" smtClean="0"/>
              <a:t>ring_buffer_type</a:t>
            </a:r>
            <a:r>
              <a:rPr lang="en-US" dirty="0" smtClean="0"/>
              <a:t>='RING_BUFFER_MEMORY_BROKER‘</a:t>
            </a:r>
          </a:p>
          <a:p>
            <a:r>
              <a:rPr lang="en-US" dirty="0" smtClean="0">
                <a:latin typeface="Calibri" pitchFamily="34" charset="0"/>
              </a:rPr>
              <a:t>Ring buffer for the memory broker is updated only when the memory broker wants the behavior of a given component to change – that is to grow , shrink or remain stable.</a:t>
            </a:r>
          </a:p>
        </p:txBody>
      </p:sp>
      <p:sp>
        <p:nvSpPr>
          <p:cNvPr id="3" name="Slide Number Placeholder 2"/>
          <p:cNvSpPr>
            <a:spLocks noGrp="1"/>
          </p:cNvSpPr>
          <p:nvPr>
            <p:ph type="sldNum" sz="quarter" idx="12"/>
          </p:nvPr>
        </p:nvSpPr>
        <p:spPr/>
        <p:txBody>
          <a:bodyPr/>
          <a:lstStyle/>
          <a:p>
            <a:r>
              <a:rPr lang="en-GB" dirty="0" smtClean="0"/>
              <a:t>No. </a:t>
            </a:r>
            <a:fld id="{525A3C56-E491-49B2-93F3-63532DF516BC}" type="slidenum">
              <a:rPr lang="en-GB" smtClean="0"/>
              <a:pPr/>
              <a:t>22</a:t>
            </a:fld>
            <a:endParaRPr lang="en-GB" dirty="0"/>
          </a:p>
        </p:txBody>
      </p:sp>
      <p:sp>
        <p:nvSpPr>
          <p:cNvPr id="4" name="Title 3"/>
          <p:cNvSpPr>
            <a:spLocks noGrp="1"/>
          </p:cNvSpPr>
          <p:nvPr>
            <p:ph type="title"/>
          </p:nvPr>
        </p:nvSpPr>
        <p:spPr/>
        <p:txBody>
          <a:bodyPr/>
          <a:lstStyle/>
          <a:p>
            <a:r>
              <a:rPr lang="en-US" smtClean="0"/>
              <a:t>Memory Broker</a:t>
            </a:r>
            <a:endParaRPr lang="en-US" dirty="0"/>
          </a:p>
        </p:txBody>
      </p:sp>
      <p:sp>
        <p:nvSpPr>
          <p:cNvPr id="5" name="Footer Placeholder 4"/>
          <p:cNvSpPr>
            <a:spLocks noGrp="1"/>
          </p:cNvSpPr>
          <p:nvPr>
            <p:ph type="ftr" sz="quarter" idx="22"/>
          </p:nvPr>
        </p:nvSpPr>
        <p:spPr/>
        <p:txBody>
          <a:bodyPr/>
          <a:lstStyle/>
          <a:p>
            <a:pPr algn="l"/>
            <a:r>
              <a:rPr lang="en-GB" dirty="0" smtClean="0"/>
              <a:t> </a:t>
            </a:r>
            <a:endParaRPr lang="en-GB"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7"/>
          </p:nvPr>
        </p:nvSpPr>
        <p:spPr>
          <a:xfrm>
            <a:off x="457200" y="1371600"/>
            <a:ext cx="8215312" cy="4630882"/>
          </a:xfrm>
        </p:spPr>
        <p:txBody>
          <a:bodyPr/>
          <a:lstStyle/>
          <a:p>
            <a:r>
              <a:rPr lang="en-US" dirty="0" smtClean="0">
                <a:latin typeface="Calibri" pitchFamily="34" charset="0"/>
              </a:rPr>
              <a:t>Dm_exec_*</a:t>
            </a:r>
            <a:r>
              <a:rPr lang="en-US" dirty="0" smtClean="0">
                <a:latin typeface="Calibri" pitchFamily="34" charset="0"/>
                <a:sym typeface="Wingdings" pitchFamily="2" charset="2"/>
              </a:rPr>
              <a:t>contains information related to the execution of user code and associated connections.  Eg:Sys.dm_exec_sessions</a:t>
            </a:r>
          </a:p>
          <a:p>
            <a:endParaRPr lang="en-US" dirty="0" smtClean="0">
              <a:latin typeface="Calibri" pitchFamily="34" charset="0"/>
              <a:sym typeface="Wingdings" pitchFamily="2" charset="2"/>
            </a:endParaRPr>
          </a:p>
          <a:p>
            <a:r>
              <a:rPr lang="en-US" dirty="0" err="1" smtClean="0">
                <a:latin typeface="Calibri" pitchFamily="34" charset="0"/>
                <a:sym typeface="Wingdings" pitchFamily="2" charset="2"/>
              </a:rPr>
              <a:t>Dm_os</a:t>
            </a:r>
            <a:r>
              <a:rPr lang="en-US" dirty="0" smtClean="0">
                <a:latin typeface="Calibri" pitchFamily="34" charset="0"/>
                <a:sym typeface="Wingdings" pitchFamily="2" charset="2"/>
              </a:rPr>
              <a:t>_* contains low level system information such as memory, locking &amp; scheduling. </a:t>
            </a:r>
            <a:r>
              <a:rPr lang="en-US" dirty="0" err="1" smtClean="0">
                <a:latin typeface="Calibri" pitchFamily="34" charset="0"/>
                <a:sym typeface="Wingdings" pitchFamily="2" charset="2"/>
              </a:rPr>
              <a:t>Eg</a:t>
            </a:r>
            <a:r>
              <a:rPr lang="en-US" dirty="0" smtClean="0">
                <a:latin typeface="Calibri" pitchFamily="34" charset="0"/>
                <a:sym typeface="Wingdings" pitchFamily="2" charset="2"/>
              </a:rPr>
              <a:t>: sys.dm_os_schedulers.</a:t>
            </a:r>
          </a:p>
          <a:p>
            <a:endParaRPr lang="en-US" dirty="0" smtClean="0">
              <a:latin typeface="Calibri" pitchFamily="34" charset="0"/>
              <a:sym typeface="Wingdings" pitchFamily="2" charset="2"/>
            </a:endParaRPr>
          </a:p>
          <a:p>
            <a:r>
              <a:rPr lang="en-US" dirty="0" err="1" smtClean="0">
                <a:latin typeface="Calibri" pitchFamily="34" charset="0"/>
                <a:sym typeface="Wingdings" pitchFamily="2" charset="2"/>
              </a:rPr>
              <a:t>Dm_tran</a:t>
            </a:r>
            <a:r>
              <a:rPr lang="en-US" dirty="0" smtClean="0">
                <a:latin typeface="Calibri" pitchFamily="34" charset="0"/>
                <a:sym typeface="Wingdings" pitchFamily="2" charset="2"/>
              </a:rPr>
              <a:t>_*contains details about current transactions. </a:t>
            </a:r>
          </a:p>
          <a:p>
            <a:r>
              <a:rPr lang="en-US" dirty="0" err="1" smtClean="0">
                <a:latin typeface="Calibri" pitchFamily="34" charset="0"/>
                <a:sym typeface="Wingdings" pitchFamily="2" charset="2"/>
              </a:rPr>
              <a:t>Eg</a:t>
            </a:r>
            <a:r>
              <a:rPr lang="en-US" dirty="0" smtClean="0">
                <a:latin typeface="Calibri" pitchFamily="34" charset="0"/>
                <a:sym typeface="Wingdings" pitchFamily="2" charset="2"/>
              </a:rPr>
              <a:t>: sys.dm_tran_locks.</a:t>
            </a:r>
          </a:p>
          <a:p>
            <a:endParaRPr lang="en-US" dirty="0" smtClean="0">
              <a:latin typeface="Calibri" pitchFamily="34" charset="0"/>
              <a:sym typeface="Wingdings" pitchFamily="2" charset="2"/>
            </a:endParaRPr>
          </a:p>
          <a:p>
            <a:r>
              <a:rPr lang="en-US" dirty="0" err="1" smtClean="0">
                <a:latin typeface="Calibri" pitchFamily="34" charset="0"/>
                <a:sym typeface="Wingdings" pitchFamily="2" charset="2"/>
              </a:rPr>
              <a:t>Dm_io</a:t>
            </a:r>
            <a:r>
              <a:rPr lang="en-US" dirty="0" smtClean="0">
                <a:latin typeface="Calibri" pitchFamily="34" charset="0"/>
                <a:sym typeface="Wingdings" pitchFamily="2" charset="2"/>
              </a:rPr>
              <a:t>_*keeps track of I/O activity on networks and disks.</a:t>
            </a:r>
          </a:p>
          <a:p>
            <a:r>
              <a:rPr lang="en-US" dirty="0" smtClean="0">
                <a:latin typeface="Calibri" pitchFamily="34" charset="0"/>
                <a:sym typeface="Wingdings" pitchFamily="2" charset="2"/>
              </a:rPr>
              <a:t> </a:t>
            </a:r>
            <a:r>
              <a:rPr lang="en-US" dirty="0" err="1" smtClean="0">
                <a:latin typeface="Calibri" pitchFamily="34" charset="0"/>
                <a:sym typeface="Wingdings" pitchFamily="2" charset="2"/>
              </a:rPr>
              <a:t>Eg</a:t>
            </a:r>
            <a:r>
              <a:rPr lang="en-US" dirty="0" smtClean="0">
                <a:latin typeface="Calibri" pitchFamily="34" charset="0"/>
                <a:sym typeface="Wingdings" pitchFamily="2" charset="2"/>
              </a:rPr>
              <a:t>: sys.dm_io_virtual </a:t>
            </a:r>
            <a:r>
              <a:rPr lang="en-US" dirty="0" err="1" smtClean="0">
                <a:latin typeface="Calibri" pitchFamily="34" charset="0"/>
                <a:sym typeface="Wingdings" pitchFamily="2" charset="2"/>
              </a:rPr>
              <a:t>file_stats</a:t>
            </a:r>
            <a:endParaRPr lang="en-US" dirty="0" smtClean="0">
              <a:latin typeface="Calibri" pitchFamily="34" charset="0"/>
              <a:sym typeface="Wingdings" pitchFamily="2" charset="2"/>
            </a:endParaRPr>
          </a:p>
          <a:p>
            <a:endParaRPr lang="en-US" dirty="0" smtClean="0">
              <a:latin typeface="Calibri" pitchFamily="34" charset="0"/>
              <a:sym typeface="Wingdings" pitchFamily="2" charset="2"/>
            </a:endParaRPr>
          </a:p>
          <a:p>
            <a:r>
              <a:rPr lang="en-US" dirty="0" err="1" smtClean="0">
                <a:latin typeface="Calibri" pitchFamily="34" charset="0"/>
                <a:sym typeface="Wingdings" pitchFamily="2" charset="2"/>
              </a:rPr>
              <a:t>Dm_db</a:t>
            </a:r>
            <a:r>
              <a:rPr lang="en-US" dirty="0" smtClean="0">
                <a:latin typeface="Calibri" pitchFamily="34" charset="0"/>
                <a:sym typeface="Wingdings" pitchFamily="2" charset="2"/>
              </a:rPr>
              <a:t>_* contains details about databases and its objects.</a:t>
            </a:r>
          </a:p>
          <a:p>
            <a:r>
              <a:rPr lang="en-US" dirty="0" err="1" smtClean="0">
                <a:latin typeface="Calibri" pitchFamily="34" charset="0"/>
                <a:sym typeface="Wingdings" pitchFamily="2" charset="2"/>
              </a:rPr>
              <a:t>Eg</a:t>
            </a:r>
            <a:r>
              <a:rPr lang="en-US" dirty="0" smtClean="0">
                <a:latin typeface="Calibri" pitchFamily="34" charset="0"/>
                <a:sym typeface="Wingdings" pitchFamily="2" charset="2"/>
              </a:rPr>
              <a:t>: </a:t>
            </a:r>
            <a:r>
              <a:rPr lang="en-US" dirty="0" err="1" smtClean="0">
                <a:latin typeface="Calibri" pitchFamily="34" charset="0"/>
                <a:sym typeface="Wingdings" pitchFamily="2" charset="2"/>
              </a:rPr>
              <a:t>sys.dm_db_index_physical_stats</a:t>
            </a:r>
            <a:endParaRPr lang="en-US" dirty="0">
              <a:latin typeface="Calibri" pitchFamily="34" charset="0"/>
            </a:endParaRPr>
          </a:p>
        </p:txBody>
      </p:sp>
      <p:sp>
        <p:nvSpPr>
          <p:cNvPr id="3" name="Slide Number Placeholder 2"/>
          <p:cNvSpPr>
            <a:spLocks noGrp="1"/>
          </p:cNvSpPr>
          <p:nvPr>
            <p:ph type="sldNum" sz="quarter" idx="12"/>
          </p:nvPr>
        </p:nvSpPr>
        <p:spPr/>
        <p:txBody>
          <a:bodyPr/>
          <a:lstStyle/>
          <a:p>
            <a:r>
              <a:rPr lang="en-GB" dirty="0" smtClean="0"/>
              <a:t>No. </a:t>
            </a:r>
            <a:fld id="{525A3C56-E491-49B2-93F3-63532DF516BC}" type="slidenum">
              <a:rPr lang="en-GB" smtClean="0"/>
              <a:pPr/>
              <a:t>23</a:t>
            </a:fld>
            <a:endParaRPr lang="en-GB" dirty="0"/>
          </a:p>
        </p:txBody>
      </p:sp>
      <p:sp>
        <p:nvSpPr>
          <p:cNvPr id="4" name="Title 3"/>
          <p:cNvSpPr>
            <a:spLocks noGrp="1"/>
          </p:cNvSpPr>
          <p:nvPr>
            <p:ph type="title"/>
          </p:nvPr>
        </p:nvSpPr>
        <p:spPr/>
        <p:txBody>
          <a:bodyPr/>
          <a:lstStyle/>
          <a:p>
            <a:r>
              <a:rPr lang="en-US" dirty="0" smtClean="0"/>
              <a:t>DMVs- To check engine behavior</a:t>
            </a:r>
            <a:endParaRPr lang="en-US" dirty="0"/>
          </a:p>
        </p:txBody>
      </p:sp>
      <p:sp>
        <p:nvSpPr>
          <p:cNvPr id="5" name="Footer Placeholder 4"/>
          <p:cNvSpPr>
            <a:spLocks noGrp="1"/>
          </p:cNvSpPr>
          <p:nvPr>
            <p:ph type="ftr" sz="quarter" idx="22"/>
          </p:nvPr>
        </p:nvSpPr>
        <p:spPr/>
        <p:txBody>
          <a:bodyPr/>
          <a:lstStyle/>
          <a:p>
            <a:pPr algn="l"/>
            <a:r>
              <a:rPr lang="en-GB" dirty="0" smtClean="0"/>
              <a:t> </a:t>
            </a:r>
            <a:endParaRPr lang="en-GB"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7"/>
          </p:nvPr>
        </p:nvSpPr>
        <p:spPr/>
        <p:txBody>
          <a:bodyPr>
            <a:normAutofit lnSpcReduction="10000"/>
          </a:bodyPr>
          <a:lstStyle/>
          <a:p>
            <a:r>
              <a:rPr lang="en-US" dirty="0" smtClean="0">
                <a:latin typeface="Calibri" pitchFamily="34" charset="0"/>
              </a:rPr>
              <a:t>Sys.dm_os_schedulers: </a:t>
            </a:r>
          </a:p>
          <a:p>
            <a:r>
              <a:rPr lang="en-US" dirty="0" smtClean="0">
                <a:latin typeface="Calibri" pitchFamily="34" charset="0"/>
              </a:rPr>
              <a:t>returns one row per scheduler in SQL server.</a:t>
            </a:r>
          </a:p>
          <a:p>
            <a:endParaRPr lang="en-US" dirty="0" smtClean="0">
              <a:latin typeface="Calibri" pitchFamily="34" charset="0"/>
            </a:endParaRPr>
          </a:p>
          <a:p>
            <a:r>
              <a:rPr lang="en-US" dirty="0" smtClean="0">
                <a:latin typeface="Calibri" pitchFamily="34" charset="0"/>
              </a:rPr>
              <a:t>sys.dm_os_workers:</a:t>
            </a:r>
          </a:p>
          <a:p>
            <a:r>
              <a:rPr lang="en-US" dirty="0" smtClean="0">
                <a:latin typeface="Calibri" pitchFamily="34" charset="0"/>
              </a:rPr>
              <a:t> returns one row for every worker in the system</a:t>
            </a:r>
          </a:p>
          <a:p>
            <a:endParaRPr lang="en-US" dirty="0" smtClean="0">
              <a:latin typeface="Calibri" pitchFamily="34" charset="0"/>
            </a:endParaRPr>
          </a:p>
          <a:p>
            <a:r>
              <a:rPr lang="en-US" dirty="0" smtClean="0">
                <a:latin typeface="Calibri" pitchFamily="34" charset="0"/>
              </a:rPr>
              <a:t>Sys.dm_os_threads: </a:t>
            </a:r>
          </a:p>
          <a:p>
            <a:r>
              <a:rPr lang="en-US" dirty="0" smtClean="0">
                <a:latin typeface="Calibri" pitchFamily="34" charset="0"/>
              </a:rPr>
              <a:t>returns list  of all SQLOS threads under SQL server process</a:t>
            </a:r>
          </a:p>
          <a:p>
            <a:endParaRPr lang="en-US" dirty="0" smtClean="0">
              <a:latin typeface="Calibri" pitchFamily="34" charset="0"/>
            </a:endParaRPr>
          </a:p>
          <a:p>
            <a:r>
              <a:rPr lang="en-US" dirty="0" smtClean="0">
                <a:latin typeface="Calibri" pitchFamily="34" charset="0"/>
              </a:rPr>
              <a:t>Sys.dm_os_tasks: </a:t>
            </a:r>
          </a:p>
          <a:p>
            <a:r>
              <a:rPr lang="en-US" dirty="0" smtClean="0">
                <a:latin typeface="Calibri" pitchFamily="34" charset="0"/>
              </a:rPr>
              <a:t>returns one row for each task that is active in the instance.</a:t>
            </a:r>
          </a:p>
          <a:p>
            <a:endParaRPr lang="en-US" dirty="0" smtClean="0">
              <a:latin typeface="Calibri" pitchFamily="34" charset="0"/>
            </a:endParaRPr>
          </a:p>
          <a:p>
            <a:r>
              <a:rPr lang="en-US" dirty="0" err="1" smtClean="0">
                <a:latin typeface="Calibri" pitchFamily="34" charset="0"/>
              </a:rPr>
              <a:t>Sys.dm_os_waiting_tasks</a:t>
            </a:r>
            <a:r>
              <a:rPr lang="en-US" dirty="0" smtClean="0">
                <a:latin typeface="Calibri" pitchFamily="34" charset="0"/>
              </a:rPr>
              <a:t>: </a:t>
            </a:r>
          </a:p>
          <a:p>
            <a:r>
              <a:rPr lang="en-US" dirty="0" smtClean="0">
                <a:latin typeface="Calibri" pitchFamily="34" charset="0"/>
              </a:rPr>
              <a:t>returns information about the queue of tasks that are waiting on some resource.</a:t>
            </a:r>
          </a:p>
          <a:p>
            <a:endParaRPr lang="en-US" dirty="0">
              <a:latin typeface="Calibri" pitchFamily="34" charset="0"/>
            </a:endParaRPr>
          </a:p>
        </p:txBody>
      </p:sp>
      <p:sp>
        <p:nvSpPr>
          <p:cNvPr id="3" name="Slide Number Placeholder 2"/>
          <p:cNvSpPr>
            <a:spLocks noGrp="1"/>
          </p:cNvSpPr>
          <p:nvPr>
            <p:ph type="sldNum" sz="quarter" idx="12"/>
          </p:nvPr>
        </p:nvSpPr>
        <p:spPr/>
        <p:txBody>
          <a:bodyPr/>
          <a:lstStyle/>
          <a:p>
            <a:r>
              <a:rPr lang="en-GB" dirty="0" smtClean="0"/>
              <a:t>No. </a:t>
            </a:r>
            <a:fld id="{525A3C56-E491-49B2-93F3-63532DF516BC}" type="slidenum">
              <a:rPr lang="en-GB" smtClean="0"/>
              <a:pPr/>
              <a:t>24</a:t>
            </a:fld>
            <a:endParaRPr lang="en-GB" dirty="0"/>
          </a:p>
        </p:txBody>
      </p:sp>
      <p:sp>
        <p:nvSpPr>
          <p:cNvPr id="4" name="Title 3"/>
          <p:cNvSpPr>
            <a:spLocks noGrp="1"/>
          </p:cNvSpPr>
          <p:nvPr>
            <p:ph type="title"/>
          </p:nvPr>
        </p:nvSpPr>
        <p:spPr/>
        <p:txBody>
          <a:bodyPr/>
          <a:lstStyle/>
          <a:p>
            <a:r>
              <a:rPr lang="en-US" dirty="0" smtClean="0"/>
              <a:t>DMVs-To check scheduler internals</a:t>
            </a:r>
            <a:endParaRPr lang="en-US" dirty="0"/>
          </a:p>
        </p:txBody>
      </p:sp>
      <p:sp>
        <p:nvSpPr>
          <p:cNvPr id="5" name="Footer Placeholder 4"/>
          <p:cNvSpPr>
            <a:spLocks noGrp="1"/>
          </p:cNvSpPr>
          <p:nvPr>
            <p:ph type="ftr" sz="quarter" idx="22"/>
          </p:nvPr>
        </p:nvSpPr>
        <p:spPr/>
        <p:txBody>
          <a:bodyPr/>
          <a:lstStyle/>
          <a:p>
            <a:pPr algn="l"/>
            <a:r>
              <a:rPr lang="en-GB" dirty="0" smtClean="0"/>
              <a:t> </a:t>
            </a:r>
            <a:endParaRPr lang="en-GB"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7"/>
          </p:nvPr>
        </p:nvSpPr>
        <p:spPr/>
        <p:txBody>
          <a:bodyPr/>
          <a:lstStyle/>
          <a:p>
            <a:r>
              <a:rPr lang="en-US" dirty="0" smtClean="0">
                <a:latin typeface="Calibri" pitchFamily="34" charset="0"/>
              </a:rPr>
              <a:t>Sys.dm_os_sys_info: </a:t>
            </a:r>
          </a:p>
          <a:p>
            <a:r>
              <a:rPr lang="en-US" dirty="0" smtClean="0">
                <a:latin typeface="Calibri" pitchFamily="34" charset="0"/>
              </a:rPr>
              <a:t>returns general purpose SQL server configuration data.</a:t>
            </a:r>
          </a:p>
          <a:p>
            <a:endParaRPr lang="en-US" dirty="0" smtClean="0">
              <a:latin typeface="Calibri" pitchFamily="34" charset="0"/>
            </a:endParaRPr>
          </a:p>
          <a:p>
            <a:r>
              <a:rPr lang="en-US" dirty="0" smtClean="0">
                <a:latin typeface="Calibri" pitchFamily="34" charset="0"/>
              </a:rPr>
              <a:t>Sys.dm_os_memory_clerks:</a:t>
            </a:r>
          </a:p>
          <a:p>
            <a:r>
              <a:rPr lang="en-US" dirty="0" smtClean="0">
                <a:latin typeface="Calibri" pitchFamily="34" charset="0"/>
              </a:rPr>
              <a:t>Returns one row per memory clerk that is currently active in the instance.</a:t>
            </a:r>
          </a:p>
          <a:p>
            <a:endParaRPr lang="en-US" dirty="0" smtClean="0">
              <a:latin typeface="Calibri" pitchFamily="34" charset="0"/>
            </a:endParaRPr>
          </a:p>
          <a:p>
            <a:r>
              <a:rPr lang="en-US" dirty="0" smtClean="0">
                <a:latin typeface="Calibri" pitchFamily="34" charset="0"/>
              </a:rPr>
              <a:t>Sys.dm_os_memory_cache_counters:</a:t>
            </a:r>
          </a:p>
          <a:p>
            <a:r>
              <a:rPr lang="en-US" dirty="0" smtClean="0">
                <a:latin typeface="Calibri" pitchFamily="34" charset="0"/>
              </a:rPr>
              <a:t>Returns a snapshot of the health of each cache of type user store and cache store.</a:t>
            </a:r>
          </a:p>
          <a:p>
            <a:endParaRPr lang="en-US" dirty="0" smtClean="0">
              <a:latin typeface="Calibri" pitchFamily="34" charset="0"/>
            </a:endParaRPr>
          </a:p>
          <a:p>
            <a:r>
              <a:rPr lang="en-US" dirty="0" smtClean="0">
                <a:latin typeface="Calibri" pitchFamily="34" charset="0"/>
              </a:rPr>
              <a:t>Sys.dm_os_memory_cache_hash_tables:</a:t>
            </a:r>
          </a:p>
          <a:p>
            <a:r>
              <a:rPr lang="en-US" dirty="0" smtClean="0">
                <a:latin typeface="Calibri" pitchFamily="34" charset="0"/>
              </a:rPr>
              <a:t>Returns a row of each active cache in the instance</a:t>
            </a:r>
          </a:p>
          <a:p>
            <a:endParaRPr lang="en-US" dirty="0" smtClean="0">
              <a:latin typeface="Calibri" pitchFamily="34" charset="0"/>
            </a:endParaRPr>
          </a:p>
        </p:txBody>
      </p:sp>
      <p:sp>
        <p:nvSpPr>
          <p:cNvPr id="3" name="Slide Number Placeholder 2"/>
          <p:cNvSpPr>
            <a:spLocks noGrp="1"/>
          </p:cNvSpPr>
          <p:nvPr>
            <p:ph type="sldNum" sz="quarter" idx="12"/>
          </p:nvPr>
        </p:nvSpPr>
        <p:spPr/>
        <p:txBody>
          <a:bodyPr/>
          <a:lstStyle/>
          <a:p>
            <a:r>
              <a:rPr lang="en-GB" dirty="0" smtClean="0"/>
              <a:t>No. </a:t>
            </a:r>
            <a:fld id="{525A3C56-E491-49B2-93F3-63532DF516BC}" type="slidenum">
              <a:rPr lang="en-GB" smtClean="0"/>
              <a:pPr/>
              <a:t>25</a:t>
            </a:fld>
            <a:endParaRPr lang="en-GB" dirty="0"/>
          </a:p>
        </p:txBody>
      </p:sp>
      <p:sp>
        <p:nvSpPr>
          <p:cNvPr id="4" name="Title 3"/>
          <p:cNvSpPr>
            <a:spLocks noGrp="1"/>
          </p:cNvSpPr>
          <p:nvPr>
            <p:ph type="title"/>
          </p:nvPr>
        </p:nvSpPr>
        <p:spPr/>
        <p:txBody>
          <a:bodyPr/>
          <a:lstStyle/>
          <a:p>
            <a:r>
              <a:rPr lang="en-US" dirty="0" smtClean="0"/>
              <a:t>DMVs- To check Memory internals</a:t>
            </a:r>
            <a:endParaRPr lang="en-US" dirty="0"/>
          </a:p>
        </p:txBody>
      </p:sp>
      <p:sp>
        <p:nvSpPr>
          <p:cNvPr id="5" name="Footer Placeholder 4"/>
          <p:cNvSpPr>
            <a:spLocks noGrp="1"/>
          </p:cNvSpPr>
          <p:nvPr>
            <p:ph type="ftr" sz="quarter" idx="22"/>
          </p:nvPr>
        </p:nvSpPr>
        <p:spPr/>
        <p:txBody>
          <a:bodyPr/>
          <a:lstStyle/>
          <a:p>
            <a:pPr algn="l"/>
            <a:r>
              <a:rPr lang="en-GB" dirty="0" smtClean="0"/>
              <a:t> </a:t>
            </a:r>
            <a:endParaRPr lang="en-GB"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Thank you</a:t>
            </a:r>
            <a:endParaRPr lang="en-GB" dirty="0"/>
          </a:p>
        </p:txBody>
      </p:sp>
      <p:sp>
        <p:nvSpPr>
          <p:cNvPr id="7" name="Subtitle 6" descr="&lt;NAME&gt;{20.25039,237.4448,318.8206,109.3051}"/>
          <p:cNvSpPr>
            <a:spLocks noGrp="1"/>
          </p:cNvSpPr>
          <p:nvPr>
            <p:ph type="subTitle" idx="1"/>
          </p:nvPr>
        </p:nvSpPr>
        <p:spPr/>
        <p:txBody>
          <a:bodyPr/>
          <a:lstStyle/>
          <a:p>
            <a:endParaRPr lang="en-GB" dirty="0"/>
          </a:p>
        </p:txBody>
      </p:sp>
      <p:sp>
        <p:nvSpPr>
          <p:cNvPr id="6" name="Freeform 5" descr="&lt;LOGICA_QUOTE_LEFT&gt;"/>
          <p:cNvSpPr>
            <a:spLocks/>
          </p:cNvSpPr>
          <p:nvPr/>
        </p:nvSpPr>
        <p:spPr bwMode="gray">
          <a:xfrm>
            <a:off x="658800" y="2779200"/>
            <a:ext cx="527744" cy="1504800"/>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rgbClr val="FFCC00"/>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 name="Freeform 8" descr="&lt;LOGICA_QUOTE_RIGHT&gt;"/>
          <p:cNvSpPr>
            <a:spLocks/>
          </p:cNvSpPr>
          <p:nvPr/>
        </p:nvSpPr>
        <p:spPr bwMode="gray">
          <a:xfrm>
            <a:off x="3875420" y="2613175"/>
            <a:ext cx="528305" cy="1504800"/>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rgbClr val="FFCC00"/>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GB" dirty="0" smtClean="0"/>
              <a:t>No. </a:t>
            </a:r>
            <a:fld id="{525A3C56-E491-49B2-93F3-63532DF516BC}" type="slidenum">
              <a:rPr lang="en-GB" smtClean="0"/>
              <a:pPr/>
              <a:t>3</a:t>
            </a:fld>
            <a:endParaRPr lang="en-GB" dirty="0"/>
          </a:p>
        </p:txBody>
      </p:sp>
      <p:sp>
        <p:nvSpPr>
          <p:cNvPr id="4" name="Title 3"/>
          <p:cNvSpPr>
            <a:spLocks noGrp="1"/>
          </p:cNvSpPr>
          <p:nvPr>
            <p:ph type="title"/>
          </p:nvPr>
        </p:nvSpPr>
        <p:spPr/>
        <p:txBody>
          <a:bodyPr/>
          <a:lstStyle/>
          <a:p>
            <a:r>
              <a:rPr lang="en-US" dirty="0" smtClean="0">
                <a:latin typeface="Calibri" pitchFamily="34" charset="0"/>
              </a:rPr>
              <a:t>ARCHITECTURE DIAGRAM</a:t>
            </a:r>
            <a:endParaRPr lang="en-US" dirty="0"/>
          </a:p>
        </p:txBody>
      </p:sp>
      <p:sp>
        <p:nvSpPr>
          <p:cNvPr id="5" name="Footer Placeholder 4"/>
          <p:cNvSpPr>
            <a:spLocks noGrp="1"/>
          </p:cNvSpPr>
          <p:nvPr>
            <p:ph type="ftr" sz="quarter" idx="22"/>
          </p:nvPr>
        </p:nvSpPr>
        <p:spPr/>
        <p:txBody>
          <a:bodyPr/>
          <a:lstStyle/>
          <a:p>
            <a:pPr algn="l"/>
            <a:r>
              <a:rPr lang="en-GB" dirty="0" smtClean="0"/>
              <a:t> </a:t>
            </a:r>
            <a:endParaRPr lang="en-GB" dirty="0"/>
          </a:p>
        </p:txBody>
      </p:sp>
      <p:pic>
        <p:nvPicPr>
          <p:cNvPr id="6" name="Content Placeholder 5" descr="http://www.pinaldave.com/blogfolder/SQL_Server.png"/>
          <p:cNvPicPr>
            <a:picLocks noGrp="1"/>
          </p:cNvPicPr>
          <p:nvPr>
            <p:ph sz="quarter" idx="17"/>
          </p:nvPr>
        </p:nvPicPr>
        <p:blipFill>
          <a:blip r:embed="rId2"/>
          <a:srcRect/>
          <a:stretch>
            <a:fillRect/>
          </a:stretch>
        </p:blipFill>
        <p:spPr bwMode="auto">
          <a:xfrm>
            <a:off x="685800" y="1371600"/>
            <a:ext cx="7315200" cy="47831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7"/>
          </p:nvPr>
        </p:nvSpPr>
        <p:spPr/>
        <p:txBody>
          <a:bodyPr>
            <a:normAutofit/>
          </a:bodyPr>
          <a:lstStyle/>
          <a:p>
            <a:r>
              <a:rPr lang="en-US" sz="2000" dirty="0" smtClean="0">
                <a:solidFill>
                  <a:srgbClr val="FF33CC"/>
                </a:solidFill>
              </a:rPr>
              <a:t>Protocols</a:t>
            </a:r>
            <a:r>
              <a:rPr lang="en-US" sz="2000" dirty="0" smtClean="0">
                <a:sym typeface="Wingdings" pitchFamily="2" charset="2"/>
              </a:rPr>
              <a:t>Receives the request and translates it into a form that relational engine can work with. It also takes final result /status messages , translates them in to a form that client can understand.</a:t>
            </a:r>
          </a:p>
          <a:p>
            <a:endParaRPr lang="en-US" sz="2000" dirty="0" smtClean="0">
              <a:sym typeface="Wingdings" pitchFamily="2" charset="2"/>
            </a:endParaRPr>
          </a:p>
          <a:p>
            <a:r>
              <a:rPr lang="en-US" sz="2000" dirty="0" smtClean="0">
                <a:solidFill>
                  <a:srgbClr val="FF33CC"/>
                </a:solidFill>
                <a:sym typeface="Wingdings" pitchFamily="2" charset="2"/>
              </a:rPr>
              <a:t>Relational</a:t>
            </a:r>
            <a:r>
              <a:rPr lang="en-US" sz="2000" dirty="0" smtClean="0">
                <a:sym typeface="Wingdings" pitchFamily="2" charset="2"/>
              </a:rPr>
              <a:t> </a:t>
            </a:r>
            <a:r>
              <a:rPr lang="en-US" sz="2000" dirty="0" smtClean="0">
                <a:solidFill>
                  <a:srgbClr val="FF33CC"/>
                </a:solidFill>
                <a:sym typeface="Wingdings" pitchFamily="2" charset="2"/>
              </a:rPr>
              <a:t>engine</a:t>
            </a:r>
            <a:r>
              <a:rPr lang="en-US" sz="2000" dirty="0" smtClean="0">
                <a:sym typeface="Wingdings" pitchFamily="2" charset="2"/>
              </a:rPr>
              <a:t>Accepts T-SQL batches &amp; determines what to do with them.</a:t>
            </a:r>
          </a:p>
          <a:p>
            <a:r>
              <a:rPr lang="en-US" sz="2000" dirty="0" smtClean="0">
                <a:sym typeface="Wingdings" pitchFamily="2" charset="2"/>
              </a:rPr>
              <a:t>It parses, compiles &amp; optimizes the request. If any data required, request passed to storage engine.</a:t>
            </a:r>
          </a:p>
          <a:p>
            <a:endParaRPr lang="en-US" sz="2000" dirty="0" smtClean="0">
              <a:sym typeface="Wingdings" pitchFamily="2" charset="2"/>
            </a:endParaRPr>
          </a:p>
          <a:p>
            <a:r>
              <a:rPr lang="en-US" sz="2000" dirty="0" smtClean="0">
                <a:solidFill>
                  <a:srgbClr val="FF33CC"/>
                </a:solidFill>
                <a:sym typeface="Wingdings" pitchFamily="2" charset="2"/>
              </a:rPr>
              <a:t>Storage</a:t>
            </a:r>
            <a:r>
              <a:rPr lang="en-US" sz="2000" dirty="0" smtClean="0">
                <a:sym typeface="Wingdings" pitchFamily="2" charset="2"/>
              </a:rPr>
              <a:t> </a:t>
            </a:r>
            <a:r>
              <a:rPr lang="en-US" sz="2000" dirty="0" smtClean="0">
                <a:solidFill>
                  <a:srgbClr val="FF33CC"/>
                </a:solidFill>
                <a:sym typeface="Wingdings" pitchFamily="2" charset="2"/>
              </a:rPr>
              <a:t>engine</a:t>
            </a:r>
            <a:r>
              <a:rPr lang="en-US" sz="2000" dirty="0" smtClean="0">
                <a:sym typeface="Wingdings" pitchFamily="2" charset="2"/>
              </a:rPr>
              <a:t>Manages all data access both through transaction based commands ,bulk operation and certain DBCC commands.</a:t>
            </a:r>
          </a:p>
          <a:p>
            <a:endParaRPr lang="en-US" sz="2000" dirty="0" smtClean="0">
              <a:sym typeface="Wingdings" pitchFamily="2" charset="2"/>
            </a:endParaRPr>
          </a:p>
          <a:p>
            <a:r>
              <a:rPr lang="en-US" sz="2000" dirty="0" smtClean="0">
                <a:solidFill>
                  <a:srgbClr val="FF33CC"/>
                </a:solidFill>
                <a:sym typeface="Wingdings" pitchFamily="2" charset="2"/>
              </a:rPr>
              <a:t>SQL</a:t>
            </a:r>
            <a:r>
              <a:rPr lang="en-US" sz="2000" dirty="0" smtClean="0">
                <a:sym typeface="Wingdings" pitchFamily="2" charset="2"/>
              </a:rPr>
              <a:t> </a:t>
            </a:r>
            <a:r>
              <a:rPr lang="en-US" sz="2000" dirty="0" smtClean="0">
                <a:solidFill>
                  <a:srgbClr val="FF33CC"/>
                </a:solidFill>
                <a:sym typeface="Wingdings" pitchFamily="2" charset="2"/>
              </a:rPr>
              <a:t>OS</a:t>
            </a:r>
            <a:r>
              <a:rPr lang="en-US" sz="2000" dirty="0" smtClean="0">
                <a:sym typeface="Wingdings" pitchFamily="2" charset="2"/>
              </a:rPr>
              <a:t>handles activities that are normally considered as OS responsibilities such as scheduling, deadlock detection ,memory management..</a:t>
            </a:r>
            <a:endParaRPr lang="en-US" sz="2000" dirty="0"/>
          </a:p>
        </p:txBody>
      </p:sp>
      <p:sp>
        <p:nvSpPr>
          <p:cNvPr id="3" name="Slide Number Placeholder 2"/>
          <p:cNvSpPr>
            <a:spLocks noGrp="1"/>
          </p:cNvSpPr>
          <p:nvPr>
            <p:ph type="sldNum" sz="quarter" idx="12"/>
          </p:nvPr>
        </p:nvSpPr>
        <p:spPr/>
        <p:txBody>
          <a:bodyPr/>
          <a:lstStyle/>
          <a:p>
            <a:r>
              <a:rPr lang="en-GB" dirty="0" smtClean="0"/>
              <a:t>No. </a:t>
            </a:r>
            <a:fld id="{525A3C56-E491-49B2-93F3-63532DF516BC}" type="slidenum">
              <a:rPr lang="en-GB" smtClean="0"/>
              <a:pPr/>
              <a:t>4</a:t>
            </a:fld>
            <a:endParaRPr lang="en-GB" dirty="0"/>
          </a:p>
        </p:txBody>
      </p:sp>
      <p:sp>
        <p:nvSpPr>
          <p:cNvPr id="4" name="Title 3"/>
          <p:cNvSpPr>
            <a:spLocks noGrp="1"/>
          </p:cNvSpPr>
          <p:nvPr>
            <p:ph type="title"/>
          </p:nvPr>
        </p:nvSpPr>
        <p:spPr/>
        <p:txBody>
          <a:bodyPr/>
          <a:lstStyle/>
          <a:p>
            <a:r>
              <a:rPr lang="en-US" dirty="0" smtClean="0"/>
              <a:t>COMPONENTS- WORKING</a:t>
            </a:r>
            <a:endParaRPr lang="en-US" dirty="0"/>
          </a:p>
        </p:txBody>
      </p:sp>
      <p:sp>
        <p:nvSpPr>
          <p:cNvPr id="5" name="Footer Placeholder 4"/>
          <p:cNvSpPr>
            <a:spLocks noGrp="1"/>
          </p:cNvSpPr>
          <p:nvPr>
            <p:ph type="ftr" sz="quarter" idx="22"/>
          </p:nvPr>
        </p:nvSpPr>
        <p:spPr/>
        <p:txBody>
          <a:bodyPr/>
          <a:lstStyle/>
          <a:p>
            <a:pPr algn="l"/>
            <a:r>
              <a:rPr lang="en-GB" dirty="0" smtClean="0"/>
              <a:t> </a:t>
            </a:r>
            <a:endParaRPr lang="en-GB"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7"/>
          </p:nvPr>
        </p:nvSpPr>
        <p:spPr/>
        <p:txBody>
          <a:bodyPr>
            <a:normAutofit/>
          </a:bodyPr>
          <a:lstStyle/>
          <a:p>
            <a:pPr marL="342900" indent="-342900">
              <a:buFont typeface="+mj-lt"/>
              <a:buAutoNum type="arabicPeriod"/>
            </a:pPr>
            <a:r>
              <a:rPr lang="en-US" dirty="0" smtClean="0">
                <a:latin typeface="Calibri" pitchFamily="34" charset="0"/>
              </a:rPr>
              <a:t>Communication  between DB engine and Application programming interfaces are exposed by protocol layer using Microsoft defined format called </a:t>
            </a:r>
            <a:r>
              <a:rPr lang="en-US" b="1" dirty="0" smtClean="0">
                <a:solidFill>
                  <a:srgbClr val="00B050"/>
                </a:solidFill>
                <a:latin typeface="Calibri" pitchFamily="34" charset="0"/>
              </a:rPr>
              <a:t>TABULAR DATA STREAM packet.</a:t>
            </a:r>
          </a:p>
          <a:p>
            <a:pPr marL="342900" indent="-342900">
              <a:buFont typeface="+mj-lt"/>
              <a:buAutoNum type="arabicPeriod"/>
            </a:pPr>
            <a:endParaRPr lang="en-US" dirty="0" smtClean="0">
              <a:latin typeface="Calibri" pitchFamily="34" charset="0"/>
            </a:endParaRPr>
          </a:p>
          <a:p>
            <a:pPr marL="342900" indent="-342900">
              <a:buFont typeface="+mj-lt"/>
              <a:buAutoNum type="arabicPeriod"/>
            </a:pPr>
            <a:r>
              <a:rPr lang="en-US" dirty="0" smtClean="0">
                <a:latin typeface="Calibri" pitchFamily="34" charset="0"/>
              </a:rPr>
              <a:t>These TDS packets are encapsulated by SQL Server network interface layer on both server and client computers inside standard communication protocol like TCP/IP..</a:t>
            </a:r>
          </a:p>
          <a:p>
            <a:pPr marL="342900" indent="-342900">
              <a:buFont typeface="+mj-lt"/>
              <a:buAutoNum type="arabicPeriod"/>
            </a:pPr>
            <a:endParaRPr lang="en-US" dirty="0" smtClean="0">
              <a:latin typeface="Calibri" pitchFamily="34" charset="0"/>
            </a:endParaRPr>
          </a:p>
          <a:p>
            <a:pPr marL="342900" indent="-342900">
              <a:buFont typeface="+mj-lt"/>
              <a:buAutoNum type="arabicPeriod"/>
            </a:pPr>
            <a:r>
              <a:rPr lang="en-US" dirty="0" smtClean="0">
                <a:latin typeface="Calibri" pitchFamily="34" charset="0"/>
              </a:rPr>
              <a:t> SQL allows you to create a TDS endpoint so that it listens on an additional TCP port.SQL automatically creates an endpoint for each protocol.</a:t>
            </a:r>
          </a:p>
          <a:p>
            <a:pPr marL="342900" indent="-342900">
              <a:buFont typeface="+mj-lt"/>
              <a:buAutoNum type="arabicPeriod"/>
            </a:pPr>
            <a:endParaRPr lang="en-US" dirty="0" smtClean="0">
              <a:latin typeface="Calibri" pitchFamily="34" charset="0"/>
            </a:endParaRPr>
          </a:p>
          <a:p>
            <a:pPr marL="342900" indent="-342900">
              <a:buFont typeface="+mj-lt"/>
              <a:buAutoNum type="arabicPeriod"/>
            </a:pPr>
            <a:r>
              <a:rPr lang="en-US" dirty="0" smtClean="0">
                <a:latin typeface="Calibri" pitchFamily="34" charset="0"/>
              </a:rPr>
              <a:t>If the protocol is enabled all the users have access for it, if not, the endpoint still exists but cannot be used</a:t>
            </a:r>
          </a:p>
          <a:p>
            <a:pPr marL="342900" indent="-342900">
              <a:buFont typeface="+mj-lt"/>
              <a:buAutoNum type="arabicPeriod"/>
            </a:pPr>
            <a:endParaRPr lang="en-US" dirty="0" smtClean="0">
              <a:latin typeface="Calibri" pitchFamily="34" charset="0"/>
            </a:endParaRPr>
          </a:p>
          <a:p>
            <a:pPr marL="342900" indent="-342900">
              <a:buFont typeface="+mj-lt"/>
              <a:buAutoNum type="arabicPeriod"/>
            </a:pPr>
            <a:r>
              <a:rPr lang="en-US" dirty="0" smtClean="0">
                <a:latin typeface="Calibri" pitchFamily="34" charset="0"/>
              </a:rPr>
              <a:t>SQL server can be configured to support multiple protocols simultaneously coming from different clients.</a:t>
            </a:r>
            <a:endParaRPr lang="en-US" dirty="0" smtClean="0"/>
          </a:p>
        </p:txBody>
      </p:sp>
      <p:sp>
        <p:nvSpPr>
          <p:cNvPr id="3" name="Slide Number Placeholder 2"/>
          <p:cNvSpPr>
            <a:spLocks noGrp="1"/>
          </p:cNvSpPr>
          <p:nvPr>
            <p:ph type="sldNum" sz="quarter" idx="12"/>
          </p:nvPr>
        </p:nvSpPr>
        <p:spPr/>
        <p:txBody>
          <a:bodyPr/>
          <a:lstStyle/>
          <a:p>
            <a:r>
              <a:rPr lang="en-GB" dirty="0" smtClean="0"/>
              <a:t>No. </a:t>
            </a:r>
            <a:fld id="{525A3C56-E491-49B2-93F3-63532DF516BC}" type="slidenum">
              <a:rPr lang="en-GB" smtClean="0"/>
              <a:pPr/>
              <a:t>5</a:t>
            </a:fld>
            <a:endParaRPr lang="en-GB" dirty="0"/>
          </a:p>
        </p:txBody>
      </p:sp>
      <p:sp>
        <p:nvSpPr>
          <p:cNvPr id="4" name="Title 3"/>
          <p:cNvSpPr>
            <a:spLocks noGrp="1"/>
          </p:cNvSpPr>
          <p:nvPr>
            <p:ph type="title"/>
          </p:nvPr>
        </p:nvSpPr>
        <p:spPr/>
        <p:txBody>
          <a:bodyPr/>
          <a:lstStyle/>
          <a:p>
            <a:r>
              <a:rPr lang="en-US" dirty="0" smtClean="0"/>
              <a:t>PROTOCOLS</a:t>
            </a:r>
            <a:endParaRPr lang="en-US" dirty="0"/>
          </a:p>
        </p:txBody>
      </p:sp>
      <p:sp>
        <p:nvSpPr>
          <p:cNvPr id="5" name="Footer Placeholder 4"/>
          <p:cNvSpPr>
            <a:spLocks noGrp="1"/>
          </p:cNvSpPr>
          <p:nvPr>
            <p:ph type="ftr" sz="quarter" idx="22"/>
          </p:nvPr>
        </p:nvSpPr>
        <p:spPr/>
        <p:txBody>
          <a:bodyPr/>
          <a:lstStyle/>
          <a:p>
            <a:pPr algn="l"/>
            <a:r>
              <a:rPr lang="en-GB" dirty="0" smtClean="0"/>
              <a:t> </a:t>
            </a:r>
            <a:endParaRPr lang="en-GB"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7"/>
          </p:nvPr>
        </p:nvSpPr>
        <p:spPr/>
        <p:txBody>
          <a:bodyPr/>
          <a:lstStyle/>
          <a:p>
            <a:r>
              <a:rPr lang="en-US" dirty="0" smtClean="0">
                <a:solidFill>
                  <a:srgbClr val="FF33CC"/>
                </a:solidFill>
              </a:rPr>
              <a:t>SHARED</a:t>
            </a:r>
            <a:r>
              <a:rPr lang="en-US" dirty="0" smtClean="0"/>
              <a:t> </a:t>
            </a:r>
            <a:r>
              <a:rPr lang="en-US" dirty="0" smtClean="0">
                <a:solidFill>
                  <a:srgbClr val="FF33CC"/>
                </a:solidFill>
              </a:rPr>
              <a:t>MEMORY</a:t>
            </a:r>
            <a:r>
              <a:rPr lang="en-US" dirty="0" smtClean="0">
                <a:sym typeface="Wingdings" pitchFamily="2" charset="2"/>
              </a:rPr>
              <a:t>Simplest with no configurable settings. Allows the client to connect only to a SQL instance running on the same computer.</a:t>
            </a:r>
          </a:p>
          <a:p>
            <a:endParaRPr lang="en-US" dirty="0" smtClean="0">
              <a:sym typeface="Wingdings" pitchFamily="2" charset="2"/>
            </a:endParaRPr>
          </a:p>
          <a:p>
            <a:r>
              <a:rPr lang="en-US" dirty="0" smtClean="0">
                <a:solidFill>
                  <a:srgbClr val="FF33CC"/>
                </a:solidFill>
                <a:sym typeface="Wingdings" pitchFamily="2" charset="2"/>
              </a:rPr>
              <a:t>NAMED</a:t>
            </a:r>
            <a:r>
              <a:rPr lang="en-US" dirty="0" smtClean="0">
                <a:sym typeface="Wingdings" pitchFamily="2" charset="2"/>
              </a:rPr>
              <a:t> </a:t>
            </a:r>
            <a:r>
              <a:rPr lang="en-US" dirty="0" smtClean="0">
                <a:solidFill>
                  <a:srgbClr val="FF33CC"/>
                </a:solidFill>
                <a:sym typeface="Wingdings" pitchFamily="2" charset="2"/>
              </a:rPr>
              <a:t>PIPES</a:t>
            </a:r>
            <a:r>
              <a:rPr lang="en-US" dirty="0" smtClean="0">
                <a:sym typeface="Wingdings" pitchFamily="2" charset="2"/>
              </a:rPr>
              <a:t> Developed for  LANs . A portion of memory is used by one process to pass information to another process, so the output of one is input to other. Second process can be local or remote</a:t>
            </a:r>
          </a:p>
          <a:p>
            <a:endParaRPr lang="en-US" dirty="0" smtClean="0">
              <a:sym typeface="Wingdings" pitchFamily="2" charset="2"/>
            </a:endParaRPr>
          </a:p>
          <a:p>
            <a:r>
              <a:rPr lang="en-US" dirty="0" smtClean="0">
                <a:solidFill>
                  <a:srgbClr val="FF33CC"/>
                </a:solidFill>
                <a:sym typeface="Wingdings" pitchFamily="2" charset="2"/>
              </a:rPr>
              <a:t>TCP/IP</a:t>
            </a:r>
            <a:r>
              <a:rPr lang="en-US" dirty="0" smtClean="0">
                <a:sym typeface="Wingdings" pitchFamily="2" charset="2"/>
              </a:rPr>
              <a:t> Most widely used protocol over the internet. It can communicate across interconnected networks of computers with diverse H/W and OS system.</a:t>
            </a:r>
          </a:p>
          <a:p>
            <a:endParaRPr lang="en-US" dirty="0" smtClean="0">
              <a:sym typeface="Wingdings" pitchFamily="2" charset="2"/>
            </a:endParaRPr>
          </a:p>
          <a:p>
            <a:r>
              <a:rPr lang="en-US" dirty="0" smtClean="0">
                <a:solidFill>
                  <a:srgbClr val="FF33CC"/>
                </a:solidFill>
                <a:sym typeface="Wingdings" pitchFamily="2" charset="2"/>
              </a:rPr>
              <a:t>VIRTUAL</a:t>
            </a:r>
            <a:r>
              <a:rPr lang="en-US" dirty="0" smtClean="0">
                <a:sym typeface="Wingdings" pitchFamily="2" charset="2"/>
              </a:rPr>
              <a:t> </a:t>
            </a:r>
            <a:r>
              <a:rPr lang="en-US" dirty="0" smtClean="0">
                <a:solidFill>
                  <a:srgbClr val="FF33CC"/>
                </a:solidFill>
                <a:sym typeface="Wingdings" pitchFamily="2" charset="2"/>
              </a:rPr>
              <a:t>INTERFACE</a:t>
            </a:r>
            <a:r>
              <a:rPr lang="en-US" dirty="0" smtClean="0">
                <a:sym typeface="Wingdings" pitchFamily="2" charset="2"/>
              </a:rPr>
              <a:t> </a:t>
            </a:r>
            <a:r>
              <a:rPr lang="en-US" dirty="0" smtClean="0">
                <a:solidFill>
                  <a:srgbClr val="FF33CC"/>
                </a:solidFill>
                <a:sym typeface="Wingdings" pitchFamily="2" charset="2"/>
              </a:rPr>
              <a:t>ADAPTERS</a:t>
            </a:r>
            <a:r>
              <a:rPr lang="en-US" dirty="0" smtClean="0">
                <a:sym typeface="Wingdings" pitchFamily="2" charset="2"/>
              </a:rPr>
              <a:t> A protocol that works with VIA hardware. Specialized protocol for VIA only</a:t>
            </a:r>
            <a:endParaRPr lang="en-US" dirty="0" smtClean="0"/>
          </a:p>
        </p:txBody>
      </p:sp>
      <p:sp>
        <p:nvSpPr>
          <p:cNvPr id="3" name="Slide Number Placeholder 2"/>
          <p:cNvSpPr>
            <a:spLocks noGrp="1"/>
          </p:cNvSpPr>
          <p:nvPr>
            <p:ph type="sldNum" sz="quarter" idx="12"/>
          </p:nvPr>
        </p:nvSpPr>
        <p:spPr/>
        <p:txBody>
          <a:bodyPr/>
          <a:lstStyle/>
          <a:p>
            <a:r>
              <a:rPr lang="en-GB" dirty="0" smtClean="0"/>
              <a:t>No. </a:t>
            </a:r>
            <a:fld id="{525A3C56-E491-49B2-93F3-63532DF516BC}" type="slidenum">
              <a:rPr lang="en-GB" smtClean="0"/>
              <a:pPr/>
              <a:t>6</a:t>
            </a:fld>
            <a:endParaRPr lang="en-GB" dirty="0"/>
          </a:p>
        </p:txBody>
      </p:sp>
      <p:sp>
        <p:nvSpPr>
          <p:cNvPr id="4" name="Title 3"/>
          <p:cNvSpPr>
            <a:spLocks noGrp="1"/>
          </p:cNvSpPr>
          <p:nvPr>
            <p:ph type="title"/>
          </p:nvPr>
        </p:nvSpPr>
        <p:spPr>
          <a:xfrm>
            <a:off x="474663" y="421105"/>
            <a:ext cx="6380162" cy="631113"/>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AVAILABLE PROTOCOLS</a:t>
            </a:r>
            <a:endParaRPr lang="en-US" dirty="0"/>
          </a:p>
        </p:txBody>
      </p:sp>
      <p:sp>
        <p:nvSpPr>
          <p:cNvPr id="5" name="Footer Placeholder 4"/>
          <p:cNvSpPr>
            <a:spLocks noGrp="1"/>
          </p:cNvSpPr>
          <p:nvPr>
            <p:ph type="ftr" sz="quarter" idx="22"/>
          </p:nvPr>
        </p:nvSpPr>
        <p:spPr/>
        <p:txBody>
          <a:bodyPr/>
          <a:lstStyle/>
          <a:p>
            <a:pPr algn="l"/>
            <a:r>
              <a:rPr lang="en-GB" dirty="0" smtClean="0"/>
              <a:t> </a:t>
            </a:r>
            <a:endParaRPr lang="en-GB"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7"/>
          </p:nvPr>
        </p:nvSpPr>
        <p:spPr/>
        <p:txBody>
          <a:bodyPr/>
          <a:lstStyle/>
          <a:p>
            <a:r>
              <a:rPr lang="en-US" sz="2000" u="sng" dirty="0" smtClean="0"/>
              <a:t>COMPONENTS:</a:t>
            </a:r>
          </a:p>
          <a:p>
            <a:r>
              <a:rPr lang="en-US" dirty="0" smtClean="0">
                <a:sym typeface="Wingdings" pitchFamily="2" charset="2"/>
              </a:rPr>
              <a:t>Command parser</a:t>
            </a:r>
          </a:p>
          <a:p>
            <a:r>
              <a:rPr lang="en-US" dirty="0" smtClean="0">
                <a:sym typeface="Wingdings" pitchFamily="2" charset="2"/>
              </a:rPr>
              <a:t>Query optimizer</a:t>
            </a:r>
          </a:p>
          <a:p>
            <a:r>
              <a:rPr lang="en-US" dirty="0" smtClean="0">
                <a:sym typeface="Wingdings" pitchFamily="2" charset="2"/>
              </a:rPr>
              <a:t>Query executor</a:t>
            </a:r>
          </a:p>
          <a:p>
            <a:endParaRPr lang="en-US" dirty="0" smtClean="0">
              <a:sym typeface="Wingdings" pitchFamily="2" charset="2"/>
            </a:endParaRPr>
          </a:p>
          <a:p>
            <a:r>
              <a:rPr lang="en-US" dirty="0" smtClean="0">
                <a:sym typeface="Wingdings" pitchFamily="2" charset="2"/>
              </a:rPr>
              <a:t>Relational engine manages execution of queries as it request data from the storage engine and processes the results returned.</a:t>
            </a:r>
          </a:p>
          <a:p>
            <a:r>
              <a:rPr lang="en-US" dirty="0" smtClean="0">
                <a:sym typeface="Wingdings" pitchFamily="2" charset="2"/>
              </a:rPr>
              <a:t>Communication between the relational engine and storage engine is in terms of OLE DB row sets.</a:t>
            </a:r>
          </a:p>
          <a:p>
            <a:r>
              <a:rPr lang="en-US" i="1" u="sng" dirty="0" smtClean="0">
                <a:sym typeface="Wingdings" pitchFamily="2" charset="2"/>
              </a:rPr>
              <a:t>Command parser </a:t>
            </a:r>
            <a:r>
              <a:rPr lang="en-US" dirty="0" smtClean="0">
                <a:sym typeface="Wingdings" pitchFamily="2" charset="2"/>
              </a:rPr>
              <a:t>handles T_SQL language events to SQL server. It checks for syntax and translates them to internal format known as </a:t>
            </a:r>
            <a:r>
              <a:rPr lang="en-US" b="1" dirty="0" smtClean="0">
                <a:solidFill>
                  <a:srgbClr val="00B050"/>
                </a:solidFill>
                <a:sym typeface="Wingdings" pitchFamily="2" charset="2"/>
              </a:rPr>
              <a:t>QUERY TREE</a:t>
            </a:r>
            <a:r>
              <a:rPr lang="en-US" dirty="0" smtClean="0">
                <a:sym typeface="Wingdings" pitchFamily="2" charset="2"/>
              </a:rPr>
              <a:t>.</a:t>
            </a:r>
          </a:p>
          <a:p>
            <a:r>
              <a:rPr lang="en-US" dirty="0" smtClean="0">
                <a:sym typeface="Wingdings" pitchFamily="2" charset="2"/>
              </a:rPr>
              <a:t>Non syntax errors cannot be explicit about the source line. Reason is parser can access only source of the statement , when the command is actually executed, the statement is no longer available in source format</a:t>
            </a:r>
          </a:p>
          <a:p>
            <a:endParaRPr lang="en-US" dirty="0" smtClean="0">
              <a:sym typeface="Wingdings" pitchFamily="2" charset="2"/>
            </a:endParaRPr>
          </a:p>
          <a:p>
            <a:endParaRPr lang="en-US" dirty="0"/>
          </a:p>
        </p:txBody>
      </p:sp>
      <p:sp>
        <p:nvSpPr>
          <p:cNvPr id="3" name="Slide Number Placeholder 2"/>
          <p:cNvSpPr>
            <a:spLocks noGrp="1"/>
          </p:cNvSpPr>
          <p:nvPr>
            <p:ph type="sldNum" sz="quarter" idx="12"/>
          </p:nvPr>
        </p:nvSpPr>
        <p:spPr/>
        <p:txBody>
          <a:bodyPr/>
          <a:lstStyle/>
          <a:p>
            <a:r>
              <a:rPr lang="en-GB" dirty="0" smtClean="0"/>
              <a:t>No. </a:t>
            </a:r>
            <a:fld id="{525A3C56-E491-49B2-93F3-63532DF516BC}" type="slidenum">
              <a:rPr lang="en-GB" smtClean="0"/>
              <a:pPr/>
              <a:t>7</a:t>
            </a:fld>
            <a:endParaRPr lang="en-GB" dirty="0"/>
          </a:p>
        </p:txBody>
      </p:sp>
      <p:sp>
        <p:nvSpPr>
          <p:cNvPr id="4" name="Title 3"/>
          <p:cNvSpPr>
            <a:spLocks noGrp="1"/>
          </p:cNvSpPr>
          <p:nvPr>
            <p:ph type="title"/>
          </p:nvPr>
        </p:nvSpPr>
        <p:spPr/>
        <p:txBody>
          <a:bodyPr/>
          <a:lstStyle/>
          <a:p>
            <a:r>
              <a:rPr lang="en-US" dirty="0" smtClean="0"/>
              <a:t>RELATIONAL ENGINE/ QUERY PROCESSOR</a:t>
            </a:r>
            <a:endParaRPr lang="en-US" dirty="0"/>
          </a:p>
        </p:txBody>
      </p:sp>
      <p:sp>
        <p:nvSpPr>
          <p:cNvPr id="5" name="Footer Placeholder 4"/>
          <p:cNvSpPr>
            <a:spLocks noGrp="1"/>
          </p:cNvSpPr>
          <p:nvPr>
            <p:ph type="ftr" sz="quarter" idx="22"/>
          </p:nvPr>
        </p:nvSpPr>
        <p:spPr/>
        <p:txBody>
          <a:bodyPr/>
          <a:lstStyle/>
          <a:p>
            <a:pPr algn="l"/>
            <a:r>
              <a:rPr lang="en-GB" dirty="0" smtClean="0"/>
              <a:t> </a:t>
            </a:r>
            <a:endParaRPr lang="en-GB"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7"/>
          </p:nvPr>
        </p:nvSpPr>
        <p:spPr/>
        <p:txBody>
          <a:bodyPr>
            <a:normAutofit fontScale="92500" lnSpcReduction="20000"/>
          </a:bodyPr>
          <a:lstStyle/>
          <a:p>
            <a:r>
              <a:rPr lang="en-US" b="1" dirty="0" smtClean="0"/>
              <a:t> </a:t>
            </a:r>
            <a:r>
              <a:rPr lang="en-US" b="1" dirty="0" smtClean="0">
                <a:latin typeface="Calibri" pitchFamily="34" charset="0"/>
                <a:sym typeface="Wingdings" pitchFamily="2" charset="2"/>
              </a:rPr>
              <a:t></a:t>
            </a:r>
            <a:r>
              <a:rPr lang="en-US" sz="1900" dirty="0" smtClean="0">
                <a:sym typeface="Wingdings" pitchFamily="2" charset="2"/>
              </a:rPr>
              <a:t>It takes the query tree  from command parser and prepares it for execution.</a:t>
            </a:r>
          </a:p>
          <a:p>
            <a:endParaRPr lang="en-US" sz="1900" dirty="0" smtClean="0">
              <a:sym typeface="Wingdings" pitchFamily="2" charset="2"/>
            </a:endParaRPr>
          </a:p>
          <a:p>
            <a:r>
              <a:rPr lang="en-US" sz="1900" dirty="0" smtClean="0">
                <a:sym typeface="Wingdings" pitchFamily="2" charset="2"/>
              </a:rPr>
              <a:t>Query optimization and compilation result in an execution plan.</a:t>
            </a:r>
          </a:p>
          <a:p>
            <a:endParaRPr lang="en-US" sz="1900" dirty="0" smtClean="0">
              <a:sym typeface="Wingdings" pitchFamily="2" charset="2"/>
            </a:endParaRPr>
          </a:p>
          <a:p>
            <a:pPr>
              <a:buFont typeface="Wingdings"/>
              <a:buChar char="à"/>
            </a:pPr>
            <a:r>
              <a:rPr lang="en-US" sz="1900" dirty="0" smtClean="0">
                <a:sym typeface="Wingdings" pitchFamily="2" charset="2"/>
              </a:rPr>
              <a:t>First step in producing such a plan is to normalize each query which breaks down a single query into multiple queries. After this, it optimizes queries, which means it determines a plan for  executing that query.</a:t>
            </a:r>
          </a:p>
          <a:p>
            <a:pPr>
              <a:buFont typeface="Wingdings"/>
              <a:buChar char="à"/>
            </a:pPr>
            <a:endParaRPr lang="en-US" sz="1900" dirty="0" smtClean="0">
              <a:sym typeface="Wingdings" pitchFamily="2" charset="2"/>
            </a:endParaRPr>
          </a:p>
          <a:p>
            <a:pPr>
              <a:buFont typeface="Wingdings"/>
              <a:buChar char="à"/>
            </a:pPr>
            <a:r>
              <a:rPr lang="en-US" sz="1900" dirty="0" smtClean="0">
                <a:sym typeface="Wingdings" pitchFamily="2" charset="2"/>
              </a:rPr>
              <a:t> It is cost based which includes memory, CPU required I/Os.</a:t>
            </a:r>
          </a:p>
          <a:p>
            <a:pPr>
              <a:buFont typeface="Wingdings"/>
              <a:buChar char="à"/>
            </a:pPr>
            <a:endParaRPr lang="en-US" sz="1900" dirty="0" smtClean="0">
              <a:sym typeface="Wingdings" pitchFamily="2" charset="2"/>
            </a:endParaRPr>
          </a:p>
          <a:p>
            <a:pPr>
              <a:buFont typeface="Wingdings"/>
              <a:buChar char="à"/>
            </a:pPr>
            <a:r>
              <a:rPr lang="en-US" sz="1900" dirty="0" smtClean="0">
                <a:sym typeface="Wingdings" pitchFamily="2" charset="2"/>
              </a:rPr>
              <a:t>  Normalised+Optimized+Compiled= execution plan which is actually a data structure</a:t>
            </a:r>
          </a:p>
          <a:p>
            <a:pPr>
              <a:buFont typeface="Wingdings"/>
              <a:buChar char="à"/>
            </a:pPr>
            <a:endParaRPr lang="en-US" sz="1900" dirty="0" smtClean="0">
              <a:sym typeface="Wingdings" pitchFamily="2" charset="2"/>
            </a:endParaRPr>
          </a:p>
          <a:p>
            <a:pPr>
              <a:buFont typeface="Wingdings"/>
              <a:buChar char="à"/>
            </a:pPr>
            <a:r>
              <a:rPr lang="en-US" sz="1900" dirty="0" smtClean="0">
                <a:sym typeface="Wingdings" pitchFamily="2" charset="2"/>
              </a:rPr>
              <a:t>The Query executor  runs the execution plan that optimizer produces. Acting as a dispatcher for all the commands.</a:t>
            </a:r>
          </a:p>
          <a:p>
            <a:pPr>
              <a:buFont typeface="Wingdings"/>
              <a:buChar char="à"/>
            </a:pPr>
            <a:endParaRPr lang="en-US" sz="1900" dirty="0" smtClean="0">
              <a:sym typeface="Wingdings" pitchFamily="2" charset="2"/>
            </a:endParaRPr>
          </a:p>
          <a:p>
            <a:pPr>
              <a:buFont typeface="Wingdings"/>
              <a:buChar char="à"/>
            </a:pPr>
            <a:r>
              <a:rPr lang="en-US" sz="1900" dirty="0" smtClean="0">
                <a:sym typeface="Wingdings" pitchFamily="2" charset="2"/>
              </a:rPr>
              <a:t>Most of the commands require interaction with storage engine to modify or retrieve data and to manage transactions and locking.</a:t>
            </a:r>
          </a:p>
          <a:p>
            <a:pPr>
              <a:buFont typeface="Wingdings"/>
              <a:buChar char="à"/>
            </a:pPr>
            <a:endParaRPr lang="en-US" dirty="0" smtClean="0">
              <a:sym typeface="Wingdings" pitchFamily="2" charset="2"/>
            </a:endParaRPr>
          </a:p>
          <a:p>
            <a:pPr>
              <a:buFont typeface="Wingdings"/>
              <a:buChar char="à"/>
            </a:pPr>
            <a:endParaRPr lang="en-US" dirty="0" smtClean="0">
              <a:sym typeface="Wingdings" pitchFamily="2" charset="2"/>
            </a:endParaRPr>
          </a:p>
        </p:txBody>
      </p:sp>
      <p:sp>
        <p:nvSpPr>
          <p:cNvPr id="3" name="Slide Number Placeholder 2"/>
          <p:cNvSpPr>
            <a:spLocks noGrp="1"/>
          </p:cNvSpPr>
          <p:nvPr>
            <p:ph type="sldNum" sz="quarter" idx="12"/>
          </p:nvPr>
        </p:nvSpPr>
        <p:spPr/>
        <p:txBody>
          <a:bodyPr/>
          <a:lstStyle/>
          <a:p>
            <a:r>
              <a:rPr lang="en-GB" dirty="0" smtClean="0"/>
              <a:t>No. </a:t>
            </a:r>
            <a:fld id="{525A3C56-E491-49B2-93F3-63532DF516BC}" type="slidenum">
              <a:rPr lang="en-GB" smtClean="0"/>
              <a:pPr/>
              <a:t>8</a:t>
            </a:fld>
            <a:endParaRPr lang="en-GB" dirty="0"/>
          </a:p>
        </p:txBody>
      </p:sp>
      <p:sp>
        <p:nvSpPr>
          <p:cNvPr id="4" name="Title 3"/>
          <p:cNvSpPr>
            <a:spLocks noGrp="1"/>
          </p:cNvSpPr>
          <p:nvPr>
            <p:ph type="title"/>
          </p:nvPr>
        </p:nvSpPr>
        <p:spPr/>
        <p:txBody>
          <a:bodyPr/>
          <a:lstStyle/>
          <a:p>
            <a:r>
              <a:rPr lang="en-US" dirty="0" smtClean="0"/>
              <a:t>THE QUERY OPTIMISER &amp; EXECUTOR</a:t>
            </a:r>
            <a:endParaRPr lang="en-US" dirty="0"/>
          </a:p>
        </p:txBody>
      </p:sp>
      <p:sp>
        <p:nvSpPr>
          <p:cNvPr id="5" name="Footer Placeholder 4"/>
          <p:cNvSpPr>
            <a:spLocks noGrp="1"/>
          </p:cNvSpPr>
          <p:nvPr>
            <p:ph type="ftr" sz="quarter" idx="22"/>
          </p:nvPr>
        </p:nvSpPr>
        <p:spPr/>
        <p:txBody>
          <a:bodyPr/>
          <a:lstStyle/>
          <a:p>
            <a:pPr algn="l"/>
            <a:r>
              <a:rPr lang="en-GB" dirty="0" smtClean="0"/>
              <a:t> </a:t>
            </a:r>
            <a:endParaRPr lang="en-GB"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7"/>
          </p:nvPr>
        </p:nvSpPr>
        <p:spPr/>
        <p:txBody>
          <a:bodyPr/>
          <a:lstStyle/>
          <a:p>
            <a:r>
              <a:rPr lang="en-US" dirty="0" smtClean="0"/>
              <a:t>Composed of three main areas:</a:t>
            </a:r>
          </a:p>
          <a:p>
            <a:r>
              <a:rPr lang="en-US" dirty="0" smtClean="0">
                <a:sym typeface="Wingdings" pitchFamily="2" charset="2"/>
              </a:rPr>
              <a:t>Access methods</a:t>
            </a:r>
          </a:p>
          <a:p>
            <a:r>
              <a:rPr lang="en-US" dirty="0" smtClean="0">
                <a:sym typeface="Wingdings" pitchFamily="2" charset="2"/>
              </a:rPr>
              <a:t>Locking and transaction services</a:t>
            </a:r>
          </a:p>
          <a:p>
            <a:pPr>
              <a:buFont typeface="Wingdings"/>
              <a:buChar char="à"/>
            </a:pPr>
            <a:r>
              <a:rPr lang="en-US" dirty="0" smtClean="0">
                <a:sym typeface="Wingdings" pitchFamily="2" charset="2"/>
              </a:rPr>
              <a:t>Utility commands</a:t>
            </a:r>
          </a:p>
          <a:p>
            <a:pPr>
              <a:buFont typeface="Wingdings"/>
              <a:buChar char="à"/>
            </a:pPr>
            <a:endParaRPr lang="en-US" dirty="0" smtClean="0">
              <a:sym typeface="Wingdings" pitchFamily="2" charset="2"/>
            </a:endParaRPr>
          </a:p>
          <a:p>
            <a:r>
              <a:rPr lang="en-US" i="1" u="sng" dirty="0" smtClean="0">
                <a:sym typeface="Wingdings" pitchFamily="2" charset="2"/>
              </a:rPr>
              <a:t>Access methods :</a:t>
            </a:r>
          </a:p>
          <a:p>
            <a:r>
              <a:rPr lang="en-US" dirty="0" smtClean="0">
                <a:sym typeface="Wingdings" pitchFamily="2" charset="2"/>
              </a:rPr>
              <a:t>When SQL SERVER needs to locate data, it calls the access methods code which</a:t>
            </a:r>
          </a:p>
          <a:p>
            <a:pPr>
              <a:buFont typeface="Arial" charset="0"/>
              <a:buChar char="•"/>
            </a:pPr>
            <a:r>
              <a:rPr lang="en-US" dirty="0" smtClean="0">
                <a:sym typeface="Wingdings" pitchFamily="2" charset="2"/>
              </a:rPr>
              <a:t>Sets up and scans of data pages and index pages</a:t>
            </a:r>
          </a:p>
          <a:p>
            <a:pPr>
              <a:buFont typeface="Arial" charset="0"/>
              <a:buChar char="•"/>
            </a:pPr>
            <a:r>
              <a:rPr lang="en-US" dirty="0" smtClean="0">
                <a:sym typeface="Wingdings" pitchFamily="2" charset="2"/>
              </a:rPr>
              <a:t> Prepares the OLEDB row sets to return to relational engine</a:t>
            </a:r>
          </a:p>
          <a:p>
            <a:r>
              <a:rPr lang="en-US" dirty="0" smtClean="0">
                <a:sym typeface="Wingdings" pitchFamily="2" charset="2"/>
              </a:rPr>
              <a:t>    Access methods code does not actually retrieve the pages ;</a:t>
            </a:r>
          </a:p>
          <a:p>
            <a:r>
              <a:rPr lang="en-US" dirty="0" smtClean="0">
                <a:sym typeface="Wingdings" pitchFamily="2" charset="2"/>
              </a:rPr>
              <a:t>it makes the request to the buffer manager, serves up  the page in its cache or reads it to cache from disk.</a:t>
            </a:r>
            <a:endParaRPr lang="en-US" dirty="0"/>
          </a:p>
        </p:txBody>
      </p:sp>
      <p:sp>
        <p:nvSpPr>
          <p:cNvPr id="3" name="Slide Number Placeholder 2"/>
          <p:cNvSpPr>
            <a:spLocks noGrp="1"/>
          </p:cNvSpPr>
          <p:nvPr>
            <p:ph type="sldNum" sz="quarter" idx="12"/>
          </p:nvPr>
        </p:nvSpPr>
        <p:spPr/>
        <p:txBody>
          <a:bodyPr/>
          <a:lstStyle/>
          <a:p>
            <a:r>
              <a:rPr lang="en-GB" dirty="0" smtClean="0"/>
              <a:t>No. </a:t>
            </a:r>
            <a:fld id="{525A3C56-E491-49B2-93F3-63532DF516BC}" type="slidenum">
              <a:rPr lang="en-GB" smtClean="0"/>
              <a:pPr/>
              <a:t>9</a:t>
            </a:fld>
            <a:endParaRPr lang="en-GB" dirty="0"/>
          </a:p>
        </p:txBody>
      </p:sp>
      <p:sp>
        <p:nvSpPr>
          <p:cNvPr id="4" name="Title 3"/>
          <p:cNvSpPr>
            <a:spLocks noGrp="1"/>
          </p:cNvSpPr>
          <p:nvPr>
            <p:ph type="title"/>
          </p:nvPr>
        </p:nvSpPr>
        <p:spPr/>
        <p:txBody>
          <a:bodyPr/>
          <a:lstStyle/>
          <a:p>
            <a:r>
              <a:rPr lang="en-US" dirty="0" smtClean="0"/>
              <a:t>THE STORAGE ENGINE</a:t>
            </a:r>
            <a:endParaRPr lang="en-US" dirty="0"/>
          </a:p>
        </p:txBody>
      </p:sp>
      <p:sp>
        <p:nvSpPr>
          <p:cNvPr id="5" name="Footer Placeholder 4"/>
          <p:cNvSpPr>
            <a:spLocks noGrp="1"/>
          </p:cNvSpPr>
          <p:nvPr>
            <p:ph type="ftr" sz="quarter" idx="22"/>
          </p:nvPr>
        </p:nvSpPr>
        <p:spPr/>
        <p:txBody>
          <a:bodyPr/>
          <a:lstStyle/>
          <a:p>
            <a:pPr algn="l"/>
            <a:r>
              <a:rPr lang="en-GB" dirty="0" smtClean="0"/>
              <a:t> </a:t>
            </a:r>
            <a:endParaRPr lang="en-GB"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A7C752148CACE47A4BCDA31FBC06774" ma:contentTypeVersion="8" ma:contentTypeDescription="Create a new document." ma:contentTypeScope="" ma:versionID="7b16082629ec1c158b0b6c8389e92000">
  <xsd:schema xmlns:xsd="http://www.w3.org/2001/XMLSchema" xmlns:p="http://schemas.microsoft.com/office/2006/metadata/properties" xmlns:ns1="http://schemas.microsoft.com/sharepoint/v3" xmlns:ns2="27f5d6d0-76de-4e80-bd06-48cf237e56b9" targetNamespace="http://schemas.microsoft.com/office/2006/metadata/properties" ma:root="true" ma:fieldsID="b1d5a685ec35d41cf4bde64925b52eb5" ns1:_="" ns2:_="">
    <xsd:import namespace="http://schemas.microsoft.com/sharepoint/v3"/>
    <xsd:import namespace="27f5d6d0-76de-4e80-bd06-48cf237e56b9"/>
    <xsd:element name="properties">
      <xsd:complexType>
        <xsd:sequence>
          <xsd:element name="documentManagement">
            <xsd:complexType>
              <xsd:all>
                <xsd:element ref="ns1:EmailSender" minOccurs="0"/>
                <xsd:element ref="ns1:EmailTo" minOccurs="0"/>
                <xsd:element ref="ns1:EmailCc" minOccurs="0"/>
                <xsd:element ref="ns1:EmailFrom" minOccurs="0"/>
                <xsd:element ref="ns1:EmailSubject" minOccurs="0"/>
                <xsd:element ref="ns2:Checklist" minOccurs="0"/>
                <xsd:element ref="ns2:Owner"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EmailSender" ma:index="9" nillable="true" ma:displayName="E-Mail Sender" ma:hidden="true" ma:internalName="EmailSender">
      <xsd:simpleType>
        <xsd:restriction base="dms:Note"/>
      </xsd:simpleType>
    </xsd:element>
    <xsd:element name="EmailTo" ma:index="10" nillable="true" ma:displayName="E-Mail To" ma:hidden="true" ma:internalName="EmailTo">
      <xsd:simpleType>
        <xsd:restriction base="dms:Note"/>
      </xsd:simpleType>
    </xsd:element>
    <xsd:element name="EmailCc" ma:index="11" nillable="true" ma:displayName="E-Mail Cc" ma:hidden="true" ma:internalName="EmailCc">
      <xsd:simpleType>
        <xsd:restriction base="dms:Note"/>
      </xsd:simpleType>
    </xsd:element>
    <xsd:element name="EmailFrom" ma:index="12" nillable="true" ma:displayName="E-Mail From" ma:hidden="true" ma:internalName="EmailFrom">
      <xsd:simpleType>
        <xsd:restriction base="dms:Text"/>
      </xsd:simpleType>
    </xsd:element>
    <xsd:element name="EmailSubject" ma:index="13" nillable="true" ma:displayName="E-Mail Subject" ma:hidden="true" ma:internalName="EmailSubject">
      <xsd:simpleType>
        <xsd:restriction base="dms:Text"/>
      </xsd:simpleType>
    </xsd:element>
  </xsd:schema>
  <xsd:schema xmlns:xsd="http://www.w3.org/2001/XMLSchema" xmlns:dms="http://schemas.microsoft.com/office/2006/documentManagement/types" targetNamespace="27f5d6d0-76de-4e80-bd06-48cf237e56b9" elementFormDefault="qualified">
    <xsd:import namespace="http://schemas.microsoft.com/office/2006/documentManagement/types"/>
    <xsd:element name="Checklist" ma:index="14" nillable="true" ma:displayName="Checklist" ma:default="1" ma:internalName="Checklist">
      <xsd:simpleType>
        <xsd:restriction base="dms:Boolean"/>
      </xsd:simpleType>
    </xsd:element>
    <xsd:element name="Owner" ma:index="15" nillable="true" ma:displayName="Owner" ma:list="UserInfo" ma:internalName="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Email Subject"/>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Owner xmlns="27f5d6d0-76de-4e80-bd06-48cf237e56b9">
      <UserInfo>
        <DisplayName>Adhichakkravarthy, Anitha</DisplayName>
        <AccountId>3415</AccountId>
        <AccountType/>
      </UserInfo>
    </Owner>
    <EmailTo xmlns="http://schemas.microsoft.com/sharepoint/v3" xsi:nil="true"/>
    <EmailSender xmlns="http://schemas.microsoft.com/sharepoint/v3" xsi:nil="true"/>
    <EmailFrom xmlns="http://schemas.microsoft.com/sharepoint/v3" xsi:nil="true"/>
    <Checklist xmlns="27f5d6d0-76de-4e80-bd06-48cf237e56b9">true</Checklist>
    <EmailSubject xmlns="http://schemas.microsoft.com/sharepoint/v3" xsi:nil="true"/>
    <EmailCc xmlns="http://schemas.microsoft.com/sharepoint/v3" xsi:nil="true"/>
  </documentManagement>
</p:properties>
</file>

<file path=customXml/itemProps1.xml><?xml version="1.0" encoding="utf-8"?>
<ds:datastoreItem xmlns:ds="http://schemas.openxmlformats.org/officeDocument/2006/customXml" ds:itemID="{64618C26-0B1E-4FD0-997C-92AF6B7B869D}">
  <ds:schemaRefs>
    <ds:schemaRef ds:uri="http://schemas.microsoft.com/sharepoint/v3/contenttype/forms"/>
  </ds:schemaRefs>
</ds:datastoreItem>
</file>

<file path=customXml/itemProps2.xml><?xml version="1.0" encoding="utf-8"?>
<ds:datastoreItem xmlns:ds="http://schemas.openxmlformats.org/officeDocument/2006/customXml" ds:itemID="{525BD2FB-B05D-40CB-BEF0-CE8C1CCC26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7f5d6d0-76de-4e80-bd06-48cf237e56b9"/>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33F15E4D-B8B7-4049-909E-F33F743FCF73}">
  <ds:schemaRefs>
    <ds:schemaRef ds:uri="http://schemas.microsoft.com/office/2006/metadata/properties"/>
    <ds:schemaRef ds:uri="27f5d6d0-76de-4e80-bd06-48cf237e56b9"/>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otalTime>809</TotalTime>
  <Words>2551</Words>
  <Application>Microsoft Office PowerPoint</Application>
  <PresentationFormat>On-screen Show (4:3)</PresentationFormat>
  <Paragraphs>294</Paragraphs>
  <Slides>26</Slides>
  <Notes>2</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SQL SERVER ARCHITECTURE </vt:lpstr>
      <vt:lpstr>OVERVIEW</vt:lpstr>
      <vt:lpstr>ARCHITECTURE DIAGRAM</vt:lpstr>
      <vt:lpstr>COMPONENTS- WORKING</vt:lpstr>
      <vt:lpstr>PROTOCOLS</vt:lpstr>
      <vt:lpstr>   AVAILABLE PROTOCOLS</vt:lpstr>
      <vt:lpstr>RELATIONAL ENGINE/ QUERY PROCESSOR</vt:lpstr>
      <vt:lpstr>THE QUERY OPTIMISER &amp; EXECUTOR</vt:lpstr>
      <vt:lpstr>THE STORAGE ENGINE</vt:lpstr>
      <vt:lpstr>TYPES OF ACCESS METHODS</vt:lpstr>
      <vt:lpstr>TRANSACTION SERVICES</vt:lpstr>
      <vt:lpstr>LOCKING OPERATIONS</vt:lpstr>
      <vt:lpstr>THE SQL OS</vt:lpstr>
      <vt:lpstr>THE SCHEDULER</vt:lpstr>
      <vt:lpstr>Worker threads</vt:lpstr>
      <vt:lpstr>MEMORY MANAGEMENT</vt:lpstr>
      <vt:lpstr>Access to in-memory pages</vt:lpstr>
      <vt:lpstr>Managing pages in the data cache</vt:lpstr>
      <vt:lpstr>LAZY WRITER</vt:lpstr>
      <vt:lpstr>CHECKPOINT</vt:lpstr>
      <vt:lpstr>Managing Memory in other cache</vt:lpstr>
      <vt:lpstr>Memory Broker</vt:lpstr>
      <vt:lpstr>DMVs- To check engine behavior</vt:lpstr>
      <vt:lpstr>DMVs-To check scheduler internals</vt:lpstr>
      <vt:lpstr>DMVs- To check Memory internals</vt:lpstr>
      <vt:lpstr>Thank you</vt:lpstr>
    </vt:vector>
  </TitlesOfParts>
  <Company>Logica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SERVER ARCHITECTURE </dc:title>
  <dc:creator>Anitha</dc:creator>
  <cp:lastModifiedBy>annas</cp:lastModifiedBy>
  <cp:revision>206</cp:revision>
  <dcterms:created xsi:type="dcterms:W3CDTF">2011-12-29T04:13:30Z</dcterms:created>
  <dcterms:modified xsi:type="dcterms:W3CDTF">2013-05-02T19:27:14Z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0x0101005A7C752148CACE47A4BCDA31FBC06774</vt:lpwstr>
  </property>
</Properties>
</file>