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handoutMasterIdLst>
    <p:handoutMasterId r:id="rId70"/>
  </p:handoutMasterIdLst>
  <p:sldIdLst>
    <p:sldId id="256" r:id="rId2"/>
    <p:sldId id="331" r:id="rId3"/>
    <p:sldId id="357" r:id="rId4"/>
    <p:sldId id="356" r:id="rId5"/>
    <p:sldId id="352" r:id="rId6"/>
    <p:sldId id="351" r:id="rId7"/>
    <p:sldId id="350" r:id="rId8"/>
    <p:sldId id="263" r:id="rId9"/>
    <p:sldId id="264" r:id="rId10"/>
    <p:sldId id="265" r:id="rId11"/>
    <p:sldId id="266" r:id="rId12"/>
    <p:sldId id="328" r:id="rId13"/>
    <p:sldId id="346" r:id="rId14"/>
    <p:sldId id="268" r:id="rId15"/>
    <p:sldId id="267" r:id="rId16"/>
    <p:sldId id="347" r:id="rId17"/>
    <p:sldId id="269" r:id="rId18"/>
    <p:sldId id="270" r:id="rId19"/>
    <p:sldId id="349" r:id="rId20"/>
    <p:sldId id="348" r:id="rId21"/>
    <p:sldId id="333" r:id="rId22"/>
    <p:sldId id="354" r:id="rId23"/>
    <p:sldId id="355" r:id="rId24"/>
    <p:sldId id="272" r:id="rId25"/>
    <p:sldId id="286" r:id="rId26"/>
    <p:sldId id="288" r:id="rId27"/>
    <p:sldId id="289" r:id="rId28"/>
    <p:sldId id="334" r:id="rId29"/>
    <p:sldId id="291" r:id="rId30"/>
    <p:sldId id="292" r:id="rId31"/>
    <p:sldId id="335" r:id="rId32"/>
    <p:sldId id="294" r:id="rId33"/>
    <p:sldId id="336" r:id="rId34"/>
    <p:sldId id="296" r:id="rId35"/>
    <p:sldId id="297" r:id="rId36"/>
    <p:sldId id="337" r:id="rId37"/>
    <p:sldId id="299" r:id="rId38"/>
    <p:sldId id="300" r:id="rId39"/>
    <p:sldId id="338" r:id="rId40"/>
    <p:sldId id="339" r:id="rId41"/>
    <p:sldId id="340" r:id="rId42"/>
    <p:sldId id="304" r:id="rId43"/>
    <p:sldId id="305" r:id="rId44"/>
    <p:sldId id="341" r:id="rId45"/>
    <p:sldId id="307" r:id="rId46"/>
    <p:sldId id="308" r:id="rId47"/>
    <p:sldId id="342" r:id="rId48"/>
    <p:sldId id="343" r:id="rId49"/>
    <p:sldId id="311" r:id="rId50"/>
    <p:sldId id="312" r:id="rId51"/>
    <p:sldId id="344" r:id="rId52"/>
    <p:sldId id="353" r:id="rId53"/>
    <p:sldId id="317" r:id="rId54"/>
    <p:sldId id="345" r:id="rId55"/>
    <p:sldId id="314" r:id="rId56"/>
    <p:sldId id="315" r:id="rId57"/>
    <p:sldId id="319" r:id="rId58"/>
    <p:sldId id="320" r:id="rId59"/>
    <p:sldId id="321" r:id="rId60"/>
    <p:sldId id="322" r:id="rId61"/>
    <p:sldId id="323" r:id="rId62"/>
    <p:sldId id="324" r:id="rId63"/>
    <p:sldId id="325" r:id="rId64"/>
    <p:sldId id="329" r:id="rId65"/>
    <p:sldId id="330" r:id="rId66"/>
    <p:sldId id="326" r:id="rId67"/>
    <p:sldId id="332" r:id="rId6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756" y="-9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D77F8-FAA1-40E0-BE69-B4253B7B4A14}" type="datetimeFigureOut">
              <a:rPr lang="en-US" smtClean="0"/>
              <a:pPr/>
              <a:t>4/16/2017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B9E101-1CBD-422F-A414-FBE950D1186E}" type="slidenum">
              <a:rPr lang="en-US" smtClean="0"/>
              <a:pPr/>
              <a:t>‹#›</a:t>
            </a:fld>
            <a:endParaRPr lang="en-US"/>
          </a:p>
        </p:txBody>
      </p:sp>
    </p:spTree>
    <p:extLst>
      <p:ext uri="{BB962C8B-B14F-4D97-AF65-F5344CB8AC3E}">
        <p14:creationId xmlns:p14="http://schemas.microsoft.com/office/powerpoint/2010/main" val="26834811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21D2E3-CCB2-4F06-984B-3B9A1CCADD7E}" type="datetimeFigureOut">
              <a:rPr lang="en-US" smtClean="0"/>
              <a:pPr/>
              <a:t>4/16/2017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6C0657-0F5C-4CBE-8A46-72937BBD97AB}" type="slidenum">
              <a:rPr lang="en-US" smtClean="0"/>
              <a:pPr/>
              <a:t>‹#›</a:t>
            </a:fld>
            <a:endParaRPr lang="en-US"/>
          </a:p>
        </p:txBody>
      </p:sp>
    </p:spTree>
    <p:extLst>
      <p:ext uri="{BB962C8B-B14F-4D97-AF65-F5344CB8AC3E}">
        <p14:creationId xmlns:p14="http://schemas.microsoft.com/office/powerpoint/2010/main" val="2155665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6C0657-0F5C-4CBE-8A46-72937BBD97AB}" type="slidenum">
              <a:rPr lang="en-US" smtClean="0"/>
              <a:pPr/>
              <a:t>6</a:t>
            </a:fld>
            <a:endParaRPr lang="en-US"/>
          </a:p>
        </p:txBody>
      </p:sp>
    </p:spTree>
    <p:extLst>
      <p:ext uri="{BB962C8B-B14F-4D97-AF65-F5344CB8AC3E}">
        <p14:creationId xmlns:p14="http://schemas.microsoft.com/office/powerpoint/2010/main" val="4215782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099316-9019-4B3F-9E2A-9F6282866A11}" type="slidenum">
              <a:rPr lang="en-US" smtClean="0"/>
              <a:pPr/>
              <a:t>52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099316-9019-4B3F-9E2A-9F6282866A11}" type="slidenum">
              <a:rPr lang="en-US" smtClean="0"/>
              <a:pPr/>
              <a:t>55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099316-9019-4B3F-9E2A-9F6282866A11}" type="slidenum">
              <a:rPr lang="en-US" smtClean="0"/>
              <a:pPr/>
              <a:t>57</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099316-9019-4B3F-9E2A-9F6282866A11}" type="slidenum">
              <a:rPr lang="en-US" smtClean="0"/>
              <a:pPr/>
              <a:t>66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099316-9019-4B3F-9E2A-9F6282866A11}" type="slidenum">
              <a:rPr lang="en-US" smtClean="0"/>
              <a:pPr/>
              <a:t>17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099316-9019-4B3F-9E2A-9F6282866A11}" type="slidenum">
              <a:rPr lang="en-US" smtClean="0"/>
              <a:pPr/>
              <a:t>26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099316-9019-4B3F-9E2A-9F6282866A11}" type="slidenum">
              <a:rPr lang="en-US" smtClean="0"/>
              <a:pPr/>
              <a:t>29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099316-9019-4B3F-9E2A-9F6282866A11}" type="slidenum">
              <a:rPr lang="en-US" smtClean="0"/>
              <a:pPr/>
              <a:t>34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099316-9019-4B3F-9E2A-9F6282866A11}" type="slidenum">
              <a:rPr lang="en-US" smtClean="0"/>
              <a:pPr/>
              <a:t>37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099316-9019-4B3F-9E2A-9F6282866A11}" type="slidenum">
              <a:rPr lang="en-US" smtClean="0"/>
              <a:pPr/>
              <a:t>42</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099316-9019-4B3F-9E2A-9F6282866A11}" type="slidenum">
              <a:rPr lang="en-US" smtClean="0"/>
              <a:pPr/>
              <a:t>45</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099316-9019-4B3F-9E2A-9F6282866A11}" type="slidenum">
              <a:rPr lang="en-US" smtClean="0"/>
              <a:pPr/>
              <a:t>49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874"/>
            <a:ext cx="9143999" cy="5152644"/>
          </a:xfrm>
          <a:prstGeom prst="rect">
            <a:avLst/>
          </a:prstGeom>
        </p:spPr>
      </p:pic>
      <p:sp>
        <p:nvSpPr>
          <p:cNvPr id="2" name="Title 1"/>
          <p:cNvSpPr>
            <a:spLocks noGrp="1"/>
          </p:cNvSpPr>
          <p:nvPr>
            <p:ph type="ctrTitle"/>
          </p:nvPr>
        </p:nvSpPr>
        <p:spPr>
          <a:xfrm>
            <a:off x="458409" y="387514"/>
            <a:ext cx="8203153" cy="1102519"/>
          </a:xfrm>
        </p:spPr>
        <p:txBody>
          <a:bodyPr>
            <a:normAutofit/>
          </a:bodyPr>
          <a:lstStyle>
            <a:lvl1pPr algn="l">
              <a:defRPr sz="40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8409" y="1430506"/>
            <a:ext cx="8203153" cy="131445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4648211"/>
            <a:ext cx="893647" cy="273844"/>
          </a:xfrm>
        </p:spPr>
        <p:txBody>
          <a:bodyPr/>
          <a:lstStyle>
            <a:lvl1pPr>
              <a:defRPr>
                <a:solidFill>
                  <a:schemeClr val="bg1">
                    <a:lumMod val="75000"/>
                  </a:schemeClr>
                </a:solidFill>
              </a:defRPr>
            </a:lvl1pPr>
          </a:lstStyle>
          <a:p>
            <a:fld id="{5942B21B-2ADA-A040-A652-A7305E1B99FE}" type="datetimeFigureOut">
              <a:rPr lang="en-US" smtClean="0"/>
              <a:pPr/>
              <a:t>4/16/2017</a:t>
            </a:fld>
            <a:endParaRPr lang="en-US" dirty="0"/>
          </a:p>
        </p:txBody>
      </p:sp>
      <p:sp>
        <p:nvSpPr>
          <p:cNvPr id="5" name="Footer Placeholder 4"/>
          <p:cNvSpPr>
            <a:spLocks noGrp="1"/>
          </p:cNvSpPr>
          <p:nvPr>
            <p:ph type="ftr" sz="quarter" idx="11"/>
          </p:nvPr>
        </p:nvSpPr>
        <p:spPr>
          <a:xfrm>
            <a:off x="4690872" y="4697564"/>
            <a:ext cx="2246376" cy="273844"/>
          </a:xfrm>
        </p:spPr>
        <p:txBody>
          <a:bodyPr/>
          <a:lstStyle>
            <a:lvl1pPr algn="l">
              <a:defRPr>
                <a:solidFill>
                  <a:schemeClr val="tx1"/>
                </a:solidFill>
              </a:defRPr>
            </a:lvl1pPr>
          </a:lstStyle>
          <a:p>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37248" y="4145281"/>
            <a:ext cx="2031726" cy="965350"/>
          </a:xfrm>
          <a:prstGeom prst="rect">
            <a:avLst/>
          </a:prstGeom>
        </p:spPr>
      </p:pic>
      <p:sp>
        <p:nvSpPr>
          <p:cNvPr id="12" name="Text Placeholder 11"/>
          <p:cNvSpPr>
            <a:spLocks noGrp="1"/>
          </p:cNvSpPr>
          <p:nvPr>
            <p:ph type="body" sz="quarter" idx="12" hasCustomPrompt="1"/>
          </p:nvPr>
        </p:nvSpPr>
        <p:spPr>
          <a:xfrm>
            <a:off x="1511427" y="2744956"/>
            <a:ext cx="7150135" cy="1049337"/>
          </a:xfrm>
        </p:spPr>
        <p:txBody>
          <a:bodyPr>
            <a:normAutofit/>
          </a:bodyPr>
          <a:lstStyle>
            <a:lvl1pPr marL="0" indent="0">
              <a:buNone/>
              <a:defRPr sz="2000" baseline="0">
                <a:solidFill>
                  <a:srgbClr val="002060"/>
                </a:solidFill>
              </a:defRPr>
            </a:lvl1pPr>
          </a:lstStyle>
          <a:p>
            <a:pPr lvl="0"/>
            <a:r>
              <a:rPr lang="en-US" dirty="0" smtClean="0"/>
              <a:t>Click to edit speaker info</a:t>
            </a:r>
            <a:endParaRPr lang="en-US" dirty="0"/>
          </a:p>
        </p:txBody>
      </p:sp>
      <p:grpSp>
        <p:nvGrpSpPr>
          <p:cNvPr id="7" name="Group 6"/>
          <p:cNvGrpSpPr/>
          <p:nvPr userDrawn="1"/>
        </p:nvGrpSpPr>
        <p:grpSpPr>
          <a:xfrm>
            <a:off x="175260" y="4358902"/>
            <a:ext cx="3150869" cy="706658"/>
            <a:chOff x="175260" y="4358902"/>
            <a:chExt cx="3150869" cy="706658"/>
          </a:xfrm>
        </p:grpSpPr>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3360" y="4358902"/>
              <a:ext cx="1466088" cy="423071"/>
            </a:xfrm>
            <a:prstGeom prst="rect">
              <a:avLst/>
            </a:prstGeom>
          </p:spPr>
        </p:pic>
        <p:sp>
          <p:nvSpPr>
            <p:cNvPr id="10" name="TextBox 9"/>
            <p:cNvSpPr txBox="1"/>
            <p:nvPr userDrawn="1"/>
          </p:nvSpPr>
          <p:spPr>
            <a:xfrm>
              <a:off x="222884" y="4803950"/>
              <a:ext cx="3103245" cy="261610"/>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            www.facebook.com/prpass</a:t>
              </a:r>
            </a:p>
          </p:txBody>
        </p:sp>
        <p:pic>
          <p:nvPicPr>
            <p:cNvPr id="3074"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75260" y="4817058"/>
              <a:ext cx="598487" cy="22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8007303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2B21B-2ADA-A040-A652-A7305E1B99FE}" type="datetimeFigureOut">
              <a:rPr lang="en-US" smtClean="0"/>
              <a:pPr/>
              <a:t>4/16/2017</a:t>
            </a:fld>
            <a:endParaRPr lang="en-US"/>
          </a:p>
        </p:txBody>
      </p:sp>
      <p:sp>
        <p:nvSpPr>
          <p:cNvPr id="12" name="Date Placeholder 3"/>
          <p:cNvSpPr txBox="1">
            <a:spLocks/>
          </p:cNvSpPr>
          <p:nvPr userDrawn="1"/>
        </p:nvSpPr>
        <p:spPr>
          <a:xfrm>
            <a:off x="706330" y="4715178"/>
            <a:ext cx="851361" cy="273844"/>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942B21B-2ADA-A040-A652-A7305E1B99FE}" type="datetimeFigureOut">
              <a:rPr lang="en-US" smtClean="0"/>
              <a:pPr/>
              <a:t>4/16/2017</a:t>
            </a:fld>
            <a:r>
              <a:rPr lang="en-US" smtClean="0"/>
              <a:t>  |</a:t>
            </a:r>
            <a:endParaRPr lang="en-US" dirty="0"/>
          </a:p>
        </p:txBody>
      </p:sp>
      <p:sp>
        <p:nvSpPr>
          <p:cNvPr id="13" name="Footer Placeholder 4"/>
          <p:cNvSpPr>
            <a:spLocks noGrp="1"/>
          </p:cNvSpPr>
          <p:nvPr>
            <p:ph type="ftr" sz="quarter" idx="3"/>
          </p:nvPr>
        </p:nvSpPr>
        <p:spPr>
          <a:xfrm>
            <a:off x="1420114" y="4715178"/>
            <a:ext cx="3153740" cy="273844"/>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4" name="Slide Number Placeholder 5"/>
          <p:cNvSpPr>
            <a:spLocks noGrp="1"/>
          </p:cNvSpPr>
          <p:nvPr>
            <p:ph type="sldNum" sz="quarter" idx="4"/>
          </p:nvPr>
        </p:nvSpPr>
        <p:spPr>
          <a:xfrm>
            <a:off x="228193" y="4715178"/>
            <a:ext cx="527746" cy="273844"/>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5" name="Straight Connector 14"/>
          <p:cNvCxnSpPr/>
          <p:nvPr userDrawn="1"/>
        </p:nvCxnSpPr>
        <p:spPr>
          <a:xfrm>
            <a:off x="463424" y="974754"/>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173538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2"/>
          </p:nvPr>
        </p:nvSpPr>
        <p:spPr>
          <a:xfrm>
            <a:off x="706330" y="4715178"/>
            <a:ext cx="1012742" cy="273844"/>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4/16/2017</a:t>
            </a:fld>
            <a:r>
              <a:rPr lang="en-US" dirty="0" smtClean="0"/>
              <a:t>  |</a:t>
            </a:r>
            <a:endParaRPr lang="en-US" dirty="0"/>
          </a:p>
        </p:txBody>
      </p:sp>
      <p:sp>
        <p:nvSpPr>
          <p:cNvPr id="13" name="Footer Placeholder 4"/>
          <p:cNvSpPr>
            <a:spLocks noGrp="1"/>
          </p:cNvSpPr>
          <p:nvPr>
            <p:ph type="ftr" sz="quarter" idx="3"/>
          </p:nvPr>
        </p:nvSpPr>
        <p:spPr>
          <a:xfrm>
            <a:off x="1557691" y="4715178"/>
            <a:ext cx="3153740" cy="273844"/>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4" name="Slide Number Placeholder 5"/>
          <p:cNvSpPr>
            <a:spLocks noGrp="1"/>
          </p:cNvSpPr>
          <p:nvPr>
            <p:ph type="sldNum" sz="quarter" idx="4"/>
          </p:nvPr>
        </p:nvSpPr>
        <p:spPr>
          <a:xfrm>
            <a:off x="228193" y="4715178"/>
            <a:ext cx="527746" cy="273844"/>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40727540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Date Placeholder 3"/>
          <p:cNvSpPr>
            <a:spLocks noGrp="1"/>
          </p:cNvSpPr>
          <p:nvPr>
            <p:ph type="dt" sz="half" idx="2"/>
          </p:nvPr>
        </p:nvSpPr>
        <p:spPr>
          <a:xfrm>
            <a:off x="706330" y="4715178"/>
            <a:ext cx="988358" cy="273844"/>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4/16/2017</a:t>
            </a:fld>
            <a:r>
              <a:rPr lang="en-US" dirty="0" smtClean="0"/>
              <a:t>  |</a:t>
            </a:r>
            <a:endParaRPr lang="en-US" dirty="0"/>
          </a:p>
        </p:txBody>
      </p:sp>
      <p:sp>
        <p:nvSpPr>
          <p:cNvPr id="14" name="Footer Placeholder 4"/>
          <p:cNvSpPr>
            <a:spLocks noGrp="1"/>
          </p:cNvSpPr>
          <p:nvPr>
            <p:ph type="ftr" sz="quarter" idx="3"/>
          </p:nvPr>
        </p:nvSpPr>
        <p:spPr>
          <a:xfrm>
            <a:off x="1505458" y="4715178"/>
            <a:ext cx="3153740" cy="273844"/>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5" name="Slide Number Placeholder 5"/>
          <p:cNvSpPr>
            <a:spLocks noGrp="1"/>
          </p:cNvSpPr>
          <p:nvPr>
            <p:ph type="sldNum" sz="quarter" idx="4"/>
          </p:nvPr>
        </p:nvSpPr>
        <p:spPr>
          <a:xfrm>
            <a:off x="228193" y="4715178"/>
            <a:ext cx="527746" cy="273844"/>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7" name="Straight Connector 16"/>
          <p:cNvCxnSpPr/>
          <p:nvPr userDrawn="1"/>
        </p:nvCxnSpPr>
        <p:spPr>
          <a:xfrm>
            <a:off x="463424" y="974754"/>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1406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0" i="0"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706330" y="4715178"/>
            <a:ext cx="951782" cy="273844"/>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4/16/2017</a:t>
            </a:fld>
            <a:r>
              <a:rPr lang="en-US" dirty="0" smtClean="0"/>
              <a:t>  |</a:t>
            </a:r>
            <a:endParaRPr lang="en-US" dirty="0"/>
          </a:p>
        </p:txBody>
      </p:sp>
      <p:sp>
        <p:nvSpPr>
          <p:cNvPr id="8" name="Footer Placeholder 4"/>
          <p:cNvSpPr>
            <a:spLocks noGrp="1"/>
          </p:cNvSpPr>
          <p:nvPr>
            <p:ph type="ftr" sz="quarter" idx="3"/>
          </p:nvPr>
        </p:nvSpPr>
        <p:spPr>
          <a:xfrm>
            <a:off x="1493266" y="4715178"/>
            <a:ext cx="3153740" cy="273844"/>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9" name="Slide Number Placeholder 5"/>
          <p:cNvSpPr>
            <a:spLocks noGrp="1"/>
          </p:cNvSpPr>
          <p:nvPr>
            <p:ph type="sldNum" sz="quarter" idx="4"/>
          </p:nvPr>
        </p:nvSpPr>
        <p:spPr>
          <a:xfrm>
            <a:off x="228193" y="4715178"/>
            <a:ext cx="527746" cy="273844"/>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35105963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Date Placeholder 3"/>
          <p:cNvSpPr>
            <a:spLocks noGrp="1"/>
          </p:cNvSpPr>
          <p:nvPr>
            <p:ph type="dt" sz="half" idx="10"/>
          </p:nvPr>
        </p:nvSpPr>
        <p:spPr>
          <a:xfrm>
            <a:off x="706330" y="4715178"/>
            <a:ext cx="963974" cy="273844"/>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4/16/2017</a:t>
            </a:fld>
            <a:r>
              <a:rPr lang="en-US" dirty="0" smtClean="0"/>
              <a:t>  |</a:t>
            </a:r>
            <a:endParaRPr lang="en-US" dirty="0"/>
          </a:p>
        </p:txBody>
      </p:sp>
      <p:sp>
        <p:nvSpPr>
          <p:cNvPr id="17" name="Footer Placeholder 4"/>
          <p:cNvSpPr>
            <a:spLocks noGrp="1"/>
          </p:cNvSpPr>
          <p:nvPr>
            <p:ph type="ftr" sz="quarter" idx="3"/>
          </p:nvPr>
        </p:nvSpPr>
        <p:spPr>
          <a:xfrm>
            <a:off x="1505458" y="4715178"/>
            <a:ext cx="3153740" cy="273844"/>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8" name="Slide Number Placeholder 5"/>
          <p:cNvSpPr>
            <a:spLocks noGrp="1"/>
          </p:cNvSpPr>
          <p:nvPr>
            <p:ph type="sldNum" sz="quarter" idx="4"/>
          </p:nvPr>
        </p:nvSpPr>
        <p:spPr>
          <a:xfrm>
            <a:off x="228193" y="4715178"/>
            <a:ext cx="527746" cy="273844"/>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9" name="Straight Connector 18"/>
          <p:cNvCxnSpPr/>
          <p:nvPr userDrawn="1"/>
        </p:nvCxnSpPr>
        <p:spPr>
          <a:xfrm>
            <a:off x="451232" y="974754"/>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9830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Date Placeholder 3"/>
          <p:cNvSpPr>
            <a:spLocks noGrp="1"/>
          </p:cNvSpPr>
          <p:nvPr>
            <p:ph type="dt" sz="half" idx="10"/>
          </p:nvPr>
        </p:nvSpPr>
        <p:spPr>
          <a:xfrm>
            <a:off x="706330" y="4715178"/>
            <a:ext cx="963974" cy="273844"/>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4/16/2017</a:t>
            </a:fld>
            <a:r>
              <a:rPr lang="en-US" dirty="0" smtClean="0"/>
              <a:t>  |</a:t>
            </a:r>
            <a:endParaRPr lang="en-US" dirty="0"/>
          </a:p>
        </p:txBody>
      </p:sp>
      <p:sp>
        <p:nvSpPr>
          <p:cNvPr id="16" name="Footer Placeholder 4"/>
          <p:cNvSpPr>
            <a:spLocks noGrp="1"/>
          </p:cNvSpPr>
          <p:nvPr>
            <p:ph type="ftr" sz="quarter" idx="11"/>
          </p:nvPr>
        </p:nvSpPr>
        <p:spPr>
          <a:xfrm>
            <a:off x="1493266" y="4715178"/>
            <a:ext cx="3153740" cy="273844"/>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7" name="Slide Number Placeholder 5"/>
          <p:cNvSpPr>
            <a:spLocks noGrp="1"/>
          </p:cNvSpPr>
          <p:nvPr>
            <p:ph type="sldNum" sz="quarter" idx="12"/>
          </p:nvPr>
        </p:nvSpPr>
        <p:spPr>
          <a:xfrm>
            <a:off x="228193" y="4715178"/>
            <a:ext cx="527746" cy="273844"/>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8" name="Straight Connector 17"/>
          <p:cNvCxnSpPr/>
          <p:nvPr userDrawn="1"/>
        </p:nvCxnSpPr>
        <p:spPr>
          <a:xfrm>
            <a:off x="463424" y="974754"/>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2262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Date Placeholder 3"/>
          <p:cNvSpPr>
            <a:spLocks noGrp="1"/>
          </p:cNvSpPr>
          <p:nvPr>
            <p:ph type="dt" sz="half" idx="2"/>
          </p:nvPr>
        </p:nvSpPr>
        <p:spPr>
          <a:xfrm>
            <a:off x="706330" y="4715178"/>
            <a:ext cx="951782" cy="273844"/>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4/16/2017</a:t>
            </a:fld>
            <a:r>
              <a:rPr lang="en-US" dirty="0" smtClean="0"/>
              <a:t>  |</a:t>
            </a:r>
            <a:endParaRPr lang="en-US" dirty="0"/>
          </a:p>
        </p:txBody>
      </p:sp>
      <p:sp>
        <p:nvSpPr>
          <p:cNvPr id="12" name="Footer Placeholder 4"/>
          <p:cNvSpPr>
            <a:spLocks noGrp="1"/>
          </p:cNvSpPr>
          <p:nvPr>
            <p:ph type="ftr" sz="quarter" idx="3"/>
          </p:nvPr>
        </p:nvSpPr>
        <p:spPr>
          <a:xfrm>
            <a:off x="1557691" y="4715178"/>
            <a:ext cx="3153740" cy="273844"/>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3" name="Slide Number Placeholder 5"/>
          <p:cNvSpPr>
            <a:spLocks noGrp="1"/>
          </p:cNvSpPr>
          <p:nvPr>
            <p:ph type="sldNum" sz="quarter" idx="4"/>
          </p:nvPr>
        </p:nvSpPr>
        <p:spPr>
          <a:xfrm>
            <a:off x="228193" y="4715178"/>
            <a:ext cx="527746" cy="273844"/>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4" name="Straight Connector 13"/>
          <p:cNvCxnSpPr/>
          <p:nvPr userDrawn="1"/>
        </p:nvCxnSpPr>
        <p:spPr>
          <a:xfrm>
            <a:off x="463424" y="974754"/>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15377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706330" y="4715178"/>
            <a:ext cx="976166" cy="273844"/>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4/16/2017</a:t>
            </a:fld>
            <a:r>
              <a:rPr lang="en-US" dirty="0" smtClean="0"/>
              <a:t>  |</a:t>
            </a:r>
            <a:endParaRPr lang="en-US" dirty="0"/>
          </a:p>
        </p:txBody>
      </p:sp>
      <p:sp>
        <p:nvSpPr>
          <p:cNvPr id="11" name="Footer Placeholder 4"/>
          <p:cNvSpPr>
            <a:spLocks noGrp="1"/>
          </p:cNvSpPr>
          <p:nvPr>
            <p:ph type="ftr" sz="quarter" idx="3"/>
          </p:nvPr>
        </p:nvSpPr>
        <p:spPr>
          <a:xfrm>
            <a:off x="1557691" y="4715178"/>
            <a:ext cx="3153740" cy="273844"/>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2" name="Slide Number Placeholder 5"/>
          <p:cNvSpPr>
            <a:spLocks noGrp="1"/>
          </p:cNvSpPr>
          <p:nvPr>
            <p:ph type="sldNum" sz="quarter" idx="4"/>
          </p:nvPr>
        </p:nvSpPr>
        <p:spPr>
          <a:xfrm>
            <a:off x="228193" y="4715178"/>
            <a:ext cx="527746" cy="273844"/>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41869863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06330" y="4715178"/>
            <a:ext cx="851361" cy="273844"/>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4/16/2017</a:t>
            </a:fld>
            <a:r>
              <a:rPr lang="en-US" dirty="0" smtClean="0"/>
              <a:t>  |</a:t>
            </a:r>
            <a:endParaRPr lang="en-US" dirty="0"/>
          </a:p>
        </p:txBody>
      </p:sp>
      <p:sp>
        <p:nvSpPr>
          <p:cNvPr id="14" name="Footer Placeholder 4"/>
          <p:cNvSpPr>
            <a:spLocks noGrp="1"/>
          </p:cNvSpPr>
          <p:nvPr>
            <p:ph type="ftr" sz="quarter" idx="3"/>
          </p:nvPr>
        </p:nvSpPr>
        <p:spPr>
          <a:xfrm>
            <a:off x="1420114" y="4715178"/>
            <a:ext cx="3153740" cy="273844"/>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5" name="Slide Number Placeholder 5"/>
          <p:cNvSpPr>
            <a:spLocks noGrp="1"/>
          </p:cNvSpPr>
          <p:nvPr>
            <p:ph type="sldNum" sz="quarter" idx="4"/>
          </p:nvPr>
        </p:nvSpPr>
        <p:spPr>
          <a:xfrm>
            <a:off x="228193" y="4715178"/>
            <a:ext cx="527746" cy="273844"/>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25500902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06330" y="4715178"/>
            <a:ext cx="939590" cy="273844"/>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4/16/2017</a:t>
            </a:fld>
            <a:r>
              <a:rPr lang="en-US" dirty="0" smtClean="0"/>
              <a:t>  |</a:t>
            </a:r>
            <a:endParaRPr lang="en-US" dirty="0"/>
          </a:p>
        </p:txBody>
      </p:sp>
      <p:sp>
        <p:nvSpPr>
          <p:cNvPr id="14" name="Footer Placeholder 4"/>
          <p:cNvSpPr>
            <a:spLocks noGrp="1"/>
          </p:cNvSpPr>
          <p:nvPr>
            <p:ph type="ftr" sz="quarter" idx="3"/>
          </p:nvPr>
        </p:nvSpPr>
        <p:spPr>
          <a:xfrm>
            <a:off x="1557691" y="4715178"/>
            <a:ext cx="3153740" cy="273844"/>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5" name="Slide Number Placeholder 5"/>
          <p:cNvSpPr>
            <a:spLocks noGrp="1"/>
          </p:cNvSpPr>
          <p:nvPr>
            <p:ph type="sldNum" sz="quarter" idx="4"/>
          </p:nvPr>
        </p:nvSpPr>
        <p:spPr>
          <a:xfrm>
            <a:off x="228193" y="4715178"/>
            <a:ext cx="527746" cy="273844"/>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22412432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00" y="4554593"/>
            <a:ext cx="9143995" cy="596348"/>
          </a:xfrm>
          <a:prstGeom prst="rect">
            <a:avLst/>
          </a:prstGeom>
        </p:spPr>
      </p:pic>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06330" y="4715178"/>
            <a:ext cx="963974" cy="273844"/>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4/16/2017</a:t>
            </a:fld>
            <a:r>
              <a:rPr lang="en-US" dirty="0" smtClean="0"/>
              <a:t>  |</a:t>
            </a:r>
            <a:endParaRPr lang="en-US" dirty="0"/>
          </a:p>
        </p:txBody>
      </p:sp>
      <p:sp>
        <p:nvSpPr>
          <p:cNvPr id="5" name="Footer Placeholder 4"/>
          <p:cNvSpPr>
            <a:spLocks noGrp="1"/>
          </p:cNvSpPr>
          <p:nvPr>
            <p:ph type="ftr" sz="quarter" idx="3"/>
          </p:nvPr>
        </p:nvSpPr>
        <p:spPr>
          <a:xfrm>
            <a:off x="1517650" y="4715178"/>
            <a:ext cx="3153740" cy="273844"/>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6" name="Slide Number Placeholder 5"/>
          <p:cNvSpPr>
            <a:spLocks noGrp="1"/>
          </p:cNvSpPr>
          <p:nvPr>
            <p:ph type="sldNum" sz="quarter" idx="4"/>
          </p:nvPr>
        </p:nvSpPr>
        <p:spPr>
          <a:xfrm>
            <a:off x="228193" y="4715178"/>
            <a:ext cx="527746" cy="273844"/>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
        <p:nvSpPr>
          <p:cNvPr id="7" name="TextBox 6"/>
          <p:cNvSpPr txBox="1"/>
          <p:nvPr/>
        </p:nvSpPr>
        <p:spPr>
          <a:xfrm>
            <a:off x="1260044" y="915227"/>
            <a:ext cx="184731" cy="369332"/>
          </a:xfrm>
          <a:prstGeom prst="rect">
            <a:avLst/>
          </a:prstGeom>
          <a:noFill/>
        </p:spPr>
        <p:txBody>
          <a:bodyPr wrap="none" rtlCol="0">
            <a:spAutoFit/>
          </a:bodyPr>
          <a:lstStyle/>
          <a:p>
            <a:endParaRPr lang="en-US" dirty="0"/>
          </a:p>
        </p:txBody>
      </p:sp>
      <p:pic>
        <p:nvPicPr>
          <p:cNvPr id="8" name="Picture 7" descr="SQLSaturday_Final_Web.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485888" y="4433592"/>
            <a:ext cx="1551378" cy="717349"/>
          </a:xfrm>
          <a:prstGeom prst="rect">
            <a:avLst/>
          </a:prstGeom>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hyperlink" Target="http://www.cpuid.com/softwares/cpu-z.html" TargetMode="External"/><Relationship Id="rId13" Type="http://schemas.openxmlformats.org/officeDocument/2006/relationships/hyperlink" Target="http://www.brentozar.com/" TargetMode="External"/><Relationship Id="rId3" Type="http://schemas.openxmlformats.org/officeDocument/2006/relationships/hyperlink" Target="http://sqlcat.com/sqlcat/b/presentations/archive/2008/04/18/troubleshooting-sql-server-2005-2008-performance-and-scalability-flowchart.aspx" TargetMode="External"/><Relationship Id="rId7" Type="http://schemas.openxmlformats.org/officeDocument/2006/relationships/hyperlink" Target="http://sqlcat.com/sqlcat/b/whitepapers/archive/2009/04/14/troubleshooting-performance-problems-in-sql-server-2008.aspx" TargetMode="External"/><Relationship Id="rId12" Type="http://schemas.openxmlformats.org/officeDocument/2006/relationships/hyperlink" Target="http://www.sqlskills.com/blogs/kimberly/" TargetMode="External"/><Relationship Id="rId2" Type="http://schemas.openxmlformats.org/officeDocument/2006/relationships/hyperlink" Target="http://sqlcat.com/" TargetMode="External"/><Relationship Id="rId1" Type="http://schemas.openxmlformats.org/officeDocument/2006/relationships/slideLayout" Target="../slideLayouts/slideLayout7.xml"/><Relationship Id="rId6" Type="http://schemas.openxmlformats.org/officeDocument/2006/relationships/hyperlink" Target="http://support.microsoft.com/kb/982870" TargetMode="External"/><Relationship Id="rId11" Type="http://schemas.openxmlformats.org/officeDocument/2006/relationships/hyperlink" Target="http://www.sqlskills.com/blogs/paul/" TargetMode="External"/><Relationship Id="rId5" Type="http://schemas.openxmlformats.org/officeDocument/2006/relationships/hyperlink" Target="http://sqlcat.com/sqlcat/b/whitepapers/archive/2009/08/13/a-technical-case-study-fast-and-reliable-backup-and-restore-of-a-vldb-over-the-network.aspx" TargetMode="External"/><Relationship Id="rId10" Type="http://schemas.openxmlformats.org/officeDocument/2006/relationships/hyperlink" Target="http://www.intel.com/support/processors/sb/CS-031726.htm" TargetMode="External"/><Relationship Id="rId4" Type="http://schemas.openxmlformats.org/officeDocument/2006/relationships/hyperlink" Target="http://sqlcat.com/sqlcat/b/msdnmirror/archive/2012/05/03/fast-track-improving-performance-through-correct-lun-mapping-and-storage-enclosure-configuration.aspx" TargetMode="External"/><Relationship Id="rId9" Type="http://schemas.openxmlformats.org/officeDocument/2006/relationships/hyperlink" Target="http://www.intel.com/support/processors/tools/piu/sb/CS-014921.htm"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h20000.www2.hp.com/bc/docs/support/SupportManual/c01804533/c01804533.pdf" TargetMode="External"/><Relationship Id="rId2" Type="http://schemas.openxmlformats.org/officeDocument/2006/relationships/hyperlink" Target="http://technet.microsoft.com/en-us/sqlserver/ff977043.aspx" TargetMode="External"/><Relationship Id="rId1" Type="http://schemas.openxmlformats.org/officeDocument/2006/relationships/slideLayout" Target="../slideLayouts/slideLayout7.xml"/><Relationship Id="rId5" Type="http://schemas.openxmlformats.org/officeDocument/2006/relationships/hyperlink" Target="http://www.dell.com/downloads/global/products/pedge/en/configuring_dell_powerEdge_servers_for_low_latency_12132010_final.pdf" TargetMode="External"/><Relationship Id="rId4" Type="http://schemas.openxmlformats.org/officeDocument/2006/relationships/hyperlink" Target="http://en.community.dell.com/techcenter/extras/m/white_papers/20100533/download.aspx"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67.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jpeg"/><Relationship Id="rId7" Type="http://schemas.openxmlformats.org/officeDocument/2006/relationships/image" Target="../media/image34.png"/><Relationship Id="rId12" Type="http://schemas.openxmlformats.org/officeDocument/2006/relationships/image" Target="../media/image39.jpeg"/><Relationship Id="rId17" Type="http://schemas.openxmlformats.org/officeDocument/2006/relationships/image" Target="../media/image44.png"/><Relationship Id="rId2" Type="http://schemas.openxmlformats.org/officeDocument/2006/relationships/image" Target="../media/image29.png"/><Relationship Id="rId16" Type="http://schemas.openxmlformats.org/officeDocument/2006/relationships/image" Target="../media/image43.jpeg"/><Relationship Id="rId1" Type="http://schemas.openxmlformats.org/officeDocument/2006/relationships/slideLayout" Target="../slideLayouts/slideLayout7.xml"/><Relationship Id="rId6" Type="http://schemas.openxmlformats.org/officeDocument/2006/relationships/image" Target="../media/image33.jpeg"/><Relationship Id="rId11" Type="http://schemas.openxmlformats.org/officeDocument/2006/relationships/image" Target="../media/image38.jpe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jpeg"/><Relationship Id="rId4" Type="http://schemas.openxmlformats.org/officeDocument/2006/relationships/image" Target="../media/image31.jpeg"/><Relationship Id="rId9" Type="http://schemas.openxmlformats.org/officeDocument/2006/relationships/image" Target="../media/image36.jpeg"/><Relationship Id="rId14" Type="http://schemas.openxmlformats.org/officeDocument/2006/relationships/image" Target="../media/image4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09" y="158905"/>
            <a:ext cx="8203153" cy="1102519"/>
          </a:xfrm>
        </p:spPr>
        <p:txBody>
          <a:bodyPr>
            <a:normAutofit fontScale="90000"/>
          </a:bodyPr>
          <a:lstStyle/>
          <a:p>
            <a:r>
              <a:rPr lang="en-US" b="1" dirty="0"/>
              <a:t>SQL Server Performance Troubleshooting for the DBA</a:t>
            </a:r>
          </a:p>
        </p:txBody>
      </p:sp>
      <p:sp>
        <p:nvSpPr>
          <p:cNvPr id="6" name="Text Box 4"/>
          <p:cNvSpPr txBox="1">
            <a:spLocks noChangeArrowheads="1"/>
          </p:cNvSpPr>
          <p:nvPr/>
        </p:nvSpPr>
        <p:spPr bwMode="auto">
          <a:xfrm>
            <a:off x="1499794" y="1845728"/>
            <a:ext cx="4325258" cy="1631216"/>
          </a:xfrm>
          <a:prstGeom prst="rect">
            <a:avLst/>
          </a:prstGeom>
          <a:noFill/>
          <a:ln w="9525">
            <a:noFill/>
            <a:miter lim="800000"/>
            <a:headEnd/>
            <a:tailEnd/>
          </a:ln>
          <a:effectLst/>
        </p:spPr>
        <p:txBody>
          <a:bodyPr wrap="square">
            <a:spAutoFit/>
          </a:bodyPr>
          <a:lstStyle/>
          <a:p>
            <a:pPr>
              <a:spcBef>
                <a:spcPts val="0"/>
              </a:spcBef>
            </a:pPr>
            <a:r>
              <a:rPr lang="en-US" sz="2000" b="1" dirty="0" smtClean="0">
                <a:solidFill>
                  <a:schemeClr val="bg1"/>
                </a:solidFill>
                <a:latin typeface="Arial" pitchFamily="34" charset="0"/>
                <a:cs typeface="Arial" pitchFamily="34" charset="0"/>
              </a:rPr>
              <a:t>Jorge Sánchez</a:t>
            </a:r>
            <a:r>
              <a:rPr lang="en-US" sz="1600" b="1" dirty="0" smtClean="0">
                <a:solidFill>
                  <a:schemeClr val="bg1"/>
                </a:solidFill>
              </a:rPr>
              <a:t/>
            </a:r>
            <a:br>
              <a:rPr lang="en-US" sz="1600" b="1" dirty="0" smtClean="0">
                <a:solidFill>
                  <a:schemeClr val="bg1"/>
                </a:solidFill>
              </a:rPr>
            </a:br>
            <a:r>
              <a:rPr lang="en-US" sz="1600" dirty="0" smtClean="0">
                <a:solidFill>
                  <a:schemeClr val="bg1"/>
                </a:solidFill>
                <a:latin typeface="Calibri" pitchFamily="34" charset="0"/>
                <a:cs typeface="Calibri" pitchFamily="34" charset="0"/>
              </a:rPr>
              <a:t>SQL Server Consultant, Rock Solid Technologies</a:t>
            </a:r>
            <a:br>
              <a:rPr lang="en-US" sz="1600" dirty="0" smtClean="0">
                <a:solidFill>
                  <a:schemeClr val="bg1"/>
                </a:solidFill>
                <a:latin typeface="Calibri" pitchFamily="34" charset="0"/>
                <a:cs typeface="Calibri" pitchFamily="34" charset="0"/>
              </a:rPr>
            </a:br>
            <a:r>
              <a:rPr lang="en-US" sz="1600" dirty="0" smtClean="0">
                <a:solidFill>
                  <a:schemeClr val="bg1"/>
                </a:solidFill>
                <a:latin typeface="Calibri" pitchFamily="34" charset="0"/>
                <a:cs typeface="Calibri" pitchFamily="34" charset="0"/>
              </a:rPr>
              <a:t>jsanchez@rocksolid.com</a:t>
            </a:r>
          </a:p>
          <a:p>
            <a:pPr>
              <a:spcBef>
                <a:spcPts val="0"/>
              </a:spcBef>
            </a:pPr>
            <a:r>
              <a:rPr lang="en-US" sz="1600" dirty="0" smtClean="0">
                <a:solidFill>
                  <a:schemeClr val="bg1"/>
                </a:solidFill>
                <a:latin typeface="Calibri" pitchFamily="34" charset="0"/>
                <a:cs typeface="Calibri" pitchFamily="34" charset="0"/>
              </a:rPr>
              <a:t>Work: (787) 235-0773, Personal: (787) 487-2977</a:t>
            </a:r>
          </a:p>
          <a:p>
            <a:pPr>
              <a:spcBef>
                <a:spcPts val="0"/>
              </a:spcBef>
            </a:pPr>
            <a:r>
              <a:rPr lang="en-US" sz="1600" dirty="0">
                <a:solidFill>
                  <a:schemeClr val="bg1"/>
                </a:solidFill>
                <a:latin typeface="Calibri" pitchFamily="34" charset="0"/>
                <a:cs typeface="Calibri" pitchFamily="34" charset="0"/>
              </a:rPr>
              <a:t>http://</a:t>
            </a:r>
            <a:r>
              <a:rPr lang="en-US" sz="1600" dirty="0" smtClean="0">
                <a:solidFill>
                  <a:schemeClr val="bg1"/>
                </a:solidFill>
                <a:latin typeface="Calibri" pitchFamily="34" charset="0"/>
                <a:cs typeface="Calibri" pitchFamily="34" charset="0"/>
              </a:rPr>
              <a:t>rocksolid.com</a:t>
            </a:r>
          </a:p>
          <a:p>
            <a:pPr>
              <a:spcBef>
                <a:spcPts val="0"/>
              </a:spcBef>
            </a:pPr>
            <a:r>
              <a:rPr lang="en-US" sz="1600" dirty="0">
                <a:solidFill>
                  <a:schemeClr val="bg1"/>
                </a:solidFill>
                <a:latin typeface="Calibri" pitchFamily="34" charset="0"/>
                <a:cs typeface="Calibri" pitchFamily="34" charset="0"/>
              </a:rPr>
              <a:t>http://www.linkedin.com/in/jorgesanchezpr</a:t>
            </a:r>
            <a:endParaRPr lang="en-US" sz="1600" dirty="0" smtClean="0">
              <a:solidFill>
                <a:schemeClr val="bg1"/>
              </a:solidFill>
              <a:latin typeface="Calibri" pitchFamily="34" charset="0"/>
              <a:cs typeface="Calibri" pitchFamily="34" charset="0"/>
            </a:endParaRPr>
          </a:p>
        </p:txBody>
      </p:sp>
      <p:pic>
        <p:nvPicPr>
          <p:cNvPr id="7" name="Picture 5" descr="JSanchez - Professional Photo"/>
          <p:cNvPicPr>
            <a:picLocks noChangeAspect="1" noChangeArrowheads="1"/>
          </p:cNvPicPr>
          <p:nvPr/>
        </p:nvPicPr>
        <p:blipFill>
          <a:blip r:embed="rId2" cstate="print"/>
          <a:srcRect/>
          <a:stretch>
            <a:fillRect/>
          </a:stretch>
        </p:blipFill>
        <p:spPr bwMode="auto">
          <a:xfrm>
            <a:off x="394519" y="1889687"/>
            <a:ext cx="995204" cy="985383"/>
          </a:xfrm>
          <a:prstGeom prst="rect">
            <a:avLst/>
          </a:prstGeom>
          <a:noFill/>
        </p:spPr>
      </p:pic>
      <p:pic>
        <p:nvPicPr>
          <p:cNvPr id="5" name="Picture 1" descr="F:\Documents and Settings\isantiago\My Documents\Logos\Rock Solid\Copy of RST copy.jpg"/>
          <p:cNvPicPr>
            <a:picLocks noChangeAspect="1" noChangeArrowheads="1"/>
          </p:cNvPicPr>
          <p:nvPr/>
        </p:nvPicPr>
        <p:blipFill>
          <a:blip r:embed="rId3" cstate="print"/>
          <a:srcRect/>
          <a:stretch>
            <a:fillRect/>
          </a:stretch>
        </p:blipFill>
        <p:spPr bwMode="auto">
          <a:xfrm>
            <a:off x="3450772" y="4412759"/>
            <a:ext cx="1617133" cy="386552"/>
          </a:xfrm>
          <a:prstGeom prst="rect">
            <a:avLst/>
          </a:prstGeom>
          <a:noFill/>
        </p:spPr>
      </p:pic>
      <p:sp>
        <p:nvSpPr>
          <p:cNvPr id="3" name="TextBox 2"/>
          <p:cNvSpPr txBox="1"/>
          <p:nvPr/>
        </p:nvSpPr>
        <p:spPr>
          <a:xfrm>
            <a:off x="7526867" y="28100"/>
            <a:ext cx="1617133" cy="261610"/>
          </a:xfrm>
          <a:prstGeom prst="rect">
            <a:avLst/>
          </a:prstGeom>
          <a:noFill/>
        </p:spPr>
        <p:txBody>
          <a:bodyPr wrap="square" rtlCol="0">
            <a:spAutoFit/>
          </a:bodyPr>
          <a:lstStyle/>
          <a:p>
            <a:pPr algn="r"/>
            <a:r>
              <a:rPr lang="en-US" sz="1100" dirty="0" smtClean="0"/>
              <a:t>Sat May 26, 2012</a:t>
            </a:r>
            <a:endParaRPr lang="en-US" sz="1100" dirty="0"/>
          </a:p>
        </p:txBody>
      </p:sp>
    </p:spTree>
    <p:extLst>
      <p:ext uri="{BB962C8B-B14F-4D97-AF65-F5344CB8AC3E}">
        <p14:creationId xmlns:p14="http://schemas.microsoft.com/office/powerpoint/2010/main" val="326067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76200"/>
            <a:ext cx="9144000" cy="639762"/>
          </a:xfrm>
          <a:prstGeom prst="rect">
            <a:avLst/>
          </a:prstGeom>
        </p:spPr>
        <p:txBody>
          <a:bodyPr>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r>
              <a:rPr lang="en-US" sz="2800" dirty="0" smtClean="0"/>
              <a:t>Installation &amp; Configuration Best Practices for Performance</a:t>
            </a:r>
            <a:endParaRPr lang="en-US" sz="2800" dirty="0"/>
          </a:p>
        </p:txBody>
      </p:sp>
      <p:sp>
        <p:nvSpPr>
          <p:cNvPr id="4" name="Content Placeholder 2"/>
          <p:cNvSpPr txBox="1">
            <a:spLocks/>
          </p:cNvSpPr>
          <p:nvPr/>
        </p:nvSpPr>
        <p:spPr>
          <a:xfrm>
            <a:off x="304800" y="592660"/>
            <a:ext cx="4114800" cy="3937007"/>
          </a:xfrm>
          <a:prstGeom prst="rect">
            <a:avLst/>
          </a:prstGeom>
          <a:solidFill>
            <a:schemeClr val="bg1"/>
          </a:solidFill>
        </p:spPr>
        <p:txBody>
          <a:bodyPr>
            <a:norm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spcBef>
                <a:spcPts val="300"/>
              </a:spcBef>
              <a:spcAft>
                <a:spcPts val="300"/>
              </a:spcAft>
              <a:buClr>
                <a:srgbClr val="C00000"/>
              </a:buClr>
              <a:buFont typeface="Wingdings" pitchFamily="2" charset="2"/>
              <a:buChar char="q"/>
            </a:pPr>
            <a:r>
              <a:rPr lang="en-US" sz="1000" b="1" dirty="0">
                <a:solidFill>
                  <a:schemeClr val="tx1"/>
                </a:solidFill>
              </a:rPr>
              <a:t>Disk Volumes. </a:t>
            </a:r>
            <a:r>
              <a:rPr lang="en-US" sz="1000" dirty="0">
                <a:solidFill>
                  <a:schemeClr val="tx1"/>
                </a:solidFill>
              </a:rPr>
              <a:t>Partition each disk volume with Starting Offset of 1024K (1048576).</a:t>
            </a:r>
          </a:p>
          <a:p>
            <a:pPr algn="just">
              <a:spcBef>
                <a:spcPts val="300"/>
              </a:spcBef>
              <a:spcAft>
                <a:spcPts val="300"/>
              </a:spcAft>
              <a:buClr>
                <a:srgbClr val="C00000"/>
              </a:buClr>
              <a:buFont typeface="Wingdings" pitchFamily="2" charset="2"/>
              <a:buChar char="q"/>
            </a:pPr>
            <a:r>
              <a:rPr lang="en-US" sz="1000" b="1" dirty="0">
                <a:solidFill>
                  <a:schemeClr val="tx1"/>
                </a:solidFill>
              </a:rPr>
              <a:t>Disk Volumes. </a:t>
            </a:r>
            <a:r>
              <a:rPr lang="en-US" sz="1000" dirty="0">
                <a:solidFill>
                  <a:schemeClr val="tx1"/>
                </a:solidFill>
              </a:rPr>
              <a:t>Do NOT use Windows NTFS File Compression.</a:t>
            </a:r>
          </a:p>
          <a:p>
            <a:pPr algn="just">
              <a:spcBef>
                <a:spcPts val="300"/>
              </a:spcBef>
              <a:spcAft>
                <a:spcPts val="300"/>
              </a:spcAft>
              <a:buClr>
                <a:srgbClr val="C00000"/>
              </a:buClr>
              <a:buFont typeface="Wingdings" pitchFamily="2" charset="2"/>
              <a:buChar char="q"/>
            </a:pPr>
            <a:r>
              <a:rPr lang="en-US" sz="1000" b="1" dirty="0">
                <a:solidFill>
                  <a:schemeClr val="tx1"/>
                </a:solidFill>
              </a:rPr>
              <a:t>Disk Volumes. </a:t>
            </a:r>
            <a:r>
              <a:rPr lang="en-US" sz="1000" dirty="0">
                <a:solidFill>
                  <a:schemeClr val="tx1"/>
                </a:solidFill>
              </a:rPr>
              <a:t>Format disk volumes using NTFS. Do not use FAT or FAT32.</a:t>
            </a:r>
          </a:p>
          <a:p>
            <a:pPr algn="just">
              <a:spcBef>
                <a:spcPts val="300"/>
              </a:spcBef>
              <a:spcAft>
                <a:spcPts val="300"/>
              </a:spcAft>
              <a:buClr>
                <a:srgbClr val="C00000"/>
              </a:buClr>
              <a:buFont typeface="Wingdings" pitchFamily="2" charset="2"/>
              <a:buChar char="q"/>
            </a:pPr>
            <a:r>
              <a:rPr lang="en-US" sz="1000" b="1" dirty="0">
                <a:solidFill>
                  <a:schemeClr val="tx1"/>
                </a:solidFill>
              </a:rPr>
              <a:t>Disk Volumes. </a:t>
            </a:r>
            <a:r>
              <a:rPr lang="en-US" sz="1000" dirty="0">
                <a:solidFill>
                  <a:schemeClr val="tx1"/>
                </a:solidFill>
              </a:rPr>
              <a:t>Use Windows Mount Point Volumes (folders) instead of drive letters in Failover Clusters.</a:t>
            </a:r>
          </a:p>
          <a:p>
            <a:pPr algn="just">
              <a:spcBef>
                <a:spcPts val="300"/>
              </a:spcBef>
              <a:spcAft>
                <a:spcPts val="300"/>
              </a:spcAft>
              <a:buClr>
                <a:srgbClr val="C00000"/>
              </a:buClr>
              <a:buFont typeface="Wingdings" pitchFamily="2" charset="2"/>
              <a:buChar char="q"/>
            </a:pPr>
            <a:r>
              <a:rPr lang="en-US" sz="1000" b="1" dirty="0">
                <a:solidFill>
                  <a:schemeClr val="tx1"/>
                </a:solidFill>
              </a:rPr>
              <a:t>Disk Volumes. </a:t>
            </a:r>
            <a:r>
              <a:rPr lang="en-US" sz="1000" dirty="0">
                <a:solidFill>
                  <a:schemeClr val="tx1"/>
                </a:solidFill>
              </a:rPr>
              <a:t>Format each SQL Server disk volume (data, log, tempdb, backups) with Allocation Unit of 64KB, and do a quick format if volumes are SAN Logical Units (LUNs</a:t>
            </a:r>
            <a:r>
              <a:rPr lang="en-US" sz="1000" dirty="0" smtClean="0">
                <a:solidFill>
                  <a:schemeClr val="tx1"/>
                </a:solidFill>
              </a:rPr>
              <a:t>).</a:t>
            </a:r>
          </a:p>
          <a:p>
            <a:pPr algn="just">
              <a:spcBef>
                <a:spcPts val="300"/>
              </a:spcBef>
              <a:spcAft>
                <a:spcPts val="300"/>
              </a:spcAft>
              <a:buClr>
                <a:srgbClr val="C00000"/>
              </a:buClr>
              <a:buFont typeface="Wingdings" pitchFamily="2" charset="2"/>
              <a:buChar char="q"/>
            </a:pPr>
            <a:r>
              <a:rPr lang="en-US" sz="1000" b="1" dirty="0">
                <a:solidFill>
                  <a:schemeClr val="tx1"/>
                </a:solidFill>
              </a:rPr>
              <a:t>Disk Volumes. </a:t>
            </a:r>
            <a:r>
              <a:rPr lang="en-US" sz="1000" dirty="0">
                <a:solidFill>
                  <a:schemeClr val="tx1"/>
                </a:solidFill>
              </a:rPr>
              <a:t>Ratio #1. Be sure that the division result of Disk Partition Offset (ex. 1024KB) ÷ RAID Controller Stripe Unit Size (ex. 64KB) = equals an integer value. NOTE: This specific ratio is critical to minimize disk misalignment.</a:t>
            </a:r>
          </a:p>
          <a:p>
            <a:pPr algn="just">
              <a:spcBef>
                <a:spcPts val="300"/>
              </a:spcBef>
              <a:spcAft>
                <a:spcPts val="300"/>
              </a:spcAft>
              <a:buClr>
                <a:srgbClr val="C00000"/>
              </a:buClr>
              <a:buFont typeface="Wingdings" pitchFamily="2" charset="2"/>
              <a:buChar char="q"/>
            </a:pPr>
            <a:r>
              <a:rPr lang="en-US" sz="1000" b="1" dirty="0">
                <a:solidFill>
                  <a:schemeClr val="tx1"/>
                </a:solidFill>
              </a:rPr>
              <a:t>Disk Volumes. </a:t>
            </a:r>
            <a:r>
              <a:rPr lang="en-US" sz="1000" dirty="0">
                <a:solidFill>
                  <a:schemeClr val="tx1"/>
                </a:solidFill>
              </a:rPr>
              <a:t>Ratio #2. Be sure that the division result of RAID Controller Stripe Unit Size (ex. 64KB) ÷ Disk Partition Allocation Unit Size (ex. 64KB) = equals an integer value.</a:t>
            </a:r>
          </a:p>
          <a:p>
            <a:pPr algn="just">
              <a:spcBef>
                <a:spcPts val="300"/>
              </a:spcBef>
              <a:spcAft>
                <a:spcPts val="300"/>
              </a:spcAft>
              <a:buClr>
                <a:srgbClr val="C00000"/>
              </a:buClr>
              <a:buFont typeface="Wingdings" pitchFamily="2" charset="2"/>
              <a:buChar char="q"/>
            </a:pPr>
            <a:r>
              <a:rPr lang="en-US" sz="1000" b="1" dirty="0">
                <a:solidFill>
                  <a:schemeClr val="tx1"/>
                </a:solidFill>
              </a:rPr>
              <a:t>Fast Track v3 (DW) – Multi-path I/O (MPIO) to SAN. </a:t>
            </a:r>
            <a:r>
              <a:rPr lang="en-US" sz="1000" dirty="0">
                <a:solidFill>
                  <a:schemeClr val="tx1"/>
                </a:solidFill>
              </a:rPr>
              <a:t>Install and Multi-Path I/O (MPIO), configure each disk volume to have multiple MPIO paths defined with, at least, one Active path, and consult SAN vendor prescribe documentations.</a:t>
            </a:r>
          </a:p>
          <a:p>
            <a:pPr algn="just">
              <a:spcBef>
                <a:spcPts val="300"/>
              </a:spcBef>
              <a:spcAft>
                <a:spcPts val="300"/>
              </a:spcAft>
              <a:buClr>
                <a:srgbClr val="C00000"/>
              </a:buClr>
              <a:buFont typeface="Wingdings" pitchFamily="2" charset="2"/>
              <a:buChar char="q"/>
            </a:pPr>
            <a:endParaRPr lang="en-US" sz="1000" dirty="0">
              <a:solidFill>
                <a:schemeClr val="tx1"/>
              </a:solidFill>
            </a:endParaRPr>
          </a:p>
        </p:txBody>
      </p:sp>
      <p:sp>
        <p:nvSpPr>
          <p:cNvPr id="5" name="Content Placeholder 2"/>
          <p:cNvSpPr txBox="1">
            <a:spLocks/>
          </p:cNvSpPr>
          <p:nvPr/>
        </p:nvSpPr>
        <p:spPr>
          <a:xfrm>
            <a:off x="4724400" y="592660"/>
            <a:ext cx="4114800" cy="3937007"/>
          </a:xfrm>
          <a:prstGeom prst="rect">
            <a:avLst/>
          </a:prstGeom>
          <a:solidFill>
            <a:schemeClr val="bg1"/>
          </a:solidFill>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300"/>
              </a:spcBef>
              <a:spcAft>
                <a:spcPts val="300"/>
              </a:spcAft>
              <a:buClr>
                <a:srgbClr val="C00000"/>
              </a:buClr>
              <a:buFont typeface="Wingdings" pitchFamily="2" charset="2"/>
              <a:buChar char="q"/>
            </a:pPr>
            <a:r>
              <a:rPr lang="en-US" sz="1000" b="1" dirty="0">
                <a:solidFill>
                  <a:schemeClr val="tx1"/>
                </a:solidFill>
              </a:rPr>
              <a:t>Disk Volumes. </a:t>
            </a:r>
            <a:r>
              <a:rPr lang="en-US" sz="1000" dirty="0">
                <a:solidFill>
                  <a:schemeClr val="tx1"/>
                </a:solidFill>
              </a:rPr>
              <a:t>Assign a unique disc volume to the MS DTC log file. Also, before installing a SQL Server Failover Cluster, create a separate resource dedicated to MS DTC</a:t>
            </a:r>
            <a:r>
              <a:rPr lang="en-US" sz="1000" dirty="0" smtClean="0">
                <a:solidFill>
                  <a:schemeClr val="tx1"/>
                </a:solidFill>
              </a:rPr>
              <a:t>.</a:t>
            </a:r>
          </a:p>
          <a:p>
            <a:pPr algn="just">
              <a:spcBef>
                <a:spcPts val="300"/>
              </a:spcBef>
              <a:spcAft>
                <a:spcPts val="300"/>
              </a:spcAft>
              <a:buClr>
                <a:srgbClr val="C00000"/>
              </a:buClr>
              <a:buFont typeface="Wingdings" pitchFamily="2" charset="2"/>
              <a:buChar char="q"/>
            </a:pPr>
            <a:r>
              <a:rPr lang="en-US" sz="1000" b="1" dirty="0">
                <a:solidFill>
                  <a:schemeClr val="tx1"/>
                </a:solidFill>
              </a:rPr>
              <a:t>Windows Internal Services. </a:t>
            </a:r>
            <a:r>
              <a:rPr lang="en-US" sz="1000" dirty="0">
                <a:solidFill>
                  <a:schemeClr val="tx1"/>
                </a:solidFill>
              </a:rPr>
              <a:t>Disable any Windows service not needed for SQL Server.</a:t>
            </a:r>
          </a:p>
          <a:p>
            <a:pPr algn="just">
              <a:spcBef>
                <a:spcPts val="300"/>
              </a:spcBef>
              <a:spcAft>
                <a:spcPts val="300"/>
              </a:spcAft>
              <a:buClr>
                <a:srgbClr val="C00000"/>
              </a:buClr>
              <a:buFont typeface="Wingdings" pitchFamily="2" charset="2"/>
              <a:buChar char="q"/>
            </a:pPr>
            <a:r>
              <a:rPr lang="en-US" sz="1000" b="1" dirty="0">
                <a:solidFill>
                  <a:schemeClr val="tx1"/>
                </a:solidFill>
              </a:rPr>
              <a:t>Windows Page File. </a:t>
            </a:r>
            <a:r>
              <a:rPr lang="en-US" sz="1000" dirty="0">
                <a:solidFill>
                  <a:schemeClr val="tx1"/>
                </a:solidFill>
              </a:rPr>
              <a:t>Be sure that Windows paging is configure to use each operating system disk only. Do not include paging file on any of SQL Server disks.</a:t>
            </a:r>
          </a:p>
          <a:p>
            <a:pPr algn="just">
              <a:spcBef>
                <a:spcPts val="300"/>
              </a:spcBef>
              <a:spcAft>
                <a:spcPts val="300"/>
              </a:spcAft>
              <a:buClr>
                <a:srgbClr val="C00000"/>
              </a:buClr>
              <a:buFont typeface="Wingdings" pitchFamily="2" charset="2"/>
              <a:buChar char="q"/>
            </a:pPr>
            <a:r>
              <a:rPr lang="en-US" sz="1000" b="1" dirty="0">
                <a:solidFill>
                  <a:schemeClr val="tx1"/>
                </a:solidFill>
              </a:rPr>
              <a:t>Antivirus. </a:t>
            </a:r>
            <a:r>
              <a:rPr lang="en-US" sz="1000" dirty="0">
                <a:solidFill>
                  <a:schemeClr val="tx1"/>
                </a:solidFill>
              </a:rPr>
              <a:t>The antivirus software should be configure to NOT scan SQL Server database, logs, tempdb, and backup folders (*.mdf, *.ldf, *.ndf, *.bak) .</a:t>
            </a:r>
          </a:p>
          <a:p>
            <a:pPr algn="just">
              <a:spcBef>
                <a:spcPts val="300"/>
              </a:spcBef>
              <a:spcAft>
                <a:spcPts val="300"/>
              </a:spcAft>
              <a:buClr>
                <a:srgbClr val="C00000"/>
              </a:buClr>
              <a:buFont typeface="Wingdings" pitchFamily="2" charset="2"/>
              <a:buChar char="q"/>
            </a:pPr>
            <a:r>
              <a:rPr lang="en-US" sz="1000" b="1" dirty="0">
                <a:solidFill>
                  <a:schemeClr val="tx1"/>
                </a:solidFill>
              </a:rPr>
              <a:t>SQL Server Engine Startup Flags for Fast Track v3 (Data Warehousing). </a:t>
            </a:r>
            <a:r>
              <a:rPr lang="en-US" sz="1000" dirty="0">
                <a:solidFill>
                  <a:schemeClr val="tx1"/>
                </a:solidFill>
              </a:rPr>
              <a:t>Start the SQL Server Engine with the  -E and  -T1117 startup flags.</a:t>
            </a:r>
          </a:p>
          <a:p>
            <a:pPr algn="just">
              <a:spcBef>
                <a:spcPts val="300"/>
              </a:spcBef>
              <a:spcAft>
                <a:spcPts val="300"/>
              </a:spcAft>
              <a:buClr>
                <a:srgbClr val="C00000"/>
              </a:buClr>
              <a:buFont typeface="Wingdings" pitchFamily="2" charset="2"/>
              <a:buChar char="q"/>
            </a:pPr>
            <a:r>
              <a:rPr lang="en-US" sz="1000" b="1" dirty="0">
                <a:solidFill>
                  <a:schemeClr val="tx1"/>
                </a:solidFill>
              </a:rPr>
              <a:t>SQL Server Service Accounts. </a:t>
            </a:r>
            <a:r>
              <a:rPr lang="en-US" sz="1000" dirty="0">
                <a:solidFill>
                  <a:schemeClr val="tx1"/>
                </a:solidFill>
              </a:rPr>
              <a:t>Assign a different Active Directory service account to each SQL Server service installed.</a:t>
            </a:r>
          </a:p>
          <a:p>
            <a:pPr algn="just">
              <a:spcBef>
                <a:spcPts val="300"/>
              </a:spcBef>
              <a:spcAft>
                <a:spcPts val="300"/>
              </a:spcAft>
              <a:buClr>
                <a:srgbClr val="C00000"/>
              </a:buClr>
              <a:buFont typeface="Wingdings" pitchFamily="2" charset="2"/>
              <a:buChar char="q"/>
            </a:pPr>
            <a:r>
              <a:rPr lang="en-US" sz="1000" b="1" dirty="0">
                <a:solidFill>
                  <a:schemeClr val="tx1"/>
                </a:solidFill>
              </a:rPr>
              <a:t>Service Account and Windows Special Rights. </a:t>
            </a:r>
            <a:r>
              <a:rPr lang="en-US" sz="1000" dirty="0">
                <a:solidFill>
                  <a:schemeClr val="tx1"/>
                </a:solidFill>
              </a:rPr>
              <a:t>Assign the SQL Server service account the following Windows user right policies: 1) Lock pages in memory, and 2) Perform volume maintenance tasks.</a:t>
            </a:r>
          </a:p>
          <a:p>
            <a:pPr algn="just">
              <a:spcBef>
                <a:spcPts val="300"/>
              </a:spcBef>
              <a:spcAft>
                <a:spcPts val="300"/>
              </a:spcAft>
              <a:buClr>
                <a:srgbClr val="C00000"/>
              </a:buClr>
              <a:buFont typeface="Wingdings" pitchFamily="2" charset="2"/>
              <a:buChar char="q"/>
            </a:pPr>
            <a:r>
              <a:rPr lang="en-US" sz="1000" b="1" dirty="0">
                <a:solidFill>
                  <a:schemeClr val="tx1"/>
                </a:solidFill>
              </a:rPr>
              <a:t>Address Windows Extensions (AWE). </a:t>
            </a:r>
            <a:r>
              <a:rPr lang="en-US" sz="1000" dirty="0">
                <a:solidFill>
                  <a:schemeClr val="tx1"/>
                </a:solidFill>
              </a:rPr>
              <a:t>If the SQL Server service account has the Lock pages in memory Windows user right, then enable the SQL instance AWE memory option</a:t>
            </a:r>
            <a:r>
              <a:rPr lang="en-US" sz="1000" dirty="0" smtClean="0">
                <a:solidFill>
                  <a:schemeClr val="tx1"/>
                </a:solidFill>
              </a:rPr>
              <a:t>. </a:t>
            </a:r>
            <a:r>
              <a:rPr lang="en-US" sz="1000" b="1" dirty="0" smtClean="0">
                <a:solidFill>
                  <a:srgbClr val="C00000"/>
                </a:solidFill>
              </a:rPr>
              <a:t>( Note: AWE was removed from SQL Server 2012; use 64-bit! ).</a:t>
            </a:r>
            <a:endParaRPr lang="en-US" sz="1000" b="1" dirty="0">
              <a:solidFill>
                <a:srgbClr val="C00000"/>
              </a:solidFill>
            </a:endParaRPr>
          </a:p>
        </p:txBody>
      </p:sp>
    </p:spTree>
    <p:extLst>
      <p:ext uri="{BB962C8B-B14F-4D97-AF65-F5344CB8AC3E}">
        <p14:creationId xmlns:p14="http://schemas.microsoft.com/office/powerpoint/2010/main" val="122885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0" end="0"/>
                                            </p:txEl>
                                          </p:spTgt>
                                        </p:tgtEl>
                                        <p:attrNameLst>
                                          <p:attrName>style.visibility</p:attrName>
                                        </p:attrNameLst>
                                      </p:cBhvr>
                                      <p:to>
                                        <p:strVal val="visible"/>
                                      </p:to>
                                    </p:set>
                                    <p:animEffect transition="in" filter="fade">
                                      <p:cBhvr>
                                        <p:cTn id="57" dur="500"/>
                                        <p:tgtEl>
                                          <p:spTgt spid="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1" end="1"/>
                                            </p:txEl>
                                          </p:spTgt>
                                        </p:tgtEl>
                                        <p:attrNameLst>
                                          <p:attrName>style.visibility</p:attrName>
                                        </p:attrNameLst>
                                      </p:cBhvr>
                                      <p:to>
                                        <p:strVal val="visible"/>
                                      </p:to>
                                    </p:set>
                                    <p:animEffect transition="in" filter="fade">
                                      <p:cBhvr>
                                        <p:cTn id="62" dur="500"/>
                                        <p:tgtEl>
                                          <p:spTgt spid="5">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xEl>
                                              <p:pRg st="2" end="2"/>
                                            </p:txEl>
                                          </p:spTgt>
                                        </p:tgtEl>
                                        <p:attrNameLst>
                                          <p:attrName>style.visibility</p:attrName>
                                        </p:attrNameLst>
                                      </p:cBhvr>
                                      <p:to>
                                        <p:strVal val="visible"/>
                                      </p:to>
                                    </p:set>
                                    <p:animEffect transition="in" filter="fade">
                                      <p:cBhvr>
                                        <p:cTn id="67" dur="500"/>
                                        <p:tgtEl>
                                          <p:spTgt spid="5">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
                                            <p:txEl>
                                              <p:pRg st="3" end="3"/>
                                            </p:txEl>
                                          </p:spTgt>
                                        </p:tgtEl>
                                        <p:attrNameLst>
                                          <p:attrName>style.visibility</p:attrName>
                                        </p:attrNameLst>
                                      </p:cBhvr>
                                      <p:to>
                                        <p:strVal val="visible"/>
                                      </p:to>
                                    </p:set>
                                    <p:animEffect transition="in" filter="fade">
                                      <p:cBhvr>
                                        <p:cTn id="72" dur="500"/>
                                        <p:tgtEl>
                                          <p:spTgt spid="5">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animEffect transition="in" filter="fade">
                                      <p:cBhvr>
                                        <p:cTn id="77" dur="500"/>
                                        <p:tgtEl>
                                          <p:spTgt spid="5">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
                                            <p:txEl>
                                              <p:pRg st="5" end="5"/>
                                            </p:txEl>
                                          </p:spTgt>
                                        </p:tgtEl>
                                        <p:attrNameLst>
                                          <p:attrName>style.visibility</p:attrName>
                                        </p:attrNameLst>
                                      </p:cBhvr>
                                      <p:to>
                                        <p:strVal val="visible"/>
                                      </p:to>
                                    </p:set>
                                    <p:animEffect transition="in" filter="fade">
                                      <p:cBhvr>
                                        <p:cTn id="82" dur="500"/>
                                        <p:tgtEl>
                                          <p:spTgt spid="5">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5">
                                            <p:txEl>
                                              <p:pRg st="6" end="6"/>
                                            </p:txEl>
                                          </p:spTgt>
                                        </p:tgtEl>
                                        <p:attrNameLst>
                                          <p:attrName>style.visibility</p:attrName>
                                        </p:attrNameLst>
                                      </p:cBhvr>
                                      <p:to>
                                        <p:strVal val="visible"/>
                                      </p:to>
                                    </p:set>
                                    <p:animEffect transition="in" filter="fade">
                                      <p:cBhvr>
                                        <p:cTn id="87" dur="500"/>
                                        <p:tgtEl>
                                          <p:spTgt spid="5">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7" end="7"/>
                                            </p:txEl>
                                          </p:spTgt>
                                        </p:tgtEl>
                                        <p:attrNameLst>
                                          <p:attrName>style.visibility</p:attrName>
                                        </p:attrNameLst>
                                      </p:cBhvr>
                                      <p:to>
                                        <p:strVal val="visible"/>
                                      </p:to>
                                    </p:set>
                                    <p:animEffect transition="in" filter="fade">
                                      <p:cBhvr>
                                        <p:cTn id="9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76200"/>
            <a:ext cx="9144000" cy="639762"/>
          </a:xfrm>
          <a:prstGeom prst="rect">
            <a:avLst/>
          </a:prstGeom>
        </p:spPr>
        <p:txBody>
          <a:bodyPr>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r>
              <a:rPr lang="en-US" sz="2800" dirty="0" smtClean="0"/>
              <a:t>Installation &amp; Configuration Best Practices for Performance</a:t>
            </a:r>
            <a:endParaRPr lang="en-US" sz="2800" dirty="0"/>
          </a:p>
        </p:txBody>
      </p:sp>
      <p:sp>
        <p:nvSpPr>
          <p:cNvPr id="4" name="Content Placeholder 2"/>
          <p:cNvSpPr txBox="1">
            <a:spLocks/>
          </p:cNvSpPr>
          <p:nvPr/>
        </p:nvSpPr>
        <p:spPr>
          <a:xfrm>
            <a:off x="304800" y="592660"/>
            <a:ext cx="4114800" cy="3937007"/>
          </a:xfrm>
          <a:prstGeom prst="rect">
            <a:avLst/>
          </a:prstGeom>
          <a:solidFill>
            <a:schemeClr val="bg1"/>
          </a:solidFill>
        </p:spPr>
        <p:txBody>
          <a:bodyPr>
            <a:norm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spcBef>
                <a:spcPts val="300"/>
              </a:spcBef>
              <a:spcAft>
                <a:spcPts val="300"/>
              </a:spcAft>
              <a:buClr>
                <a:srgbClr val="C00000"/>
              </a:buClr>
              <a:buFont typeface="Wingdings" pitchFamily="2" charset="2"/>
              <a:buChar char="q"/>
            </a:pPr>
            <a:r>
              <a:rPr lang="en-US" sz="1000" b="1" dirty="0">
                <a:solidFill>
                  <a:schemeClr val="tx1"/>
                </a:solidFill>
              </a:rPr>
              <a:t>Instance Maximum Server Memory. </a:t>
            </a:r>
            <a:r>
              <a:rPr lang="en-US" sz="1000" dirty="0" smtClean="0">
                <a:solidFill>
                  <a:schemeClr val="tx1"/>
                </a:solidFill>
              </a:rPr>
              <a:t>If exist only one (1) SQL Database Instance and no other SQL engines, then configure </a:t>
            </a:r>
            <a:r>
              <a:rPr lang="en-US" sz="1000" dirty="0">
                <a:solidFill>
                  <a:schemeClr val="tx1"/>
                </a:solidFill>
              </a:rPr>
              <a:t>the </a:t>
            </a:r>
            <a:r>
              <a:rPr lang="en-US" sz="1000" dirty="0" smtClean="0">
                <a:solidFill>
                  <a:schemeClr val="tx1"/>
                </a:solidFill>
              </a:rPr>
              <a:t>instance’s </a:t>
            </a:r>
            <a:r>
              <a:rPr lang="en-US" sz="1000" dirty="0">
                <a:solidFill>
                  <a:schemeClr val="tx1"/>
                </a:solidFill>
              </a:rPr>
              <a:t>Maximum </a:t>
            </a:r>
            <a:r>
              <a:rPr lang="en-US" sz="1000" dirty="0" smtClean="0">
                <a:solidFill>
                  <a:schemeClr val="tx1"/>
                </a:solidFill>
              </a:rPr>
              <a:t>Server Memory </a:t>
            </a:r>
            <a:r>
              <a:rPr lang="en-US" sz="1000" dirty="0">
                <a:solidFill>
                  <a:schemeClr val="tx1"/>
                </a:solidFill>
              </a:rPr>
              <a:t>option with a value </a:t>
            </a:r>
            <a:r>
              <a:rPr lang="en-US" sz="1000" dirty="0" smtClean="0">
                <a:solidFill>
                  <a:schemeClr val="tx1"/>
                </a:solidFill>
              </a:rPr>
              <a:t>of 85</a:t>
            </a:r>
            <a:r>
              <a:rPr lang="en-US" sz="1000" dirty="0">
                <a:solidFill>
                  <a:schemeClr val="tx1"/>
                </a:solidFill>
              </a:rPr>
              <a:t>% </a:t>
            </a:r>
            <a:r>
              <a:rPr lang="en-US" sz="1000" dirty="0" smtClean="0">
                <a:solidFill>
                  <a:schemeClr val="tx1"/>
                </a:solidFill>
              </a:rPr>
              <a:t>the </a:t>
            </a:r>
            <a:r>
              <a:rPr lang="en-US" sz="1000" dirty="0">
                <a:solidFill>
                  <a:schemeClr val="tx1"/>
                </a:solidFill>
              </a:rPr>
              <a:t>global physical memory available.</a:t>
            </a:r>
          </a:p>
          <a:p>
            <a:pPr algn="just">
              <a:spcBef>
                <a:spcPts val="300"/>
              </a:spcBef>
              <a:spcAft>
                <a:spcPts val="300"/>
              </a:spcAft>
              <a:buClr>
                <a:srgbClr val="C00000"/>
              </a:buClr>
              <a:buFont typeface="Wingdings" pitchFamily="2" charset="2"/>
              <a:buChar char="q"/>
            </a:pPr>
            <a:r>
              <a:rPr lang="en-US" sz="1000" b="1" dirty="0">
                <a:solidFill>
                  <a:schemeClr val="tx1"/>
                </a:solidFill>
              </a:rPr>
              <a:t>Tempdb Data Files. </a:t>
            </a:r>
            <a:r>
              <a:rPr lang="en-US" sz="1000" dirty="0">
                <a:solidFill>
                  <a:schemeClr val="tx1"/>
                </a:solidFill>
              </a:rPr>
              <a:t>Be sure that the tempdb database has the same amount of data files as CPU cores and with the same size.</a:t>
            </a:r>
          </a:p>
          <a:p>
            <a:pPr algn="just">
              <a:spcBef>
                <a:spcPts val="300"/>
              </a:spcBef>
              <a:spcAft>
                <a:spcPts val="300"/>
              </a:spcAft>
              <a:buClr>
                <a:srgbClr val="C00000"/>
              </a:buClr>
              <a:buFont typeface="Wingdings" pitchFamily="2" charset="2"/>
              <a:buChar char="q"/>
            </a:pPr>
            <a:r>
              <a:rPr lang="en-US" sz="1000" b="1" dirty="0">
                <a:solidFill>
                  <a:schemeClr val="tx1"/>
                </a:solidFill>
              </a:rPr>
              <a:t>Startup Parameter T1118</a:t>
            </a:r>
            <a:r>
              <a:rPr lang="en-US" sz="1000" dirty="0">
                <a:solidFill>
                  <a:schemeClr val="tx1"/>
                </a:solidFill>
              </a:rPr>
              <a:t>. </a:t>
            </a:r>
            <a:r>
              <a:rPr lang="en-US" sz="1000" dirty="0" smtClean="0">
                <a:solidFill>
                  <a:schemeClr val="tx1"/>
                </a:solidFill>
              </a:rPr>
              <a:t>Evaluate the use of trace </a:t>
            </a:r>
            <a:r>
              <a:rPr lang="en-US" sz="1000" dirty="0">
                <a:solidFill>
                  <a:schemeClr val="tx1"/>
                </a:solidFill>
              </a:rPr>
              <a:t>flag T1118 as a startup parameter for the RDBMS engine to minimize allocation contention in tempdb.</a:t>
            </a:r>
          </a:p>
          <a:p>
            <a:pPr algn="just">
              <a:spcBef>
                <a:spcPts val="300"/>
              </a:spcBef>
              <a:spcAft>
                <a:spcPts val="300"/>
              </a:spcAft>
              <a:buClr>
                <a:srgbClr val="C00000"/>
              </a:buClr>
              <a:buFont typeface="Wingdings" pitchFamily="2" charset="2"/>
              <a:buChar char="q"/>
            </a:pPr>
            <a:r>
              <a:rPr lang="en-US" sz="1000" b="1" dirty="0">
                <a:solidFill>
                  <a:schemeClr val="tx1"/>
                </a:solidFill>
              </a:rPr>
              <a:t>Maximum Degree of Parallelism (MAXDOP). </a:t>
            </a:r>
            <a:r>
              <a:rPr lang="en-US" sz="1000" dirty="0">
                <a:solidFill>
                  <a:schemeClr val="tx1"/>
                </a:solidFill>
              </a:rPr>
              <a:t>For OLTP systems, configure the instance’s MAXDOP=1 or higher (up to 8) depending on the number of physical CPU chips. For OLAP systems, configure MAXDOP=0 (zero).</a:t>
            </a:r>
          </a:p>
          <a:p>
            <a:pPr algn="just">
              <a:spcBef>
                <a:spcPts val="300"/>
              </a:spcBef>
              <a:spcAft>
                <a:spcPts val="300"/>
              </a:spcAft>
              <a:buClr>
                <a:srgbClr val="C00000"/>
              </a:buClr>
              <a:buFont typeface="Wingdings" pitchFamily="2" charset="2"/>
              <a:buChar char="q"/>
            </a:pPr>
            <a:r>
              <a:rPr lang="en-US" sz="1000" b="1" dirty="0">
                <a:solidFill>
                  <a:schemeClr val="tx1"/>
                </a:solidFill>
              </a:rPr>
              <a:t>Maximum Worker Threads. </a:t>
            </a:r>
            <a:r>
              <a:rPr lang="en-US" sz="1000" dirty="0">
                <a:solidFill>
                  <a:schemeClr val="tx1"/>
                </a:solidFill>
              </a:rPr>
              <a:t>Configure the instance’s Maximum Worker Threads = 0 (zero).</a:t>
            </a:r>
          </a:p>
          <a:p>
            <a:pPr algn="just">
              <a:spcBef>
                <a:spcPts val="300"/>
              </a:spcBef>
              <a:spcAft>
                <a:spcPts val="300"/>
              </a:spcAft>
              <a:buClr>
                <a:srgbClr val="C00000"/>
              </a:buClr>
              <a:buFont typeface="Wingdings" pitchFamily="2" charset="2"/>
              <a:buChar char="q"/>
            </a:pPr>
            <a:r>
              <a:rPr lang="en-US" sz="1000" b="1" dirty="0">
                <a:solidFill>
                  <a:schemeClr val="tx1"/>
                </a:solidFill>
              </a:rPr>
              <a:t>Boost SQL Server Priority. </a:t>
            </a:r>
            <a:r>
              <a:rPr lang="en-US" sz="1000" dirty="0">
                <a:solidFill>
                  <a:schemeClr val="tx1"/>
                </a:solidFill>
              </a:rPr>
              <a:t>Configure the instance’s Boost SQL Server Priority=0 (zero).</a:t>
            </a:r>
          </a:p>
          <a:p>
            <a:pPr algn="just">
              <a:spcBef>
                <a:spcPts val="300"/>
              </a:spcBef>
              <a:spcAft>
                <a:spcPts val="300"/>
              </a:spcAft>
              <a:buClr>
                <a:srgbClr val="C00000"/>
              </a:buClr>
              <a:buFont typeface="Wingdings" pitchFamily="2" charset="2"/>
              <a:buChar char="q"/>
            </a:pPr>
            <a:r>
              <a:rPr lang="en-US" sz="1000" b="1" dirty="0">
                <a:solidFill>
                  <a:schemeClr val="tx1"/>
                </a:solidFill>
              </a:rPr>
              <a:t>Database Data and Log Default Locations. </a:t>
            </a:r>
            <a:r>
              <a:rPr lang="en-US" sz="1000" dirty="0">
                <a:solidFill>
                  <a:schemeClr val="tx1"/>
                </a:solidFill>
              </a:rPr>
              <a:t>Configure the instance database default locations for data and log files.</a:t>
            </a:r>
          </a:p>
          <a:p>
            <a:pPr algn="just">
              <a:spcBef>
                <a:spcPts val="300"/>
              </a:spcBef>
              <a:spcAft>
                <a:spcPts val="300"/>
              </a:spcAft>
              <a:buClr>
                <a:srgbClr val="C00000"/>
              </a:buClr>
              <a:buFont typeface="Wingdings" pitchFamily="2" charset="2"/>
              <a:buChar char="q"/>
            </a:pPr>
            <a:r>
              <a:rPr lang="en-US" sz="1000" b="1" dirty="0">
                <a:solidFill>
                  <a:schemeClr val="tx1"/>
                </a:solidFill>
              </a:rPr>
              <a:t>Backup Files Default Location. </a:t>
            </a:r>
            <a:r>
              <a:rPr lang="en-US" sz="1000" dirty="0">
                <a:solidFill>
                  <a:schemeClr val="tx1"/>
                </a:solidFill>
              </a:rPr>
              <a:t>Configure the instance backup location.</a:t>
            </a:r>
          </a:p>
        </p:txBody>
      </p:sp>
      <p:sp>
        <p:nvSpPr>
          <p:cNvPr id="5" name="Content Placeholder 2"/>
          <p:cNvSpPr txBox="1">
            <a:spLocks/>
          </p:cNvSpPr>
          <p:nvPr/>
        </p:nvSpPr>
        <p:spPr>
          <a:xfrm>
            <a:off x="4724400" y="592660"/>
            <a:ext cx="4114800" cy="3937007"/>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300"/>
              </a:spcBef>
              <a:spcAft>
                <a:spcPts val="300"/>
              </a:spcAft>
              <a:buClr>
                <a:srgbClr val="C00000"/>
              </a:buClr>
              <a:buFont typeface="Wingdings" pitchFamily="2" charset="2"/>
              <a:buChar char="q"/>
            </a:pPr>
            <a:r>
              <a:rPr lang="en-US" sz="1000" b="1" dirty="0">
                <a:solidFill>
                  <a:schemeClr val="tx1"/>
                </a:solidFill>
              </a:rPr>
              <a:t>Backup Compression. </a:t>
            </a:r>
            <a:r>
              <a:rPr lang="en-US" sz="1000" dirty="0">
                <a:solidFill>
                  <a:schemeClr val="tx1"/>
                </a:solidFill>
              </a:rPr>
              <a:t>In SQL Server 2008, enable the instance backup compression option.</a:t>
            </a:r>
          </a:p>
          <a:p>
            <a:pPr algn="just">
              <a:spcBef>
                <a:spcPts val="300"/>
              </a:spcBef>
              <a:spcAft>
                <a:spcPts val="300"/>
              </a:spcAft>
              <a:buClr>
                <a:srgbClr val="C00000"/>
              </a:buClr>
              <a:buFont typeface="Wingdings" pitchFamily="2" charset="2"/>
              <a:buChar char="q"/>
            </a:pPr>
            <a:r>
              <a:rPr lang="en-US" sz="1000" b="1" dirty="0">
                <a:solidFill>
                  <a:schemeClr val="tx1"/>
                </a:solidFill>
              </a:rPr>
              <a:t>Filegroups. </a:t>
            </a:r>
            <a:r>
              <a:rPr lang="en-US" sz="1000" dirty="0">
                <a:solidFill>
                  <a:schemeClr val="tx1"/>
                </a:solidFill>
              </a:rPr>
              <a:t>Before creating any database object (tables, indexes, etc.), create a new default filegroup (NOT PRIMARY) for data.</a:t>
            </a:r>
          </a:p>
          <a:p>
            <a:pPr algn="just">
              <a:spcBef>
                <a:spcPts val="300"/>
              </a:spcBef>
              <a:spcAft>
                <a:spcPts val="300"/>
              </a:spcAft>
              <a:buClr>
                <a:srgbClr val="C00000"/>
              </a:buClr>
              <a:buFont typeface="Wingdings" pitchFamily="2" charset="2"/>
              <a:buChar char="q"/>
            </a:pPr>
            <a:r>
              <a:rPr lang="en-US" sz="1000" b="1" dirty="0">
                <a:solidFill>
                  <a:schemeClr val="tx1"/>
                </a:solidFill>
              </a:rPr>
              <a:t>Data and Log Files Initial Size. </a:t>
            </a:r>
            <a:r>
              <a:rPr lang="en-US" sz="1000" dirty="0">
                <a:solidFill>
                  <a:schemeClr val="tx1"/>
                </a:solidFill>
              </a:rPr>
              <a:t>Pre-allocate data and log files sizes. This will helps to minimize disk block fragmentation and consuming time increasing file size stopping process until it ends.</a:t>
            </a:r>
          </a:p>
          <a:p>
            <a:pPr algn="just">
              <a:spcBef>
                <a:spcPts val="300"/>
              </a:spcBef>
              <a:spcAft>
                <a:spcPts val="300"/>
              </a:spcAft>
              <a:buClr>
                <a:srgbClr val="C00000"/>
              </a:buClr>
              <a:buFont typeface="Wingdings" pitchFamily="2" charset="2"/>
              <a:buChar char="q"/>
            </a:pPr>
            <a:r>
              <a:rPr lang="en-US" sz="1000" b="1" dirty="0">
                <a:solidFill>
                  <a:schemeClr val="tx1"/>
                </a:solidFill>
              </a:rPr>
              <a:t>Fast Track v3 (DW) – Compression. </a:t>
            </a:r>
            <a:r>
              <a:rPr lang="en-US" sz="1000" dirty="0">
                <a:solidFill>
                  <a:schemeClr val="tx1"/>
                </a:solidFill>
              </a:rPr>
              <a:t>For Fact Tables use Page Compression. In the other hand, compression for Dimension tables should be considered on a case-by-case basis.</a:t>
            </a:r>
          </a:p>
          <a:p>
            <a:pPr algn="just">
              <a:spcBef>
                <a:spcPts val="300"/>
              </a:spcBef>
              <a:spcAft>
                <a:spcPts val="300"/>
              </a:spcAft>
              <a:buClr>
                <a:srgbClr val="C00000"/>
              </a:buClr>
              <a:buFont typeface="Wingdings" pitchFamily="2" charset="2"/>
              <a:buChar char="q"/>
            </a:pPr>
            <a:r>
              <a:rPr lang="en-US" sz="1000" b="1" dirty="0">
                <a:solidFill>
                  <a:schemeClr val="tx1"/>
                </a:solidFill>
              </a:rPr>
              <a:t>Fast Track v3 (DW) – Index Defragmentation. </a:t>
            </a:r>
            <a:r>
              <a:rPr lang="en-US" sz="1000" dirty="0">
                <a:solidFill>
                  <a:schemeClr val="tx1"/>
                </a:solidFill>
              </a:rPr>
              <a:t> When defragmenting indexes, use ALTER INDEX [index_name] on [schema_name].[table_name] REBUILD (WITH MAXDOP = 1, SORT_IN_TEMPDB = TRUE) to improve performance and avoid filegroup fragmentation. Do not use the ALTER INDEX REORGANIZE statement. To defrag indexes specially on FACT TABLES from data warehouses, include DATA_COMPRESSION = PAGE</a:t>
            </a:r>
            <a:r>
              <a:rPr lang="en-US" sz="1000" dirty="0" smtClean="0">
                <a:solidFill>
                  <a:schemeClr val="tx1"/>
                </a:solidFill>
              </a:rPr>
              <a:t>.</a:t>
            </a:r>
          </a:p>
          <a:p>
            <a:pPr algn="just">
              <a:spcBef>
                <a:spcPts val="300"/>
              </a:spcBef>
              <a:spcAft>
                <a:spcPts val="300"/>
              </a:spcAft>
              <a:buClr>
                <a:srgbClr val="C00000"/>
              </a:buClr>
              <a:buFont typeface="Wingdings" pitchFamily="2" charset="2"/>
              <a:buChar char="q"/>
            </a:pPr>
            <a:r>
              <a:rPr lang="en-US" sz="1000" b="1" dirty="0" smtClean="0">
                <a:solidFill>
                  <a:schemeClr val="tx1"/>
                </a:solidFill>
              </a:rPr>
              <a:t>Tools.</a:t>
            </a:r>
            <a:r>
              <a:rPr lang="en-US" sz="1000" dirty="0" smtClean="0">
                <a:solidFill>
                  <a:schemeClr val="tx1"/>
                </a:solidFill>
              </a:rPr>
              <a:t> Use the </a:t>
            </a:r>
            <a:r>
              <a:rPr lang="en-US" sz="1000" i="1" dirty="0" smtClean="0">
                <a:solidFill>
                  <a:schemeClr val="tx1"/>
                </a:solidFill>
              </a:rPr>
              <a:t>Microsoft SQL Server 2008 R2 Best Practices Analyzer (BPA)</a:t>
            </a:r>
            <a:r>
              <a:rPr lang="en-US" sz="1000" dirty="0" smtClean="0">
                <a:solidFill>
                  <a:schemeClr val="tx1"/>
                </a:solidFill>
              </a:rPr>
              <a:t> to determine if something was left or not configured vs. best practices.</a:t>
            </a:r>
            <a:endParaRPr lang="en-US" sz="1000" dirty="0">
              <a:solidFill>
                <a:schemeClr val="tx1"/>
              </a:solidFill>
            </a:endParaRPr>
          </a:p>
        </p:txBody>
      </p:sp>
    </p:spTree>
    <p:extLst>
      <p:ext uri="{BB962C8B-B14F-4D97-AF65-F5344CB8AC3E}">
        <p14:creationId xmlns:p14="http://schemas.microsoft.com/office/powerpoint/2010/main" val="65191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0" end="0"/>
                                            </p:txEl>
                                          </p:spTgt>
                                        </p:tgtEl>
                                        <p:attrNameLst>
                                          <p:attrName>style.visibility</p:attrName>
                                        </p:attrNameLst>
                                      </p:cBhvr>
                                      <p:to>
                                        <p:strVal val="visible"/>
                                      </p:to>
                                    </p:set>
                                    <p:animEffect transition="in" filter="fade">
                                      <p:cBhvr>
                                        <p:cTn id="57" dur="500"/>
                                        <p:tgtEl>
                                          <p:spTgt spid="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1" end="1"/>
                                            </p:txEl>
                                          </p:spTgt>
                                        </p:tgtEl>
                                        <p:attrNameLst>
                                          <p:attrName>style.visibility</p:attrName>
                                        </p:attrNameLst>
                                      </p:cBhvr>
                                      <p:to>
                                        <p:strVal val="visible"/>
                                      </p:to>
                                    </p:set>
                                    <p:animEffect transition="in" filter="fade">
                                      <p:cBhvr>
                                        <p:cTn id="62" dur="500"/>
                                        <p:tgtEl>
                                          <p:spTgt spid="5">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xEl>
                                              <p:pRg st="2" end="2"/>
                                            </p:txEl>
                                          </p:spTgt>
                                        </p:tgtEl>
                                        <p:attrNameLst>
                                          <p:attrName>style.visibility</p:attrName>
                                        </p:attrNameLst>
                                      </p:cBhvr>
                                      <p:to>
                                        <p:strVal val="visible"/>
                                      </p:to>
                                    </p:set>
                                    <p:animEffect transition="in" filter="fade">
                                      <p:cBhvr>
                                        <p:cTn id="67" dur="500"/>
                                        <p:tgtEl>
                                          <p:spTgt spid="5">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
                                            <p:txEl>
                                              <p:pRg st="3" end="3"/>
                                            </p:txEl>
                                          </p:spTgt>
                                        </p:tgtEl>
                                        <p:attrNameLst>
                                          <p:attrName>style.visibility</p:attrName>
                                        </p:attrNameLst>
                                      </p:cBhvr>
                                      <p:to>
                                        <p:strVal val="visible"/>
                                      </p:to>
                                    </p:set>
                                    <p:animEffect transition="in" filter="fade">
                                      <p:cBhvr>
                                        <p:cTn id="72" dur="500"/>
                                        <p:tgtEl>
                                          <p:spTgt spid="5">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animEffect transition="in" filter="fade">
                                      <p:cBhvr>
                                        <p:cTn id="77" dur="500"/>
                                        <p:tgtEl>
                                          <p:spTgt spid="5">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
                                            <p:txEl>
                                              <p:pRg st="5" end="5"/>
                                            </p:txEl>
                                          </p:spTgt>
                                        </p:tgtEl>
                                        <p:attrNameLst>
                                          <p:attrName>style.visibility</p:attrName>
                                        </p:attrNameLst>
                                      </p:cBhvr>
                                      <p:to>
                                        <p:strVal val="visible"/>
                                      </p:to>
                                    </p:set>
                                    <p:animEffect transition="in" filter="fade">
                                      <p:cBhvr>
                                        <p:cTn id="8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76200"/>
            <a:ext cx="9144000" cy="639762"/>
          </a:xfrm>
          <a:prstGeom prst="rect">
            <a:avLst/>
          </a:prstGeom>
        </p:spPr>
        <p:txBody>
          <a:bodyPr>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r>
              <a:rPr lang="en-US" sz="2800" dirty="0" smtClean="0"/>
              <a:t>Installation &amp; Configuration Best Practices for Performance</a:t>
            </a:r>
            <a:endParaRPr lang="en-US" sz="2800" dirty="0"/>
          </a:p>
        </p:txBody>
      </p:sp>
      <p:sp>
        <p:nvSpPr>
          <p:cNvPr id="4" name="Content Placeholder 2"/>
          <p:cNvSpPr txBox="1">
            <a:spLocks/>
          </p:cNvSpPr>
          <p:nvPr/>
        </p:nvSpPr>
        <p:spPr>
          <a:xfrm>
            <a:off x="304800" y="592660"/>
            <a:ext cx="4114800" cy="3937007"/>
          </a:xfrm>
          <a:prstGeom prst="rect">
            <a:avLst/>
          </a:prstGeom>
          <a:solidFill>
            <a:schemeClr val="bg1"/>
          </a:solidFill>
        </p:spPr>
        <p:txBody>
          <a:bodyPr>
            <a:norm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spcBef>
                <a:spcPts val="300"/>
              </a:spcBef>
              <a:spcAft>
                <a:spcPts val="300"/>
              </a:spcAft>
              <a:buClr>
                <a:srgbClr val="C00000"/>
              </a:buClr>
              <a:buFont typeface="Wingdings" pitchFamily="2" charset="2"/>
              <a:buChar char="q"/>
            </a:pPr>
            <a:r>
              <a:rPr lang="en-US" sz="1000" b="1" dirty="0" smtClean="0">
                <a:solidFill>
                  <a:schemeClr val="tx1"/>
                </a:solidFill>
              </a:rPr>
              <a:t>Tools.</a:t>
            </a:r>
            <a:r>
              <a:rPr lang="en-US" sz="1000" dirty="0" smtClean="0">
                <a:solidFill>
                  <a:schemeClr val="tx1"/>
                </a:solidFill>
              </a:rPr>
              <a:t> Use </a:t>
            </a:r>
            <a:r>
              <a:rPr lang="en-US" sz="1000" i="1" dirty="0">
                <a:solidFill>
                  <a:schemeClr val="tx1"/>
                </a:solidFill>
              </a:rPr>
              <a:t>Microsoft NT Testing TCP </a:t>
            </a:r>
            <a:r>
              <a:rPr lang="en-US" sz="1000" i="1" dirty="0" smtClean="0">
                <a:solidFill>
                  <a:schemeClr val="tx1"/>
                </a:solidFill>
              </a:rPr>
              <a:t>Tool </a:t>
            </a:r>
            <a:r>
              <a:rPr lang="en-US" sz="1000" dirty="0" smtClean="0">
                <a:solidFill>
                  <a:schemeClr val="tx1"/>
                </a:solidFill>
              </a:rPr>
              <a:t>(NTttcp) </a:t>
            </a:r>
            <a:r>
              <a:rPr lang="en-US" sz="1000" dirty="0">
                <a:solidFill>
                  <a:schemeClr val="tx1"/>
                </a:solidFill>
              </a:rPr>
              <a:t>to determine networking actual throughput</a:t>
            </a:r>
            <a:r>
              <a:rPr lang="en-US" sz="1000" dirty="0" smtClean="0">
                <a:solidFill>
                  <a:schemeClr val="tx1"/>
                </a:solidFill>
              </a:rPr>
              <a:t>.</a:t>
            </a:r>
          </a:p>
          <a:p>
            <a:pPr algn="just">
              <a:spcBef>
                <a:spcPts val="300"/>
              </a:spcBef>
              <a:spcAft>
                <a:spcPts val="300"/>
              </a:spcAft>
              <a:buClr>
                <a:srgbClr val="C00000"/>
              </a:buClr>
              <a:buFont typeface="Wingdings" pitchFamily="2" charset="2"/>
              <a:buChar char="q"/>
            </a:pPr>
            <a:r>
              <a:rPr lang="en-US" sz="1000" b="1" dirty="0" smtClean="0">
                <a:solidFill>
                  <a:schemeClr val="tx1"/>
                </a:solidFill>
              </a:rPr>
              <a:t>Tools</a:t>
            </a:r>
            <a:r>
              <a:rPr lang="en-US" sz="1000" b="1" dirty="0">
                <a:solidFill>
                  <a:schemeClr val="tx1"/>
                </a:solidFill>
              </a:rPr>
              <a:t>.</a:t>
            </a:r>
            <a:r>
              <a:rPr lang="en-US" sz="1000" dirty="0">
                <a:solidFill>
                  <a:schemeClr val="tx1"/>
                </a:solidFill>
              </a:rPr>
              <a:t> </a:t>
            </a:r>
            <a:r>
              <a:rPr lang="en-US" sz="1000" dirty="0" smtClean="0">
                <a:solidFill>
                  <a:schemeClr val="tx1"/>
                </a:solidFill>
              </a:rPr>
              <a:t>Use </a:t>
            </a:r>
            <a:r>
              <a:rPr lang="en-US" sz="1000" i="1" dirty="0" smtClean="0">
                <a:solidFill>
                  <a:schemeClr val="tx1"/>
                </a:solidFill>
              </a:rPr>
              <a:t>Microsoft SQLIO </a:t>
            </a:r>
            <a:r>
              <a:rPr lang="en-US" sz="1000" dirty="0" smtClean="0">
                <a:solidFill>
                  <a:schemeClr val="tx1"/>
                </a:solidFill>
              </a:rPr>
              <a:t>and </a:t>
            </a:r>
            <a:r>
              <a:rPr lang="en-US" sz="1000" i="1" dirty="0" smtClean="0">
                <a:solidFill>
                  <a:schemeClr val="tx1"/>
                </a:solidFill>
              </a:rPr>
              <a:t>Microsoft SQLIOSim </a:t>
            </a:r>
            <a:r>
              <a:rPr lang="en-US" sz="1000" dirty="0" smtClean="0">
                <a:solidFill>
                  <a:schemeClr val="tx1"/>
                </a:solidFill>
              </a:rPr>
              <a:t>to stress test storage and validate communication errors.</a:t>
            </a:r>
          </a:p>
          <a:p>
            <a:pPr algn="just">
              <a:spcBef>
                <a:spcPts val="300"/>
              </a:spcBef>
              <a:spcAft>
                <a:spcPts val="300"/>
              </a:spcAft>
              <a:buClr>
                <a:srgbClr val="C00000"/>
              </a:buClr>
              <a:buFont typeface="Wingdings" pitchFamily="2" charset="2"/>
              <a:buChar char="q"/>
            </a:pPr>
            <a:r>
              <a:rPr lang="en-US" sz="1000" b="1" dirty="0">
                <a:solidFill>
                  <a:schemeClr val="tx1"/>
                </a:solidFill>
              </a:rPr>
              <a:t>Tools.</a:t>
            </a:r>
            <a:r>
              <a:rPr lang="en-US" sz="1000" dirty="0">
                <a:solidFill>
                  <a:schemeClr val="tx1"/>
                </a:solidFill>
              </a:rPr>
              <a:t> Use </a:t>
            </a:r>
            <a:r>
              <a:rPr lang="en-US" sz="1000" i="1" dirty="0" smtClean="0">
                <a:solidFill>
                  <a:schemeClr val="tx1"/>
                </a:solidFill>
              </a:rPr>
              <a:t>CPUID CPUz </a:t>
            </a:r>
            <a:r>
              <a:rPr lang="en-US" sz="1000" dirty="0" smtClean="0">
                <a:solidFill>
                  <a:schemeClr val="tx1"/>
                </a:solidFill>
              </a:rPr>
              <a:t>to determine processor information, specially at which speed is currently running.</a:t>
            </a:r>
          </a:p>
          <a:p>
            <a:pPr algn="just">
              <a:spcBef>
                <a:spcPts val="300"/>
              </a:spcBef>
              <a:spcAft>
                <a:spcPts val="300"/>
              </a:spcAft>
              <a:buClr>
                <a:srgbClr val="C00000"/>
              </a:buClr>
              <a:buFont typeface="Wingdings" pitchFamily="2" charset="2"/>
              <a:buChar char="q"/>
            </a:pPr>
            <a:r>
              <a:rPr lang="en-US" sz="1000" b="1" dirty="0">
                <a:solidFill>
                  <a:schemeClr val="tx1"/>
                </a:solidFill>
              </a:rPr>
              <a:t>Tools.</a:t>
            </a:r>
            <a:r>
              <a:rPr lang="en-US" sz="1000" dirty="0">
                <a:solidFill>
                  <a:schemeClr val="tx1"/>
                </a:solidFill>
              </a:rPr>
              <a:t> </a:t>
            </a:r>
            <a:r>
              <a:rPr lang="en-US" sz="1000" dirty="0" smtClean="0">
                <a:solidFill>
                  <a:schemeClr val="tx1"/>
                </a:solidFill>
              </a:rPr>
              <a:t>Use </a:t>
            </a:r>
            <a:r>
              <a:rPr lang="en-US" sz="1000" i="1" dirty="0" smtClean="0">
                <a:solidFill>
                  <a:schemeClr val="tx1"/>
                </a:solidFill>
              </a:rPr>
              <a:t>Intel Processor Identification </a:t>
            </a:r>
            <a:r>
              <a:rPr lang="en-US" sz="1000" dirty="0" smtClean="0">
                <a:solidFill>
                  <a:schemeClr val="tx1"/>
                </a:solidFill>
              </a:rPr>
              <a:t>to determine processor information, specially if Hyperthreading is running.</a:t>
            </a:r>
            <a:endParaRPr lang="en-US" sz="1000" dirty="0">
              <a:solidFill>
                <a:schemeClr val="tx1"/>
              </a:solidFill>
            </a:endParaRPr>
          </a:p>
          <a:p>
            <a:pPr algn="just">
              <a:spcBef>
                <a:spcPts val="300"/>
              </a:spcBef>
              <a:spcAft>
                <a:spcPts val="300"/>
              </a:spcAft>
              <a:buClr>
                <a:srgbClr val="C00000"/>
              </a:buClr>
              <a:buFont typeface="Wingdings" pitchFamily="2" charset="2"/>
              <a:buChar char="q"/>
            </a:pPr>
            <a:endParaRPr lang="en-US" sz="1000" dirty="0">
              <a:solidFill>
                <a:schemeClr val="tx1"/>
              </a:solidFill>
            </a:endParaRPr>
          </a:p>
          <a:p>
            <a:pPr algn="just">
              <a:spcBef>
                <a:spcPts val="300"/>
              </a:spcBef>
              <a:spcAft>
                <a:spcPts val="300"/>
              </a:spcAft>
              <a:buClr>
                <a:srgbClr val="C00000"/>
              </a:buClr>
              <a:buFont typeface="Wingdings" pitchFamily="2" charset="2"/>
              <a:buChar char="q"/>
            </a:pPr>
            <a:endParaRPr lang="en-US" sz="1000" dirty="0">
              <a:solidFill>
                <a:schemeClr val="tx1"/>
              </a:solidFill>
            </a:endParaRPr>
          </a:p>
          <a:p>
            <a:pPr algn="just">
              <a:spcBef>
                <a:spcPts val="300"/>
              </a:spcBef>
              <a:spcAft>
                <a:spcPts val="300"/>
              </a:spcAft>
              <a:buClr>
                <a:srgbClr val="C00000"/>
              </a:buClr>
              <a:buFont typeface="Wingdings" pitchFamily="2" charset="2"/>
              <a:buChar char="q"/>
            </a:pPr>
            <a:endParaRPr lang="en-US" sz="1000" dirty="0">
              <a:solidFill>
                <a:schemeClr val="tx1"/>
              </a:solidFill>
            </a:endParaRPr>
          </a:p>
        </p:txBody>
      </p:sp>
    </p:spTree>
    <p:extLst>
      <p:ext uri="{BB962C8B-B14F-4D97-AF65-F5344CB8AC3E}">
        <p14:creationId xmlns:p14="http://schemas.microsoft.com/office/powerpoint/2010/main" val="184657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83568"/>
            <a:ext cx="9144000" cy="132343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25000" dist="5000" dir="5400000" sy="-100000" rotWithShape="0"/>
                </a:effectLst>
              </a:rPr>
              <a:t>Dedicated Administrator Connections (DAC)</a:t>
            </a:r>
          </a:p>
        </p:txBody>
      </p:sp>
    </p:spTree>
    <p:extLst>
      <p:ext uri="{BB962C8B-B14F-4D97-AF65-F5344CB8AC3E}">
        <p14:creationId xmlns:p14="http://schemas.microsoft.com/office/powerpoint/2010/main" val="37145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76200"/>
            <a:ext cx="9144000" cy="639762"/>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stStyle>
          <a:p>
            <a:r>
              <a:rPr lang="en-US" sz="2800" dirty="0"/>
              <a:t>Dedicated Administrator Connections (DAC)</a:t>
            </a:r>
            <a:endParaRPr lang="en-US" sz="2800" dirty="0">
              <a:solidFill>
                <a:schemeClr val="tx1"/>
              </a:solidFill>
            </a:endParaRPr>
          </a:p>
        </p:txBody>
      </p:sp>
      <p:sp>
        <p:nvSpPr>
          <p:cNvPr id="6" name="TextBox 5"/>
          <p:cNvSpPr txBox="1"/>
          <p:nvPr/>
        </p:nvSpPr>
        <p:spPr>
          <a:xfrm>
            <a:off x="838200" y="685794"/>
            <a:ext cx="8077200" cy="1815882"/>
          </a:xfrm>
          <a:prstGeom prst="rect">
            <a:avLst/>
          </a:prstGeom>
          <a:noFill/>
        </p:spPr>
        <p:txBody>
          <a:bodyPr wrap="square" rtlCol="0">
            <a:spAutoFit/>
          </a:bodyPr>
          <a:lstStyle/>
          <a:p>
            <a:pPr marL="285750" indent="-285750">
              <a:buFont typeface="Arial" pitchFamily="34" charset="0"/>
              <a:buChar char="•"/>
            </a:pPr>
            <a:r>
              <a:rPr lang="en-US" sz="1400" dirty="0" smtClean="0"/>
              <a:t>To enabled DAC</a:t>
            </a:r>
          </a:p>
          <a:p>
            <a:pPr marL="285750" indent="-285750">
              <a:buFont typeface="Arial" pitchFamily="34" charset="0"/>
              <a:buChar char="•"/>
            </a:pPr>
            <a:endParaRPr lang="en-US" sz="1400" dirty="0"/>
          </a:p>
          <a:p>
            <a:pPr marL="285750" indent="-285750">
              <a:buFont typeface="Arial" pitchFamily="34" charset="0"/>
              <a:buChar char="•"/>
            </a:pPr>
            <a:endParaRPr lang="en-US" sz="1400" dirty="0" smtClean="0"/>
          </a:p>
          <a:p>
            <a:pPr marL="285750" indent="-285750">
              <a:buFont typeface="Arial" pitchFamily="34" charset="0"/>
              <a:buChar char="•"/>
            </a:pPr>
            <a:endParaRPr lang="en-US" sz="1400" dirty="0"/>
          </a:p>
          <a:p>
            <a:pPr marL="285750" indent="-285750">
              <a:buFont typeface="Arial" pitchFamily="34" charset="0"/>
              <a:buChar char="•"/>
            </a:pPr>
            <a:r>
              <a:rPr lang="en-US" sz="1400" dirty="0" smtClean="0"/>
              <a:t>To connect using DAC on Management Studio or SQLCMD:</a:t>
            </a:r>
          </a:p>
          <a:p>
            <a:pPr marL="285750" indent="-285750">
              <a:buFont typeface="Arial" pitchFamily="34" charset="0"/>
              <a:buChar char="•"/>
            </a:pPr>
            <a:endParaRPr lang="en-US" sz="1400" dirty="0"/>
          </a:p>
          <a:p>
            <a:pPr marL="285750" indent="-285750">
              <a:buFont typeface="Arial" pitchFamily="34" charset="0"/>
              <a:buChar char="•"/>
            </a:pPr>
            <a:endParaRPr lang="en-US" sz="1400" dirty="0" smtClean="0"/>
          </a:p>
          <a:p>
            <a:pPr marL="285750" indent="-285750">
              <a:buFont typeface="Arial" pitchFamily="34" charset="0"/>
              <a:buChar char="•"/>
            </a:pPr>
            <a:r>
              <a:rPr lang="en-US" sz="1400" dirty="0" smtClean="0"/>
              <a:t>Using SQLCMD:</a:t>
            </a:r>
            <a:endParaRPr lang="en-US" sz="1400" dirty="0"/>
          </a:p>
        </p:txBody>
      </p:sp>
      <p:sp>
        <p:nvSpPr>
          <p:cNvPr id="7" name="Content Placeholder 2"/>
          <p:cNvSpPr txBox="1">
            <a:spLocks/>
          </p:cNvSpPr>
          <p:nvPr/>
        </p:nvSpPr>
        <p:spPr>
          <a:xfrm>
            <a:off x="1219200" y="970829"/>
            <a:ext cx="5791200" cy="52130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a:norm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Clr>
                <a:srgbClr val="C00000"/>
              </a:buClr>
              <a:buFont typeface="Wingdings" charset="2"/>
              <a:buNone/>
            </a:pPr>
            <a:r>
              <a:rPr lang="en-US" sz="1200" dirty="0" smtClean="0">
                <a:solidFill>
                  <a:schemeClr val="tx1"/>
                </a:solidFill>
              </a:rPr>
              <a:t>exec sp_configure 'remote admin connections',1</a:t>
            </a:r>
          </a:p>
          <a:p>
            <a:pPr marL="0" indent="0" algn="just">
              <a:buClr>
                <a:srgbClr val="C00000"/>
              </a:buClr>
              <a:buFont typeface="Wingdings" charset="2"/>
              <a:buNone/>
            </a:pPr>
            <a:r>
              <a:rPr lang="en-US" sz="1200" dirty="0" smtClean="0">
                <a:solidFill>
                  <a:schemeClr val="tx1"/>
                </a:solidFill>
              </a:rPr>
              <a:t>Reconfigure with override</a:t>
            </a:r>
          </a:p>
        </p:txBody>
      </p:sp>
      <p:sp>
        <p:nvSpPr>
          <p:cNvPr id="8" name="Content Placeholder 2"/>
          <p:cNvSpPr txBox="1">
            <a:spLocks/>
          </p:cNvSpPr>
          <p:nvPr/>
        </p:nvSpPr>
        <p:spPr>
          <a:xfrm>
            <a:off x="1219200" y="1825939"/>
            <a:ext cx="5791200" cy="328590"/>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Clr>
                <a:srgbClr val="C00000"/>
              </a:buClr>
              <a:buFont typeface="Arial" pitchFamily="34" charset="0"/>
              <a:buNone/>
            </a:pPr>
            <a:r>
              <a:rPr lang="en-US" sz="1200" dirty="0" smtClean="0">
                <a:solidFill>
                  <a:schemeClr val="tx1"/>
                </a:solidFill>
              </a:rPr>
              <a:t>ADMIN:[server_name\instance_name]</a:t>
            </a:r>
            <a:endParaRPr lang="en-US" sz="1200" dirty="0">
              <a:solidFill>
                <a:schemeClr val="tx1"/>
              </a:solidFill>
            </a:endParaRPr>
          </a:p>
        </p:txBody>
      </p:sp>
      <p:sp>
        <p:nvSpPr>
          <p:cNvPr id="9" name="Content Placeholder 2"/>
          <p:cNvSpPr txBox="1">
            <a:spLocks/>
          </p:cNvSpPr>
          <p:nvPr/>
        </p:nvSpPr>
        <p:spPr>
          <a:xfrm>
            <a:off x="1219200" y="2489145"/>
            <a:ext cx="6172200" cy="232838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C:\&gt;</a:t>
            </a:r>
            <a:r>
              <a:rPr lang="en-US" sz="900" b="1" dirty="0">
                <a:solidFill>
                  <a:srgbClr val="C00000"/>
                </a:solidFill>
                <a:latin typeface="Courier New" pitchFamily="49" charset="0"/>
                <a:cs typeface="Courier New" pitchFamily="49" charset="0"/>
              </a:rPr>
              <a:t>sqlcmd</a:t>
            </a:r>
            <a:r>
              <a:rPr lang="en-US" sz="900" dirty="0">
                <a:solidFill>
                  <a:srgbClr val="C00000"/>
                </a:solidFill>
                <a:latin typeface="Courier New" pitchFamily="49" charset="0"/>
                <a:cs typeface="Courier New" pitchFamily="49" charset="0"/>
              </a:rPr>
              <a:t> </a:t>
            </a:r>
            <a:r>
              <a:rPr lang="en-US" sz="900" dirty="0">
                <a:solidFill>
                  <a:schemeClr val="tx1"/>
                </a:solidFill>
                <a:latin typeface="Courier New" pitchFamily="49" charset="0"/>
                <a:cs typeface="Courier New" pitchFamily="49" charset="0"/>
              </a:rPr>
              <a:t>-S </a:t>
            </a:r>
            <a:r>
              <a:rPr lang="en-US" sz="900" b="1" u="sng" dirty="0">
                <a:solidFill>
                  <a:srgbClr val="C00000"/>
                </a:solidFill>
                <a:latin typeface="Courier New" pitchFamily="49" charset="0"/>
                <a:cs typeface="Courier New" pitchFamily="49" charset="0"/>
              </a:rPr>
              <a:t>admin:</a:t>
            </a:r>
            <a:r>
              <a:rPr lang="en-US" sz="900" dirty="0">
                <a:solidFill>
                  <a:schemeClr val="tx1"/>
                </a:solidFill>
                <a:latin typeface="Courier New" pitchFamily="49" charset="0"/>
                <a:cs typeface="Courier New" pitchFamily="49" charset="0"/>
              </a:rPr>
              <a:t>localhost\sqlserver2008 -E</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1&gt; select</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2&gt; (</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3&gt;   (select cntr_value *1.0 from sys.dm_os_performance_counters</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4&gt;   where ltrim(rtrim(counter_name)) = 'Buffer cache hit ratio')</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5&gt;  /</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6&gt;   (select cntr_value *1.0 from sys.dm_os_performance_counters</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7&gt;   where ltrim(rtrim(counter_name)) = 'Buffer cache hit ratio base')</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8&gt; ) *100.0 as </a:t>
            </a:r>
            <a:r>
              <a:rPr lang="en-US" sz="900" dirty="0" err="1">
                <a:solidFill>
                  <a:schemeClr val="tx1"/>
                </a:solidFill>
                <a:latin typeface="Courier New" pitchFamily="49" charset="0"/>
                <a:cs typeface="Courier New" pitchFamily="49" charset="0"/>
              </a:rPr>
              <a:t>buffer_cache_hit_ratio</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9&gt; go</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err="1">
                <a:solidFill>
                  <a:schemeClr val="tx1"/>
                </a:solidFill>
                <a:latin typeface="Courier New" pitchFamily="49" charset="0"/>
                <a:cs typeface="Courier New" pitchFamily="49" charset="0"/>
              </a:rPr>
              <a:t>buffer_cache_hit_ratio</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100.000000000000</a:t>
            </a:r>
          </a:p>
          <a:p>
            <a:pPr marL="0" indent="0">
              <a:spcBef>
                <a:spcPts val="0"/>
              </a:spcBef>
              <a:buClr>
                <a:srgbClr val="C00000"/>
              </a:buClr>
              <a:buNone/>
              <a:tabLst>
                <a:tab pos="225425" algn="l"/>
                <a:tab pos="463550" algn="l"/>
                <a:tab pos="688975" algn="l"/>
                <a:tab pos="914400" algn="l"/>
                <a:tab pos="1139825" algn="l"/>
                <a:tab pos="1377950" algn="l"/>
              </a:tabLst>
            </a:pP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(1 rows affected)</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1&gt;</a:t>
            </a:r>
          </a:p>
        </p:txBody>
      </p:sp>
      <p:sp>
        <p:nvSpPr>
          <p:cNvPr id="10" name="Right Arrow 9"/>
          <p:cNvSpPr/>
          <p:nvPr/>
        </p:nvSpPr>
        <p:spPr>
          <a:xfrm>
            <a:off x="774700" y="2421461"/>
            <a:ext cx="409222" cy="33020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4457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96847"/>
            <a:ext cx="9144000" cy="70788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25000" dist="5000" dir="5400000" sy="-100000" rotWithShape="0"/>
                </a:effectLst>
              </a:rPr>
              <a:t>Database Options</a:t>
            </a:r>
            <a:endPar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25000" dist="5000" dir="5400000" sy="-100000" rotWithShape="0"/>
              </a:effectLst>
            </a:endParaRPr>
          </a:p>
        </p:txBody>
      </p:sp>
    </p:spTree>
    <p:extLst>
      <p:ext uri="{BB962C8B-B14F-4D97-AF65-F5344CB8AC3E}">
        <p14:creationId xmlns:p14="http://schemas.microsoft.com/office/powerpoint/2010/main" val="133806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27" y="166968"/>
            <a:ext cx="8557887" cy="4896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177800" y="1447800"/>
            <a:ext cx="2472267" cy="2023533"/>
          </a:xfrm>
          <a:prstGeom prst="roundRect">
            <a:avLst>
              <a:gd name="adj" fmla="val 5370"/>
            </a:avLst>
          </a:prstGeom>
          <a:noFill/>
          <a:ln w="38100">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075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867153"/>
            <a:ext cx="9144000" cy="101566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CPU Bottleneck</a:t>
            </a:r>
            <a:endPar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83735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503748"/>
            <a:ext cx="7010400" cy="369332"/>
          </a:xfrm>
          <a:prstGeom prst="rect">
            <a:avLst/>
          </a:prstGeom>
          <a:noFill/>
        </p:spPr>
        <p:txBody>
          <a:bodyPr wrap="square" rtlCol="0">
            <a:spAutoFit/>
          </a:bodyPr>
          <a:lstStyle/>
          <a:p>
            <a:pPr marL="285750" indent="-285750">
              <a:buFont typeface="Arial" pitchFamily="34" charset="0"/>
              <a:buChar char="•"/>
            </a:pPr>
            <a:r>
              <a:rPr lang="en-US" dirty="0" smtClean="0"/>
              <a:t>CPU Utilization on the Last 4-Hours</a:t>
            </a:r>
          </a:p>
        </p:txBody>
      </p:sp>
      <p:sp>
        <p:nvSpPr>
          <p:cNvPr id="2" name="Title 1"/>
          <p:cNvSpPr>
            <a:spLocks noGrp="1"/>
          </p:cNvSpPr>
          <p:nvPr>
            <p:ph type="title" idx="4294967295"/>
          </p:nvPr>
        </p:nvSpPr>
        <p:spPr>
          <a:xfrm>
            <a:off x="0" y="57150"/>
            <a:ext cx="9144000" cy="479425"/>
          </a:xfrm>
        </p:spPr>
        <p:txBody>
          <a:bodyPr>
            <a:normAutofit fontScale="90000"/>
          </a:bodyPr>
          <a:lstStyle/>
          <a:p>
            <a:r>
              <a:rPr lang="en-US" sz="2800" dirty="0" smtClean="0"/>
              <a:t>T-SQL for Determine if </a:t>
            </a:r>
            <a:r>
              <a:rPr lang="en-US" sz="2800" u="sng" dirty="0" smtClean="0"/>
              <a:t>CPU</a:t>
            </a:r>
            <a:r>
              <a:rPr lang="en-US" sz="2800" dirty="0" smtClean="0"/>
              <a:t> Bottleneck</a:t>
            </a:r>
            <a:endParaRPr lang="en-US" sz="2800" dirty="0"/>
          </a:p>
        </p:txBody>
      </p:sp>
      <p:sp>
        <p:nvSpPr>
          <p:cNvPr id="3" name="Content Placeholder 2"/>
          <p:cNvSpPr>
            <a:spLocks noGrp="1"/>
          </p:cNvSpPr>
          <p:nvPr>
            <p:ph idx="4294967295"/>
          </p:nvPr>
        </p:nvSpPr>
        <p:spPr>
          <a:xfrm>
            <a:off x="177264" y="812800"/>
            <a:ext cx="8780462" cy="4314825"/>
          </a:xfrm>
          <a:solidFill>
            <a:schemeClr val="bg1"/>
          </a:solidFill>
          <a:ln>
            <a:solidFill>
              <a:schemeClr val="tx1"/>
            </a:solidFill>
          </a:ln>
        </p:spPr>
        <p:txBody>
          <a:bodyPr>
            <a:noAutofit/>
          </a:bodyPr>
          <a:lstStyle/>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smtClean="0">
                <a:latin typeface="Courier New" pitchFamily="49" charset="0"/>
                <a:cs typeface="Courier New" pitchFamily="49" charset="0"/>
              </a:rPr>
              <a:t>declare </a:t>
            </a:r>
            <a:r>
              <a:rPr lang="en-US" sz="800" dirty="0">
                <a:latin typeface="Courier New" pitchFamily="49" charset="0"/>
                <a:cs typeface="Courier New" pitchFamily="49" charset="0"/>
              </a:rPr>
              <a:t>@</a:t>
            </a:r>
            <a:r>
              <a:rPr lang="en-US" sz="800" dirty="0" err="1">
                <a:latin typeface="Courier New" pitchFamily="49" charset="0"/>
                <a:cs typeface="Courier New" pitchFamily="49" charset="0"/>
              </a:rPr>
              <a:t>ts_now</a:t>
            </a:r>
            <a:r>
              <a:rPr lang="en-US" sz="800" dirty="0">
                <a:latin typeface="Courier New" pitchFamily="49" charset="0"/>
                <a:cs typeface="Courier New" pitchFamily="49" charset="0"/>
              </a:rPr>
              <a:t> </a:t>
            </a:r>
            <a:r>
              <a:rPr lang="en-US" sz="800" dirty="0" err="1">
                <a:latin typeface="Courier New" pitchFamily="49" charset="0"/>
                <a:cs typeface="Courier New" pitchFamily="49" charset="0"/>
              </a:rPr>
              <a:t>bigint</a:t>
            </a:r>
            <a:endParaRPr lang="en-US" sz="800" dirty="0">
              <a:latin typeface="Courier New" pitchFamily="49" charset="0"/>
              <a:cs typeface="Courier New" pitchFamily="49" charset="0"/>
            </a:endParaRP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select @</a:t>
            </a:r>
            <a:r>
              <a:rPr lang="en-US" sz="800" dirty="0" err="1">
                <a:latin typeface="Courier New" pitchFamily="49" charset="0"/>
                <a:cs typeface="Courier New" pitchFamily="49" charset="0"/>
              </a:rPr>
              <a:t>ts_now</a:t>
            </a:r>
            <a:r>
              <a:rPr lang="en-US" sz="800" dirty="0">
                <a:latin typeface="Courier New" pitchFamily="49" charset="0"/>
                <a:cs typeface="Courier New" pitchFamily="49" charset="0"/>
              </a:rPr>
              <a:t> = </a:t>
            </a:r>
            <a:r>
              <a:rPr lang="en-US" sz="800" dirty="0" err="1">
                <a:latin typeface="Courier New" pitchFamily="49" charset="0"/>
                <a:cs typeface="Courier New" pitchFamily="49" charset="0"/>
              </a:rPr>
              <a:t>cpu_ticks</a:t>
            </a:r>
            <a:r>
              <a:rPr lang="en-US" sz="800" dirty="0">
                <a:latin typeface="Courier New" pitchFamily="49" charset="0"/>
                <a:cs typeface="Courier New" pitchFamily="49" charset="0"/>
              </a:rPr>
              <a:t> / (</a:t>
            </a:r>
            <a:r>
              <a:rPr lang="en-US" sz="800" dirty="0" err="1">
                <a:latin typeface="Courier New" pitchFamily="49" charset="0"/>
                <a:cs typeface="Courier New" pitchFamily="49" charset="0"/>
              </a:rPr>
              <a:t>cpu_ticks</a:t>
            </a:r>
            <a:r>
              <a:rPr lang="en-US" sz="800" dirty="0">
                <a:latin typeface="Courier New" pitchFamily="49" charset="0"/>
                <a:cs typeface="Courier New" pitchFamily="49" charset="0"/>
              </a:rPr>
              <a:t>/</a:t>
            </a:r>
            <a:r>
              <a:rPr lang="en-US" sz="800" dirty="0" err="1">
                <a:latin typeface="Courier New" pitchFamily="49" charset="0"/>
                <a:cs typeface="Courier New" pitchFamily="49" charset="0"/>
              </a:rPr>
              <a:t>ms_ticks</a:t>
            </a:r>
            <a:r>
              <a:rPr lang="en-US" sz="800" dirty="0">
                <a:latin typeface="Courier New" pitchFamily="49" charset="0"/>
                <a:cs typeface="Courier New" pitchFamily="49" charset="0"/>
              </a:rPr>
              <a:t>) from </a:t>
            </a:r>
            <a:r>
              <a:rPr lang="en-US" sz="800" dirty="0" err="1">
                <a:latin typeface="Courier New" pitchFamily="49" charset="0"/>
                <a:cs typeface="Courier New" pitchFamily="49" charset="0"/>
              </a:rPr>
              <a:t>sys.dm_os_sys_info</a:t>
            </a:r>
            <a:endParaRPr lang="en-US" sz="800" dirty="0">
              <a:latin typeface="Courier New" pitchFamily="49" charset="0"/>
              <a:cs typeface="Courier New" pitchFamily="49" charset="0"/>
            </a:endParaRP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endParaRPr lang="en-US" sz="800" dirty="0">
              <a:latin typeface="Courier New" pitchFamily="49" charset="0"/>
              <a:cs typeface="Courier New" pitchFamily="49" charset="0"/>
            </a:endParaRP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;with </a:t>
            </a:r>
            <a:r>
              <a:rPr lang="en-US" sz="800" dirty="0" err="1">
                <a:latin typeface="Courier New" pitchFamily="49" charset="0"/>
                <a:cs typeface="Courier New" pitchFamily="49" charset="0"/>
              </a:rPr>
              <a:t>tbl</a:t>
            </a:r>
            <a:endParaRPr lang="en-US" sz="800" dirty="0">
              <a:latin typeface="Courier New" pitchFamily="49" charset="0"/>
              <a:cs typeface="Courier New" pitchFamily="49" charset="0"/>
            </a:endParaRP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as</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select</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t>
            </a:r>
            <a:r>
              <a:rPr lang="en-US" sz="800" dirty="0" err="1">
                <a:latin typeface="Courier New" pitchFamily="49" charset="0"/>
                <a:cs typeface="Courier New" pitchFamily="49" charset="0"/>
              </a:rPr>
              <a:t>servername</a:t>
            </a:r>
            <a:r>
              <a:rPr lang="en-US" sz="800" dirty="0">
                <a:latin typeface="Courier New" pitchFamily="49" charset="0"/>
                <a:cs typeface="Courier New" pitchFamily="49" charset="0"/>
              </a:rPr>
              <a:t> as </a:t>
            </a:r>
            <a:r>
              <a:rPr lang="en-US" sz="800" dirty="0" err="1">
                <a:latin typeface="Courier New" pitchFamily="49" charset="0"/>
                <a:cs typeface="Courier New" pitchFamily="49" charset="0"/>
              </a:rPr>
              <a:t>SQLInstanceName</a:t>
            </a:r>
            <a:endParaRPr lang="en-US" sz="800" dirty="0">
              <a:latin typeface="Courier New" pitchFamily="49" charset="0"/>
              <a:cs typeface="Courier New" pitchFamily="49" charset="0"/>
            </a:endParaRP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t>
            </a:r>
            <a:r>
              <a:rPr lang="en-US" sz="800" dirty="0" err="1">
                <a:latin typeface="Courier New" pitchFamily="49" charset="0"/>
                <a:cs typeface="Courier New" pitchFamily="49" charset="0"/>
              </a:rPr>
              <a:t>dateadd</a:t>
            </a:r>
            <a:r>
              <a:rPr lang="en-US" sz="800" dirty="0">
                <a:latin typeface="Courier New" pitchFamily="49" charset="0"/>
                <a:cs typeface="Courier New" pitchFamily="49" charset="0"/>
              </a:rPr>
              <a:t>(</a:t>
            </a:r>
            <a:r>
              <a:rPr lang="en-US" sz="800" dirty="0" err="1">
                <a:latin typeface="Courier New" pitchFamily="49" charset="0"/>
                <a:cs typeface="Courier New" pitchFamily="49" charset="0"/>
              </a:rPr>
              <a:t>ms</a:t>
            </a:r>
            <a:r>
              <a:rPr lang="en-US" sz="800" dirty="0">
                <a:latin typeface="Courier New" pitchFamily="49" charset="0"/>
                <a:cs typeface="Courier New" pitchFamily="49" charset="0"/>
              </a:rPr>
              <a:t>, -1 * (@</a:t>
            </a:r>
            <a:r>
              <a:rPr lang="en-US" sz="800" dirty="0" err="1">
                <a:latin typeface="Courier New" pitchFamily="49" charset="0"/>
                <a:cs typeface="Courier New" pitchFamily="49" charset="0"/>
              </a:rPr>
              <a:t>ts_now</a:t>
            </a:r>
            <a:r>
              <a:rPr lang="en-US" sz="800" dirty="0">
                <a:latin typeface="Courier New" pitchFamily="49" charset="0"/>
                <a:cs typeface="Courier New" pitchFamily="49" charset="0"/>
              </a:rPr>
              <a:t> - [timestamp]), </a:t>
            </a:r>
            <a:r>
              <a:rPr lang="en-US" sz="800" dirty="0" err="1">
                <a:latin typeface="Courier New" pitchFamily="49" charset="0"/>
                <a:cs typeface="Courier New" pitchFamily="49" charset="0"/>
              </a:rPr>
              <a:t>GetDate</a:t>
            </a:r>
            <a:r>
              <a:rPr lang="en-US" sz="800" dirty="0">
                <a:latin typeface="Courier New" pitchFamily="49" charset="0"/>
                <a:cs typeface="Courier New" pitchFamily="49" charset="0"/>
              </a:rPr>
              <a:t>()) as </a:t>
            </a:r>
            <a:r>
              <a:rPr lang="en-US" sz="800" dirty="0" err="1">
                <a:latin typeface="Courier New" pitchFamily="49" charset="0"/>
                <a:cs typeface="Courier New" pitchFamily="49" charset="0"/>
              </a:rPr>
              <a:t>EventTime</a:t>
            </a:r>
            <a:endParaRPr lang="en-US" sz="800" dirty="0">
              <a:latin typeface="Courier New" pitchFamily="49" charset="0"/>
              <a:cs typeface="Courier New" pitchFamily="49" charset="0"/>
            </a:endParaRP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,cast(</a:t>
            </a:r>
            <a:r>
              <a:rPr lang="en-US" sz="800" dirty="0" err="1">
                <a:latin typeface="Courier New" pitchFamily="49" charset="0"/>
                <a:cs typeface="Courier New" pitchFamily="49" charset="0"/>
              </a:rPr>
              <a:t>SQLProcessUtilization</a:t>
            </a:r>
            <a:r>
              <a:rPr lang="en-US" sz="800" dirty="0">
                <a:latin typeface="Courier New" pitchFamily="49" charset="0"/>
                <a:cs typeface="Courier New" pitchFamily="49" charset="0"/>
              </a:rPr>
              <a:t> as money) as </a:t>
            </a:r>
            <a:r>
              <a:rPr lang="en-US" sz="800" dirty="0" err="1">
                <a:latin typeface="Courier New" pitchFamily="49" charset="0"/>
                <a:cs typeface="Courier New" pitchFamily="49" charset="0"/>
              </a:rPr>
              <a:t>SQLProcessUtilization_Pcnt</a:t>
            </a:r>
            <a:endParaRPr lang="en-US" sz="800" dirty="0">
              <a:latin typeface="Courier New" pitchFamily="49" charset="0"/>
              <a:cs typeface="Courier New" pitchFamily="49" charset="0"/>
            </a:endParaRP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,cast((100 - </a:t>
            </a:r>
            <a:r>
              <a:rPr lang="en-US" sz="800" dirty="0" err="1">
                <a:latin typeface="Courier New" pitchFamily="49" charset="0"/>
                <a:cs typeface="Courier New" pitchFamily="49" charset="0"/>
              </a:rPr>
              <a:t>SystemIdle</a:t>
            </a:r>
            <a:r>
              <a:rPr lang="en-US" sz="800" dirty="0">
                <a:latin typeface="Courier New" pitchFamily="49" charset="0"/>
                <a:cs typeface="Courier New" pitchFamily="49" charset="0"/>
              </a:rPr>
              <a:t> - </a:t>
            </a:r>
            <a:r>
              <a:rPr lang="en-US" sz="800" dirty="0" err="1">
                <a:latin typeface="Courier New" pitchFamily="49" charset="0"/>
                <a:cs typeface="Courier New" pitchFamily="49" charset="0"/>
              </a:rPr>
              <a:t>SQLProcessUtilization</a:t>
            </a:r>
            <a:r>
              <a:rPr lang="en-US" sz="800" dirty="0">
                <a:latin typeface="Courier New" pitchFamily="49" charset="0"/>
                <a:cs typeface="Courier New" pitchFamily="49" charset="0"/>
              </a:rPr>
              <a:t>) as money) as </a:t>
            </a:r>
            <a:r>
              <a:rPr lang="en-US" sz="800" dirty="0" err="1">
                <a:latin typeface="Courier New" pitchFamily="49" charset="0"/>
                <a:cs typeface="Courier New" pitchFamily="49" charset="0"/>
              </a:rPr>
              <a:t>OtherProcessUtilization_Pcnt</a:t>
            </a:r>
            <a:endParaRPr lang="en-US" sz="800" dirty="0">
              <a:latin typeface="Courier New" pitchFamily="49" charset="0"/>
              <a:cs typeface="Courier New" pitchFamily="49" charset="0"/>
            </a:endParaRP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,cast(</a:t>
            </a:r>
            <a:r>
              <a:rPr lang="en-US" sz="800" dirty="0" err="1">
                <a:latin typeface="Courier New" pitchFamily="49" charset="0"/>
                <a:cs typeface="Courier New" pitchFamily="49" charset="0"/>
              </a:rPr>
              <a:t>SystemIdle</a:t>
            </a:r>
            <a:r>
              <a:rPr lang="en-US" sz="800" dirty="0">
                <a:latin typeface="Courier New" pitchFamily="49" charset="0"/>
                <a:cs typeface="Courier New" pitchFamily="49" charset="0"/>
              </a:rPr>
              <a:t> as money) as </a:t>
            </a:r>
            <a:r>
              <a:rPr lang="en-US" sz="800" dirty="0" err="1">
                <a:latin typeface="Courier New" pitchFamily="49" charset="0"/>
                <a:cs typeface="Courier New" pitchFamily="49" charset="0"/>
              </a:rPr>
              <a:t>SystemIdle_Pcnt</a:t>
            </a:r>
            <a:endParaRPr lang="en-US" sz="800" dirty="0">
              <a:latin typeface="Courier New" pitchFamily="49" charset="0"/>
              <a:cs typeface="Courier New" pitchFamily="49" charset="0"/>
            </a:endParaRP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from (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select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t>
            </a:r>
            <a:r>
              <a:rPr lang="en-US" sz="800" dirty="0" err="1">
                <a:latin typeface="Courier New" pitchFamily="49" charset="0"/>
                <a:cs typeface="Courier New" pitchFamily="49" charset="0"/>
              </a:rPr>
              <a:t>record.value</a:t>
            </a:r>
            <a:r>
              <a:rPr lang="en-US" sz="800" dirty="0">
                <a:latin typeface="Courier New" pitchFamily="49" charset="0"/>
                <a:cs typeface="Courier New" pitchFamily="49" charset="0"/>
              </a:rPr>
              <a:t>('(./Record/@id)[1]', '</a:t>
            </a:r>
            <a:r>
              <a:rPr lang="en-US" sz="800" dirty="0" err="1">
                <a:latin typeface="Courier New" pitchFamily="49" charset="0"/>
                <a:cs typeface="Courier New" pitchFamily="49" charset="0"/>
              </a:rPr>
              <a:t>int</a:t>
            </a:r>
            <a:r>
              <a:rPr lang="en-US" sz="800" dirty="0">
                <a:latin typeface="Courier New" pitchFamily="49" charset="0"/>
                <a:cs typeface="Courier New" pitchFamily="49" charset="0"/>
              </a:rPr>
              <a:t>') as </a:t>
            </a:r>
            <a:r>
              <a:rPr lang="en-US" sz="800" dirty="0" err="1">
                <a:latin typeface="Courier New" pitchFamily="49" charset="0"/>
                <a:cs typeface="Courier New" pitchFamily="49" charset="0"/>
              </a:rPr>
              <a:t>record_id</a:t>
            </a:r>
            <a:r>
              <a:rPr lang="en-US" sz="800" dirty="0">
                <a:latin typeface="Courier New" pitchFamily="49" charset="0"/>
                <a:cs typeface="Courier New" pitchFamily="49" charset="0"/>
              </a:rPr>
              <a:t>,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t>
            </a:r>
            <a:r>
              <a:rPr lang="en-US" sz="800" dirty="0" err="1">
                <a:latin typeface="Courier New" pitchFamily="49" charset="0"/>
                <a:cs typeface="Courier New" pitchFamily="49" charset="0"/>
              </a:rPr>
              <a:t>record.value</a:t>
            </a:r>
            <a:r>
              <a:rPr lang="en-US" sz="800" dirty="0">
                <a:latin typeface="Courier New" pitchFamily="49" charset="0"/>
                <a:cs typeface="Courier New" pitchFamily="49" charset="0"/>
              </a:rPr>
              <a:t>('(./Record/</a:t>
            </a:r>
            <a:r>
              <a:rPr lang="en-US" sz="800" dirty="0" err="1">
                <a:latin typeface="Courier New" pitchFamily="49" charset="0"/>
                <a:cs typeface="Courier New" pitchFamily="49" charset="0"/>
              </a:rPr>
              <a:t>SchedulerMonitorEvent</a:t>
            </a:r>
            <a:r>
              <a:rPr lang="en-US" sz="800" dirty="0">
                <a:latin typeface="Courier New" pitchFamily="49" charset="0"/>
                <a:cs typeface="Courier New" pitchFamily="49" charset="0"/>
              </a:rPr>
              <a:t>/</a:t>
            </a:r>
            <a:r>
              <a:rPr lang="en-US" sz="800" dirty="0" err="1">
                <a:latin typeface="Courier New" pitchFamily="49" charset="0"/>
                <a:cs typeface="Courier New" pitchFamily="49" charset="0"/>
              </a:rPr>
              <a:t>SystemHealth</a:t>
            </a:r>
            <a:r>
              <a:rPr lang="en-US" sz="800" dirty="0">
                <a:latin typeface="Courier New" pitchFamily="49" charset="0"/>
                <a:cs typeface="Courier New" pitchFamily="49" charset="0"/>
              </a:rPr>
              <a:t>/</a:t>
            </a:r>
            <a:r>
              <a:rPr lang="en-US" sz="800" dirty="0" err="1">
                <a:latin typeface="Courier New" pitchFamily="49" charset="0"/>
                <a:cs typeface="Courier New" pitchFamily="49" charset="0"/>
              </a:rPr>
              <a:t>SystemIdle</a:t>
            </a:r>
            <a:r>
              <a:rPr lang="en-US" sz="800" dirty="0">
                <a:latin typeface="Courier New" pitchFamily="49" charset="0"/>
                <a:cs typeface="Courier New" pitchFamily="49" charset="0"/>
              </a:rPr>
              <a:t>)[1]', '</a:t>
            </a:r>
            <a:r>
              <a:rPr lang="en-US" sz="800" dirty="0" err="1">
                <a:latin typeface="Courier New" pitchFamily="49" charset="0"/>
                <a:cs typeface="Courier New" pitchFamily="49" charset="0"/>
              </a:rPr>
              <a:t>int</a:t>
            </a:r>
            <a:r>
              <a:rPr lang="en-US" sz="800" dirty="0">
                <a:latin typeface="Courier New" pitchFamily="49" charset="0"/>
                <a:cs typeface="Courier New" pitchFamily="49" charset="0"/>
              </a:rPr>
              <a:t>') as </a:t>
            </a:r>
            <a:r>
              <a:rPr lang="en-US" sz="800" dirty="0" err="1">
                <a:latin typeface="Courier New" pitchFamily="49" charset="0"/>
                <a:cs typeface="Courier New" pitchFamily="49" charset="0"/>
              </a:rPr>
              <a:t>SystemIdle</a:t>
            </a:r>
            <a:r>
              <a:rPr lang="en-US" sz="800" dirty="0">
                <a:latin typeface="Courier New" pitchFamily="49" charset="0"/>
                <a:cs typeface="Courier New" pitchFamily="49" charset="0"/>
              </a:rPr>
              <a:t>,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t>
            </a:r>
            <a:r>
              <a:rPr lang="en-US" sz="800" dirty="0" err="1">
                <a:latin typeface="Courier New" pitchFamily="49" charset="0"/>
                <a:cs typeface="Courier New" pitchFamily="49" charset="0"/>
              </a:rPr>
              <a:t>record.value</a:t>
            </a:r>
            <a:r>
              <a:rPr lang="en-US" sz="800" dirty="0">
                <a:latin typeface="Courier New" pitchFamily="49" charset="0"/>
                <a:cs typeface="Courier New" pitchFamily="49" charset="0"/>
              </a:rPr>
              <a:t>('(./Record/</a:t>
            </a:r>
            <a:r>
              <a:rPr lang="en-US" sz="800" dirty="0" err="1">
                <a:latin typeface="Courier New" pitchFamily="49" charset="0"/>
                <a:cs typeface="Courier New" pitchFamily="49" charset="0"/>
              </a:rPr>
              <a:t>SchedulerMonitorEvent</a:t>
            </a:r>
            <a:r>
              <a:rPr lang="en-US" sz="800" dirty="0">
                <a:latin typeface="Courier New" pitchFamily="49" charset="0"/>
                <a:cs typeface="Courier New" pitchFamily="49" charset="0"/>
              </a:rPr>
              <a:t>/</a:t>
            </a:r>
            <a:r>
              <a:rPr lang="en-US" sz="800" dirty="0" err="1">
                <a:latin typeface="Courier New" pitchFamily="49" charset="0"/>
                <a:cs typeface="Courier New" pitchFamily="49" charset="0"/>
              </a:rPr>
              <a:t>SystemHealth</a:t>
            </a:r>
            <a:r>
              <a:rPr lang="en-US" sz="800" dirty="0">
                <a:latin typeface="Courier New" pitchFamily="49" charset="0"/>
                <a:cs typeface="Courier New" pitchFamily="49" charset="0"/>
              </a:rPr>
              <a:t>/</a:t>
            </a:r>
            <a:r>
              <a:rPr lang="en-US" sz="800" dirty="0" err="1">
                <a:latin typeface="Courier New" pitchFamily="49" charset="0"/>
                <a:cs typeface="Courier New" pitchFamily="49" charset="0"/>
              </a:rPr>
              <a:t>ProcessUtilization</a:t>
            </a:r>
            <a:r>
              <a:rPr lang="en-US" sz="800" dirty="0">
                <a:latin typeface="Courier New" pitchFamily="49" charset="0"/>
                <a:cs typeface="Courier New" pitchFamily="49" charset="0"/>
              </a:rPr>
              <a:t>)[1]', '</a:t>
            </a:r>
            <a:r>
              <a:rPr lang="en-US" sz="800" dirty="0" err="1">
                <a:latin typeface="Courier New" pitchFamily="49" charset="0"/>
                <a:cs typeface="Courier New" pitchFamily="49" charset="0"/>
              </a:rPr>
              <a:t>int</a:t>
            </a:r>
            <a:r>
              <a:rPr lang="en-US" sz="800" dirty="0">
                <a:latin typeface="Courier New" pitchFamily="49" charset="0"/>
                <a:cs typeface="Courier New" pitchFamily="49" charset="0"/>
              </a:rPr>
              <a:t>') as </a:t>
            </a:r>
            <a:r>
              <a:rPr lang="en-US" sz="800" dirty="0" err="1">
                <a:latin typeface="Courier New" pitchFamily="49" charset="0"/>
                <a:cs typeface="Courier New" pitchFamily="49" charset="0"/>
              </a:rPr>
              <a:t>SQLProcessUtilization</a:t>
            </a:r>
            <a:r>
              <a:rPr lang="en-US" sz="800" dirty="0">
                <a:latin typeface="Courier New" pitchFamily="49" charset="0"/>
                <a:cs typeface="Courier New" pitchFamily="49" charset="0"/>
              </a:rPr>
              <a:t>,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timestamp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from (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select timestamp, convert(xml, record) as record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from </a:t>
            </a:r>
            <a:r>
              <a:rPr lang="en-US" sz="800" dirty="0" err="1">
                <a:latin typeface="Courier New" pitchFamily="49" charset="0"/>
                <a:cs typeface="Courier New" pitchFamily="49" charset="0"/>
              </a:rPr>
              <a:t>sys.dm_os_ring_buffers</a:t>
            </a:r>
            <a:r>
              <a:rPr lang="en-US" sz="800" dirty="0">
                <a:latin typeface="Courier New" pitchFamily="49" charset="0"/>
                <a:cs typeface="Courier New" pitchFamily="49" charset="0"/>
              </a:rPr>
              <a:t>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where </a:t>
            </a:r>
            <a:r>
              <a:rPr lang="en-US" sz="800" dirty="0" err="1">
                <a:latin typeface="Courier New" pitchFamily="49" charset="0"/>
                <a:cs typeface="Courier New" pitchFamily="49" charset="0"/>
              </a:rPr>
              <a:t>ring_buffer_type</a:t>
            </a:r>
            <a:r>
              <a:rPr lang="en-US" sz="800" dirty="0">
                <a:latin typeface="Courier New" pitchFamily="49" charset="0"/>
                <a:cs typeface="Courier New" pitchFamily="49" charset="0"/>
              </a:rPr>
              <a:t> = N'RING_BUFFER_SCHEDULER_MONITOR'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and record like '%&lt;</a:t>
            </a:r>
            <a:r>
              <a:rPr lang="en-US" sz="800" dirty="0" err="1">
                <a:latin typeface="Courier New" pitchFamily="49" charset="0"/>
                <a:cs typeface="Courier New" pitchFamily="49" charset="0"/>
              </a:rPr>
              <a:t>SystemHealth</a:t>
            </a:r>
            <a:r>
              <a:rPr lang="en-US" sz="800" dirty="0">
                <a:latin typeface="Courier New" pitchFamily="49" charset="0"/>
                <a:cs typeface="Courier New" pitchFamily="49" charset="0"/>
              </a:rPr>
              <a:t>&gt;%'</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 as x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 as y</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select</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t>
            </a:r>
            <a:r>
              <a:rPr lang="en-US" sz="800" dirty="0" err="1">
                <a:latin typeface="Courier New" pitchFamily="49" charset="0"/>
                <a:cs typeface="Courier New" pitchFamily="49" charset="0"/>
              </a:rPr>
              <a:t>SQLInstanceName</a:t>
            </a:r>
            <a:r>
              <a:rPr lang="en-US" sz="800" dirty="0">
                <a:latin typeface="Courier New" pitchFamily="49" charset="0"/>
                <a:cs typeface="Courier New" pitchFamily="49" charset="0"/>
              </a:rPr>
              <a:t>,</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'Last 4-hours Avg. -----&gt;' as 'timeframe',</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t>
            </a:r>
            <a:r>
              <a:rPr lang="en-US" sz="800" dirty="0" err="1">
                <a:latin typeface="Courier New" pitchFamily="49" charset="0"/>
                <a:cs typeface="Courier New" pitchFamily="49" charset="0"/>
              </a:rPr>
              <a:t>avg</a:t>
            </a:r>
            <a:r>
              <a:rPr lang="en-US" sz="800" dirty="0">
                <a:latin typeface="Courier New" pitchFamily="49" charset="0"/>
                <a:cs typeface="Courier New" pitchFamily="49" charset="0"/>
              </a:rPr>
              <a:t>(</a:t>
            </a:r>
            <a:r>
              <a:rPr lang="en-US" sz="800" dirty="0" err="1">
                <a:latin typeface="Courier New" pitchFamily="49" charset="0"/>
                <a:cs typeface="Courier New" pitchFamily="49" charset="0"/>
              </a:rPr>
              <a:t>OtherProcessUtilization_Pcnt</a:t>
            </a:r>
            <a:r>
              <a:rPr lang="en-US" sz="800" dirty="0">
                <a:latin typeface="Courier New" pitchFamily="49" charset="0"/>
                <a:cs typeface="Courier New" pitchFamily="49" charset="0"/>
              </a:rPr>
              <a:t>) as OtherProcesses_CPU_Utilization_Last4Hours_Avg_Pcnt,</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t>
            </a:r>
            <a:r>
              <a:rPr lang="en-US" sz="800" dirty="0" err="1">
                <a:latin typeface="Courier New" pitchFamily="49" charset="0"/>
                <a:cs typeface="Courier New" pitchFamily="49" charset="0"/>
              </a:rPr>
              <a:t>avg</a:t>
            </a:r>
            <a:r>
              <a:rPr lang="en-US" sz="800" dirty="0">
                <a:latin typeface="Courier New" pitchFamily="49" charset="0"/>
                <a:cs typeface="Courier New" pitchFamily="49" charset="0"/>
              </a:rPr>
              <a:t>(</a:t>
            </a:r>
            <a:r>
              <a:rPr lang="en-US" sz="800" dirty="0" err="1">
                <a:latin typeface="Courier New" pitchFamily="49" charset="0"/>
                <a:cs typeface="Courier New" pitchFamily="49" charset="0"/>
              </a:rPr>
              <a:t>SQLProcessUtilization_Pcnt</a:t>
            </a:r>
            <a:r>
              <a:rPr lang="en-US" sz="800" dirty="0">
                <a:latin typeface="Courier New" pitchFamily="49" charset="0"/>
                <a:cs typeface="Courier New" pitchFamily="49" charset="0"/>
              </a:rPr>
              <a:t>) as SQLProcesses_CPU_Utilization_Last4Hours_Avg_Pcnt,</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t>
            </a:r>
            <a:r>
              <a:rPr lang="en-US" sz="800" dirty="0" err="1">
                <a:latin typeface="Courier New" pitchFamily="49" charset="0"/>
                <a:cs typeface="Courier New" pitchFamily="49" charset="0"/>
              </a:rPr>
              <a:t>avg</a:t>
            </a:r>
            <a:r>
              <a:rPr lang="en-US" sz="800" dirty="0">
                <a:latin typeface="Courier New" pitchFamily="49" charset="0"/>
                <a:cs typeface="Courier New" pitchFamily="49" charset="0"/>
              </a:rPr>
              <a:t>(</a:t>
            </a:r>
            <a:r>
              <a:rPr lang="en-US" sz="800" dirty="0" err="1">
                <a:latin typeface="Courier New" pitchFamily="49" charset="0"/>
                <a:cs typeface="Courier New" pitchFamily="49" charset="0"/>
              </a:rPr>
              <a:t>SystemIdle_Pcnt</a:t>
            </a:r>
            <a:r>
              <a:rPr lang="en-US" sz="800" dirty="0">
                <a:latin typeface="Courier New" pitchFamily="49" charset="0"/>
                <a:cs typeface="Courier New" pitchFamily="49" charset="0"/>
              </a:rPr>
              <a:t>) as SystemIdle_CPU_Last4Hours_Avg_Pcnt</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from </a:t>
            </a:r>
            <a:r>
              <a:rPr lang="en-US" sz="800" dirty="0" err="1">
                <a:latin typeface="Courier New" pitchFamily="49" charset="0"/>
                <a:cs typeface="Courier New" pitchFamily="49" charset="0"/>
              </a:rPr>
              <a:t>tbl</a:t>
            </a:r>
            <a:endParaRPr lang="en-US" sz="800" dirty="0">
              <a:latin typeface="Courier New" pitchFamily="49" charset="0"/>
              <a:cs typeface="Courier New" pitchFamily="49" charset="0"/>
            </a:endParaRP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where </a:t>
            </a:r>
            <a:r>
              <a:rPr lang="en-US" sz="800" dirty="0" err="1">
                <a:latin typeface="Courier New" pitchFamily="49" charset="0"/>
                <a:cs typeface="Courier New" pitchFamily="49" charset="0"/>
              </a:rPr>
              <a:t>datediff</a:t>
            </a:r>
            <a:r>
              <a:rPr lang="en-US" sz="800" dirty="0">
                <a:latin typeface="Courier New" pitchFamily="49" charset="0"/>
                <a:cs typeface="Courier New" pitchFamily="49" charset="0"/>
              </a:rPr>
              <a:t>(</a:t>
            </a:r>
            <a:r>
              <a:rPr lang="en-US" sz="800" dirty="0" err="1">
                <a:latin typeface="Courier New" pitchFamily="49" charset="0"/>
                <a:cs typeface="Courier New" pitchFamily="49" charset="0"/>
              </a:rPr>
              <a:t>mi,EventTime,getdate</a:t>
            </a:r>
            <a:r>
              <a:rPr lang="en-US" sz="800" dirty="0">
                <a:latin typeface="Courier New" pitchFamily="49" charset="0"/>
                <a:cs typeface="Courier New" pitchFamily="49" charset="0"/>
              </a:rPr>
              <a:t>()) &lt;= 241</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group by </a:t>
            </a:r>
            <a:r>
              <a:rPr lang="en-US" sz="800" dirty="0" err="1">
                <a:latin typeface="Courier New" pitchFamily="49" charset="0"/>
                <a:cs typeface="Courier New" pitchFamily="49" charset="0"/>
              </a:rPr>
              <a:t>SQLInstanceName</a:t>
            </a:r>
            <a:endParaRPr lang="en-US" sz="800" dirty="0">
              <a:latin typeface="Courier New" pitchFamily="49" charset="0"/>
              <a:cs typeface="Courier New" pitchFamily="49" charset="0"/>
            </a:endParaRPr>
          </a:p>
        </p:txBody>
      </p:sp>
    </p:spTree>
    <p:extLst>
      <p:ext uri="{BB962C8B-B14F-4D97-AF65-F5344CB8AC3E}">
        <p14:creationId xmlns:p14="http://schemas.microsoft.com/office/powerpoint/2010/main" val="341233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503748"/>
            <a:ext cx="7010400" cy="369332"/>
          </a:xfrm>
          <a:prstGeom prst="rect">
            <a:avLst/>
          </a:prstGeom>
          <a:noFill/>
        </p:spPr>
        <p:txBody>
          <a:bodyPr wrap="square" rtlCol="0">
            <a:spAutoFit/>
          </a:bodyPr>
          <a:lstStyle/>
          <a:p>
            <a:pPr marL="285750" indent="-285750">
              <a:buFont typeface="Arial" pitchFamily="34" charset="0"/>
              <a:buChar char="•"/>
            </a:pPr>
            <a:r>
              <a:rPr lang="en-US" dirty="0" smtClean="0"/>
              <a:t>Avg. CPU Utilization on the Last 4-Hours</a:t>
            </a:r>
          </a:p>
        </p:txBody>
      </p:sp>
      <p:sp>
        <p:nvSpPr>
          <p:cNvPr id="2" name="Title 1"/>
          <p:cNvSpPr>
            <a:spLocks noGrp="1"/>
          </p:cNvSpPr>
          <p:nvPr>
            <p:ph type="title" idx="4294967295"/>
          </p:nvPr>
        </p:nvSpPr>
        <p:spPr>
          <a:xfrm>
            <a:off x="0" y="57150"/>
            <a:ext cx="9144000" cy="479425"/>
          </a:xfrm>
        </p:spPr>
        <p:txBody>
          <a:bodyPr>
            <a:normAutofit fontScale="90000"/>
          </a:bodyPr>
          <a:lstStyle/>
          <a:p>
            <a:r>
              <a:rPr lang="en-US" sz="2800" dirty="0" smtClean="0"/>
              <a:t>T-SQL for Determine if </a:t>
            </a:r>
            <a:r>
              <a:rPr lang="en-US" sz="2800" u="sng" dirty="0" smtClean="0"/>
              <a:t>CPU</a:t>
            </a:r>
            <a:r>
              <a:rPr lang="en-US" sz="2800" dirty="0" smtClean="0"/>
              <a:t> Bottleneck</a:t>
            </a:r>
            <a:endParaRPr lang="en-US" sz="2800" dirty="0"/>
          </a:p>
        </p:txBody>
      </p:sp>
      <p:sp>
        <p:nvSpPr>
          <p:cNvPr id="3" name="Content Placeholder 2"/>
          <p:cNvSpPr>
            <a:spLocks noGrp="1"/>
          </p:cNvSpPr>
          <p:nvPr>
            <p:ph idx="4294967295"/>
          </p:nvPr>
        </p:nvSpPr>
        <p:spPr>
          <a:xfrm>
            <a:off x="177264" y="812800"/>
            <a:ext cx="8780462" cy="4314825"/>
          </a:xfrm>
          <a:solidFill>
            <a:schemeClr val="bg1"/>
          </a:solidFill>
          <a:ln>
            <a:solidFill>
              <a:schemeClr val="tx1"/>
            </a:solidFill>
          </a:ln>
        </p:spPr>
        <p:txBody>
          <a:bodyPr>
            <a:noAutofit/>
          </a:bodyPr>
          <a:lstStyle/>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smtClean="0">
                <a:latin typeface="Courier New" pitchFamily="49" charset="0"/>
                <a:cs typeface="Courier New" pitchFamily="49" charset="0"/>
              </a:rPr>
              <a:t>declare </a:t>
            </a:r>
            <a:r>
              <a:rPr lang="en-US" sz="800" dirty="0">
                <a:latin typeface="Courier New" pitchFamily="49" charset="0"/>
                <a:cs typeface="Courier New" pitchFamily="49" charset="0"/>
              </a:rPr>
              <a:t>@</a:t>
            </a:r>
            <a:r>
              <a:rPr lang="en-US" sz="800" dirty="0" err="1">
                <a:latin typeface="Courier New" pitchFamily="49" charset="0"/>
                <a:cs typeface="Courier New" pitchFamily="49" charset="0"/>
              </a:rPr>
              <a:t>ts_now</a:t>
            </a:r>
            <a:r>
              <a:rPr lang="en-US" sz="800" dirty="0">
                <a:latin typeface="Courier New" pitchFamily="49" charset="0"/>
                <a:cs typeface="Courier New" pitchFamily="49" charset="0"/>
              </a:rPr>
              <a:t> </a:t>
            </a:r>
            <a:r>
              <a:rPr lang="en-US" sz="800" dirty="0" err="1">
                <a:latin typeface="Courier New" pitchFamily="49" charset="0"/>
                <a:cs typeface="Courier New" pitchFamily="49" charset="0"/>
              </a:rPr>
              <a:t>bigint</a:t>
            </a:r>
            <a:endParaRPr lang="en-US" sz="800" dirty="0">
              <a:latin typeface="Courier New" pitchFamily="49" charset="0"/>
              <a:cs typeface="Courier New" pitchFamily="49" charset="0"/>
            </a:endParaRP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select @</a:t>
            </a:r>
            <a:r>
              <a:rPr lang="en-US" sz="800" dirty="0" err="1">
                <a:latin typeface="Courier New" pitchFamily="49" charset="0"/>
                <a:cs typeface="Courier New" pitchFamily="49" charset="0"/>
              </a:rPr>
              <a:t>ts_now</a:t>
            </a:r>
            <a:r>
              <a:rPr lang="en-US" sz="800" dirty="0">
                <a:latin typeface="Courier New" pitchFamily="49" charset="0"/>
                <a:cs typeface="Courier New" pitchFamily="49" charset="0"/>
              </a:rPr>
              <a:t> = </a:t>
            </a:r>
            <a:r>
              <a:rPr lang="en-US" sz="800" dirty="0" err="1">
                <a:latin typeface="Courier New" pitchFamily="49" charset="0"/>
                <a:cs typeface="Courier New" pitchFamily="49" charset="0"/>
              </a:rPr>
              <a:t>cpu_ticks</a:t>
            </a:r>
            <a:r>
              <a:rPr lang="en-US" sz="800" dirty="0">
                <a:latin typeface="Courier New" pitchFamily="49" charset="0"/>
                <a:cs typeface="Courier New" pitchFamily="49" charset="0"/>
              </a:rPr>
              <a:t> / (</a:t>
            </a:r>
            <a:r>
              <a:rPr lang="en-US" sz="800" dirty="0" err="1">
                <a:latin typeface="Courier New" pitchFamily="49" charset="0"/>
                <a:cs typeface="Courier New" pitchFamily="49" charset="0"/>
              </a:rPr>
              <a:t>cpu_ticks</a:t>
            </a:r>
            <a:r>
              <a:rPr lang="en-US" sz="800" dirty="0">
                <a:latin typeface="Courier New" pitchFamily="49" charset="0"/>
                <a:cs typeface="Courier New" pitchFamily="49" charset="0"/>
              </a:rPr>
              <a:t>/</a:t>
            </a:r>
            <a:r>
              <a:rPr lang="en-US" sz="800" dirty="0" err="1">
                <a:latin typeface="Courier New" pitchFamily="49" charset="0"/>
                <a:cs typeface="Courier New" pitchFamily="49" charset="0"/>
              </a:rPr>
              <a:t>ms_ticks</a:t>
            </a:r>
            <a:r>
              <a:rPr lang="en-US" sz="800" dirty="0">
                <a:latin typeface="Courier New" pitchFamily="49" charset="0"/>
                <a:cs typeface="Courier New" pitchFamily="49" charset="0"/>
              </a:rPr>
              <a:t>) from </a:t>
            </a:r>
            <a:r>
              <a:rPr lang="en-US" sz="800" dirty="0" err="1">
                <a:latin typeface="Courier New" pitchFamily="49" charset="0"/>
                <a:cs typeface="Courier New" pitchFamily="49" charset="0"/>
              </a:rPr>
              <a:t>sys.dm_os_sys_info</a:t>
            </a:r>
            <a:endParaRPr lang="en-US" sz="800" dirty="0">
              <a:latin typeface="Courier New" pitchFamily="49" charset="0"/>
              <a:cs typeface="Courier New" pitchFamily="49" charset="0"/>
            </a:endParaRP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endParaRPr lang="en-US" sz="800" dirty="0">
              <a:latin typeface="Courier New" pitchFamily="49" charset="0"/>
              <a:cs typeface="Courier New" pitchFamily="49" charset="0"/>
            </a:endParaRP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;with </a:t>
            </a:r>
            <a:r>
              <a:rPr lang="en-US" sz="800" dirty="0" err="1">
                <a:latin typeface="Courier New" pitchFamily="49" charset="0"/>
                <a:cs typeface="Courier New" pitchFamily="49" charset="0"/>
              </a:rPr>
              <a:t>tbl</a:t>
            </a:r>
            <a:endParaRPr lang="en-US" sz="800" dirty="0">
              <a:latin typeface="Courier New" pitchFamily="49" charset="0"/>
              <a:cs typeface="Courier New" pitchFamily="49" charset="0"/>
            </a:endParaRP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as</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select</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t>
            </a:r>
            <a:r>
              <a:rPr lang="en-US" sz="800" dirty="0" err="1">
                <a:latin typeface="Courier New" pitchFamily="49" charset="0"/>
                <a:cs typeface="Courier New" pitchFamily="49" charset="0"/>
              </a:rPr>
              <a:t>servername</a:t>
            </a:r>
            <a:r>
              <a:rPr lang="en-US" sz="800" dirty="0">
                <a:latin typeface="Courier New" pitchFamily="49" charset="0"/>
                <a:cs typeface="Courier New" pitchFamily="49" charset="0"/>
              </a:rPr>
              <a:t> as </a:t>
            </a:r>
            <a:r>
              <a:rPr lang="en-US" sz="800" dirty="0" err="1">
                <a:latin typeface="Courier New" pitchFamily="49" charset="0"/>
                <a:cs typeface="Courier New" pitchFamily="49" charset="0"/>
              </a:rPr>
              <a:t>SQLInstanceName</a:t>
            </a:r>
            <a:endParaRPr lang="en-US" sz="800" dirty="0">
              <a:latin typeface="Courier New" pitchFamily="49" charset="0"/>
              <a:cs typeface="Courier New" pitchFamily="49" charset="0"/>
            </a:endParaRP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t>
            </a:r>
            <a:r>
              <a:rPr lang="en-US" sz="800" dirty="0" err="1">
                <a:latin typeface="Courier New" pitchFamily="49" charset="0"/>
                <a:cs typeface="Courier New" pitchFamily="49" charset="0"/>
              </a:rPr>
              <a:t>dateadd</a:t>
            </a:r>
            <a:r>
              <a:rPr lang="en-US" sz="800" dirty="0">
                <a:latin typeface="Courier New" pitchFamily="49" charset="0"/>
                <a:cs typeface="Courier New" pitchFamily="49" charset="0"/>
              </a:rPr>
              <a:t>(</a:t>
            </a:r>
            <a:r>
              <a:rPr lang="en-US" sz="800" dirty="0" err="1">
                <a:latin typeface="Courier New" pitchFamily="49" charset="0"/>
                <a:cs typeface="Courier New" pitchFamily="49" charset="0"/>
              </a:rPr>
              <a:t>ms</a:t>
            </a:r>
            <a:r>
              <a:rPr lang="en-US" sz="800" dirty="0">
                <a:latin typeface="Courier New" pitchFamily="49" charset="0"/>
                <a:cs typeface="Courier New" pitchFamily="49" charset="0"/>
              </a:rPr>
              <a:t>, -1 * (@</a:t>
            </a:r>
            <a:r>
              <a:rPr lang="en-US" sz="800" dirty="0" err="1">
                <a:latin typeface="Courier New" pitchFamily="49" charset="0"/>
                <a:cs typeface="Courier New" pitchFamily="49" charset="0"/>
              </a:rPr>
              <a:t>ts_now</a:t>
            </a:r>
            <a:r>
              <a:rPr lang="en-US" sz="800" dirty="0">
                <a:latin typeface="Courier New" pitchFamily="49" charset="0"/>
                <a:cs typeface="Courier New" pitchFamily="49" charset="0"/>
              </a:rPr>
              <a:t> - [timestamp]), </a:t>
            </a:r>
            <a:r>
              <a:rPr lang="en-US" sz="800" dirty="0" err="1">
                <a:latin typeface="Courier New" pitchFamily="49" charset="0"/>
                <a:cs typeface="Courier New" pitchFamily="49" charset="0"/>
              </a:rPr>
              <a:t>GetDate</a:t>
            </a:r>
            <a:r>
              <a:rPr lang="en-US" sz="800" dirty="0">
                <a:latin typeface="Courier New" pitchFamily="49" charset="0"/>
                <a:cs typeface="Courier New" pitchFamily="49" charset="0"/>
              </a:rPr>
              <a:t>()) as </a:t>
            </a:r>
            <a:r>
              <a:rPr lang="en-US" sz="800" dirty="0" err="1">
                <a:latin typeface="Courier New" pitchFamily="49" charset="0"/>
                <a:cs typeface="Courier New" pitchFamily="49" charset="0"/>
              </a:rPr>
              <a:t>EventTime</a:t>
            </a:r>
            <a:endParaRPr lang="en-US" sz="800" dirty="0">
              <a:latin typeface="Courier New" pitchFamily="49" charset="0"/>
              <a:cs typeface="Courier New" pitchFamily="49" charset="0"/>
            </a:endParaRP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,cast(</a:t>
            </a:r>
            <a:r>
              <a:rPr lang="en-US" sz="800" dirty="0" err="1">
                <a:latin typeface="Courier New" pitchFamily="49" charset="0"/>
                <a:cs typeface="Courier New" pitchFamily="49" charset="0"/>
              </a:rPr>
              <a:t>SQLProcessUtilization</a:t>
            </a:r>
            <a:r>
              <a:rPr lang="en-US" sz="800" dirty="0">
                <a:latin typeface="Courier New" pitchFamily="49" charset="0"/>
                <a:cs typeface="Courier New" pitchFamily="49" charset="0"/>
              </a:rPr>
              <a:t> as money) as </a:t>
            </a:r>
            <a:r>
              <a:rPr lang="en-US" sz="800" dirty="0" err="1">
                <a:latin typeface="Courier New" pitchFamily="49" charset="0"/>
                <a:cs typeface="Courier New" pitchFamily="49" charset="0"/>
              </a:rPr>
              <a:t>SQLProcessUtilization_Pcnt</a:t>
            </a:r>
            <a:endParaRPr lang="en-US" sz="800" dirty="0">
              <a:latin typeface="Courier New" pitchFamily="49" charset="0"/>
              <a:cs typeface="Courier New" pitchFamily="49" charset="0"/>
            </a:endParaRP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,cast((100 - </a:t>
            </a:r>
            <a:r>
              <a:rPr lang="en-US" sz="800" dirty="0" err="1">
                <a:latin typeface="Courier New" pitchFamily="49" charset="0"/>
                <a:cs typeface="Courier New" pitchFamily="49" charset="0"/>
              </a:rPr>
              <a:t>SystemIdle</a:t>
            </a:r>
            <a:r>
              <a:rPr lang="en-US" sz="800" dirty="0">
                <a:latin typeface="Courier New" pitchFamily="49" charset="0"/>
                <a:cs typeface="Courier New" pitchFamily="49" charset="0"/>
              </a:rPr>
              <a:t> - </a:t>
            </a:r>
            <a:r>
              <a:rPr lang="en-US" sz="800" dirty="0" err="1">
                <a:latin typeface="Courier New" pitchFamily="49" charset="0"/>
                <a:cs typeface="Courier New" pitchFamily="49" charset="0"/>
              </a:rPr>
              <a:t>SQLProcessUtilization</a:t>
            </a:r>
            <a:r>
              <a:rPr lang="en-US" sz="800" dirty="0">
                <a:latin typeface="Courier New" pitchFamily="49" charset="0"/>
                <a:cs typeface="Courier New" pitchFamily="49" charset="0"/>
              </a:rPr>
              <a:t>) as money) as </a:t>
            </a:r>
            <a:r>
              <a:rPr lang="en-US" sz="800" dirty="0" err="1">
                <a:latin typeface="Courier New" pitchFamily="49" charset="0"/>
                <a:cs typeface="Courier New" pitchFamily="49" charset="0"/>
              </a:rPr>
              <a:t>OtherProcessUtilization_Pcnt</a:t>
            </a:r>
            <a:endParaRPr lang="en-US" sz="800" dirty="0">
              <a:latin typeface="Courier New" pitchFamily="49" charset="0"/>
              <a:cs typeface="Courier New" pitchFamily="49" charset="0"/>
            </a:endParaRP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,cast(</a:t>
            </a:r>
            <a:r>
              <a:rPr lang="en-US" sz="800" dirty="0" err="1">
                <a:latin typeface="Courier New" pitchFamily="49" charset="0"/>
                <a:cs typeface="Courier New" pitchFamily="49" charset="0"/>
              </a:rPr>
              <a:t>SystemIdle</a:t>
            </a:r>
            <a:r>
              <a:rPr lang="en-US" sz="800" dirty="0">
                <a:latin typeface="Courier New" pitchFamily="49" charset="0"/>
                <a:cs typeface="Courier New" pitchFamily="49" charset="0"/>
              </a:rPr>
              <a:t> as money) as </a:t>
            </a:r>
            <a:r>
              <a:rPr lang="en-US" sz="800" dirty="0" err="1">
                <a:latin typeface="Courier New" pitchFamily="49" charset="0"/>
                <a:cs typeface="Courier New" pitchFamily="49" charset="0"/>
              </a:rPr>
              <a:t>SystemIdle_Pcnt</a:t>
            </a:r>
            <a:endParaRPr lang="en-US" sz="800" dirty="0">
              <a:latin typeface="Courier New" pitchFamily="49" charset="0"/>
              <a:cs typeface="Courier New" pitchFamily="49" charset="0"/>
            </a:endParaRP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from (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select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t>
            </a:r>
            <a:r>
              <a:rPr lang="en-US" sz="800" dirty="0" err="1">
                <a:latin typeface="Courier New" pitchFamily="49" charset="0"/>
                <a:cs typeface="Courier New" pitchFamily="49" charset="0"/>
              </a:rPr>
              <a:t>record.value</a:t>
            </a:r>
            <a:r>
              <a:rPr lang="en-US" sz="800" dirty="0">
                <a:latin typeface="Courier New" pitchFamily="49" charset="0"/>
                <a:cs typeface="Courier New" pitchFamily="49" charset="0"/>
              </a:rPr>
              <a:t>('(./Record/@id)[1]', '</a:t>
            </a:r>
            <a:r>
              <a:rPr lang="en-US" sz="800" dirty="0" err="1">
                <a:latin typeface="Courier New" pitchFamily="49" charset="0"/>
                <a:cs typeface="Courier New" pitchFamily="49" charset="0"/>
              </a:rPr>
              <a:t>int</a:t>
            </a:r>
            <a:r>
              <a:rPr lang="en-US" sz="800" dirty="0">
                <a:latin typeface="Courier New" pitchFamily="49" charset="0"/>
                <a:cs typeface="Courier New" pitchFamily="49" charset="0"/>
              </a:rPr>
              <a:t>') as </a:t>
            </a:r>
            <a:r>
              <a:rPr lang="en-US" sz="800" dirty="0" err="1">
                <a:latin typeface="Courier New" pitchFamily="49" charset="0"/>
                <a:cs typeface="Courier New" pitchFamily="49" charset="0"/>
              </a:rPr>
              <a:t>record_id</a:t>
            </a:r>
            <a:r>
              <a:rPr lang="en-US" sz="800" dirty="0">
                <a:latin typeface="Courier New" pitchFamily="49" charset="0"/>
                <a:cs typeface="Courier New" pitchFamily="49" charset="0"/>
              </a:rPr>
              <a:t>,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t>
            </a:r>
            <a:r>
              <a:rPr lang="en-US" sz="800" dirty="0" err="1">
                <a:latin typeface="Courier New" pitchFamily="49" charset="0"/>
                <a:cs typeface="Courier New" pitchFamily="49" charset="0"/>
              </a:rPr>
              <a:t>record.value</a:t>
            </a:r>
            <a:r>
              <a:rPr lang="en-US" sz="800" dirty="0">
                <a:latin typeface="Courier New" pitchFamily="49" charset="0"/>
                <a:cs typeface="Courier New" pitchFamily="49" charset="0"/>
              </a:rPr>
              <a:t>('(./Record/</a:t>
            </a:r>
            <a:r>
              <a:rPr lang="en-US" sz="800" dirty="0" err="1">
                <a:latin typeface="Courier New" pitchFamily="49" charset="0"/>
                <a:cs typeface="Courier New" pitchFamily="49" charset="0"/>
              </a:rPr>
              <a:t>SchedulerMonitorEvent</a:t>
            </a:r>
            <a:r>
              <a:rPr lang="en-US" sz="800" dirty="0">
                <a:latin typeface="Courier New" pitchFamily="49" charset="0"/>
                <a:cs typeface="Courier New" pitchFamily="49" charset="0"/>
              </a:rPr>
              <a:t>/</a:t>
            </a:r>
            <a:r>
              <a:rPr lang="en-US" sz="800" dirty="0" err="1">
                <a:latin typeface="Courier New" pitchFamily="49" charset="0"/>
                <a:cs typeface="Courier New" pitchFamily="49" charset="0"/>
              </a:rPr>
              <a:t>SystemHealth</a:t>
            </a:r>
            <a:r>
              <a:rPr lang="en-US" sz="800" dirty="0">
                <a:latin typeface="Courier New" pitchFamily="49" charset="0"/>
                <a:cs typeface="Courier New" pitchFamily="49" charset="0"/>
              </a:rPr>
              <a:t>/</a:t>
            </a:r>
            <a:r>
              <a:rPr lang="en-US" sz="800" dirty="0" err="1">
                <a:latin typeface="Courier New" pitchFamily="49" charset="0"/>
                <a:cs typeface="Courier New" pitchFamily="49" charset="0"/>
              </a:rPr>
              <a:t>SystemIdle</a:t>
            </a:r>
            <a:r>
              <a:rPr lang="en-US" sz="800" dirty="0">
                <a:latin typeface="Courier New" pitchFamily="49" charset="0"/>
                <a:cs typeface="Courier New" pitchFamily="49" charset="0"/>
              </a:rPr>
              <a:t>)[1]', '</a:t>
            </a:r>
            <a:r>
              <a:rPr lang="en-US" sz="800" dirty="0" err="1">
                <a:latin typeface="Courier New" pitchFamily="49" charset="0"/>
                <a:cs typeface="Courier New" pitchFamily="49" charset="0"/>
              </a:rPr>
              <a:t>int</a:t>
            </a:r>
            <a:r>
              <a:rPr lang="en-US" sz="800" dirty="0">
                <a:latin typeface="Courier New" pitchFamily="49" charset="0"/>
                <a:cs typeface="Courier New" pitchFamily="49" charset="0"/>
              </a:rPr>
              <a:t>') as </a:t>
            </a:r>
            <a:r>
              <a:rPr lang="en-US" sz="800" dirty="0" err="1">
                <a:latin typeface="Courier New" pitchFamily="49" charset="0"/>
                <a:cs typeface="Courier New" pitchFamily="49" charset="0"/>
              </a:rPr>
              <a:t>SystemIdle</a:t>
            </a:r>
            <a:r>
              <a:rPr lang="en-US" sz="800" dirty="0">
                <a:latin typeface="Courier New" pitchFamily="49" charset="0"/>
                <a:cs typeface="Courier New" pitchFamily="49" charset="0"/>
              </a:rPr>
              <a:t>,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t>
            </a:r>
            <a:r>
              <a:rPr lang="en-US" sz="800" dirty="0" err="1">
                <a:latin typeface="Courier New" pitchFamily="49" charset="0"/>
                <a:cs typeface="Courier New" pitchFamily="49" charset="0"/>
              </a:rPr>
              <a:t>record.value</a:t>
            </a:r>
            <a:r>
              <a:rPr lang="en-US" sz="800" dirty="0">
                <a:latin typeface="Courier New" pitchFamily="49" charset="0"/>
                <a:cs typeface="Courier New" pitchFamily="49" charset="0"/>
              </a:rPr>
              <a:t>('(./Record/</a:t>
            </a:r>
            <a:r>
              <a:rPr lang="en-US" sz="800" dirty="0" err="1">
                <a:latin typeface="Courier New" pitchFamily="49" charset="0"/>
                <a:cs typeface="Courier New" pitchFamily="49" charset="0"/>
              </a:rPr>
              <a:t>SchedulerMonitorEvent</a:t>
            </a:r>
            <a:r>
              <a:rPr lang="en-US" sz="800" dirty="0">
                <a:latin typeface="Courier New" pitchFamily="49" charset="0"/>
                <a:cs typeface="Courier New" pitchFamily="49" charset="0"/>
              </a:rPr>
              <a:t>/</a:t>
            </a:r>
            <a:r>
              <a:rPr lang="en-US" sz="800" dirty="0" err="1">
                <a:latin typeface="Courier New" pitchFamily="49" charset="0"/>
                <a:cs typeface="Courier New" pitchFamily="49" charset="0"/>
              </a:rPr>
              <a:t>SystemHealth</a:t>
            </a:r>
            <a:r>
              <a:rPr lang="en-US" sz="800" dirty="0">
                <a:latin typeface="Courier New" pitchFamily="49" charset="0"/>
                <a:cs typeface="Courier New" pitchFamily="49" charset="0"/>
              </a:rPr>
              <a:t>/</a:t>
            </a:r>
            <a:r>
              <a:rPr lang="en-US" sz="800" dirty="0" err="1">
                <a:latin typeface="Courier New" pitchFamily="49" charset="0"/>
                <a:cs typeface="Courier New" pitchFamily="49" charset="0"/>
              </a:rPr>
              <a:t>ProcessUtilization</a:t>
            </a:r>
            <a:r>
              <a:rPr lang="en-US" sz="800" dirty="0">
                <a:latin typeface="Courier New" pitchFamily="49" charset="0"/>
                <a:cs typeface="Courier New" pitchFamily="49" charset="0"/>
              </a:rPr>
              <a:t>)[1]', '</a:t>
            </a:r>
            <a:r>
              <a:rPr lang="en-US" sz="800" dirty="0" err="1">
                <a:latin typeface="Courier New" pitchFamily="49" charset="0"/>
                <a:cs typeface="Courier New" pitchFamily="49" charset="0"/>
              </a:rPr>
              <a:t>int</a:t>
            </a:r>
            <a:r>
              <a:rPr lang="en-US" sz="800" dirty="0">
                <a:latin typeface="Courier New" pitchFamily="49" charset="0"/>
                <a:cs typeface="Courier New" pitchFamily="49" charset="0"/>
              </a:rPr>
              <a:t>') as </a:t>
            </a:r>
            <a:r>
              <a:rPr lang="en-US" sz="800" dirty="0" err="1">
                <a:latin typeface="Courier New" pitchFamily="49" charset="0"/>
                <a:cs typeface="Courier New" pitchFamily="49" charset="0"/>
              </a:rPr>
              <a:t>SQLProcessUtilization</a:t>
            </a:r>
            <a:r>
              <a:rPr lang="en-US" sz="800" dirty="0">
                <a:latin typeface="Courier New" pitchFamily="49" charset="0"/>
                <a:cs typeface="Courier New" pitchFamily="49" charset="0"/>
              </a:rPr>
              <a:t>,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timestamp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from (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select timestamp, convert(xml, record) as record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from </a:t>
            </a:r>
            <a:r>
              <a:rPr lang="en-US" sz="800" dirty="0" err="1">
                <a:latin typeface="Courier New" pitchFamily="49" charset="0"/>
                <a:cs typeface="Courier New" pitchFamily="49" charset="0"/>
              </a:rPr>
              <a:t>sys.dm_os_ring_buffers</a:t>
            </a:r>
            <a:r>
              <a:rPr lang="en-US" sz="800" dirty="0">
                <a:latin typeface="Courier New" pitchFamily="49" charset="0"/>
                <a:cs typeface="Courier New" pitchFamily="49" charset="0"/>
              </a:rPr>
              <a:t>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where </a:t>
            </a:r>
            <a:r>
              <a:rPr lang="en-US" sz="800" dirty="0" err="1">
                <a:latin typeface="Courier New" pitchFamily="49" charset="0"/>
                <a:cs typeface="Courier New" pitchFamily="49" charset="0"/>
              </a:rPr>
              <a:t>ring_buffer_type</a:t>
            </a:r>
            <a:r>
              <a:rPr lang="en-US" sz="800" dirty="0">
                <a:latin typeface="Courier New" pitchFamily="49" charset="0"/>
                <a:cs typeface="Courier New" pitchFamily="49" charset="0"/>
              </a:rPr>
              <a:t> = N'RING_BUFFER_SCHEDULER_MONITOR'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and record like '%&lt;</a:t>
            </a:r>
            <a:r>
              <a:rPr lang="en-US" sz="800" dirty="0" err="1">
                <a:latin typeface="Courier New" pitchFamily="49" charset="0"/>
                <a:cs typeface="Courier New" pitchFamily="49" charset="0"/>
              </a:rPr>
              <a:t>SystemHealth</a:t>
            </a:r>
            <a:r>
              <a:rPr lang="en-US" sz="800" dirty="0">
                <a:latin typeface="Courier New" pitchFamily="49" charset="0"/>
                <a:cs typeface="Courier New" pitchFamily="49" charset="0"/>
              </a:rPr>
              <a:t>&gt;%'</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 as x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 as y</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select</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t>
            </a:r>
            <a:r>
              <a:rPr lang="en-US" sz="800" dirty="0" err="1">
                <a:latin typeface="Courier New" pitchFamily="49" charset="0"/>
                <a:cs typeface="Courier New" pitchFamily="49" charset="0"/>
              </a:rPr>
              <a:t>SQLInstanceName</a:t>
            </a:r>
            <a:r>
              <a:rPr lang="en-US" sz="800" dirty="0">
                <a:latin typeface="Courier New" pitchFamily="49" charset="0"/>
                <a:cs typeface="Courier New" pitchFamily="49" charset="0"/>
              </a:rPr>
              <a:t>,</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'Last 4-hours Avg. -----&gt;' as 'timeframe',</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t>
            </a:r>
            <a:r>
              <a:rPr lang="en-US" sz="800" dirty="0" err="1">
                <a:latin typeface="Courier New" pitchFamily="49" charset="0"/>
                <a:cs typeface="Courier New" pitchFamily="49" charset="0"/>
              </a:rPr>
              <a:t>avg</a:t>
            </a:r>
            <a:r>
              <a:rPr lang="en-US" sz="800" dirty="0">
                <a:latin typeface="Courier New" pitchFamily="49" charset="0"/>
                <a:cs typeface="Courier New" pitchFamily="49" charset="0"/>
              </a:rPr>
              <a:t>(</a:t>
            </a:r>
            <a:r>
              <a:rPr lang="en-US" sz="800" dirty="0" err="1">
                <a:latin typeface="Courier New" pitchFamily="49" charset="0"/>
                <a:cs typeface="Courier New" pitchFamily="49" charset="0"/>
              </a:rPr>
              <a:t>OtherProcessUtilization_Pcnt</a:t>
            </a:r>
            <a:r>
              <a:rPr lang="en-US" sz="800" dirty="0">
                <a:latin typeface="Courier New" pitchFamily="49" charset="0"/>
                <a:cs typeface="Courier New" pitchFamily="49" charset="0"/>
              </a:rPr>
              <a:t>) as OtherProcesses_CPU_Utilization_Last4Hours_Avg_Pcnt,</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t>
            </a:r>
            <a:r>
              <a:rPr lang="en-US" sz="800" dirty="0" err="1">
                <a:latin typeface="Courier New" pitchFamily="49" charset="0"/>
                <a:cs typeface="Courier New" pitchFamily="49" charset="0"/>
              </a:rPr>
              <a:t>avg</a:t>
            </a:r>
            <a:r>
              <a:rPr lang="en-US" sz="800" dirty="0">
                <a:latin typeface="Courier New" pitchFamily="49" charset="0"/>
                <a:cs typeface="Courier New" pitchFamily="49" charset="0"/>
              </a:rPr>
              <a:t>(</a:t>
            </a:r>
            <a:r>
              <a:rPr lang="en-US" sz="800" dirty="0" err="1">
                <a:latin typeface="Courier New" pitchFamily="49" charset="0"/>
                <a:cs typeface="Courier New" pitchFamily="49" charset="0"/>
              </a:rPr>
              <a:t>SQLProcessUtilization_Pcnt</a:t>
            </a:r>
            <a:r>
              <a:rPr lang="en-US" sz="800" dirty="0">
                <a:latin typeface="Courier New" pitchFamily="49" charset="0"/>
                <a:cs typeface="Courier New" pitchFamily="49" charset="0"/>
              </a:rPr>
              <a:t>) as SQLProcesses_CPU_Utilization_Last4Hours_Avg_Pcnt,</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	</a:t>
            </a:r>
            <a:r>
              <a:rPr lang="en-US" sz="800" dirty="0" err="1">
                <a:latin typeface="Courier New" pitchFamily="49" charset="0"/>
                <a:cs typeface="Courier New" pitchFamily="49" charset="0"/>
              </a:rPr>
              <a:t>avg</a:t>
            </a:r>
            <a:r>
              <a:rPr lang="en-US" sz="800" dirty="0">
                <a:latin typeface="Courier New" pitchFamily="49" charset="0"/>
                <a:cs typeface="Courier New" pitchFamily="49" charset="0"/>
              </a:rPr>
              <a:t>(</a:t>
            </a:r>
            <a:r>
              <a:rPr lang="en-US" sz="800" dirty="0" err="1">
                <a:latin typeface="Courier New" pitchFamily="49" charset="0"/>
                <a:cs typeface="Courier New" pitchFamily="49" charset="0"/>
              </a:rPr>
              <a:t>SystemIdle_Pcnt</a:t>
            </a:r>
            <a:r>
              <a:rPr lang="en-US" sz="800" dirty="0">
                <a:latin typeface="Courier New" pitchFamily="49" charset="0"/>
                <a:cs typeface="Courier New" pitchFamily="49" charset="0"/>
              </a:rPr>
              <a:t>) as SystemIdle_CPU_Last4Hours_Avg_Pcnt</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from </a:t>
            </a:r>
            <a:r>
              <a:rPr lang="en-US" sz="800" dirty="0" err="1">
                <a:latin typeface="Courier New" pitchFamily="49" charset="0"/>
                <a:cs typeface="Courier New" pitchFamily="49" charset="0"/>
              </a:rPr>
              <a:t>tbl</a:t>
            </a:r>
            <a:endParaRPr lang="en-US" sz="800" dirty="0">
              <a:latin typeface="Courier New" pitchFamily="49" charset="0"/>
              <a:cs typeface="Courier New" pitchFamily="49" charset="0"/>
            </a:endParaRP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where </a:t>
            </a:r>
            <a:r>
              <a:rPr lang="en-US" sz="800" dirty="0" err="1">
                <a:latin typeface="Courier New" pitchFamily="49" charset="0"/>
                <a:cs typeface="Courier New" pitchFamily="49" charset="0"/>
              </a:rPr>
              <a:t>datediff</a:t>
            </a:r>
            <a:r>
              <a:rPr lang="en-US" sz="800" dirty="0">
                <a:latin typeface="Courier New" pitchFamily="49" charset="0"/>
                <a:cs typeface="Courier New" pitchFamily="49" charset="0"/>
              </a:rPr>
              <a:t>(</a:t>
            </a:r>
            <a:r>
              <a:rPr lang="en-US" sz="800" dirty="0" err="1">
                <a:latin typeface="Courier New" pitchFamily="49" charset="0"/>
                <a:cs typeface="Courier New" pitchFamily="49" charset="0"/>
              </a:rPr>
              <a:t>mi,EventTime,getdate</a:t>
            </a:r>
            <a:r>
              <a:rPr lang="en-US" sz="800" dirty="0">
                <a:latin typeface="Courier New" pitchFamily="49" charset="0"/>
                <a:cs typeface="Courier New" pitchFamily="49" charset="0"/>
              </a:rPr>
              <a:t>()) &lt;= 241</a:t>
            </a:r>
          </a:p>
          <a:p>
            <a:pPr marL="0" indent="0">
              <a:spcBef>
                <a:spcPts val="0"/>
              </a:spcBef>
              <a:buNone/>
              <a:tabLst>
                <a:tab pos="228600" algn="l"/>
                <a:tab pos="457200" algn="l"/>
                <a:tab pos="685800" algn="l"/>
                <a:tab pos="914400" algn="l"/>
                <a:tab pos="1143000" algn="l"/>
                <a:tab pos="1371600" algn="l"/>
                <a:tab pos="1600200" algn="l"/>
                <a:tab pos="1828800" algn="l"/>
                <a:tab pos="2057400" algn="l"/>
                <a:tab pos="2286000" algn="l"/>
                <a:tab pos="2514600" algn="l"/>
                <a:tab pos="2743200" algn="l"/>
              </a:tabLst>
            </a:pPr>
            <a:r>
              <a:rPr lang="en-US" sz="800" dirty="0">
                <a:latin typeface="Courier New" pitchFamily="49" charset="0"/>
                <a:cs typeface="Courier New" pitchFamily="49" charset="0"/>
              </a:rPr>
              <a:t>group by </a:t>
            </a:r>
            <a:r>
              <a:rPr lang="en-US" sz="800" dirty="0" err="1">
                <a:latin typeface="Courier New" pitchFamily="49" charset="0"/>
                <a:cs typeface="Courier New" pitchFamily="49" charset="0"/>
              </a:rPr>
              <a:t>SQLInstanceName</a:t>
            </a:r>
            <a:endParaRPr lang="en-US" sz="800"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1" y="1962150"/>
            <a:ext cx="9067800" cy="97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93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Complete the Evaluation </a:t>
            </a:r>
            <a:r>
              <a:rPr lang="en-US" b="1" dirty="0" smtClean="0"/>
              <a:t>Form to </a:t>
            </a:r>
            <a:r>
              <a:rPr lang="en-US" b="1" dirty="0"/>
              <a:t>Win</a:t>
            </a:r>
            <a:r>
              <a:rPr lang="en-US" b="1" dirty="0" smtClean="0"/>
              <a:t>!</a:t>
            </a:r>
            <a:endParaRPr lang="en-US" b="1" dirty="0"/>
          </a:p>
        </p:txBody>
      </p:sp>
      <p:sp>
        <p:nvSpPr>
          <p:cNvPr id="3" name="Content Placeholder 2"/>
          <p:cNvSpPr>
            <a:spLocks noGrp="1"/>
          </p:cNvSpPr>
          <p:nvPr>
            <p:ph idx="1"/>
          </p:nvPr>
        </p:nvSpPr>
        <p:spPr>
          <a:xfrm>
            <a:off x="457200" y="1063229"/>
            <a:ext cx="8229600" cy="1580911"/>
          </a:xfrm>
        </p:spPr>
        <p:txBody>
          <a:bodyPr>
            <a:normAutofit/>
          </a:bodyPr>
          <a:lstStyle/>
          <a:p>
            <a:pPr marL="0" indent="0">
              <a:buNone/>
            </a:pPr>
            <a:r>
              <a:rPr lang="en-US" dirty="0" smtClean="0"/>
              <a:t>Win </a:t>
            </a:r>
            <a:r>
              <a:rPr lang="en-US" dirty="0"/>
              <a:t>a </a:t>
            </a:r>
            <a:r>
              <a:rPr lang="en-US" dirty="0" smtClean="0"/>
              <a:t>book – </a:t>
            </a:r>
            <a:r>
              <a:rPr lang="en-US" dirty="0"/>
              <a:t>just </a:t>
            </a:r>
            <a:r>
              <a:rPr lang="en-US" dirty="0" smtClean="0"/>
              <a:t>for submitting </a:t>
            </a:r>
            <a:r>
              <a:rPr lang="en-US" dirty="0"/>
              <a:t>your completed form. </a:t>
            </a:r>
            <a:r>
              <a:rPr lang="en-US" dirty="0" smtClean="0"/>
              <a:t>Each session evaluation form represents a chance to win </a:t>
            </a:r>
            <a:r>
              <a:rPr lang="en-US" dirty="0" smtClean="0">
                <a:sym typeface="Wingdings" pitchFamily="2" charset="2"/>
              </a:rPr>
              <a:t></a:t>
            </a:r>
            <a:r>
              <a:rPr lang="en-US" dirty="0" smtClean="0"/>
              <a:t>.</a:t>
            </a:r>
          </a:p>
          <a:p>
            <a:pPr marL="0" indent="0">
              <a:buNone/>
            </a:pPr>
            <a:endParaRPr lang="en-US" dirty="0" smtClean="0"/>
          </a:p>
        </p:txBody>
      </p:sp>
      <p:sp>
        <p:nvSpPr>
          <p:cNvPr id="5" name="Rectangle 4"/>
          <p:cNvSpPr/>
          <p:nvPr/>
        </p:nvSpPr>
        <p:spPr>
          <a:xfrm>
            <a:off x="4133088" y="2749296"/>
            <a:ext cx="4693412" cy="1261884"/>
          </a:xfrm>
          <a:prstGeom prst="rect">
            <a:avLst/>
          </a:prstGeom>
        </p:spPr>
        <p:txBody>
          <a:bodyPr wrap="square">
            <a:spAutoFit/>
          </a:bodyPr>
          <a:lstStyle/>
          <a:p>
            <a:r>
              <a:rPr lang="en-US" sz="2000" dirty="0"/>
              <a:t>Pick up your evaluation form:</a:t>
            </a:r>
          </a:p>
          <a:p>
            <a:pPr lvl="1"/>
            <a:r>
              <a:rPr lang="en-US" dirty="0"/>
              <a:t>In each presentation room	</a:t>
            </a:r>
          </a:p>
          <a:p>
            <a:r>
              <a:rPr lang="en-US" sz="2000" dirty="0" smtClean="0"/>
              <a:t>Drop </a:t>
            </a:r>
            <a:r>
              <a:rPr lang="en-US" sz="2000" dirty="0"/>
              <a:t>off your completed form:</a:t>
            </a:r>
          </a:p>
          <a:p>
            <a:pPr lvl="1"/>
            <a:r>
              <a:rPr lang="en-US" dirty="0">
                <a:solidFill>
                  <a:srgbClr val="474947"/>
                </a:solidFill>
              </a:rPr>
              <a:t>Near the exit of each presentation room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09" y="2882647"/>
            <a:ext cx="2428113" cy="700684"/>
          </a:xfrm>
          <a:prstGeom prst="rect">
            <a:avLst/>
          </a:prstGeom>
        </p:spPr>
      </p:pic>
      <p:sp>
        <p:nvSpPr>
          <p:cNvPr id="8" name="TextBox 7"/>
          <p:cNvSpPr txBox="1"/>
          <p:nvPr/>
        </p:nvSpPr>
        <p:spPr>
          <a:xfrm>
            <a:off x="597535" y="3605307"/>
            <a:ext cx="2482216" cy="261610"/>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            www.facebook.com/prpass</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10" y="3618415"/>
            <a:ext cx="598487" cy="22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086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986367"/>
            <a:ext cx="7010400" cy="3693319"/>
          </a:xfrm>
          <a:prstGeom prst="rect">
            <a:avLst/>
          </a:prstGeom>
          <a:noFill/>
        </p:spPr>
        <p:txBody>
          <a:bodyPr wrap="square" rtlCol="0">
            <a:spAutoFit/>
          </a:bodyPr>
          <a:lstStyle/>
          <a:p>
            <a:pPr marL="285750" indent="-285750">
              <a:buFont typeface="Arial" pitchFamily="34" charset="0"/>
              <a:buChar char="•"/>
            </a:pPr>
            <a:r>
              <a:rPr lang="en-US" dirty="0" smtClean="0"/>
              <a:t>RULE #1… </a:t>
            </a:r>
            <a:r>
              <a:rPr lang="en-US" dirty="0" err="1" smtClean="0"/>
              <a:t>signal_waits</a:t>
            </a:r>
            <a:r>
              <a:rPr lang="en-US" dirty="0" smtClean="0"/>
              <a:t> </a:t>
            </a:r>
            <a:r>
              <a:rPr lang="en-US" dirty="0"/>
              <a:t>&gt; 25.0 % of </a:t>
            </a:r>
            <a:r>
              <a:rPr lang="en-US" dirty="0" err="1" smtClean="0"/>
              <a:t>total_waits</a:t>
            </a:r>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dirty="0"/>
              <a:t>RULE #2… </a:t>
            </a:r>
            <a:r>
              <a:rPr lang="en-US" dirty="0" err="1"/>
              <a:t>cxpacket</a:t>
            </a:r>
            <a:r>
              <a:rPr lang="en-US" dirty="0"/>
              <a:t> </a:t>
            </a:r>
            <a:r>
              <a:rPr lang="en-US" dirty="0" err="1"/>
              <a:t>wait_type</a:t>
            </a:r>
            <a:r>
              <a:rPr lang="en-US" dirty="0"/>
              <a:t> &gt; 10.0% of </a:t>
            </a:r>
            <a:r>
              <a:rPr lang="en-US" dirty="0" err="1" smtClean="0"/>
              <a:t>total_waits</a:t>
            </a: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T-SQL for Determine if </a:t>
            </a:r>
            <a:r>
              <a:rPr lang="en-US" sz="2800" u="sng" dirty="0" smtClean="0"/>
              <a:t>CPU</a:t>
            </a:r>
            <a:r>
              <a:rPr lang="en-US" sz="2800" dirty="0" smtClean="0"/>
              <a:t> Bottleneck</a:t>
            </a:r>
            <a:endParaRPr lang="en-US" sz="2800" dirty="0"/>
          </a:p>
        </p:txBody>
      </p:sp>
      <p:sp>
        <p:nvSpPr>
          <p:cNvPr id="3" name="Content Placeholder 2"/>
          <p:cNvSpPr>
            <a:spLocks noGrp="1"/>
          </p:cNvSpPr>
          <p:nvPr>
            <p:ph idx="1"/>
          </p:nvPr>
        </p:nvSpPr>
        <p:spPr>
          <a:xfrm>
            <a:off x="1219200" y="1371600"/>
            <a:ext cx="6126480" cy="1165860"/>
          </a:xfrm>
          <a:solidFill>
            <a:schemeClr val="bg1"/>
          </a:solidFill>
          <a:ln>
            <a:solidFill>
              <a:schemeClr val="tx1"/>
            </a:solidFill>
          </a:ln>
        </p:spPr>
        <p:txBody>
          <a:bodyPr>
            <a:noAutofit/>
          </a:bodyPr>
          <a:lstStyle/>
          <a:p>
            <a:pPr marL="0" indent="0">
              <a:buClr>
                <a:srgbClr val="C00000"/>
              </a:buClr>
              <a:buNone/>
            </a:pPr>
            <a:r>
              <a:rPr lang="en-US" sz="1200" dirty="0">
                <a:solidFill>
                  <a:schemeClr val="tx1"/>
                </a:solidFill>
                <a:latin typeface="Courier New" pitchFamily="49" charset="0"/>
                <a:cs typeface="Courier New" pitchFamily="49" charset="0"/>
              </a:rPr>
              <a:t>select</a:t>
            </a:r>
          </a:p>
          <a:p>
            <a:pPr marL="0" indent="0">
              <a:buClr>
                <a:srgbClr val="C00000"/>
              </a:buClr>
              <a:buNone/>
            </a:pPr>
            <a:r>
              <a:rPr lang="en-US" sz="1200" dirty="0">
                <a:solidFill>
                  <a:schemeClr val="tx1"/>
                </a:solidFill>
                <a:latin typeface="Courier New" pitchFamily="49" charset="0"/>
                <a:cs typeface="Courier New" pitchFamily="49" charset="0"/>
              </a:rPr>
              <a:t>  convert(</a:t>
            </a:r>
            <a:r>
              <a:rPr lang="en-US" sz="1200" dirty="0" err="1">
                <a:solidFill>
                  <a:schemeClr val="tx1"/>
                </a:solidFill>
                <a:latin typeface="Courier New" pitchFamily="49" charset="0"/>
                <a:cs typeface="Courier New" pitchFamily="49" charset="0"/>
              </a:rPr>
              <a:t>varchar,cast</a:t>
            </a:r>
            <a:r>
              <a:rPr lang="en-US" sz="1200" dirty="0">
                <a:solidFill>
                  <a:schemeClr val="tx1"/>
                </a:solidFill>
                <a:latin typeface="Courier New" pitchFamily="49" charset="0"/>
                <a:cs typeface="Courier New" pitchFamily="49" charset="0"/>
              </a:rPr>
              <a:t>((sum(</a:t>
            </a:r>
            <a:r>
              <a:rPr lang="en-US" sz="1200" dirty="0" err="1">
                <a:solidFill>
                  <a:schemeClr val="tx1"/>
                </a:solidFill>
                <a:latin typeface="Courier New" pitchFamily="49" charset="0"/>
                <a:cs typeface="Courier New" pitchFamily="49" charset="0"/>
              </a:rPr>
              <a:t>signal_wait_time_ms</a:t>
            </a:r>
            <a:r>
              <a:rPr lang="en-US" sz="1200" dirty="0">
                <a:solidFill>
                  <a:schemeClr val="tx1"/>
                </a:solidFill>
                <a:latin typeface="Courier New" pitchFamily="49" charset="0"/>
                <a:cs typeface="Courier New" pitchFamily="49" charset="0"/>
              </a:rPr>
              <a:t>)*1.0</a:t>
            </a:r>
          </a:p>
          <a:p>
            <a:pPr marL="0" indent="0">
              <a:buClr>
                <a:srgbClr val="C00000"/>
              </a:buClr>
              <a:buNone/>
            </a:pPr>
            <a:r>
              <a:rPr lang="en-US" sz="1200" dirty="0">
                <a:solidFill>
                  <a:schemeClr val="tx1"/>
                </a:solidFill>
                <a:latin typeface="Courier New" pitchFamily="49" charset="0"/>
                <a:cs typeface="Courier New" pitchFamily="49" charset="0"/>
              </a:rPr>
              <a:t>  / sum(</a:t>
            </a:r>
            <a:r>
              <a:rPr lang="en-US" sz="1200" dirty="0" err="1">
                <a:solidFill>
                  <a:schemeClr val="tx1"/>
                </a:solidFill>
                <a:latin typeface="Courier New" pitchFamily="49" charset="0"/>
                <a:cs typeface="Courier New" pitchFamily="49" charset="0"/>
              </a:rPr>
              <a:t>wait_time_ms</a:t>
            </a:r>
            <a:r>
              <a:rPr lang="en-US" sz="1200" dirty="0">
                <a:solidFill>
                  <a:schemeClr val="tx1"/>
                </a:solidFill>
                <a:latin typeface="Courier New" pitchFamily="49" charset="0"/>
                <a:cs typeface="Courier New" pitchFamily="49" charset="0"/>
              </a:rPr>
              <a:t>)*1.0)</a:t>
            </a:r>
          </a:p>
          <a:p>
            <a:pPr marL="0" indent="0">
              <a:buClr>
                <a:srgbClr val="C00000"/>
              </a:buClr>
              <a:buNone/>
            </a:pPr>
            <a:r>
              <a:rPr lang="en-US" sz="1200" dirty="0">
                <a:solidFill>
                  <a:schemeClr val="tx1"/>
                </a:solidFill>
                <a:latin typeface="Courier New" pitchFamily="49" charset="0"/>
                <a:cs typeface="Courier New" pitchFamily="49" charset="0"/>
              </a:rPr>
              <a:t>    *100 as money)) + ' %' as </a:t>
            </a:r>
            <a:r>
              <a:rPr lang="en-US" sz="1200" dirty="0" err="1">
                <a:solidFill>
                  <a:schemeClr val="tx1"/>
                </a:solidFill>
                <a:latin typeface="Courier New" pitchFamily="49" charset="0"/>
                <a:cs typeface="Courier New" pitchFamily="49" charset="0"/>
              </a:rPr>
              <a:t>signal_waits_pcnt</a:t>
            </a:r>
            <a:endParaRPr lang="en-US" sz="1200" dirty="0">
              <a:solidFill>
                <a:schemeClr val="tx1"/>
              </a:solidFill>
              <a:latin typeface="Courier New" pitchFamily="49" charset="0"/>
              <a:cs typeface="Courier New" pitchFamily="49" charset="0"/>
            </a:endParaRPr>
          </a:p>
          <a:p>
            <a:pPr marL="0" indent="0">
              <a:buClr>
                <a:srgbClr val="C00000"/>
              </a:buClr>
              <a:buNone/>
            </a:pPr>
            <a:r>
              <a:rPr lang="en-US" sz="1200" dirty="0">
                <a:solidFill>
                  <a:schemeClr val="tx1"/>
                </a:solidFill>
                <a:latin typeface="Courier New" pitchFamily="49" charset="0"/>
                <a:cs typeface="Courier New" pitchFamily="49" charset="0"/>
              </a:rPr>
              <a:t>from </a:t>
            </a:r>
            <a:r>
              <a:rPr lang="en-US" sz="1200" b="1" dirty="0" err="1">
                <a:solidFill>
                  <a:srgbClr val="C00000"/>
                </a:solidFill>
                <a:latin typeface="Courier New" pitchFamily="49" charset="0"/>
                <a:cs typeface="Courier New" pitchFamily="49" charset="0"/>
              </a:rPr>
              <a:t>sys.dm_os_wait_stats</a:t>
            </a:r>
            <a:endParaRPr lang="en-US" sz="1200" b="1" dirty="0">
              <a:solidFill>
                <a:srgbClr val="C00000"/>
              </a:solidFill>
              <a:latin typeface="Courier New" pitchFamily="49" charset="0"/>
              <a:cs typeface="Courier New" pitchFamily="49" charset="0"/>
            </a:endParaRPr>
          </a:p>
        </p:txBody>
      </p:sp>
      <p:sp>
        <p:nvSpPr>
          <p:cNvPr id="7" name="Content Placeholder 2"/>
          <p:cNvSpPr txBox="1">
            <a:spLocks/>
          </p:cNvSpPr>
          <p:nvPr/>
        </p:nvSpPr>
        <p:spPr>
          <a:xfrm>
            <a:off x="1219199" y="3028949"/>
            <a:ext cx="6126480" cy="1645920"/>
          </a:xfrm>
          <a:prstGeom prst="rect">
            <a:avLst/>
          </a:prstGeom>
          <a:solidFill>
            <a:schemeClr val="bg1"/>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C00000"/>
              </a:buClr>
              <a:buNone/>
            </a:pPr>
            <a:r>
              <a:rPr lang="en-US" sz="1200" dirty="0">
                <a:solidFill>
                  <a:schemeClr val="tx1"/>
                </a:solidFill>
                <a:latin typeface="Courier New" pitchFamily="49" charset="0"/>
                <a:cs typeface="Courier New" pitchFamily="49" charset="0"/>
              </a:rPr>
              <a:t>select</a:t>
            </a:r>
          </a:p>
          <a:p>
            <a:pPr marL="0" indent="0">
              <a:buClr>
                <a:srgbClr val="C00000"/>
              </a:buClr>
              <a:buNone/>
            </a:pPr>
            <a:r>
              <a:rPr lang="en-US" sz="1200" dirty="0">
                <a:solidFill>
                  <a:schemeClr val="tx1"/>
                </a:solidFill>
                <a:latin typeface="Courier New" pitchFamily="49" charset="0"/>
                <a:cs typeface="Courier New" pitchFamily="49" charset="0"/>
              </a:rPr>
              <a:t>convert(</a:t>
            </a:r>
            <a:r>
              <a:rPr lang="en-US" sz="1200" dirty="0" err="1">
                <a:solidFill>
                  <a:schemeClr val="tx1"/>
                </a:solidFill>
                <a:latin typeface="Courier New" pitchFamily="49" charset="0"/>
                <a:cs typeface="Courier New" pitchFamily="49" charset="0"/>
              </a:rPr>
              <a:t>varchar,cast</a:t>
            </a:r>
            <a:r>
              <a:rPr lang="en-US" sz="1200" dirty="0">
                <a:solidFill>
                  <a:schemeClr val="tx1"/>
                </a:solidFill>
                <a:latin typeface="Courier New" pitchFamily="49" charset="0"/>
                <a:cs typeface="Courier New" pitchFamily="49" charset="0"/>
              </a:rPr>
              <a:t>(</a:t>
            </a:r>
          </a:p>
          <a:p>
            <a:pPr marL="0" indent="0">
              <a:buClr>
                <a:srgbClr val="C00000"/>
              </a:buClr>
              <a:buNone/>
            </a:pPr>
            <a:r>
              <a:rPr lang="en-US" sz="1200" dirty="0">
                <a:solidFill>
                  <a:schemeClr val="tx1"/>
                </a:solidFill>
                <a:latin typeface="Courier New" pitchFamily="49" charset="0"/>
                <a:cs typeface="Courier New" pitchFamily="49" charset="0"/>
              </a:rPr>
              <a:t>( select sum(</a:t>
            </a:r>
            <a:r>
              <a:rPr lang="en-US" sz="1200" dirty="0" err="1">
                <a:solidFill>
                  <a:schemeClr val="tx1"/>
                </a:solidFill>
                <a:latin typeface="Courier New" pitchFamily="49" charset="0"/>
                <a:cs typeface="Courier New" pitchFamily="49" charset="0"/>
              </a:rPr>
              <a:t>wait_time_ms</a:t>
            </a:r>
            <a:r>
              <a:rPr lang="en-US" sz="1200" dirty="0">
                <a:solidFill>
                  <a:schemeClr val="tx1"/>
                </a:solidFill>
                <a:latin typeface="Courier New" pitchFamily="49" charset="0"/>
                <a:cs typeface="Courier New" pitchFamily="49" charset="0"/>
              </a:rPr>
              <a:t>) from </a:t>
            </a:r>
            <a:r>
              <a:rPr lang="en-US" sz="1200" b="1" dirty="0" err="1">
                <a:solidFill>
                  <a:srgbClr val="C00000"/>
                </a:solidFill>
                <a:latin typeface="Courier New" pitchFamily="49" charset="0"/>
                <a:cs typeface="Courier New" pitchFamily="49" charset="0"/>
              </a:rPr>
              <a:t>sys.dm_os_wait_stats</a:t>
            </a:r>
            <a:endParaRPr lang="en-US" sz="1200" b="1" dirty="0">
              <a:solidFill>
                <a:srgbClr val="C00000"/>
              </a:solidFill>
              <a:latin typeface="Courier New" pitchFamily="49" charset="0"/>
              <a:cs typeface="Courier New" pitchFamily="49" charset="0"/>
            </a:endParaRPr>
          </a:p>
          <a:p>
            <a:pPr marL="0" indent="0">
              <a:buClr>
                <a:srgbClr val="C00000"/>
              </a:buClr>
              <a:buNone/>
            </a:pPr>
            <a:r>
              <a:rPr lang="en-US" sz="1200" dirty="0">
                <a:solidFill>
                  <a:schemeClr val="tx1"/>
                </a:solidFill>
                <a:latin typeface="Courier New" pitchFamily="49" charset="0"/>
                <a:cs typeface="Courier New" pitchFamily="49" charset="0"/>
              </a:rPr>
              <a:t> where upper(</a:t>
            </a:r>
            <a:r>
              <a:rPr lang="en-US" sz="1200" dirty="0" err="1">
                <a:solidFill>
                  <a:schemeClr val="tx1"/>
                </a:solidFill>
                <a:latin typeface="Courier New" pitchFamily="49" charset="0"/>
                <a:cs typeface="Courier New" pitchFamily="49" charset="0"/>
              </a:rPr>
              <a:t>wait_type</a:t>
            </a:r>
            <a:r>
              <a:rPr lang="en-US" sz="1200" dirty="0">
                <a:solidFill>
                  <a:schemeClr val="tx1"/>
                </a:solidFill>
                <a:latin typeface="Courier New" pitchFamily="49" charset="0"/>
                <a:cs typeface="Courier New" pitchFamily="49" charset="0"/>
              </a:rPr>
              <a:t>) in('</a:t>
            </a:r>
            <a:r>
              <a:rPr lang="en-US" sz="1200" b="1" dirty="0">
                <a:solidFill>
                  <a:srgbClr val="008000"/>
                </a:solidFill>
                <a:latin typeface="Courier New" pitchFamily="49" charset="0"/>
                <a:cs typeface="Courier New" pitchFamily="49" charset="0"/>
              </a:rPr>
              <a:t>CXPACKET</a:t>
            </a:r>
            <a:r>
              <a:rPr lang="en-US" sz="1200" dirty="0">
                <a:solidFill>
                  <a:schemeClr val="tx1"/>
                </a:solidFill>
                <a:latin typeface="Courier New" pitchFamily="49" charset="0"/>
                <a:cs typeface="Courier New" pitchFamily="49" charset="0"/>
              </a:rPr>
              <a:t>') ) * 1.0</a:t>
            </a:r>
          </a:p>
          <a:p>
            <a:pPr marL="0" indent="0">
              <a:buClr>
                <a:srgbClr val="C00000"/>
              </a:buClr>
              <a:buNone/>
            </a:pPr>
            <a:r>
              <a:rPr lang="en-US" sz="1200" dirty="0">
                <a:solidFill>
                  <a:schemeClr val="tx1"/>
                </a:solidFill>
                <a:latin typeface="Courier New" pitchFamily="49" charset="0"/>
                <a:cs typeface="Courier New" pitchFamily="49" charset="0"/>
              </a:rPr>
              <a:t>/</a:t>
            </a:r>
          </a:p>
          <a:p>
            <a:pPr marL="0" indent="0">
              <a:buClr>
                <a:srgbClr val="C00000"/>
              </a:buClr>
              <a:buNone/>
            </a:pPr>
            <a:r>
              <a:rPr lang="en-US" sz="1200" dirty="0">
                <a:solidFill>
                  <a:schemeClr val="tx1"/>
                </a:solidFill>
                <a:latin typeface="Courier New" pitchFamily="49" charset="0"/>
                <a:cs typeface="Courier New" pitchFamily="49" charset="0"/>
              </a:rPr>
              <a:t>( select sum(</a:t>
            </a:r>
            <a:r>
              <a:rPr lang="en-US" sz="1200" dirty="0" err="1">
                <a:solidFill>
                  <a:schemeClr val="tx1"/>
                </a:solidFill>
                <a:latin typeface="Courier New" pitchFamily="49" charset="0"/>
                <a:cs typeface="Courier New" pitchFamily="49" charset="0"/>
              </a:rPr>
              <a:t>wait_time_ms</a:t>
            </a:r>
            <a:r>
              <a:rPr lang="en-US" sz="1200" dirty="0">
                <a:solidFill>
                  <a:schemeClr val="tx1"/>
                </a:solidFill>
                <a:latin typeface="Courier New" pitchFamily="49" charset="0"/>
                <a:cs typeface="Courier New" pitchFamily="49" charset="0"/>
              </a:rPr>
              <a:t>) from </a:t>
            </a:r>
            <a:r>
              <a:rPr lang="en-US" sz="1200" b="1" dirty="0" err="1">
                <a:solidFill>
                  <a:srgbClr val="C00000"/>
                </a:solidFill>
                <a:latin typeface="Courier New" pitchFamily="49" charset="0"/>
                <a:cs typeface="Courier New" pitchFamily="49" charset="0"/>
              </a:rPr>
              <a:t>sys.dm_os_wait_stats</a:t>
            </a:r>
            <a:r>
              <a:rPr lang="en-US" sz="1200" dirty="0">
                <a:solidFill>
                  <a:schemeClr val="tx1"/>
                </a:solidFill>
                <a:latin typeface="Courier New" pitchFamily="49" charset="0"/>
                <a:cs typeface="Courier New" pitchFamily="49" charset="0"/>
              </a:rPr>
              <a:t> ) * 1.0</a:t>
            </a:r>
          </a:p>
          <a:p>
            <a:pPr marL="0" indent="0">
              <a:buClr>
                <a:srgbClr val="C00000"/>
              </a:buClr>
              <a:buNone/>
            </a:pPr>
            <a:r>
              <a:rPr lang="en-US" sz="1200" dirty="0">
                <a:solidFill>
                  <a:schemeClr val="tx1"/>
                </a:solidFill>
                <a:latin typeface="Courier New" pitchFamily="49" charset="0"/>
                <a:cs typeface="Courier New" pitchFamily="49" charset="0"/>
              </a:rPr>
              <a:t>*100 as money)) + ' %' as </a:t>
            </a:r>
            <a:r>
              <a:rPr lang="en-US" sz="1200" dirty="0" err="1">
                <a:solidFill>
                  <a:schemeClr val="tx1"/>
                </a:solidFill>
                <a:latin typeface="Courier New" pitchFamily="49" charset="0"/>
                <a:cs typeface="Courier New" pitchFamily="49" charset="0"/>
              </a:rPr>
              <a:t>cxpacket_total_wait_time_pcnt</a:t>
            </a:r>
            <a:endParaRPr lang="en-US" sz="1200" dirty="0">
              <a:solidFill>
                <a:schemeClr val="tx1"/>
              </a:solidFill>
              <a:latin typeface="Courier New" pitchFamily="49" charset="0"/>
              <a:cs typeface="Courier New" pitchFamily="49" charset="0"/>
            </a:endParaRPr>
          </a:p>
        </p:txBody>
      </p:sp>
      <p:sp>
        <p:nvSpPr>
          <p:cNvPr id="8" name="Right Arrow 7"/>
          <p:cNvSpPr/>
          <p:nvPr/>
        </p:nvSpPr>
        <p:spPr>
          <a:xfrm>
            <a:off x="533400" y="2171700"/>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flipH="1">
            <a:off x="6273800" y="3371850"/>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341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986367"/>
            <a:ext cx="7010400" cy="3693319"/>
          </a:xfrm>
          <a:prstGeom prst="rect">
            <a:avLst/>
          </a:prstGeom>
          <a:noFill/>
        </p:spPr>
        <p:txBody>
          <a:bodyPr wrap="square" rtlCol="0">
            <a:spAutoFit/>
          </a:bodyPr>
          <a:lstStyle/>
          <a:p>
            <a:pPr marL="285750" indent="-285750">
              <a:buFont typeface="Arial" pitchFamily="34" charset="0"/>
              <a:buChar char="•"/>
            </a:pPr>
            <a:r>
              <a:rPr lang="en-US" dirty="0" smtClean="0"/>
              <a:t>RULE #1… </a:t>
            </a:r>
            <a:r>
              <a:rPr lang="en-US" dirty="0" err="1" smtClean="0"/>
              <a:t>signal_waits</a:t>
            </a:r>
            <a:r>
              <a:rPr lang="en-US" dirty="0" smtClean="0"/>
              <a:t> </a:t>
            </a:r>
            <a:r>
              <a:rPr lang="en-US" dirty="0"/>
              <a:t>&gt; 25.0 % of </a:t>
            </a:r>
            <a:r>
              <a:rPr lang="en-US" dirty="0" err="1" smtClean="0"/>
              <a:t>total_waits</a:t>
            </a:r>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dirty="0"/>
              <a:t>RULE #2… </a:t>
            </a:r>
            <a:r>
              <a:rPr lang="en-US" dirty="0" err="1"/>
              <a:t>cxpacket</a:t>
            </a:r>
            <a:r>
              <a:rPr lang="en-US" dirty="0"/>
              <a:t> </a:t>
            </a:r>
            <a:r>
              <a:rPr lang="en-US" dirty="0" err="1"/>
              <a:t>wait_type</a:t>
            </a:r>
            <a:r>
              <a:rPr lang="en-US" dirty="0"/>
              <a:t> &gt; 10.0% of </a:t>
            </a:r>
            <a:r>
              <a:rPr lang="en-US" dirty="0" err="1" smtClean="0"/>
              <a:t>total_waits</a:t>
            </a: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T-SQL for Determine if </a:t>
            </a:r>
            <a:r>
              <a:rPr lang="en-US" sz="2800" u="sng" dirty="0" smtClean="0"/>
              <a:t>CPU</a:t>
            </a:r>
            <a:r>
              <a:rPr lang="en-US" sz="2800" dirty="0" smtClean="0"/>
              <a:t> Bottleneck</a:t>
            </a:r>
            <a:endParaRPr lang="en-US" sz="2800" dirty="0"/>
          </a:p>
        </p:txBody>
      </p:sp>
      <p:sp>
        <p:nvSpPr>
          <p:cNvPr id="3" name="Content Placeholder 2"/>
          <p:cNvSpPr>
            <a:spLocks noGrp="1"/>
          </p:cNvSpPr>
          <p:nvPr>
            <p:ph idx="1"/>
          </p:nvPr>
        </p:nvSpPr>
        <p:spPr>
          <a:xfrm>
            <a:off x="1219200" y="1371600"/>
            <a:ext cx="6126480" cy="1165860"/>
          </a:xfrm>
          <a:solidFill>
            <a:schemeClr val="bg1"/>
          </a:solidFill>
          <a:ln>
            <a:solidFill>
              <a:schemeClr val="tx1"/>
            </a:solidFill>
          </a:ln>
        </p:spPr>
        <p:txBody>
          <a:bodyPr>
            <a:noAutofit/>
          </a:bodyPr>
          <a:lstStyle/>
          <a:p>
            <a:pPr marL="0" indent="0">
              <a:buClr>
                <a:srgbClr val="C00000"/>
              </a:buClr>
              <a:buNone/>
            </a:pPr>
            <a:r>
              <a:rPr lang="en-US" sz="1200" dirty="0">
                <a:solidFill>
                  <a:schemeClr val="tx1"/>
                </a:solidFill>
                <a:latin typeface="Courier New" pitchFamily="49" charset="0"/>
                <a:cs typeface="Courier New" pitchFamily="49" charset="0"/>
              </a:rPr>
              <a:t>select</a:t>
            </a:r>
          </a:p>
          <a:p>
            <a:pPr marL="0" indent="0">
              <a:buClr>
                <a:srgbClr val="C00000"/>
              </a:buClr>
              <a:buNone/>
            </a:pPr>
            <a:r>
              <a:rPr lang="en-US" sz="1200" dirty="0">
                <a:solidFill>
                  <a:schemeClr val="tx1"/>
                </a:solidFill>
                <a:latin typeface="Courier New" pitchFamily="49" charset="0"/>
                <a:cs typeface="Courier New" pitchFamily="49" charset="0"/>
              </a:rPr>
              <a:t>  convert(</a:t>
            </a:r>
            <a:r>
              <a:rPr lang="en-US" sz="1200" dirty="0" err="1">
                <a:solidFill>
                  <a:schemeClr val="tx1"/>
                </a:solidFill>
                <a:latin typeface="Courier New" pitchFamily="49" charset="0"/>
                <a:cs typeface="Courier New" pitchFamily="49" charset="0"/>
              </a:rPr>
              <a:t>varchar,cast</a:t>
            </a:r>
            <a:r>
              <a:rPr lang="en-US" sz="1200" dirty="0">
                <a:solidFill>
                  <a:schemeClr val="tx1"/>
                </a:solidFill>
                <a:latin typeface="Courier New" pitchFamily="49" charset="0"/>
                <a:cs typeface="Courier New" pitchFamily="49" charset="0"/>
              </a:rPr>
              <a:t>((sum(</a:t>
            </a:r>
            <a:r>
              <a:rPr lang="en-US" sz="1200" dirty="0" err="1">
                <a:solidFill>
                  <a:schemeClr val="tx1"/>
                </a:solidFill>
                <a:latin typeface="Courier New" pitchFamily="49" charset="0"/>
                <a:cs typeface="Courier New" pitchFamily="49" charset="0"/>
              </a:rPr>
              <a:t>signal_wait_time_ms</a:t>
            </a:r>
            <a:r>
              <a:rPr lang="en-US" sz="1200" dirty="0">
                <a:solidFill>
                  <a:schemeClr val="tx1"/>
                </a:solidFill>
                <a:latin typeface="Courier New" pitchFamily="49" charset="0"/>
                <a:cs typeface="Courier New" pitchFamily="49" charset="0"/>
              </a:rPr>
              <a:t>)*1.0</a:t>
            </a:r>
          </a:p>
          <a:p>
            <a:pPr marL="0" indent="0">
              <a:buClr>
                <a:srgbClr val="C00000"/>
              </a:buClr>
              <a:buNone/>
            </a:pPr>
            <a:r>
              <a:rPr lang="en-US" sz="1200" dirty="0">
                <a:solidFill>
                  <a:schemeClr val="tx1"/>
                </a:solidFill>
                <a:latin typeface="Courier New" pitchFamily="49" charset="0"/>
                <a:cs typeface="Courier New" pitchFamily="49" charset="0"/>
              </a:rPr>
              <a:t>  / sum(</a:t>
            </a:r>
            <a:r>
              <a:rPr lang="en-US" sz="1200" dirty="0" err="1">
                <a:solidFill>
                  <a:schemeClr val="tx1"/>
                </a:solidFill>
                <a:latin typeface="Courier New" pitchFamily="49" charset="0"/>
                <a:cs typeface="Courier New" pitchFamily="49" charset="0"/>
              </a:rPr>
              <a:t>wait_time_ms</a:t>
            </a:r>
            <a:r>
              <a:rPr lang="en-US" sz="1200" dirty="0">
                <a:solidFill>
                  <a:schemeClr val="tx1"/>
                </a:solidFill>
                <a:latin typeface="Courier New" pitchFamily="49" charset="0"/>
                <a:cs typeface="Courier New" pitchFamily="49" charset="0"/>
              </a:rPr>
              <a:t>)*1.0)</a:t>
            </a:r>
          </a:p>
          <a:p>
            <a:pPr marL="0" indent="0">
              <a:buClr>
                <a:srgbClr val="C00000"/>
              </a:buClr>
              <a:buNone/>
            </a:pPr>
            <a:r>
              <a:rPr lang="en-US" sz="1200" dirty="0">
                <a:solidFill>
                  <a:schemeClr val="tx1"/>
                </a:solidFill>
                <a:latin typeface="Courier New" pitchFamily="49" charset="0"/>
                <a:cs typeface="Courier New" pitchFamily="49" charset="0"/>
              </a:rPr>
              <a:t>    *100 as money)) + ' %' as </a:t>
            </a:r>
            <a:r>
              <a:rPr lang="en-US" sz="1200" dirty="0" err="1">
                <a:solidFill>
                  <a:schemeClr val="tx1"/>
                </a:solidFill>
                <a:latin typeface="Courier New" pitchFamily="49" charset="0"/>
                <a:cs typeface="Courier New" pitchFamily="49" charset="0"/>
              </a:rPr>
              <a:t>signal_waits_pcnt</a:t>
            </a:r>
            <a:endParaRPr lang="en-US" sz="1200" dirty="0">
              <a:solidFill>
                <a:schemeClr val="tx1"/>
              </a:solidFill>
              <a:latin typeface="Courier New" pitchFamily="49" charset="0"/>
              <a:cs typeface="Courier New" pitchFamily="49" charset="0"/>
            </a:endParaRPr>
          </a:p>
          <a:p>
            <a:pPr marL="0" indent="0">
              <a:buClr>
                <a:srgbClr val="C00000"/>
              </a:buClr>
              <a:buNone/>
            </a:pPr>
            <a:r>
              <a:rPr lang="en-US" sz="1200" dirty="0">
                <a:solidFill>
                  <a:schemeClr val="tx1"/>
                </a:solidFill>
                <a:latin typeface="Courier New" pitchFamily="49" charset="0"/>
                <a:cs typeface="Courier New" pitchFamily="49" charset="0"/>
              </a:rPr>
              <a:t>from </a:t>
            </a:r>
            <a:r>
              <a:rPr lang="en-US" sz="1200" b="1" dirty="0" err="1">
                <a:solidFill>
                  <a:srgbClr val="C00000"/>
                </a:solidFill>
                <a:latin typeface="Courier New" pitchFamily="49" charset="0"/>
                <a:cs typeface="Courier New" pitchFamily="49" charset="0"/>
              </a:rPr>
              <a:t>sys.dm_os_wait_stats</a:t>
            </a:r>
            <a:endParaRPr lang="en-US" sz="1200" b="1" dirty="0">
              <a:solidFill>
                <a:srgbClr val="C00000"/>
              </a:solidFill>
              <a:latin typeface="Courier New" pitchFamily="49" charset="0"/>
              <a:cs typeface="Courier New" pitchFamily="49" charset="0"/>
            </a:endParaRPr>
          </a:p>
        </p:txBody>
      </p:sp>
      <p:sp>
        <p:nvSpPr>
          <p:cNvPr id="7" name="Content Placeholder 2"/>
          <p:cNvSpPr txBox="1">
            <a:spLocks/>
          </p:cNvSpPr>
          <p:nvPr/>
        </p:nvSpPr>
        <p:spPr>
          <a:xfrm>
            <a:off x="1219199" y="3028949"/>
            <a:ext cx="6126480" cy="1645920"/>
          </a:xfrm>
          <a:prstGeom prst="rect">
            <a:avLst/>
          </a:prstGeom>
          <a:solidFill>
            <a:schemeClr val="bg1"/>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C00000"/>
              </a:buClr>
              <a:buNone/>
            </a:pPr>
            <a:r>
              <a:rPr lang="en-US" sz="1200" dirty="0">
                <a:solidFill>
                  <a:schemeClr val="tx1"/>
                </a:solidFill>
                <a:latin typeface="Courier New" pitchFamily="49" charset="0"/>
                <a:cs typeface="Courier New" pitchFamily="49" charset="0"/>
              </a:rPr>
              <a:t>select</a:t>
            </a:r>
          </a:p>
          <a:p>
            <a:pPr marL="0" indent="0">
              <a:buClr>
                <a:srgbClr val="C00000"/>
              </a:buClr>
              <a:buNone/>
            </a:pPr>
            <a:r>
              <a:rPr lang="en-US" sz="1200" dirty="0">
                <a:solidFill>
                  <a:schemeClr val="tx1"/>
                </a:solidFill>
                <a:latin typeface="Courier New" pitchFamily="49" charset="0"/>
                <a:cs typeface="Courier New" pitchFamily="49" charset="0"/>
              </a:rPr>
              <a:t>convert(</a:t>
            </a:r>
            <a:r>
              <a:rPr lang="en-US" sz="1200" dirty="0" err="1">
                <a:solidFill>
                  <a:schemeClr val="tx1"/>
                </a:solidFill>
                <a:latin typeface="Courier New" pitchFamily="49" charset="0"/>
                <a:cs typeface="Courier New" pitchFamily="49" charset="0"/>
              </a:rPr>
              <a:t>varchar,cast</a:t>
            </a:r>
            <a:r>
              <a:rPr lang="en-US" sz="1200" dirty="0">
                <a:solidFill>
                  <a:schemeClr val="tx1"/>
                </a:solidFill>
                <a:latin typeface="Courier New" pitchFamily="49" charset="0"/>
                <a:cs typeface="Courier New" pitchFamily="49" charset="0"/>
              </a:rPr>
              <a:t>(</a:t>
            </a:r>
          </a:p>
          <a:p>
            <a:pPr marL="0" indent="0">
              <a:buClr>
                <a:srgbClr val="C00000"/>
              </a:buClr>
              <a:buNone/>
            </a:pPr>
            <a:r>
              <a:rPr lang="en-US" sz="1200" dirty="0">
                <a:solidFill>
                  <a:schemeClr val="tx1"/>
                </a:solidFill>
                <a:latin typeface="Courier New" pitchFamily="49" charset="0"/>
                <a:cs typeface="Courier New" pitchFamily="49" charset="0"/>
              </a:rPr>
              <a:t>( select sum(</a:t>
            </a:r>
            <a:r>
              <a:rPr lang="en-US" sz="1200" dirty="0" err="1">
                <a:solidFill>
                  <a:schemeClr val="tx1"/>
                </a:solidFill>
                <a:latin typeface="Courier New" pitchFamily="49" charset="0"/>
                <a:cs typeface="Courier New" pitchFamily="49" charset="0"/>
              </a:rPr>
              <a:t>wait_time_ms</a:t>
            </a:r>
            <a:r>
              <a:rPr lang="en-US" sz="1200" dirty="0">
                <a:solidFill>
                  <a:schemeClr val="tx1"/>
                </a:solidFill>
                <a:latin typeface="Courier New" pitchFamily="49" charset="0"/>
                <a:cs typeface="Courier New" pitchFamily="49" charset="0"/>
              </a:rPr>
              <a:t>) from </a:t>
            </a:r>
            <a:r>
              <a:rPr lang="en-US" sz="1200" b="1" dirty="0" err="1">
                <a:solidFill>
                  <a:srgbClr val="C00000"/>
                </a:solidFill>
                <a:latin typeface="Courier New" pitchFamily="49" charset="0"/>
                <a:cs typeface="Courier New" pitchFamily="49" charset="0"/>
              </a:rPr>
              <a:t>sys.dm_os_wait_stats</a:t>
            </a:r>
            <a:endParaRPr lang="en-US" sz="1200" b="1" dirty="0">
              <a:solidFill>
                <a:srgbClr val="C00000"/>
              </a:solidFill>
              <a:latin typeface="Courier New" pitchFamily="49" charset="0"/>
              <a:cs typeface="Courier New" pitchFamily="49" charset="0"/>
            </a:endParaRPr>
          </a:p>
          <a:p>
            <a:pPr marL="0" indent="0">
              <a:buClr>
                <a:srgbClr val="C00000"/>
              </a:buClr>
              <a:buNone/>
            </a:pPr>
            <a:r>
              <a:rPr lang="en-US" sz="1200" dirty="0">
                <a:solidFill>
                  <a:schemeClr val="tx1"/>
                </a:solidFill>
                <a:latin typeface="Courier New" pitchFamily="49" charset="0"/>
                <a:cs typeface="Courier New" pitchFamily="49" charset="0"/>
              </a:rPr>
              <a:t> where upper(</a:t>
            </a:r>
            <a:r>
              <a:rPr lang="en-US" sz="1200" dirty="0" err="1">
                <a:solidFill>
                  <a:schemeClr val="tx1"/>
                </a:solidFill>
                <a:latin typeface="Courier New" pitchFamily="49" charset="0"/>
                <a:cs typeface="Courier New" pitchFamily="49" charset="0"/>
              </a:rPr>
              <a:t>wait_type</a:t>
            </a:r>
            <a:r>
              <a:rPr lang="en-US" sz="1200" dirty="0">
                <a:solidFill>
                  <a:schemeClr val="tx1"/>
                </a:solidFill>
                <a:latin typeface="Courier New" pitchFamily="49" charset="0"/>
                <a:cs typeface="Courier New" pitchFamily="49" charset="0"/>
              </a:rPr>
              <a:t>) in('</a:t>
            </a:r>
            <a:r>
              <a:rPr lang="en-US" sz="1200" b="1" dirty="0">
                <a:solidFill>
                  <a:srgbClr val="008000"/>
                </a:solidFill>
                <a:latin typeface="Courier New" pitchFamily="49" charset="0"/>
                <a:cs typeface="Courier New" pitchFamily="49" charset="0"/>
              </a:rPr>
              <a:t>CXPACKET</a:t>
            </a:r>
            <a:r>
              <a:rPr lang="en-US" sz="1200" dirty="0">
                <a:solidFill>
                  <a:schemeClr val="tx1"/>
                </a:solidFill>
                <a:latin typeface="Courier New" pitchFamily="49" charset="0"/>
                <a:cs typeface="Courier New" pitchFamily="49" charset="0"/>
              </a:rPr>
              <a:t>') ) * 1.0</a:t>
            </a:r>
          </a:p>
          <a:p>
            <a:pPr marL="0" indent="0">
              <a:buClr>
                <a:srgbClr val="C00000"/>
              </a:buClr>
              <a:buNone/>
            </a:pPr>
            <a:r>
              <a:rPr lang="en-US" sz="1200" dirty="0">
                <a:solidFill>
                  <a:schemeClr val="tx1"/>
                </a:solidFill>
                <a:latin typeface="Courier New" pitchFamily="49" charset="0"/>
                <a:cs typeface="Courier New" pitchFamily="49" charset="0"/>
              </a:rPr>
              <a:t>/</a:t>
            </a:r>
          </a:p>
          <a:p>
            <a:pPr marL="0" indent="0">
              <a:buClr>
                <a:srgbClr val="C00000"/>
              </a:buClr>
              <a:buNone/>
            </a:pPr>
            <a:r>
              <a:rPr lang="en-US" sz="1200" dirty="0">
                <a:solidFill>
                  <a:schemeClr val="tx1"/>
                </a:solidFill>
                <a:latin typeface="Courier New" pitchFamily="49" charset="0"/>
                <a:cs typeface="Courier New" pitchFamily="49" charset="0"/>
              </a:rPr>
              <a:t>( select sum(</a:t>
            </a:r>
            <a:r>
              <a:rPr lang="en-US" sz="1200" dirty="0" err="1">
                <a:solidFill>
                  <a:schemeClr val="tx1"/>
                </a:solidFill>
                <a:latin typeface="Courier New" pitchFamily="49" charset="0"/>
                <a:cs typeface="Courier New" pitchFamily="49" charset="0"/>
              </a:rPr>
              <a:t>wait_time_ms</a:t>
            </a:r>
            <a:r>
              <a:rPr lang="en-US" sz="1200" dirty="0">
                <a:solidFill>
                  <a:schemeClr val="tx1"/>
                </a:solidFill>
                <a:latin typeface="Courier New" pitchFamily="49" charset="0"/>
                <a:cs typeface="Courier New" pitchFamily="49" charset="0"/>
              </a:rPr>
              <a:t>) from </a:t>
            </a:r>
            <a:r>
              <a:rPr lang="en-US" sz="1200" b="1" dirty="0" err="1">
                <a:solidFill>
                  <a:srgbClr val="C00000"/>
                </a:solidFill>
                <a:latin typeface="Courier New" pitchFamily="49" charset="0"/>
                <a:cs typeface="Courier New" pitchFamily="49" charset="0"/>
              </a:rPr>
              <a:t>sys.dm_os_wait_stats</a:t>
            </a:r>
            <a:r>
              <a:rPr lang="en-US" sz="1200" dirty="0">
                <a:solidFill>
                  <a:schemeClr val="tx1"/>
                </a:solidFill>
                <a:latin typeface="Courier New" pitchFamily="49" charset="0"/>
                <a:cs typeface="Courier New" pitchFamily="49" charset="0"/>
              </a:rPr>
              <a:t> ) * 1.0</a:t>
            </a:r>
          </a:p>
          <a:p>
            <a:pPr marL="0" indent="0">
              <a:buClr>
                <a:srgbClr val="C00000"/>
              </a:buClr>
              <a:buNone/>
            </a:pPr>
            <a:r>
              <a:rPr lang="en-US" sz="1200" dirty="0">
                <a:solidFill>
                  <a:schemeClr val="tx1"/>
                </a:solidFill>
                <a:latin typeface="Courier New" pitchFamily="49" charset="0"/>
                <a:cs typeface="Courier New" pitchFamily="49" charset="0"/>
              </a:rPr>
              <a:t>*100 as money)) + ' %' as </a:t>
            </a:r>
            <a:r>
              <a:rPr lang="en-US" sz="1200" dirty="0" err="1">
                <a:solidFill>
                  <a:schemeClr val="tx1"/>
                </a:solidFill>
                <a:latin typeface="Courier New" pitchFamily="49" charset="0"/>
                <a:cs typeface="Courier New" pitchFamily="49" charset="0"/>
              </a:rPr>
              <a:t>cxpacket_total_wait_time_pcnt</a:t>
            </a:r>
            <a:endParaRPr lang="en-US" sz="1200" dirty="0">
              <a:solidFill>
                <a:schemeClr val="tx1"/>
              </a:solidFill>
              <a:latin typeface="Courier New" pitchFamily="49" charset="0"/>
              <a:cs typeface="Courier New" pitchFamily="49" charset="0"/>
            </a:endParaRPr>
          </a:p>
        </p:txBody>
      </p:sp>
      <p:sp>
        <p:nvSpPr>
          <p:cNvPr id="8" name="Right Arrow 7"/>
          <p:cNvSpPr/>
          <p:nvPr/>
        </p:nvSpPr>
        <p:spPr>
          <a:xfrm>
            <a:off x="533400" y="2171700"/>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flipH="1">
            <a:off x="6273800" y="3371850"/>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599" y="1371597"/>
            <a:ext cx="2006601" cy="832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0320" y="3028949"/>
            <a:ext cx="2469662" cy="811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234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50"/>
            <a:ext cx="9144000" cy="479822"/>
          </a:xfrm>
        </p:spPr>
        <p:txBody>
          <a:bodyPr>
            <a:normAutofit fontScale="90000"/>
          </a:bodyPr>
          <a:lstStyle/>
          <a:p>
            <a:r>
              <a:rPr lang="en-US" sz="2800" dirty="0" smtClean="0"/>
              <a:t>T-SQL for Determine Avg. Transactions Per Second</a:t>
            </a:r>
            <a:endParaRPr lang="en-US" sz="2800" u="sng" dirty="0"/>
          </a:p>
        </p:txBody>
      </p:sp>
      <p:sp>
        <p:nvSpPr>
          <p:cNvPr id="3" name="Content Placeholder 2"/>
          <p:cNvSpPr>
            <a:spLocks noGrp="1"/>
          </p:cNvSpPr>
          <p:nvPr>
            <p:ph idx="1"/>
          </p:nvPr>
        </p:nvSpPr>
        <p:spPr>
          <a:xfrm>
            <a:off x="152399" y="514350"/>
            <a:ext cx="8898467" cy="4572000"/>
          </a:xfrm>
          <a:solidFill>
            <a:schemeClr val="bg1"/>
          </a:solidFill>
          <a:ln>
            <a:solidFill>
              <a:schemeClr val="tx1"/>
            </a:solidFill>
          </a:ln>
        </p:spPr>
        <p:txBody>
          <a:bodyPr>
            <a:noAutofit/>
          </a:bodyPr>
          <a:lstStyle/>
          <a:p>
            <a:pPr marL="0" indent="0">
              <a:spcBef>
                <a:spcPts val="0"/>
              </a:spcBef>
              <a:buClr>
                <a:srgbClr val="C00000"/>
              </a:buClr>
              <a:buNone/>
              <a:tabLst>
                <a:tab pos="225425" algn="l"/>
                <a:tab pos="463550" algn="l"/>
                <a:tab pos="688975" algn="l"/>
                <a:tab pos="914400" algn="l"/>
                <a:tab pos="1139825" algn="l"/>
              </a:tabLst>
            </a:pPr>
            <a:r>
              <a:rPr lang="en-US" sz="900" dirty="0" smtClean="0">
                <a:solidFill>
                  <a:schemeClr val="tx1"/>
                </a:solidFill>
                <a:latin typeface="Courier New" pitchFamily="49" charset="0"/>
                <a:cs typeface="Courier New" pitchFamily="49" charset="0"/>
              </a:rPr>
              <a:t>use </a:t>
            </a:r>
            <a:r>
              <a:rPr lang="en-US" sz="900" dirty="0">
                <a:solidFill>
                  <a:schemeClr val="tx1"/>
                </a:solidFill>
                <a:latin typeface="Courier New" pitchFamily="49" charset="0"/>
                <a:cs typeface="Courier New" pitchFamily="49" charset="0"/>
              </a:rPr>
              <a:t>[</a:t>
            </a:r>
            <a:r>
              <a:rPr lang="en-US" sz="900" dirty="0" err="1">
                <a:solidFill>
                  <a:schemeClr val="tx1"/>
                </a:solidFill>
                <a:latin typeface="Courier New" pitchFamily="49" charset="0"/>
                <a:cs typeface="Courier New" pitchFamily="49" charset="0"/>
              </a:rPr>
              <a:t>z_LoadTest</a:t>
            </a:r>
            <a:r>
              <a:rPr lang="en-US" sz="9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declare @t1 as money = 0, @t2 as money = 0, @n1 as </a:t>
            </a:r>
            <a:r>
              <a:rPr lang="en-US" sz="900" dirty="0" err="1">
                <a:solidFill>
                  <a:schemeClr val="tx1"/>
                </a:solidFill>
                <a:latin typeface="Courier New" pitchFamily="49" charset="0"/>
                <a:cs typeface="Courier New" pitchFamily="49" charset="0"/>
              </a:rPr>
              <a:t>datetime</a:t>
            </a:r>
            <a:r>
              <a:rPr lang="en-US" sz="900" dirty="0">
                <a:solidFill>
                  <a:schemeClr val="tx1"/>
                </a:solidFill>
                <a:latin typeface="Courier New" pitchFamily="49" charset="0"/>
                <a:cs typeface="Courier New" pitchFamily="49" charset="0"/>
              </a:rPr>
              <a:t>, @n2 as </a:t>
            </a:r>
            <a:r>
              <a:rPr lang="en-US" sz="900" dirty="0" err="1">
                <a:solidFill>
                  <a:schemeClr val="tx1"/>
                </a:solidFill>
                <a:latin typeface="Courier New" pitchFamily="49" charset="0"/>
                <a:cs typeface="Courier New" pitchFamily="49" charset="0"/>
              </a:rPr>
              <a:t>datetime</a:t>
            </a:r>
            <a:r>
              <a:rPr lang="en-US" sz="900" dirty="0">
                <a:solidFill>
                  <a:schemeClr val="tx1"/>
                </a:solidFill>
                <a:latin typeface="Courier New" pitchFamily="49" charset="0"/>
                <a:cs typeface="Courier New" pitchFamily="49" charset="0"/>
              </a:rPr>
              <a:t>, @i </a:t>
            </a:r>
            <a:r>
              <a:rPr lang="en-US" sz="900" dirty="0" err="1">
                <a:solidFill>
                  <a:schemeClr val="tx1"/>
                </a:solidFill>
                <a:latin typeface="Courier New" pitchFamily="49" charset="0"/>
                <a:cs typeface="Courier New" pitchFamily="49" charset="0"/>
              </a:rPr>
              <a:t>int</a:t>
            </a:r>
            <a:r>
              <a:rPr lang="en-US" sz="900" dirty="0">
                <a:solidFill>
                  <a:schemeClr val="tx1"/>
                </a:solidFill>
                <a:latin typeface="Courier New" pitchFamily="49" charset="0"/>
                <a:cs typeface="Courier New" pitchFamily="49" charset="0"/>
              </a:rPr>
              <a:t> = 10000</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if exists (select * from </a:t>
            </a:r>
            <a:r>
              <a:rPr lang="en-US" sz="900" dirty="0" err="1">
                <a:solidFill>
                  <a:schemeClr val="tx1"/>
                </a:solidFill>
                <a:latin typeface="Courier New" pitchFamily="49" charset="0"/>
                <a:cs typeface="Courier New" pitchFamily="49" charset="0"/>
              </a:rPr>
              <a:t>sysobjects</a:t>
            </a:r>
            <a:r>
              <a:rPr lang="en-US" sz="900" dirty="0">
                <a:solidFill>
                  <a:schemeClr val="tx1"/>
                </a:solidFill>
                <a:latin typeface="Courier New" pitchFamily="49" charset="0"/>
                <a:cs typeface="Courier New" pitchFamily="49" charset="0"/>
              </a:rPr>
              <a:t> where name like '</a:t>
            </a:r>
            <a:r>
              <a:rPr lang="en-US" sz="900" dirty="0" err="1">
                <a:solidFill>
                  <a:schemeClr val="tx1"/>
                </a:solidFill>
                <a:latin typeface="Courier New" pitchFamily="49" charset="0"/>
                <a:cs typeface="Courier New" pitchFamily="49" charset="0"/>
              </a:rPr>
              <a:t>tblTest</a:t>
            </a:r>
            <a:r>
              <a:rPr lang="en-US" sz="900" dirty="0">
                <a:solidFill>
                  <a:schemeClr val="tx1"/>
                </a:solidFill>
                <a:latin typeface="Courier New" pitchFamily="49" charset="0"/>
                <a:cs typeface="Courier New" pitchFamily="49" charset="0"/>
              </a:rPr>
              <a:t>%') drop table </a:t>
            </a:r>
            <a:r>
              <a:rPr lang="en-US" sz="900" dirty="0" err="1">
                <a:solidFill>
                  <a:schemeClr val="tx1"/>
                </a:solidFill>
                <a:latin typeface="Courier New" pitchFamily="49" charset="0"/>
                <a:cs typeface="Courier New" pitchFamily="49" charset="0"/>
              </a:rPr>
              <a:t>tblTest</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create table </a:t>
            </a:r>
            <a:r>
              <a:rPr lang="en-US" sz="900" dirty="0" err="1">
                <a:solidFill>
                  <a:schemeClr val="tx1"/>
                </a:solidFill>
                <a:latin typeface="Courier New" pitchFamily="49" charset="0"/>
                <a:cs typeface="Courier New" pitchFamily="49" charset="0"/>
              </a:rPr>
              <a:t>tblTest</a:t>
            </a:r>
            <a:r>
              <a:rPr lang="en-US" sz="9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record_id</a:t>
            </a: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int</a:t>
            </a:r>
            <a:r>
              <a:rPr lang="en-US" sz="900" dirty="0">
                <a:solidFill>
                  <a:schemeClr val="tx1"/>
                </a:solidFill>
                <a:latin typeface="Courier New" pitchFamily="49" charset="0"/>
                <a:cs typeface="Courier New" pitchFamily="49" charset="0"/>
              </a:rPr>
              <a:t> identity(1,1) primary key, </a:t>
            </a:r>
            <a:r>
              <a:rPr lang="en-US" sz="900" dirty="0" err="1">
                <a:solidFill>
                  <a:schemeClr val="tx1"/>
                </a:solidFill>
                <a:latin typeface="Courier New" pitchFamily="49" charset="0"/>
                <a:cs typeface="Courier New" pitchFamily="49" charset="0"/>
              </a:rPr>
              <a:t>first_name</a:t>
            </a: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varchar</a:t>
            </a:r>
            <a:r>
              <a:rPr lang="en-US" sz="900" dirty="0">
                <a:solidFill>
                  <a:schemeClr val="tx1"/>
                </a:solidFill>
                <a:latin typeface="Courier New" pitchFamily="49" charset="0"/>
                <a:cs typeface="Courier New" pitchFamily="49" charset="0"/>
              </a:rPr>
              <a:t>(50), </a:t>
            </a:r>
            <a:r>
              <a:rPr lang="en-US" sz="900" dirty="0" err="1">
                <a:solidFill>
                  <a:schemeClr val="tx1"/>
                </a:solidFill>
                <a:latin typeface="Courier New" pitchFamily="49" charset="0"/>
                <a:cs typeface="Courier New" pitchFamily="49" charset="0"/>
              </a:rPr>
              <a:t>last_name</a:t>
            </a: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varchar</a:t>
            </a:r>
            <a:r>
              <a:rPr lang="en-US" sz="900" dirty="0">
                <a:solidFill>
                  <a:schemeClr val="tx1"/>
                </a:solidFill>
                <a:latin typeface="Courier New" pitchFamily="49" charset="0"/>
                <a:cs typeface="Courier New" pitchFamily="49" charset="0"/>
              </a:rPr>
              <a:t>(50)</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date_record_added</a:t>
            </a: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datetime</a:t>
            </a:r>
            <a:r>
              <a:rPr lang="en-US" sz="900" dirty="0">
                <a:solidFill>
                  <a:schemeClr val="tx1"/>
                </a:solidFill>
                <a:latin typeface="Courier New" pitchFamily="49" charset="0"/>
                <a:cs typeface="Courier New" pitchFamily="49" charset="0"/>
              </a:rPr>
              <a:t> default(</a:t>
            </a:r>
            <a:r>
              <a:rPr lang="en-US" sz="900" dirty="0" err="1">
                <a:solidFill>
                  <a:schemeClr val="tx1"/>
                </a:solidFill>
                <a:latin typeface="Courier New" pitchFamily="49" charset="0"/>
                <a:cs typeface="Courier New" pitchFamily="49" charset="0"/>
              </a:rPr>
              <a:t>getdate</a:t>
            </a:r>
            <a:r>
              <a:rPr lang="en-US" sz="9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r>
              <a:rPr lang="en-US" sz="900" dirty="0" smtClean="0">
                <a:solidFill>
                  <a:schemeClr val="tx1"/>
                </a:solidFill>
                <a:latin typeface="Courier New" pitchFamily="49" charset="0"/>
                <a:cs typeface="Courier New" pitchFamily="49" charset="0"/>
              </a:rPr>
              <a:t>-- </a:t>
            </a:r>
            <a:r>
              <a:rPr lang="en-US" sz="900" dirty="0">
                <a:solidFill>
                  <a:schemeClr val="tx1"/>
                </a:solidFill>
                <a:latin typeface="Courier New" pitchFamily="49" charset="0"/>
                <a:cs typeface="Courier New" pitchFamily="49" charset="0"/>
              </a:rPr>
              <a:t>determine 1st time baseline...</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select @t1 = </a:t>
            </a:r>
            <a:r>
              <a:rPr lang="en-US" sz="900" dirty="0" err="1">
                <a:solidFill>
                  <a:schemeClr val="tx1"/>
                </a:solidFill>
                <a:latin typeface="Courier New" pitchFamily="49" charset="0"/>
                <a:cs typeface="Courier New" pitchFamily="49" charset="0"/>
              </a:rPr>
              <a:t>cntr_value</a:t>
            </a:r>
            <a:r>
              <a:rPr lang="en-US" sz="900" dirty="0">
                <a:solidFill>
                  <a:schemeClr val="tx1"/>
                </a:solidFill>
                <a:latin typeface="Courier New" pitchFamily="49" charset="0"/>
                <a:cs typeface="Courier New" pitchFamily="49" charset="0"/>
              </a:rPr>
              <a:t>, @n1 = </a:t>
            </a:r>
            <a:r>
              <a:rPr lang="en-US" sz="900" dirty="0" err="1">
                <a:solidFill>
                  <a:schemeClr val="tx1"/>
                </a:solidFill>
                <a:latin typeface="Courier New" pitchFamily="49" charset="0"/>
                <a:cs typeface="Courier New" pitchFamily="49" charset="0"/>
              </a:rPr>
              <a:t>getdate</a:t>
            </a:r>
            <a:r>
              <a:rPr lang="en-US" sz="900" dirty="0">
                <a:solidFill>
                  <a:schemeClr val="tx1"/>
                </a:solidFill>
                <a:latin typeface="Courier New" pitchFamily="49" charset="0"/>
                <a:cs typeface="Courier New" pitchFamily="49" charset="0"/>
              </a:rPr>
              <a:t>() from </a:t>
            </a:r>
            <a:r>
              <a:rPr lang="en-US" sz="900" dirty="0" err="1">
                <a:solidFill>
                  <a:schemeClr val="tx1"/>
                </a:solidFill>
                <a:latin typeface="Courier New" pitchFamily="49" charset="0"/>
                <a:cs typeface="Courier New" pitchFamily="49" charset="0"/>
              </a:rPr>
              <a:t>sys.dm_os_performance_counters</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where </a:t>
            </a:r>
            <a:r>
              <a:rPr lang="en-US" sz="900" dirty="0" err="1">
                <a:solidFill>
                  <a:schemeClr val="tx1"/>
                </a:solidFill>
                <a:latin typeface="Courier New" pitchFamily="49" charset="0"/>
                <a:cs typeface="Courier New" pitchFamily="49" charset="0"/>
              </a:rPr>
              <a:t>ltrim</a:t>
            </a:r>
            <a:r>
              <a:rPr lang="en-US" sz="900" dirty="0">
                <a:solidFill>
                  <a:schemeClr val="tx1"/>
                </a:solidFill>
                <a:latin typeface="Courier New" pitchFamily="49" charset="0"/>
                <a:cs typeface="Courier New" pitchFamily="49" charset="0"/>
              </a:rPr>
              <a:t>(</a:t>
            </a:r>
            <a:r>
              <a:rPr lang="en-US" sz="900" dirty="0" err="1">
                <a:solidFill>
                  <a:schemeClr val="tx1"/>
                </a:solidFill>
                <a:latin typeface="Courier New" pitchFamily="49" charset="0"/>
                <a:cs typeface="Courier New" pitchFamily="49" charset="0"/>
              </a:rPr>
              <a:t>rtrim</a:t>
            </a:r>
            <a:r>
              <a:rPr lang="en-US" sz="900" dirty="0">
                <a:solidFill>
                  <a:schemeClr val="tx1"/>
                </a:solidFill>
                <a:latin typeface="Courier New" pitchFamily="49" charset="0"/>
                <a:cs typeface="Courier New" pitchFamily="49" charset="0"/>
              </a:rPr>
              <a:t>(</a:t>
            </a:r>
            <a:r>
              <a:rPr lang="en-US" sz="900" dirty="0" err="1">
                <a:solidFill>
                  <a:schemeClr val="tx1"/>
                </a:solidFill>
                <a:latin typeface="Courier New" pitchFamily="49" charset="0"/>
                <a:cs typeface="Courier New" pitchFamily="49" charset="0"/>
              </a:rPr>
              <a:t>counter_name</a:t>
            </a:r>
            <a:r>
              <a:rPr lang="en-US" sz="900" dirty="0">
                <a:solidFill>
                  <a:schemeClr val="tx1"/>
                </a:solidFill>
                <a:latin typeface="Courier New" pitchFamily="49" charset="0"/>
                <a:cs typeface="Courier New" pitchFamily="49" charset="0"/>
              </a:rPr>
              <a:t>)) = 'Transactions/sec' and </a:t>
            </a:r>
            <a:r>
              <a:rPr lang="en-US" sz="900" dirty="0" err="1">
                <a:solidFill>
                  <a:schemeClr val="tx1"/>
                </a:solidFill>
                <a:latin typeface="Courier New" pitchFamily="49" charset="0"/>
                <a:cs typeface="Courier New" pitchFamily="49" charset="0"/>
              </a:rPr>
              <a:t>ltrim</a:t>
            </a:r>
            <a:r>
              <a:rPr lang="en-US" sz="900" dirty="0">
                <a:solidFill>
                  <a:schemeClr val="tx1"/>
                </a:solidFill>
                <a:latin typeface="Courier New" pitchFamily="49" charset="0"/>
                <a:cs typeface="Courier New" pitchFamily="49" charset="0"/>
              </a:rPr>
              <a:t>(</a:t>
            </a:r>
            <a:r>
              <a:rPr lang="en-US" sz="900" dirty="0" err="1">
                <a:solidFill>
                  <a:schemeClr val="tx1"/>
                </a:solidFill>
                <a:latin typeface="Courier New" pitchFamily="49" charset="0"/>
                <a:cs typeface="Courier New" pitchFamily="49" charset="0"/>
              </a:rPr>
              <a:t>rtrim</a:t>
            </a:r>
            <a:r>
              <a:rPr lang="en-US" sz="900" dirty="0">
                <a:solidFill>
                  <a:schemeClr val="tx1"/>
                </a:solidFill>
                <a:latin typeface="Courier New" pitchFamily="49" charset="0"/>
                <a:cs typeface="Courier New" pitchFamily="49" charset="0"/>
              </a:rPr>
              <a:t>(</a:t>
            </a:r>
            <a:r>
              <a:rPr lang="en-US" sz="900" dirty="0" err="1">
                <a:solidFill>
                  <a:schemeClr val="tx1"/>
                </a:solidFill>
                <a:latin typeface="Courier New" pitchFamily="49" charset="0"/>
                <a:cs typeface="Courier New" pitchFamily="49" charset="0"/>
              </a:rPr>
              <a:t>instance_name</a:t>
            </a:r>
            <a:r>
              <a:rPr lang="en-US" sz="900" dirty="0">
                <a:solidFill>
                  <a:schemeClr val="tx1"/>
                </a:solidFill>
                <a:latin typeface="Courier New" pitchFamily="49" charset="0"/>
                <a:cs typeface="Courier New" pitchFamily="49" charset="0"/>
              </a:rPr>
              <a:t>)) = </a:t>
            </a:r>
            <a:r>
              <a:rPr lang="en-US" sz="900" dirty="0" err="1">
                <a:solidFill>
                  <a:schemeClr val="tx1"/>
                </a:solidFill>
                <a:latin typeface="Courier New" pitchFamily="49" charset="0"/>
                <a:cs typeface="Courier New" pitchFamily="49" charset="0"/>
              </a:rPr>
              <a:t>db_name</a:t>
            </a:r>
            <a:r>
              <a:rPr lang="en-US" sz="9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loop...</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while @i &gt; 0</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begin</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begin transaction</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insert into </a:t>
            </a:r>
            <a:r>
              <a:rPr lang="en-US" sz="900" dirty="0" err="1">
                <a:solidFill>
                  <a:schemeClr val="tx1"/>
                </a:solidFill>
                <a:latin typeface="Courier New" pitchFamily="49" charset="0"/>
                <a:cs typeface="Courier New" pitchFamily="49" charset="0"/>
              </a:rPr>
              <a:t>tblTest</a:t>
            </a:r>
            <a:r>
              <a:rPr lang="en-US" sz="900" dirty="0">
                <a:solidFill>
                  <a:schemeClr val="tx1"/>
                </a:solidFill>
                <a:latin typeface="Courier New" pitchFamily="49" charset="0"/>
                <a:cs typeface="Courier New" pitchFamily="49" charset="0"/>
              </a:rPr>
              <a:t>(</a:t>
            </a:r>
            <a:r>
              <a:rPr lang="en-US" sz="900" dirty="0" err="1">
                <a:solidFill>
                  <a:schemeClr val="tx1"/>
                </a:solidFill>
                <a:latin typeface="Courier New" pitchFamily="49" charset="0"/>
                <a:cs typeface="Courier New" pitchFamily="49" charset="0"/>
              </a:rPr>
              <a:t>first_name,last_name</a:t>
            </a:r>
            <a:r>
              <a:rPr lang="en-US" sz="900" dirty="0">
                <a:solidFill>
                  <a:schemeClr val="tx1"/>
                </a:solidFill>
                <a:latin typeface="Courier New" pitchFamily="49" charset="0"/>
                <a:cs typeface="Courier New" pitchFamily="49" charset="0"/>
              </a:rPr>
              <a:t>) values('</a:t>
            </a:r>
            <a:r>
              <a:rPr lang="en-US" sz="900" dirty="0" err="1">
                <a:solidFill>
                  <a:schemeClr val="tx1"/>
                </a:solidFill>
                <a:latin typeface="Courier New" pitchFamily="49" charset="0"/>
                <a:cs typeface="Courier New" pitchFamily="49" charset="0"/>
              </a:rPr>
              <a:t>Fulano</a:t>
            </a:r>
            <a:r>
              <a:rPr lang="en-US" sz="900" dirty="0">
                <a:solidFill>
                  <a:schemeClr val="tx1"/>
                </a:solidFill>
                <a:latin typeface="Courier New" pitchFamily="49" charset="0"/>
                <a:cs typeface="Courier New" pitchFamily="49" charset="0"/>
              </a:rPr>
              <a:t>','de Tal')</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set @i = @i - 1</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commit transaction</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end</a:t>
            </a:r>
          </a:p>
          <a:p>
            <a:pPr marL="0" indent="0">
              <a:spcBef>
                <a:spcPts val="0"/>
              </a:spcBef>
              <a:buClr>
                <a:srgbClr val="C00000"/>
              </a:buClr>
              <a:buNone/>
              <a:tabLst>
                <a:tab pos="225425" algn="l"/>
                <a:tab pos="463550" algn="l"/>
                <a:tab pos="688975" algn="l"/>
                <a:tab pos="914400" algn="l"/>
                <a:tab pos="1139825" algn="l"/>
              </a:tabLst>
            </a:pP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determine 2nd time baseline...</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select @t2 = </a:t>
            </a:r>
            <a:r>
              <a:rPr lang="en-US" sz="900" dirty="0" err="1">
                <a:solidFill>
                  <a:schemeClr val="tx1"/>
                </a:solidFill>
                <a:latin typeface="Courier New" pitchFamily="49" charset="0"/>
                <a:cs typeface="Courier New" pitchFamily="49" charset="0"/>
              </a:rPr>
              <a:t>cntr_value</a:t>
            </a:r>
            <a:r>
              <a:rPr lang="en-US" sz="900" dirty="0">
                <a:solidFill>
                  <a:schemeClr val="tx1"/>
                </a:solidFill>
                <a:latin typeface="Courier New" pitchFamily="49" charset="0"/>
                <a:cs typeface="Courier New" pitchFamily="49" charset="0"/>
              </a:rPr>
              <a:t>, @n2 = </a:t>
            </a:r>
            <a:r>
              <a:rPr lang="en-US" sz="900" dirty="0" err="1">
                <a:solidFill>
                  <a:schemeClr val="tx1"/>
                </a:solidFill>
                <a:latin typeface="Courier New" pitchFamily="49" charset="0"/>
                <a:cs typeface="Courier New" pitchFamily="49" charset="0"/>
              </a:rPr>
              <a:t>getdate</a:t>
            </a:r>
            <a:r>
              <a:rPr lang="en-US" sz="9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from </a:t>
            </a:r>
            <a:r>
              <a:rPr lang="en-US" sz="900" dirty="0" err="1">
                <a:solidFill>
                  <a:schemeClr val="tx1"/>
                </a:solidFill>
                <a:latin typeface="Courier New" pitchFamily="49" charset="0"/>
                <a:cs typeface="Courier New" pitchFamily="49" charset="0"/>
              </a:rPr>
              <a:t>sys.dm_os_performance_counters</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where </a:t>
            </a:r>
            <a:r>
              <a:rPr lang="en-US" sz="900" dirty="0" err="1">
                <a:solidFill>
                  <a:schemeClr val="tx1"/>
                </a:solidFill>
                <a:latin typeface="Courier New" pitchFamily="49" charset="0"/>
                <a:cs typeface="Courier New" pitchFamily="49" charset="0"/>
              </a:rPr>
              <a:t>ltrim</a:t>
            </a:r>
            <a:r>
              <a:rPr lang="en-US" sz="900" dirty="0">
                <a:solidFill>
                  <a:schemeClr val="tx1"/>
                </a:solidFill>
                <a:latin typeface="Courier New" pitchFamily="49" charset="0"/>
                <a:cs typeface="Courier New" pitchFamily="49" charset="0"/>
              </a:rPr>
              <a:t>(</a:t>
            </a:r>
            <a:r>
              <a:rPr lang="en-US" sz="900" dirty="0" err="1">
                <a:solidFill>
                  <a:schemeClr val="tx1"/>
                </a:solidFill>
                <a:latin typeface="Courier New" pitchFamily="49" charset="0"/>
                <a:cs typeface="Courier New" pitchFamily="49" charset="0"/>
              </a:rPr>
              <a:t>rtrim</a:t>
            </a:r>
            <a:r>
              <a:rPr lang="en-US" sz="900" dirty="0">
                <a:solidFill>
                  <a:schemeClr val="tx1"/>
                </a:solidFill>
                <a:latin typeface="Courier New" pitchFamily="49" charset="0"/>
                <a:cs typeface="Courier New" pitchFamily="49" charset="0"/>
              </a:rPr>
              <a:t>(</a:t>
            </a:r>
            <a:r>
              <a:rPr lang="en-US" sz="900" dirty="0" err="1">
                <a:solidFill>
                  <a:schemeClr val="tx1"/>
                </a:solidFill>
                <a:latin typeface="Courier New" pitchFamily="49" charset="0"/>
                <a:cs typeface="Courier New" pitchFamily="49" charset="0"/>
              </a:rPr>
              <a:t>counter_name</a:t>
            </a:r>
            <a:r>
              <a:rPr lang="en-US" sz="900" dirty="0">
                <a:solidFill>
                  <a:schemeClr val="tx1"/>
                </a:solidFill>
                <a:latin typeface="Courier New" pitchFamily="49" charset="0"/>
                <a:cs typeface="Courier New" pitchFamily="49" charset="0"/>
              </a:rPr>
              <a:t>)) = 'Transactions/sec' and </a:t>
            </a:r>
            <a:r>
              <a:rPr lang="en-US" sz="900" dirty="0" err="1">
                <a:solidFill>
                  <a:schemeClr val="tx1"/>
                </a:solidFill>
                <a:latin typeface="Courier New" pitchFamily="49" charset="0"/>
                <a:cs typeface="Courier New" pitchFamily="49" charset="0"/>
              </a:rPr>
              <a:t>ltrim</a:t>
            </a:r>
            <a:r>
              <a:rPr lang="en-US" sz="900" dirty="0">
                <a:solidFill>
                  <a:schemeClr val="tx1"/>
                </a:solidFill>
                <a:latin typeface="Courier New" pitchFamily="49" charset="0"/>
                <a:cs typeface="Courier New" pitchFamily="49" charset="0"/>
              </a:rPr>
              <a:t>(</a:t>
            </a:r>
            <a:r>
              <a:rPr lang="en-US" sz="900" dirty="0" err="1">
                <a:solidFill>
                  <a:schemeClr val="tx1"/>
                </a:solidFill>
                <a:latin typeface="Courier New" pitchFamily="49" charset="0"/>
                <a:cs typeface="Courier New" pitchFamily="49" charset="0"/>
              </a:rPr>
              <a:t>rtrim</a:t>
            </a:r>
            <a:r>
              <a:rPr lang="en-US" sz="900" dirty="0">
                <a:solidFill>
                  <a:schemeClr val="tx1"/>
                </a:solidFill>
                <a:latin typeface="Courier New" pitchFamily="49" charset="0"/>
                <a:cs typeface="Courier New" pitchFamily="49" charset="0"/>
              </a:rPr>
              <a:t>(</a:t>
            </a:r>
            <a:r>
              <a:rPr lang="en-US" sz="900" dirty="0" err="1">
                <a:solidFill>
                  <a:schemeClr val="tx1"/>
                </a:solidFill>
                <a:latin typeface="Courier New" pitchFamily="49" charset="0"/>
                <a:cs typeface="Courier New" pitchFamily="49" charset="0"/>
              </a:rPr>
              <a:t>instance_name</a:t>
            </a:r>
            <a:r>
              <a:rPr lang="en-US" sz="900" dirty="0">
                <a:solidFill>
                  <a:schemeClr val="tx1"/>
                </a:solidFill>
                <a:latin typeface="Courier New" pitchFamily="49" charset="0"/>
                <a:cs typeface="Courier New" pitchFamily="49" charset="0"/>
              </a:rPr>
              <a:t>)) = </a:t>
            </a:r>
            <a:r>
              <a:rPr lang="en-US" sz="900" dirty="0" err="1">
                <a:solidFill>
                  <a:schemeClr val="tx1"/>
                </a:solidFill>
                <a:latin typeface="Courier New" pitchFamily="49" charset="0"/>
                <a:cs typeface="Courier New" pitchFamily="49" charset="0"/>
              </a:rPr>
              <a:t>db_name</a:t>
            </a:r>
            <a:r>
              <a:rPr lang="en-US" sz="9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smtClean="0">
                <a:solidFill>
                  <a:schemeClr val="tx1"/>
                </a:solidFill>
                <a:latin typeface="Courier New" pitchFamily="49" charset="0"/>
                <a:cs typeface="Courier New" pitchFamily="49" charset="0"/>
              </a:rPr>
              <a:t>select</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case</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a:t>
            </a:r>
            <a:r>
              <a:rPr lang="en-US" sz="900" dirty="0" err="1">
                <a:solidFill>
                  <a:schemeClr val="tx1"/>
                </a:solidFill>
                <a:latin typeface="Courier New" pitchFamily="49" charset="0"/>
                <a:cs typeface="Courier New" pitchFamily="49" charset="0"/>
              </a:rPr>
              <a:t>datediff</a:t>
            </a:r>
            <a:r>
              <a:rPr lang="en-US" sz="900" dirty="0">
                <a:solidFill>
                  <a:schemeClr val="tx1"/>
                </a:solidFill>
                <a:latin typeface="Courier New" pitchFamily="49" charset="0"/>
                <a:cs typeface="Courier New" pitchFamily="49" charset="0"/>
              </a:rPr>
              <a:t>(ss,@n1,@n2)&lt;=0 then convert(varchar,0,22)</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else convert(</a:t>
            </a:r>
            <a:r>
              <a:rPr lang="en-US" sz="900" dirty="0" err="1">
                <a:solidFill>
                  <a:schemeClr val="tx1"/>
                </a:solidFill>
                <a:latin typeface="Courier New" pitchFamily="49" charset="0"/>
                <a:cs typeface="Courier New" pitchFamily="49" charset="0"/>
              </a:rPr>
              <a:t>varchar</a:t>
            </a:r>
            <a:r>
              <a:rPr lang="en-US" sz="900" dirty="0">
                <a:solidFill>
                  <a:schemeClr val="tx1"/>
                </a:solidFill>
                <a:latin typeface="Courier New" pitchFamily="49" charset="0"/>
                <a:cs typeface="Courier New" pitchFamily="49" charset="0"/>
              </a:rPr>
              <a:t>, ( (@t2 - @t1)/</a:t>
            </a:r>
            <a:r>
              <a:rPr lang="en-US" sz="900" dirty="0" err="1">
                <a:solidFill>
                  <a:schemeClr val="tx1"/>
                </a:solidFill>
                <a:latin typeface="Courier New" pitchFamily="49" charset="0"/>
                <a:cs typeface="Courier New" pitchFamily="49" charset="0"/>
              </a:rPr>
              <a:t>datediff</a:t>
            </a:r>
            <a:r>
              <a:rPr lang="en-US" sz="900" dirty="0">
                <a:solidFill>
                  <a:schemeClr val="tx1"/>
                </a:solidFill>
                <a:latin typeface="Courier New" pitchFamily="49" charset="0"/>
                <a:cs typeface="Courier New" pitchFamily="49" charset="0"/>
              </a:rPr>
              <a:t>(ss,@n1,@n2) ),22)</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end as '</a:t>
            </a:r>
            <a:r>
              <a:rPr lang="en-US" sz="900" dirty="0" err="1">
                <a:solidFill>
                  <a:schemeClr val="tx1"/>
                </a:solidFill>
                <a:latin typeface="Courier New" pitchFamily="49" charset="0"/>
                <a:cs typeface="Courier New" pitchFamily="49" charset="0"/>
              </a:rPr>
              <a:t>avg_transactions_per_second</a:t>
            </a:r>
            <a:r>
              <a:rPr lang="en-US" sz="9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endParaRPr lang="en-US" sz="900" dirty="0">
              <a:solidFill>
                <a:schemeClr val="tx1"/>
              </a:solidFill>
              <a:latin typeface="Courier New" pitchFamily="49" charset="0"/>
              <a:cs typeface="Courier New" pitchFamily="49" charset="0"/>
            </a:endParaRPr>
          </a:p>
        </p:txBody>
      </p:sp>
      <p:sp>
        <p:nvSpPr>
          <p:cNvPr id="5" name="Right Arrow 4"/>
          <p:cNvSpPr/>
          <p:nvPr/>
        </p:nvSpPr>
        <p:spPr>
          <a:xfrm flipH="1">
            <a:off x="5613399" y="2764367"/>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5345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50"/>
            <a:ext cx="9144000" cy="479822"/>
          </a:xfrm>
        </p:spPr>
        <p:txBody>
          <a:bodyPr>
            <a:normAutofit fontScale="90000"/>
          </a:bodyPr>
          <a:lstStyle/>
          <a:p>
            <a:r>
              <a:rPr lang="en-US" sz="2800" dirty="0"/>
              <a:t>T-SQL for Determine Avg. Transactions Per Second</a:t>
            </a:r>
            <a:endParaRPr lang="en-US" sz="2800" u="sng" dirty="0"/>
          </a:p>
        </p:txBody>
      </p:sp>
      <p:sp>
        <p:nvSpPr>
          <p:cNvPr id="3" name="Content Placeholder 2"/>
          <p:cNvSpPr>
            <a:spLocks noGrp="1"/>
          </p:cNvSpPr>
          <p:nvPr>
            <p:ph idx="1"/>
          </p:nvPr>
        </p:nvSpPr>
        <p:spPr>
          <a:xfrm>
            <a:off x="152399" y="514350"/>
            <a:ext cx="8898467" cy="4572000"/>
          </a:xfrm>
          <a:solidFill>
            <a:schemeClr val="bg1"/>
          </a:solidFill>
          <a:ln>
            <a:solidFill>
              <a:schemeClr val="tx1"/>
            </a:solidFill>
          </a:ln>
        </p:spPr>
        <p:txBody>
          <a:bodyPr>
            <a:noAutofit/>
          </a:bodyPr>
          <a:lstStyle/>
          <a:p>
            <a:pPr marL="0" indent="0">
              <a:spcBef>
                <a:spcPts val="0"/>
              </a:spcBef>
              <a:buClr>
                <a:srgbClr val="C00000"/>
              </a:buClr>
              <a:buNone/>
              <a:tabLst>
                <a:tab pos="225425" algn="l"/>
                <a:tab pos="463550" algn="l"/>
                <a:tab pos="688975" algn="l"/>
                <a:tab pos="914400" algn="l"/>
                <a:tab pos="1139825" algn="l"/>
              </a:tabLst>
            </a:pPr>
            <a:r>
              <a:rPr lang="en-US" sz="900" dirty="0" smtClean="0">
                <a:solidFill>
                  <a:schemeClr val="tx1"/>
                </a:solidFill>
                <a:latin typeface="Courier New" pitchFamily="49" charset="0"/>
                <a:cs typeface="Courier New" pitchFamily="49" charset="0"/>
              </a:rPr>
              <a:t>use </a:t>
            </a:r>
            <a:r>
              <a:rPr lang="en-US" sz="900" dirty="0">
                <a:solidFill>
                  <a:schemeClr val="tx1"/>
                </a:solidFill>
                <a:latin typeface="Courier New" pitchFamily="49" charset="0"/>
                <a:cs typeface="Courier New" pitchFamily="49" charset="0"/>
              </a:rPr>
              <a:t>[</a:t>
            </a:r>
            <a:r>
              <a:rPr lang="en-US" sz="900" dirty="0" err="1">
                <a:solidFill>
                  <a:schemeClr val="tx1"/>
                </a:solidFill>
                <a:latin typeface="Courier New" pitchFamily="49" charset="0"/>
                <a:cs typeface="Courier New" pitchFamily="49" charset="0"/>
              </a:rPr>
              <a:t>z_LoadTest</a:t>
            </a:r>
            <a:r>
              <a:rPr lang="en-US" sz="9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declare @t1 as money = 0, @t2 as money = 0, @n1 as </a:t>
            </a:r>
            <a:r>
              <a:rPr lang="en-US" sz="900" dirty="0" err="1">
                <a:solidFill>
                  <a:schemeClr val="tx1"/>
                </a:solidFill>
                <a:latin typeface="Courier New" pitchFamily="49" charset="0"/>
                <a:cs typeface="Courier New" pitchFamily="49" charset="0"/>
              </a:rPr>
              <a:t>datetime</a:t>
            </a:r>
            <a:r>
              <a:rPr lang="en-US" sz="900" dirty="0">
                <a:solidFill>
                  <a:schemeClr val="tx1"/>
                </a:solidFill>
                <a:latin typeface="Courier New" pitchFamily="49" charset="0"/>
                <a:cs typeface="Courier New" pitchFamily="49" charset="0"/>
              </a:rPr>
              <a:t>, @n2 as </a:t>
            </a:r>
            <a:r>
              <a:rPr lang="en-US" sz="900" dirty="0" err="1">
                <a:solidFill>
                  <a:schemeClr val="tx1"/>
                </a:solidFill>
                <a:latin typeface="Courier New" pitchFamily="49" charset="0"/>
                <a:cs typeface="Courier New" pitchFamily="49" charset="0"/>
              </a:rPr>
              <a:t>datetime</a:t>
            </a:r>
            <a:r>
              <a:rPr lang="en-US" sz="900" dirty="0">
                <a:solidFill>
                  <a:schemeClr val="tx1"/>
                </a:solidFill>
                <a:latin typeface="Courier New" pitchFamily="49" charset="0"/>
                <a:cs typeface="Courier New" pitchFamily="49" charset="0"/>
              </a:rPr>
              <a:t>, @i </a:t>
            </a:r>
            <a:r>
              <a:rPr lang="en-US" sz="900" dirty="0" err="1">
                <a:solidFill>
                  <a:schemeClr val="tx1"/>
                </a:solidFill>
                <a:latin typeface="Courier New" pitchFamily="49" charset="0"/>
                <a:cs typeface="Courier New" pitchFamily="49" charset="0"/>
              </a:rPr>
              <a:t>int</a:t>
            </a:r>
            <a:r>
              <a:rPr lang="en-US" sz="900" dirty="0">
                <a:solidFill>
                  <a:schemeClr val="tx1"/>
                </a:solidFill>
                <a:latin typeface="Courier New" pitchFamily="49" charset="0"/>
                <a:cs typeface="Courier New" pitchFamily="49" charset="0"/>
              </a:rPr>
              <a:t> = 10000</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if exists (select * from </a:t>
            </a:r>
            <a:r>
              <a:rPr lang="en-US" sz="900" dirty="0" err="1">
                <a:solidFill>
                  <a:schemeClr val="tx1"/>
                </a:solidFill>
                <a:latin typeface="Courier New" pitchFamily="49" charset="0"/>
                <a:cs typeface="Courier New" pitchFamily="49" charset="0"/>
              </a:rPr>
              <a:t>sysobjects</a:t>
            </a:r>
            <a:r>
              <a:rPr lang="en-US" sz="900" dirty="0">
                <a:solidFill>
                  <a:schemeClr val="tx1"/>
                </a:solidFill>
                <a:latin typeface="Courier New" pitchFamily="49" charset="0"/>
                <a:cs typeface="Courier New" pitchFamily="49" charset="0"/>
              </a:rPr>
              <a:t> where name like '</a:t>
            </a:r>
            <a:r>
              <a:rPr lang="en-US" sz="900" dirty="0" err="1">
                <a:solidFill>
                  <a:schemeClr val="tx1"/>
                </a:solidFill>
                <a:latin typeface="Courier New" pitchFamily="49" charset="0"/>
                <a:cs typeface="Courier New" pitchFamily="49" charset="0"/>
              </a:rPr>
              <a:t>tblTest</a:t>
            </a:r>
            <a:r>
              <a:rPr lang="en-US" sz="900" dirty="0">
                <a:solidFill>
                  <a:schemeClr val="tx1"/>
                </a:solidFill>
                <a:latin typeface="Courier New" pitchFamily="49" charset="0"/>
                <a:cs typeface="Courier New" pitchFamily="49" charset="0"/>
              </a:rPr>
              <a:t>%') drop table </a:t>
            </a:r>
            <a:r>
              <a:rPr lang="en-US" sz="900" dirty="0" err="1">
                <a:solidFill>
                  <a:schemeClr val="tx1"/>
                </a:solidFill>
                <a:latin typeface="Courier New" pitchFamily="49" charset="0"/>
                <a:cs typeface="Courier New" pitchFamily="49" charset="0"/>
              </a:rPr>
              <a:t>tblTest</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create table </a:t>
            </a:r>
            <a:r>
              <a:rPr lang="en-US" sz="900" dirty="0" err="1">
                <a:solidFill>
                  <a:schemeClr val="tx1"/>
                </a:solidFill>
                <a:latin typeface="Courier New" pitchFamily="49" charset="0"/>
                <a:cs typeface="Courier New" pitchFamily="49" charset="0"/>
              </a:rPr>
              <a:t>tblTest</a:t>
            </a:r>
            <a:r>
              <a:rPr lang="en-US" sz="9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record_id</a:t>
            </a: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int</a:t>
            </a:r>
            <a:r>
              <a:rPr lang="en-US" sz="900" dirty="0">
                <a:solidFill>
                  <a:schemeClr val="tx1"/>
                </a:solidFill>
                <a:latin typeface="Courier New" pitchFamily="49" charset="0"/>
                <a:cs typeface="Courier New" pitchFamily="49" charset="0"/>
              </a:rPr>
              <a:t> identity(1,1) primary key, </a:t>
            </a:r>
            <a:r>
              <a:rPr lang="en-US" sz="900" dirty="0" err="1">
                <a:solidFill>
                  <a:schemeClr val="tx1"/>
                </a:solidFill>
                <a:latin typeface="Courier New" pitchFamily="49" charset="0"/>
                <a:cs typeface="Courier New" pitchFamily="49" charset="0"/>
              </a:rPr>
              <a:t>first_name</a:t>
            </a: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varchar</a:t>
            </a:r>
            <a:r>
              <a:rPr lang="en-US" sz="900" dirty="0">
                <a:solidFill>
                  <a:schemeClr val="tx1"/>
                </a:solidFill>
                <a:latin typeface="Courier New" pitchFamily="49" charset="0"/>
                <a:cs typeface="Courier New" pitchFamily="49" charset="0"/>
              </a:rPr>
              <a:t>(50), </a:t>
            </a:r>
            <a:r>
              <a:rPr lang="en-US" sz="900" dirty="0" err="1">
                <a:solidFill>
                  <a:schemeClr val="tx1"/>
                </a:solidFill>
                <a:latin typeface="Courier New" pitchFamily="49" charset="0"/>
                <a:cs typeface="Courier New" pitchFamily="49" charset="0"/>
              </a:rPr>
              <a:t>last_name</a:t>
            </a: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varchar</a:t>
            </a:r>
            <a:r>
              <a:rPr lang="en-US" sz="900" dirty="0">
                <a:solidFill>
                  <a:schemeClr val="tx1"/>
                </a:solidFill>
                <a:latin typeface="Courier New" pitchFamily="49" charset="0"/>
                <a:cs typeface="Courier New" pitchFamily="49" charset="0"/>
              </a:rPr>
              <a:t>(50)</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date_record_added</a:t>
            </a: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datetime</a:t>
            </a:r>
            <a:r>
              <a:rPr lang="en-US" sz="900" dirty="0">
                <a:solidFill>
                  <a:schemeClr val="tx1"/>
                </a:solidFill>
                <a:latin typeface="Courier New" pitchFamily="49" charset="0"/>
                <a:cs typeface="Courier New" pitchFamily="49" charset="0"/>
              </a:rPr>
              <a:t> default(</a:t>
            </a:r>
            <a:r>
              <a:rPr lang="en-US" sz="900" dirty="0" err="1">
                <a:solidFill>
                  <a:schemeClr val="tx1"/>
                </a:solidFill>
                <a:latin typeface="Courier New" pitchFamily="49" charset="0"/>
                <a:cs typeface="Courier New" pitchFamily="49" charset="0"/>
              </a:rPr>
              <a:t>getdate</a:t>
            </a:r>
            <a:r>
              <a:rPr lang="en-US" sz="9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r>
              <a:rPr lang="en-US" sz="900" dirty="0" smtClean="0">
                <a:solidFill>
                  <a:schemeClr val="tx1"/>
                </a:solidFill>
                <a:latin typeface="Courier New" pitchFamily="49" charset="0"/>
                <a:cs typeface="Courier New" pitchFamily="49" charset="0"/>
              </a:rPr>
              <a:t>-- </a:t>
            </a:r>
            <a:r>
              <a:rPr lang="en-US" sz="900" dirty="0">
                <a:solidFill>
                  <a:schemeClr val="tx1"/>
                </a:solidFill>
                <a:latin typeface="Courier New" pitchFamily="49" charset="0"/>
                <a:cs typeface="Courier New" pitchFamily="49" charset="0"/>
              </a:rPr>
              <a:t>determine 1st time baseline...</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select @t1 = </a:t>
            </a:r>
            <a:r>
              <a:rPr lang="en-US" sz="900" dirty="0" err="1">
                <a:solidFill>
                  <a:schemeClr val="tx1"/>
                </a:solidFill>
                <a:latin typeface="Courier New" pitchFamily="49" charset="0"/>
                <a:cs typeface="Courier New" pitchFamily="49" charset="0"/>
              </a:rPr>
              <a:t>cntr_value</a:t>
            </a:r>
            <a:r>
              <a:rPr lang="en-US" sz="900" dirty="0">
                <a:solidFill>
                  <a:schemeClr val="tx1"/>
                </a:solidFill>
                <a:latin typeface="Courier New" pitchFamily="49" charset="0"/>
                <a:cs typeface="Courier New" pitchFamily="49" charset="0"/>
              </a:rPr>
              <a:t>, @n1 = </a:t>
            </a:r>
            <a:r>
              <a:rPr lang="en-US" sz="900" dirty="0" err="1">
                <a:solidFill>
                  <a:schemeClr val="tx1"/>
                </a:solidFill>
                <a:latin typeface="Courier New" pitchFamily="49" charset="0"/>
                <a:cs typeface="Courier New" pitchFamily="49" charset="0"/>
              </a:rPr>
              <a:t>getdate</a:t>
            </a:r>
            <a:r>
              <a:rPr lang="en-US" sz="900" dirty="0">
                <a:solidFill>
                  <a:schemeClr val="tx1"/>
                </a:solidFill>
                <a:latin typeface="Courier New" pitchFamily="49" charset="0"/>
                <a:cs typeface="Courier New" pitchFamily="49" charset="0"/>
              </a:rPr>
              <a:t>() from </a:t>
            </a:r>
            <a:r>
              <a:rPr lang="en-US" sz="900" dirty="0" err="1">
                <a:solidFill>
                  <a:schemeClr val="tx1"/>
                </a:solidFill>
                <a:latin typeface="Courier New" pitchFamily="49" charset="0"/>
                <a:cs typeface="Courier New" pitchFamily="49" charset="0"/>
              </a:rPr>
              <a:t>sys.dm_os_performance_counters</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where </a:t>
            </a:r>
            <a:r>
              <a:rPr lang="en-US" sz="900" dirty="0" err="1">
                <a:solidFill>
                  <a:schemeClr val="tx1"/>
                </a:solidFill>
                <a:latin typeface="Courier New" pitchFamily="49" charset="0"/>
                <a:cs typeface="Courier New" pitchFamily="49" charset="0"/>
              </a:rPr>
              <a:t>ltrim</a:t>
            </a:r>
            <a:r>
              <a:rPr lang="en-US" sz="900" dirty="0">
                <a:solidFill>
                  <a:schemeClr val="tx1"/>
                </a:solidFill>
                <a:latin typeface="Courier New" pitchFamily="49" charset="0"/>
                <a:cs typeface="Courier New" pitchFamily="49" charset="0"/>
              </a:rPr>
              <a:t>(</a:t>
            </a:r>
            <a:r>
              <a:rPr lang="en-US" sz="900" dirty="0" err="1">
                <a:solidFill>
                  <a:schemeClr val="tx1"/>
                </a:solidFill>
                <a:latin typeface="Courier New" pitchFamily="49" charset="0"/>
                <a:cs typeface="Courier New" pitchFamily="49" charset="0"/>
              </a:rPr>
              <a:t>rtrim</a:t>
            </a:r>
            <a:r>
              <a:rPr lang="en-US" sz="900" dirty="0">
                <a:solidFill>
                  <a:schemeClr val="tx1"/>
                </a:solidFill>
                <a:latin typeface="Courier New" pitchFamily="49" charset="0"/>
                <a:cs typeface="Courier New" pitchFamily="49" charset="0"/>
              </a:rPr>
              <a:t>(</a:t>
            </a:r>
            <a:r>
              <a:rPr lang="en-US" sz="900" dirty="0" err="1">
                <a:solidFill>
                  <a:schemeClr val="tx1"/>
                </a:solidFill>
                <a:latin typeface="Courier New" pitchFamily="49" charset="0"/>
                <a:cs typeface="Courier New" pitchFamily="49" charset="0"/>
              </a:rPr>
              <a:t>counter_name</a:t>
            </a:r>
            <a:r>
              <a:rPr lang="en-US" sz="900" dirty="0">
                <a:solidFill>
                  <a:schemeClr val="tx1"/>
                </a:solidFill>
                <a:latin typeface="Courier New" pitchFamily="49" charset="0"/>
                <a:cs typeface="Courier New" pitchFamily="49" charset="0"/>
              </a:rPr>
              <a:t>)) = 'Transactions/sec' and </a:t>
            </a:r>
            <a:r>
              <a:rPr lang="en-US" sz="900" dirty="0" err="1">
                <a:solidFill>
                  <a:schemeClr val="tx1"/>
                </a:solidFill>
                <a:latin typeface="Courier New" pitchFamily="49" charset="0"/>
                <a:cs typeface="Courier New" pitchFamily="49" charset="0"/>
              </a:rPr>
              <a:t>ltrim</a:t>
            </a:r>
            <a:r>
              <a:rPr lang="en-US" sz="900" dirty="0">
                <a:solidFill>
                  <a:schemeClr val="tx1"/>
                </a:solidFill>
                <a:latin typeface="Courier New" pitchFamily="49" charset="0"/>
                <a:cs typeface="Courier New" pitchFamily="49" charset="0"/>
              </a:rPr>
              <a:t>(</a:t>
            </a:r>
            <a:r>
              <a:rPr lang="en-US" sz="900" dirty="0" err="1">
                <a:solidFill>
                  <a:schemeClr val="tx1"/>
                </a:solidFill>
                <a:latin typeface="Courier New" pitchFamily="49" charset="0"/>
                <a:cs typeface="Courier New" pitchFamily="49" charset="0"/>
              </a:rPr>
              <a:t>rtrim</a:t>
            </a:r>
            <a:r>
              <a:rPr lang="en-US" sz="900" dirty="0">
                <a:solidFill>
                  <a:schemeClr val="tx1"/>
                </a:solidFill>
                <a:latin typeface="Courier New" pitchFamily="49" charset="0"/>
                <a:cs typeface="Courier New" pitchFamily="49" charset="0"/>
              </a:rPr>
              <a:t>(</a:t>
            </a:r>
            <a:r>
              <a:rPr lang="en-US" sz="900" dirty="0" err="1">
                <a:solidFill>
                  <a:schemeClr val="tx1"/>
                </a:solidFill>
                <a:latin typeface="Courier New" pitchFamily="49" charset="0"/>
                <a:cs typeface="Courier New" pitchFamily="49" charset="0"/>
              </a:rPr>
              <a:t>instance_name</a:t>
            </a:r>
            <a:r>
              <a:rPr lang="en-US" sz="900" dirty="0">
                <a:solidFill>
                  <a:schemeClr val="tx1"/>
                </a:solidFill>
                <a:latin typeface="Courier New" pitchFamily="49" charset="0"/>
                <a:cs typeface="Courier New" pitchFamily="49" charset="0"/>
              </a:rPr>
              <a:t>)) = </a:t>
            </a:r>
            <a:r>
              <a:rPr lang="en-US" sz="900" dirty="0" err="1">
                <a:solidFill>
                  <a:schemeClr val="tx1"/>
                </a:solidFill>
                <a:latin typeface="Courier New" pitchFamily="49" charset="0"/>
                <a:cs typeface="Courier New" pitchFamily="49" charset="0"/>
              </a:rPr>
              <a:t>db_name</a:t>
            </a:r>
            <a:r>
              <a:rPr lang="en-US" sz="9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loop...</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while @i &gt; 0</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begin</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begin transaction</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insert into </a:t>
            </a:r>
            <a:r>
              <a:rPr lang="en-US" sz="900" dirty="0" err="1">
                <a:solidFill>
                  <a:schemeClr val="tx1"/>
                </a:solidFill>
                <a:latin typeface="Courier New" pitchFamily="49" charset="0"/>
                <a:cs typeface="Courier New" pitchFamily="49" charset="0"/>
              </a:rPr>
              <a:t>tblTest</a:t>
            </a:r>
            <a:r>
              <a:rPr lang="en-US" sz="900" dirty="0">
                <a:solidFill>
                  <a:schemeClr val="tx1"/>
                </a:solidFill>
                <a:latin typeface="Courier New" pitchFamily="49" charset="0"/>
                <a:cs typeface="Courier New" pitchFamily="49" charset="0"/>
              </a:rPr>
              <a:t>(</a:t>
            </a:r>
            <a:r>
              <a:rPr lang="en-US" sz="900" dirty="0" err="1">
                <a:solidFill>
                  <a:schemeClr val="tx1"/>
                </a:solidFill>
                <a:latin typeface="Courier New" pitchFamily="49" charset="0"/>
                <a:cs typeface="Courier New" pitchFamily="49" charset="0"/>
              </a:rPr>
              <a:t>first_name,last_name</a:t>
            </a:r>
            <a:r>
              <a:rPr lang="en-US" sz="900" dirty="0">
                <a:solidFill>
                  <a:schemeClr val="tx1"/>
                </a:solidFill>
                <a:latin typeface="Courier New" pitchFamily="49" charset="0"/>
                <a:cs typeface="Courier New" pitchFamily="49" charset="0"/>
              </a:rPr>
              <a:t>) values('</a:t>
            </a:r>
            <a:r>
              <a:rPr lang="en-US" sz="900" dirty="0" err="1">
                <a:solidFill>
                  <a:schemeClr val="tx1"/>
                </a:solidFill>
                <a:latin typeface="Courier New" pitchFamily="49" charset="0"/>
                <a:cs typeface="Courier New" pitchFamily="49" charset="0"/>
              </a:rPr>
              <a:t>Fulano</a:t>
            </a:r>
            <a:r>
              <a:rPr lang="en-US" sz="900" dirty="0">
                <a:solidFill>
                  <a:schemeClr val="tx1"/>
                </a:solidFill>
                <a:latin typeface="Courier New" pitchFamily="49" charset="0"/>
                <a:cs typeface="Courier New" pitchFamily="49" charset="0"/>
              </a:rPr>
              <a:t>','de Tal')</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set @i = @i - 1</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commit transaction</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end</a:t>
            </a:r>
          </a:p>
          <a:p>
            <a:pPr marL="0" indent="0">
              <a:spcBef>
                <a:spcPts val="0"/>
              </a:spcBef>
              <a:buClr>
                <a:srgbClr val="C00000"/>
              </a:buClr>
              <a:buNone/>
              <a:tabLst>
                <a:tab pos="225425" algn="l"/>
                <a:tab pos="463550" algn="l"/>
                <a:tab pos="688975" algn="l"/>
                <a:tab pos="914400" algn="l"/>
                <a:tab pos="1139825" algn="l"/>
              </a:tabLst>
            </a:pP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determine 2nd time baseline...</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select @t2 = </a:t>
            </a:r>
            <a:r>
              <a:rPr lang="en-US" sz="900" dirty="0" err="1">
                <a:solidFill>
                  <a:schemeClr val="tx1"/>
                </a:solidFill>
                <a:latin typeface="Courier New" pitchFamily="49" charset="0"/>
                <a:cs typeface="Courier New" pitchFamily="49" charset="0"/>
              </a:rPr>
              <a:t>cntr_value</a:t>
            </a:r>
            <a:r>
              <a:rPr lang="en-US" sz="900" dirty="0">
                <a:solidFill>
                  <a:schemeClr val="tx1"/>
                </a:solidFill>
                <a:latin typeface="Courier New" pitchFamily="49" charset="0"/>
                <a:cs typeface="Courier New" pitchFamily="49" charset="0"/>
              </a:rPr>
              <a:t>, @n2 = </a:t>
            </a:r>
            <a:r>
              <a:rPr lang="en-US" sz="900" dirty="0" err="1">
                <a:solidFill>
                  <a:schemeClr val="tx1"/>
                </a:solidFill>
                <a:latin typeface="Courier New" pitchFamily="49" charset="0"/>
                <a:cs typeface="Courier New" pitchFamily="49" charset="0"/>
              </a:rPr>
              <a:t>getdate</a:t>
            </a:r>
            <a:r>
              <a:rPr lang="en-US" sz="9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from </a:t>
            </a:r>
            <a:r>
              <a:rPr lang="en-US" sz="900" dirty="0" err="1">
                <a:solidFill>
                  <a:schemeClr val="tx1"/>
                </a:solidFill>
                <a:latin typeface="Courier New" pitchFamily="49" charset="0"/>
                <a:cs typeface="Courier New" pitchFamily="49" charset="0"/>
              </a:rPr>
              <a:t>sys.dm_os_performance_counters</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where </a:t>
            </a:r>
            <a:r>
              <a:rPr lang="en-US" sz="900" dirty="0" err="1">
                <a:solidFill>
                  <a:schemeClr val="tx1"/>
                </a:solidFill>
                <a:latin typeface="Courier New" pitchFamily="49" charset="0"/>
                <a:cs typeface="Courier New" pitchFamily="49" charset="0"/>
              </a:rPr>
              <a:t>ltrim</a:t>
            </a:r>
            <a:r>
              <a:rPr lang="en-US" sz="900" dirty="0">
                <a:solidFill>
                  <a:schemeClr val="tx1"/>
                </a:solidFill>
                <a:latin typeface="Courier New" pitchFamily="49" charset="0"/>
                <a:cs typeface="Courier New" pitchFamily="49" charset="0"/>
              </a:rPr>
              <a:t>(</a:t>
            </a:r>
            <a:r>
              <a:rPr lang="en-US" sz="900" dirty="0" err="1">
                <a:solidFill>
                  <a:schemeClr val="tx1"/>
                </a:solidFill>
                <a:latin typeface="Courier New" pitchFamily="49" charset="0"/>
                <a:cs typeface="Courier New" pitchFamily="49" charset="0"/>
              </a:rPr>
              <a:t>rtrim</a:t>
            </a:r>
            <a:r>
              <a:rPr lang="en-US" sz="900" dirty="0">
                <a:solidFill>
                  <a:schemeClr val="tx1"/>
                </a:solidFill>
                <a:latin typeface="Courier New" pitchFamily="49" charset="0"/>
                <a:cs typeface="Courier New" pitchFamily="49" charset="0"/>
              </a:rPr>
              <a:t>(</a:t>
            </a:r>
            <a:r>
              <a:rPr lang="en-US" sz="900" dirty="0" err="1">
                <a:solidFill>
                  <a:schemeClr val="tx1"/>
                </a:solidFill>
                <a:latin typeface="Courier New" pitchFamily="49" charset="0"/>
                <a:cs typeface="Courier New" pitchFamily="49" charset="0"/>
              </a:rPr>
              <a:t>counter_name</a:t>
            </a:r>
            <a:r>
              <a:rPr lang="en-US" sz="900" dirty="0">
                <a:solidFill>
                  <a:schemeClr val="tx1"/>
                </a:solidFill>
                <a:latin typeface="Courier New" pitchFamily="49" charset="0"/>
                <a:cs typeface="Courier New" pitchFamily="49" charset="0"/>
              </a:rPr>
              <a:t>)) = 'Transactions/sec' and </a:t>
            </a:r>
            <a:r>
              <a:rPr lang="en-US" sz="900" dirty="0" err="1">
                <a:solidFill>
                  <a:schemeClr val="tx1"/>
                </a:solidFill>
                <a:latin typeface="Courier New" pitchFamily="49" charset="0"/>
                <a:cs typeface="Courier New" pitchFamily="49" charset="0"/>
              </a:rPr>
              <a:t>ltrim</a:t>
            </a:r>
            <a:r>
              <a:rPr lang="en-US" sz="900" dirty="0">
                <a:solidFill>
                  <a:schemeClr val="tx1"/>
                </a:solidFill>
                <a:latin typeface="Courier New" pitchFamily="49" charset="0"/>
                <a:cs typeface="Courier New" pitchFamily="49" charset="0"/>
              </a:rPr>
              <a:t>(</a:t>
            </a:r>
            <a:r>
              <a:rPr lang="en-US" sz="900" dirty="0" err="1">
                <a:solidFill>
                  <a:schemeClr val="tx1"/>
                </a:solidFill>
                <a:latin typeface="Courier New" pitchFamily="49" charset="0"/>
                <a:cs typeface="Courier New" pitchFamily="49" charset="0"/>
              </a:rPr>
              <a:t>rtrim</a:t>
            </a:r>
            <a:r>
              <a:rPr lang="en-US" sz="900" dirty="0">
                <a:solidFill>
                  <a:schemeClr val="tx1"/>
                </a:solidFill>
                <a:latin typeface="Courier New" pitchFamily="49" charset="0"/>
                <a:cs typeface="Courier New" pitchFamily="49" charset="0"/>
              </a:rPr>
              <a:t>(</a:t>
            </a:r>
            <a:r>
              <a:rPr lang="en-US" sz="900" dirty="0" err="1">
                <a:solidFill>
                  <a:schemeClr val="tx1"/>
                </a:solidFill>
                <a:latin typeface="Courier New" pitchFamily="49" charset="0"/>
                <a:cs typeface="Courier New" pitchFamily="49" charset="0"/>
              </a:rPr>
              <a:t>instance_name</a:t>
            </a:r>
            <a:r>
              <a:rPr lang="en-US" sz="900" dirty="0">
                <a:solidFill>
                  <a:schemeClr val="tx1"/>
                </a:solidFill>
                <a:latin typeface="Courier New" pitchFamily="49" charset="0"/>
                <a:cs typeface="Courier New" pitchFamily="49" charset="0"/>
              </a:rPr>
              <a:t>)) = </a:t>
            </a:r>
            <a:r>
              <a:rPr lang="en-US" sz="900" dirty="0" err="1">
                <a:solidFill>
                  <a:schemeClr val="tx1"/>
                </a:solidFill>
                <a:latin typeface="Courier New" pitchFamily="49" charset="0"/>
                <a:cs typeface="Courier New" pitchFamily="49" charset="0"/>
              </a:rPr>
              <a:t>db_name</a:t>
            </a:r>
            <a:r>
              <a:rPr lang="en-US" sz="9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smtClean="0">
                <a:solidFill>
                  <a:schemeClr val="tx1"/>
                </a:solidFill>
                <a:latin typeface="Courier New" pitchFamily="49" charset="0"/>
                <a:cs typeface="Courier New" pitchFamily="49" charset="0"/>
              </a:rPr>
              <a:t>select</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case</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a:t>
            </a:r>
            <a:r>
              <a:rPr lang="en-US" sz="900" dirty="0" err="1">
                <a:solidFill>
                  <a:schemeClr val="tx1"/>
                </a:solidFill>
                <a:latin typeface="Courier New" pitchFamily="49" charset="0"/>
                <a:cs typeface="Courier New" pitchFamily="49" charset="0"/>
              </a:rPr>
              <a:t>datediff</a:t>
            </a:r>
            <a:r>
              <a:rPr lang="en-US" sz="900" dirty="0">
                <a:solidFill>
                  <a:schemeClr val="tx1"/>
                </a:solidFill>
                <a:latin typeface="Courier New" pitchFamily="49" charset="0"/>
                <a:cs typeface="Courier New" pitchFamily="49" charset="0"/>
              </a:rPr>
              <a:t>(ss,@n1,@n2)&lt;=0 then convert(varchar,0,22)</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else convert(</a:t>
            </a:r>
            <a:r>
              <a:rPr lang="en-US" sz="900" dirty="0" err="1">
                <a:solidFill>
                  <a:schemeClr val="tx1"/>
                </a:solidFill>
                <a:latin typeface="Courier New" pitchFamily="49" charset="0"/>
                <a:cs typeface="Courier New" pitchFamily="49" charset="0"/>
              </a:rPr>
              <a:t>varchar</a:t>
            </a:r>
            <a:r>
              <a:rPr lang="en-US" sz="900" dirty="0">
                <a:solidFill>
                  <a:schemeClr val="tx1"/>
                </a:solidFill>
                <a:latin typeface="Courier New" pitchFamily="49" charset="0"/>
                <a:cs typeface="Courier New" pitchFamily="49" charset="0"/>
              </a:rPr>
              <a:t>, ( (@t2 - @t1)/</a:t>
            </a:r>
            <a:r>
              <a:rPr lang="en-US" sz="900" dirty="0" err="1">
                <a:solidFill>
                  <a:schemeClr val="tx1"/>
                </a:solidFill>
                <a:latin typeface="Courier New" pitchFamily="49" charset="0"/>
                <a:cs typeface="Courier New" pitchFamily="49" charset="0"/>
              </a:rPr>
              <a:t>datediff</a:t>
            </a:r>
            <a:r>
              <a:rPr lang="en-US" sz="900" dirty="0">
                <a:solidFill>
                  <a:schemeClr val="tx1"/>
                </a:solidFill>
                <a:latin typeface="Courier New" pitchFamily="49" charset="0"/>
                <a:cs typeface="Courier New" pitchFamily="49" charset="0"/>
              </a:rPr>
              <a:t>(ss,@n1,@n2) ),22)</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end as '</a:t>
            </a:r>
            <a:r>
              <a:rPr lang="en-US" sz="900" dirty="0" err="1">
                <a:solidFill>
                  <a:schemeClr val="tx1"/>
                </a:solidFill>
                <a:latin typeface="Courier New" pitchFamily="49" charset="0"/>
                <a:cs typeface="Courier New" pitchFamily="49" charset="0"/>
              </a:rPr>
              <a:t>avg_transactions_per_second</a:t>
            </a:r>
            <a:r>
              <a:rPr lang="en-US" sz="9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endParaRPr lang="en-US" sz="900" dirty="0">
              <a:solidFill>
                <a:schemeClr val="tx1"/>
              </a:solidFill>
              <a:latin typeface="Courier New" pitchFamily="49" charset="0"/>
              <a:cs typeface="Courier New" pitchFamily="49" charset="0"/>
            </a:endParaRPr>
          </a:p>
        </p:txBody>
      </p:sp>
      <p:sp>
        <p:nvSpPr>
          <p:cNvPr id="5" name="Right Arrow 4"/>
          <p:cNvSpPr/>
          <p:nvPr/>
        </p:nvSpPr>
        <p:spPr>
          <a:xfrm flipH="1">
            <a:off x="5613399" y="2764367"/>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9979" y="2377546"/>
            <a:ext cx="216217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544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50"/>
            <a:ext cx="9144000" cy="479822"/>
          </a:xfrm>
        </p:spPr>
        <p:txBody>
          <a:bodyPr>
            <a:normAutofit fontScale="90000"/>
          </a:bodyPr>
          <a:lstStyle/>
          <a:p>
            <a:r>
              <a:rPr lang="en-US" sz="2800" dirty="0"/>
              <a:t>Windows Counter  - Determine if </a:t>
            </a:r>
            <a:r>
              <a:rPr lang="en-US" sz="2800" u="sng" dirty="0"/>
              <a:t>CPU</a:t>
            </a:r>
            <a:r>
              <a:rPr lang="en-US" sz="2800" dirty="0"/>
              <a:t> Bottleneck</a:t>
            </a:r>
          </a:p>
        </p:txBody>
      </p:sp>
      <p:sp>
        <p:nvSpPr>
          <p:cNvPr id="11" name="TextBox 10"/>
          <p:cNvSpPr txBox="1"/>
          <p:nvPr/>
        </p:nvSpPr>
        <p:spPr>
          <a:xfrm>
            <a:off x="76200" y="723617"/>
            <a:ext cx="8915400" cy="1492716"/>
          </a:xfrm>
          <a:prstGeom prst="rect">
            <a:avLst/>
          </a:prstGeom>
          <a:noFill/>
        </p:spPr>
        <p:txBody>
          <a:bodyPr wrap="square" rtlCol="0">
            <a:spAutoFit/>
          </a:bodyPr>
          <a:lstStyle/>
          <a:p>
            <a:pPr>
              <a:spcBef>
                <a:spcPts val="600"/>
              </a:spcBef>
              <a:spcAft>
                <a:spcPts val="600"/>
              </a:spcAft>
            </a:pPr>
            <a:r>
              <a:rPr lang="es-PR" sz="1100" b="1" dirty="0" err="1" smtClean="0"/>
              <a:t>Processor</a:t>
            </a:r>
            <a:r>
              <a:rPr lang="es-PR" sz="1100" b="1" dirty="0" smtClean="0"/>
              <a:t>: % </a:t>
            </a:r>
            <a:r>
              <a:rPr lang="es-PR" sz="1100" b="1" dirty="0" err="1" smtClean="0"/>
              <a:t>Processor</a:t>
            </a:r>
            <a:r>
              <a:rPr lang="es-PR" sz="1100" b="1" dirty="0" smtClean="0"/>
              <a:t> Time &gt; 80%  =  CPU </a:t>
            </a:r>
            <a:r>
              <a:rPr lang="es-PR" sz="1100" b="1" dirty="0" err="1" smtClean="0"/>
              <a:t>Bottleneck</a:t>
            </a:r>
            <a:endParaRPr lang="en-US" sz="1100" dirty="0" smtClean="0"/>
          </a:p>
          <a:p>
            <a:pPr algn="just">
              <a:spcBef>
                <a:spcPts val="600"/>
              </a:spcBef>
              <a:spcAft>
                <a:spcPts val="600"/>
              </a:spcAft>
            </a:pPr>
            <a:r>
              <a:rPr lang="en-US" sz="1000" b="1" i="1" dirty="0"/>
              <a:t>% Processor Time </a:t>
            </a:r>
            <a:r>
              <a:rPr lang="en-US" sz="1000" dirty="0"/>
              <a:t>is the percentage of elapsed time that the processor spends to execute a non-Idle thread. It is calculated by measuring the percentage of time that the processor spends executing the idle thread and then subtracting that value from 100%. (Each processor has an idle thread that consumes cycles when no other threads are ready to run). This counter is the primary indicator of processor activity, and displays the average percentage of busy time observed during the sample interval. It should be noted that the accounting calculation of whether the processor is idle is performed at an internal sampling interval of the system clock (10ms). On todays fast processors, % Processor Time can therefore underestimate the processor utilization as the processor may be spending a lot of time servicing threads between the system clock sampling interval. Workload based timer applications are one example  of applications  which are more likely to be measured inaccurately as timers are signaled just after the sample is taken</a:t>
            </a:r>
            <a:r>
              <a:rPr lang="en-US" sz="1000" dirty="0" smtClean="0"/>
              <a:t>.</a:t>
            </a:r>
            <a:endParaRPr lang="es-PR" sz="10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78856"/>
            <a:ext cx="7230533" cy="2636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85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0" y="57150"/>
            <a:ext cx="9144000" cy="479822"/>
          </a:xfrm>
        </p:spPr>
        <p:txBody>
          <a:bodyPr>
            <a:normAutofit fontScale="90000"/>
          </a:bodyPr>
          <a:lstStyle/>
          <a:p>
            <a:r>
              <a:rPr lang="en-US" sz="2800" dirty="0"/>
              <a:t>Windows Counter  - Determine if </a:t>
            </a:r>
            <a:r>
              <a:rPr lang="en-US" sz="2800" u="sng" dirty="0"/>
              <a:t>CPU</a:t>
            </a:r>
            <a:r>
              <a:rPr lang="en-US" sz="2800" dirty="0"/>
              <a:t> Bottleneck</a:t>
            </a:r>
          </a:p>
        </p:txBody>
      </p:sp>
      <p:sp>
        <p:nvSpPr>
          <p:cNvPr id="9" name="TextBox 8"/>
          <p:cNvSpPr txBox="1"/>
          <p:nvPr/>
        </p:nvSpPr>
        <p:spPr>
          <a:xfrm>
            <a:off x="76200" y="742950"/>
            <a:ext cx="8915400" cy="1077218"/>
          </a:xfrm>
          <a:prstGeom prst="rect">
            <a:avLst/>
          </a:prstGeom>
          <a:noFill/>
        </p:spPr>
        <p:txBody>
          <a:bodyPr wrap="square" rtlCol="0">
            <a:spAutoFit/>
          </a:bodyPr>
          <a:lstStyle/>
          <a:p>
            <a:pPr>
              <a:spcBef>
                <a:spcPts val="600"/>
              </a:spcBef>
              <a:spcAft>
                <a:spcPts val="600"/>
              </a:spcAft>
            </a:pPr>
            <a:r>
              <a:rPr lang="es-PR" sz="1200" b="1" dirty="0" err="1" smtClean="0"/>
              <a:t>System</a:t>
            </a:r>
            <a:r>
              <a:rPr lang="es-PR" sz="1200" b="1" dirty="0" smtClean="0"/>
              <a:t>: </a:t>
            </a:r>
            <a:r>
              <a:rPr lang="es-PR" sz="1200" b="1" dirty="0" err="1" smtClean="0"/>
              <a:t>Processor</a:t>
            </a:r>
            <a:r>
              <a:rPr lang="es-PR" sz="1200" b="1" dirty="0" smtClean="0"/>
              <a:t> </a:t>
            </a:r>
            <a:r>
              <a:rPr lang="es-PR" sz="1200" b="1" dirty="0" err="1" smtClean="0"/>
              <a:t>Queue</a:t>
            </a:r>
            <a:r>
              <a:rPr lang="es-PR" sz="1200" b="1" dirty="0" smtClean="0"/>
              <a:t> </a:t>
            </a:r>
            <a:r>
              <a:rPr lang="es-PR" sz="1200" b="1" dirty="0" err="1" smtClean="0"/>
              <a:t>Length</a:t>
            </a:r>
            <a:r>
              <a:rPr lang="es-PR" sz="1200" b="1" dirty="0" smtClean="0"/>
              <a:t> &gt; 10.0  =  CPU </a:t>
            </a:r>
            <a:r>
              <a:rPr lang="es-PR" sz="1200" b="1" dirty="0" err="1" smtClean="0"/>
              <a:t>Bottleneck</a:t>
            </a:r>
            <a:endParaRPr lang="en-US" sz="1200" dirty="0" smtClean="0"/>
          </a:p>
          <a:p>
            <a:pPr algn="just">
              <a:spcBef>
                <a:spcPts val="600"/>
              </a:spcBef>
              <a:spcAft>
                <a:spcPts val="600"/>
              </a:spcAft>
            </a:pPr>
            <a:r>
              <a:rPr lang="en-US" sz="1050" b="1" i="1" dirty="0"/>
              <a:t>Processor Queue Length </a:t>
            </a:r>
            <a:r>
              <a:rPr lang="en-US" sz="1050" dirty="0"/>
              <a:t>is the number of threads in the processor queue.  Unlike the disk counters, this counter counters, this counter shows ready threads only, not threads that are running.  There is a single queue for processor time even on computers with multiple processors. Therefore, if a computer has multiple processors, you need to divide this value by the number of processors servicing the workload. A sustained processor queue of less than 10 threads per processor is normally acceptable, dependent of the workload.</a:t>
            </a:r>
            <a:endParaRPr lang="es-PR" sz="105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44655"/>
            <a:ext cx="6629400" cy="2636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341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867153"/>
            <a:ext cx="9144000" cy="101566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RAM Bottleneck</a:t>
            </a:r>
            <a:endPar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71228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986368"/>
            <a:ext cx="7924800" cy="3970318"/>
          </a:xfrm>
          <a:prstGeom prst="rect">
            <a:avLst/>
          </a:prstGeom>
          <a:noFill/>
        </p:spPr>
        <p:txBody>
          <a:bodyPr wrap="square" rtlCol="0">
            <a:spAutoFit/>
          </a:bodyPr>
          <a:lstStyle/>
          <a:p>
            <a:pPr marL="285750" indent="-285750">
              <a:buFont typeface="Arial" pitchFamily="34" charset="0"/>
              <a:buChar char="•"/>
            </a:pPr>
            <a:r>
              <a:rPr lang="en-US" dirty="0" smtClean="0"/>
              <a:t>RULE #1</a:t>
            </a:r>
            <a:r>
              <a:rPr lang="en-US" dirty="0"/>
              <a:t>… </a:t>
            </a:r>
            <a:r>
              <a:rPr lang="en-US" dirty="0" err="1" smtClean="0"/>
              <a:t>Avg</a:t>
            </a:r>
            <a:r>
              <a:rPr lang="en-US" dirty="0" smtClean="0"/>
              <a:t> Page Life Expectancy </a:t>
            </a:r>
            <a:r>
              <a:rPr lang="en-US" dirty="0"/>
              <a:t>&lt; 300 sec (5 </a:t>
            </a:r>
            <a:r>
              <a:rPr lang="en-US" dirty="0" err="1" smtClean="0"/>
              <a:t>mins</a:t>
            </a:r>
            <a:r>
              <a:rPr lang="en-US" dirty="0"/>
              <a:t>)</a:t>
            </a: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dirty="0"/>
              <a:t>RULE #2… </a:t>
            </a:r>
            <a:r>
              <a:rPr lang="en-US" dirty="0" smtClean="0"/>
              <a:t>Buffer Cache Hit Ratio &lt; </a:t>
            </a:r>
            <a:r>
              <a:rPr lang="en-US" dirty="0"/>
              <a:t>90.0%</a:t>
            </a:r>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smtClean="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T-SQL for Determine if </a:t>
            </a:r>
            <a:r>
              <a:rPr lang="en-US" sz="2800" u="sng" dirty="0" smtClean="0"/>
              <a:t>Memory RAM</a:t>
            </a:r>
            <a:r>
              <a:rPr lang="en-US" sz="2800" dirty="0" smtClean="0"/>
              <a:t> Bottleneck</a:t>
            </a:r>
            <a:endParaRPr lang="en-US" sz="2800" dirty="0"/>
          </a:p>
        </p:txBody>
      </p:sp>
      <p:sp>
        <p:nvSpPr>
          <p:cNvPr id="3" name="Content Placeholder 2"/>
          <p:cNvSpPr>
            <a:spLocks noGrp="1"/>
          </p:cNvSpPr>
          <p:nvPr>
            <p:ph idx="1"/>
          </p:nvPr>
        </p:nvSpPr>
        <p:spPr>
          <a:xfrm>
            <a:off x="1219200" y="1371600"/>
            <a:ext cx="6126480" cy="1257300"/>
          </a:xfrm>
          <a:solidFill>
            <a:schemeClr val="bg1"/>
          </a:solidFill>
          <a:ln>
            <a:solidFill>
              <a:schemeClr val="tx1"/>
            </a:solidFill>
          </a:ln>
        </p:spPr>
        <p:txBody>
          <a:bodyPr>
            <a:noAutofit/>
          </a:bodyPr>
          <a:lstStyle/>
          <a:p>
            <a:pPr marL="0" indent="0">
              <a:buClr>
                <a:srgbClr val="C00000"/>
              </a:buClr>
              <a:buNone/>
            </a:pPr>
            <a:r>
              <a:rPr lang="en-US" sz="1200" dirty="0">
                <a:solidFill>
                  <a:schemeClr val="tx1"/>
                </a:solidFill>
                <a:latin typeface="Courier New" pitchFamily="49" charset="0"/>
                <a:cs typeface="Courier New" pitchFamily="49" charset="0"/>
              </a:rPr>
              <a:t>select cntr_value as </a:t>
            </a:r>
            <a:r>
              <a:rPr lang="en-US" sz="1200" dirty="0" err="1">
                <a:solidFill>
                  <a:schemeClr val="tx1"/>
                </a:solidFill>
                <a:latin typeface="Courier New" pitchFamily="49" charset="0"/>
                <a:cs typeface="Courier New" pitchFamily="49" charset="0"/>
              </a:rPr>
              <a:t>avg_page_life_expectancy</a:t>
            </a:r>
            <a:endParaRPr lang="en-US" sz="1200" dirty="0">
              <a:solidFill>
                <a:schemeClr val="tx1"/>
              </a:solidFill>
              <a:latin typeface="Courier New" pitchFamily="49" charset="0"/>
              <a:cs typeface="Courier New" pitchFamily="49" charset="0"/>
            </a:endParaRPr>
          </a:p>
          <a:p>
            <a:pPr marL="0" indent="0">
              <a:buClr>
                <a:srgbClr val="C00000"/>
              </a:buClr>
              <a:buNone/>
            </a:pPr>
            <a:r>
              <a:rPr lang="en-US" sz="1200" dirty="0">
                <a:solidFill>
                  <a:schemeClr val="tx1"/>
                </a:solidFill>
                <a:latin typeface="Courier New" pitchFamily="49" charset="0"/>
                <a:cs typeface="Courier New" pitchFamily="49" charset="0"/>
              </a:rPr>
              <a:t>from </a:t>
            </a:r>
            <a:r>
              <a:rPr lang="en-US" sz="1200" b="1" dirty="0">
                <a:solidFill>
                  <a:srgbClr val="C00000"/>
                </a:solidFill>
                <a:latin typeface="Courier New" pitchFamily="49" charset="0"/>
                <a:cs typeface="Courier New" pitchFamily="49" charset="0"/>
              </a:rPr>
              <a:t>sys.dm_os_performance_counters</a:t>
            </a:r>
          </a:p>
          <a:p>
            <a:pPr marL="0" indent="0">
              <a:buClr>
                <a:srgbClr val="C00000"/>
              </a:buClr>
              <a:buNone/>
            </a:pPr>
            <a:r>
              <a:rPr lang="en-US" sz="1200" dirty="0">
                <a:solidFill>
                  <a:schemeClr val="tx1"/>
                </a:solidFill>
                <a:latin typeface="Courier New" pitchFamily="49" charset="0"/>
                <a:cs typeface="Courier New" pitchFamily="49" charset="0"/>
              </a:rPr>
              <a:t>where</a:t>
            </a:r>
          </a:p>
          <a:p>
            <a:pPr marL="0" indent="0">
              <a:buClr>
                <a:srgbClr val="C00000"/>
              </a:buClr>
              <a:buNone/>
            </a:pPr>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ltrim</a:t>
            </a:r>
            <a:r>
              <a:rPr lang="en-US" sz="1200" dirty="0" smtClean="0">
                <a:solidFill>
                  <a:schemeClr val="tx1"/>
                </a:solidFill>
                <a:latin typeface="Courier New" pitchFamily="49" charset="0"/>
                <a:cs typeface="Courier New" pitchFamily="49" charset="0"/>
              </a:rPr>
              <a:t>(</a:t>
            </a:r>
            <a:r>
              <a:rPr lang="en-US" sz="1200" dirty="0" err="1" smtClean="0">
                <a:solidFill>
                  <a:schemeClr val="tx1"/>
                </a:solidFill>
                <a:latin typeface="Courier New" pitchFamily="49" charset="0"/>
                <a:cs typeface="Courier New" pitchFamily="49" charset="0"/>
              </a:rPr>
              <a:t>rtrim</a:t>
            </a:r>
            <a:r>
              <a:rPr lang="en-US" sz="1200" dirty="0" smtClean="0">
                <a:solidFill>
                  <a:schemeClr val="tx1"/>
                </a:solidFill>
                <a:latin typeface="Courier New" pitchFamily="49" charset="0"/>
                <a:cs typeface="Courier New" pitchFamily="49" charset="0"/>
              </a:rPr>
              <a:t>(</a:t>
            </a:r>
            <a:r>
              <a:rPr lang="en-US" sz="1200" dirty="0" err="1" smtClean="0">
                <a:solidFill>
                  <a:schemeClr val="tx1"/>
                </a:solidFill>
                <a:latin typeface="Courier New" pitchFamily="49" charset="0"/>
                <a:cs typeface="Courier New" pitchFamily="49" charset="0"/>
              </a:rPr>
              <a:t>counter_name</a:t>
            </a:r>
            <a:r>
              <a:rPr lang="en-US" sz="1200" dirty="0">
                <a:solidFill>
                  <a:schemeClr val="tx1"/>
                </a:solidFill>
                <a:latin typeface="Courier New" pitchFamily="49" charset="0"/>
                <a:cs typeface="Courier New" pitchFamily="49" charset="0"/>
              </a:rPr>
              <a:t>)) = 'Page life expectancy'</a:t>
            </a:r>
          </a:p>
          <a:p>
            <a:pPr marL="0" indent="0">
              <a:buClr>
                <a:srgbClr val="C00000"/>
              </a:buClr>
              <a:buNone/>
            </a:pPr>
            <a:r>
              <a:rPr lang="en-US" sz="1200" dirty="0" smtClean="0">
                <a:solidFill>
                  <a:schemeClr val="tx1"/>
                </a:solidFill>
                <a:latin typeface="Courier New" pitchFamily="49" charset="0"/>
                <a:cs typeface="Courier New" pitchFamily="49" charset="0"/>
              </a:rPr>
              <a:t>  and </a:t>
            </a:r>
            <a:r>
              <a:rPr lang="en-US" sz="1200" dirty="0">
                <a:solidFill>
                  <a:schemeClr val="tx1"/>
                </a:solidFill>
                <a:latin typeface="Courier New" pitchFamily="49" charset="0"/>
                <a:cs typeface="Courier New" pitchFamily="49" charset="0"/>
              </a:rPr>
              <a:t>instance_name = ''</a:t>
            </a:r>
          </a:p>
        </p:txBody>
      </p:sp>
      <p:sp>
        <p:nvSpPr>
          <p:cNvPr id="6" name="Content Placeholder 2"/>
          <p:cNvSpPr txBox="1">
            <a:spLocks/>
          </p:cNvSpPr>
          <p:nvPr/>
        </p:nvSpPr>
        <p:spPr>
          <a:xfrm>
            <a:off x="1219200" y="3314701"/>
            <a:ext cx="6126480" cy="1618901"/>
          </a:xfrm>
          <a:prstGeom prst="rect">
            <a:avLst/>
          </a:prstGeom>
          <a:solidFill>
            <a:schemeClr val="bg1"/>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C00000"/>
              </a:buClr>
              <a:buNone/>
            </a:pPr>
            <a:r>
              <a:rPr lang="en-US" sz="1100" dirty="0">
                <a:solidFill>
                  <a:schemeClr val="tx1"/>
                </a:solidFill>
                <a:latin typeface="Courier New" pitchFamily="49" charset="0"/>
                <a:cs typeface="Courier New" pitchFamily="49" charset="0"/>
              </a:rPr>
              <a:t>select</a:t>
            </a:r>
          </a:p>
          <a:p>
            <a:pPr marL="0" indent="0">
              <a:buClr>
                <a:srgbClr val="C00000"/>
              </a:buClr>
              <a:buNone/>
            </a:pPr>
            <a:r>
              <a:rPr lang="en-US" sz="1100" dirty="0">
                <a:solidFill>
                  <a:schemeClr val="tx1"/>
                </a:solidFill>
                <a:latin typeface="Courier New" pitchFamily="49" charset="0"/>
                <a:cs typeface="Courier New" pitchFamily="49" charset="0"/>
              </a:rPr>
              <a:t>convert(</a:t>
            </a:r>
            <a:r>
              <a:rPr lang="en-US" sz="1100" dirty="0" err="1">
                <a:solidFill>
                  <a:schemeClr val="tx1"/>
                </a:solidFill>
                <a:latin typeface="Courier New" pitchFamily="49" charset="0"/>
                <a:cs typeface="Courier New" pitchFamily="49" charset="0"/>
              </a:rPr>
              <a:t>varchar,cast</a:t>
            </a:r>
            <a:r>
              <a:rPr lang="en-US" sz="1100" dirty="0">
                <a:solidFill>
                  <a:schemeClr val="tx1"/>
                </a:solidFill>
                <a:latin typeface="Courier New" pitchFamily="49" charset="0"/>
                <a:cs typeface="Courier New" pitchFamily="49" charset="0"/>
              </a:rPr>
              <a:t>( (</a:t>
            </a:r>
          </a:p>
          <a:p>
            <a:pPr marL="0" indent="0">
              <a:buClr>
                <a:srgbClr val="C00000"/>
              </a:buClr>
              <a:buNone/>
            </a:pPr>
            <a:r>
              <a:rPr lang="en-US" sz="1100" dirty="0">
                <a:solidFill>
                  <a:schemeClr val="tx1"/>
                </a:solidFill>
                <a:latin typeface="Courier New" pitchFamily="49" charset="0"/>
                <a:cs typeface="Courier New" pitchFamily="49" charset="0"/>
              </a:rPr>
              <a:t>  (select cntr_value *1.0 from </a:t>
            </a:r>
            <a:r>
              <a:rPr lang="en-US" sz="1100" b="1" dirty="0">
                <a:solidFill>
                  <a:srgbClr val="C00000"/>
                </a:solidFill>
                <a:latin typeface="Courier New" pitchFamily="49" charset="0"/>
                <a:cs typeface="Courier New" pitchFamily="49" charset="0"/>
              </a:rPr>
              <a:t>sys.dm_os_performance_counters</a:t>
            </a:r>
            <a:r>
              <a:rPr lang="en-US" sz="1100" dirty="0">
                <a:solidFill>
                  <a:schemeClr val="tx1"/>
                </a:solidFill>
                <a:latin typeface="Courier New" pitchFamily="49" charset="0"/>
                <a:cs typeface="Courier New" pitchFamily="49" charset="0"/>
              </a:rPr>
              <a:t>   </a:t>
            </a:r>
          </a:p>
          <a:p>
            <a:pPr marL="0" indent="0">
              <a:buClr>
                <a:srgbClr val="C00000"/>
              </a:buClr>
              <a:buNone/>
            </a:pPr>
            <a:r>
              <a:rPr lang="en-US" sz="1100" dirty="0">
                <a:solidFill>
                  <a:schemeClr val="tx1"/>
                </a:solidFill>
                <a:latin typeface="Courier New" pitchFamily="49" charset="0"/>
                <a:cs typeface="Courier New" pitchFamily="49" charset="0"/>
              </a:rPr>
              <a:t>  where </a:t>
            </a:r>
            <a:r>
              <a:rPr lang="en-US" sz="1100" dirty="0" err="1">
                <a:solidFill>
                  <a:schemeClr val="tx1"/>
                </a:solidFill>
                <a:latin typeface="Courier New" pitchFamily="49" charset="0"/>
                <a:cs typeface="Courier New" pitchFamily="49" charset="0"/>
              </a:rPr>
              <a:t>ltrim</a:t>
            </a:r>
            <a:r>
              <a:rPr lang="en-US" sz="1100" dirty="0">
                <a:solidFill>
                  <a:schemeClr val="tx1"/>
                </a:solidFill>
                <a:latin typeface="Courier New" pitchFamily="49" charset="0"/>
                <a:cs typeface="Courier New" pitchFamily="49" charset="0"/>
              </a:rPr>
              <a:t>(</a:t>
            </a:r>
            <a:r>
              <a:rPr lang="en-US" sz="1100" dirty="0" err="1">
                <a:solidFill>
                  <a:schemeClr val="tx1"/>
                </a:solidFill>
                <a:latin typeface="Courier New" pitchFamily="49" charset="0"/>
                <a:cs typeface="Courier New" pitchFamily="49" charset="0"/>
              </a:rPr>
              <a:t>rtrim</a:t>
            </a:r>
            <a:r>
              <a:rPr lang="en-US" sz="1100" dirty="0">
                <a:solidFill>
                  <a:schemeClr val="tx1"/>
                </a:solidFill>
                <a:latin typeface="Courier New" pitchFamily="49" charset="0"/>
                <a:cs typeface="Courier New" pitchFamily="49" charset="0"/>
              </a:rPr>
              <a:t>(</a:t>
            </a:r>
            <a:r>
              <a:rPr lang="en-US" sz="1100" dirty="0" err="1">
                <a:solidFill>
                  <a:schemeClr val="tx1"/>
                </a:solidFill>
                <a:latin typeface="Courier New" pitchFamily="49" charset="0"/>
                <a:cs typeface="Courier New" pitchFamily="49" charset="0"/>
              </a:rPr>
              <a:t>counter_name</a:t>
            </a:r>
            <a:r>
              <a:rPr lang="en-US" sz="1100" dirty="0">
                <a:solidFill>
                  <a:schemeClr val="tx1"/>
                </a:solidFill>
                <a:latin typeface="Courier New" pitchFamily="49" charset="0"/>
                <a:cs typeface="Courier New" pitchFamily="49" charset="0"/>
              </a:rPr>
              <a:t>)) = 'Buffer cache hit ratio')</a:t>
            </a:r>
          </a:p>
          <a:p>
            <a:pPr marL="0" indent="0">
              <a:buClr>
                <a:srgbClr val="C00000"/>
              </a:buClr>
              <a:buNone/>
            </a:pPr>
            <a:r>
              <a:rPr lang="en-US" sz="1100" dirty="0">
                <a:solidFill>
                  <a:schemeClr val="tx1"/>
                </a:solidFill>
                <a:latin typeface="Courier New" pitchFamily="49" charset="0"/>
                <a:cs typeface="Courier New" pitchFamily="49" charset="0"/>
              </a:rPr>
              <a:t> /</a:t>
            </a:r>
          </a:p>
          <a:p>
            <a:pPr marL="0" indent="0">
              <a:buClr>
                <a:srgbClr val="C00000"/>
              </a:buClr>
              <a:buNone/>
            </a:pPr>
            <a:r>
              <a:rPr lang="en-US" sz="1100" dirty="0">
                <a:solidFill>
                  <a:schemeClr val="tx1"/>
                </a:solidFill>
                <a:latin typeface="Courier New" pitchFamily="49" charset="0"/>
                <a:cs typeface="Courier New" pitchFamily="49" charset="0"/>
              </a:rPr>
              <a:t>  (select cntr_value *1.0 from </a:t>
            </a:r>
            <a:r>
              <a:rPr lang="en-US" sz="1100" b="1" dirty="0">
                <a:solidFill>
                  <a:srgbClr val="C00000"/>
                </a:solidFill>
                <a:latin typeface="Courier New" pitchFamily="49" charset="0"/>
                <a:cs typeface="Courier New" pitchFamily="49" charset="0"/>
              </a:rPr>
              <a:t>sys.dm_os_performance_counters</a:t>
            </a:r>
            <a:r>
              <a:rPr lang="en-US" sz="1100" dirty="0">
                <a:solidFill>
                  <a:schemeClr val="tx1"/>
                </a:solidFill>
                <a:latin typeface="Courier New" pitchFamily="49" charset="0"/>
                <a:cs typeface="Courier New" pitchFamily="49" charset="0"/>
              </a:rPr>
              <a:t>   </a:t>
            </a:r>
          </a:p>
          <a:p>
            <a:pPr marL="0" indent="0">
              <a:buClr>
                <a:srgbClr val="C00000"/>
              </a:buClr>
              <a:buNone/>
            </a:pPr>
            <a:r>
              <a:rPr lang="en-US" sz="1100" dirty="0">
                <a:solidFill>
                  <a:schemeClr val="tx1"/>
                </a:solidFill>
                <a:latin typeface="Courier New" pitchFamily="49" charset="0"/>
                <a:cs typeface="Courier New" pitchFamily="49" charset="0"/>
              </a:rPr>
              <a:t>  where </a:t>
            </a:r>
            <a:r>
              <a:rPr lang="en-US" sz="1100" dirty="0" err="1">
                <a:solidFill>
                  <a:schemeClr val="tx1"/>
                </a:solidFill>
                <a:latin typeface="Courier New" pitchFamily="49" charset="0"/>
                <a:cs typeface="Courier New" pitchFamily="49" charset="0"/>
              </a:rPr>
              <a:t>ltrim</a:t>
            </a:r>
            <a:r>
              <a:rPr lang="en-US" sz="1100" dirty="0">
                <a:solidFill>
                  <a:schemeClr val="tx1"/>
                </a:solidFill>
                <a:latin typeface="Courier New" pitchFamily="49" charset="0"/>
                <a:cs typeface="Courier New" pitchFamily="49" charset="0"/>
              </a:rPr>
              <a:t>(</a:t>
            </a:r>
            <a:r>
              <a:rPr lang="en-US" sz="1100" dirty="0" err="1">
                <a:solidFill>
                  <a:schemeClr val="tx1"/>
                </a:solidFill>
                <a:latin typeface="Courier New" pitchFamily="49" charset="0"/>
                <a:cs typeface="Courier New" pitchFamily="49" charset="0"/>
              </a:rPr>
              <a:t>rtrim</a:t>
            </a:r>
            <a:r>
              <a:rPr lang="en-US" sz="1100" dirty="0">
                <a:solidFill>
                  <a:schemeClr val="tx1"/>
                </a:solidFill>
                <a:latin typeface="Courier New" pitchFamily="49" charset="0"/>
                <a:cs typeface="Courier New" pitchFamily="49" charset="0"/>
              </a:rPr>
              <a:t>(</a:t>
            </a:r>
            <a:r>
              <a:rPr lang="en-US" sz="1100" dirty="0" err="1">
                <a:solidFill>
                  <a:schemeClr val="tx1"/>
                </a:solidFill>
                <a:latin typeface="Courier New" pitchFamily="49" charset="0"/>
                <a:cs typeface="Courier New" pitchFamily="49" charset="0"/>
              </a:rPr>
              <a:t>counter_name</a:t>
            </a:r>
            <a:r>
              <a:rPr lang="en-US" sz="1100" dirty="0">
                <a:solidFill>
                  <a:schemeClr val="tx1"/>
                </a:solidFill>
                <a:latin typeface="Courier New" pitchFamily="49" charset="0"/>
                <a:cs typeface="Courier New" pitchFamily="49" charset="0"/>
              </a:rPr>
              <a:t>)) = 'Buffer cache hit ratio base')</a:t>
            </a:r>
          </a:p>
          <a:p>
            <a:pPr marL="0" indent="0">
              <a:buClr>
                <a:srgbClr val="C00000"/>
              </a:buClr>
              <a:buNone/>
            </a:pPr>
            <a:r>
              <a:rPr lang="en-US" sz="1100" dirty="0">
                <a:solidFill>
                  <a:schemeClr val="tx1"/>
                </a:solidFill>
                <a:latin typeface="Courier New" pitchFamily="49" charset="0"/>
                <a:cs typeface="Courier New" pitchFamily="49" charset="0"/>
              </a:rPr>
              <a:t>) *100.0 as money)) + ' %' as </a:t>
            </a:r>
            <a:r>
              <a:rPr lang="en-US" sz="1100" dirty="0" err="1">
                <a:solidFill>
                  <a:schemeClr val="tx1"/>
                </a:solidFill>
                <a:latin typeface="Courier New" pitchFamily="49" charset="0"/>
                <a:cs typeface="Courier New" pitchFamily="49" charset="0"/>
              </a:rPr>
              <a:t>buffer_cache_hit_ratio</a:t>
            </a:r>
            <a:endParaRPr lang="en-US" sz="1100" dirty="0">
              <a:solidFill>
                <a:schemeClr val="tx1"/>
              </a:solidFill>
              <a:latin typeface="Courier New" pitchFamily="49" charset="0"/>
              <a:cs typeface="Courier New" pitchFamily="49" charset="0"/>
            </a:endParaRPr>
          </a:p>
        </p:txBody>
      </p:sp>
      <p:sp>
        <p:nvSpPr>
          <p:cNvPr id="8" name="Right Arrow 7"/>
          <p:cNvSpPr/>
          <p:nvPr/>
        </p:nvSpPr>
        <p:spPr>
          <a:xfrm>
            <a:off x="555978" y="1543050"/>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flipH="1">
            <a:off x="6637816" y="3600450"/>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5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986368"/>
            <a:ext cx="7924800" cy="3970318"/>
          </a:xfrm>
          <a:prstGeom prst="rect">
            <a:avLst/>
          </a:prstGeom>
          <a:noFill/>
        </p:spPr>
        <p:txBody>
          <a:bodyPr wrap="square" rtlCol="0">
            <a:spAutoFit/>
          </a:bodyPr>
          <a:lstStyle/>
          <a:p>
            <a:pPr marL="285750" indent="-285750">
              <a:buFont typeface="Arial" pitchFamily="34" charset="0"/>
              <a:buChar char="•"/>
            </a:pPr>
            <a:r>
              <a:rPr lang="en-US" dirty="0" smtClean="0"/>
              <a:t>RULE #1</a:t>
            </a:r>
            <a:r>
              <a:rPr lang="en-US" dirty="0"/>
              <a:t>… </a:t>
            </a:r>
            <a:r>
              <a:rPr lang="en-US" dirty="0" err="1" smtClean="0"/>
              <a:t>Avg</a:t>
            </a:r>
            <a:r>
              <a:rPr lang="en-US" dirty="0" smtClean="0"/>
              <a:t> Page Life Expectancy </a:t>
            </a:r>
            <a:r>
              <a:rPr lang="en-US" dirty="0"/>
              <a:t>&lt; 300 sec (5 </a:t>
            </a:r>
            <a:r>
              <a:rPr lang="en-US" dirty="0" err="1" smtClean="0"/>
              <a:t>mins</a:t>
            </a:r>
            <a:r>
              <a:rPr lang="en-US" dirty="0"/>
              <a:t>)</a:t>
            </a: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dirty="0"/>
              <a:t>RULE #2… </a:t>
            </a:r>
            <a:r>
              <a:rPr lang="en-US" dirty="0" smtClean="0"/>
              <a:t>Buffer Cache Hit Ratio &lt; </a:t>
            </a:r>
            <a:r>
              <a:rPr lang="en-US" dirty="0"/>
              <a:t>90.0%</a:t>
            </a:r>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smtClean="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T-SQL for Determine if </a:t>
            </a:r>
            <a:r>
              <a:rPr lang="en-US" sz="2800" u="sng" dirty="0" smtClean="0"/>
              <a:t>Memory RAM</a:t>
            </a:r>
            <a:r>
              <a:rPr lang="en-US" sz="2800" dirty="0" smtClean="0"/>
              <a:t> Bottleneck</a:t>
            </a:r>
            <a:endParaRPr lang="en-US" sz="2800" dirty="0"/>
          </a:p>
        </p:txBody>
      </p:sp>
      <p:sp>
        <p:nvSpPr>
          <p:cNvPr id="3" name="Content Placeholder 2"/>
          <p:cNvSpPr>
            <a:spLocks noGrp="1"/>
          </p:cNvSpPr>
          <p:nvPr>
            <p:ph idx="1"/>
          </p:nvPr>
        </p:nvSpPr>
        <p:spPr>
          <a:xfrm>
            <a:off x="1219200" y="1371600"/>
            <a:ext cx="6126480" cy="1257300"/>
          </a:xfrm>
          <a:solidFill>
            <a:schemeClr val="bg1"/>
          </a:solidFill>
          <a:ln>
            <a:solidFill>
              <a:schemeClr val="tx1"/>
            </a:solidFill>
          </a:ln>
        </p:spPr>
        <p:txBody>
          <a:bodyPr>
            <a:noAutofit/>
          </a:bodyPr>
          <a:lstStyle/>
          <a:p>
            <a:pPr marL="0" indent="0">
              <a:buClr>
                <a:srgbClr val="C00000"/>
              </a:buClr>
              <a:buNone/>
            </a:pPr>
            <a:r>
              <a:rPr lang="en-US" sz="1200" dirty="0">
                <a:solidFill>
                  <a:schemeClr val="tx1"/>
                </a:solidFill>
                <a:latin typeface="Courier New" pitchFamily="49" charset="0"/>
                <a:cs typeface="Courier New" pitchFamily="49" charset="0"/>
              </a:rPr>
              <a:t>select cntr_value as </a:t>
            </a:r>
            <a:r>
              <a:rPr lang="en-US" sz="1200" dirty="0" err="1">
                <a:solidFill>
                  <a:schemeClr val="tx1"/>
                </a:solidFill>
                <a:latin typeface="Courier New" pitchFamily="49" charset="0"/>
                <a:cs typeface="Courier New" pitchFamily="49" charset="0"/>
              </a:rPr>
              <a:t>avg_page_life_expectancy</a:t>
            </a:r>
            <a:endParaRPr lang="en-US" sz="1200" dirty="0">
              <a:solidFill>
                <a:schemeClr val="tx1"/>
              </a:solidFill>
              <a:latin typeface="Courier New" pitchFamily="49" charset="0"/>
              <a:cs typeface="Courier New" pitchFamily="49" charset="0"/>
            </a:endParaRPr>
          </a:p>
          <a:p>
            <a:pPr marL="0" indent="0">
              <a:buClr>
                <a:srgbClr val="C00000"/>
              </a:buClr>
              <a:buNone/>
            </a:pPr>
            <a:r>
              <a:rPr lang="en-US" sz="1200" dirty="0">
                <a:solidFill>
                  <a:schemeClr val="tx1"/>
                </a:solidFill>
                <a:latin typeface="Courier New" pitchFamily="49" charset="0"/>
                <a:cs typeface="Courier New" pitchFamily="49" charset="0"/>
              </a:rPr>
              <a:t>from </a:t>
            </a:r>
            <a:r>
              <a:rPr lang="en-US" sz="1200" b="1" dirty="0">
                <a:solidFill>
                  <a:srgbClr val="C00000"/>
                </a:solidFill>
                <a:latin typeface="Courier New" pitchFamily="49" charset="0"/>
                <a:cs typeface="Courier New" pitchFamily="49" charset="0"/>
              </a:rPr>
              <a:t>sys.dm_os_performance_counters</a:t>
            </a:r>
          </a:p>
          <a:p>
            <a:pPr marL="0" indent="0">
              <a:buClr>
                <a:srgbClr val="C00000"/>
              </a:buClr>
              <a:buNone/>
            </a:pPr>
            <a:r>
              <a:rPr lang="en-US" sz="1200" dirty="0">
                <a:solidFill>
                  <a:schemeClr val="tx1"/>
                </a:solidFill>
                <a:latin typeface="Courier New" pitchFamily="49" charset="0"/>
                <a:cs typeface="Courier New" pitchFamily="49" charset="0"/>
              </a:rPr>
              <a:t>where</a:t>
            </a:r>
          </a:p>
          <a:p>
            <a:pPr marL="0" indent="0">
              <a:buClr>
                <a:srgbClr val="C00000"/>
              </a:buClr>
              <a:buNone/>
            </a:pPr>
            <a:r>
              <a:rPr lang="en-US" sz="1200" dirty="0" smtClean="0">
                <a:solidFill>
                  <a:schemeClr val="tx1"/>
                </a:solidFill>
                <a:latin typeface="Courier New" pitchFamily="49" charset="0"/>
                <a:cs typeface="Courier New" pitchFamily="49" charset="0"/>
              </a:rPr>
              <a:t>  </a:t>
            </a:r>
            <a:r>
              <a:rPr lang="en-US" sz="1200" dirty="0" err="1" smtClean="0">
                <a:solidFill>
                  <a:schemeClr val="tx1"/>
                </a:solidFill>
                <a:latin typeface="Courier New" pitchFamily="49" charset="0"/>
                <a:cs typeface="Courier New" pitchFamily="49" charset="0"/>
              </a:rPr>
              <a:t>ltrim</a:t>
            </a:r>
            <a:r>
              <a:rPr lang="en-US" sz="1200" dirty="0" smtClean="0">
                <a:solidFill>
                  <a:schemeClr val="tx1"/>
                </a:solidFill>
                <a:latin typeface="Courier New" pitchFamily="49" charset="0"/>
                <a:cs typeface="Courier New" pitchFamily="49" charset="0"/>
              </a:rPr>
              <a:t>(</a:t>
            </a:r>
            <a:r>
              <a:rPr lang="en-US" sz="1200" dirty="0" err="1" smtClean="0">
                <a:solidFill>
                  <a:schemeClr val="tx1"/>
                </a:solidFill>
                <a:latin typeface="Courier New" pitchFamily="49" charset="0"/>
                <a:cs typeface="Courier New" pitchFamily="49" charset="0"/>
              </a:rPr>
              <a:t>rtrim</a:t>
            </a:r>
            <a:r>
              <a:rPr lang="en-US" sz="1200" dirty="0" smtClean="0">
                <a:solidFill>
                  <a:schemeClr val="tx1"/>
                </a:solidFill>
                <a:latin typeface="Courier New" pitchFamily="49" charset="0"/>
                <a:cs typeface="Courier New" pitchFamily="49" charset="0"/>
              </a:rPr>
              <a:t>(</a:t>
            </a:r>
            <a:r>
              <a:rPr lang="en-US" sz="1200" dirty="0" err="1" smtClean="0">
                <a:solidFill>
                  <a:schemeClr val="tx1"/>
                </a:solidFill>
                <a:latin typeface="Courier New" pitchFamily="49" charset="0"/>
                <a:cs typeface="Courier New" pitchFamily="49" charset="0"/>
              </a:rPr>
              <a:t>counter_name</a:t>
            </a:r>
            <a:r>
              <a:rPr lang="en-US" sz="1200" dirty="0">
                <a:solidFill>
                  <a:schemeClr val="tx1"/>
                </a:solidFill>
                <a:latin typeface="Courier New" pitchFamily="49" charset="0"/>
                <a:cs typeface="Courier New" pitchFamily="49" charset="0"/>
              </a:rPr>
              <a:t>)) = 'Page life expectancy'</a:t>
            </a:r>
          </a:p>
          <a:p>
            <a:pPr marL="0" indent="0">
              <a:buClr>
                <a:srgbClr val="C00000"/>
              </a:buClr>
              <a:buNone/>
            </a:pPr>
            <a:r>
              <a:rPr lang="en-US" sz="1200" dirty="0" smtClean="0">
                <a:solidFill>
                  <a:schemeClr val="tx1"/>
                </a:solidFill>
                <a:latin typeface="Courier New" pitchFamily="49" charset="0"/>
                <a:cs typeface="Courier New" pitchFamily="49" charset="0"/>
              </a:rPr>
              <a:t>  and </a:t>
            </a:r>
            <a:r>
              <a:rPr lang="en-US" sz="1200" dirty="0">
                <a:solidFill>
                  <a:schemeClr val="tx1"/>
                </a:solidFill>
                <a:latin typeface="Courier New" pitchFamily="49" charset="0"/>
                <a:cs typeface="Courier New" pitchFamily="49" charset="0"/>
              </a:rPr>
              <a:t>instance_name = ''</a:t>
            </a:r>
          </a:p>
        </p:txBody>
      </p:sp>
      <p:sp>
        <p:nvSpPr>
          <p:cNvPr id="6" name="Content Placeholder 2"/>
          <p:cNvSpPr txBox="1">
            <a:spLocks/>
          </p:cNvSpPr>
          <p:nvPr/>
        </p:nvSpPr>
        <p:spPr>
          <a:xfrm>
            <a:off x="1219200" y="3314701"/>
            <a:ext cx="6126480" cy="1618901"/>
          </a:xfrm>
          <a:prstGeom prst="rect">
            <a:avLst/>
          </a:prstGeom>
          <a:solidFill>
            <a:schemeClr val="bg1"/>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C00000"/>
              </a:buClr>
              <a:buNone/>
            </a:pPr>
            <a:r>
              <a:rPr lang="en-US" sz="1100" dirty="0">
                <a:solidFill>
                  <a:schemeClr val="tx1"/>
                </a:solidFill>
                <a:latin typeface="Courier New" pitchFamily="49" charset="0"/>
                <a:cs typeface="Courier New" pitchFamily="49" charset="0"/>
              </a:rPr>
              <a:t>select</a:t>
            </a:r>
          </a:p>
          <a:p>
            <a:pPr marL="0" indent="0">
              <a:buClr>
                <a:srgbClr val="C00000"/>
              </a:buClr>
              <a:buNone/>
            </a:pPr>
            <a:r>
              <a:rPr lang="en-US" sz="1100" dirty="0">
                <a:solidFill>
                  <a:schemeClr val="tx1"/>
                </a:solidFill>
                <a:latin typeface="Courier New" pitchFamily="49" charset="0"/>
                <a:cs typeface="Courier New" pitchFamily="49" charset="0"/>
              </a:rPr>
              <a:t>convert(</a:t>
            </a:r>
            <a:r>
              <a:rPr lang="en-US" sz="1100" dirty="0" err="1">
                <a:solidFill>
                  <a:schemeClr val="tx1"/>
                </a:solidFill>
                <a:latin typeface="Courier New" pitchFamily="49" charset="0"/>
                <a:cs typeface="Courier New" pitchFamily="49" charset="0"/>
              </a:rPr>
              <a:t>varchar,cast</a:t>
            </a:r>
            <a:r>
              <a:rPr lang="en-US" sz="1100" dirty="0">
                <a:solidFill>
                  <a:schemeClr val="tx1"/>
                </a:solidFill>
                <a:latin typeface="Courier New" pitchFamily="49" charset="0"/>
                <a:cs typeface="Courier New" pitchFamily="49" charset="0"/>
              </a:rPr>
              <a:t>( (</a:t>
            </a:r>
          </a:p>
          <a:p>
            <a:pPr marL="0" indent="0">
              <a:buClr>
                <a:srgbClr val="C00000"/>
              </a:buClr>
              <a:buNone/>
            </a:pPr>
            <a:r>
              <a:rPr lang="en-US" sz="1100" dirty="0">
                <a:solidFill>
                  <a:schemeClr val="tx1"/>
                </a:solidFill>
                <a:latin typeface="Courier New" pitchFamily="49" charset="0"/>
                <a:cs typeface="Courier New" pitchFamily="49" charset="0"/>
              </a:rPr>
              <a:t>  (select cntr_value *1.0 from </a:t>
            </a:r>
            <a:r>
              <a:rPr lang="en-US" sz="1100" b="1" dirty="0">
                <a:solidFill>
                  <a:srgbClr val="C00000"/>
                </a:solidFill>
                <a:latin typeface="Courier New" pitchFamily="49" charset="0"/>
                <a:cs typeface="Courier New" pitchFamily="49" charset="0"/>
              </a:rPr>
              <a:t>sys.dm_os_performance_counters</a:t>
            </a:r>
            <a:r>
              <a:rPr lang="en-US" sz="1100" dirty="0">
                <a:solidFill>
                  <a:schemeClr val="tx1"/>
                </a:solidFill>
                <a:latin typeface="Courier New" pitchFamily="49" charset="0"/>
                <a:cs typeface="Courier New" pitchFamily="49" charset="0"/>
              </a:rPr>
              <a:t>   </a:t>
            </a:r>
          </a:p>
          <a:p>
            <a:pPr marL="0" indent="0">
              <a:buClr>
                <a:srgbClr val="C00000"/>
              </a:buClr>
              <a:buNone/>
            </a:pPr>
            <a:r>
              <a:rPr lang="en-US" sz="1100" dirty="0">
                <a:solidFill>
                  <a:schemeClr val="tx1"/>
                </a:solidFill>
                <a:latin typeface="Courier New" pitchFamily="49" charset="0"/>
                <a:cs typeface="Courier New" pitchFamily="49" charset="0"/>
              </a:rPr>
              <a:t>  where </a:t>
            </a:r>
            <a:r>
              <a:rPr lang="en-US" sz="1100" dirty="0" err="1">
                <a:solidFill>
                  <a:schemeClr val="tx1"/>
                </a:solidFill>
                <a:latin typeface="Courier New" pitchFamily="49" charset="0"/>
                <a:cs typeface="Courier New" pitchFamily="49" charset="0"/>
              </a:rPr>
              <a:t>ltrim</a:t>
            </a:r>
            <a:r>
              <a:rPr lang="en-US" sz="1100" dirty="0">
                <a:solidFill>
                  <a:schemeClr val="tx1"/>
                </a:solidFill>
                <a:latin typeface="Courier New" pitchFamily="49" charset="0"/>
                <a:cs typeface="Courier New" pitchFamily="49" charset="0"/>
              </a:rPr>
              <a:t>(</a:t>
            </a:r>
            <a:r>
              <a:rPr lang="en-US" sz="1100" dirty="0" err="1">
                <a:solidFill>
                  <a:schemeClr val="tx1"/>
                </a:solidFill>
                <a:latin typeface="Courier New" pitchFamily="49" charset="0"/>
                <a:cs typeface="Courier New" pitchFamily="49" charset="0"/>
              </a:rPr>
              <a:t>rtrim</a:t>
            </a:r>
            <a:r>
              <a:rPr lang="en-US" sz="1100" dirty="0">
                <a:solidFill>
                  <a:schemeClr val="tx1"/>
                </a:solidFill>
                <a:latin typeface="Courier New" pitchFamily="49" charset="0"/>
                <a:cs typeface="Courier New" pitchFamily="49" charset="0"/>
              </a:rPr>
              <a:t>(</a:t>
            </a:r>
            <a:r>
              <a:rPr lang="en-US" sz="1100" dirty="0" err="1">
                <a:solidFill>
                  <a:schemeClr val="tx1"/>
                </a:solidFill>
                <a:latin typeface="Courier New" pitchFamily="49" charset="0"/>
                <a:cs typeface="Courier New" pitchFamily="49" charset="0"/>
              </a:rPr>
              <a:t>counter_name</a:t>
            </a:r>
            <a:r>
              <a:rPr lang="en-US" sz="1100" dirty="0">
                <a:solidFill>
                  <a:schemeClr val="tx1"/>
                </a:solidFill>
                <a:latin typeface="Courier New" pitchFamily="49" charset="0"/>
                <a:cs typeface="Courier New" pitchFamily="49" charset="0"/>
              </a:rPr>
              <a:t>)) = 'Buffer cache hit ratio')</a:t>
            </a:r>
          </a:p>
          <a:p>
            <a:pPr marL="0" indent="0">
              <a:buClr>
                <a:srgbClr val="C00000"/>
              </a:buClr>
              <a:buNone/>
            </a:pPr>
            <a:r>
              <a:rPr lang="en-US" sz="1100" dirty="0">
                <a:solidFill>
                  <a:schemeClr val="tx1"/>
                </a:solidFill>
                <a:latin typeface="Courier New" pitchFamily="49" charset="0"/>
                <a:cs typeface="Courier New" pitchFamily="49" charset="0"/>
              </a:rPr>
              <a:t> /</a:t>
            </a:r>
          </a:p>
          <a:p>
            <a:pPr marL="0" indent="0">
              <a:buClr>
                <a:srgbClr val="C00000"/>
              </a:buClr>
              <a:buNone/>
            </a:pPr>
            <a:r>
              <a:rPr lang="en-US" sz="1100" dirty="0">
                <a:solidFill>
                  <a:schemeClr val="tx1"/>
                </a:solidFill>
                <a:latin typeface="Courier New" pitchFamily="49" charset="0"/>
                <a:cs typeface="Courier New" pitchFamily="49" charset="0"/>
              </a:rPr>
              <a:t>  (select cntr_value *1.0 from </a:t>
            </a:r>
            <a:r>
              <a:rPr lang="en-US" sz="1100" b="1" dirty="0">
                <a:solidFill>
                  <a:srgbClr val="C00000"/>
                </a:solidFill>
                <a:latin typeface="Courier New" pitchFamily="49" charset="0"/>
                <a:cs typeface="Courier New" pitchFamily="49" charset="0"/>
              </a:rPr>
              <a:t>sys.dm_os_performance_counters</a:t>
            </a:r>
            <a:r>
              <a:rPr lang="en-US" sz="1100" dirty="0">
                <a:solidFill>
                  <a:schemeClr val="tx1"/>
                </a:solidFill>
                <a:latin typeface="Courier New" pitchFamily="49" charset="0"/>
                <a:cs typeface="Courier New" pitchFamily="49" charset="0"/>
              </a:rPr>
              <a:t>   </a:t>
            </a:r>
          </a:p>
          <a:p>
            <a:pPr marL="0" indent="0">
              <a:buClr>
                <a:srgbClr val="C00000"/>
              </a:buClr>
              <a:buNone/>
            </a:pPr>
            <a:r>
              <a:rPr lang="en-US" sz="1100" dirty="0">
                <a:solidFill>
                  <a:schemeClr val="tx1"/>
                </a:solidFill>
                <a:latin typeface="Courier New" pitchFamily="49" charset="0"/>
                <a:cs typeface="Courier New" pitchFamily="49" charset="0"/>
              </a:rPr>
              <a:t>  where </a:t>
            </a:r>
            <a:r>
              <a:rPr lang="en-US" sz="1100" dirty="0" err="1">
                <a:solidFill>
                  <a:schemeClr val="tx1"/>
                </a:solidFill>
                <a:latin typeface="Courier New" pitchFamily="49" charset="0"/>
                <a:cs typeface="Courier New" pitchFamily="49" charset="0"/>
              </a:rPr>
              <a:t>ltrim</a:t>
            </a:r>
            <a:r>
              <a:rPr lang="en-US" sz="1100" dirty="0">
                <a:solidFill>
                  <a:schemeClr val="tx1"/>
                </a:solidFill>
                <a:latin typeface="Courier New" pitchFamily="49" charset="0"/>
                <a:cs typeface="Courier New" pitchFamily="49" charset="0"/>
              </a:rPr>
              <a:t>(</a:t>
            </a:r>
            <a:r>
              <a:rPr lang="en-US" sz="1100" dirty="0" err="1">
                <a:solidFill>
                  <a:schemeClr val="tx1"/>
                </a:solidFill>
                <a:latin typeface="Courier New" pitchFamily="49" charset="0"/>
                <a:cs typeface="Courier New" pitchFamily="49" charset="0"/>
              </a:rPr>
              <a:t>rtrim</a:t>
            </a:r>
            <a:r>
              <a:rPr lang="en-US" sz="1100" dirty="0">
                <a:solidFill>
                  <a:schemeClr val="tx1"/>
                </a:solidFill>
                <a:latin typeface="Courier New" pitchFamily="49" charset="0"/>
                <a:cs typeface="Courier New" pitchFamily="49" charset="0"/>
              </a:rPr>
              <a:t>(</a:t>
            </a:r>
            <a:r>
              <a:rPr lang="en-US" sz="1100" dirty="0" err="1">
                <a:solidFill>
                  <a:schemeClr val="tx1"/>
                </a:solidFill>
                <a:latin typeface="Courier New" pitchFamily="49" charset="0"/>
                <a:cs typeface="Courier New" pitchFamily="49" charset="0"/>
              </a:rPr>
              <a:t>counter_name</a:t>
            </a:r>
            <a:r>
              <a:rPr lang="en-US" sz="1100" dirty="0">
                <a:solidFill>
                  <a:schemeClr val="tx1"/>
                </a:solidFill>
                <a:latin typeface="Courier New" pitchFamily="49" charset="0"/>
                <a:cs typeface="Courier New" pitchFamily="49" charset="0"/>
              </a:rPr>
              <a:t>)) = 'Buffer cache hit ratio base')</a:t>
            </a:r>
          </a:p>
          <a:p>
            <a:pPr marL="0" indent="0">
              <a:buClr>
                <a:srgbClr val="C00000"/>
              </a:buClr>
              <a:buNone/>
            </a:pPr>
            <a:r>
              <a:rPr lang="en-US" sz="1100" dirty="0">
                <a:solidFill>
                  <a:schemeClr val="tx1"/>
                </a:solidFill>
                <a:latin typeface="Courier New" pitchFamily="49" charset="0"/>
                <a:cs typeface="Courier New" pitchFamily="49" charset="0"/>
              </a:rPr>
              <a:t>) *100.0 as money)) + ' %' as </a:t>
            </a:r>
            <a:r>
              <a:rPr lang="en-US" sz="1100" dirty="0" err="1">
                <a:solidFill>
                  <a:schemeClr val="tx1"/>
                </a:solidFill>
                <a:latin typeface="Courier New" pitchFamily="49" charset="0"/>
                <a:cs typeface="Courier New" pitchFamily="49" charset="0"/>
              </a:rPr>
              <a:t>buffer_cache_hit_ratio</a:t>
            </a:r>
            <a:endParaRPr lang="en-US" sz="1100" dirty="0">
              <a:solidFill>
                <a:schemeClr val="tx1"/>
              </a:solidFill>
              <a:latin typeface="Courier New" pitchFamily="49" charset="0"/>
              <a:cs typeface="Courier New" pitchFamily="49" charset="0"/>
            </a:endParaRPr>
          </a:p>
        </p:txBody>
      </p:sp>
      <p:sp>
        <p:nvSpPr>
          <p:cNvPr id="8" name="Right Arrow 7"/>
          <p:cNvSpPr/>
          <p:nvPr/>
        </p:nvSpPr>
        <p:spPr>
          <a:xfrm>
            <a:off x="555978" y="1543050"/>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flipH="1">
            <a:off x="6637816" y="3600450"/>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840" y="3378159"/>
            <a:ext cx="16764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9840" y="1456252"/>
            <a:ext cx="190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102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867153"/>
            <a:ext cx="9144000" cy="101566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I/O Bottleneck</a:t>
            </a:r>
            <a:endPar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0151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Profile</a:t>
            </a:r>
            <a:endParaRPr lang="en-US" b="1" dirty="0"/>
          </a:p>
        </p:txBody>
      </p:sp>
      <p:sp>
        <p:nvSpPr>
          <p:cNvPr id="3" name="Content Placeholder 2"/>
          <p:cNvSpPr>
            <a:spLocks noGrp="1"/>
          </p:cNvSpPr>
          <p:nvPr>
            <p:ph idx="1"/>
          </p:nvPr>
        </p:nvSpPr>
        <p:spPr>
          <a:xfrm>
            <a:off x="457200" y="1063229"/>
            <a:ext cx="8229600" cy="3153171"/>
          </a:xfrm>
        </p:spPr>
        <p:txBody>
          <a:bodyPr>
            <a:normAutofit/>
          </a:bodyPr>
          <a:lstStyle/>
          <a:p>
            <a:pPr algn="just">
              <a:spcBef>
                <a:spcPts val="600"/>
              </a:spcBef>
              <a:spcAft>
                <a:spcPts val="600"/>
              </a:spcAft>
              <a:buFont typeface="Wingdings" pitchFamily="2" charset="2"/>
              <a:buChar char="q"/>
            </a:pPr>
            <a:r>
              <a:rPr lang="en-US" sz="2000" dirty="0" smtClean="0">
                <a:latin typeface="Calibri" pitchFamily="34" charset="0"/>
                <a:cs typeface="Calibri" pitchFamily="34" charset="0"/>
              </a:rPr>
              <a:t>Mr. Jorge Sánchez </a:t>
            </a:r>
            <a:r>
              <a:rPr lang="en-US" sz="2000" dirty="0">
                <a:latin typeface="Calibri" pitchFamily="34" charset="0"/>
                <a:cs typeface="Calibri" pitchFamily="34" charset="0"/>
              </a:rPr>
              <a:t>brings 25 years of experience in the IT industry, currently working for Rock Solid Technologies as </a:t>
            </a:r>
            <a:r>
              <a:rPr lang="en-US" sz="2000" dirty="0" smtClean="0">
                <a:latin typeface="Calibri" pitchFamily="34" charset="0"/>
                <a:cs typeface="Calibri" pitchFamily="34" charset="0"/>
              </a:rPr>
              <a:t>SQL Server Consultant.</a:t>
            </a:r>
          </a:p>
          <a:p>
            <a:pPr algn="just">
              <a:spcBef>
                <a:spcPts val="600"/>
              </a:spcBef>
              <a:spcAft>
                <a:spcPts val="600"/>
              </a:spcAft>
              <a:buFont typeface="Wingdings" pitchFamily="2" charset="2"/>
              <a:buChar char="q"/>
            </a:pPr>
            <a:r>
              <a:rPr lang="en-US" sz="2000" dirty="0" smtClean="0">
                <a:latin typeface="Calibri" pitchFamily="34" charset="0"/>
                <a:cs typeface="Calibri" pitchFamily="34" charset="0"/>
              </a:rPr>
              <a:t>Previously</a:t>
            </a:r>
            <a:r>
              <a:rPr lang="en-US" sz="2000" dirty="0">
                <a:latin typeface="Calibri" pitchFamily="34" charset="0"/>
                <a:cs typeface="Calibri" pitchFamily="34" charset="0"/>
              </a:rPr>
              <a:t>, Mr. Sanchez worked 8 years in Microsoft Puerto Rico as SQL Server Regional Specialist for Caribbean and Central America with direct focus in Puerto Rico, Costa Rica, Dominican Republic, and </a:t>
            </a:r>
            <a:r>
              <a:rPr lang="en-US" sz="2000" dirty="0" smtClean="0">
                <a:latin typeface="Calibri" pitchFamily="34" charset="0"/>
                <a:cs typeface="Calibri" pitchFamily="34" charset="0"/>
              </a:rPr>
              <a:t>Trinidad.</a:t>
            </a:r>
          </a:p>
          <a:p>
            <a:pPr algn="just">
              <a:spcBef>
                <a:spcPts val="600"/>
              </a:spcBef>
              <a:spcAft>
                <a:spcPts val="600"/>
              </a:spcAft>
              <a:buFont typeface="Wingdings" pitchFamily="2" charset="2"/>
              <a:buChar char="q"/>
            </a:pPr>
            <a:r>
              <a:rPr lang="en-US" sz="2000" dirty="0" smtClean="0">
                <a:latin typeface="Calibri" pitchFamily="34" charset="0"/>
                <a:cs typeface="Calibri" pitchFamily="34" charset="0"/>
              </a:rPr>
              <a:t>Before </a:t>
            </a:r>
            <a:r>
              <a:rPr lang="en-US" sz="2000" dirty="0">
                <a:latin typeface="Calibri" pitchFamily="34" charset="0"/>
                <a:cs typeface="Calibri" pitchFamily="34" charset="0"/>
              </a:rPr>
              <a:t>that, he worked 14 years as Senior Consultant, Developer, and SQL </a:t>
            </a:r>
            <a:r>
              <a:rPr lang="en-US" sz="2000" dirty="0" smtClean="0">
                <a:latin typeface="Calibri" pitchFamily="34" charset="0"/>
                <a:cs typeface="Calibri" pitchFamily="34" charset="0"/>
              </a:rPr>
              <a:t>Server Certified </a:t>
            </a:r>
            <a:r>
              <a:rPr lang="en-US" sz="2000" dirty="0">
                <a:latin typeface="Calibri" pitchFamily="34" charset="0"/>
                <a:cs typeface="Calibri" pitchFamily="34" charset="0"/>
              </a:rPr>
              <a:t>Instructor within the Microsoft Partners Ecosystem</a:t>
            </a:r>
            <a:r>
              <a:rPr lang="en-US" dirty="0" smtClean="0">
                <a:latin typeface="Calibri" pitchFamily="34" charset="0"/>
                <a:cs typeface="Calibri" pitchFamily="34" charset="0"/>
              </a:rPr>
              <a:t>.</a:t>
            </a:r>
          </a:p>
        </p:txBody>
      </p:sp>
    </p:spTree>
    <p:extLst>
      <p:ext uri="{BB962C8B-B14F-4D97-AF65-F5344CB8AC3E}">
        <p14:creationId xmlns:p14="http://schemas.microsoft.com/office/powerpoint/2010/main" val="5858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986367"/>
            <a:ext cx="7924800" cy="2308324"/>
          </a:xfrm>
          <a:prstGeom prst="rect">
            <a:avLst/>
          </a:prstGeom>
          <a:noFill/>
        </p:spPr>
        <p:txBody>
          <a:bodyPr wrap="square" rtlCol="0">
            <a:spAutoFit/>
          </a:bodyPr>
          <a:lstStyle/>
          <a:p>
            <a:pPr marL="285750" indent="-285750">
              <a:buFont typeface="Arial" pitchFamily="34" charset="0"/>
              <a:buChar char="•"/>
            </a:pPr>
            <a:r>
              <a:rPr lang="en-US" dirty="0" err="1" smtClean="0"/>
              <a:t>PAGEIOxxx</a:t>
            </a:r>
            <a:r>
              <a:rPr lang="en-US" dirty="0" smtClean="0"/>
              <a:t> waits %</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smtClean="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T-SQL for Determine if </a:t>
            </a:r>
            <a:r>
              <a:rPr lang="en-US" sz="2800" u="sng" dirty="0" smtClean="0"/>
              <a:t>I/O</a:t>
            </a:r>
            <a:r>
              <a:rPr lang="en-US" sz="2800" dirty="0" smtClean="0"/>
              <a:t> Bottleneck</a:t>
            </a:r>
            <a:endParaRPr lang="en-US" sz="2800" dirty="0"/>
          </a:p>
        </p:txBody>
      </p:sp>
      <p:sp>
        <p:nvSpPr>
          <p:cNvPr id="3" name="Content Placeholder 2"/>
          <p:cNvSpPr>
            <a:spLocks noGrp="1"/>
          </p:cNvSpPr>
          <p:nvPr>
            <p:ph idx="1"/>
          </p:nvPr>
        </p:nvSpPr>
        <p:spPr>
          <a:xfrm>
            <a:off x="1219200" y="1371600"/>
            <a:ext cx="5943600" cy="1645920"/>
          </a:xfrm>
          <a:solidFill>
            <a:schemeClr val="bg1"/>
          </a:solidFill>
          <a:ln>
            <a:solidFill>
              <a:schemeClr val="tx1"/>
            </a:solidFill>
          </a:ln>
        </p:spPr>
        <p:txBody>
          <a:bodyPr>
            <a:noAutofit/>
          </a:bodyPr>
          <a:lstStyle/>
          <a:p>
            <a:pPr marL="0" indent="0">
              <a:buClr>
                <a:srgbClr val="C00000"/>
              </a:buClr>
              <a:buNone/>
              <a:tabLst>
                <a:tab pos="225425" algn="l"/>
                <a:tab pos="463550" algn="l"/>
                <a:tab pos="688975" algn="l"/>
                <a:tab pos="914400" algn="l"/>
              </a:tabLst>
            </a:pPr>
            <a:r>
              <a:rPr lang="en-US" sz="1200" dirty="0">
                <a:solidFill>
                  <a:schemeClr val="tx1"/>
                </a:solidFill>
                <a:latin typeface="Courier New" pitchFamily="49" charset="0"/>
                <a:cs typeface="Courier New" pitchFamily="49" charset="0"/>
              </a:rPr>
              <a:t>select</a:t>
            </a:r>
          </a:p>
          <a:p>
            <a:pPr marL="0" indent="0">
              <a:buClr>
                <a:srgbClr val="C00000"/>
              </a:buClr>
              <a:buNone/>
              <a:tabLst>
                <a:tab pos="225425" algn="l"/>
                <a:tab pos="463550" algn="l"/>
                <a:tab pos="688975" algn="l"/>
                <a:tab pos="914400" algn="l"/>
              </a:tabLst>
            </a:pPr>
            <a:r>
              <a:rPr lang="en-US" sz="1200" dirty="0">
                <a:solidFill>
                  <a:schemeClr val="tx1"/>
                </a:solidFill>
                <a:latin typeface="Courier New" pitchFamily="49" charset="0"/>
                <a:cs typeface="Courier New" pitchFamily="49" charset="0"/>
              </a:rPr>
              <a:t>convert(</a:t>
            </a:r>
            <a:r>
              <a:rPr lang="en-US" sz="1200" dirty="0" err="1">
                <a:solidFill>
                  <a:schemeClr val="tx1"/>
                </a:solidFill>
                <a:latin typeface="Courier New" pitchFamily="49" charset="0"/>
                <a:cs typeface="Courier New" pitchFamily="49" charset="0"/>
              </a:rPr>
              <a:t>varchar,cast</a:t>
            </a:r>
            <a:r>
              <a:rPr lang="en-US" sz="1200" dirty="0">
                <a:solidFill>
                  <a:schemeClr val="tx1"/>
                </a:solidFill>
                <a:latin typeface="Courier New" pitchFamily="49" charset="0"/>
                <a:cs typeface="Courier New" pitchFamily="49" charset="0"/>
              </a:rPr>
              <a:t>(</a:t>
            </a:r>
          </a:p>
          <a:p>
            <a:pPr marL="0" indent="0">
              <a:buClr>
                <a:srgbClr val="C00000"/>
              </a:buClr>
              <a:buNone/>
              <a:tabLst>
                <a:tab pos="225425" algn="l"/>
                <a:tab pos="463550" algn="l"/>
                <a:tab pos="688975" algn="l"/>
                <a:tab pos="914400" algn="l"/>
              </a:tabLst>
            </a:pPr>
            <a:r>
              <a:rPr lang="en-US" sz="1200" dirty="0">
                <a:solidFill>
                  <a:schemeClr val="tx1"/>
                </a:solidFill>
                <a:latin typeface="Courier New" pitchFamily="49" charset="0"/>
                <a:cs typeface="Courier New" pitchFamily="49" charset="0"/>
              </a:rPr>
              <a:t>( select sum(</a:t>
            </a:r>
            <a:r>
              <a:rPr lang="en-US" sz="1200" dirty="0" err="1">
                <a:solidFill>
                  <a:schemeClr val="tx1"/>
                </a:solidFill>
                <a:latin typeface="Courier New" pitchFamily="49" charset="0"/>
                <a:cs typeface="Courier New" pitchFamily="49" charset="0"/>
              </a:rPr>
              <a:t>wait_time_ms</a:t>
            </a:r>
            <a:r>
              <a:rPr lang="en-US" sz="1200" dirty="0">
                <a:solidFill>
                  <a:schemeClr val="tx1"/>
                </a:solidFill>
                <a:latin typeface="Courier New" pitchFamily="49" charset="0"/>
                <a:cs typeface="Courier New" pitchFamily="49" charset="0"/>
              </a:rPr>
              <a:t>) from </a:t>
            </a:r>
            <a:r>
              <a:rPr lang="en-US" sz="1200" b="1" dirty="0" err="1">
                <a:solidFill>
                  <a:schemeClr val="tx1"/>
                </a:solidFill>
                <a:latin typeface="Courier New" pitchFamily="49" charset="0"/>
                <a:cs typeface="Courier New" pitchFamily="49" charset="0"/>
              </a:rPr>
              <a:t>sys.dm_os_wait_stats</a:t>
            </a:r>
            <a:endParaRPr lang="en-US" sz="1200" b="1" dirty="0">
              <a:solidFill>
                <a:schemeClr val="tx1"/>
              </a:solidFill>
              <a:latin typeface="Courier New" pitchFamily="49" charset="0"/>
              <a:cs typeface="Courier New" pitchFamily="49" charset="0"/>
            </a:endParaRPr>
          </a:p>
          <a:p>
            <a:pPr marL="0" indent="0">
              <a:buClr>
                <a:srgbClr val="C00000"/>
              </a:buClr>
              <a:buNone/>
              <a:tabLst>
                <a:tab pos="225425" algn="l"/>
                <a:tab pos="463550" algn="l"/>
                <a:tab pos="688975" algn="l"/>
                <a:tab pos="914400" algn="l"/>
              </a:tabLst>
            </a:pPr>
            <a:r>
              <a:rPr lang="en-US" sz="1200" dirty="0">
                <a:solidFill>
                  <a:schemeClr val="tx1"/>
                </a:solidFill>
                <a:latin typeface="Courier New" pitchFamily="49" charset="0"/>
                <a:cs typeface="Courier New" pitchFamily="49" charset="0"/>
              </a:rPr>
              <a:t> where upper(</a:t>
            </a:r>
            <a:r>
              <a:rPr lang="en-US" sz="1200" dirty="0" err="1">
                <a:solidFill>
                  <a:schemeClr val="tx1"/>
                </a:solidFill>
                <a:latin typeface="Courier New" pitchFamily="49" charset="0"/>
                <a:cs typeface="Courier New" pitchFamily="49" charset="0"/>
              </a:rPr>
              <a:t>wait_type</a:t>
            </a:r>
            <a:r>
              <a:rPr lang="en-US" sz="1200" dirty="0">
                <a:solidFill>
                  <a:schemeClr val="tx1"/>
                </a:solidFill>
                <a:latin typeface="Courier New" pitchFamily="49" charset="0"/>
                <a:cs typeface="Courier New" pitchFamily="49" charset="0"/>
              </a:rPr>
              <a:t>) like '%PAGEIO%' ) * 1.0</a:t>
            </a:r>
          </a:p>
          <a:p>
            <a:pPr marL="0" indent="0">
              <a:buClr>
                <a:srgbClr val="C00000"/>
              </a:buClr>
              <a:buNone/>
              <a:tabLst>
                <a:tab pos="225425" algn="l"/>
                <a:tab pos="463550" algn="l"/>
                <a:tab pos="688975" algn="l"/>
                <a:tab pos="914400" algn="l"/>
              </a:tabLst>
            </a:pPr>
            <a:r>
              <a:rPr lang="en-US" sz="1200" dirty="0">
                <a:solidFill>
                  <a:schemeClr val="tx1"/>
                </a:solidFill>
                <a:latin typeface="Courier New" pitchFamily="49" charset="0"/>
                <a:cs typeface="Courier New" pitchFamily="49" charset="0"/>
              </a:rPr>
              <a:t>/</a:t>
            </a:r>
          </a:p>
          <a:p>
            <a:pPr marL="0" indent="0">
              <a:buClr>
                <a:srgbClr val="C00000"/>
              </a:buClr>
              <a:buNone/>
              <a:tabLst>
                <a:tab pos="225425" algn="l"/>
                <a:tab pos="463550" algn="l"/>
                <a:tab pos="688975" algn="l"/>
                <a:tab pos="914400" algn="l"/>
              </a:tabLst>
            </a:pPr>
            <a:r>
              <a:rPr lang="en-US" sz="1200" dirty="0">
                <a:solidFill>
                  <a:schemeClr val="tx1"/>
                </a:solidFill>
                <a:latin typeface="Courier New" pitchFamily="49" charset="0"/>
                <a:cs typeface="Courier New" pitchFamily="49" charset="0"/>
              </a:rPr>
              <a:t>( select sum(</a:t>
            </a:r>
            <a:r>
              <a:rPr lang="en-US" sz="1200" dirty="0" err="1">
                <a:solidFill>
                  <a:schemeClr val="tx1"/>
                </a:solidFill>
                <a:latin typeface="Courier New" pitchFamily="49" charset="0"/>
                <a:cs typeface="Courier New" pitchFamily="49" charset="0"/>
              </a:rPr>
              <a:t>wait_time_ms</a:t>
            </a:r>
            <a:r>
              <a:rPr lang="en-US" sz="1200" dirty="0">
                <a:solidFill>
                  <a:schemeClr val="tx1"/>
                </a:solidFill>
                <a:latin typeface="Courier New" pitchFamily="49" charset="0"/>
                <a:cs typeface="Courier New" pitchFamily="49" charset="0"/>
              </a:rPr>
              <a:t>) from </a:t>
            </a:r>
            <a:r>
              <a:rPr lang="en-US" sz="1200" dirty="0" err="1">
                <a:solidFill>
                  <a:schemeClr val="tx1"/>
                </a:solidFill>
                <a:latin typeface="Courier New" pitchFamily="49" charset="0"/>
                <a:cs typeface="Courier New" pitchFamily="49" charset="0"/>
              </a:rPr>
              <a:t>sys.dm_os_wait_stats</a:t>
            </a:r>
            <a:r>
              <a:rPr lang="en-US" sz="1200" dirty="0">
                <a:solidFill>
                  <a:schemeClr val="tx1"/>
                </a:solidFill>
                <a:latin typeface="Courier New" pitchFamily="49" charset="0"/>
                <a:cs typeface="Courier New" pitchFamily="49" charset="0"/>
              </a:rPr>
              <a:t> ) * 1.0</a:t>
            </a:r>
          </a:p>
          <a:p>
            <a:pPr marL="0" indent="0">
              <a:buClr>
                <a:srgbClr val="C00000"/>
              </a:buClr>
              <a:buNone/>
              <a:tabLst>
                <a:tab pos="225425" algn="l"/>
                <a:tab pos="463550" algn="l"/>
                <a:tab pos="688975" algn="l"/>
                <a:tab pos="914400" algn="l"/>
              </a:tabLst>
            </a:pPr>
            <a:r>
              <a:rPr lang="en-US" sz="1200" dirty="0">
                <a:solidFill>
                  <a:schemeClr val="tx1"/>
                </a:solidFill>
                <a:latin typeface="Courier New" pitchFamily="49" charset="0"/>
                <a:cs typeface="Courier New" pitchFamily="49" charset="0"/>
              </a:rPr>
              <a:t>*100 as money) ) + ' %' as </a:t>
            </a:r>
            <a:r>
              <a:rPr lang="en-US" sz="1200" dirty="0" err="1">
                <a:solidFill>
                  <a:schemeClr val="tx1"/>
                </a:solidFill>
                <a:latin typeface="Courier New" pitchFamily="49" charset="0"/>
                <a:cs typeface="Courier New" pitchFamily="49" charset="0"/>
              </a:rPr>
              <a:t>total_io_wait_time_pcnt</a:t>
            </a:r>
            <a:endParaRPr lang="en-US" sz="1200" dirty="0">
              <a:solidFill>
                <a:schemeClr val="tx1"/>
              </a:solidFill>
              <a:latin typeface="Courier New" pitchFamily="49" charset="0"/>
              <a:cs typeface="Courier New" pitchFamily="49" charset="0"/>
            </a:endParaRPr>
          </a:p>
          <a:p>
            <a:pPr marL="0" indent="0">
              <a:buClr>
                <a:srgbClr val="C00000"/>
              </a:buClr>
              <a:buNone/>
              <a:tabLst>
                <a:tab pos="225425" algn="l"/>
                <a:tab pos="463550" algn="l"/>
                <a:tab pos="688975" algn="l"/>
                <a:tab pos="914400" algn="l"/>
              </a:tabLst>
            </a:pPr>
            <a:endParaRPr lang="en-US" sz="1200" dirty="0">
              <a:solidFill>
                <a:schemeClr val="tx1"/>
              </a:solidFill>
              <a:latin typeface="Courier New" pitchFamily="49" charset="0"/>
              <a:cs typeface="Courier New" pitchFamily="49" charset="0"/>
            </a:endParaRPr>
          </a:p>
        </p:txBody>
      </p:sp>
      <p:sp>
        <p:nvSpPr>
          <p:cNvPr id="8" name="Right Arrow 7"/>
          <p:cNvSpPr/>
          <p:nvPr/>
        </p:nvSpPr>
        <p:spPr>
          <a:xfrm flipH="1">
            <a:off x="6282267" y="1740479"/>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600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986367"/>
            <a:ext cx="7924800" cy="2308324"/>
          </a:xfrm>
          <a:prstGeom prst="rect">
            <a:avLst/>
          </a:prstGeom>
          <a:noFill/>
        </p:spPr>
        <p:txBody>
          <a:bodyPr wrap="square" rtlCol="0">
            <a:spAutoFit/>
          </a:bodyPr>
          <a:lstStyle/>
          <a:p>
            <a:pPr marL="285750" indent="-285750">
              <a:buFont typeface="Arial" pitchFamily="34" charset="0"/>
              <a:buChar char="•"/>
            </a:pPr>
            <a:r>
              <a:rPr lang="en-US" dirty="0" err="1" smtClean="0"/>
              <a:t>PAGEIOxxx</a:t>
            </a:r>
            <a:r>
              <a:rPr lang="en-US" dirty="0" smtClean="0"/>
              <a:t> waits %</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smtClean="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T-SQL for Determine if </a:t>
            </a:r>
            <a:r>
              <a:rPr lang="en-US" sz="2800" u="sng" dirty="0" smtClean="0"/>
              <a:t>I/O</a:t>
            </a:r>
            <a:r>
              <a:rPr lang="en-US" sz="2800" dirty="0" smtClean="0"/>
              <a:t> Bottleneck</a:t>
            </a:r>
            <a:endParaRPr lang="en-US" sz="2800" dirty="0"/>
          </a:p>
        </p:txBody>
      </p:sp>
      <p:sp>
        <p:nvSpPr>
          <p:cNvPr id="3" name="Content Placeholder 2"/>
          <p:cNvSpPr>
            <a:spLocks noGrp="1"/>
          </p:cNvSpPr>
          <p:nvPr>
            <p:ph idx="1"/>
          </p:nvPr>
        </p:nvSpPr>
        <p:spPr>
          <a:xfrm>
            <a:off x="1219200" y="1371600"/>
            <a:ext cx="5943600" cy="1645920"/>
          </a:xfrm>
          <a:solidFill>
            <a:schemeClr val="bg1"/>
          </a:solidFill>
          <a:ln>
            <a:solidFill>
              <a:schemeClr val="tx1"/>
            </a:solidFill>
          </a:ln>
        </p:spPr>
        <p:txBody>
          <a:bodyPr>
            <a:noAutofit/>
          </a:bodyPr>
          <a:lstStyle/>
          <a:p>
            <a:pPr marL="0" indent="0">
              <a:buClr>
                <a:srgbClr val="C00000"/>
              </a:buClr>
              <a:buNone/>
              <a:tabLst>
                <a:tab pos="225425" algn="l"/>
                <a:tab pos="463550" algn="l"/>
                <a:tab pos="688975" algn="l"/>
                <a:tab pos="914400" algn="l"/>
              </a:tabLst>
            </a:pPr>
            <a:r>
              <a:rPr lang="en-US" sz="1200" dirty="0">
                <a:solidFill>
                  <a:schemeClr val="tx1"/>
                </a:solidFill>
                <a:latin typeface="Courier New" pitchFamily="49" charset="0"/>
                <a:cs typeface="Courier New" pitchFamily="49" charset="0"/>
              </a:rPr>
              <a:t>select</a:t>
            </a:r>
          </a:p>
          <a:p>
            <a:pPr marL="0" indent="0">
              <a:buClr>
                <a:srgbClr val="C00000"/>
              </a:buClr>
              <a:buNone/>
              <a:tabLst>
                <a:tab pos="225425" algn="l"/>
                <a:tab pos="463550" algn="l"/>
                <a:tab pos="688975" algn="l"/>
                <a:tab pos="914400" algn="l"/>
              </a:tabLst>
            </a:pPr>
            <a:r>
              <a:rPr lang="en-US" sz="1200" dirty="0">
                <a:solidFill>
                  <a:schemeClr val="tx1"/>
                </a:solidFill>
                <a:latin typeface="Courier New" pitchFamily="49" charset="0"/>
                <a:cs typeface="Courier New" pitchFamily="49" charset="0"/>
              </a:rPr>
              <a:t>convert(</a:t>
            </a:r>
            <a:r>
              <a:rPr lang="en-US" sz="1200" dirty="0" err="1">
                <a:solidFill>
                  <a:schemeClr val="tx1"/>
                </a:solidFill>
                <a:latin typeface="Courier New" pitchFamily="49" charset="0"/>
                <a:cs typeface="Courier New" pitchFamily="49" charset="0"/>
              </a:rPr>
              <a:t>varchar,cast</a:t>
            </a:r>
            <a:r>
              <a:rPr lang="en-US" sz="1200" dirty="0">
                <a:solidFill>
                  <a:schemeClr val="tx1"/>
                </a:solidFill>
                <a:latin typeface="Courier New" pitchFamily="49" charset="0"/>
                <a:cs typeface="Courier New" pitchFamily="49" charset="0"/>
              </a:rPr>
              <a:t>(</a:t>
            </a:r>
          </a:p>
          <a:p>
            <a:pPr marL="0" indent="0">
              <a:buClr>
                <a:srgbClr val="C00000"/>
              </a:buClr>
              <a:buNone/>
              <a:tabLst>
                <a:tab pos="225425" algn="l"/>
                <a:tab pos="463550" algn="l"/>
                <a:tab pos="688975" algn="l"/>
                <a:tab pos="914400" algn="l"/>
              </a:tabLst>
            </a:pPr>
            <a:r>
              <a:rPr lang="en-US" sz="1200" dirty="0">
                <a:solidFill>
                  <a:schemeClr val="tx1"/>
                </a:solidFill>
                <a:latin typeface="Courier New" pitchFamily="49" charset="0"/>
                <a:cs typeface="Courier New" pitchFamily="49" charset="0"/>
              </a:rPr>
              <a:t>( select sum(</a:t>
            </a:r>
            <a:r>
              <a:rPr lang="en-US" sz="1200" dirty="0" err="1">
                <a:solidFill>
                  <a:schemeClr val="tx1"/>
                </a:solidFill>
                <a:latin typeface="Courier New" pitchFamily="49" charset="0"/>
                <a:cs typeface="Courier New" pitchFamily="49" charset="0"/>
              </a:rPr>
              <a:t>wait_time_ms</a:t>
            </a:r>
            <a:r>
              <a:rPr lang="en-US" sz="1200" dirty="0">
                <a:solidFill>
                  <a:schemeClr val="tx1"/>
                </a:solidFill>
                <a:latin typeface="Courier New" pitchFamily="49" charset="0"/>
                <a:cs typeface="Courier New" pitchFamily="49" charset="0"/>
              </a:rPr>
              <a:t>) from </a:t>
            </a:r>
            <a:r>
              <a:rPr lang="en-US" sz="1200" b="1" dirty="0" err="1">
                <a:solidFill>
                  <a:schemeClr val="tx1"/>
                </a:solidFill>
                <a:latin typeface="Courier New" pitchFamily="49" charset="0"/>
                <a:cs typeface="Courier New" pitchFamily="49" charset="0"/>
              </a:rPr>
              <a:t>sys.dm_os_wait_stats</a:t>
            </a:r>
            <a:endParaRPr lang="en-US" sz="1200" b="1" dirty="0">
              <a:solidFill>
                <a:schemeClr val="tx1"/>
              </a:solidFill>
              <a:latin typeface="Courier New" pitchFamily="49" charset="0"/>
              <a:cs typeface="Courier New" pitchFamily="49" charset="0"/>
            </a:endParaRPr>
          </a:p>
          <a:p>
            <a:pPr marL="0" indent="0">
              <a:buClr>
                <a:srgbClr val="C00000"/>
              </a:buClr>
              <a:buNone/>
              <a:tabLst>
                <a:tab pos="225425" algn="l"/>
                <a:tab pos="463550" algn="l"/>
                <a:tab pos="688975" algn="l"/>
                <a:tab pos="914400" algn="l"/>
              </a:tabLst>
            </a:pPr>
            <a:r>
              <a:rPr lang="en-US" sz="1200" dirty="0">
                <a:solidFill>
                  <a:schemeClr val="tx1"/>
                </a:solidFill>
                <a:latin typeface="Courier New" pitchFamily="49" charset="0"/>
                <a:cs typeface="Courier New" pitchFamily="49" charset="0"/>
              </a:rPr>
              <a:t> where upper(</a:t>
            </a:r>
            <a:r>
              <a:rPr lang="en-US" sz="1200" dirty="0" err="1">
                <a:solidFill>
                  <a:schemeClr val="tx1"/>
                </a:solidFill>
                <a:latin typeface="Courier New" pitchFamily="49" charset="0"/>
                <a:cs typeface="Courier New" pitchFamily="49" charset="0"/>
              </a:rPr>
              <a:t>wait_type</a:t>
            </a:r>
            <a:r>
              <a:rPr lang="en-US" sz="1200" dirty="0">
                <a:solidFill>
                  <a:schemeClr val="tx1"/>
                </a:solidFill>
                <a:latin typeface="Courier New" pitchFamily="49" charset="0"/>
                <a:cs typeface="Courier New" pitchFamily="49" charset="0"/>
              </a:rPr>
              <a:t>) like '%PAGEIO%' ) * 1.0</a:t>
            </a:r>
          </a:p>
          <a:p>
            <a:pPr marL="0" indent="0">
              <a:buClr>
                <a:srgbClr val="C00000"/>
              </a:buClr>
              <a:buNone/>
              <a:tabLst>
                <a:tab pos="225425" algn="l"/>
                <a:tab pos="463550" algn="l"/>
                <a:tab pos="688975" algn="l"/>
                <a:tab pos="914400" algn="l"/>
              </a:tabLst>
            </a:pPr>
            <a:r>
              <a:rPr lang="en-US" sz="1200" dirty="0">
                <a:solidFill>
                  <a:schemeClr val="tx1"/>
                </a:solidFill>
                <a:latin typeface="Courier New" pitchFamily="49" charset="0"/>
                <a:cs typeface="Courier New" pitchFamily="49" charset="0"/>
              </a:rPr>
              <a:t>/</a:t>
            </a:r>
          </a:p>
          <a:p>
            <a:pPr marL="0" indent="0">
              <a:buClr>
                <a:srgbClr val="C00000"/>
              </a:buClr>
              <a:buNone/>
              <a:tabLst>
                <a:tab pos="225425" algn="l"/>
                <a:tab pos="463550" algn="l"/>
                <a:tab pos="688975" algn="l"/>
                <a:tab pos="914400" algn="l"/>
              </a:tabLst>
            </a:pPr>
            <a:r>
              <a:rPr lang="en-US" sz="1200" dirty="0">
                <a:solidFill>
                  <a:schemeClr val="tx1"/>
                </a:solidFill>
                <a:latin typeface="Courier New" pitchFamily="49" charset="0"/>
                <a:cs typeface="Courier New" pitchFamily="49" charset="0"/>
              </a:rPr>
              <a:t>( select sum(</a:t>
            </a:r>
            <a:r>
              <a:rPr lang="en-US" sz="1200" dirty="0" err="1">
                <a:solidFill>
                  <a:schemeClr val="tx1"/>
                </a:solidFill>
                <a:latin typeface="Courier New" pitchFamily="49" charset="0"/>
                <a:cs typeface="Courier New" pitchFamily="49" charset="0"/>
              </a:rPr>
              <a:t>wait_time_ms</a:t>
            </a:r>
            <a:r>
              <a:rPr lang="en-US" sz="1200" dirty="0">
                <a:solidFill>
                  <a:schemeClr val="tx1"/>
                </a:solidFill>
                <a:latin typeface="Courier New" pitchFamily="49" charset="0"/>
                <a:cs typeface="Courier New" pitchFamily="49" charset="0"/>
              </a:rPr>
              <a:t>) from </a:t>
            </a:r>
            <a:r>
              <a:rPr lang="en-US" sz="1200" dirty="0" err="1">
                <a:solidFill>
                  <a:schemeClr val="tx1"/>
                </a:solidFill>
                <a:latin typeface="Courier New" pitchFamily="49" charset="0"/>
                <a:cs typeface="Courier New" pitchFamily="49" charset="0"/>
              </a:rPr>
              <a:t>sys.dm_os_wait_stats</a:t>
            </a:r>
            <a:r>
              <a:rPr lang="en-US" sz="1200" dirty="0">
                <a:solidFill>
                  <a:schemeClr val="tx1"/>
                </a:solidFill>
                <a:latin typeface="Courier New" pitchFamily="49" charset="0"/>
                <a:cs typeface="Courier New" pitchFamily="49" charset="0"/>
              </a:rPr>
              <a:t> ) * 1.0</a:t>
            </a:r>
          </a:p>
          <a:p>
            <a:pPr marL="0" indent="0">
              <a:buClr>
                <a:srgbClr val="C00000"/>
              </a:buClr>
              <a:buNone/>
              <a:tabLst>
                <a:tab pos="225425" algn="l"/>
                <a:tab pos="463550" algn="l"/>
                <a:tab pos="688975" algn="l"/>
                <a:tab pos="914400" algn="l"/>
              </a:tabLst>
            </a:pPr>
            <a:r>
              <a:rPr lang="en-US" sz="1200" dirty="0">
                <a:solidFill>
                  <a:schemeClr val="tx1"/>
                </a:solidFill>
                <a:latin typeface="Courier New" pitchFamily="49" charset="0"/>
                <a:cs typeface="Courier New" pitchFamily="49" charset="0"/>
              </a:rPr>
              <a:t>*100 as money) ) + ' %' as </a:t>
            </a:r>
            <a:r>
              <a:rPr lang="en-US" sz="1200" dirty="0" err="1">
                <a:solidFill>
                  <a:schemeClr val="tx1"/>
                </a:solidFill>
                <a:latin typeface="Courier New" pitchFamily="49" charset="0"/>
                <a:cs typeface="Courier New" pitchFamily="49" charset="0"/>
              </a:rPr>
              <a:t>total_io_wait_time_pcnt</a:t>
            </a:r>
            <a:endParaRPr lang="en-US" sz="1200" dirty="0">
              <a:solidFill>
                <a:schemeClr val="tx1"/>
              </a:solidFill>
              <a:latin typeface="Courier New" pitchFamily="49" charset="0"/>
              <a:cs typeface="Courier New" pitchFamily="49" charset="0"/>
            </a:endParaRPr>
          </a:p>
          <a:p>
            <a:pPr marL="0" indent="0">
              <a:buClr>
                <a:srgbClr val="C00000"/>
              </a:buClr>
              <a:buNone/>
              <a:tabLst>
                <a:tab pos="225425" algn="l"/>
                <a:tab pos="463550" algn="l"/>
                <a:tab pos="688975" algn="l"/>
                <a:tab pos="914400" algn="l"/>
              </a:tabLst>
            </a:pPr>
            <a:endParaRPr lang="en-US" sz="1200" dirty="0">
              <a:solidFill>
                <a:schemeClr val="tx1"/>
              </a:solidFill>
              <a:latin typeface="Courier New" pitchFamily="49" charset="0"/>
              <a:cs typeface="Courier New" pitchFamily="49" charset="0"/>
            </a:endParaRPr>
          </a:p>
        </p:txBody>
      </p:sp>
      <p:sp>
        <p:nvSpPr>
          <p:cNvPr id="8" name="Right Arrow 7"/>
          <p:cNvSpPr/>
          <p:nvPr/>
        </p:nvSpPr>
        <p:spPr>
          <a:xfrm flipH="1">
            <a:off x="6282267" y="1740479"/>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3868" y="1545216"/>
            <a:ext cx="17430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960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628651"/>
            <a:ext cx="7924800" cy="3693319"/>
          </a:xfrm>
          <a:prstGeom prst="rect">
            <a:avLst/>
          </a:prstGeom>
          <a:noFill/>
        </p:spPr>
        <p:txBody>
          <a:bodyPr wrap="square" rtlCol="0">
            <a:spAutoFit/>
          </a:bodyPr>
          <a:lstStyle/>
          <a:p>
            <a:pPr marL="285750" indent="-285750">
              <a:buFont typeface="Arial" pitchFamily="34" charset="0"/>
              <a:buChar char="•"/>
            </a:pPr>
            <a:r>
              <a:rPr lang="en-US" dirty="0" smtClean="0"/>
              <a:t>Top Worst Files I/O:</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smtClean="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T-SQL for Determine Top </a:t>
            </a:r>
            <a:r>
              <a:rPr lang="en-US" sz="2800" u="sng" dirty="0" smtClean="0"/>
              <a:t>Worst Files I/O</a:t>
            </a:r>
            <a:endParaRPr lang="en-US" sz="2800" u="sng" dirty="0"/>
          </a:p>
        </p:txBody>
      </p:sp>
      <p:sp>
        <p:nvSpPr>
          <p:cNvPr id="3" name="Content Placeholder 2"/>
          <p:cNvSpPr>
            <a:spLocks noGrp="1"/>
          </p:cNvSpPr>
          <p:nvPr>
            <p:ph idx="1"/>
          </p:nvPr>
        </p:nvSpPr>
        <p:spPr>
          <a:xfrm>
            <a:off x="1219200" y="1013882"/>
            <a:ext cx="6011333" cy="4129617"/>
          </a:xfrm>
          <a:solidFill>
            <a:schemeClr val="bg1"/>
          </a:solidFill>
          <a:ln>
            <a:solidFill>
              <a:schemeClr val="tx1"/>
            </a:solidFill>
          </a:ln>
        </p:spPr>
        <p:txBody>
          <a:bodyPr>
            <a:noAutofit/>
          </a:bodyPr>
          <a:lstStyle/>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with </a:t>
            </a:r>
            <a:r>
              <a:rPr lang="en-US" sz="1000" dirty="0" err="1">
                <a:solidFill>
                  <a:schemeClr val="tx1"/>
                </a:solidFill>
                <a:latin typeface="Courier New" pitchFamily="49" charset="0"/>
                <a:cs typeface="Courier New" pitchFamily="49" charset="0"/>
              </a:rPr>
              <a:t>dbio</a:t>
            </a:r>
            <a:r>
              <a:rPr lang="en-US" sz="1000" dirty="0">
                <a:solidFill>
                  <a:schemeClr val="tx1"/>
                </a:solidFill>
                <a:latin typeface="Courier New" pitchFamily="49" charset="0"/>
                <a:cs typeface="Courier New" pitchFamily="49" charset="0"/>
              </a:rPr>
              <a:t> as</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select</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db_name</a:t>
            </a:r>
            <a:r>
              <a:rPr lang="en-US" sz="1000" dirty="0">
                <a:solidFill>
                  <a:schemeClr val="tx1"/>
                </a:solidFill>
                <a:latin typeface="Courier New" pitchFamily="49" charset="0"/>
                <a:cs typeface="Courier New" pitchFamily="49" charset="0"/>
              </a:rPr>
              <a:t>(</a:t>
            </a:r>
            <a:r>
              <a:rPr lang="en-US" sz="1000" dirty="0" err="1">
                <a:solidFill>
                  <a:schemeClr val="tx1"/>
                </a:solidFill>
                <a:latin typeface="Courier New" pitchFamily="49" charset="0"/>
                <a:cs typeface="Courier New" pitchFamily="49" charset="0"/>
              </a:rPr>
              <a:t>ivfs.database_id</a:t>
            </a:r>
            <a:r>
              <a:rPr lang="en-US" sz="1000" dirty="0">
                <a:solidFill>
                  <a:schemeClr val="tx1"/>
                </a:solidFill>
                <a:latin typeface="Courier New" pitchFamily="49" charset="0"/>
                <a:cs typeface="Courier New" pitchFamily="49" charset="0"/>
              </a:rPr>
              <a:t>) as </a:t>
            </a:r>
            <a:r>
              <a:rPr lang="en-US" sz="1000" dirty="0" err="1">
                <a:solidFill>
                  <a:schemeClr val="tx1"/>
                </a:solidFill>
                <a:latin typeface="Courier New" pitchFamily="49" charset="0"/>
                <a:cs typeface="Courier New" pitchFamily="49" charset="0"/>
              </a:rPr>
              <a:t>db</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ivfs.file_id</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mf.physical_name</a:t>
            </a:r>
            <a:r>
              <a:rPr lang="en-US" sz="1000" dirty="0">
                <a:solidFill>
                  <a:schemeClr val="tx1"/>
                </a:solidFill>
                <a:latin typeface="Courier New" pitchFamily="49" charset="0"/>
                <a:cs typeface="Courier New" pitchFamily="49" charset="0"/>
              </a:rPr>
              <a:t> as </a:t>
            </a:r>
            <a:r>
              <a:rPr lang="en-US" sz="1000" dirty="0" err="1">
                <a:solidFill>
                  <a:schemeClr val="tx1"/>
                </a:solidFill>
                <a:latin typeface="Courier New" pitchFamily="49" charset="0"/>
                <a:cs typeface="Courier New" pitchFamily="49" charset="0"/>
              </a:rPr>
              <a:t>file_name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,case</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when </a:t>
            </a:r>
            <a:r>
              <a:rPr lang="en-US" sz="1000" dirty="0" err="1">
                <a:solidFill>
                  <a:schemeClr val="tx1"/>
                </a:solidFill>
                <a:latin typeface="Courier New" pitchFamily="49" charset="0"/>
                <a:cs typeface="Courier New" pitchFamily="49" charset="0"/>
              </a:rPr>
              <a:t>mf.type</a:t>
            </a:r>
            <a:r>
              <a:rPr lang="en-US" sz="1000" dirty="0">
                <a:solidFill>
                  <a:schemeClr val="tx1"/>
                </a:solidFill>
                <a:latin typeface="Courier New" pitchFamily="49" charset="0"/>
                <a:cs typeface="Courier New" pitchFamily="49" charset="0"/>
              </a:rPr>
              <a:t> = 1 then 'log'</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else 'data'</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end as </a:t>
            </a:r>
            <a:r>
              <a:rPr lang="en-US" sz="1000" dirty="0" err="1">
                <a:solidFill>
                  <a:schemeClr val="tx1"/>
                </a:solidFill>
                <a:latin typeface="Courier New" pitchFamily="49" charset="0"/>
                <a:cs typeface="Courier New" pitchFamily="49" charset="0"/>
              </a:rPr>
              <a:t>file_type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,sum(</a:t>
            </a:r>
            <a:r>
              <a:rPr lang="en-US" sz="1000" dirty="0" err="1">
                <a:solidFill>
                  <a:schemeClr val="tx1"/>
                </a:solidFill>
                <a:latin typeface="Courier New" pitchFamily="49" charset="0"/>
                <a:cs typeface="Courier New" pitchFamily="49" charset="0"/>
              </a:rPr>
              <a:t>ivfs.num_of_bytes_read</a:t>
            </a:r>
            <a:r>
              <a:rPr lang="en-US" sz="1000" dirty="0">
                <a:solidFill>
                  <a:schemeClr val="tx1"/>
                </a:solidFill>
                <a:latin typeface="Courier New" pitchFamily="49" charset="0"/>
                <a:cs typeface="Courier New" pitchFamily="49" charset="0"/>
              </a:rPr>
              <a:t> + </a:t>
            </a:r>
            <a:r>
              <a:rPr lang="en-US" sz="1000" dirty="0" err="1">
                <a:solidFill>
                  <a:schemeClr val="tx1"/>
                </a:solidFill>
                <a:latin typeface="Courier New" pitchFamily="49" charset="0"/>
                <a:cs typeface="Courier New" pitchFamily="49" charset="0"/>
              </a:rPr>
              <a:t>ivfs.num_of_bytes_written</a:t>
            </a:r>
            <a:r>
              <a:rPr lang="en-US" sz="1000" dirty="0">
                <a:solidFill>
                  <a:schemeClr val="tx1"/>
                </a:solidFill>
                <a:latin typeface="Courier New" pitchFamily="49" charset="0"/>
                <a:cs typeface="Courier New" pitchFamily="49" charset="0"/>
              </a:rPr>
              <a:t>) as </a:t>
            </a:r>
            <a:r>
              <a:rPr lang="en-US" sz="1000" dirty="0" err="1">
                <a:solidFill>
                  <a:schemeClr val="tx1"/>
                </a:solidFill>
                <a:latin typeface="Courier New" pitchFamily="49" charset="0"/>
                <a:cs typeface="Courier New" pitchFamily="49" charset="0"/>
              </a:rPr>
              <a:t>io</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,sum(</a:t>
            </a:r>
            <a:r>
              <a:rPr lang="en-US" sz="1000" dirty="0" err="1">
                <a:solidFill>
                  <a:schemeClr val="tx1"/>
                </a:solidFill>
                <a:latin typeface="Courier New" pitchFamily="49" charset="0"/>
                <a:cs typeface="Courier New" pitchFamily="49" charset="0"/>
              </a:rPr>
              <a:t>ivfs.io_stall</a:t>
            </a:r>
            <a:r>
              <a:rPr lang="en-US" sz="1000" dirty="0">
                <a:solidFill>
                  <a:schemeClr val="tx1"/>
                </a:solidFill>
                <a:latin typeface="Courier New" pitchFamily="49" charset="0"/>
                <a:cs typeface="Courier New" pitchFamily="49" charset="0"/>
              </a:rPr>
              <a:t>) as </a:t>
            </a:r>
            <a:r>
              <a:rPr lang="en-US" sz="1000" dirty="0" err="1">
                <a:solidFill>
                  <a:schemeClr val="tx1"/>
                </a:solidFill>
                <a:latin typeface="Courier New" pitchFamily="49" charset="0"/>
                <a:cs typeface="Courier New" pitchFamily="49" charset="0"/>
              </a:rPr>
              <a:t>io_stall</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from </a:t>
            </a:r>
            <a:r>
              <a:rPr lang="en-US" sz="1000" b="1" dirty="0" err="1">
                <a:solidFill>
                  <a:schemeClr val="tx1"/>
                </a:solidFill>
                <a:latin typeface="Courier New" pitchFamily="49" charset="0"/>
                <a:cs typeface="Courier New" pitchFamily="49" charset="0"/>
              </a:rPr>
              <a:t>sys.dm_io_virtual_file_stats</a:t>
            </a:r>
            <a:r>
              <a:rPr lang="en-US" sz="1000" dirty="0">
                <a:solidFill>
                  <a:schemeClr val="tx1"/>
                </a:solidFill>
                <a:latin typeface="Courier New" pitchFamily="49" charset="0"/>
                <a:cs typeface="Courier New" pitchFamily="49" charset="0"/>
              </a:rPr>
              <a:t>(null, null) as </a:t>
            </a:r>
            <a:r>
              <a:rPr lang="en-US" sz="1000" dirty="0" err="1">
                <a:solidFill>
                  <a:schemeClr val="tx1"/>
                </a:solidFill>
                <a:latin typeface="Courier New" pitchFamily="49" charset="0"/>
                <a:cs typeface="Courier New" pitchFamily="49" charset="0"/>
              </a:rPr>
              <a:t>ivfs</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join </a:t>
            </a:r>
            <a:r>
              <a:rPr lang="en-US" sz="1000" dirty="0" err="1">
                <a:solidFill>
                  <a:schemeClr val="tx1"/>
                </a:solidFill>
                <a:latin typeface="Courier New" pitchFamily="49" charset="0"/>
                <a:cs typeface="Courier New" pitchFamily="49" charset="0"/>
              </a:rPr>
              <a:t>sys.master_files</a:t>
            </a:r>
            <a:r>
              <a:rPr lang="en-US" sz="1000" dirty="0">
                <a:solidFill>
                  <a:schemeClr val="tx1"/>
                </a:solidFill>
                <a:latin typeface="Courier New" pitchFamily="49" charset="0"/>
                <a:cs typeface="Courier New" pitchFamily="49" charset="0"/>
              </a:rPr>
              <a:t> as mf</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on </a:t>
            </a:r>
            <a:r>
              <a:rPr lang="en-US" sz="1000" dirty="0" err="1">
                <a:solidFill>
                  <a:schemeClr val="tx1"/>
                </a:solidFill>
                <a:latin typeface="Courier New" pitchFamily="49" charset="0"/>
                <a:cs typeface="Courier New" pitchFamily="49" charset="0"/>
              </a:rPr>
              <a:t>ivfs.database_id</a:t>
            </a:r>
            <a:r>
              <a:rPr lang="en-US" sz="1000" dirty="0">
                <a:solidFill>
                  <a:schemeClr val="tx1"/>
                </a:solidFill>
                <a:latin typeface="Courier New" pitchFamily="49" charset="0"/>
                <a:cs typeface="Courier New" pitchFamily="49" charset="0"/>
              </a:rPr>
              <a:t> = </a:t>
            </a:r>
            <a:r>
              <a:rPr lang="en-US" sz="1000" dirty="0" err="1">
                <a:solidFill>
                  <a:schemeClr val="tx1"/>
                </a:solidFill>
                <a:latin typeface="Courier New" pitchFamily="49" charset="0"/>
                <a:cs typeface="Courier New" pitchFamily="49" charset="0"/>
              </a:rPr>
              <a:t>mf.database_id</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and </a:t>
            </a:r>
            <a:r>
              <a:rPr lang="en-US" sz="1000" dirty="0" err="1">
                <a:solidFill>
                  <a:schemeClr val="tx1"/>
                </a:solidFill>
                <a:latin typeface="Courier New" pitchFamily="49" charset="0"/>
                <a:cs typeface="Courier New" pitchFamily="49" charset="0"/>
              </a:rPr>
              <a:t>ivfs.file_id</a:t>
            </a:r>
            <a:r>
              <a:rPr lang="en-US" sz="1000" dirty="0">
                <a:solidFill>
                  <a:schemeClr val="tx1"/>
                </a:solidFill>
                <a:latin typeface="Courier New" pitchFamily="49" charset="0"/>
                <a:cs typeface="Courier New" pitchFamily="49" charset="0"/>
              </a:rPr>
              <a:t> = </a:t>
            </a:r>
            <a:r>
              <a:rPr lang="en-US" sz="1000" dirty="0" err="1">
                <a:solidFill>
                  <a:schemeClr val="tx1"/>
                </a:solidFill>
                <a:latin typeface="Courier New" pitchFamily="49" charset="0"/>
                <a:cs typeface="Courier New" pitchFamily="49" charset="0"/>
              </a:rPr>
              <a:t>mf.file_id</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group by </a:t>
            </a:r>
            <a:r>
              <a:rPr lang="en-US" sz="1000" dirty="0" err="1">
                <a:solidFill>
                  <a:schemeClr val="tx1"/>
                </a:solidFill>
                <a:latin typeface="Courier New" pitchFamily="49" charset="0"/>
                <a:cs typeface="Courier New" pitchFamily="49" charset="0"/>
              </a:rPr>
              <a:t>db_name</a:t>
            </a:r>
            <a:r>
              <a:rPr lang="en-US" sz="1000" dirty="0">
                <a:solidFill>
                  <a:schemeClr val="tx1"/>
                </a:solidFill>
                <a:latin typeface="Courier New" pitchFamily="49" charset="0"/>
                <a:cs typeface="Courier New" pitchFamily="49" charset="0"/>
              </a:rPr>
              <a:t>(</a:t>
            </a:r>
            <a:r>
              <a:rPr lang="en-US" sz="1000" dirty="0" err="1">
                <a:solidFill>
                  <a:schemeClr val="tx1"/>
                </a:solidFill>
                <a:latin typeface="Courier New" pitchFamily="49" charset="0"/>
                <a:cs typeface="Courier New" pitchFamily="49" charset="0"/>
              </a:rPr>
              <a:t>ivfs.database_id</a:t>
            </a:r>
            <a:r>
              <a:rPr lang="en-US" sz="10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ivfs.file_id</a:t>
            </a: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mf.physical_name</a:t>
            </a: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mf.type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select </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row_number</a:t>
            </a:r>
            <a:r>
              <a:rPr lang="en-US" sz="1000" dirty="0">
                <a:solidFill>
                  <a:schemeClr val="tx1"/>
                </a:solidFill>
                <a:latin typeface="Courier New" pitchFamily="49" charset="0"/>
                <a:cs typeface="Courier New" pitchFamily="49" charset="0"/>
              </a:rPr>
              <a:t>() over(order by </a:t>
            </a:r>
            <a:r>
              <a:rPr lang="en-US" sz="1000" dirty="0" err="1">
                <a:solidFill>
                  <a:schemeClr val="tx1"/>
                </a:solidFill>
                <a:latin typeface="Courier New" pitchFamily="49" charset="0"/>
                <a:cs typeface="Courier New" pitchFamily="49" charset="0"/>
              </a:rPr>
              <a:t>a.io_stall</a:t>
            </a: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desc</a:t>
            </a:r>
            <a:r>
              <a:rPr lang="en-US" sz="1000" dirty="0">
                <a:solidFill>
                  <a:schemeClr val="tx1"/>
                </a:solidFill>
                <a:latin typeface="Courier New" pitchFamily="49" charset="0"/>
                <a:cs typeface="Courier New" pitchFamily="49" charset="0"/>
              </a:rPr>
              <a:t>) as </a:t>
            </a:r>
            <a:r>
              <a:rPr lang="en-US" sz="1000" dirty="0" err="1">
                <a:solidFill>
                  <a:schemeClr val="tx1"/>
                </a:solidFill>
                <a:latin typeface="Courier New" pitchFamily="49" charset="0"/>
                <a:cs typeface="Courier New" pitchFamily="49" charset="0"/>
              </a:rPr>
              <a:t>line_id</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a.db</a:t>
            </a:r>
            <a:r>
              <a:rPr lang="en-US" sz="1000" dirty="0">
                <a:solidFill>
                  <a:schemeClr val="tx1"/>
                </a:solidFill>
                <a:latin typeface="Courier New" pitchFamily="49" charset="0"/>
                <a:cs typeface="Courier New" pitchFamily="49" charset="0"/>
              </a:rPr>
              <a:t> as </a:t>
            </a:r>
            <a:r>
              <a:rPr lang="en-US" sz="1000" dirty="0" err="1">
                <a:solidFill>
                  <a:schemeClr val="tx1"/>
                </a:solidFill>
                <a:latin typeface="Courier New" pitchFamily="49" charset="0"/>
                <a:cs typeface="Courier New" pitchFamily="49" charset="0"/>
              </a:rPr>
              <a:t>database_name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,upper(</a:t>
            </a:r>
            <a:r>
              <a:rPr lang="en-US" sz="1000" dirty="0" err="1">
                <a:solidFill>
                  <a:schemeClr val="tx1"/>
                </a:solidFill>
                <a:latin typeface="Courier New" pitchFamily="49" charset="0"/>
                <a:cs typeface="Courier New" pitchFamily="49" charset="0"/>
              </a:rPr>
              <a:t>a.file_type</a:t>
            </a:r>
            <a:r>
              <a:rPr lang="en-US" sz="1000" dirty="0">
                <a:solidFill>
                  <a:schemeClr val="tx1"/>
                </a:solidFill>
                <a:latin typeface="Courier New" pitchFamily="49" charset="0"/>
                <a:cs typeface="Courier New" pitchFamily="49" charset="0"/>
              </a:rPr>
              <a:t>) as </a:t>
            </a:r>
            <a:r>
              <a:rPr lang="en-US" sz="1000" dirty="0" err="1">
                <a:solidFill>
                  <a:schemeClr val="tx1"/>
                </a:solidFill>
                <a:latin typeface="Courier New" pitchFamily="49" charset="0"/>
                <a:cs typeface="Courier New" pitchFamily="49" charset="0"/>
              </a:rPr>
              <a:t>file_type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a.io_stall</a:t>
            </a:r>
            <a:r>
              <a:rPr lang="en-US" sz="1000" dirty="0">
                <a:solidFill>
                  <a:schemeClr val="tx1"/>
                </a:solidFill>
                <a:latin typeface="Courier New" pitchFamily="49" charset="0"/>
                <a:cs typeface="Courier New" pitchFamily="49" charset="0"/>
              </a:rPr>
              <a:t> *1.0 / sum(</a:t>
            </a:r>
            <a:r>
              <a:rPr lang="en-US" sz="1000" dirty="0" err="1">
                <a:solidFill>
                  <a:schemeClr val="tx1"/>
                </a:solidFill>
                <a:latin typeface="Courier New" pitchFamily="49" charset="0"/>
                <a:cs typeface="Courier New" pitchFamily="49" charset="0"/>
              </a:rPr>
              <a:t>a.io_stall</a:t>
            </a:r>
            <a:r>
              <a:rPr lang="en-US" sz="1000" dirty="0">
                <a:solidFill>
                  <a:schemeClr val="tx1"/>
                </a:solidFill>
                <a:latin typeface="Courier New" pitchFamily="49" charset="0"/>
                <a:cs typeface="Courier New" pitchFamily="49" charset="0"/>
              </a:rPr>
              <a:t>) over()) *100  as io_stall_pct_of_100</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a.file_name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from </a:t>
            </a:r>
            <a:r>
              <a:rPr lang="en-US" sz="1000" dirty="0" err="1">
                <a:solidFill>
                  <a:schemeClr val="tx1"/>
                </a:solidFill>
                <a:latin typeface="Courier New" pitchFamily="49" charset="0"/>
                <a:cs typeface="Courier New" pitchFamily="49" charset="0"/>
              </a:rPr>
              <a:t>dbio</a:t>
            </a:r>
            <a:r>
              <a:rPr lang="en-US" sz="1000" dirty="0">
                <a:solidFill>
                  <a:schemeClr val="tx1"/>
                </a:solidFill>
                <a:latin typeface="Courier New" pitchFamily="49" charset="0"/>
                <a:cs typeface="Courier New" pitchFamily="49" charset="0"/>
              </a:rPr>
              <a:t> as a</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order by </a:t>
            </a:r>
            <a:r>
              <a:rPr lang="en-US" sz="1000" dirty="0" err="1">
                <a:solidFill>
                  <a:schemeClr val="tx1"/>
                </a:solidFill>
                <a:latin typeface="Courier New" pitchFamily="49" charset="0"/>
                <a:cs typeface="Courier New" pitchFamily="49" charset="0"/>
              </a:rPr>
              <a:t>a.io_stall</a:t>
            </a: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desc</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endParaRPr lang="en-US" sz="1000" dirty="0">
              <a:solidFill>
                <a:schemeClr val="tx1"/>
              </a:solidFill>
              <a:latin typeface="Courier New" pitchFamily="49" charset="0"/>
              <a:cs typeface="Courier New" pitchFamily="49" charset="0"/>
            </a:endParaRPr>
          </a:p>
        </p:txBody>
      </p:sp>
      <p:sp>
        <p:nvSpPr>
          <p:cNvPr id="5" name="Right Arrow 4"/>
          <p:cNvSpPr/>
          <p:nvPr/>
        </p:nvSpPr>
        <p:spPr>
          <a:xfrm>
            <a:off x="613833" y="2737908"/>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623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628651"/>
            <a:ext cx="7924800" cy="3693319"/>
          </a:xfrm>
          <a:prstGeom prst="rect">
            <a:avLst/>
          </a:prstGeom>
          <a:noFill/>
        </p:spPr>
        <p:txBody>
          <a:bodyPr wrap="square" rtlCol="0">
            <a:spAutoFit/>
          </a:bodyPr>
          <a:lstStyle/>
          <a:p>
            <a:pPr marL="285750" indent="-285750">
              <a:buFont typeface="Arial" pitchFamily="34" charset="0"/>
              <a:buChar char="•"/>
            </a:pPr>
            <a:r>
              <a:rPr lang="en-US" dirty="0" smtClean="0"/>
              <a:t>Top Worst Files I/O:</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smtClean="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T-SQL for Determine Top </a:t>
            </a:r>
            <a:r>
              <a:rPr lang="en-US" sz="2800" u="sng" dirty="0" smtClean="0"/>
              <a:t>Worst Files I/O</a:t>
            </a:r>
            <a:endParaRPr lang="en-US" sz="2800" u="sng" dirty="0"/>
          </a:p>
        </p:txBody>
      </p:sp>
      <p:sp>
        <p:nvSpPr>
          <p:cNvPr id="3" name="Content Placeholder 2"/>
          <p:cNvSpPr>
            <a:spLocks noGrp="1"/>
          </p:cNvSpPr>
          <p:nvPr>
            <p:ph idx="1"/>
          </p:nvPr>
        </p:nvSpPr>
        <p:spPr>
          <a:xfrm>
            <a:off x="1219200" y="1013882"/>
            <a:ext cx="6011333" cy="4129617"/>
          </a:xfrm>
          <a:solidFill>
            <a:schemeClr val="bg1"/>
          </a:solidFill>
          <a:ln>
            <a:solidFill>
              <a:schemeClr val="tx1"/>
            </a:solidFill>
          </a:ln>
        </p:spPr>
        <p:txBody>
          <a:bodyPr>
            <a:noAutofit/>
          </a:bodyPr>
          <a:lstStyle/>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with </a:t>
            </a:r>
            <a:r>
              <a:rPr lang="en-US" sz="1000" dirty="0" err="1">
                <a:solidFill>
                  <a:schemeClr val="tx1"/>
                </a:solidFill>
                <a:latin typeface="Courier New" pitchFamily="49" charset="0"/>
                <a:cs typeface="Courier New" pitchFamily="49" charset="0"/>
              </a:rPr>
              <a:t>dbio</a:t>
            </a:r>
            <a:r>
              <a:rPr lang="en-US" sz="1000" dirty="0">
                <a:solidFill>
                  <a:schemeClr val="tx1"/>
                </a:solidFill>
                <a:latin typeface="Courier New" pitchFamily="49" charset="0"/>
                <a:cs typeface="Courier New" pitchFamily="49" charset="0"/>
              </a:rPr>
              <a:t> as</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select</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db_name</a:t>
            </a:r>
            <a:r>
              <a:rPr lang="en-US" sz="1000" dirty="0">
                <a:solidFill>
                  <a:schemeClr val="tx1"/>
                </a:solidFill>
                <a:latin typeface="Courier New" pitchFamily="49" charset="0"/>
                <a:cs typeface="Courier New" pitchFamily="49" charset="0"/>
              </a:rPr>
              <a:t>(</a:t>
            </a:r>
            <a:r>
              <a:rPr lang="en-US" sz="1000" dirty="0" err="1">
                <a:solidFill>
                  <a:schemeClr val="tx1"/>
                </a:solidFill>
                <a:latin typeface="Courier New" pitchFamily="49" charset="0"/>
                <a:cs typeface="Courier New" pitchFamily="49" charset="0"/>
              </a:rPr>
              <a:t>ivfs.database_id</a:t>
            </a:r>
            <a:r>
              <a:rPr lang="en-US" sz="1000" dirty="0">
                <a:solidFill>
                  <a:schemeClr val="tx1"/>
                </a:solidFill>
                <a:latin typeface="Courier New" pitchFamily="49" charset="0"/>
                <a:cs typeface="Courier New" pitchFamily="49" charset="0"/>
              </a:rPr>
              <a:t>) as </a:t>
            </a:r>
            <a:r>
              <a:rPr lang="en-US" sz="1000" dirty="0" err="1">
                <a:solidFill>
                  <a:schemeClr val="tx1"/>
                </a:solidFill>
                <a:latin typeface="Courier New" pitchFamily="49" charset="0"/>
                <a:cs typeface="Courier New" pitchFamily="49" charset="0"/>
              </a:rPr>
              <a:t>db</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ivfs.file_id</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mf.physical_name</a:t>
            </a:r>
            <a:r>
              <a:rPr lang="en-US" sz="1000" dirty="0">
                <a:solidFill>
                  <a:schemeClr val="tx1"/>
                </a:solidFill>
                <a:latin typeface="Courier New" pitchFamily="49" charset="0"/>
                <a:cs typeface="Courier New" pitchFamily="49" charset="0"/>
              </a:rPr>
              <a:t> as </a:t>
            </a:r>
            <a:r>
              <a:rPr lang="en-US" sz="1000" dirty="0" err="1">
                <a:solidFill>
                  <a:schemeClr val="tx1"/>
                </a:solidFill>
                <a:latin typeface="Courier New" pitchFamily="49" charset="0"/>
                <a:cs typeface="Courier New" pitchFamily="49" charset="0"/>
              </a:rPr>
              <a:t>file_name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,case</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when </a:t>
            </a:r>
            <a:r>
              <a:rPr lang="en-US" sz="1000" dirty="0" err="1">
                <a:solidFill>
                  <a:schemeClr val="tx1"/>
                </a:solidFill>
                <a:latin typeface="Courier New" pitchFamily="49" charset="0"/>
                <a:cs typeface="Courier New" pitchFamily="49" charset="0"/>
              </a:rPr>
              <a:t>mf.type</a:t>
            </a:r>
            <a:r>
              <a:rPr lang="en-US" sz="1000" dirty="0">
                <a:solidFill>
                  <a:schemeClr val="tx1"/>
                </a:solidFill>
                <a:latin typeface="Courier New" pitchFamily="49" charset="0"/>
                <a:cs typeface="Courier New" pitchFamily="49" charset="0"/>
              </a:rPr>
              <a:t> = 1 then 'log'</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else 'data'</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end as </a:t>
            </a:r>
            <a:r>
              <a:rPr lang="en-US" sz="1000" dirty="0" err="1">
                <a:solidFill>
                  <a:schemeClr val="tx1"/>
                </a:solidFill>
                <a:latin typeface="Courier New" pitchFamily="49" charset="0"/>
                <a:cs typeface="Courier New" pitchFamily="49" charset="0"/>
              </a:rPr>
              <a:t>file_type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,sum(</a:t>
            </a:r>
            <a:r>
              <a:rPr lang="en-US" sz="1000" dirty="0" err="1">
                <a:solidFill>
                  <a:schemeClr val="tx1"/>
                </a:solidFill>
                <a:latin typeface="Courier New" pitchFamily="49" charset="0"/>
                <a:cs typeface="Courier New" pitchFamily="49" charset="0"/>
              </a:rPr>
              <a:t>ivfs.num_of_bytes_read</a:t>
            </a:r>
            <a:r>
              <a:rPr lang="en-US" sz="1000" dirty="0">
                <a:solidFill>
                  <a:schemeClr val="tx1"/>
                </a:solidFill>
                <a:latin typeface="Courier New" pitchFamily="49" charset="0"/>
                <a:cs typeface="Courier New" pitchFamily="49" charset="0"/>
              </a:rPr>
              <a:t> + </a:t>
            </a:r>
            <a:r>
              <a:rPr lang="en-US" sz="1000" dirty="0" err="1">
                <a:solidFill>
                  <a:schemeClr val="tx1"/>
                </a:solidFill>
                <a:latin typeface="Courier New" pitchFamily="49" charset="0"/>
                <a:cs typeface="Courier New" pitchFamily="49" charset="0"/>
              </a:rPr>
              <a:t>ivfs.num_of_bytes_written</a:t>
            </a:r>
            <a:r>
              <a:rPr lang="en-US" sz="1000" dirty="0">
                <a:solidFill>
                  <a:schemeClr val="tx1"/>
                </a:solidFill>
                <a:latin typeface="Courier New" pitchFamily="49" charset="0"/>
                <a:cs typeface="Courier New" pitchFamily="49" charset="0"/>
              </a:rPr>
              <a:t>) as </a:t>
            </a:r>
            <a:r>
              <a:rPr lang="en-US" sz="1000" dirty="0" err="1">
                <a:solidFill>
                  <a:schemeClr val="tx1"/>
                </a:solidFill>
                <a:latin typeface="Courier New" pitchFamily="49" charset="0"/>
                <a:cs typeface="Courier New" pitchFamily="49" charset="0"/>
              </a:rPr>
              <a:t>io</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,sum(</a:t>
            </a:r>
            <a:r>
              <a:rPr lang="en-US" sz="1000" dirty="0" err="1">
                <a:solidFill>
                  <a:schemeClr val="tx1"/>
                </a:solidFill>
                <a:latin typeface="Courier New" pitchFamily="49" charset="0"/>
                <a:cs typeface="Courier New" pitchFamily="49" charset="0"/>
              </a:rPr>
              <a:t>ivfs.io_stall</a:t>
            </a:r>
            <a:r>
              <a:rPr lang="en-US" sz="1000" dirty="0">
                <a:solidFill>
                  <a:schemeClr val="tx1"/>
                </a:solidFill>
                <a:latin typeface="Courier New" pitchFamily="49" charset="0"/>
                <a:cs typeface="Courier New" pitchFamily="49" charset="0"/>
              </a:rPr>
              <a:t>) as </a:t>
            </a:r>
            <a:r>
              <a:rPr lang="en-US" sz="1000" dirty="0" err="1">
                <a:solidFill>
                  <a:schemeClr val="tx1"/>
                </a:solidFill>
                <a:latin typeface="Courier New" pitchFamily="49" charset="0"/>
                <a:cs typeface="Courier New" pitchFamily="49" charset="0"/>
              </a:rPr>
              <a:t>io_stall</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from </a:t>
            </a:r>
            <a:r>
              <a:rPr lang="en-US" sz="1000" b="1" dirty="0" err="1">
                <a:solidFill>
                  <a:schemeClr val="tx1"/>
                </a:solidFill>
                <a:latin typeface="Courier New" pitchFamily="49" charset="0"/>
                <a:cs typeface="Courier New" pitchFamily="49" charset="0"/>
              </a:rPr>
              <a:t>sys.dm_io_virtual_file_stats</a:t>
            </a:r>
            <a:r>
              <a:rPr lang="en-US" sz="1000" dirty="0">
                <a:solidFill>
                  <a:schemeClr val="tx1"/>
                </a:solidFill>
                <a:latin typeface="Courier New" pitchFamily="49" charset="0"/>
                <a:cs typeface="Courier New" pitchFamily="49" charset="0"/>
              </a:rPr>
              <a:t>(null, null) as </a:t>
            </a:r>
            <a:r>
              <a:rPr lang="en-US" sz="1000" dirty="0" err="1">
                <a:solidFill>
                  <a:schemeClr val="tx1"/>
                </a:solidFill>
                <a:latin typeface="Courier New" pitchFamily="49" charset="0"/>
                <a:cs typeface="Courier New" pitchFamily="49" charset="0"/>
              </a:rPr>
              <a:t>ivfs</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join </a:t>
            </a:r>
            <a:r>
              <a:rPr lang="en-US" sz="1000" dirty="0" err="1">
                <a:solidFill>
                  <a:schemeClr val="tx1"/>
                </a:solidFill>
                <a:latin typeface="Courier New" pitchFamily="49" charset="0"/>
                <a:cs typeface="Courier New" pitchFamily="49" charset="0"/>
              </a:rPr>
              <a:t>sys.master_files</a:t>
            </a:r>
            <a:r>
              <a:rPr lang="en-US" sz="1000" dirty="0">
                <a:solidFill>
                  <a:schemeClr val="tx1"/>
                </a:solidFill>
                <a:latin typeface="Courier New" pitchFamily="49" charset="0"/>
                <a:cs typeface="Courier New" pitchFamily="49" charset="0"/>
              </a:rPr>
              <a:t> as mf</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on </a:t>
            </a:r>
            <a:r>
              <a:rPr lang="en-US" sz="1000" dirty="0" err="1">
                <a:solidFill>
                  <a:schemeClr val="tx1"/>
                </a:solidFill>
                <a:latin typeface="Courier New" pitchFamily="49" charset="0"/>
                <a:cs typeface="Courier New" pitchFamily="49" charset="0"/>
              </a:rPr>
              <a:t>ivfs.database_id</a:t>
            </a:r>
            <a:r>
              <a:rPr lang="en-US" sz="1000" dirty="0">
                <a:solidFill>
                  <a:schemeClr val="tx1"/>
                </a:solidFill>
                <a:latin typeface="Courier New" pitchFamily="49" charset="0"/>
                <a:cs typeface="Courier New" pitchFamily="49" charset="0"/>
              </a:rPr>
              <a:t> = </a:t>
            </a:r>
            <a:r>
              <a:rPr lang="en-US" sz="1000" dirty="0" err="1">
                <a:solidFill>
                  <a:schemeClr val="tx1"/>
                </a:solidFill>
                <a:latin typeface="Courier New" pitchFamily="49" charset="0"/>
                <a:cs typeface="Courier New" pitchFamily="49" charset="0"/>
              </a:rPr>
              <a:t>mf.database_id</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and </a:t>
            </a:r>
            <a:r>
              <a:rPr lang="en-US" sz="1000" dirty="0" err="1">
                <a:solidFill>
                  <a:schemeClr val="tx1"/>
                </a:solidFill>
                <a:latin typeface="Courier New" pitchFamily="49" charset="0"/>
                <a:cs typeface="Courier New" pitchFamily="49" charset="0"/>
              </a:rPr>
              <a:t>ivfs.file_id</a:t>
            </a:r>
            <a:r>
              <a:rPr lang="en-US" sz="1000" dirty="0">
                <a:solidFill>
                  <a:schemeClr val="tx1"/>
                </a:solidFill>
                <a:latin typeface="Courier New" pitchFamily="49" charset="0"/>
                <a:cs typeface="Courier New" pitchFamily="49" charset="0"/>
              </a:rPr>
              <a:t> = </a:t>
            </a:r>
            <a:r>
              <a:rPr lang="en-US" sz="1000" dirty="0" err="1">
                <a:solidFill>
                  <a:schemeClr val="tx1"/>
                </a:solidFill>
                <a:latin typeface="Courier New" pitchFamily="49" charset="0"/>
                <a:cs typeface="Courier New" pitchFamily="49" charset="0"/>
              </a:rPr>
              <a:t>mf.file_id</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group by </a:t>
            </a:r>
            <a:r>
              <a:rPr lang="en-US" sz="1000" dirty="0" err="1">
                <a:solidFill>
                  <a:schemeClr val="tx1"/>
                </a:solidFill>
                <a:latin typeface="Courier New" pitchFamily="49" charset="0"/>
                <a:cs typeface="Courier New" pitchFamily="49" charset="0"/>
              </a:rPr>
              <a:t>db_name</a:t>
            </a:r>
            <a:r>
              <a:rPr lang="en-US" sz="1000" dirty="0">
                <a:solidFill>
                  <a:schemeClr val="tx1"/>
                </a:solidFill>
                <a:latin typeface="Courier New" pitchFamily="49" charset="0"/>
                <a:cs typeface="Courier New" pitchFamily="49" charset="0"/>
              </a:rPr>
              <a:t>(</a:t>
            </a:r>
            <a:r>
              <a:rPr lang="en-US" sz="1000" dirty="0" err="1">
                <a:solidFill>
                  <a:schemeClr val="tx1"/>
                </a:solidFill>
                <a:latin typeface="Courier New" pitchFamily="49" charset="0"/>
                <a:cs typeface="Courier New" pitchFamily="49" charset="0"/>
              </a:rPr>
              <a:t>ivfs.database_id</a:t>
            </a:r>
            <a:r>
              <a:rPr lang="en-US" sz="10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ivfs.file_id</a:t>
            </a: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mf.physical_name</a:t>
            </a: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mf.type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select </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row_number</a:t>
            </a:r>
            <a:r>
              <a:rPr lang="en-US" sz="1000" dirty="0">
                <a:solidFill>
                  <a:schemeClr val="tx1"/>
                </a:solidFill>
                <a:latin typeface="Courier New" pitchFamily="49" charset="0"/>
                <a:cs typeface="Courier New" pitchFamily="49" charset="0"/>
              </a:rPr>
              <a:t>() over(order by </a:t>
            </a:r>
            <a:r>
              <a:rPr lang="en-US" sz="1000" dirty="0" err="1">
                <a:solidFill>
                  <a:schemeClr val="tx1"/>
                </a:solidFill>
                <a:latin typeface="Courier New" pitchFamily="49" charset="0"/>
                <a:cs typeface="Courier New" pitchFamily="49" charset="0"/>
              </a:rPr>
              <a:t>a.io_stall</a:t>
            </a: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desc</a:t>
            </a:r>
            <a:r>
              <a:rPr lang="en-US" sz="1000" dirty="0">
                <a:solidFill>
                  <a:schemeClr val="tx1"/>
                </a:solidFill>
                <a:latin typeface="Courier New" pitchFamily="49" charset="0"/>
                <a:cs typeface="Courier New" pitchFamily="49" charset="0"/>
              </a:rPr>
              <a:t>) as </a:t>
            </a:r>
            <a:r>
              <a:rPr lang="en-US" sz="1000" dirty="0" err="1">
                <a:solidFill>
                  <a:schemeClr val="tx1"/>
                </a:solidFill>
                <a:latin typeface="Courier New" pitchFamily="49" charset="0"/>
                <a:cs typeface="Courier New" pitchFamily="49" charset="0"/>
              </a:rPr>
              <a:t>line_id</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a.db</a:t>
            </a:r>
            <a:r>
              <a:rPr lang="en-US" sz="1000" dirty="0">
                <a:solidFill>
                  <a:schemeClr val="tx1"/>
                </a:solidFill>
                <a:latin typeface="Courier New" pitchFamily="49" charset="0"/>
                <a:cs typeface="Courier New" pitchFamily="49" charset="0"/>
              </a:rPr>
              <a:t> as </a:t>
            </a:r>
            <a:r>
              <a:rPr lang="en-US" sz="1000" dirty="0" err="1">
                <a:solidFill>
                  <a:schemeClr val="tx1"/>
                </a:solidFill>
                <a:latin typeface="Courier New" pitchFamily="49" charset="0"/>
                <a:cs typeface="Courier New" pitchFamily="49" charset="0"/>
              </a:rPr>
              <a:t>database_name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,upper(</a:t>
            </a:r>
            <a:r>
              <a:rPr lang="en-US" sz="1000" dirty="0" err="1">
                <a:solidFill>
                  <a:schemeClr val="tx1"/>
                </a:solidFill>
                <a:latin typeface="Courier New" pitchFamily="49" charset="0"/>
                <a:cs typeface="Courier New" pitchFamily="49" charset="0"/>
              </a:rPr>
              <a:t>a.file_type</a:t>
            </a:r>
            <a:r>
              <a:rPr lang="en-US" sz="1000" dirty="0">
                <a:solidFill>
                  <a:schemeClr val="tx1"/>
                </a:solidFill>
                <a:latin typeface="Courier New" pitchFamily="49" charset="0"/>
                <a:cs typeface="Courier New" pitchFamily="49" charset="0"/>
              </a:rPr>
              <a:t>) as </a:t>
            </a:r>
            <a:r>
              <a:rPr lang="en-US" sz="1000" dirty="0" err="1">
                <a:solidFill>
                  <a:schemeClr val="tx1"/>
                </a:solidFill>
                <a:latin typeface="Courier New" pitchFamily="49" charset="0"/>
                <a:cs typeface="Courier New" pitchFamily="49" charset="0"/>
              </a:rPr>
              <a:t>file_type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a.io_stall</a:t>
            </a:r>
            <a:r>
              <a:rPr lang="en-US" sz="1000" dirty="0">
                <a:solidFill>
                  <a:schemeClr val="tx1"/>
                </a:solidFill>
                <a:latin typeface="Courier New" pitchFamily="49" charset="0"/>
                <a:cs typeface="Courier New" pitchFamily="49" charset="0"/>
              </a:rPr>
              <a:t> *1.0 / sum(</a:t>
            </a:r>
            <a:r>
              <a:rPr lang="en-US" sz="1000" dirty="0" err="1">
                <a:solidFill>
                  <a:schemeClr val="tx1"/>
                </a:solidFill>
                <a:latin typeface="Courier New" pitchFamily="49" charset="0"/>
                <a:cs typeface="Courier New" pitchFamily="49" charset="0"/>
              </a:rPr>
              <a:t>a.io_stall</a:t>
            </a:r>
            <a:r>
              <a:rPr lang="en-US" sz="1000" dirty="0">
                <a:solidFill>
                  <a:schemeClr val="tx1"/>
                </a:solidFill>
                <a:latin typeface="Courier New" pitchFamily="49" charset="0"/>
                <a:cs typeface="Courier New" pitchFamily="49" charset="0"/>
              </a:rPr>
              <a:t>) over()) *100  as io_stall_pct_of_100</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a.file_name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from </a:t>
            </a:r>
            <a:r>
              <a:rPr lang="en-US" sz="1000" dirty="0" err="1">
                <a:solidFill>
                  <a:schemeClr val="tx1"/>
                </a:solidFill>
                <a:latin typeface="Courier New" pitchFamily="49" charset="0"/>
                <a:cs typeface="Courier New" pitchFamily="49" charset="0"/>
              </a:rPr>
              <a:t>dbio</a:t>
            </a:r>
            <a:r>
              <a:rPr lang="en-US" sz="1000" dirty="0">
                <a:solidFill>
                  <a:schemeClr val="tx1"/>
                </a:solidFill>
                <a:latin typeface="Courier New" pitchFamily="49" charset="0"/>
                <a:cs typeface="Courier New" pitchFamily="49" charset="0"/>
              </a:rPr>
              <a:t> as a</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order by </a:t>
            </a:r>
            <a:r>
              <a:rPr lang="en-US" sz="1000" dirty="0" err="1">
                <a:solidFill>
                  <a:schemeClr val="tx1"/>
                </a:solidFill>
                <a:latin typeface="Courier New" pitchFamily="49" charset="0"/>
                <a:cs typeface="Courier New" pitchFamily="49" charset="0"/>
              </a:rPr>
              <a:t>a.io_stall</a:t>
            </a: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desc</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endParaRPr lang="en-US" sz="1000" dirty="0">
              <a:solidFill>
                <a:schemeClr val="tx1"/>
              </a:solidFill>
              <a:latin typeface="Courier New" pitchFamily="49" charset="0"/>
              <a:cs typeface="Courier New" pitchFamily="49" charset="0"/>
            </a:endParaRPr>
          </a:p>
        </p:txBody>
      </p:sp>
      <p:sp>
        <p:nvSpPr>
          <p:cNvPr id="5" name="Right Arrow 4"/>
          <p:cNvSpPr/>
          <p:nvPr/>
        </p:nvSpPr>
        <p:spPr>
          <a:xfrm>
            <a:off x="613833" y="2737908"/>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334" y="1226345"/>
            <a:ext cx="6200775"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733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867153"/>
            <a:ext cx="9144000" cy="101566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Waits</a:t>
            </a:r>
            <a:endPar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47538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628651"/>
            <a:ext cx="7924800" cy="3662541"/>
          </a:xfrm>
          <a:prstGeom prst="rect">
            <a:avLst/>
          </a:prstGeom>
          <a:noFill/>
        </p:spPr>
        <p:txBody>
          <a:bodyPr wrap="square" rtlCol="0">
            <a:spAutoFit/>
          </a:bodyPr>
          <a:lstStyle/>
          <a:p>
            <a:pPr marL="285750" indent="-285750">
              <a:buFont typeface="Arial" pitchFamily="34" charset="0"/>
              <a:buChar char="•"/>
            </a:pPr>
            <a:r>
              <a:rPr lang="en-US" sz="1600" dirty="0" smtClean="0"/>
              <a:t>Top Waits</a:t>
            </a:r>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T-SQL for TOP Waits</a:t>
            </a:r>
            <a:endParaRPr lang="en-US" sz="2800" dirty="0"/>
          </a:p>
        </p:txBody>
      </p:sp>
      <p:sp>
        <p:nvSpPr>
          <p:cNvPr id="3" name="Content Placeholder 2"/>
          <p:cNvSpPr>
            <a:spLocks noGrp="1"/>
          </p:cNvSpPr>
          <p:nvPr>
            <p:ph idx="1"/>
          </p:nvPr>
        </p:nvSpPr>
        <p:spPr>
          <a:xfrm>
            <a:off x="1219200" y="1013882"/>
            <a:ext cx="6163733" cy="4129617"/>
          </a:xfrm>
          <a:solidFill>
            <a:schemeClr val="bg1"/>
          </a:solidFill>
          <a:ln>
            <a:solidFill>
              <a:schemeClr val="tx1"/>
            </a:solidFill>
          </a:ln>
        </p:spPr>
        <p:txBody>
          <a:bodyPr>
            <a:noAutofit/>
          </a:bodyPr>
          <a:lstStyle/>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with waits as</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select</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r>
              <a:rPr lang="en-US" sz="900" dirty="0" smtClean="0">
                <a:solidFill>
                  <a:schemeClr val="tx1"/>
                </a:solidFill>
                <a:latin typeface="Courier New" pitchFamily="49" charset="0"/>
                <a:cs typeface="Courier New" pitchFamily="49" charset="0"/>
              </a:rPr>
              <a:t>	</a:t>
            </a:r>
            <a:r>
              <a:rPr lang="en-US" sz="900" dirty="0" err="1" smtClean="0">
                <a:solidFill>
                  <a:schemeClr val="tx1"/>
                </a:solidFill>
                <a:latin typeface="Courier New" pitchFamily="49" charset="0"/>
                <a:cs typeface="Courier New" pitchFamily="49" charset="0"/>
              </a:rPr>
              <a:t>wait_type</a:t>
            </a:r>
            <a:endParaRPr lang="en-US" sz="900" dirty="0">
              <a:solidFill>
                <a:schemeClr val="tx1"/>
              </a:solidFill>
              <a:latin typeface="Courier New" pitchFamily="49" charset="0"/>
              <a:cs typeface="Courier New" pitchFamily="49" charset="0"/>
            </a:endParaRP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r>
              <a:rPr lang="en-US" sz="900" dirty="0" smtClean="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wait_time_ms</a:t>
            </a:r>
            <a:r>
              <a:rPr lang="en-US" sz="900" dirty="0">
                <a:solidFill>
                  <a:schemeClr val="tx1"/>
                </a:solidFill>
                <a:latin typeface="Courier New" pitchFamily="49" charset="0"/>
                <a:cs typeface="Courier New" pitchFamily="49" charset="0"/>
              </a:rPr>
              <a:t> / 1000. as </a:t>
            </a:r>
            <a:r>
              <a:rPr lang="en-US" sz="900" dirty="0" err="1">
                <a:solidFill>
                  <a:schemeClr val="tx1"/>
                </a:solidFill>
                <a:latin typeface="Courier New" pitchFamily="49" charset="0"/>
                <a:cs typeface="Courier New" pitchFamily="49" charset="0"/>
              </a:rPr>
              <a:t>wait_time_s</a:t>
            </a:r>
            <a:endParaRPr lang="en-US" sz="900" dirty="0">
              <a:solidFill>
                <a:schemeClr val="tx1"/>
              </a:solidFill>
              <a:latin typeface="Courier New" pitchFamily="49" charset="0"/>
              <a:cs typeface="Courier New" pitchFamily="49" charset="0"/>
            </a:endParaRP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r>
              <a:rPr lang="en-US" sz="900" dirty="0" smtClean="0">
                <a:solidFill>
                  <a:schemeClr val="tx1"/>
                </a:solidFill>
                <a:latin typeface="Courier New" pitchFamily="49" charset="0"/>
                <a:cs typeface="Courier New" pitchFamily="49" charset="0"/>
              </a:rPr>
              <a:t>	,</a:t>
            </a:r>
            <a:r>
              <a:rPr lang="en-US" sz="900" dirty="0">
                <a:solidFill>
                  <a:schemeClr val="tx1"/>
                </a:solidFill>
                <a:latin typeface="Courier New" pitchFamily="49" charset="0"/>
                <a:cs typeface="Courier New" pitchFamily="49" charset="0"/>
              </a:rPr>
              <a:t>100.0 * </a:t>
            </a:r>
            <a:r>
              <a:rPr lang="en-US" sz="900" dirty="0" err="1">
                <a:solidFill>
                  <a:schemeClr val="tx1"/>
                </a:solidFill>
                <a:latin typeface="Courier New" pitchFamily="49" charset="0"/>
                <a:cs typeface="Courier New" pitchFamily="49" charset="0"/>
              </a:rPr>
              <a:t>wait_time_ms</a:t>
            </a:r>
            <a:r>
              <a:rPr lang="en-US" sz="900" dirty="0">
                <a:solidFill>
                  <a:schemeClr val="tx1"/>
                </a:solidFill>
                <a:latin typeface="Courier New" pitchFamily="49" charset="0"/>
                <a:cs typeface="Courier New" pitchFamily="49" charset="0"/>
              </a:rPr>
              <a:t> / sum(</a:t>
            </a:r>
            <a:r>
              <a:rPr lang="en-US" sz="900" dirty="0" err="1">
                <a:solidFill>
                  <a:schemeClr val="tx1"/>
                </a:solidFill>
                <a:latin typeface="Courier New" pitchFamily="49" charset="0"/>
                <a:cs typeface="Courier New" pitchFamily="49" charset="0"/>
              </a:rPr>
              <a:t>wait_time_ms</a:t>
            </a:r>
            <a:r>
              <a:rPr lang="en-US" sz="900" dirty="0">
                <a:solidFill>
                  <a:schemeClr val="tx1"/>
                </a:solidFill>
                <a:latin typeface="Courier New" pitchFamily="49" charset="0"/>
                <a:cs typeface="Courier New" pitchFamily="49" charset="0"/>
              </a:rPr>
              <a:t>) over() as </a:t>
            </a:r>
            <a:r>
              <a:rPr lang="en-US" sz="900" dirty="0" err="1">
                <a:solidFill>
                  <a:schemeClr val="tx1"/>
                </a:solidFill>
                <a:latin typeface="Courier New" pitchFamily="49" charset="0"/>
                <a:cs typeface="Courier New" pitchFamily="49" charset="0"/>
              </a:rPr>
              <a:t>pct</a:t>
            </a:r>
            <a:endParaRPr lang="en-US" sz="900" dirty="0">
              <a:solidFill>
                <a:schemeClr val="tx1"/>
              </a:solidFill>
              <a:latin typeface="Courier New" pitchFamily="49" charset="0"/>
              <a:cs typeface="Courier New" pitchFamily="49" charset="0"/>
            </a:endParaRP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r>
              <a:rPr lang="en-US" sz="900" dirty="0" smtClean="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row_number</a:t>
            </a:r>
            <a:r>
              <a:rPr lang="en-US" sz="900" dirty="0">
                <a:solidFill>
                  <a:schemeClr val="tx1"/>
                </a:solidFill>
                <a:latin typeface="Courier New" pitchFamily="49" charset="0"/>
                <a:cs typeface="Courier New" pitchFamily="49" charset="0"/>
              </a:rPr>
              <a:t>() over(order by </a:t>
            </a:r>
            <a:r>
              <a:rPr lang="en-US" sz="900" dirty="0" err="1">
                <a:solidFill>
                  <a:schemeClr val="tx1"/>
                </a:solidFill>
                <a:latin typeface="Courier New" pitchFamily="49" charset="0"/>
                <a:cs typeface="Courier New" pitchFamily="49" charset="0"/>
              </a:rPr>
              <a:t>wait_time_ms</a:t>
            </a: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desc</a:t>
            </a:r>
            <a:r>
              <a:rPr lang="en-US" sz="900" dirty="0">
                <a:solidFill>
                  <a:schemeClr val="tx1"/>
                </a:solidFill>
                <a:latin typeface="Courier New" pitchFamily="49" charset="0"/>
                <a:cs typeface="Courier New" pitchFamily="49" charset="0"/>
              </a:rPr>
              <a:t>) as </a:t>
            </a:r>
            <a:r>
              <a:rPr lang="en-US" sz="900" dirty="0" err="1">
                <a:solidFill>
                  <a:schemeClr val="tx1"/>
                </a:solidFill>
                <a:latin typeface="Courier New" pitchFamily="49" charset="0"/>
                <a:cs typeface="Courier New" pitchFamily="49" charset="0"/>
              </a:rPr>
              <a:t>rn</a:t>
            </a:r>
            <a:endParaRPr lang="en-US" sz="900" dirty="0">
              <a:solidFill>
                <a:schemeClr val="tx1"/>
              </a:solidFill>
              <a:latin typeface="Courier New" pitchFamily="49" charset="0"/>
              <a:cs typeface="Courier New" pitchFamily="49" charset="0"/>
            </a:endParaRP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from </a:t>
            </a:r>
            <a:r>
              <a:rPr lang="en-US" sz="900" b="1" dirty="0" err="1">
                <a:solidFill>
                  <a:schemeClr val="tx1"/>
                </a:solidFill>
                <a:latin typeface="Courier New" pitchFamily="49" charset="0"/>
                <a:cs typeface="Courier New" pitchFamily="49" charset="0"/>
              </a:rPr>
              <a:t>sys.dm_os_wait_stats</a:t>
            </a:r>
            <a:endParaRPr lang="en-US" sz="900" b="1" dirty="0">
              <a:solidFill>
                <a:schemeClr val="tx1"/>
              </a:solidFill>
              <a:latin typeface="Courier New" pitchFamily="49" charset="0"/>
              <a:cs typeface="Courier New" pitchFamily="49" charset="0"/>
            </a:endParaRP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 filter out additional irrelevant waits</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where</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upper(</a:t>
            </a:r>
            <a:r>
              <a:rPr lang="en-US" sz="900" dirty="0" err="1">
                <a:solidFill>
                  <a:schemeClr val="tx1"/>
                </a:solidFill>
                <a:latin typeface="Courier New" pitchFamily="49" charset="0"/>
                <a:cs typeface="Courier New" pitchFamily="49" charset="0"/>
              </a:rPr>
              <a:t>wait_type</a:t>
            </a:r>
            <a:r>
              <a:rPr lang="en-US" sz="900" dirty="0">
                <a:solidFill>
                  <a:schemeClr val="tx1"/>
                </a:solidFill>
                <a:latin typeface="Courier New" pitchFamily="49" charset="0"/>
                <a:cs typeface="Courier New" pitchFamily="49" charset="0"/>
              </a:rPr>
              <a:t>) not like '%SLEEP%'</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select</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w1.wait_type</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,convert(</a:t>
            </a:r>
            <a:r>
              <a:rPr lang="en-US" sz="900" dirty="0" err="1">
                <a:solidFill>
                  <a:schemeClr val="tx1"/>
                </a:solidFill>
                <a:latin typeface="Courier New" pitchFamily="49" charset="0"/>
                <a:cs typeface="Courier New" pitchFamily="49" charset="0"/>
              </a:rPr>
              <a:t>varchar,cast</a:t>
            </a:r>
            <a:r>
              <a:rPr lang="en-US" sz="900" dirty="0">
                <a:solidFill>
                  <a:schemeClr val="tx1"/>
                </a:solidFill>
                <a:latin typeface="Courier New" pitchFamily="49" charset="0"/>
                <a:cs typeface="Courier New" pitchFamily="49" charset="0"/>
              </a:rPr>
              <a:t>(w1.wait_time_s as money),100) + ' </a:t>
            </a:r>
            <a:r>
              <a:rPr lang="en-US" sz="900" dirty="0" err="1">
                <a:solidFill>
                  <a:schemeClr val="tx1"/>
                </a:solidFill>
                <a:latin typeface="Courier New" pitchFamily="49" charset="0"/>
                <a:cs typeface="Courier New" pitchFamily="49" charset="0"/>
              </a:rPr>
              <a:t>secs</a:t>
            </a:r>
            <a:r>
              <a:rPr lang="en-US" sz="900" dirty="0">
                <a:solidFill>
                  <a:schemeClr val="tx1"/>
                </a:solidFill>
                <a:latin typeface="Courier New" pitchFamily="49" charset="0"/>
                <a:cs typeface="Courier New" pitchFamily="49" charset="0"/>
              </a:rPr>
              <a:t>' as </a:t>
            </a:r>
            <a:r>
              <a:rPr lang="en-US" sz="900" dirty="0" err="1">
                <a:solidFill>
                  <a:schemeClr val="tx1"/>
                </a:solidFill>
                <a:latin typeface="Courier New" pitchFamily="49" charset="0"/>
                <a:cs typeface="Courier New" pitchFamily="49" charset="0"/>
              </a:rPr>
              <a:t>total_wait_time_sec</a:t>
            </a:r>
            <a:endParaRPr lang="en-US" sz="900" dirty="0">
              <a:solidFill>
                <a:schemeClr val="tx1"/>
              </a:solidFill>
              <a:latin typeface="Courier New" pitchFamily="49" charset="0"/>
              <a:cs typeface="Courier New" pitchFamily="49" charset="0"/>
            </a:endParaRP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,convert(varchar,cast(w1.pct as money),100) + ' %'  as </a:t>
            </a:r>
            <a:r>
              <a:rPr lang="en-US" sz="900" dirty="0" err="1">
                <a:solidFill>
                  <a:schemeClr val="tx1"/>
                </a:solidFill>
                <a:latin typeface="Courier New" pitchFamily="49" charset="0"/>
                <a:cs typeface="Courier New" pitchFamily="49" charset="0"/>
              </a:rPr>
              <a:t>wait_time_pcnt</a:t>
            </a:r>
            <a:endParaRPr lang="en-US" sz="900" dirty="0">
              <a:solidFill>
                <a:schemeClr val="tx1"/>
              </a:solidFill>
              <a:latin typeface="Courier New" pitchFamily="49" charset="0"/>
              <a:cs typeface="Courier New" pitchFamily="49" charset="0"/>
            </a:endParaRP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,convert(</a:t>
            </a:r>
            <a:r>
              <a:rPr lang="en-US" sz="900" dirty="0" err="1">
                <a:solidFill>
                  <a:schemeClr val="tx1"/>
                </a:solidFill>
                <a:latin typeface="Courier New" pitchFamily="49" charset="0"/>
                <a:cs typeface="Courier New" pitchFamily="49" charset="0"/>
              </a:rPr>
              <a:t>varchar,cast</a:t>
            </a:r>
            <a:r>
              <a:rPr lang="en-US" sz="900" dirty="0">
                <a:solidFill>
                  <a:schemeClr val="tx1"/>
                </a:solidFill>
                <a:latin typeface="Courier New" pitchFamily="49" charset="0"/>
                <a:cs typeface="Courier New" pitchFamily="49" charset="0"/>
              </a:rPr>
              <a:t>(sum(w2.pct) as money),100) + ' %' as </a:t>
            </a:r>
            <a:r>
              <a:rPr lang="en-US" sz="900" dirty="0" err="1">
                <a:solidFill>
                  <a:schemeClr val="tx1"/>
                </a:solidFill>
                <a:latin typeface="Courier New" pitchFamily="49" charset="0"/>
                <a:cs typeface="Courier New" pitchFamily="49" charset="0"/>
              </a:rPr>
              <a:t>accumulative_pcnt</a:t>
            </a:r>
            <a:endParaRPr lang="en-US" sz="900" dirty="0">
              <a:solidFill>
                <a:schemeClr val="tx1"/>
              </a:solidFill>
              <a:latin typeface="Courier New" pitchFamily="49" charset="0"/>
              <a:cs typeface="Courier New" pitchFamily="49" charset="0"/>
            </a:endParaRP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from</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waits as w1</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inner join waits as w2 on w2.rn &lt;= w1.rn</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group by w1.rn, w1.wait_type, w1.wait_time_s, w1.pct</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having sum(w2.pct) - w1.pct &lt;= 90 -- percentage threshold</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order by w1.rn</a:t>
            </a:r>
          </a:p>
        </p:txBody>
      </p:sp>
      <p:sp>
        <p:nvSpPr>
          <p:cNvPr id="5" name="Right Arrow 4"/>
          <p:cNvSpPr/>
          <p:nvPr/>
        </p:nvSpPr>
        <p:spPr>
          <a:xfrm>
            <a:off x="567267" y="2059871"/>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3717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628651"/>
            <a:ext cx="7924800" cy="3662541"/>
          </a:xfrm>
          <a:prstGeom prst="rect">
            <a:avLst/>
          </a:prstGeom>
          <a:noFill/>
        </p:spPr>
        <p:txBody>
          <a:bodyPr wrap="square" rtlCol="0">
            <a:spAutoFit/>
          </a:bodyPr>
          <a:lstStyle/>
          <a:p>
            <a:pPr marL="285750" indent="-285750">
              <a:buFont typeface="Arial" pitchFamily="34" charset="0"/>
              <a:buChar char="•"/>
            </a:pPr>
            <a:r>
              <a:rPr lang="en-US" sz="1600" dirty="0" smtClean="0"/>
              <a:t>Top Waits</a:t>
            </a:r>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T-SQL for TOP Waits</a:t>
            </a:r>
            <a:endParaRPr lang="en-US" sz="2800" dirty="0"/>
          </a:p>
        </p:txBody>
      </p:sp>
      <p:sp>
        <p:nvSpPr>
          <p:cNvPr id="3" name="Content Placeholder 2"/>
          <p:cNvSpPr>
            <a:spLocks noGrp="1"/>
          </p:cNvSpPr>
          <p:nvPr>
            <p:ph idx="1"/>
          </p:nvPr>
        </p:nvSpPr>
        <p:spPr>
          <a:xfrm>
            <a:off x="1219200" y="1013882"/>
            <a:ext cx="6163733" cy="4129617"/>
          </a:xfrm>
          <a:solidFill>
            <a:schemeClr val="bg1"/>
          </a:solidFill>
          <a:ln>
            <a:solidFill>
              <a:schemeClr val="tx1"/>
            </a:solidFill>
          </a:ln>
        </p:spPr>
        <p:txBody>
          <a:bodyPr>
            <a:noAutofit/>
          </a:bodyPr>
          <a:lstStyle/>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with waits as</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select</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r>
              <a:rPr lang="en-US" sz="900" dirty="0" smtClean="0">
                <a:solidFill>
                  <a:schemeClr val="tx1"/>
                </a:solidFill>
                <a:latin typeface="Courier New" pitchFamily="49" charset="0"/>
                <a:cs typeface="Courier New" pitchFamily="49" charset="0"/>
              </a:rPr>
              <a:t>	</a:t>
            </a:r>
            <a:r>
              <a:rPr lang="en-US" sz="900" dirty="0" err="1" smtClean="0">
                <a:solidFill>
                  <a:schemeClr val="tx1"/>
                </a:solidFill>
                <a:latin typeface="Courier New" pitchFamily="49" charset="0"/>
                <a:cs typeface="Courier New" pitchFamily="49" charset="0"/>
              </a:rPr>
              <a:t>wait_type</a:t>
            </a:r>
            <a:endParaRPr lang="en-US" sz="900" dirty="0">
              <a:solidFill>
                <a:schemeClr val="tx1"/>
              </a:solidFill>
              <a:latin typeface="Courier New" pitchFamily="49" charset="0"/>
              <a:cs typeface="Courier New" pitchFamily="49" charset="0"/>
            </a:endParaRP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r>
              <a:rPr lang="en-US" sz="900" dirty="0" smtClean="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wait_time_ms</a:t>
            </a:r>
            <a:r>
              <a:rPr lang="en-US" sz="900" dirty="0">
                <a:solidFill>
                  <a:schemeClr val="tx1"/>
                </a:solidFill>
                <a:latin typeface="Courier New" pitchFamily="49" charset="0"/>
                <a:cs typeface="Courier New" pitchFamily="49" charset="0"/>
              </a:rPr>
              <a:t> / 1000. as </a:t>
            </a:r>
            <a:r>
              <a:rPr lang="en-US" sz="900" dirty="0" err="1">
                <a:solidFill>
                  <a:schemeClr val="tx1"/>
                </a:solidFill>
                <a:latin typeface="Courier New" pitchFamily="49" charset="0"/>
                <a:cs typeface="Courier New" pitchFamily="49" charset="0"/>
              </a:rPr>
              <a:t>wait_time_s</a:t>
            </a:r>
            <a:endParaRPr lang="en-US" sz="900" dirty="0">
              <a:solidFill>
                <a:schemeClr val="tx1"/>
              </a:solidFill>
              <a:latin typeface="Courier New" pitchFamily="49" charset="0"/>
              <a:cs typeface="Courier New" pitchFamily="49" charset="0"/>
            </a:endParaRP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r>
              <a:rPr lang="en-US" sz="900" dirty="0" smtClean="0">
                <a:solidFill>
                  <a:schemeClr val="tx1"/>
                </a:solidFill>
                <a:latin typeface="Courier New" pitchFamily="49" charset="0"/>
                <a:cs typeface="Courier New" pitchFamily="49" charset="0"/>
              </a:rPr>
              <a:t>	,</a:t>
            </a:r>
            <a:r>
              <a:rPr lang="en-US" sz="900" dirty="0">
                <a:solidFill>
                  <a:schemeClr val="tx1"/>
                </a:solidFill>
                <a:latin typeface="Courier New" pitchFamily="49" charset="0"/>
                <a:cs typeface="Courier New" pitchFamily="49" charset="0"/>
              </a:rPr>
              <a:t>100.0 * </a:t>
            </a:r>
            <a:r>
              <a:rPr lang="en-US" sz="900" dirty="0" err="1">
                <a:solidFill>
                  <a:schemeClr val="tx1"/>
                </a:solidFill>
                <a:latin typeface="Courier New" pitchFamily="49" charset="0"/>
                <a:cs typeface="Courier New" pitchFamily="49" charset="0"/>
              </a:rPr>
              <a:t>wait_time_ms</a:t>
            </a:r>
            <a:r>
              <a:rPr lang="en-US" sz="900" dirty="0">
                <a:solidFill>
                  <a:schemeClr val="tx1"/>
                </a:solidFill>
                <a:latin typeface="Courier New" pitchFamily="49" charset="0"/>
                <a:cs typeface="Courier New" pitchFamily="49" charset="0"/>
              </a:rPr>
              <a:t> / sum(</a:t>
            </a:r>
            <a:r>
              <a:rPr lang="en-US" sz="900" dirty="0" err="1">
                <a:solidFill>
                  <a:schemeClr val="tx1"/>
                </a:solidFill>
                <a:latin typeface="Courier New" pitchFamily="49" charset="0"/>
                <a:cs typeface="Courier New" pitchFamily="49" charset="0"/>
              </a:rPr>
              <a:t>wait_time_ms</a:t>
            </a:r>
            <a:r>
              <a:rPr lang="en-US" sz="900" dirty="0">
                <a:solidFill>
                  <a:schemeClr val="tx1"/>
                </a:solidFill>
                <a:latin typeface="Courier New" pitchFamily="49" charset="0"/>
                <a:cs typeface="Courier New" pitchFamily="49" charset="0"/>
              </a:rPr>
              <a:t>) over() as </a:t>
            </a:r>
            <a:r>
              <a:rPr lang="en-US" sz="900" dirty="0" err="1">
                <a:solidFill>
                  <a:schemeClr val="tx1"/>
                </a:solidFill>
                <a:latin typeface="Courier New" pitchFamily="49" charset="0"/>
                <a:cs typeface="Courier New" pitchFamily="49" charset="0"/>
              </a:rPr>
              <a:t>pct</a:t>
            </a:r>
            <a:endParaRPr lang="en-US" sz="900" dirty="0">
              <a:solidFill>
                <a:schemeClr val="tx1"/>
              </a:solidFill>
              <a:latin typeface="Courier New" pitchFamily="49" charset="0"/>
              <a:cs typeface="Courier New" pitchFamily="49" charset="0"/>
            </a:endParaRP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r>
              <a:rPr lang="en-US" sz="900" dirty="0" smtClean="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row_number</a:t>
            </a:r>
            <a:r>
              <a:rPr lang="en-US" sz="900" dirty="0">
                <a:solidFill>
                  <a:schemeClr val="tx1"/>
                </a:solidFill>
                <a:latin typeface="Courier New" pitchFamily="49" charset="0"/>
                <a:cs typeface="Courier New" pitchFamily="49" charset="0"/>
              </a:rPr>
              <a:t>() over(order by </a:t>
            </a:r>
            <a:r>
              <a:rPr lang="en-US" sz="900" dirty="0" err="1">
                <a:solidFill>
                  <a:schemeClr val="tx1"/>
                </a:solidFill>
                <a:latin typeface="Courier New" pitchFamily="49" charset="0"/>
                <a:cs typeface="Courier New" pitchFamily="49" charset="0"/>
              </a:rPr>
              <a:t>wait_time_ms</a:t>
            </a: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desc</a:t>
            </a:r>
            <a:r>
              <a:rPr lang="en-US" sz="900" dirty="0">
                <a:solidFill>
                  <a:schemeClr val="tx1"/>
                </a:solidFill>
                <a:latin typeface="Courier New" pitchFamily="49" charset="0"/>
                <a:cs typeface="Courier New" pitchFamily="49" charset="0"/>
              </a:rPr>
              <a:t>) as </a:t>
            </a:r>
            <a:r>
              <a:rPr lang="en-US" sz="900" dirty="0" err="1">
                <a:solidFill>
                  <a:schemeClr val="tx1"/>
                </a:solidFill>
                <a:latin typeface="Courier New" pitchFamily="49" charset="0"/>
                <a:cs typeface="Courier New" pitchFamily="49" charset="0"/>
              </a:rPr>
              <a:t>rn</a:t>
            </a:r>
            <a:endParaRPr lang="en-US" sz="900" dirty="0">
              <a:solidFill>
                <a:schemeClr val="tx1"/>
              </a:solidFill>
              <a:latin typeface="Courier New" pitchFamily="49" charset="0"/>
              <a:cs typeface="Courier New" pitchFamily="49" charset="0"/>
            </a:endParaRP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from </a:t>
            </a:r>
            <a:r>
              <a:rPr lang="en-US" sz="900" b="1" dirty="0" err="1">
                <a:solidFill>
                  <a:schemeClr val="tx1"/>
                </a:solidFill>
                <a:latin typeface="Courier New" pitchFamily="49" charset="0"/>
                <a:cs typeface="Courier New" pitchFamily="49" charset="0"/>
              </a:rPr>
              <a:t>sys.dm_os_wait_stats</a:t>
            </a:r>
            <a:endParaRPr lang="en-US" sz="900" b="1" dirty="0">
              <a:solidFill>
                <a:schemeClr val="tx1"/>
              </a:solidFill>
              <a:latin typeface="Courier New" pitchFamily="49" charset="0"/>
              <a:cs typeface="Courier New" pitchFamily="49" charset="0"/>
            </a:endParaRP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 filter out additional irrelevant waits</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where</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upper(</a:t>
            </a:r>
            <a:r>
              <a:rPr lang="en-US" sz="900" dirty="0" err="1">
                <a:solidFill>
                  <a:schemeClr val="tx1"/>
                </a:solidFill>
                <a:latin typeface="Courier New" pitchFamily="49" charset="0"/>
                <a:cs typeface="Courier New" pitchFamily="49" charset="0"/>
              </a:rPr>
              <a:t>wait_type</a:t>
            </a:r>
            <a:r>
              <a:rPr lang="en-US" sz="900" dirty="0">
                <a:solidFill>
                  <a:schemeClr val="tx1"/>
                </a:solidFill>
                <a:latin typeface="Courier New" pitchFamily="49" charset="0"/>
                <a:cs typeface="Courier New" pitchFamily="49" charset="0"/>
              </a:rPr>
              <a:t>) not like '%SLEEP%'</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select</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w1.wait_type</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,convert(</a:t>
            </a:r>
            <a:r>
              <a:rPr lang="en-US" sz="900" dirty="0" err="1">
                <a:solidFill>
                  <a:schemeClr val="tx1"/>
                </a:solidFill>
                <a:latin typeface="Courier New" pitchFamily="49" charset="0"/>
                <a:cs typeface="Courier New" pitchFamily="49" charset="0"/>
              </a:rPr>
              <a:t>varchar,cast</a:t>
            </a:r>
            <a:r>
              <a:rPr lang="en-US" sz="900" dirty="0">
                <a:solidFill>
                  <a:schemeClr val="tx1"/>
                </a:solidFill>
                <a:latin typeface="Courier New" pitchFamily="49" charset="0"/>
                <a:cs typeface="Courier New" pitchFamily="49" charset="0"/>
              </a:rPr>
              <a:t>(w1.wait_time_s as money),100) + ' </a:t>
            </a:r>
            <a:r>
              <a:rPr lang="en-US" sz="900" dirty="0" err="1">
                <a:solidFill>
                  <a:schemeClr val="tx1"/>
                </a:solidFill>
                <a:latin typeface="Courier New" pitchFamily="49" charset="0"/>
                <a:cs typeface="Courier New" pitchFamily="49" charset="0"/>
              </a:rPr>
              <a:t>secs</a:t>
            </a:r>
            <a:r>
              <a:rPr lang="en-US" sz="900" dirty="0">
                <a:solidFill>
                  <a:schemeClr val="tx1"/>
                </a:solidFill>
                <a:latin typeface="Courier New" pitchFamily="49" charset="0"/>
                <a:cs typeface="Courier New" pitchFamily="49" charset="0"/>
              </a:rPr>
              <a:t>' as </a:t>
            </a:r>
            <a:r>
              <a:rPr lang="en-US" sz="900" dirty="0" err="1">
                <a:solidFill>
                  <a:schemeClr val="tx1"/>
                </a:solidFill>
                <a:latin typeface="Courier New" pitchFamily="49" charset="0"/>
                <a:cs typeface="Courier New" pitchFamily="49" charset="0"/>
              </a:rPr>
              <a:t>total_wait_time_sec</a:t>
            </a:r>
            <a:endParaRPr lang="en-US" sz="900" dirty="0">
              <a:solidFill>
                <a:schemeClr val="tx1"/>
              </a:solidFill>
              <a:latin typeface="Courier New" pitchFamily="49" charset="0"/>
              <a:cs typeface="Courier New" pitchFamily="49" charset="0"/>
            </a:endParaRP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,convert(varchar,cast(w1.pct as money),100) + ' %'  as </a:t>
            </a:r>
            <a:r>
              <a:rPr lang="en-US" sz="900" dirty="0" err="1">
                <a:solidFill>
                  <a:schemeClr val="tx1"/>
                </a:solidFill>
                <a:latin typeface="Courier New" pitchFamily="49" charset="0"/>
                <a:cs typeface="Courier New" pitchFamily="49" charset="0"/>
              </a:rPr>
              <a:t>wait_time_pcnt</a:t>
            </a:r>
            <a:endParaRPr lang="en-US" sz="900" dirty="0">
              <a:solidFill>
                <a:schemeClr val="tx1"/>
              </a:solidFill>
              <a:latin typeface="Courier New" pitchFamily="49" charset="0"/>
              <a:cs typeface="Courier New" pitchFamily="49" charset="0"/>
            </a:endParaRP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,convert(</a:t>
            </a:r>
            <a:r>
              <a:rPr lang="en-US" sz="900" dirty="0" err="1">
                <a:solidFill>
                  <a:schemeClr val="tx1"/>
                </a:solidFill>
                <a:latin typeface="Courier New" pitchFamily="49" charset="0"/>
                <a:cs typeface="Courier New" pitchFamily="49" charset="0"/>
              </a:rPr>
              <a:t>varchar,cast</a:t>
            </a:r>
            <a:r>
              <a:rPr lang="en-US" sz="900" dirty="0">
                <a:solidFill>
                  <a:schemeClr val="tx1"/>
                </a:solidFill>
                <a:latin typeface="Courier New" pitchFamily="49" charset="0"/>
                <a:cs typeface="Courier New" pitchFamily="49" charset="0"/>
              </a:rPr>
              <a:t>(sum(w2.pct) as money),100) + ' %' as </a:t>
            </a:r>
            <a:r>
              <a:rPr lang="en-US" sz="900" dirty="0" err="1">
                <a:solidFill>
                  <a:schemeClr val="tx1"/>
                </a:solidFill>
                <a:latin typeface="Courier New" pitchFamily="49" charset="0"/>
                <a:cs typeface="Courier New" pitchFamily="49" charset="0"/>
              </a:rPr>
              <a:t>accumulative_pcnt</a:t>
            </a:r>
            <a:endParaRPr lang="en-US" sz="900" dirty="0">
              <a:solidFill>
                <a:schemeClr val="tx1"/>
              </a:solidFill>
              <a:latin typeface="Courier New" pitchFamily="49" charset="0"/>
              <a:cs typeface="Courier New" pitchFamily="49" charset="0"/>
            </a:endParaRP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from</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waits as w1</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inner join waits as w2 on w2.rn &lt;= w1.rn</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group by w1.rn, w1.wait_type, w1.wait_time_s, w1.pct</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having sum(w2.pct) - w1.pct &lt;= 90 -- percentage threshold</a:t>
            </a:r>
          </a:p>
          <a:p>
            <a:pPr marL="0" indent="0">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order by w1.rn</a:t>
            </a:r>
          </a:p>
        </p:txBody>
      </p:sp>
      <p:sp>
        <p:nvSpPr>
          <p:cNvPr id="5" name="Right Arrow 4"/>
          <p:cNvSpPr/>
          <p:nvPr/>
        </p:nvSpPr>
        <p:spPr>
          <a:xfrm>
            <a:off x="567267" y="2059871"/>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267" y="1259771"/>
            <a:ext cx="5381625" cy="2400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1752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867153"/>
            <a:ext cx="9144000" cy="101566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Sessions Blocked</a:t>
            </a:r>
            <a:endPar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411991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986367"/>
            <a:ext cx="7924800" cy="3416320"/>
          </a:xfrm>
          <a:prstGeom prst="rect">
            <a:avLst/>
          </a:prstGeom>
          <a:noFill/>
        </p:spPr>
        <p:txBody>
          <a:bodyPr wrap="square" rtlCol="0">
            <a:spAutoFit/>
          </a:bodyPr>
          <a:lstStyle/>
          <a:p>
            <a:pPr marL="285750" indent="-285750">
              <a:buFont typeface="Arial" pitchFamily="34" charset="0"/>
              <a:buChar char="•"/>
            </a:pPr>
            <a:r>
              <a:rPr lang="en-US" dirty="0" smtClean="0"/>
              <a:t>Sessions Blocked and by Who</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dirty="0" smtClean="0"/>
              <a:t>To present the last command:</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dirty="0" smtClean="0"/>
              <a:t>To destroy the connection:</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dirty="0" smtClean="0"/>
              <a:t>To present who much time needs to finish destroying:</a:t>
            </a: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smtClean="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T-SQL for See Sessions Blocked, by Who, and in which Database</a:t>
            </a:r>
            <a:endParaRPr lang="en-US" sz="2800" dirty="0"/>
          </a:p>
        </p:txBody>
      </p:sp>
      <p:sp>
        <p:nvSpPr>
          <p:cNvPr id="3" name="Content Placeholder 2"/>
          <p:cNvSpPr>
            <a:spLocks noGrp="1"/>
          </p:cNvSpPr>
          <p:nvPr>
            <p:ph idx="1"/>
          </p:nvPr>
        </p:nvSpPr>
        <p:spPr>
          <a:xfrm>
            <a:off x="1219200" y="1371600"/>
            <a:ext cx="3291840" cy="342901"/>
          </a:xfrm>
          <a:solidFill>
            <a:schemeClr val="bg1"/>
          </a:solidFill>
          <a:ln>
            <a:solidFill>
              <a:schemeClr val="tx1"/>
            </a:solidFill>
          </a:ln>
        </p:spPr>
        <p:txBody>
          <a:bodyPr>
            <a:noAutofit/>
          </a:bodyPr>
          <a:lstStyle/>
          <a:p>
            <a:pPr marL="0" indent="0">
              <a:buClr>
                <a:srgbClr val="C00000"/>
              </a:buClr>
              <a:buNone/>
            </a:pPr>
            <a:r>
              <a:rPr lang="en-US" sz="1200" dirty="0">
                <a:solidFill>
                  <a:schemeClr val="tx1"/>
                </a:solidFill>
                <a:latin typeface="Courier New" pitchFamily="49" charset="0"/>
                <a:cs typeface="Courier New" pitchFamily="49" charset="0"/>
              </a:rPr>
              <a:t>exec sp_who2</a:t>
            </a:r>
          </a:p>
        </p:txBody>
      </p:sp>
      <p:sp>
        <p:nvSpPr>
          <p:cNvPr id="7" name="Content Placeholder 2"/>
          <p:cNvSpPr txBox="1">
            <a:spLocks/>
          </p:cNvSpPr>
          <p:nvPr/>
        </p:nvSpPr>
        <p:spPr>
          <a:xfrm>
            <a:off x="1219200" y="2171700"/>
            <a:ext cx="3291840" cy="342901"/>
          </a:xfrm>
          <a:prstGeom prst="rect">
            <a:avLst/>
          </a:prstGeom>
          <a:solidFill>
            <a:schemeClr val="bg1"/>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C00000"/>
              </a:buClr>
              <a:buNone/>
            </a:pPr>
            <a:r>
              <a:rPr lang="en-US" sz="1200" dirty="0">
                <a:solidFill>
                  <a:schemeClr val="tx1"/>
                </a:solidFill>
                <a:latin typeface="Courier New" pitchFamily="49" charset="0"/>
                <a:cs typeface="Courier New" pitchFamily="49" charset="0"/>
              </a:rPr>
              <a:t>DBCC INPUTBUFFER </a:t>
            </a:r>
            <a:r>
              <a:rPr lang="en-US" sz="1200" dirty="0" smtClean="0">
                <a:solidFill>
                  <a:schemeClr val="tx1"/>
                </a:solidFill>
                <a:latin typeface="Courier New" pitchFamily="49" charset="0"/>
                <a:cs typeface="Courier New" pitchFamily="49" charset="0"/>
              </a:rPr>
              <a:t>(</a:t>
            </a:r>
            <a:r>
              <a:rPr lang="en-US" sz="1200" i="1" dirty="0" err="1" smtClean="0">
                <a:solidFill>
                  <a:schemeClr val="tx1"/>
                </a:solidFill>
                <a:latin typeface="Courier New" pitchFamily="49" charset="0"/>
                <a:cs typeface="Courier New" pitchFamily="49" charset="0"/>
              </a:rPr>
              <a:t>spid_number</a:t>
            </a:r>
            <a:r>
              <a:rPr lang="en-US" sz="1200" dirty="0" smtClean="0">
                <a:solidFill>
                  <a:schemeClr val="tx1"/>
                </a:solidFill>
                <a:latin typeface="Courier New" pitchFamily="49" charset="0"/>
                <a:cs typeface="Courier New" pitchFamily="49" charset="0"/>
              </a:rPr>
              <a:t>)</a:t>
            </a:r>
            <a:endParaRPr lang="en-US" sz="1200" dirty="0">
              <a:solidFill>
                <a:schemeClr val="tx1"/>
              </a:solidFill>
              <a:latin typeface="Courier New" pitchFamily="49" charset="0"/>
              <a:cs typeface="Courier New" pitchFamily="49" charset="0"/>
            </a:endParaRPr>
          </a:p>
        </p:txBody>
      </p:sp>
      <p:sp>
        <p:nvSpPr>
          <p:cNvPr id="8" name="Content Placeholder 2"/>
          <p:cNvSpPr txBox="1">
            <a:spLocks/>
          </p:cNvSpPr>
          <p:nvPr/>
        </p:nvSpPr>
        <p:spPr>
          <a:xfrm>
            <a:off x="1219200" y="3028950"/>
            <a:ext cx="3291840" cy="342901"/>
          </a:xfrm>
          <a:prstGeom prst="rect">
            <a:avLst/>
          </a:prstGeom>
          <a:solidFill>
            <a:schemeClr val="bg1"/>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C00000"/>
              </a:buClr>
              <a:buNone/>
            </a:pPr>
            <a:r>
              <a:rPr lang="en-US" sz="1200" dirty="0" smtClean="0">
                <a:solidFill>
                  <a:schemeClr val="tx1"/>
                </a:solidFill>
                <a:latin typeface="Courier New" pitchFamily="49" charset="0"/>
                <a:cs typeface="Courier New" pitchFamily="49" charset="0"/>
              </a:rPr>
              <a:t>KILL </a:t>
            </a:r>
            <a:r>
              <a:rPr lang="en-US" sz="1200" i="1" dirty="0" err="1" smtClean="0">
                <a:solidFill>
                  <a:schemeClr val="tx1"/>
                </a:solidFill>
                <a:latin typeface="Courier New" pitchFamily="49" charset="0"/>
                <a:cs typeface="Courier New" pitchFamily="49" charset="0"/>
              </a:rPr>
              <a:t>spid_number</a:t>
            </a:r>
            <a:endParaRPr lang="en-US" sz="1200" dirty="0">
              <a:solidFill>
                <a:schemeClr val="tx1"/>
              </a:solidFill>
              <a:latin typeface="Courier New" pitchFamily="49" charset="0"/>
              <a:cs typeface="Courier New" pitchFamily="49" charset="0"/>
            </a:endParaRPr>
          </a:p>
        </p:txBody>
      </p:sp>
      <p:sp>
        <p:nvSpPr>
          <p:cNvPr id="9" name="Content Placeholder 2"/>
          <p:cNvSpPr txBox="1">
            <a:spLocks/>
          </p:cNvSpPr>
          <p:nvPr/>
        </p:nvSpPr>
        <p:spPr>
          <a:xfrm>
            <a:off x="1219200" y="3829050"/>
            <a:ext cx="3291840" cy="342901"/>
          </a:xfrm>
          <a:prstGeom prst="rect">
            <a:avLst/>
          </a:prstGeom>
          <a:solidFill>
            <a:schemeClr val="bg1"/>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C00000"/>
              </a:buClr>
              <a:buNone/>
            </a:pPr>
            <a:r>
              <a:rPr lang="en-US" sz="1200" dirty="0" smtClean="0">
                <a:solidFill>
                  <a:schemeClr val="tx1"/>
                </a:solidFill>
                <a:latin typeface="Courier New" pitchFamily="49" charset="0"/>
                <a:cs typeface="Courier New" pitchFamily="49" charset="0"/>
              </a:rPr>
              <a:t>KILL </a:t>
            </a:r>
            <a:r>
              <a:rPr lang="en-US" sz="1200" i="1" dirty="0" err="1" smtClean="0">
                <a:solidFill>
                  <a:schemeClr val="tx1"/>
                </a:solidFill>
                <a:latin typeface="Courier New" pitchFamily="49" charset="0"/>
                <a:cs typeface="Courier New" pitchFamily="49" charset="0"/>
              </a:rPr>
              <a:t>spid_number</a:t>
            </a: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WITH STATUSONLY</a:t>
            </a:r>
          </a:p>
        </p:txBody>
      </p:sp>
    </p:spTree>
    <p:extLst>
      <p:ext uri="{BB962C8B-B14F-4D97-AF65-F5344CB8AC3E}">
        <p14:creationId xmlns:p14="http://schemas.microsoft.com/office/powerpoint/2010/main" val="1345905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986367"/>
            <a:ext cx="7924800" cy="3416320"/>
          </a:xfrm>
          <a:prstGeom prst="rect">
            <a:avLst/>
          </a:prstGeom>
          <a:noFill/>
        </p:spPr>
        <p:txBody>
          <a:bodyPr wrap="square" rtlCol="0">
            <a:spAutoFit/>
          </a:bodyPr>
          <a:lstStyle/>
          <a:p>
            <a:pPr marL="285750" indent="-285750">
              <a:buFont typeface="Arial" pitchFamily="34" charset="0"/>
              <a:buChar char="•"/>
            </a:pPr>
            <a:r>
              <a:rPr lang="en-US" dirty="0" smtClean="0"/>
              <a:t>Sessions Blocked and by Who</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dirty="0" smtClean="0"/>
              <a:t>To present the last command:</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dirty="0" smtClean="0"/>
              <a:t>To destroy the connection:</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dirty="0" smtClean="0"/>
              <a:t>To present who much time needs to finish destroying:</a:t>
            </a: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smtClean="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T-SQL for See Sessions Blocked, by Who, and in which Database</a:t>
            </a:r>
            <a:endParaRPr lang="en-US" sz="2800" dirty="0"/>
          </a:p>
        </p:txBody>
      </p:sp>
      <p:sp>
        <p:nvSpPr>
          <p:cNvPr id="3" name="Content Placeholder 2"/>
          <p:cNvSpPr>
            <a:spLocks noGrp="1"/>
          </p:cNvSpPr>
          <p:nvPr>
            <p:ph idx="1"/>
          </p:nvPr>
        </p:nvSpPr>
        <p:spPr>
          <a:xfrm>
            <a:off x="1219200" y="1371600"/>
            <a:ext cx="3291840" cy="342901"/>
          </a:xfrm>
          <a:solidFill>
            <a:schemeClr val="bg1"/>
          </a:solidFill>
          <a:ln>
            <a:solidFill>
              <a:schemeClr val="tx1"/>
            </a:solidFill>
          </a:ln>
        </p:spPr>
        <p:txBody>
          <a:bodyPr>
            <a:noAutofit/>
          </a:bodyPr>
          <a:lstStyle/>
          <a:p>
            <a:pPr marL="0" indent="0">
              <a:buClr>
                <a:srgbClr val="C00000"/>
              </a:buClr>
              <a:buNone/>
            </a:pPr>
            <a:r>
              <a:rPr lang="en-US" sz="1200" dirty="0">
                <a:solidFill>
                  <a:schemeClr val="tx1"/>
                </a:solidFill>
                <a:latin typeface="Courier New" pitchFamily="49" charset="0"/>
                <a:cs typeface="Courier New" pitchFamily="49" charset="0"/>
              </a:rPr>
              <a:t>exec sp_who2</a:t>
            </a:r>
          </a:p>
        </p:txBody>
      </p:sp>
      <p:sp>
        <p:nvSpPr>
          <p:cNvPr id="7" name="Content Placeholder 2"/>
          <p:cNvSpPr txBox="1">
            <a:spLocks/>
          </p:cNvSpPr>
          <p:nvPr/>
        </p:nvSpPr>
        <p:spPr>
          <a:xfrm>
            <a:off x="1219200" y="2171700"/>
            <a:ext cx="3291840" cy="342901"/>
          </a:xfrm>
          <a:prstGeom prst="rect">
            <a:avLst/>
          </a:prstGeom>
          <a:solidFill>
            <a:schemeClr val="bg1"/>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C00000"/>
              </a:buClr>
              <a:buNone/>
            </a:pPr>
            <a:r>
              <a:rPr lang="en-US" sz="1200" dirty="0">
                <a:solidFill>
                  <a:schemeClr val="tx1"/>
                </a:solidFill>
                <a:latin typeface="Courier New" pitchFamily="49" charset="0"/>
                <a:cs typeface="Courier New" pitchFamily="49" charset="0"/>
              </a:rPr>
              <a:t>DBCC INPUTBUFFER </a:t>
            </a:r>
            <a:r>
              <a:rPr lang="en-US" sz="1200" dirty="0" smtClean="0">
                <a:solidFill>
                  <a:schemeClr val="tx1"/>
                </a:solidFill>
                <a:latin typeface="Courier New" pitchFamily="49" charset="0"/>
                <a:cs typeface="Courier New" pitchFamily="49" charset="0"/>
              </a:rPr>
              <a:t>(</a:t>
            </a:r>
            <a:r>
              <a:rPr lang="en-US" sz="1200" i="1" dirty="0" err="1" smtClean="0">
                <a:solidFill>
                  <a:schemeClr val="tx1"/>
                </a:solidFill>
                <a:latin typeface="Courier New" pitchFamily="49" charset="0"/>
                <a:cs typeface="Courier New" pitchFamily="49" charset="0"/>
              </a:rPr>
              <a:t>spid_number</a:t>
            </a:r>
            <a:r>
              <a:rPr lang="en-US" sz="1200" dirty="0" smtClean="0">
                <a:solidFill>
                  <a:schemeClr val="tx1"/>
                </a:solidFill>
                <a:latin typeface="Courier New" pitchFamily="49" charset="0"/>
                <a:cs typeface="Courier New" pitchFamily="49" charset="0"/>
              </a:rPr>
              <a:t>)</a:t>
            </a:r>
            <a:endParaRPr lang="en-US" sz="1200" dirty="0">
              <a:solidFill>
                <a:schemeClr val="tx1"/>
              </a:solidFill>
              <a:latin typeface="Courier New" pitchFamily="49" charset="0"/>
              <a:cs typeface="Courier New" pitchFamily="49" charset="0"/>
            </a:endParaRPr>
          </a:p>
        </p:txBody>
      </p:sp>
      <p:sp>
        <p:nvSpPr>
          <p:cNvPr id="8" name="Content Placeholder 2"/>
          <p:cNvSpPr txBox="1">
            <a:spLocks/>
          </p:cNvSpPr>
          <p:nvPr/>
        </p:nvSpPr>
        <p:spPr>
          <a:xfrm>
            <a:off x="1219200" y="3028950"/>
            <a:ext cx="3291840" cy="342901"/>
          </a:xfrm>
          <a:prstGeom prst="rect">
            <a:avLst/>
          </a:prstGeom>
          <a:solidFill>
            <a:schemeClr val="bg1"/>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C00000"/>
              </a:buClr>
              <a:buNone/>
            </a:pPr>
            <a:r>
              <a:rPr lang="en-US" sz="1200" dirty="0" smtClean="0">
                <a:solidFill>
                  <a:schemeClr val="tx1"/>
                </a:solidFill>
                <a:latin typeface="Courier New" pitchFamily="49" charset="0"/>
                <a:cs typeface="Courier New" pitchFamily="49" charset="0"/>
              </a:rPr>
              <a:t>KILL </a:t>
            </a:r>
            <a:r>
              <a:rPr lang="en-US" sz="1200" i="1" dirty="0" err="1" smtClean="0">
                <a:solidFill>
                  <a:schemeClr val="tx1"/>
                </a:solidFill>
                <a:latin typeface="Courier New" pitchFamily="49" charset="0"/>
                <a:cs typeface="Courier New" pitchFamily="49" charset="0"/>
              </a:rPr>
              <a:t>spid_number</a:t>
            </a:r>
            <a:endParaRPr lang="en-US" sz="1200" dirty="0">
              <a:solidFill>
                <a:schemeClr val="tx1"/>
              </a:solidFill>
              <a:latin typeface="Courier New" pitchFamily="49" charset="0"/>
              <a:cs typeface="Courier New" pitchFamily="49" charset="0"/>
            </a:endParaRPr>
          </a:p>
        </p:txBody>
      </p:sp>
      <p:sp>
        <p:nvSpPr>
          <p:cNvPr id="9" name="Content Placeholder 2"/>
          <p:cNvSpPr txBox="1">
            <a:spLocks/>
          </p:cNvSpPr>
          <p:nvPr/>
        </p:nvSpPr>
        <p:spPr>
          <a:xfrm>
            <a:off x="1219200" y="3829050"/>
            <a:ext cx="3291840" cy="342901"/>
          </a:xfrm>
          <a:prstGeom prst="rect">
            <a:avLst/>
          </a:prstGeom>
          <a:solidFill>
            <a:schemeClr val="bg1"/>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C00000"/>
              </a:buClr>
              <a:buNone/>
            </a:pPr>
            <a:r>
              <a:rPr lang="en-US" sz="1200" dirty="0" smtClean="0">
                <a:solidFill>
                  <a:schemeClr val="tx1"/>
                </a:solidFill>
                <a:latin typeface="Courier New" pitchFamily="49" charset="0"/>
                <a:cs typeface="Courier New" pitchFamily="49" charset="0"/>
              </a:rPr>
              <a:t>KILL </a:t>
            </a:r>
            <a:r>
              <a:rPr lang="en-US" sz="1200" i="1" dirty="0" err="1" smtClean="0">
                <a:solidFill>
                  <a:schemeClr val="tx1"/>
                </a:solidFill>
                <a:latin typeface="Courier New" pitchFamily="49" charset="0"/>
                <a:cs typeface="Courier New" pitchFamily="49" charset="0"/>
              </a:rPr>
              <a:t>spid_number</a:t>
            </a: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WITH STATUSONLY</a:t>
            </a:r>
          </a:p>
        </p:txBody>
      </p:sp>
      <p:pic>
        <p:nvPicPr>
          <p:cNvPr id="10"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30333"/>
          <a:stretch/>
        </p:blipFill>
        <p:spPr bwMode="auto">
          <a:xfrm>
            <a:off x="508001" y="1809750"/>
            <a:ext cx="759797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583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descr="image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2" y="270934"/>
            <a:ext cx="7934325"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ounded Rectangle 3"/>
          <p:cNvSpPr/>
          <p:nvPr/>
        </p:nvSpPr>
        <p:spPr>
          <a:xfrm>
            <a:off x="508000" y="3191934"/>
            <a:ext cx="3378200" cy="482599"/>
          </a:xfrm>
          <a:prstGeom prst="roundRect">
            <a:avLst>
              <a:gd name="adj" fmla="val 5370"/>
            </a:avLst>
          </a:prstGeom>
          <a:noFill/>
          <a:ln w="38100">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90196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986367"/>
            <a:ext cx="7924800" cy="3416320"/>
          </a:xfrm>
          <a:prstGeom prst="rect">
            <a:avLst/>
          </a:prstGeom>
          <a:noFill/>
        </p:spPr>
        <p:txBody>
          <a:bodyPr wrap="square" rtlCol="0">
            <a:spAutoFit/>
          </a:bodyPr>
          <a:lstStyle/>
          <a:p>
            <a:pPr marL="285750" indent="-285750">
              <a:buFont typeface="Arial" pitchFamily="34" charset="0"/>
              <a:buChar char="•"/>
            </a:pPr>
            <a:r>
              <a:rPr lang="en-US" dirty="0" smtClean="0"/>
              <a:t>Sessions Blocked and by Who</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dirty="0" smtClean="0"/>
              <a:t>To present the last command:</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dirty="0" smtClean="0"/>
              <a:t>To destroy the connection:</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dirty="0" smtClean="0"/>
              <a:t>To present who much time needs to finish destroying:</a:t>
            </a: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smtClean="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T-SQL for See Sessions Blocked, by Who, and in which Database</a:t>
            </a:r>
            <a:endParaRPr lang="en-US" sz="2800" dirty="0"/>
          </a:p>
        </p:txBody>
      </p:sp>
      <p:sp>
        <p:nvSpPr>
          <p:cNvPr id="3" name="Content Placeholder 2"/>
          <p:cNvSpPr>
            <a:spLocks noGrp="1"/>
          </p:cNvSpPr>
          <p:nvPr>
            <p:ph idx="1"/>
          </p:nvPr>
        </p:nvSpPr>
        <p:spPr>
          <a:xfrm>
            <a:off x="1219200" y="1371600"/>
            <a:ext cx="3291840" cy="342901"/>
          </a:xfrm>
          <a:solidFill>
            <a:schemeClr val="bg1"/>
          </a:solidFill>
          <a:ln>
            <a:solidFill>
              <a:schemeClr val="tx1"/>
            </a:solidFill>
          </a:ln>
        </p:spPr>
        <p:txBody>
          <a:bodyPr>
            <a:noAutofit/>
          </a:bodyPr>
          <a:lstStyle/>
          <a:p>
            <a:pPr marL="0" indent="0">
              <a:buClr>
                <a:srgbClr val="C00000"/>
              </a:buClr>
              <a:buNone/>
            </a:pPr>
            <a:r>
              <a:rPr lang="en-US" sz="1200" dirty="0">
                <a:solidFill>
                  <a:schemeClr val="tx1"/>
                </a:solidFill>
                <a:latin typeface="Courier New" pitchFamily="49" charset="0"/>
                <a:cs typeface="Courier New" pitchFamily="49" charset="0"/>
              </a:rPr>
              <a:t>exec sp_who2</a:t>
            </a:r>
          </a:p>
        </p:txBody>
      </p:sp>
      <p:sp>
        <p:nvSpPr>
          <p:cNvPr id="7" name="Content Placeholder 2"/>
          <p:cNvSpPr txBox="1">
            <a:spLocks/>
          </p:cNvSpPr>
          <p:nvPr/>
        </p:nvSpPr>
        <p:spPr>
          <a:xfrm>
            <a:off x="1219200" y="2171700"/>
            <a:ext cx="3291840" cy="342901"/>
          </a:xfrm>
          <a:prstGeom prst="rect">
            <a:avLst/>
          </a:prstGeom>
          <a:solidFill>
            <a:schemeClr val="bg1"/>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C00000"/>
              </a:buClr>
              <a:buNone/>
            </a:pPr>
            <a:r>
              <a:rPr lang="en-US" sz="1200" dirty="0">
                <a:solidFill>
                  <a:schemeClr val="tx1"/>
                </a:solidFill>
                <a:latin typeface="Courier New" pitchFamily="49" charset="0"/>
                <a:cs typeface="Courier New" pitchFamily="49" charset="0"/>
              </a:rPr>
              <a:t>DBCC INPUTBUFFER </a:t>
            </a:r>
            <a:r>
              <a:rPr lang="en-US" sz="1200" dirty="0" smtClean="0">
                <a:solidFill>
                  <a:schemeClr val="tx1"/>
                </a:solidFill>
                <a:latin typeface="Courier New" pitchFamily="49" charset="0"/>
                <a:cs typeface="Courier New" pitchFamily="49" charset="0"/>
              </a:rPr>
              <a:t>(</a:t>
            </a:r>
            <a:r>
              <a:rPr lang="en-US" sz="1200" i="1" dirty="0" err="1" smtClean="0">
                <a:solidFill>
                  <a:schemeClr val="tx1"/>
                </a:solidFill>
                <a:latin typeface="Courier New" pitchFamily="49" charset="0"/>
                <a:cs typeface="Courier New" pitchFamily="49" charset="0"/>
              </a:rPr>
              <a:t>spid_number</a:t>
            </a:r>
            <a:r>
              <a:rPr lang="en-US" sz="1200" dirty="0" smtClean="0">
                <a:solidFill>
                  <a:schemeClr val="tx1"/>
                </a:solidFill>
                <a:latin typeface="Courier New" pitchFamily="49" charset="0"/>
                <a:cs typeface="Courier New" pitchFamily="49" charset="0"/>
              </a:rPr>
              <a:t>)</a:t>
            </a:r>
            <a:endParaRPr lang="en-US" sz="1200" dirty="0">
              <a:solidFill>
                <a:schemeClr val="tx1"/>
              </a:solidFill>
              <a:latin typeface="Courier New" pitchFamily="49" charset="0"/>
              <a:cs typeface="Courier New" pitchFamily="49" charset="0"/>
            </a:endParaRPr>
          </a:p>
        </p:txBody>
      </p:sp>
      <p:sp>
        <p:nvSpPr>
          <p:cNvPr id="8" name="Content Placeholder 2"/>
          <p:cNvSpPr txBox="1">
            <a:spLocks/>
          </p:cNvSpPr>
          <p:nvPr/>
        </p:nvSpPr>
        <p:spPr>
          <a:xfrm>
            <a:off x="1219200" y="3028950"/>
            <a:ext cx="3291840" cy="342901"/>
          </a:xfrm>
          <a:prstGeom prst="rect">
            <a:avLst/>
          </a:prstGeom>
          <a:solidFill>
            <a:schemeClr val="bg1"/>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C00000"/>
              </a:buClr>
              <a:buNone/>
            </a:pPr>
            <a:r>
              <a:rPr lang="en-US" sz="1200" dirty="0" smtClean="0">
                <a:solidFill>
                  <a:schemeClr val="tx1"/>
                </a:solidFill>
                <a:latin typeface="Courier New" pitchFamily="49" charset="0"/>
                <a:cs typeface="Courier New" pitchFamily="49" charset="0"/>
              </a:rPr>
              <a:t>KILL </a:t>
            </a:r>
            <a:r>
              <a:rPr lang="en-US" sz="1200" i="1" dirty="0" err="1" smtClean="0">
                <a:solidFill>
                  <a:schemeClr val="tx1"/>
                </a:solidFill>
                <a:latin typeface="Courier New" pitchFamily="49" charset="0"/>
                <a:cs typeface="Courier New" pitchFamily="49" charset="0"/>
              </a:rPr>
              <a:t>spid_number</a:t>
            </a:r>
            <a:endParaRPr lang="en-US" sz="1200" dirty="0">
              <a:solidFill>
                <a:schemeClr val="tx1"/>
              </a:solidFill>
              <a:latin typeface="Courier New" pitchFamily="49" charset="0"/>
              <a:cs typeface="Courier New" pitchFamily="49" charset="0"/>
            </a:endParaRPr>
          </a:p>
        </p:txBody>
      </p:sp>
      <p:sp>
        <p:nvSpPr>
          <p:cNvPr id="9" name="Content Placeholder 2"/>
          <p:cNvSpPr txBox="1">
            <a:spLocks/>
          </p:cNvSpPr>
          <p:nvPr/>
        </p:nvSpPr>
        <p:spPr>
          <a:xfrm>
            <a:off x="1219200" y="3829050"/>
            <a:ext cx="3291840" cy="342901"/>
          </a:xfrm>
          <a:prstGeom prst="rect">
            <a:avLst/>
          </a:prstGeom>
          <a:solidFill>
            <a:schemeClr val="bg1"/>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C00000"/>
              </a:buClr>
              <a:buNone/>
            </a:pPr>
            <a:r>
              <a:rPr lang="en-US" sz="1200" dirty="0" smtClean="0">
                <a:solidFill>
                  <a:schemeClr val="tx1"/>
                </a:solidFill>
                <a:latin typeface="Courier New" pitchFamily="49" charset="0"/>
                <a:cs typeface="Courier New" pitchFamily="49" charset="0"/>
              </a:rPr>
              <a:t>KILL </a:t>
            </a:r>
            <a:r>
              <a:rPr lang="en-US" sz="1200" i="1" dirty="0" err="1" smtClean="0">
                <a:solidFill>
                  <a:schemeClr val="tx1"/>
                </a:solidFill>
                <a:latin typeface="Courier New" pitchFamily="49" charset="0"/>
                <a:cs typeface="Courier New" pitchFamily="49" charset="0"/>
              </a:rPr>
              <a:t>spid_number</a:t>
            </a: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WITH STATUSONLY</a:t>
            </a: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00" y="2647950"/>
            <a:ext cx="52101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368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986367"/>
            <a:ext cx="7924800" cy="3416320"/>
          </a:xfrm>
          <a:prstGeom prst="rect">
            <a:avLst/>
          </a:prstGeom>
          <a:noFill/>
        </p:spPr>
        <p:txBody>
          <a:bodyPr wrap="square" rtlCol="0">
            <a:spAutoFit/>
          </a:bodyPr>
          <a:lstStyle/>
          <a:p>
            <a:pPr marL="285750" indent="-285750">
              <a:buFont typeface="Arial" pitchFamily="34" charset="0"/>
              <a:buChar char="•"/>
            </a:pPr>
            <a:r>
              <a:rPr lang="en-US" dirty="0" smtClean="0"/>
              <a:t>Sessions Blocked and by Who</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dirty="0" smtClean="0"/>
              <a:t>To present the last command:</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dirty="0" smtClean="0"/>
              <a:t>To destroy the connection:</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dirty="0" smtClean="0"/>
              <a:t>To present who much time needs to finish destroying:</a:t>
            </a: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smtClean="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T-SQL for See Sessions Blocked, by Who, and in which Database</a:t>
            </a:r>
            <a:endParaRPr lang="en-US" sz="2800" dirty="0"/>
          </a:p>
        </p:txBody>
      </p:sp>
      <p:sp>
        <p:nvSpPr>
          <p:cNvPr id="3" name="Content Placeholder 2"/>
          <p:cNvSpPr>
            <a:spLocks noGrp="1"/>
          </p:cNvSpPr>
          <p:nvPr>
            <p:ph idx="1"/>
          </p:nvPr>
        </p:nvSpPr>
        <p:spPr>
          <a:xfrm>
            <a:off x="1219200" y="1371600"/>
            <a:ext cx="3291840" cy="342901"/>
          </a:xfrm>
          <a:solidFill>
            <a:schemeClr val="bg1"/>
          </a:solidFill>
          <a:ln>
            <a:solidFill>
              <a:schemeClr val="tx1"/>
            </a:solidFill>
          </a:ln>
        </p:spPr>
        <p:txBody>
          <a:bodyPr>
            <a:noAutofit/>
          </a:bodyPr>
          <a:lstStyle/>
          <a:p>
            <a:pPr marL="0" indent="0">
              <a:buClr>
                <a:srgbClr val="C00000"/>
              </a:buClr>
              <a:buNone/>
            </a:pPr>
            <a:r>
              <a:rPr lang="en-US" sz="1200" dirty="0">
                <a:solidFill>
                  <a:schemeClr val="tx1"/>
                </a:solidFill>
                <a:latin typeface="Courier New" pitchFamily="49" charset="0"/>
                <a:cs typeface="Courier New" pitchFamily="49" charset="0"/>
              </a:rPr>
              <a:t>exec sp_who2</a:t>
            </a:r>
          </a:p>
        </p:txBody>
      </p:sp>
      <p:sp>
        <p:nvSpPr>
          <p:cNvPr id="7" name="Content Placeholder 2"/>
          <p:cNvSpPr txBox="1">
            <a:spLocks/>
          </p:cNvSpPr>
          <p:nvPr/>
        </p:nvSpPr>
        <p:spPr>
          <a:xfrm>
            <a:off x="1219200" y="2171700"/>
            <a:ext cx="3291840" cy="342901"/>
          </a:xfrm>
          <a:prstGeom prst="rect">
            <a:avLst/>
          </a:prstGeom>
          <a:solidFill>
            <a:schemeClr val="bg1"/>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C00000"/>
              </a:buClr>
              <a:buNone/>
            </a:pPr>
            <a:r>
              <a:rPr lang="en-US" sz="1200" dirty="0">
                <a:solidFill>
                  <a:schemeClr val="tx1"/>
                </a:solidFill>
                <a:latin typeface="Courier New" pitchFamily="49" charset="0"/>
                <a:cs typeface="Courier New" pitchFamily="49" charset="0"/>
              </a:rPr>
              <a:t>DBCC INPUTBUFFER </a:t>
            </a:r>
            <a:r>
              <a:rPr lang="en-US" sz="1200" dirty="0" smtClean="0">
                <a:solidFill>
                  <a:schemeClr val="tx1"/>
                </a:solidFill>
                <a:latin typeface="Courier New" pitchFamily="49" charset="0"/>
                <a:cs typeface="Courier New" pitchFamily="49" charset="0"/>
              </a:rPr>
              <a:t>(</a:t>
            </a:r>
            <a:r>
              <a:rPr lang="en-US" sz="1200" i="1" dirty="0" err="1" smtClean="0">
                <a:solidFill>
                  <a:schemeClr val="tx1"/>
                </a:solidFill>
                <a:latin typeface="Courier New" pitchFamily="49" charset="0"/>
                <a:cs typeface="Courier New" pitchFamily="49" charset="0"/>
              </a:rPr>
              <a:t>spid_number</a:t>
            </a:r>
            <a:r>
              <a:rPr lang="en-US" sz="1200" dirty="0" smtClean="0">
                <a:solidFill>
                  <a:schemeClr val="tx1"/>
                </a:solidFill>
                <a:latin typeface="Courier New" pitchFamily="49" charset="0"/>
                <a:cs typeface="Courier New" pitchFamily="49" charset="0"/>
              </a:rPr>
              <a:t>)</a:t>
            </a:r>
            <a:endParaRPr lang="en-US" sz="1200" dirty="0">
              <a:solidFill>
                <a:schemeClr val="tx1"/>
              </a:solidFill>
              <a:latin typeface="Courier New" pitchFamily="49" charset="0"/>
              <a:cs typeface="Courier New" pitchFamily="49" charset="0"/>
            </a:endParaRPr>
          </a:p>
        </p:txBody>
      </p:sp>
      <p:sp>
        <p:nvSpPr>
          <p:cNvPr id="8" name="Content Placeholder 2"/>
          <p:cNvSpPr txBox="1">
            <a:spLocks/>
          </p:cNvSpPr>
          <p:nvPr/>
        </p:nvSpPr>
        <p:spPr>
          <a:xfrm>
            <a:off x="1219200" y="3028950"/>
            <a:ext cx="3291840" cy="342901"/>
          </a:xfrm>
          <a:prstGeom prst="rect">
            <a:avLst/>
          </a:prstGeom>
          <a:solidFill>
            <a:schemeClr val="bg1"/>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C00000"/>
              </a:buClr>
              <a:buNone/>
            </a:pPr>
            <a:r>
              <a:rPr lang="en-US" sz="1200" dirty="0" smtClean="0">
                <a:solidFill>
                  <a:schemeClr val="tx1"/>
                </a:solidFill>
                <a:latin typeface="Courier New" pitchFamily="49" charset="0"/>
                <a:cs typeface="Courier New" pitchFamily="49" charset="0"/>
              </a:rPr>
              <a:t>KILL </a:t>
            </a:r>
            <a:r>
              <a:rPr lang="en-US" sz="1200" i="1" dirty="0" err="1" smtClean="0">
                <a:solidFill>
                  <a:schemeClr val="tx1"/>
                </a:solidFill>
                <a:latin typeface="Courier New" pitchFamily="49" charset="0"/>
                <a:cs typeface="Courier New" pitchFamily="49" charset="0"/>
              </a:rPr>
              <a:t>spid_number</a:t>
            </a:r>
            <a:endParaRPr lang="en-US" sz="1200" dirty="0">
              <a:solidFill>
                <a:schemeClr val="tx1"/>
              </a:solidFill>
              <a:latin typeface="Courier New" pitchFamily="49" charset="0"/>
              <a:cs typeface="Courier New" pitchFamily="49" charset="0"/>
            </a:endParaRPr>
          </a:p>
        </p:txBody>
      </p:sp>
      <p:sp>
        <p:nvSpPr>
          <p:cNvPr id="9" name="Content Placeholder 2"/>
          <p:cNvSpPr txBox="1">
            <a:spLocks/>
          </p:cNvSpPr>
          <p:nvPr/>
        </p:nvSpPr>
        <p:spPr>
          <a:xfrm>
            <a:off x="1219200" y="3829050"/>
            <a:ext cx="3291840" cy="342901"/>
          </a:xfrm>
          <a:prstGeom prst="rect">
            <a:avLst/>
          </a:prstGeom>
          <a:solidFill>
            <a:schemeClr val="bg1"/>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C00000"/>
              </a:buClr>
              <a:buNone/>
            </a:pPr>
            <a:r>
              <a:rPr lang="en-US" sz="1200" dirty="0" smtClean="0">
                <a:solidFill>
                  <a:schemeClr val="tx1"/>
                </a:solidFill>
                <a:latin typeface="Courier New" pitchFamily="49" charset="0"/>
                <a:cs typeface="Courier New" pitchFamily="49" charset="0"/>
              </a:rPr>
              <a:t>KILL </a:t>
            </a:r>
            <a:r>
              <a:rPr lang="en-US" sz="1200" i="1" dirty="0" err="1" smtClean="0">
                <a:solidFill>
                  <a:schemeClr val="tx1"/>
                </a:solidFill>
                <a:latin typeface="Courier New" pitchFamily="49" charset="0"/>
                <a:cs typeface="Courier New" pitchFamily="49" charset="0"/>
              </a:rPr>
              <a:t>spid_number</a:t>
            </a: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WITH STATUSONLY</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68" y="4256643"/>
            <a:ext cx="795337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561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867153"/>
            <a:ext cx="9144000" cy="101566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Tables blocked</a:t>
            </a:r>
            <a:endPar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26077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576367"/>
            <a:ext cx="7924800" cy="3877985"/>
          </a:xfrm>
          <a:prstGeom prst="rect">
            <a:avLst/>
          </a:prstGeom>
          <a:noFill/>
        </p:spPr>
        <p:txBody>
          <a:bodyPr wrap="square" rtlCol="0">
            <a:spAutoFit/>
          </a:bodyPr>
          <a:lstStyle/>
          <a:p>
            <a:pPr marL="285750" indent="-285750">
              <a:buFont typeface="Arial" pitchFamily="34" charset="0"/>
              <a:buChar char="•"/>
            </a:pPr>
            <a:r>
              <a:rPr lang="en-US" sz="1600" dirty="0" smtClean="0"/>
              <a:t>Tables with Exclusive Locks:</a:t>
            </a:r>
          </a:p>
          <a:p>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T-SQL for Tables with Exclusive Locks</a:t>
            </a:r>
            <a:endParaRPr lang="en-US" sz="2800" dirty="0"/>
          </a:p>
        </p:txBody>
      </p:sp>
      <p:sp>
        <p:nvSpPr>
          <p:cNvPr id="3" name="Content Placeholder 2"/>
          <p:cNvSpPr>
            <a:spLocks noGrp="1"/>
          </p:cNvSpPr>
          <p:nvPr>
            <p:ph idx="1"/>
          </p:nvPr>
        </p:nvSpPr>
        <p:spPr>
          <a:xfrm>
            <a:off x="1219200" y="914400"/>
            <a:ext cx="4470400" cy="4171950"/>
          </a:xfrm>
          <a:solidFill>
            <a:schemeClr val="bg1"/>
          </a:solidFill>
          <a:ln>
            <a:solidFill>
              <a:schemeClr val="tx1"/>
            </a:solidFill>
          </a:ln>
        </p:spPr>
        <p:txBody>
          <a:bodyPr>
            <a:noAutofit/>
          </a:bodyPr>
          <a:lstStyle/>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select</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object_name</a:t>
            </a:r>
            <a:r>
              <a:rPr lang="en-US" sz="900" dirty="0">
                <a:solidFill>
                  <a:schemeClr val="tx1"/>
                </a:solidFill>
                <a:latin typeface="Courier New" pitchFamily="49" charset="0"/>
                <a:cs typeface="Courier New" pitchFamily="49" charset="0"/>
              </a:rPr>
              <a:t>(</a:t>
            </a:r>
            <a:r>
              <a:rPr lang="en-US" sz="900" dirty="0" err="1">
                <a:solidFill>
                  <a:schemeClr val="tx1"/>
                </a:solidFill>
                <a:latin typeface="Courier New" pitchFamily="49" charset="0"/>
                <a:cs typeface="Courier New" pitchFamily="49" charset="0"/>
              </a:rPr>
              <a:t>resource_associated_entity_id</a:t>
            </a:r>
            <a:r>
              <a:rPr lang="en-US" sz="900" dirty="0">
                <a:solidFill>
                  <a:schemeClr val="tx1"/>
                </a:solidFill>
                <a:latin typeface="Courier New" pitchFamily="49" charset="0"/>
                <a:cs typeface="Courier New" pitchFamily="49" charset="0"/>
              </a:rPr>
              <a:t>) as table_name</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,case </a:t>
            </a:r>
            <a:r>
              <a:rPr lang="en-US" sz="900" dirty="0" err="1">
                <a:solidFill>
                  <a:schemeClr val="tx1"/>
                </a:solidFill>
                <a:latin typeface="Courier New" pitchFamily="49" charset="0"/>
                <a:cs typeface="Courier New" pitchFamily="49" charset="0"/>
              </a:rPr>
              <a:t>request_mode</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when 'S' then 'Shared (S)'</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when 'X' then 'Exclusive (X)'</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when 'IS' then 'Intent Shared (IS)'</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when 'SIX' then 'Shared with intent exclusive (SIX)'</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when 'IX' then 'Intent Exclusive (IX)'</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when 'U' then 'Update (U)'</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when '</a:t>
            </a:r>
            <a:r>
              <a:rPr lang="en-US" sz="900" dirty="0" err="1">
                <a:solidFill>
                  <a:schemeClr val="tx1"/>
                </a:solidFill>
                <a:latin typeface="Courier New" pitchFamily="49" charset="0"/>
                <a:cs typeface="Courier New" pitchFamily="49" charset="0"/>
              </a:rPr>
              <a:t>Sch</a:t>
            </a:r>
            <a:r>
              <a:rPr lang="en-US" sz="900" dirty="0">
                <a:solidFill>
                  <a:schemeClr val="tx1"/>
                </a:solidFill>
                <a:latin typeface="Courier New" pitchFamily="49" charset="0"/>
                <a:cs typeface="Courier New" pitchFamily="49" charset="0"/>
              </a:rPr>
              <a:t>-M' then 'Schema'</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when 'BU' then 'Bulk Update (BU)'</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else </a:t>
            </a:r>
            <a:r>
              <a:rPr lang="en-US" sz="900" dirty="0" err="1">
                <a:solidFill>
                  <a:schemeClr val="tx1"/>
                </a:solidFill>
                <a:latin typeface="Courier New" pitchFamily="49" charset="0"/>
                <a:cs typeface="Courier New" pitchFamily="49" charset="0"/>
              </a:rPr>
              <a:t>request_mode</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end as </a:t>
            </a:r>
            <a:r>
              <a:rPr lang="en-US" sz="900" dirty="0" err="1">
                <a:solidFill>
                  <a:schemeClr val="tx1"/>
                </a:solidFill>
                <a:latin typeface="Courier New" pitchFamily="49" charset="0"/>
                <a:cs typeface="Courier New" pitchFamily="49" charset="0"/>
              </a:rPr>
              <a:t>request_mode_desc</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request_type</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request_status</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,case</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when </a:t>
            </a:r>
            <a:r>
              <a:rPr lang="en-US" sz="900" dirty="0" err="1">
                <a:solidFill>
                  <a:schemeClr val="tx1"/>
                </a:solidFill>
                <a:latin typeface="Courier New" pitchFamily="49" charset="0"/>
                <a:cs typeface="Courier New" pitchFamily="49" charset="0"/>
              </a:rPr>
              <a:t>request_mode</a:t>
            </a:r>
            <a:r>
              <a:rPr lang="en-US" sz="900" dirty="0">
                <a:solidFill>
                  <a:schemeClr val="tx1"/>
                </a:solidFill>
                <a:latin typeface="Courier New" pitchFamily="49" charset="0"/>
                <a:cs typeface="Courier New" pitchFamily="49" charset="0"/>
              </a:rPr>
              <a:t> = 'X'</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and upper(</a:t>
            </a:r>
            <a:r>
              <a:rPr lang="en-US" sz="900" dirty="0" err="1">
                <a:solidFill>
                  <a:schemeClr val="tx1"/>
                </a:solidFill>
                <a:latin typeface="Courier New" pitchFamily="49" charset="0"/>
                <a:cs typeface="Courier New" pitchFamily="49" charset="0"/>
              </a:rPr>
              <a:t>request_status</a:t>
            </a:r>
            <a:r>
              <a:rPr lang="en-US" sz="900" dirty="0">
                <a:solidFill>
                  <a:schemeClr val="tx1"/>
                </a:solidFill>
                <a:latin typeface="Courier New" pitchFamily="49" charset="0"/>
                <a:cs typeface="Courier New" pitchFamily="49" charset="0"/>
              </a:rPr>
              <a:t>) = 'GRANT'</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then 'Bad Guy (Blocker) --&gt;'</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else ''</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end as note</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request_session_id</a:t>
            </a:r>
            <a:r>
              <a:rPr lang="en-US" sz="900" dirty="0">
                <a:solidFill>
                  <a:schemeClr val="tx1"/>
                </a:solidFill>
                <a:latin typeface="Courier New" pitchFamily="49" charset="0"/>
                <a:cs typeface="Courier New" pitchFamily="49" charset="0"/>
              </a:rPr>
              <a:t> as </a:t>
            </a:r>
            <a:r>
              <a:rPr lang="en-US" sz="900" dirty="0" err="1">
                <a:solidFill>
                  <a:schemeClr val="tx1"/>
                </a:solidFill>
                <a:latin typeface="Courier New" pitchFamily="49" charset="0"/>
                <a:cs typeface="Courier New" pitchFamily="49" charset="0"/>
              </a:rPr>
              <a:t>spid</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request_reference_count</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request_owner_type</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from </a:t>
            </a:r>
            <a:r>
              <a:rPr lang="en-US" sz="900" b="1" dirty="0" err="1">
                <a:solidFill>
                  <a:schemeClr val="tx1"/>
                </a:solidFill>
                <a:latin typeface="Courier New" pitchFamily="49" charset="0"/>
                <a:cs typeface="Courier New" pitchFamily="49" charset="0"/>
              </a:rPr>
              <a:t>sys.dm_tran_locks</a:t>
            </a:r>
            <a:endParaRPr lang="en-US" sz="900" b="1"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where</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resource_database_id</a:t>
            </a:r>
            <a:r>
              <a:rPr lang="en-US" sz="900" dirty="0">
                <a:solidFill>
                  <a:schemeClr val="tx1"/>
                </a:solidFill>
                <a:latin typeface="Courier New" pitchFamily="49" charset="0"/>
                <a:cs typeface="Courier New" pitchFamily="49" charset="0"/>
              </a:rPr>
              <a:t> = </a:t>
            </a:r>
            <a:r>
              <a:rPr lang="en-US" sz="900" dirty="0" err="1">
                <a:solidFill>
                  <a:schemeClr val="tx1"/>
                </a:solidFill>
                <a:latin typeface="Courier New" pitchFamily="49" charset="0"/>
                <a:cs typeface="Courier New" pitchFamily="49" charset="0"/>
              </a:rPr>
              <a:t>db_id</a:t>
            </a:r>
            <a:r>
              <a:rPr lang="en-US" sz="9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and </a:t>
            </a:r>
            <a:r>
              <a:rPr lang="en-US" sz="900" dirty="0" err="1">
                <a:solidFill>
                  <a:schemeClr val="tx1"/>
                </a:solidFill>
                <a:latin typeface="Courier New" pitchFamily="49" charset="0"/>
                <a:cs typeface="Courier New" pitchFamily="49" charset="0"/>
              </a:rPr>
              <a:t>resource_type</a:t>
            </a:r>
            <a:r>
              <a:rPr lang="en-US" sz="900" dirty="0">
                <a:solidFill>
                  <a:schemeClr val="tx1"/>
                </a:solidFill>
                <a:latin typeface="Courier New" pitchFamily="49" charset="0"/>
                <a:cs typeface="Courier New" pitchFamily="49" charset="0"/>
              </a:rPr>
              <a:t> in('object')</a:t>
            </a:r>
          </a:p>
        </p:txBody>
      </p:sp>
      <p:sp>
        <p:nvSpPr>
          <p:cNvPr id="5" name="Right Arrow 4"/>
          <p:cNvSpPr/>
          <p:nvPr/>
        </p:nvSpPr>
        <p:spPr>
          <a:xfrm>
            <a:off x="495300" y="4086225"/>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505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576367"/>
            <a:ext cx="7924800" cy="3877985"/>
          </a:xfrm>
          <a:prstGeom prst="rect">
            <a:avLst/>
          </a:prstGeom>
          <a:noFill/>
        </p:spPr>
        <p:txBody>
          <a:bodyPr wrap="square" rtlCol="0">
            <a:spAutoFit/>
          </a:bodyPr>
          <a:lstStyle/>
          <a:p>
            <a:pPr marL="285750" indent="-285750">
              <a:buFont typeface="Arial" pitchFamily="34" charset="0"/>
              <a:buChar char="•"/>
            </a:pPr>
            <a:r>
              <a:rPr lang="en-US" sz="1600" dirty="0" smtClean="0"/>
              <a:t>Tables with Exclusive Locks:</a:t>
            </a:r>
          </a:p>
          <a:p>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T-SQL for Tables with Exclusive Locks</a:t>
            </a:r>
            <a:endParaRPr lang="en-US" sz="2800" dirty="0"/>
          </a:p>
        </p:txBody>
      </p:sp>
      <p:sp>
        <p:nvSpPr>
          <p:cNvPr id="3" name="Content Placeholder 2"/>
          <p:cNvSpPr>
            <a:spLocks noGrp="1"/>
          </p:cNvSpPr>
          <p:nvPr>
            <p:ph idx="1"/>
          </p:nvPr>
        </p:nvSpPr>
        <p:spPr>
          <a:xfrm>
            <a:off x="1219200" y="914400"/>
            <a:ext cx="4470400" cy="4171950"/>
          </a:xfrm>
          <a:solidFill>
            <a:schemeClr val="bg1"/>
          </a:solidFill>
          <a:ln>
            <a:solidFill>
              <a:schemeClr val="tx1"/>
            </a:solidFill>
          </a:ln>
        </p:spPr>
        <p:txBody>
          <a:bodyPr>
            <a:noAutofit/>
          </a:bodyPr>
          <a:lstStyle/>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select</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object_name</a:t>
            </a:r>
            <a:r>
              <a:rPr lang="en-US" sz="900" dirty="0">
                <a:solidFill>
                  <a:schemeClr val="tx1"/>
                </a:solidFill>
                <a:latin typeface="Courier New" pitchFamily="49" charset="0"/>
                <a:cs typeface="Courier New" pitchFamily="49" charset="0"/>
              </a:rPr>
              <a:t>(</a:t>
            </a:r>
            <a:r>
              <a:rPr lang="en-US" sz="900" dirty="0" err="1">
                <a:solidFill>
                  <a:schemeClr val="tx1"/>
                </a:solidFill>
                <a:latin typeface="Courier New" pitchFamily="49" charset="0"/>
                <a:cs typeface="Courier New" pitchFamily="49" charset="0"/>
              </a:rPr>
              <a:t>resource_associated_entity_id</a:t>
            </a:r>
            <a:r>
              <a:rPr lang="en-US" sz="900" dirty="0">
                <a:solidFill>
                  <a:schemeClr val="tx1"/>
                </a:solidFill>
                <a:latin typeface="Courier New" pitchFamily="49" charset="0"/>
                <a:cs typeface="Courier New" pitchFamily="49" charset="0"/>
              </a:rPr>
              <a:t>) as table_name</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,case </a:t>
            </a:r>
            <a:r>
              <a:rPr lang="en-US" sz="900" dirty="0" err="1">
                <a:solidFill>
                  <a:schemeClr val="tx1"/>
                </a:solidFill>
                <a:latin typeface="Courier New" pitchFamily="49" charset="0"/>
                <a:cs typeface="Courier New" pitchFamily="49" charset="0"/>
              </a:rPr>
              <a:t>request_mode</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when 'S' then 'Shared (S)'</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when 'X' then 'Exclusive (X)'</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when 'IS' then 'Intent Shared (IS)'</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when 'SIX' then 'Shared with intent exclusive (SIX)'</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when 'IX' then 'Intent Exclusive (IX)'</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when 'U' then 'Update (U)'</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when '</a:t>
            </a:r>
            <a:r>
              <a:rPr lang="en-US" sz="900" dirty="0" err="1">
                <a:solidFill>
                  <a:schemeClr val="tx1"/>
                </a:solidFill>
                <a:latin typeface="Courier New" pitchFamily="49" charset="0"/>
                <a:cs typeface="Courier New" pitchFamily="49" charset="0"/>
              </a:rPr>
              <a:t>Sch</a:t>
            </a:r>
            <a:r>
              <a:rPr lang="en-US" sz="900" dirty="0">
                <a:solidFill>
                  <a:schemeClr val="tx1"/>
                </a:solidFill>
                <a:latin typeface="Courier New" pitchFamily="49" charset="0"/>
                <a:cs typeface="Courier New" pitchFamily="49" charset="0"/>
              </a:rPr>
              <a:t>-M' then 'Schema'</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when 'BU' then 'Bulk Update (BU)'</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else </a:t>
            </a:r>
            <a:r>
              <a:rPr lang="en-US" sz="900" dirty="0" err="1">
                <a:solidFill>
                  <a:schemeClr val="tx1"/>
                </a:solidFill>
                <a:latin typeface="Courier New" pitchFamily="49" charset="0"/>
                <a:cs typeface="Courier New" pitchFamily="49" charset="0"/>
              </a:rPr>
              <a:t>request_mode</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end as </a:t>
            </a:r>
            <a:r>
              <a:rPr lang="en-US" sz="900" dirty="0" err="1">
                <a:solidFill>
                  <a:schemeClr val="tx1"/>
                </a:solidFill>
                <a:latin typeface="Courier New" pitchFamily="49" charset="0"/>
                <a:cs typeface="Courier New" pitchFamily="49" charset="0"/>
              </a:rPr>
              <a:t>request_mode_desc</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request_type</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request_status</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,case</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when </a:t>
            </a:r>
            <a:r>
              <a:rPr lang="en-US" sz="900" dirty="0" err="1">
                <a:solidFill>
                  <a:schemeClr val="tx1"/>
                </a:solidFill>
                <a:latin typeface="Courier New" pitchFamily="49" charset="0"/>
                <a:cs typeface="Courier New" pitchFamily="49" charset="0"/>
              </a:rPr>
              <a:t>request_mode</a:t>
            </a:r>
            <a:r>
              <a:rPr lang="en-US" sz="900" dirty="0">
                <a:solidFill>
                  <a:schemeClr val="tx1"/>
                </a:solidFill>
                <a:latin typeface="Courier New" pitchFamily="49" charset="0"/>
                <a:cs typeface="Courier New" pitchFamily="49" charset="0"/>
              </a:rPr>
              <a:t> = 'X'</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and upper(</a:t>
            </a:r>
            <a:r>
              <a:rPr lang="en-US" sz="900" dirty="0" err="1">
                <a:solidFill>
                  <a:schemeClr val="tx1"/>
                </a:solidFill>
                <a:latin typeface="Courier New" pitchFamily="49" charset="0"/>
                <a:cs typeface="Courier New" pitchFamily="49" charset="0"/>
              </a:rPr>
              <a:t>request_status</a:t>
            </a:r>
            <a:r>
              <a:rPr lang="en-US" sz="900" dirty="0">
                <a:solidFill>
                  <a:schemeClr val="tx1"/>
                </a:solidFill>
                <a:latin typeface="Courier New" pitchFamily="49" charset="0"/>
                <a:cs typeface="Courier New" pitchFamily="49" charset="0"/>
              </a:rPr>
              <a:t>) = 'GRANT'</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then 'Bad Guy (Blocker) --&gt;'</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else ''</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end as note</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request_session_id</a:t>
            </a:r>
            <a:r>
              <a:rPr lang="en-US" sz="900" dirty="0">
                <a:solidFill>
                  <a:schemeClr val="tx1"/>
                </a:solidFill>
                <a:latin typeface="Courier New" pitchFamily="49" charset="0"/>
                <a:cs typeface="Courier New" pitchFamily="49" charset="0"/>
              </a:rPr>
              <a:t> as </a:t>
            </a:r>
            <a:r>
              <a:rPr lang="en-US" sz="900" dirty="0" err="1">
                <a:solidFill>
                  <a:schemeClr val="tx1"/>
                </a:solidFill>
                <a:latin typeface="Courier New" pitchFamily="49" charset="0"/>
                <a:cs typeface="Courier New" pitchFamily="49" charset="0"/>
              </a:rPr>
              <a:t>spid</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request_reference_count</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request_owner_type</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from </a:t>
            </a:r>
            <a:r>
              <a:rPr lang="en-US" sz="900" b="1" dirty="0" err="1">
                <a:solidFill>
                  <a:schemeClr val="tx1"/>
                </a:solidFill>
                <a:latin typeface="Courier New" pitchFamily="49" charset="0"/>
                <a:cs typeface="Courier New" pitchFamily="49" charset="0"/>
              </a:rPr>
              <a:t>sys.dm_tran_locks</a:t>
            </a:r>
            <a:endParaRPr lang="en-US" sz="900" b="1"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where</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resource_database_id</a:t>
            </a:r>
            <a:r>
              <a:rPr lang="en-US" sz="900" dirty="0">
                <a:solidFill>
                  <a:schemeClr val="tx1"/>
                </a:solidFill>
                <a:latin typeface="Courier New" pitchFamily="49" charset="0"/>
                <a:cs typeface="Courier New" pitchFamily="49" charset="0"/>
              </a:rPr>
              <a:t> = </a:t>
            </a:r>
            <a:r>
              <a:rPr lang="en-US" sz="900" dirty="0" err="1">
                <a:solidFill>
                  <a:schemeClr val="tx1"/>
                </a:solidFill>
                <a:latin typeface="Courier New" pitchFamily="49" charset="0"/>
                <a:cs typeface="Courier New" pitchFamily="49" charset="0"/>
              </a:rPr>
              <a:t>db_id</a:t>
            </a:r>
            <a:r>
              <a:rPr lang="en-US" sz="9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 pos="1377950" algn="l"/>
              </a:tabLst>
            </a:pPr>
            <a:r>
              <a:rPr lang="en-US" sz="900" dirty="0">
                <a:solidFill>
                  <a:schemeClr val="tx1"/>
                </a:solidFill>
                <a:latin typeface="Courier New" pitchFamily="49" charset="0"/>
                <a:cs typeface="Courier New" pitchFamily="49" charset="0"/>
              </a:rPr>
              <a:t>	and </a:t>
            </a:r>
            <a:r>
              <a:rPr lang="en-US" sz="900" dirty="0" err="1">
                <a:solidFill>
                  <a:schemeClr val="tx1"/>
                </a:solidFill>
                <a:latin typeface="Courier New" pitchFamily="49" charset="0"/>
                <a:cs typeface="Courier New" pitchFamily="49" charset="0"/>
              </a:rPr>
              <a:t>resource_type</a:t>
            </a:r>
            <a:r>
              <a:rPr lang="en-US" sz="900" dirty="0">
                <a:solidFill>
                  <a:schemeClr val="tx1"/>
                </a:solidFill>
                <a:latin typeface="Courier New" pitchFamily="49" charset="0"/>
                <a:cs typeface="Courier New" pitchFamily="49" charset="0"/>
              </a:rPr>
              <a:t> in('object')</a:t>
            </a:r>
          </a:p>
        </p:txBody>
      </p:sp>
      <p:sp>
        <p:nvSpPr>
          <p:cNvPr id="5" name="Right Arrow 4"/>
          <p:cNvSpPr/>
          <p:nvPr/>
        </p:nvSpPr>
        <p:spPr>
          <a:xfrm>
            <a:off x="495300" y="4086225"/>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309" y="1937050"/>
            <a:ext cx="7600950" cy="904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210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867153"/>
            <a:ext cx="9144000" cy="101566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Statistics</a:t>
            </a:r>
            <a:endPar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65455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700618"/>
            <a:ext cx="7924800" cy="3385542"/>
          </a:xfrm>
          <a:prstGeom prst="rect">
            <a:avLst/>
          </a:prstGeom>
          <a:noFill/>
        </p:spPr>
        <p:txBody>
          <a:bodyPr wrap="square" rtlCol="0">
            <a:spAutoFit/>
          </a:bodyPr>
          <a:lstStyle/>
          <a:p>
            <a:pPr marL="285750" indent="-285750">
              <a:buFont typeface="Arial" pitchFamily="34" charset="0"/>
              <a:buChar char="•"/>
            </a:pPr>
            <a:r>
              <a:rPr lang="en-US" sz="1600" dirty="0" smtClean="0"/>
              <a:t>Statistics to be Updated:</a:t>
            </a:r>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T-SQL for Determine Statistics to be Updated</a:t>
            </a:r>
            <a:endParaRPr lang="en-US" sz="2800" dirty="0"/>
          </a:p>
        </p:txBody>
      </p:sp>
      <p:sp>
        <p:nvSpPr>
          <p:cNvPr id="3" name="Content Placeholder 2"/>
          <p:cNvSpPr>
            <a:spLocks noGrp="1"/>
          </p:cNvSpPr>
          <p:nvPr>
            <p:ph idx="1"/>
          </p:nvPr>
        </p:nvSpPr>
        <p:spPr>
          <a:xfrm>
            <a:off x="1219200" y="1085850"/>
            <a:ext cx="4834467" cy="3657601"/>
          </a:xfrm>
          <a:solidFill>
            <a:schemeClr val="bg1"/>
          </a:solidFill>
          <a:ln>
            <a:solidFill>
              <a:schemeClr val="tx1"/>
            </a:solidFill>
          </a:ln>
        </p:spPr>
        <p:txBody>
          <a:bodyPr>
            <a:noAutofit/>
          </a:bodyPr>
          <a:lstStyle/>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select</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schemas.name as </a:t>
            </a:r>
            <a:r>
              <a:rPr lang="en-US" sz="1000" dirty="0" err="1">
                <a:solidFill>
                  <a:schemeClr val="tx1"/>
                </a:solidFill>
                <a:latin typeface="Courier New" pitchFamily="49" charset="0"/>
                <a:cs typeface="Courier New" pitchFamily="49" charset="0"/>
              </a:rPr>
              <a:t>table_schema</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,tbls.name as table_name</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,i.name as index_name</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stats_date</a:t>
            </a:r>
            <a:r>
              <a:rPr lang="en-US" sz="1000" dirty="0">
                <a:solidFill>
                  <a:schemeClr val="tx1"/>
                </a:solidFill>
                <a:latin typeface="Courier New" pitchFamily="49" charset="0"/>
                <a:cs typeface="Courier New" pitchFamily="49" charset="0"/>
              </a:rPr>
              <a:t>( i.id, </a:t>
            </a:r>
            <a:r>
              <a:rPr lang="en-US" sz="1000" dirty="0" err="1">
                <a:solidFill>
                  <a:schemeClr val="tx1"/>
                </a:solidFill>
                <a:latin typeface="Courier New" pitchFamily="49" charset="0"/>
                <a:cs typeface="Courier New" pitchFamily="49" charset="0"/>
              </a:rPr>
              <a:t>i.indid</a:t>
            </a:r>
            <a:r>
              <a:rPr lang="en-US" sz="1000" dirty="0">
                <a:solidFill>
                  <a:schemeClr val="tx1"/>
                </a:solidFill>
                <a:latin typeface="Courier New" pitchFamily="49" charset="0"/>
                <a:cs typeface="Courier New" pitchFamily="49" charset="0"/>
              </a:rPr>
              <a:t> ) as </a:t>
            </a:r>
            <a:r>
              <a:rPr lang="en-US" sz="1000" dirty="0" err="1">
                <a:solidFill>
                  <a:schemeClr val="tx1"/>
                </a:solidFill>
                <a:latin typeface="Courier New" pitchFamily="49" charset="0"/>
                <a:cs typeface="Courier New" pitchFamily="49" charset="0"/>
              </a:rPr>
              <a:t>lastStatsUpdate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from</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t>
            </a:r>
            <a:r>
              <a:rPr lang="en-US" sz="1000" b="1" dirty="0" err="1">
                <a:solidFill>
                  <a:schemeClr val="tx1"/>
                </a:solidFill>
                <a:latin typeface="Courier New" pitchFamily="49" charset="0"/>
                <a:cs typeface="Courier New" pitchFamily="49" charset="0"/>
              </a:rPr>
              <a:t>sysindexes</a:t>
            </a:r>
            <a:r>
              <a:rPr lang="en-US" sz="1000" dirty="0">
                <a:solidFill>
                  <a:schemeClr val="tx1"/>
                </a:solidFill>
                <a:latin typeface="Courier New" pitchFamily="49" charset="0"/>
                <a:cs typeface="Courier New" pitchFamily="49" charset="0"/>
              </a:rPr>
              <a:t> i</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inner join </a:t>
            </a:r>
            <a:r>
              <a:rPr lang="en-US" sz="1000" dirty="0" err="1">
                <a:solidFill>
                  <a:schemeClr val="tx1"/>
                </a:solidFill>
                <a:latin typeface="Courier New" pitchFamily="49" charset="0"/>
                <a:cs typeface="Courier New" pitchFamily="49" charset="0"/>
              </a:rPr>
              <a:t>sysobjects</a:t>
            </a: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tbls</a:t>
            </a:r>
            <a:r>
              <a:rPr lang="en-US" sz="1000" dirty="0">
                <a:solidFill>
                  <a:schemeClr val="tx1"/>
                </a:solidFill>
                <a:latin typeface="Courier New" pitchFamily="49" charset="0"/>
                <a:cs typeface="Courier New" pitchFamily="49" charset="0"/>
              </a:rPr>
              <a:t> on i.id = tbls.id</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inner join </a:t>
            </a:r>
            <a:r>
              <a:rPr lang="en-US" sz="1000" dirty="0" err="1">
                <a:solidFill>
                  <a:schemeClr val="tx1"/>
                </a:solidFill>
                <a:latin typeface="Courier New" pitchFamily="49" charset="0"/>
                <a:cs typeface="Courier New" pitchFamily="49" charset="0"/>
              </a:rPr>
              <a:t>sysusers</a:t>
            </a:r>
            <a:r>
              <a:rPr lang="en-US" sz="1000" dirty="0">
                <a:solidFill>
                  <a:schemeClr val="tx1"/>
                </a:solidFill>
                <a:latin typeface="Courier New" pitchFamily="49" charset="0"/>
                <a:cs typeface="Courier New" pitchFamily="49" charset="0"/>
              </a:rPr>
              <a:t> schemas on </a:t>
            </a:r>
            <a:r>
              <a:rPr lang="en-US" sz="1000" dirty="0" err="1">
                <a:solidFill>
                  <a:schemeClr val="tx1"/>
                </a:solidFill>
                <a:latin typeface="Courier New" pitchFamily="49" charset="0"/>
                <a:cs typeface="Courier New" pitchFamily="49" charset="0"/>
              </a:rPr>
              <a:t>tbls.uid</a:t>
            </a:r>
            <a:r>
              <a:rPr lang="en-US" sz="1000" dirty="0">
                <a:solidFill>
                  <a:schemeClr val="tx1"/>
                </a:solidFill>
                <a:latin typeface="Courier New" pitchFamily="49" charset="0"/>
                <a:cs typeface="Courier New" pitchFamily="49" charset="0"/>
              </a:rPr>
              <a:t> = </a:t>
            </a:r>
            <a:r>
              <a:rPr lang="en-US" sz="1000" dirty="0" err="1">
                <a:solidFill>
                  <a:schemeClr val="tx1"/>
                </a:solidFill>
                <a:latin typeface="Courier New" pitchFamily="49" charset="0"/>
                <a:cs typeface="Courier New" pitchFamily="49" charset="0"/>
              </a:rPr>
              <a:t>schemas.uid</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inner join INFORMATION_SCHEMA.TABLES </a:t>
            </a:r>
            <a:r>
              <a:rPr lang="en-US" sz="1000" dirty="0" err="1">
                <a:solidFill>
                  <a:schemeClr val="tx1"/>
                </a:solidFill>
                <a:latin typeface="Courier New" pitchFamily="49" charset="0"/>
                <a:cs typeface="Courier New" pitchFamily="49" charset="0"/>
              </a:rPr>
              <a:t>tl</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on tbls.name = </a:t>
            </a:r>
            <a:r>
              <a:rPr lang="en-US" sz="1000" dirty="0" err="1">
                <a:solidFill>
                  <a:schemeClr val="tx1"/>
                </a:solidFill>
                <a:latin typeface="Courier New" pitchFamily="49" charset="0"/>
                <a:cs typeface="Courier New" pitchFamily="49" charset="0"/>
              </a:rPr>
              <a:t>tl.table_name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and schemas.name = </a:t>
            </a:r>
            <a:r>
              <a:rPr lang="en-US" sz="1000" dirty="0" err="1">
                <a:solidFill>
                  <a:schemeClr val="tx1"/>
                </a:solidFill>
                <a:latin typeface="Courier New" pitchFamily="49" charset="0"/>
                <a:cs typeface="Courier New" pitchFamily="49" charset="0"/>
              </a:rPr>
              <a:t>tl.table_schema</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and upper(</a:t>
            </a:r>
            <a:r>
              <a:rPr lang="en-US" sz="1000" dirty="0" err="1">
                <a:solidFill>
                  <a:schemeClr val="tx1"/>
                </a:solidFill>
                <a:latin typeface="Courier New" pitchFamily="49" charset="0"/>
                <a:cs typeface="Courier New" pitchFamily="49" charset="0"/>
              </a:rPr>
              <a:t>tl.table_type</a:t>
            </a:r>
            <a:r>
              <a:rPr lang="en-US" sz="1000" dirty="0">
                <a:solidFill>
                  <a:schemeClr val="tx1"/>
                </a:solidFill>
                <a:latin typeface="Courier New" pitchFamily="49" charset="0"/>
                <a:cs typeface="Courier New" pitchFamily="49" charset="0"/>
              </a:rPr>
              <a:t>) = 'BASE TABLE'</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where</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0 &lt; </a:t>
            </a:r>
            <a:r>
              <a:rPr lang="en-US" sz="1000" dirty="0" err="1">
                <a:solidFill>
                  <a:schemeClr val="tx1"/>
                </a:solidFill>
                <a:latin typeface="Courier New" pitchFamily="49" charset="0"/>
                <a:cs typeface="Courier New" pitchFamily="49" charset="0"/>
              </a:rPr>
              <a:t>i.indid</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and </a:t>
            </a:r>
            <a:r>
              <a:rPr lang="en-US" sz="1000" dirty="0" err="1">
                <a:solidFill>
                  <a:schemeClr val="tx1"/>
                </a:solidFill>
                <a:latin typeface="Courier New" pitchFamily="49" charset="0"/>
                <a:cs typeface="Courier New" pitchFamily="49" charset="0"/>
              </a:rPr>
              <a:t>i.indid</a:t>
            </a:r>
            <a:r>
              <a:rPr lang="en-US" sz="1000" dirty="0">
                <a:solidFill>
                  <a:schemeClr val="tx1"/>
                </a:solidFill>
                <a:latin typeface="Courier New" pitchFamily="49" charset="0"/>
                <a:cs typeface="Courier New" pitchFamily="49" charset="0"/>
              </a:rPr>
              <a:t> &lt; 255</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and lower(</a:t>
            </a:r>
            <a:r>
              <a:rPr lang="en-US" sz="1000" dirty="0" err="1">
                <a:solidFill>
                  <a:schemeClr val="tx1"/>
                </a:solidFill>
                <a:latin typeface="Courier New" pitchFamily="49" charset="0"/>
                <a:cs typeface="Courier New" pitchFamily="49" charset="0"/>
              </a:rPr>
              <a:t>table_schema</a:t>
            </a:r>
            <a:r>
              <a:rPr lang="en-US" sz="1000" dirty="0">
                <a:solidFill>
                  <a:schemeClr val="tx1"/>
                </a:solidFill>
                <a:latin typeface="Courier New" pitchFamily="49" charset="0"/>
                <a:cs typeface="Courier New" pitchFamily="49" charset="0"/>
              </a:rPr>
              <a:t>) &lt;&gt; 'sys'</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and </a:t>
            </a:r>
            <a:r>
              <a:rPr lang="en-US" sz="1000" dirty="0" err="1">
                <a:solidFill>
                  <a:schemeClr val="tx1"/>
                </a:solidFill>
                <a:latin typeface="Courier New" pitchFamily="49" charset="0"/>
                <a:cs typeface="Courier New" pitchFamily="49" charset="0"/>
              </a:rPr>
              <a:t>i.rowmodctr</a:t>
            </a:r>
            <a:r>
              <a:rPr lang="en-US" sz="1000" dirty="0">
                <a:solidFill>
                  <a:schemeClr val="tx1"/>
                </a:solidFill>
                <a:latin typeface="Courier New" pitchFamily="49" charset="0"/>
                <a:cs typeface="Courier New" pitchFamily="49" charset="0"/>
              </a:rPr>
              <a:t> &lt;&gt; 0</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and (select max(</a:t>
            </a:r>
            <a:r>
              <a:rPr lang="en-US" sz="1000" dirty="0" err="1">
                <a:solidFill>
                  <a:schemeClr val="tx1"/>
                </a:solidFill>
                <a:latin typeface="Courier New" pitchFamily="49" charset="0"/>
                <a:cs typeface="Courier New" pitchFamily="49" charset="0"/>
              </a:rPr>
              <a:t>rowcnt</a:t>
            </a:r>
            <a:r>
              <a:rPr lang="en-US" sz="10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from </a:t>
            </a:r>
            <a:r>
              <a:rPr lang="en-US" sz="1000" dirty="0" err="1">
                <a:solidFill>
                  <a:schemeClr val="tx1"/>
                </a:solidFill>
                <a:latin typeface="Courier New" pitchFamily="49" charset="0"/>
                <a:cs typeface="Courier New" pitchFamily="49" charset="0"/>
              </a:rPr>
              <a:t>sysindexes</a:t>
            </a:r>
            <a:r>
              <a:rPr lang="en-US" sz="1000" dirty="0">
                <a:solidFill>
                  <a:schemeClr val="tx1"/>
                </a:solidFill>
                <a:latin typeface="Courier New" pitchFamily="49" charset="0"/>
                <a:cs typeface="Courier New" pitchFamily="49" charset="0"/>
              </a:rPr>
              <a:t> i2</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where i.id = i2.id and i2.indid &lt; 2</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 &gt; 0</a:t>
            </a:r>
          </a:p>
        </p:txBody>
      </p:sp>
      <p:sp>
        <p:nvSpPr>
          <p:cNvPr id="10" name="Right Arrow 9"/>
          <p:cNvSpPr/>
          <p:nvPr/>
        </p:nvSpPr>
        <p:spPr>
          <a:xfrm>
            <a:off x="685800" y="1932517"/>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919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700618"/>
            <a:ext cx="7924800" cy="3385542"/>
          </a:xfrm>
          <a:prstGeom prst="rect">
            <a:avLst/>
          </a:prstGeom>
          <a:noFill/>
        </p:spPr>
        <p:txBody>
          <a:bodyPr wrap="square" rtlCol="0">
            <a:spAutoFit/>
          </a:bodyPr>
          <a:lstStyle/>
          <a:p>
            <a:pPr marL="285750" indent="-285750">
              <a:buFont typeface="Arial" pitchFamily="34" charset="0"/>
              <a:buChar char="•"/>
            </a:pPr>
            <a:r>
              <a:rPr lang="en-US" sz="1600" dirty="0" smtClean="0"/>
              <a:t>Statistics to be Updated:</a:t>
            </a:r>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T-SQL for Determine Statistics to be Updated</a:t>
            </a:r>
            <a:endParaRPr lang="en-US" sz="2800" dirty="0"/>
          </a:p>
        </p:txBody>
      </p:sp>
      <p:sp>
        <p:nvSpPr>
          <p:cNvPr id="3" name="Content Placeholder 2"/>
          <p:cNvSpPr>
            <a:spLocks noGrp="1"/>
          </p:cNvSpPr>
          <p:nvPr>
            <p:ph idx="1"/>
          </p:nvPr>
        </p:nvSpPr>
        <p:spPr>
          <a:xfrm>
            <a:off x="1219200" y="1085850"/>
            <a:ext cx="4834467" cy="3657601"/>
          </a:xfrm>
          <a:solidFill>
            <a:schemeClr val="bg1"/>
          </a:solidFill>
          <a:ln>
            <a:solidFill>
              <a:schemeClr val="tx1"/>
            </a:solidFill>
          </a:ln>
        </p:spPr>
        <p:txBody>
          <a:bodyPr>
            <a:noAutofit/>
          </a:bodyPr>
          <a:lstStyle/>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select</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schemas.name as </a:t>
            </a:r>
            <a:r>
              <a:rPr lang="en-US" sz="1000" dirty="0" err="1">
                <a:solidFill>
                  <a:schemeClr val="tx1"/>
                </a:solidFill>
                <a:latin typeface="Courier New" pitchFamily="49" charset="0"/>
                <a:cs typeface="Courier New" pitchFamily="49" charset="0"/>
              </a:rPr>
              <a:t>table_schema</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,tbls.name as table_name</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,i.name as index_name</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stats_date</a:t>
            </a:r>
            <a:r>
              <a:rPr lang="en-US" sz="1000" dirty="0">
                <a:solidFill>
                  <a:schemeClr val="tx1"/>
                </a:solidFill>
                <a:latin typeface="Courier New" pitchFamily="49" charset="0"/>
                <a:cs typeface="Courier New" pitchFamily="49" charset="0"/>
              </a:rPr>
              <a:t>( i.id, </a:t>
            </a:r>
            <a:r>
              <a:rPr lang="en-US" sz="1000" dirty="0" err="1">
                <a:solidFill>
                  <a:schemeClr val="tx1"/>
                </a:solidFill>
                <a:latin typeface="Courier New" pitchFamily="49" charset="0"/>
                <a:cs typeface="Courier New" pitchFamily="49" charset="0"/>
              </a:rPr>
              <a:t>i.indid</a:t>
            </a:r>
            <a:r>
              <a:rPr lang="en-US" sz="1000" dirty="0">
                <a:solidFill>
                  <a:schemeClr val="tx1"/>
                </a:solidFill>
                <a:latin typeface="Courier New" pitchFamily="49" charset="0"/>
                <a:cs typeface="Courier New" pitchFamily="49" charset="0"/>
              </a:rPr>
              <a:t> ) as </a:t>
            </a:r>
            <a:r>
              <a:rPr lang="en-US" sz="1000" dirty="0" err="1">
                <a:solidFill>
                  <a:schemeClr val="tx1"/>
                </a:solidFill>
                <a:latin typeface="Courier New" pitchFamily="49" charset="0"/>
                <a:cs typeface="Courier New" pitchFamily="49" charset="0"/>
              </a:rPr>
              <a:t>lastStatsUpdate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from</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t>
            </a:r>
            <a:r>
              <a:rPr lang="en-US" sz="1000" b="1" dirty="0" err="1">
                <a:solidFill>
                  <a:schemeClr val="tx1"/>
                </a:solidFill>
                <a:latin typeface="Courier New" pitchFamily="49" charset="0"/>
                <a:cs typeface="Courier New" pitchFamily="49" charset="0"/>
              </a:rPr>
              <a:t>sysindexes</a:t>
            </a:r>
            <a:r>
              <a:rPr lang="en-US" sz="1000" dirty="0">
                <a:solidFill>
                  <a:schemeClr val="tx1"/>
                </a:solidFill>
                <a:latin typeface="Courier New" pitchFamily="49" charset="0"/>
                <a:cs typeface="Courier New" pitchFamily="49" charset="0"/>
              </a:rPr>
              <a:t> i</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inner join </a:t>
            </a:r>
            <a:r>
              <a:rPr lang="en-US" sz="1000" dirty="0" err="1">
                <a:solidFill>
                  <a:schemeClr val="tx1"/>
                </a:solidFill>
                <a:latin typeface="Courier New" pitchFamily="49" charset="0"/>
                <a:cs typeface="Courier New" pitchFamily="49" charset="0"/>
              </a:rPr>
              <a:t>sysobjects</a:t>
            </a: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tbls</a:t>
            </a:r>
            <a:r>
              <a:rPr lang="en-US" sz="1000" dirty="0">
                <a:solidFill>
                  <a:schemeClr val="tx1"/>
                </a:solidFill>
                <a:latin typeface="Courier New" pitchFamily="49" charset="0"/>
                <a:cs typeface="Courier New" pitchFamily="49" charset="0"/>
              </a:rPr>
              <a:t> on i.id = tbls.id</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inner join </a:t>
            </a:r>
            <a:r>
              <a:rPr lang="en-US" sz="1000" dirty="0" err="1">
                <a:solidFill>
                  <a:schemeClr val="tx1"/>
                </a:solidFill>
                <a:latin typeface="Courier New" pitchFamily="49" charset="0"/>
                <a:cs typeface="Courier New" pitchFamily="49" charset="0"/>
              </a:rPr>
              <a:t>sysusers</a:t>
            </a:r>
            <a:r>
              <a:rPr lang="en-US" sz="1000" dirty="0">
                <a:solidFill>
                  <a:schemeClr val="tx1"/>
                </a:solidFill>
                <a:latin typeface="Courier New" pitchFamily="49" charset="0"/>
                <a:cs typeface="Courier New" pitchFamily="49" charset="0"/>
              </a:rPr>
              <a:t> schemas on </a:t>
            </a:r>
            <a:r>
              <a:rPr lang="en-US" sz="1000" dirty="0" err="1">
                <a:solidFill>
                  <a:schemeClr val="tx1"/>
                </a:solidFill>
                <a:latin typeface="Courier New" pitchFamily="49" charset="0"/>
                <a:cs typeface="Courier New" pitchFamily="49" charset="0"/>
              </a:rPr>
              <a:t>tbls.uid</a:t>
            </a:r>
            <a:r>
              <a:rPr lang="en-US" sz="1000" dirty="0">
                <a:solidFill>
                  <a:schemeClr val="tx1"/>
                </a:solidFill>
                <a:latin typeface="Courier New" pitchFamily="49" charset="0"/>
                <a:cs typeface="Courier New" pitchFamily="49" charset="0"/>
              </a:rPr>
              <a:t> = </a:t>
            </a:r>
            <a:r>
              <a:rPr lang="en-US" sz="1000" dirty="0" err="1">
                <a:solidFill>
                  <a:schemeClr val="tx1"/>
                </a:solidFill>
                <a:latin typeface="Courier New" pitchFamily="49" charset="0"/>
                <a:cs typeface="Courier New" pitchFamily="49" charset="0"/>
              </a:rPr>
              <a:t>schemas.uid</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inner join INFORMATION_SCHEMA.TABLES </a:t>
            </a:r>
            <a:r>
              <a:rPr lang="en-US" sz="1000" dirty="0" err="1">
                <a:solidFill>
                  <a:schemeClr val="tx1"/>
                </a:solidFill>
                <a:latin typeface="Courier New" pitchFamily="49" charset="0"/>
                <a:cs typeface="Courier New" pitchFamily="49" charset="0"/>
              </a:rPr>
              <a:t>tl</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on tbls.name = </a:t>
            </a:r>
            <a:r>
              <a:rPr lang="en-US" sz="1000" dirty="0" err="1">
                <a:solidFill>
                  <a:schemeClr val="tx1"/>
                </a:solidFill>
                <a:latin typeface="Courier New" pitchFamily="49" charset="0"/>
                <a:cs typeface="Courier New" pitchFamily="49" charset="0"/>
              </a:rPr>
              <a:t>tl.table_name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and schemas.name = </a:t>
            </a:r>
            <a:r>
              <a:rPr lang="en-US" sz="1000" dirty="0" err="1">
                <a:solidFill>
                  <a:schemeClr val="tx1"/>
                </a:solidFill>
                <a:latin typeface="Courier New" pitchFamily="49" charset="0"/>
                <a:cs typeface="Courier New" pitchFamily="49" charset="0"/>
              </a:rPr>
              <a:t>tl.table_schema</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and upper(</a:t>
            </a:r>
            <a:r>
              <a:rPr lang="en-US" sz="1000" dirty="0" err="1">
                <a:solidFill>
                  <a:schemeClr val="tx1"/>
                </a:solidFill>
                <a:latin typeface="Courier New" pitchFamily="49" charset="0"/>
                <a:cs typeface="Courier New" pitchFamily="49" charset="0"/>
              </a:rPr>
              <a:t>tl.table_type</a:t>
            </a:r>
            <a:r>
              <a:rPr lang="en-US" sz="1000" dirty="0">
                <a:solidFill>
                  <a:schemeClr val="tx1"/>
                </a:solidFill>
                <a:latin typeface="Courier New" pitchFamily="49" charset="0"/>
                <a:cs typeface="Courier New" pitchFamily="49" charset="0"/>
              </a:rPr>
              <a:t>) = 'BASE TABLE'</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where</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0 &lt; </a:t>
            </a:r>
            <a:r>
              <a:rPr lang="en-US" sz="1000" dirty="0" err="1">
                <a:solidFill>
                  <a:schemeClr val="tx1"/>
                </a:solidFill>
                <a:latin typeface="Courier New" pitchFamily="49" charset="0"/>
                <a:cs typeface="Courier New" pitchFamily="49" charset="0"/>
              </a:rPr>
              <a:t>i.indid</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and </a:t>
            </a:r>
            <a:r>
              <a:rPr lang="en-US" sz="1000" dirty="0" err="1">
                <a:solidFill>
                  <a:schemeClr val="tx1"/>
                </a:solidFill>
                <a:latin typeface="Courier New" pitchFamily="49" charset="0"/>
                <a:cs typeface="Courier New" pitchFamily="49" charset="0"/>
              </a:rPr>
              <a:t>i.indid</a:t>
            </a:r>
            <a:r>
              <a:rPr lang="en-US" sz="1000" dirty="0">
                <a:solidFill>
                  <a:schemeClr val="tx1"/>
                </a:solidFill>
                <a:latin typeface="Courier New" pitchFamily="49" charset="0"/>
                <a:cs typeface="Courier New" pitchFamily="49" charset="0"/>
              </a:rPr>
              <a:t> &lt; 255</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and lower(</a:t>
            </a:r>
            <a:r>
              <a:rPr lang="en-US" sz="1000" dirty="0" err="1">
                <a:solidFill>
                  <a:schemeClr val="tx1"/>
                </a:solidFill>
                <a:latin typeface="Courier New" pitchFamily="49" charset="0"/>
                <a:cs typeface="Courier New" pitchFamily="49" charset="0"/>
              </a:rPr>
              <a:t>table_schema</a:t>
            </a:r>
            <a:r>
              <a:rPr lang="en-US" sz="1000" dirty="0">
                <a:solidFill>
                  <a:schemeClr val="tx1"/>
                </a:solidFill>
                <a:latin typeface="Courier New" pitchFamily="49" charset="0"/>
                <a:cs typeface="Courier New" pitchFamily="49" charset="0"/>
              </a:rPr>
              <a:t>) &lt;&gt; 'sys'</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and </a:t>
            </a:r>
            <a:r>
              <a:rPr lang="en-US" sz="1000" dirty="0" err="1">
                <a:solidFill>
                  <a:schemeClr val="tx1"/>
                </a:solidFill>
                <a:latin typeface="Courier New" pitchFamily="49" charset="0"/>
                <a:cs typeface="Courier New" pitchFamily="49" charset="0"/>
              </a:rPr>
              <a:t>i.rowmodctr</a:t>
            </a:r>
            <a:r>
              <a:rPr lang="en-US" sz="1000" dirty="0">
                <a:solidFill>
                  <a:schemeClr val="tx1"/>
                </a:solidFill>
                <a:latin typeface="Courier New" pitchFamily="49" charset="0"/>
                <a:cs typeface="Courier New" pitchFamily="49" charset="0"/>
              </a:rPr>
              <a:t> &lt;&gt; 0</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and (select max(</a:t>
            </a:r>
            <a:r>
              <a:rPr lang="en-US" sz="1000" dirty="0" err="1">
                <a:solidFill>
                  <a:schemeClr val="tx1"/>
                </a:solidFill>
                <a:latin typeface="Courier New" pitchFamily="49" charset="0"/>
                <a:cs typeface="Courier New" pitchFamily="49" charset="0"/>
              </a:rPr>
              <a:t>rowcnt</a:t>
            </a:r>
            <a:r>
              <a:rPr lang="en-US" sz="10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from </a:t>
            </a:r>
            <a:r>
              <a:rPr lang="en-US" sz="1000" dirty="0" err="1">
                <a:solidFill>
                  <a:schemeClr val="tx1"/>
                </a:solidFill>
                <a:latin typeface="Courier New" pitchFamily="49" charset="0"/>
                <a:cs typeface="Courier New" pitchFamily="49" charset="0"/>
              </a:rPr>
              <a:t>sysindexes</a:t>
            </a:r>
            <a:r>
              <a:rPr lang="en-US" sz="1000" dirty="0">
                <a:solidFill>
                  <a:schemeClr val="tx1"/>
                </a:solidFill>
                <a:latin typeface="Courier New" pitchFamily="49" charset="0"/>
                <a:cs typeface="Courier New" pitchFamily="49" charset="0"/>
              </a:rPr>
              <a:t> i2</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where i.id = i2.id and i2.indid &lt; 2</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 &gt; 0</a:t>
            </a:r>
          </a:p>
        </p:txBody>
      </p:sp>
      <p:sp>
        <p:nvSpPr>
          <p:cNvPr id="10" name="Right Arrow 9"/>
          <p:cNvSpPr/>
          <p:nvPr/>
        </p:nvSpPr>
        <p:spPr>
          <a:xfrm>
            <a:off x="685800" y="1932517"/>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133" y="1085850"/>
            <a:ext cx="621982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3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700618"/>
            <a:ext cx="7924800" cy="3385542"/>
          </a:xfrm>
          <a:prstGeom prst="rect">
            <a:avLst/>
          </a:prstGeom>
          <a:noFill/>
        </p:spPr>
        <p:txBody>
          <a:bodyPr wrap="square" rtlCol="0">
            <a:spAutoFit/>
          </a:bodyPr>
          <a:lstStyle/>
          <a:p>
            <a:pPr marL="285750" indent="-285750">
              <a:buFont typeface="Arial" pitchFamily="34" charset="0"/>
              <a:buChar char="•"/>
            </a:pPr>
            <a:r>
              <a:rPr lang="en-US" sz="1600" dirty="0" smtClean="0"/>
              <a:t>Statistics to be Updated:</a:t>
            </a:r>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T-SQL for Determine Statistics to be Updated</a:t>
            </a:r>
            <a:endParaRPr lang="en-US" sz="2800" dirty="0"/>
          </a:p>
        </p:txBody>
      </p:sp>
      <p:sp>
        <p:nvSpPr>
          <p:cNvPr id="3" name="Content Placeholder 2"/>
          <p:cNvSpPr>
            <a:spLocks noGrp="1"/>
          </p:cNvSpPr>
          <p:nvPr>
            <p:ph idx="1"/>
          </p:nvPr>
        </p:nvSpPr>
        <p:spPr>
          <a:xfrm>
            <a:off x="1219200" y="1085850"/>
            <a:ext cx="4834467" cy="3657601"/>
          </a:xfrm>
          <a:solidFill>
            <a:schemeClr val="bg1"/>
          </a:solidFill>
          <a:ln>
            <a:solidFill>
              <a:schemeClr val="tx1"/>
            </a:solidFill>
          </a:ln>
        </p:spPr>
        <p:txBody>
          <a:bodyPr>
            <a:noAutofit/>
          </a:bodyPr>
          <a:lstStyle/>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select</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schemas.name as </a:t>
            </a:r>
            <a:r>
              <a:rPr lang="en-US" sz="1000" dirty="0" err="1">
                <a:solidFill>
                  <a:schemeClr val="tx1"/>
                </a:solidFill>
                <a:latin typeface="Courier New" pitchFamily="49" charset="0"/>
                <a:cs typeface="Courier New" pitchFamily="49" charset="0"/>
              </a:rPr>
              <a:t>table_schema</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,tbls.name as table_name</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,i.name as index_name</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stats_date</a:t>
            </a:r>
            <a:r>
              <a:rPr lang="en-US" sz="1000" dirty="0">
                <a:solidFill>
                  <a:schemeClr val="tx1"/>
                </a:solidFill>
                <a:latin typeface="Courier New" pitchFamily="49" charset="0"/>
                <a:cs typeface="Courier New" pitchFamily="49" charset="0"/>
              </a:rPr>
              <a:t>( i.id, </a:t>
            </a:r>
            <a:r>
              <a:rPr lang="en-US" sz="1000" dirty="0" err="1">
                <a:solidFill>
                  <a:schemeClr val="tx1"/>
                </a:solidFill>
                <a:latin typeface="Courier New" pitchFamily="49" charset="0"/>
                <a:cs typeface="Courier New" pitchFamily="49" charset="0"/>
              </a:rPr>
              <a:t>i.indid</a:t>
            </a:r>
            <a:r>
              <a:rPr lang="en-US" sz="1000" dirty="0">
                <a:solidFill>
                  <a:schemeClr val="tx1"/>
                </a:solidFill>
                <a:latin typeface="Courier New" pitchFamily="49" charset="0"/>
                <a:cs typeface="Courier New" pitchFamily="49" charset="0"/>
              </a:rPr>
              <a:t> ) as </a:t>
            </a:r>
            <a:r>
              <a:rPr lang="en-US" sz="1000" dirty="0" err="1">
                <a:solidFill>
                  <a:schemeClr val="tx1"/>
                </a:solidFill>
                <a:latin typeface="Courier New" pitchFamily="49" charset="0"/>
                <a:cs typeface="Courier New" pitchFamily="49" charset="0"/>
              </a:rPr>
              <a:t>lastStatsUpdate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from</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t>
            </a:r>
            <a:r>
              <a:rPr lang="en-US" sz="1000" b="1" dirty="0" err="1">
                <a:solidFill>
                  <a:schemeClr val="tx1"/>
                </a:solidFill>
                <a:latin typeface="Courier New" pitchFamily="49" charset="0"/>
                <a:cs typeface="Courier New" pitchFamily="49" charset="0"/>
              </a:rPr>
              <a:t>sysindexes</a:t>
            </a:r>
            <a:r>
              <a:rPr lang="en-US" sz="1000" dirty="0">
                <a:solidFill>
                  <a:schemeClr val="tx1"/>
                </a:solidFill>
                <a:latin typeface="Courier New" pitchFamily="49" charset="0"/>
                <a:cs typeface="Courier New" pitchFamily="49" charset="0"/>
              </a:rPr>
              <a:t> i</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inner join </a:t>
            </a:r>
            <a:r>
              <a:rPr lang="en-US" sz="1000" dirty="0" err="1">
                <a:solidFill>
                  <a:schemeClr val="tx1"/>
                </a:solidFill>
                <a:latin typeface="Courier New" pitchFamily="49" charset="0"/>
                <a:cs typeface="Courier New" pitchFamily="49" charset="0"/>
              </a:rPr>
              <a:t>sysobjects</a:t>
            </a: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tbls</a:t>
            </a:r>
            <a:r>
              <a:rPr lang="en-US" sz="1000" dirty="0">
                <a:solidFill>
                  <a:schemeClr val="tx1"/>
                </a:solidFill>
                <a:latin typeface="Courier New" pitchFamily="49" charset="0"/>
                <a:cs typeface="Courier New" pitchFamily="49" charset="0"/>
              </a:rPr>
              <a:t> on i.id = tbls.id</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inner join </a:t>
            </a:r>
            <a:r>
              <a:rPr lang="en-US" sz="1000" dirty="0" err="1">
                <a:solidFill>
                  <a:schemeClr val="tx1"/>
                </a:solidFill>
                <a:latin typeface="Courier New" pitchFamily="49" charset="0"/>
                <a:cs typeface="Courier New" pitchFamily="49" charset="0"/>
              </a:rPr>
              <a:t>sysusers</a:t>
            </a:r>
            <a:r>
              <a:rPr lang="en-US" sz="1000" dirty="0">
                <a:solidFill>
                  <a:schemeClr val="tx1"/>
                </a:solidFill>
                <a:latin typeface="Courier New" pitchFamily="49" charset="0"/>
                <a:cs typeface="Courier New" pitchFamily="49" charset="0"/>
              </a:rPr>
              <a:t> schemas on </a:t>
            </a:r>
            <a:r>
              <a:rPr lang="en-US" sz="1000" dirty="0" err="1">
                <a:solidFill>
                  <a:schemeClr val="tx1"/>
                </a:solidFill>
                <a:latin typeface="Courier New" pitchFamily="49" charset="0"/>
                <a:cs typeface="Courier New" pitchFamily="49" charset="0"/>
              </a:rPr>
              <a:t>tbls.uid</a:t>
            </a:r>
            <a:r>
              <a:rPr lang="en-US" sz="1000" dirty="0">
                <a:solidFill>
                  <a:schemeClr val="tx1"/>
                </a:solidFill>
                <a:latin typeface="Courier New" pitchFamily="49" charset="0"/>
                <a:cs typeface="Courier New" pitchFamily="49" charset="0"/>
              </a:rPr>
              <a:t> = </a:t>
            </a:r>
            <a:r>
              <a:rPr lang="en-US" sz="1000" dirty="0" err="1">
                <a:solidFill>
                  <a:schemeClr val="tx1"/>
                </a:solidFill>
                <a:latin typeface="Courier New" pitchFamily="49" charset="0"/>
                <a:cs typeface="Courier New" pitchFamily="49" charset="0"/>
              </a:rPr>
              <a:t>schemas.uid</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inner join INFORMATION_SCHEMA.TABLES </a:t>
            </a:r>
            <a:r>
              <a:rPr lang="en-US" sz="1000" dirty="0" err="1">
                <a:solidFill>
                  <a:schemeClr val="tx1"/>
                </a:solidFill>
                <a:latin typeface="Courier New" pitchFamily="49" charset="0"/>
                <a:cs typeface="Courier New" pitchFamily="49" charset="0"/>
              </a:rPr>
              <a:t>tl</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on tbls.name = </a:t>
            </a:r>
            <a:r>
              <a:rPr lang="en-US" sz="1000" dirty="0" err="1">
                <a:solidFill>
                  <a:schemeClr val="tx1"/>
                </a:solidFill>
                <a:latin typeface="Courier New" pitchFamily="49" charset="0"/>
                <a:cs typeface="Courier New" pitchFamily="49" charset="0"/>
              </a:rPr>
              <a:t>tl.table_name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and schemas.name = </a:t>
            </a:r>
            <a:r>
              <a:rPr lang="en-US" sz="1000" dirty="0" err="1">
                <a:solidFill>
                  <a:schemeClr val="tx1"/>
                </a:solidFill>
                <a:latin typeface="Courier New" pitchFamily="49" charset="0"/>
                <a:cs typeface="Courier New" pitchFamily="49" charset="0"/>
              </a:rPr>
              <a:t>tl.table_schema</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and upper(</a:t>
            </a:r>
            <a:r>
              <a:rPr lang="en-US" sz="1000" dirty="0" err="1">
                <a:solidFill>
                  <a:schemeClr val="tx1"/>
                </a:solidFill>
                <a:latin typeface="Courier New" pitchFamily="49" charset="0"/>
                <a:cs typeface="Courier New" pitchFamily="49" charset="0"/>
              </a:rPr>
              <a:t>tl.table_type</a:t>
            </a:r>
            <a:r>
              <a:rPr lang="en-US" sz="1000" dirty="0">
                <a:solidFill>
                  <a:schemeClr val="tx1"/>
                </a:solidFill>
                <a:latin typeface="Courier New" pitchFamily="49" charset="0"/>
                <a:cs typeface="Courier New" pitchFamily="49" charset="0"/>
              </a:rPr>
              <a:t>) = 'BASE TABLE'</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where</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0 &lt; </a:t>
            </a:r>
            <a:r>
              <a:rPr lang="en-US" sz="1000" dirty="0" err="1">
                <a:solidFill>
                  <a:schemeClr val="tx1"/>
                </a:solidFill>
                <a:latin typeface="Courier New" pitchFamily="49" charset="0"/>
                <a:cs typeface="Courier New" pitchFamily="49" charset="0"/>
              </a:rPr>
              <a:t>i.indid</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and </a:t>
            </a:r>
            <a:r>
              <a:rPr lang="en-US" sz="1000" dirty="0" err="1">
                <a:solidFill>
                  <a:schemeClr val="tx1"/>
                </a:solidFill>
                <a:latin typeface="Courier New" pitchFamily="49" charset="0"/>
                <a:cs typeface="Courier New" pitchFamily="49" charset="0"/>
              </a:rPr>
              <a:t>i.indid</a:t>
            </a:r>
            <a:r>
              <a:rPr lang="en-US" sz="1000" dirty="0">
                <a:solidFill>
                  <a:schemeClr val="tx1"/>
                </a:solidFill>
                <a:latin typeface="Courier New" pitchFamily="49" charset="0"/>
                <a:cs typeface="Courier New" pitchFamily="49" charset="0"/>
              </a:rPr>
              <a:t> &lt; 255</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and lower(</a:t>
            </a:r>
            <a:r>
              <a:rPr lang="en-US" sz="1000" dirty="0" err="1">
                <a:solidFill>
                  <a:schemeClr val="tx1"/>
                </a:solidFill>
                <a:latin typeface="Courier New" pitchFamily="49" charset="0"/>
                <a:cs typeface="Courier New" pitchFamily="49" charset="0"/>
              </a:rPr>
              <a:t>table_schema</a:t>
            </a:r>
            <a:r>
              <a:rPr lang="en-US" sz="1000" dirty="0">
                <a:solidFill>
                  <a:schemeClr val="tx1"/>
                </a:solidFill>
                <a:latin typeface="Courier New" pitchFamily="49" charset="0"/>
                <a:cs typeface="Courier New" pitchFamily="49" charset="0"/>
              </a:rPr>
              <a:t>) &lt;&gt; 'sys'</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and </a:t>
            </a:r>
            <a:r>
              <a:rPr lang="en-US" sz="1000" dirty="0" err="1">
                <a:solidFill>
                  <a:schemeClr val="tx1"/>
                </a:solidFill>
                <a:latin typeface="Courier New" pitchFamily="49" charset="0"/>
                <a:cs typeface="Courier New" pitchFamily="49" charset="0"/>
              </a:rPr>
              <a:t>i.rowmodctr</a:t>
            </a:r>
            <a:r>
              <a:rPr lang="en-US" sz="1000" dirty="0">
                <a:solidFill>
                  <a:schemeClr val="tx1"/>
                </a:solidFill>
                <a:latin typeface="Courier New" pitchFamily="49" charset="0"/>
                <a:cs typeface="Courier New" pitchFamily="49" charset="0"/>
              </a:rPr>
              <a:t> &lt;&gt; 0</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and (select max(</a:t>
            </a:r>
            <a:r>
              <a:rPr lang="en-US" sz="1000" dirty="0" err="1">
                <a:solidFill>
                  <a:schemeClr val="tx1"/>
                </a:solidFill>
                <a:latin typeface="Courier New" pitchFamily="49" charset="0"/>
                <a:cs typeface="Courier New" pitchFamily="49" charset="0"/>
              </a:rPr>
              <a:t>rowcnt</a:t>
            </a:r>
            <a:r>
              <a:rPr lang="en-US" sz="10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from </a:t>
            </a:r>
            <a:r>
              <a:rPr lang="en-US" sz="1000" dirty="0" err="1">
                <a:solidFill>
                  <a:schemeClr val="tx1"/>
                </a:solidFill>
                <a:latin typeface="Courier New" pitchFamily="49" charset="0"/>
                <a:cs typeface="Courier New" pitchFamily="49" charset="0"/>
              </a:rPr>
              <a:t>sysindexes</a:t>
            </a:r>
            <a:r>
              <a:rPr lang="en-US" sz="1000" dirty="0">
                <a:solidFill>
                  <a:schemeClr val="tx1"/>
                </a:solidFill>
                <a:latin typeface="Courier New" pitchFamily="49" charset="0"/>
                <a:cs typeface="Courier New" pitchFamily="49" charset="0"/>
              </a:rPr>
              <a:t> i2</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where i.id = i2.id and i2.indid &lt; 2</a:t>
            </a:r>
          </a:p>
          <a:p>
            <a:pPr marL="0" indent="0">
              <a:spcBef>
                <a:spcPts val="0"/>
              </a:spcBef>
              <a:buClr>
                <a:srgbClr val="C00000"/>
              </a:buClr>
              <a:buNone/>
              <a:tabLst>
                <a:tab pos="225425" algn="l"/>
                <a:tab pos="463550" algn="l"/>
                <a:tab pos="688975" algn="l"/>
                <a:tab pos="914400" algn="l"/>
                <a:tab pos="1139825" algn="l"/>
              </a:tabLst>
            </a:pPr>
            <a:r>
              <a:rPr lang="en-US" sz="1000" dirty="0">
                <a:solidFill>
                  <a:schemeClr val="tx1"/>
                </a:solidFill>
                <a:latin typeface="Courier New" pitchFamily="49" charset="0"/>
                <a:cs typeface="Courier New" pitchFamily="49" charset="0"/>
              </a:rPr>
              <a:t>		) &gt; 0</a:t>
            </a:r>
          </a:p>
        </p:txBody>
      </p:sp>
      <p:sp>
        <p:nvSpPr>
          <p:cNvPr id="10" name="Right Arrow 9"/>
          <p:cNvSpPr/>
          <p:nvPr/>
        </p:nvSpPr>
        <p:spPr>
          <a:xfrm>
            <a:off x="685800" y="1932517"/>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133" y="1085850"/>
            <a:ext cx="621982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1371600" y="2548466"/>
            <a:ext cx="6265333" cy="103293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Clr>
                <a:srgbClr val="C00000"/>
              </a:buClr>
              <a:buNone/>
            </a:pPr>
            <a:r>
              <a:rPr lang="en-US" sz="1200" dirty="0">
                <a:solidFill>
                  <a:schemeClr val="tx1"/>
                </a:solidFill>
                <a:latin typeface="Courier New" pitchFamily="49" charset="0"/>
                <a:cs typeface="Courier New" pitchFamily="49" charset="0"/>
              </a:rPr>
              <a:t>USE </a:t>
            </a:r>
            <a:r>
              <a:rPr lang="en-US" sz="1200" dirty="0" smtClean="0">
                <a:solidFill>
                  <a:schemeClr val="tx1"/>
                </a:solidFill>
                <a:latin typeface="Courier New" pitchFamily="49" charset="0"/>
                <a:cs typeface="Courier New" pitchFamily="49" charset="0"/>
              </a:rPr>
              <a:t>[</a:t>
            </a:r>
            <a:r>
              <a:rPr lang="en-US" sz="1200" i="1" dirty="0" err="1" smtClean="0">
                <a:solidFill>
                  <a:schemeClr val="tx1"/>
                </a:solidFill>
                <a:latin typeface="Courier New" pitchFamily="49" charset="0"/>
                <a:cs typeface="Courier New" pitchFamily="49" charset="0"/>
              </a:rPr>
              <a:t>database_name_here</a:t>
            </a:r>
            <a:r>
              <a:rPr lang="en-US" sz="1200" dirty="0" smtClean="0">
                <a:solidFill>
                  <a:schemeClr val="tx1"/>
                </a:solidFill>
                <a:latin typeface="Courier New" pitchFamily="49" charset="0"/>
                <a:cs typeface="Courier New" pitchFamily="49" charset="0"/>
              </a:rPr>
              <a:t>] </a:t>
            </a:r>
            <a:endParaRPr lang="en-US" sz="1200" dirty="0">
              <a:solidFill>
                <a:schemeClr val="tx1"/>
              </a:solidFill>
              <a:latin typeface="Courier New" pitchFamily="49" charset="0"/>
              <a:cs typeface="Courier New" pitchFamily="49" charset="0"/>
            </a:endParaRPr>
          </a:p>
          <a:p>
            <a:pPr marL="0" indent="0">
              <a:spcBef>
                <a:spcPts val="0"/>
              </a:spcBef>
              <a:buClr>
                <a:srgbClr val="C00000"/>
              </a:buClr>
              <a:buNone/>
            </a:pPr>
            <a:r>
              <a:rPr lang="en-US" sz="1200" dirty="0">
                <a:solidFill>
                  <a:schemeClr val="tx1"/>
                </a:solidFill>
                <a:latin typeface="Courier New" pitchFamily="49" charset="0"/>
                <a:cs typeface="Courier New" pitchFamily="49" charset="0"/>
              </a:rPr>
              <a:t>GO</a:t>
            </a:r>
          </a:p>
          <a:p>
            <a:pPr marL="0" indent="0">
              <a:spcBef>
                <a:spcPts val="0"/>
              </a:spcBef>
              <a:buClr>
                <a:srgbClr val="C00000"/>
              </a:buClr>
              <a:buNone/>
            </a:pPr>
            <a:endParaRPr lang="en-US" sz="1200" dirty="0">
              <a:solidFill>
                <a:schemeClr val="tx1"/>
              </a:solidFill>
              <a:latin typeface="Courier New" pitchFamily="49" charset="0"/>
              <a:cs typeface="Courier New" pitchFamily="49" charset="0"/>
            </a:endParaRPr>
          </a:p>
          <a:p>
            <a:pPr marL="0" indent="0">
              <a:spcBef>
                <a:spcPts val="0"/>
              </a:spcBef>
              <a:buClr>
                <a:srgbClr val="C00000"/>
              </a:buClr>
              <a:buNone/>
            </a:pPr>
            <a:r>
              <a:rPr lang="en-US" sz="1200" b="1" dirty="0">
                <a:solidFill>
                  <a:srgbClr val="C00000"/>
                </a:solidFill>
                <a:latin typeface="Courier New" pitchFamily="49" charset="0"/>
                <a:cs typeface="Courier New" pitchFamily="49" charset="0"/>
              </a:rPr>
              <a:t>EXEC SP_UPDATESTATS</a:t>
            </a:r>
          </a:p>
          <a:p>
            <a:pPr marL="0" indent="0">
              <a:spcBef>
                <a:spcPts val="0"/>
              </a:spcBef>
              <a:buClr>
                <a:srgbClr val="C00000"/>
              </a:buClr>
              <a:buNone/>
            </a:pPr>
            <a:r>
              <a:rPr lang="en-US" sz="1200" dirty="0">
                <a:solidFill>
                  <a:schemeClr val="tx1"/>
                </a:solidFill>
                <a:latin typeface="Courier New" pitchFamily="49" charset="0"/>
                <a:cs typeface="Courier New" pitchFamily="49" charset="0"/>
              </a:rPr>
              <a:t>GO</a:t>
            </a:r>
          </a:p>
          <a:p>
            <a:pPr marL="0" indent="0">
              <a:spcBef>
                <a:spcPts val="0"/>
              </a:spcBef>
              <a:buClr>
                <a:srgbClr val="C00000"/>
              </a:buClr>
              <a:buNone/>
            </a:pPr>
            <a:endParaRPr lang="en-US" sz="1200"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259787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867153"/>
            <a:ext cx="9144000" cy="101566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Ad hoc Query Plans</a:t>
            </a:r>
            <a:endPar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401554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68238"/>
            <a:ext cx="9144000" cy="830997"/>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25000" dist="5000" dir="5400000" sy="-100000" rotWithShape="0"/>
                </a:effectLst>
              </a:rPr>
              <a:t>Methodology</a:t>
            </a:r>
            <a:endParaRPr lang="en-US" sz="4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25000" dist="5000" dir="5400000" sy="-100000" rotWithShape="0"/>
              </a:effectLst>
            </a:endParaRPr>
          </a:p>
        </p:txBody>
      </p:sp>
    </p:spTree>
    <p:extLst>
      <p:ext uri="{BB962C8B-B14F-4D97-AF65-F5344CB8AC3E}">
        <p14:creationId xmlns:p14="http://schemas.microsoft.com/office/powerpoint/2010/main" val="124330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50"/>
            <a:ext cx="9144000" cy="479822"/>
          </a:xfrm>
        </p:spPr>
        <p:txBody>
          <a:bodyPr>
            <a:normAutofit fontScale="90000"/>
          </a:bodyPr>
          <a:lstStyle/>
          <a:p>
            <a:r>
              <a:rPr lang="en-US" sz="2800" dirty="0" smtClean="0"/>
              <a:t>T-SQL for Determine if </a:t>
            </a:r>
            <a:r>
              <a:rPr lang="en-US" sz="2800" u="sng" dirty="0" smtClean="0"/>
              <a:t>Ad-hoc</a:t>
            </a:r>
            <a:r>
              <a:rPr lang="en-US" sz="2800" dirty="0" smtClean="0"/>
              <a:t> Queries are Predominant</a:t>
            </a:r>
            <a:endParaRPr lang="en-US" sz="2800" u="sng" dirty="0"/>
          </a:p>
        </p:txBody>
      </p:sp>
      <p:sp>
        <p:nvSpPr>
          <p:cNvPr id="3" name="Content Placeholder 2"/>
          <p:cNvSpPr>
            <a:spLocks noGrp="1"/>
          </p:cNvSpPr>
          <p:nvPr>
            <p:ph idx="1"/>
          </p:nvPr>
        </p:nvSpPr>
        <p:spPr>
          <a:xfrm>
            <a:off x="152400" y="514350"/>
            <a:ext cx="7406640" cy="4572000"/>
          </a:xfrm>
          <a:solidFill>
            <a:schemeClr val="bg1"/>
          </a:solidFill>
          <a:ln>
            <a:solidFill>
              <a:schemeClr val="tx1"/>
            </a:solidFill>
          </a:ln>
        </p:spPr>
        <p:txBody>
          <a:bodyPr>
            <a:noAutofit/>
          </a:bodyPr>
          <a:lstStyle/>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select</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case </a:t>
            </a:r>
            <a:r>
              <a:rPr lang="en-US" sz="900" dirty="0" err="1">
                <a:solidFill>
                  <a:schemeClr val="tx1"/>
                </a:solidFill>
                <a:latin typeface="Courier New" pitchFamily="49" charset="0"/>
                <a:cs typeface="Courier New" pitchFamily="49" charset="0"/>
              </a:rPr>
              <a:t>objtype</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a:t>
            </a:r>
            <a:r>
              <a:rPr lang="en-US" sz="900" dirty="0" err="1">
                <a:solidFill>
                  <a:schemeClr val="tx1"/>
                </a:solidFill>
                <a:latin typeface="Courier New" pitchFamily="49" charset="0"/>
                <a:cs typeface="Courier New" pitchFamily="49" charset="0"/>
              </a:rPr>
              <a:t>Proc</a:t>
            </a:r>
            <a:r>
              <a:rPr lang="en-US" sz="900" dirty="0">
                <a:solidFill>
                  <a:schemeClr val="tx1"/>
                </a:solidFill>
                <a:latin typeface="Courier New" pitchFamily="49" charset="0"/>
                <a:cs typeface="Courier New" pitchFamily="49" charset="0"/>
              </a:rPr>
              <a:t>' then 'Stored procedures'</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'Prepared' then 'Prepared statements'</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a:t>
            </a:r>
            <a:r>
              <a:rPr lang="en-US" sz="900" dirty="0" err="1">
                <a:solidFill>
                  <a:schemeClr val="tx1"/>
                </a:solidFill>
                <a:latin typeface="Courier New" pitchFamily="49" charset="0"/>
                <a:cs typeface="Courier New" pitchFamily="49" charset="0"/>
              </a:rPr>
              <a:t>Adhoc</a:t>
            </a:r>
            <a:r>
              <a:rPr lang="en-US" sz="900" dirty="0">
                <a:solidFill>
                  <a:schemeClr val="tx1"/>
                </a:solidFill>
                <a:latin typeface="Courier New" pitchFamily="49" charset="0"/>
                <a:cs typeface="Courier New" pitchFamily="49" charset="0"/>
              </a:rPr>
              <a:t>' then 'Ad hoc queries'</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a:t>
            </a:r>
            <a:r>
              <a:rPr lang="en-US" sz="900" dirty="0" err="1">
                <a:solidFill>
                  <a:schemeClr val="tx1"/>
                </a:solidFill>
                <a:latin typeface="Courier New" pitchFamily="49" charset="0"/>
                <a:cs typeface="Courier New" pitchFamily="49" charset="0"/>
              </a:rPr>
              <a:t>ReplProc</a:t>
            </a:r>
            <a:r>
              <a:rPr lang="en-US" sz="900" dirty="0">
                <a:solidFill>
                  <a:schemeClr val="tx1"/>
                </a:solidFill>
                <a:latin typeface="Courier New" pitchFamily="49" charset="0"/>
                <a:cs typeface="Courier New" pitchFamily="49" charset="0"/>
              </a:rPr>
              <a:t>' then 'Replication-filter-procedures'</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'Trigger' then 'Triggers'</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'View' then 'Views'</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'Default' then 'Defaults'</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a:t>
            </a:r>
            <a:r>
              <a:rPr lang="en-US" sz="900" dirty="0" err="1">
                <a:solidFill>
                  <a:schemeClr val="tx1"/>
                </a:solidFill>
                <a:latin typeface="Courier New" pitchFamily="49" charset="0"/>
                <a:cs typeface="Courier New" pitchFamily="49" charset="0"/>
              </a:rPr>
              <a:t>UsrTab</a:t>
            </a:r>
            <a:r>
              <a:rPr lang="en-US" sz="900" dirty="0">
                <a:solidFill>
                  <a:schemeClr val="tx1"/>
                </a:solidFill>
                <a:latin typeface="Courier New" pitchFamily="49" charset="0"/>
                <a:cs typeface="Courier New" pitchFamily="49" charset="0"/>
              </a:rPr>
              <a:t>' then 'User tables'</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a:t>
            </a:r>
            <a:r>
              <a:rPr lang="en-US" sz="900" dirty="0" err="1">
                <a:solidFill>
                  <a:schemeClr val="tx1"/>
                </a:solidFill>
                <a:latin typeface="Courier New" pitchFamily="49" charset="0"/>
                <a:cs typeface="Courier New" pitchFamily="49" charset="0"/>
              </a:rPr>
              <a:t>SysTab</a:t>
            </a:r>
            <a:r>
              <a:rPr lang="en-US" sz="900" dirty="0">
                <a:solidFill>
                  <a:schemeClr val="tx1"/>
                </a:solidFill>
                <a:latin typeface="Courier New" pitchFamily="49" charset="0"/>
                <a:cs typeface="Courier New" pitchFamily="49" charset="0"/>
              </a:rPr>
              <a:t>' then 'System tables'</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'Check' then 'CHECK constraints'</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'Rule' then 'Rules'</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end as </a:t>
            </a:r>
            <a:r>
              <a:rPr lang="en-US" sz="900" dirty="0" err="1">
                <a:solidFill>
                  <a:schemeClr val="tx1"/>
                </a:solidFill>
                <a:latin typeface="Courier New" pitchFamily="49" charset="0"/>
                <a:cs typeface="Courier New" pitchFamily="49" charset="0"/>
              </a:rPr>
              <a:t>cache_type</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,sum( (case when </a:t>
            </a:r>
            <a:r>
              <a:rPr lang="en-US" sz="900" dirty="0" err="1">
                <a:solidFill>
                  <a:schemeClr val="tx1"/>
                </a:solidFill>
                <a:latin typeface="Courier New" pitchFamily="49" charset="0"/>
                <a:cs typeface="Courier New" pitchFamily="49" charset="0"/>
              </a:rPr>
              <a:t>usecounts</a:t>
            </a:r>
            <a:r>
              <a:rPr lang="en-US" sz="900" dirty="0">
                <a:solidFill>
                  <a:schemeClr val="tx1"/>
                </a:solidFill>
                <a:latin typeface="Courier New" pitchFamily="49" charset="0"/>
                <a:cs typeface="Courier New" pitchFamily="49" charset="0"/>
              </a:rPr>
              <a:t> = 1 then 1 else 0 end) )</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as </a:t>
            </a:r>
            <a:r>
              <a:rPr lang="en-US" sz="900" dirty="0" err="1">
                <a:solidFill>
                  <a:schemeClr val="tx1"/>
                </a:solidFill>
                <a:latin typeface="Courier New" pitchFamily="49" charset="0"/>
                <a:cs typeface="Courier New" pitchFamily="49" charset="0"/>
              </a:rPr>
              <a:t>unique_query_plans</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count_big</a:t>
            </a:r>
            <a:r>
              <a:rPr lang="en-US" sz="900" dirty="0">
                <a:solidFill>
                  <a:schemeClr val="tx1"/>
                </a:solidFill>
                <a:latin typeface="Courier New" pitchFamily="49" charset="0"/>
                <a:cs typeface="Courier New" pitchFamily="49" charset="0"/>
              </a:rPr>
              <a:t>(*) as </a:t>
            </a:r>
            <a:r>
              <a:rPr lang="en-US" sz="900" dirty="0" err="1">
                <a:solidFill>
                  <a:schemeClr val="tx1"/>
                </a:solidFill>
                <a:latin typeface="Courier New" pitchFamily="49" charset="0"/>
                <a:cs typeface="Courier New" pitchFamily="49" charset="0"/>
              </a:rPr>
              <a:t>total_query_plans</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,convert(</a:t>
            </a:r>
            <a:r>
              <a:rPr lang="en-US" sz="900" dirty="0" err="1">
                <a:solidFill>
                  <a:schemeClr val="tx1"/>
                </a:solidFill>
                <a:latin typeface="Courier New" pitchFamily="49" charset="0"/>
                <a:cs typeface="Courier New" pitchFamily="49" charset="0"/>
              </a:rPr>
              <a:t>varchar,cast</a:t>
            </a:r>
            <a:r>
              <a:rPr lang="en-US" sz="900" dirty="0">
                <a:solidFill>
                  <a:schemeClr val="tx1"/>
                </a:solidFill>
                <a:latin typeface="Courier New" pitchFamily="49" charset="0"/>
                <a:cs typeface="Courier New" pitchFamily="49" charset="0"/>
              </a:rPr>
              <a:t> ( sum((case when </a:t>
            </a:r>
            <a:r>
              <a:rPr lang="en-US" sz="900" dirty="0" err="1">
                <a:solidFill>
                  <a:schemeClr val="tx1"/>
                </a:solidFill>
                <a:latin typeface="Courier New" pitchFamily="49" charset="0"/>
                <a:cs typeface="Courier New" pitchFamily="49" charset="0"/>
              </a:rPr>
              <a:t>usecounts</a:t>
            </a:r>
            <a:r>
              <a:rPr lang="en-US" sz="900" dirty="0">
                <a:solidFill>
                  <a:schemeClr val="tx1"/>
                </a:solidFill>
                <a:latin typeface="Courier New" pitchFamily="49" charset="0"/>
                <a:cs typeface="Courier New" pitchFamily="49" charset="0"/>
              </a:rPr>
              <a:t> = 1 then 1 else 0 end)) * 1.0</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 </a:t>
            </a:r>
            <a:r>
              <a:rPr lang="en-US" sz="900" dirty="0" err="1">
                <a:solidFill>
                  <a:schemeClr val="tx1"/>
                </a:solidFill>
                <a:latin typeface="Courier New" pitchFamily="49" charset="0"/>
                <a:cs typeface="Courier New" pitchFamily="49" charset="0"/>
              </a:rPr>
              <a:t>count_big</a:t>
            </a:r>
            <a:r>
              <a:rPr lang="en-US" sz="900" dirty="0">
                <a:solidFill>
                  <a:schemeClr val="tx1"/>
                </a:solidFill>
                <a:latin typeface="Courier New" pitchFamily="49" charset="0"/>
                <a:cs typeface="Courier New" pitchFamily="49" charset="0"/>
              </a:rPr>
              <a:t>(*) as money) *100) + ' %' as </a:t>
            </a:r>
            <a:r>
              <a:rPr lang="en-US" sz="900" dirty="0" err="1">
                <a:solidFill>
                  <a:schemeClr val="tx1"/>
                </a:solidFill>
                <a:latin typeface="Courier New" pitchFamily="49" charset="0"/>
                <a:cs typeface="Courier New" pitchFamily="49" charset="0"/>
              </a:rPr>
              <a:t>unique_query_plans_pcnt</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,cast( sum( (case when </a:t>
            </a:r>
            <a:r>
              <a:rPr lang="en-US" sz="900" dirty="0" err="1">
                <a:solidFill>
                  <a:schemeClr val="tx1"/>
                </a:solidFill>
                <a:latin typeface="Courier New" pitchFamily="49" charset="0"/>
                <a:cs typeface="Courier New" pitchFamily="49" charset="0"/>
              </a:rPr>
              <a:t>usecounts</a:t>
            </a:r>
            <a:r>
              <a:rPr lang="en-US" sz="900" dirty="0">
                <a:solidFill>
                  <a:schemeClr val="tx1"/>
                </a:solidFill>
                <a:latin typeface="Courier New" pitchFamily="49" charset="0"/>
                <a:cs typeface="Courier New" pitchFamily="49" charset="0"/>
              </a:rPr>
              <a:t> = 1 then </a:t>
            </a:r>
            <a:r>
              <a:rPr lang="en-US" sz="900" dirty="0" err="1">
                <a:solidFill>
                  <a:schemeClr val="tx1"/>
                </a:solidFill>
                <a:latin typeface="Courier New" pitchFamily="49" charset="0"/>
                <a:cs typeface="Courier New" pitchFamily="49" charset="0"/>
              </a:rPr>
              <a:t>size_in_bytes</a:t>
            </a:r>
            <a:r>
              <a:rPr lang="en-US" sz="900" dirty="0">
                <a:solidFill>
                  <a:schemeClr val="tx1"/>
                </a:solidFill>
                <a:latin typeface="Courier New" pitchFamily="49" charset="0"/>
                <a:cs typeface="Courier New" pitchFamily="49" charset="0"/>
              </a:rPr>
              <a:t> else 0 end) )</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/1048576.0 as money) as </a:t>
            </a:r>
            <a:r>
              <a:rPr lang="en-US" sz="900" dirty="0" err="1">
                <a:solidFill>
                  <a:schemeClr val="tx1"/>
                </a:solidFill>
                <a:latin typeface="Courier New" pitchFamily="49" charset="0"/>
                <a:cs typeface="Courier New" pitchFamily="49" charset="0"/>
              </a:rPr>
              <a:t>unique_query_plans_mb</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,cast(sum(</a:t>
            </a:r>
            <a:r>
              <a:rPr lang="en-US" sz="900" dirty="0" err="1">
                <a:solidFill>
                  <a:schemeClr val="tx1"/>
                </a:solidFill>
                <a:latin typeface="Courier New" pitchFamily="49" charset="0"/>
                <a:cs typeface="Courier New" pitchFamily="49" charset="0"/>
              </a:rPr>
              <a:t>size_in_bytes</a:t>
            </a:r>
            <a:r>
              <a:rPr lang="en-US" sz="900" dirty="0">
                <a:solidFill>
                  <a:schemeClr val="tx1"/>
                </a:solidFill>
                <a:latin typeface="Courier New" pitchFamily="49" charset="0"/>
                <a:cs typeface="Courier New" pitchFamily="49" charset="0"/>
              </a:rPr>
              <a:t> * 1.0)/1048576.0 as money)</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as </a:t>
            </a:r>
            <a:r>
              <a:rPr lang="en-US" sz="900" dirty="0" err="1">
                <a:solidFill>
                  <a:schemeClr val="tx1"/>
                </a:solidFill>
                <a:latin typeface="Courier New" pitchFamily="49" charset="0"/>
                <a:cs typeface="Courier New" pitchFamily="49" charset="0"/>
              </a:rPr>
              <a:t>total_query_plans_mb</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,convert(</a:t>
            </a:r>
            <a:r>
              <a:rPr lang="en-US" sz="900" dirty="0" err="1">
                <a:solidFill>
                  <a:schemeClr val="tx1"/>
                </a:solidFill>
                <a:latin typeface="Courier New" pitchFamily="49" charset="0"/>
                <a:cs typeface="Courier New" pitchFamily="49" charset="0"/>
              </a:rPr>
              <a:t>varchar,cast</a:t>
            </a:r>
            <a:r>
              <a:rPr lang="en-US" sz="900" dirty="0">
                <a:solidFill>
                  <a:schemeClr val="tx1"/>
                </a:solidFill>
                <a:latin typeface="Courier New" pitchFamily="49" charset="0"/>
                <a:cs typeface="Courier New" pitchFamily="49" charset="0"/>
              </a:rPr>
              <a:t>(sum((case when </a:t>
            </a:r>
            <a:r>
              <a:rPr lang="en-US" sz="900" dirty="0" err="1">
                <a:solidFill>
                  <a:schemeClr val="tx1"/>
                </a:solidFill>
                <a:latin typeface="Courier New" pitchFamily="49" charset="0"/>
                <a:cs typeface="Courier New" pitchFamily="49" charset="0"/>
              </a:rPr>
              <a:t>usecounts</a:t>
            </a:r>
            <a:r>
              <a:rPr lang="en-US" sz="900" dirty="0">
                <a:solidFill>
                  <a:schemeClr val="tx1"/>
                </a:solidFill>
                <a:latin typeface="Courier New" pitchFamily="49" charset="0"/>
                <a:cs typeface="Courier New" pitchFamily="49" charset="0"/>
              </a:rPr>
              <a:t>=1 then </a:t>
            </a:r>
            <a:r>
              <a:rPr lang="en-US" sz="900" dirty="0" err="1">
                <a:solidFill>
                  <a:schemeClr val="tx1"/>
                </a:solidFill>
                <a:latin typeface="Courier New" pitchFamily="49" charset="0"/>
                <a:cs typeface="Courier New" pitchFamily="49" charset="0"/>
              </a:rPr>
              <a:t>size_in_bytes</a:t>
            </a:r>
            <a:r>
              <a:rPr lang="en-US" sz="900" dirty="0">
                <a:solidFill>
                  <a:schemeClr val="tx1"/>
                </a:solidFill>
                <a:latin typeface="Courier New" pitchFamily="49" charset="0"/>
                <a:cs typeface="Courier New" pitchFamily="49" charset="0"/>
              </a:rPr>
              <a:t> else 0 end))/1048576.0 as money)</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cast(sum(</a:t>
            </a:r>
            <a:r>
              <a:rPr lang="en-US" sz="900" dirty="0" err="1">
                <a:solidFill>
                  <a:schemeClr val="tx1"/>
                </a:solidFill>
                <a:latin typeface="Courier New" pitchFamily="49" charset="0"/>
                <a:cs typeface="Courier New" pitchFamily="49" charset="0"/>
              </a:rPr>
              <a:t>size_in_bytes</a:t>
            </a:r>
            <a:r>
              <a:rPr lang="en-US" sz="900" dirty="0">
                <a:solidFill>
                  <a:schemeClr val="tx1"/>
                </a:solidFill>
                <a:latin typeface="Courier New" pitchFamily="49" charset="0"/>
                <a:cs typeface="Courier New" pitchFamily="49" charset="0"/>
              </a:rPr>
              <a:t> * 1.0)/1048576.0 as money)</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*100) + ' %' as </a:t>
            </a:r>
            <a:r>
              <a:rPr lang="en-US" sz="900" dirty="0" err="1">
                <a:solidFill>
                  <a:schemeClr val="tx1"/>
                </a:solidFill>
                <a:latin typeface="Courier New" pitchFamily="49" charset="0"/>
                <a:cs typeface="Courier New" pitchFamily="49" charset="0"/>
              </a:rPr>
              <a:t>unique_query_plans_mb_pcnt</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from </a:t>
            </a:r>
            <a:r>
              <a:rPr lang="en-US" sz="900" dirty="0" err="1">
                <a:solidFill>
                  <a:schemeClr val="tx1"/>
                </a:solidFill>
                <a:latin typeface="Courier New" pitchFamily="49" charset="0"/>
                <a:cs typeface="Courier New" pitchFamily="49" charset="0"/>
              </a:rPr>
              <a:t>sys.dm_exec_cached_plans</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group by </a:t>
            </a:r>
            <a:r>
              <a:rPr lang="en-US" sz="900" dirty="0" err="1">
                <a:solidFill>
                  <a:schemeClr val="tx1"/>
                </a:solidFill>
                <a:latin typeface="Courier New" pitchFamily="49" charset="0"/>
                <a:cs typeface="Courier New" pitchFamily="49" charset="0"/>
              </a:rPr>
              <a:t>objtype</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order by</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cast(sum((case when </a:t>
            </a:r>
            <a:r>
              <a:rPr lang="en-US" sz="900" dirty="0" err="1">
                <a:solidFill>
                  <a:schemeClr val="tx1"/>
                </a:solidFill>
                <a:latin typeface="Courier New" pitchFamily="49" charset="0"/>
                <a:cs typeface="Courier New" pitchFamily="49" charset="0"/>
              </a:rPr>
              <a:t>usecounts</a:t>
            </a:r>
            <a:r>
              <a:rPr lang="en-US" sz="900" dirty="0">
                <a:solidFill>
                  <a:schemeClr val="tx1"/>
                </a:solidFill>
                <a:latin typeface="Courier New" pitchFamily="49" charset="0"/>
                <a:cs typeface="Courier New" pitchFamily="49" charset="0"/>
              </a:rPr>
              <a:t> = 1 then </a:t>
            </a:r>
            <a:r>
              <a:rPr lang="en-US" sz="900" dirty="0" err="1">
                <a:solidFill>
                  <a:schemeClr val="tx1"/>
                </a:solidFill>
                <a:latin typeface="Courier New" pitchFamily="49" charset="0"/>
                <a:cs typeface="Courier New" pitchFamily="49" charset="0"/>
              </a:rPr>
              <a:t>size_in_bytes</a:t>
            </a:r>
            <a:r>
              <a:rPr lang="en-US" sz="900" dirty="0">
                <a:solidFill>
                  <a:schemeClr val="tx1"/>
                </a:solidFill>
                <a:latin typeface="Courier New" pitchFamily="49" charset="0"/>
                <a:cs typeface="Courier New" pitchFamily="49" charset="0"/>
              </a:rPr>
              <a:t> else 0 end) )/1048576.0 as money) </a:t>
            </a:r>
            <a:r>
              <a:rPr lang="en-US" sz="900" dirty="0" err="1">
                <a:solidFill>
                  <a:schemeClr val="tx1"/>
                </a:solidFill>
                <a:latin typeface="Courier New" pitchFamily="49" charset="0"/>
                <a:cs typeface="Courier New" pitchFamily="49" charset="0"/>
              </a:rPr>
              <a:t>desc</a:t>
            </a:r>
            <a:endParaRPr lang="en-US" sz="900" dirty="0">
              <a:solidFill>
                <a:schemeClr val="tx1"/>
              </a:solidFill>
              <a:latin typeface="Courier New" pitchFamily="49" charset="0"/>
              <a:cs typeface="Courier New" pitchFamily="49" charset="0"/>
            </a:endParaRPr>
          </a:p>
        </p:txBody>
      </p:sp>
      <p:sp>
        <p:nvSpPr>
          <p:cNvPr id="5" name="Right Arrow 4"/>
          <p:cNvSpPr/>
          <p:nvPr/>
        </p:nvSpPr>
        <p:spPr>
          <a:xfrm flipH="1">
            <a:off x="2353733" y="4296834"/>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108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50"/>
            <a:ext cx="9144000" cy="479822"/>
          </a:xfrm>
        </p:spPr>
        <p:txBody>
          <a:bodyPr>
            <a:normAutofit fontScale="90000"/>
          </a:bodyPr>
          <a:lstStyle/>
          <a:p>
            <a:r>
              <a:rPr lang="en-US" sz="2800" dirty="0" smtClean="0"/>
              <a:t>T-SQL for Determine if </a:t>
            </a:r>
            <a:r>
              <a:rPr lang="en-US" sz="2800" u="sng" dirty="0" smtClean="0"/>
              <a:t>Ad-hoc</a:t>
            </a:r>
            <a:r>
              <a:rPr lang="en-US" sz="2800" dirty="0" smtClean="0"/>
              <a:t> Queries are Predominant</a:t>
            </a:r>
            <a:endParaRPr lang="en-US" sz="2800" u="sng" dirty="0"/>
          </a:p>
        </p:txBody>
      </p:sp>
      <p:sp>
        <p:nvSpPr>
          <p:cNvPr id="3" name="Content Placeholder 2"/>
          <p:cNvSpPr>
            <a:spLocks noGrp="1"/>
          </p:cNvSpPr>
          <p:nvPr>
            <p:ph idx="1"/>
          </p:nvPr>
        </p:nvSpPr>
        <p:spPr>
          <a:xfrm>
            <a:off x="152400" y="514350"/>
            <a:ext cx="7406640" cy="4572000"/>
          </a:xfrm>
          <a:solidFill>
            <a:schemeClr val="bg1"/>
          </a:solidFill>
          <a:ln>
            <a:solidFill>
              <a:schemeClr val="tx1"/>
            </a:solidFill>
          </a:ln>
        </p:spPr>
        <p:txBody>
          <a:bodyPr>
            <a:noAutofit/>
          </a:bodyPr>
          <a:lstStyle/>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select</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case </a:t>
            </a:r>
            <a:r>
              <a:rPr lang="en-US" sz="900" dirty="0" err="1">
                <a:solidFill>
                  <a:schemeClr val="tx1"/>
                </a:solidFill>
                <a:latin typeface="Courier New" pitchFamily="49" charset="0"/>
                <a:cs typeface="Courier New" pitchFamily="49" charset="0"/>
              </a:rPr>
              <a:t>objtype</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a:t>
            </a:r>
            <a:r>
              <a:rPr lang="en-US" sz="900" dirty="0" err="1">
                <a:solidFill>
                  <a:schemeClr val="tx1"/>
                </a:solidFill>
                <a:latin typeface="Courier New" pitchFamily="49" charset="0"/>
                <a:cs typeface="Courier New" pitchFamily="49" charset="0"/>
              </a:rPr>
              <a:t>Proc</a:t>
            </a:r>
            <a:r>
              <a:rPr lang="en-US" sz="900" dirty="0">
                <a:solidFill>
                  <a:schemeClr val="tx1"/>
                </a:solidFill>
                <a:latin typeface="Courier New" pitchFamily="49" charset="0"/>
                <a:cs typeface="Courier New" pitchFamily="49" charset="0"/>
              </a:rPr>
              <a:t>' then 'Stored procedures'</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'Prepared' then 'Prepared statements'</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a:t>
            </a:r>
            <a:r>
              <a:rPr lang="en-US" sz="900" dirty="0" err="1">
                <a:solidFill>
                  <a:schemeClr val="tx1"/>
                </a:solidFill>
                <a:latin typeface="Courier New" pitchFamily="49" charset="0"/>
                <a:cs typeface="Courier New" pitchFamily="49" charset="0"/>
              </a:rPr>
              <a:t>Adhoc</a:t>
            </a:r>
            <a:r>
              <a:rPr lang="en-US" sz="900" dirty="0">
                <a:solidFill>
                  <a:schemeClr val="tx1"/>
                </a:solidFill>
                <a:latin typeface="Courier New" pitchFamily="49" charset="0"/>
                <a:cs typeface="Courier New" pitchFamily="49" charset="0"/>
              </a:rPr>
              <a:t>' then 'Ad hoc queries'</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a:t>
            </a:r>
            <a:r>
              <a:rPr lang="en-US" sz="900" dirty="0" err="1">
                <a:solidFill>
                  <a:schemeClr val="tx1"/>
                </a:solidFill>
                <a:latin typeface="Courier New" pitchFamily="49" charset="0"/>
                <a:cs typeface="Courier New" pitchFamily="49" charset="0"/>
              </a:rPr>
              <a:t>ReplProc</a:t>
            </a:r>
            <a:r>
              <a:rPr lang="en-US" sz="900" dirty="0">
                <a:solidFill>
                  <a:schemeClr val="tx1"/>
                </a:solidFill>
                <a:latin typeface="Courier New" pitchFamily="49" charset="0"/>
                <a:cs typeface="Courier New" pitchFamily="49" charset="0"/>
              </a:rPr>
              <a:t>' then 'Replication-filter-procedures'</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'Trigger' then 'Triggers'</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'View' then 'Views'</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'Default' then 'Defaults'</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a:t>
            </a:r>
            <a:r>
              <a:rPr lang="en-US" sz="900" dirty="0" err="1">
                <a:solidFill>
                  <a:schemeClr val="tx1"/>
                </a:solidFill>
                <a:latin typeface="Courier New" pitchFamily="49" charset="0"/>
                <a:cs typeface="Courier New" pitchFamily="49" charset="0"/>
              </a:rPr>
              <a:t>UsrTab</a:t>
            </a:r>
            <a:r>
              <a:rPr lang="en-US" sz="900" dirty="0">
                <a:solidFill>
                  <a:schemeClr val="tx1"/>
                </a:solidFill>
                <a:latin typeface="Courier New" pitchFamily="49" charset="0"/>
                <a:cs typeface="Courier New" pitchFamily="49" charset="0"/>
              </a:rPr>
              <a:t>' then 'User tables'</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a:t>
            </a:r>
            <a:r>
              <a:rPr lang="en-US" sz="900" dirty="0" err="1">
                <a:solidFill>
                  <a:schemeClr val="tx1"/>
                </a:solidFill>
                <a:latin typeface="Courier New" pitchFamily="49" charset="0"/>
                <a:cs typeface="Courier New" pitchFamily="49" charset="0"/>
              </a:rPr>
              <a:t>SysTab</a:t>
            </a:r>
            <a:r>
              <a:rPr lang="en-US" sz="900" dirty="0">
                <a:solidFill>
                  <a:schemeClr val="tx1"/>
                </a:solidFill>
                <a:latin typeface="Courier New" pitchFamily="49" charset="0"/>
                <a:cs typeface="Courier New" pitchFamily="49" charset="0"/>
              </a:rPr>
              <a:t>' then 'System tables'</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'Check' then 'CHECK constraints'</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when 'Rule' then 'Rules'</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end as </a:t>
            </a:r>
            <a:r>
              <a:rPr lang="en-US" sz="900" dirty="0" err="1">
                <a:solidFill>
                  <a:schemeClr val="tx1"/>
                </a:solidFill>
                <a:latin typeface="Courier New" pitchFamily="49" charset="0"/>
                <a:cs typeface="Courier New" pitchFamily="49" charset="0"/>
              </a:rPr>
              <a:t>cache_type</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,sum( (case when </a:t>
            </a:r>
            <a:r>
              <a:rPr lang="en-US" sz="900" dirty="0" err="1">
                <a:solidFill>
                  <a:schemeClr val="tx1"/>
                </a:solidFill>
                <a:latin typeface="Courier New" pitchFamily="49" charset="0"/>
                <a:cs typeface="Courier New" pitchFamily="49" charset="0"/>
              </a:rPr>
              <a:t>usecounts</a:t>
            </a:r>
            <a:r>
              <a:rPr lang="en-US" sz="900" dirty="0">
                <a:solidFill>
                  <a:schemeClr val="tx1"/>
                </a:solidFill>
                <a:latin typeface="Courier New" pitchFamily="49" charset="0"/>
                <a:cs typeface="Courier New" pitchFamily="49" charset="0"/>
              </a:rPr>
              <a:t> = 1 then 1 else 0 end) )</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as </a:t>
            </a:r>
            <a:r>
              <a:rPr lang="en-US" sz="900" dirty="0" err="1">
                <a:solidFill>
                  <a:schemeClr val="tx1"/>
                </a:solidFill>
                <a:latin typeface="Courier New" pitchFamily="49" charset="0"/>
                <a:cs typeface="Courier New" pitchFamily="49" charset="0"/>
              </a:rPr>
              <a:t>unique_query_plans</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a:t>
            </a:r>
            <a:r>
              <a:rPr lang="en-US" sz="900" dirty="0" err="1">
                <a:solidFill>
                  <a:schemeClr val="tx1"/>
                </a:solidFill>
                <a:latin typeface="Courier New" pitchFamily="49" charset="0"/>
                <a:cs typeface="Courier New" pitchFamily="49" charset="0"/>
              </a:rPr>
              <a:t>count_big</a:t>
            </a:r>
            <a:r>
              <a:rPr lang="en-US" sz="900" dirty="0">
                <a:solidFill>
                  <a:schemeClr val="tx1"/>
                </a:solidFill>
                <a:latin typeface="Courier New" pitchFamily="49" charset="0"/>
                <a:cs typeface="Courier New" pitchFamily="49" charset="0"/>
              </a:rPr>
              <a:t>(*) as </a:t>
            </a:r>
            <a:r>
              <a:rPr lang="en-US" sz="900" dirty="0" err="1">
                <a:solidFill>
                  <a:schemeClr val="tx1"/>
                </a:solidFill>
                <a:latin typeface="Courier New" pitchFamily="49" charset="0"/>
                <a:cs typeface="Courier New" pitchFamily="49" charset="0"/>
              </a:rPr>
              <a:t>total_query_plans</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,convert(</a:t>
            </a:r>
            <a:r>
              <a:rPr lang="en-US" sz="900" dirty="0" err="1">
                <a:solidFill>
                  <a:schemeClr val="tx1"/>
                </a:solidFill>
                <a:latin typeface="Courier New" pitchFamily="49" charset="0"/>
                <a:cs typeface="Courier New" pitchFamily="49" charset="0"/>
              </a:rPr>
              <a:t>varchar,cast</a:t>
            </a:r>
            <a:r>
              <a:rPr lang="en-US" sz="900" dirty="0">
                <a:solidFill>
                  <a:schemeClr val="tx1"/>
                </a:solidFill>
                <a:latin typeface="Courier New" pitchFamily="49" charset="0"/>
                <a:cs typeface="Courier New" pitchFamily="49" charset="0"/>
              </a:rPr>
              <a:t> ( sum((case when </a:t>
            </a:r>
            <a:r>
              <a:rPr lang="en-US" sz="900" dirty="0" err="1">
                <a:solidFill>
                  <a:schemeClr val="tx1"/>
                </a:solidFill>
                <a:latin typeface="Courier New" pitchFamily="49" charset="0"/>
                <a:cs typeface="Courier New" pitchFamily="49" charset="0"/>
              </a:rPr>
              <a:t>usecounts</a:t>
            </a:r>
            <a:r>
              <a:rPr lang="en-US" sz="900" dirty="0">
                <a:solidFill>
                  <a:schemeClr val="tx1"/>
                </a:solidFill>
                <a:latin typeface="Courier New" pitchFamily="49" charset="0"/>
                <a:cs typeface="Courier New" pitchFamily="49" charset="0"/>
              </a:rPr>
              <a:t> = 1 then 1 else 0 end)) * 1.0</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 </a:t>
            </a:r>
            <a:r>
              <a:rPr lang="en-US" sz="900" dirty="0" err="1">
                <a:solidFill>
                  <a:schemeClr val="tx1"/>
                </a:solidFill>
                <a:latin typeface="Courier New" pitchFamily="49" charset="0"/>
                <a:cs typeface="Courier New" pitchFamily="49" charset="0"/>
              </a:rPr>
              <a:t>count_big</a:t>
            </a:r>
            <a:r>
              <a:rPr lang="en-US" sz="900" dirty="0">
                <a:solidFill>
                  <a:schemeClr val="tx1"/>
                </a:solidFill>
                <a:latin typeface="Courier New" pitchFamily="49" charset="0"/>
                <a:cs typeface="Courier New" pitchFamily="49" charset="0"/>
              </a:rPr>
              <a:t>(*) as money) *100) + ' %' as </a:t>
            </a:r>
            <a:r>
              <a:rPr lang="en-US" sz="900" dirty="0" err="1">
                <a:solidFill>
                  <a:schemeClr val="tx1"/>
                </a:solidFill>
                <a:latin typeface="Courier New" pitchFamily="49" charset="0"/>
                <a:cs typeface="Courier New" pitchFamily="49" charset="0"/>
              </a:rPr>
              <a:t>unique_query_plans_pcnt</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,cast( sum( (case when </a:t>
            </a:r>
            <a:r>
              <a:rPr lang="en-US" sz="900" dirty="0" err="1">
                <a:solidFill>
                  <a:schemeClr val="tx1"/>
                </a:solidFill>
                <a:latin typeface="Courier New" pitchFamily="49" charset="0"/>
                <a:cs typeface="Courier New" pitchFamily="49" charset="0"/>
              </a:rPr>
              <a:t>usecounts</a:t>
            </a:r>
            <a:r>
              <a:rPr lang="en-US" sz="900" dirty="0">
                <a:solidFill>
                  <a:schemeClr val="tx1"/>
                </a:solidFill>
                <a:latin typeface="Courier New" pitchFamily="49" charset="0"/>
                <a:cs typeface="Courier New" pitchFamily="49" charset="0"/>
              </a:rPr>
              <a:t> = 1 then </a:t>
            </a:r>
            <a:r>
              <a:rPr lang="en-US" sz="900" dirty="0" err="1">
                <a:solidFill>
                  <a:schemeClr val="tx1"/>
                </a:solidFill>
                <a:latin typeface="Courier New" pitchFamily="49" charset="0"/>
                <a:cs typeface="Courier New" pitchFamily="49" charset="0"/>
              </a:rPr>
              <a:t>size_in_bytes</a:t>
            </a:r>
            <a:r>
              <a:rPr lang="en-US" sz="900" dirty="0">
                <a:solidFill>
                  <a:schemeClr val="tx1"/>
                </a:solidFill>
                <a:latin typeface="Courier New" pitchFamily="49" charset="0"/>
                <a:cs typeface="Courier New" pitchFamily="49" charset="0"/>
              </a:rPr>
              <a:t> else 0 end) )</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/1048576.0 as money) as </a:t>
            </a:r>
            <a:r>
              <a:rPr lang="en-US" sz="900" dirty="0" err="1">
                <a:solidFill>
                  <a:schemeClr val="tx1"/>
                </a:solidFill>
                <a:latin typeface="Courier New" pitchFamily="49" charset="0"/>
                <a:cs typeface="Courier New" pitchFamily="49" charset="0"/>
              </a:rPr>
              <a:t>unique_query_plans_mb</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,cast(sum(</a:t>
            </a:r>
            <a:r>
              <a:rPr lang="en-US" sz="900" dirty="0" err="1">
                <a:solidFill>
                  <a:schemeClr val="tx1"/>
                </a:solidFill>
                <a:latin typeface="Courier New" pitchFamily="49" charset="0"/>
                <a:cs typeface="Courier New" pitchFamily="49" charset="0"/>
              </a:rPr>
              <a:t>size_in_bytes</a:t>
            </a:r>
            <a:r>
              <a:rPr lang="en-US" sz="900" dirty="0">
                <a:solidFill>
                  <a:schemeClr val="tx1"/>
                </a:solidFill>
                <a:latin typeface="Courier New" pitchFamily="49" charset="0"/>
                <a:cs typeface="Courier New" pitchFamily="49" charset="0"/>
              </a:rPr>
              <a:t> * 1.0)/1048576.0 as money)</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as </a:t>
            </a:r>
            <a:r>
              <a:rPr lang="en-US" sz="900" dirty="0" err="1">
                <a:solidFill>
                  <a:schemeClr val="tx1"/>
                </a:solidFill>
                <a:latin typeface="Courier New" pitchFamily="49" charset="0"/>
                <a:cs typeface="Courier New" pitchFamily="49" charset="0"/>
              </a:rPr>
              <a:t>total_query_plans_mb</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,convert(</a:t>
            </a:r>
            <a:r>
              <a:rPr lang="en-US" sz="900" dirty="0" err="1">
                <a:solidFill>
                  <a:schemeClr val="tx1"/>
                </a:solidFill>
                <a:latin typeface="Courier New" pitchFamily="49" charset="0"/>
                <a:cs typeface="Courier New" pitchFamily="49" charset="0"/>
              </a:rPr>
              <a:t>varchar,cast</a:t>
            </a:r>
            <a:r>
              <a:rPr lang="en-US" sz="900" dirty="0">
                <a:solidFill>
                  <a:schemeClr val="tx1"/>
                </a:solidFill>
                <a:latin typeface="Courier New" pitchFamily="49" charset="0"/>
                <a:cs typeface="Courier New" pitchFamily="49" charset="0"/>
              </a:rPr>
              <a:t>(sum((case when </a:t>
            </a:r>
            <a:r>
              <a:rPr lang="en-US" sz="900" dirty="0" err="1">
                <a:solidFill>
                  <a:schemeClr val="tx1"/>
                </a:solidFill>
                <a:latin typeface="Courier New" pitchFamily="49" charset="0"/>
                <a:cs typeface="Courier New" pitchFamily="49" charset="0"/>
              </a:rPr>
              <a:t>usecounts</a:t>
            </a:r>
            <a:r>
              <a:rPr lang="en-US" sz="900" dirty="0">
                <a:solidFill>
                  <a:schemeClr val="tx1"/>
                </a:solidFill>
                <a:latin typeface="Courier New" pitchFamily="49" charset="0"/>
                <a:cs typeface="Courier New" pitchFamily="49" charset="0"/>
              </a:rPr>
              <a:t>=1 then </a:t>
            </a:r>
            <a:r>
              <a:rPr lang="en-US" sz="900" dirty="0" err="1">
                <a:solidFill>
                  <a:schemeClr val="tx1"/>
                </a:solidFill>
                <a:latin typeface="Courier New" pitchFamily="49" charset="0"/>
                <a:cs typeface="Courier New" pitchFamily="49" charset="0"/>
              </a:rPr>
              <a:t>size_in_bytes</a:t>
            </a:r>
            <a:r>
              <a:rPr lang="en-US" sz="900" dirty="0">
                <a:solidFill>
                  <a:schemeClr val="tx1"/>
                </a:solidFill>
                <a:latin typeface="Courier New" pitchFamily="49" charset="0"/>
                <a:cs typeface="Courier New" pitchFamily="49" charset="0"/>
              </a:rPr>
              <a:t> else 0 end))/1048576.0 as money)</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cast(sum(</a:t>
            </a:r>
            <a:r>
              <a:rPr lang="en-US" sz="900" dirty="0" err="1">
                <a:solidFill>
                  <a:schemeClr val="tx1"/>
                </a:solidFill>
                <a:latin typeface="Courier New" pitchFamily="49" charset="0"/>
                <a:cs typeface="Courier New" pitchFamily="49" charset="0"/>
              </a:rPr>
              <a:t>size_in_bytes</a:t>
            </a:r>
            <a:r>
              <a:rPr lang="en-US" sz="900" dirty="0">
                <a:solidFill>
                  <a:schemeClr val="tx1"/>
                </a:solidFill>
                <a:latin typeface="Courier New" pitchFamily="49" charset="0"/>
                <a:cs typeface="Courier New" pitchFamily="49" charset="0"/>
              </a:rPr>
              <a:t> * 1.0)/1048576.0 as money)</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*100) + ' %' as </a:t>
            </a:r>
            <a:r>
              <a:rPr lang="en-US" sz="900" dirty="0" err="1">
                <a:solidFill>
                  <a:schemeClr val="tx1"/>
                </a:solidFill>
                <a:latin typeface="Courier New" pitchFamily="49" charset="0"/>
                <a:cs typeface="Courier New" pitchFamily="49" charset="0"/>
              </a:rPr>
              <a:t>unique_query_plans_mb_pcnt</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from </a:t>
            </a:r>
            <a:r>
              <a:rPr lang="en-US" sz="900" dirty="0" err="1">
                <a:solidFill>
                  <a:schemeClr val="tx1"/>
                </a:solidFill>
                <a:latin typeface="Courier New" pitchFamily="49" charset="0"/>
                <a:cs typeface="Courier New" pitchFamily="49" charset="0"/>
              </a:rPr>
              <a:t>sys.dm_exec_cached_plans</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group by </a:t>
            </a:r>
            <a:r>
              <a:rPr lang="en-US" sz="900" dirty="0" err="1">
                <a:solidFill>
                  <a:schemeClr val="tx1"/>
                </a:solidFill>
                <a:latin typeface="Courier New" pitchFamily="49" charset="0"/>
                <a:cs typeface="Courier New" pitchFamily="49" charset="0"/>
              </a:rPr>
              <a:t>objtype</a:t>
            </a:r>
            <a:endParaRPr lang="en-US" sz="9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order by</a:t>
            </a:r>
          </a:p>
          <a:p>
            <a:pPr marL="0" indent="0">
              <a:spcBef>
                <a:spcPts val="0"/>
              </a:spcBef>
              <a:buClr>
                <a:srgbClr val="C00000"/>
              </a:buClr>
              <a:buNone/>
              <a:tabLst>
                <a:tab pos="225425" algn="l"/>
                <a:tab pos="463550" algn="l"/>
                <a:tab pos="688975" algn="l"/>
                <a:tab pos="914400" algn="l"/>
                <a:tab pos="1139825" algn="l"/>
              </a:tabLst>
            </a:pPr>
            <a:r>
              <a:rPr lang="en-US" sz="900" dirty="0">
                <a:solidFill>
                  <a:schemeClr val="tx1"/>
                </a:solidFill>
                <a:latin typeface="Courier New" pitchFamily="49" charset="0"/>
                <a:cs typeface="Courier New" pitchFamily="49" charset="0"/>
              </a:rPr>
              <a:t>	cast(sum((case when </a:t>
            </a:r>
            <a:r>
              <a:rPr lang="en-US" sz="900" dirty="0" err="1">
                <a:solidFill>
                  <a:schemeClr val="tx1"/>
                </a:solidFill>
                <a:latin typeface="Courier New" pitchFamily="49" charset="0"/>
                <a:cs typeface="Courier New" pitchFamily="49" charset="0"/>
              </a:rPr>
              <a:t>usecounts</a:t>
            </a:r>
            <a:r>
              <a:rPr lang="en-US" sz="900" dirty="0">
                <a:solidFill>
                  <a:schemeClr val="tx1"/>
                </a:solidFill>
                <a:latin typeface="Courier New" pitchFamily="49" charset="0"/>
                <a:cs typeface="Courier New" pitchFamily="49" charset="0"/>
              </a:rPr>
              <a:t> = 1 then </a:t>
            </a:r>
            <a:r>
              <a:rPr lang="en-US" sz="900" dirty="0" err="1">
                <a:solidFill>
                  <a:schemeClr val="tx1"/>
                </a:solidFill>
                <a:latin typeface="Courier New" pitchFamily="49" charset="0"/>
                <a:cs typeface="Courier New" pitchFamily="49" charset="0"/>
              </a:rPr>
              <a:t>size_in_bytes</a:t>
            </a:r>
            <a:r>
              <a:rPr lang="en-US" sz="900" dirty="0">
                <a:solidFill>
                  <a:schemeClr val="tx1"/>
                </a:solidFill>
                <a:latin typeface="Courier New" pitchFamily="49" charset="0"/>
                <a:cs typeface="Courier New" pitchFamily="49" charset="0"/>
              </a:rPr>
              <a:t> else 0 end) )/1048576.0 as money) </a:t>
            </a:r>
            <a:r>
              <a:rPr lang="en-US" sz="900" dirty="0" err="1">
                <a:solidFill>
                  <a:schemeClr val="tx1"/>
                </a:solidFill>
                <a:latin typeface="Courier New" pitchFamily="49" charset="0"/>
                <a:cs typeface="Courier New" pitchFamily="49" charset="0"/>
              </a:rPr>
              <a:t>desc</a:t>
            </a:r>
            <a:endParaRPr lang="en-US" sz="900" dirty="0">
              <a:solidFill>
                <a:schemeClr val="tx1"/>
              </a:solidFill>
              <a:latin typeface="Courier New" pitchFamily="49" charset="0"/>
              <a:cs typeface="Courier New" pitchFamily="49" charset="0"/>
            </a:endParaRPr>
          </a:p>
        </p:txBody>
      </p:sp>
      <p:sp>
        <p:nvSpPr>
          <p:cNvPr id="5" name="Right Arrow 4"/>
          <p:cNvSpPr/>
          <p:nvPr/>
        </p:nvSpPr>
        <p:spPr>
          <a:xfrm flipH="1">
            <a:off x="2353733" y="4296834"/>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447316" y="2713556"/>
            <a:ext cx="7632001" cy="118111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Clr>
                <a:srgbClr val="C00000"/>
              </a:buClr>
              <a:buNone/>
            </a:pPr>
            <a:r>
              <a:rPr lang="en-US" sz="1200" b="1" dirty="0">
                <a:solidFill>
                  <a:srgbClr val="C00000"/>
                </a:solidFill>
                <a:latin typeface="Courier New" pitchFamily="49" charset="0"/>
                <a:cs typeface="Courier New" pitchFamily="49" charset="0"/>
              </a:rPr>
              <a:t>DBCC </a:t>
            </a:r>
            <a:r>
              <a:rPr lang="en-US" sz="1200" b="1" dirty="0" smtClean="0">
                <a:solidFill>
                  <a:srgbClr val="C00000"/>
                </a:solidFill>
                <a:latin typeface="Courier New" pitchFamily="49" charset="0"/>
                <a:cs typeface="Courier New" pitchFamily="49" charset="0"/>
              </a:rPr>
              <a:t>FREEPROCCACHE</a:t>
            </a:r>
          </a:p>
          <a:p>
            <a:pPr marL="0" indent="0">
              <a:spcBef>
                <a:spcPts val="0"/>
              </a:spcBef>
              <a:buClr>
                <a:srgbClr val="C00000"/>
              </a:buClr>
              <a:buNone/>
            </a:pPr>
            <a:endParaRPr lang="en-US" sz="1200" dirty="0" smtClean="0">
              <a:solidFill>
                <a:schemeClr val="tx1"/>
              </a:solidFill>
              <a:latin typeface="Courier New" pitchFamily="49" charset="0"/>
              <a:cs typeface="Courier New" pitchFamily="49" charset="0"/>
            </a:endParaRPr>
          </a:p>
          <a:p>
            <a:pPr marL="0" indent="0">
              <a:spcBef>
                <a:spcPts val="0"/>
              </a:spcBef>
              <a:buClr>
                <a:srgbClr val="C00000"/>
              </a:buClr>
              <a:buNone/>
            </a:pPr>
            <a:r>
              <a:rPr lang="en-US" sz="1200" dirty="0">
                <a:solidFill>
                  <a:schemeClr val="tx1"/>
                </a:solidFill>
                <a:latin typeface="Courier New" pitchFamily="49" charset="0"/>
                <a:cs typeface="Courier New" pitchFamily="49" charset="0"/>
              </a:rPr>
              <a:t> -- </a:t>
            </a:r>
            <a:r>
              <a:rPr lang="en-US" sz="1200" dirty="0" smtClean="0">
                <a:solidFill>
                  <a:schemeClr val="tx1"/>
                </a:solidFill>
                <a:latin typeface="Courier New" pitchFamily="49" charset="0"/>
                <a:cs typeface="Courier New" pitchFamily="49" charset="0"/>
              </a:rPr>
              <a:t>if the instance is SQL2008 </a:t>
            </a:r>
            <a:r>
              <a:rPr lang="en-US" sz="1200" dirty="0">
                <a:solidFill>
                  <a:schemeClr val="tx1"/>
                </a:solidFill>
                <a:latin typeface="Courier New" pitchFamily="49" charset="0"/>
                <a:cs typeface="Courier New" pitchFamily="49" charset="0"/>
              </a:rPr>
              <a:t>or higher...</a:t>
            </a:r>
            <a:endParaRPr lang="en-US" sz="1200" dirty="0" smtClean="0">
              <a:solidFill>
                <a:schemeClr val="tx1"/>
              </a:solidFill>
              <a:latin typeface="Courier New" pitchFamily="49" charset="0"/>
              <a:cs typeface="Courier New" pitchFamily="49" charset="0"/>
            </a:endParaRPr>
          </a:p>
          <a:p>
            <a:pPr marL="0" indent="0">
              <a:spcBef>
                <a:spcPts val="0"/>
              </a:spcBef>
              <a:buClr>
                <a:srgbClr val="C00000"/>
              </a:buClr>
              <a:buNone/>
            </a:pPr>
            <a:r>
              <a:rPr lang="en-US" sz="1200" dirty="0">
                <a:solidFill>
                  <a:schemeClr val="tx1"/>
                </a:solidFill>
                <a:latin typeface="Courier New" pitchFamily="49" charset="0"/>
                <a:cs typeface="Courier New" pitchFamily="49" charset="0"/>
              </a:rPr>
              <a:t>EXECUTE </a:t>
            </a:r>
            <a:r>
              <a:rPr lang="en-US" sz="1200" dirty="0" err="1">
                <a:solidFill>
                  <a:schemeClr val="tx1"/>
                </a:solidFill>
                <a:latin typeface="Courier New" pitchFamily="49" charset="0"/>
                <a:cs typeface="Courier New" pitchFamily="49" charset="0"/>
              </a:rPr>
              <a:t>sys.sp_configure</a:t>
            </a:r>
            <a:r>
              <a:rPr lang="en-US" sz="1200" dirty="0">
                <a:solidFill>
                  <a:schemeClr val="tx1"/>
                </a:solidFill>
                <a:latin typeface="Courier New" pitchFamily="49" charset="0"/>
                <a:cs typeface="Courier New" pitchFamily="49" charset="0"/>
              </a:rPr>
              <a:t> 'optimize for ad hoc workloads',N'1</a:t>
            </a:r>
            <a:r>
              <a:rPr lang="en-US" sz="1200" dirty="0" smtClean="0">
                <a:solidFill>
                  <a:schemeClr val="tx1"/>
                </a:solidFill>
                <a:latin typeface="Courier New" pitchFamily="49" charset="0"/>
                <a:cs typeface="Courier New" pitchFamily="49" charset="0"/>
              </a:rPr>
              <a:t>'</a:t>
            </a:r>
            <a:endParaRPr lang="en-US" sz="1200" dirty="0">
              <a:solidFill>
                <a:schemeClr val="tx1"/>
              </a:solidFill>
              <a:latin typeface="Courier New" pitchFamily="49" charset="0"/>
              <a:cs typeface="Courier New" pitchFamily="49" charset="0"/>
            </a:endParaRPr>
          </a:p>
          <a:p>
            <a:pPr marL="0" indent="0">
              <a:spcBef>
                <a:spcPts val="0"/>
              </a:spcBef>
              <a:buClr>
                <a:srgbClr val="C00000"/>
              </a:buClr>
              <a:buNone/>
            </a:pPr>
            <a:r>
              <a:rPr lang="en-US" sz="1200" dirty="0">
                <a:solidFill>
                  <a:schemeClr val="tx1"/>
                </a:solidFill>
                <a:latin typeface="Courier New" pitchFamily="49" charset="0"/>
                <a:cs typeface="Courier New" pitchFamily="49" charset="0"/>
              </a:rPr>
              <a:t>RECONFIGURE WITH OVERRIDE</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97" y="922855"/>
            <a:ext cx="7929563" cy="1611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7"/>
          <p:cNvSpPr/>
          <p:nvPr/>
        </p:nvSpPr>
        <p:spPr>
          <a:xfrm>
            <a:off x="3511547" y="1117600"/>
            <a:ext cx="3337986" cy="21166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89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867153"/>
            <a:ext cx="9144000" cy="101566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Triggers</a:t>
            </a:r>
            <a:endPar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410780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011784"/>
            <a:ext cx="8382000" cy="1128514"/>
          </a:xfrm>
          <a:prstGeom prst="rect">
            <a:avLst/>
          </a:prstGeom>
          <a:noFill/>
        </p:spPr>
        <p:txBody>
          <a:bodyPr wrap="square" rtlCol="0">
            <a:spAutoFit/>
          </a:bodyPr>
          <a:lstStyle/>
          <a:p>
            <a:pPr marL="285750" indent="-285750">
              <a:spcBef>
                <a:spcPts val="100"/>
              </a:spcBef>
              <a:spcAft>
                <a:spcPts val="100"/>
              </a:spcAft>
              <a:buFont typeface="Arial" pitchFamily="34" charset="0"/>
              <a:buChar char="•"/>
            </a:pPr>
            <a:r>
              <a:rPr lang="en-US" sz="1600" dirty="0" smtClean="0"/>
              <a:t>Look for triggers in the database.</a:t>
            </a:r>
          </a:p>
          <a:p>
            <a:pPr marL="742950" lvl="1" indent="-285750">
              <a:spcBef>
                <a:spcPts val="100"/>
              </a:spcBef>
              <a:spcAft>
                <a:spcPts val="100"/>
              </a:spcAft>
              <a:buFont typeface="Arial" pitchFamily="34" charset="0"/>
              <a:buChar char="•"/>
            </a:pPr>
            <a:r>
              <a:rPr lang="en-US" sz="1600" dirty="0" smtClean="0"/>
              <a:t>Specially for those that has ROLLBACK TRANSACTION.</a:t>
            </a:r>
          </a:p>
          <a:p>
            <a:pPr marL="285750" indent="-285750">
              <a:spcBef>
                <a:spcPts val="100"/>
              </a:spcBef>
              <a:spcAft>
                <a:spcPts val="100"/>
              </a:spcAft>
              <a:buFont typeface="Arial" pitchFamily="34" charset="0"/>
              <a:buChar char="•"/>
            </a:pPr>
            <a:r>
              <a:rPr lang="en-US" sz="1600" dirty="0" smtClean="0"/>
              <a:t>Verify if the trigger does a process that it may be taken from the trigger and run as a separate process (maybe as a SQL Job).</a:t>
            </a:r>
            <a:endParaRPr lang="en-US" sz="1600" dirty="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TRIGGERS with Rollback Transaction or other Commands</a:t>
            </a:r>
            <a:endParaRPr lang="en-US" sz="2800" dirty="0"/>
          </a:p>
        </p:txBody>
      </p:sp>
      <p:sp>
        <p:nvSpPr>
          <p:cNvPr id="5" name="Content Placeholder 2"/>
          <p:cNvSpPr txBox="1">
            <a:spLocks/>
          </p:cNvSpPr>
          <p:nvPr/>
        </p:nvSpPr>
        <p:spPr>
          <a:xfrm>
            <a:off x="304800" y="2114550"/>
            <a:ext cx="7442200" cy="2948940"/>
          </a:xfrm>
          <a:prstGeom prst="rect">
            <a:avLst/>
          </a:prstGeom>
          <a:solidFill>
            <a:schemeClr val="bg1"/>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select</a:t>
            </a: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object_name</a:t>
            </a:r>
            <a:r>
              <a:rPr lang="en-US" sz="1000" dirty="0">
                <a:solidFill>
                  <a:schemeClr val="tx1"/>
                </a:solidFill>
                <a:latin typeface="Courier New" pitchFamily="49" charset="0"/>
                <a:cs typeface="Courier New" pitchFamily="49" charset="0"/>
              </a:rPr>
              <a:t>(</a:t>
            </a:r>
            <a:r>
              <a:rPr lang="en-US" sz="1000" dirty="0" err="1">
                <a:solidFill>
                  <a:schemeClr val="tx1"/>
                </a:solidFill>
                <a:latin typeface="Courier New" pitchFamily="49" charset="0"/>
                <a:cs typeface="Courier New" pitchFamily="49" charset="0"/>
              </a:rPr>
              <a:t>parent_object_id</a:t>
            </a:r>
            <a:r>
              <a:rPr lang="en-US" sz="1000" dirty="0">
                <a:solidFill>
                  <a:schemeClr val="tx1"/>
                </a:solidFill>
                <a:latin typeface="Courier New" pitchFamily="49" charset="0"/>
                <a:cs typeface="Courier New" pitchFamily="49" charset="0"/>
              </a:rPr>
              <a:t>) as table_name</a:t>
            </a: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,obj.name as </a:t>
            </a:r>
            <a:r>
              <a:rPr lang="en-US" sz="1000" dirty="0" err="1">
                <a:solidFill>
                  <a:schemeClr val="tx1"/>
                </a:solidFill>
                <a:latin typeface="Courier New" pitchFamily="49" charset="0"/>
                <a:cs typeface="Courier New" pitchFamily="49" charset="0"/>
              </a:rPr>
              <a:t>trigger_name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,case</a:t>
            </a: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when (select </a:t>
            </a:r>
            <a:r>
              <a:rPr lang="en-US" sz="1000" dirty="0" err="1">
                <a:solidFill>
                  <a:schemeClr val="tx1"/>
                </a:solidFill>
                <a:latin typeface="Courier New" pitchFamily="49" charset="0"/>
                <a:cs typeface="Courier New" pitchFamily="49" charset="0"/>
              </a:rPr>
              <a:t>patindex</a:t>
            </a: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AFTER%',upper</a:t>
            </a:r>
            <a:r>
              <a:rPr lang="en-US" sz="1000" dirty="0">
                <a:solidFill>
                  <a:schemeClr val="tx1"/>
                </a:solidFill>
                <a:latin typeface="Courier New" pitchFamily="49" charset="0"/>
                <a:cs typeface="Courier New" pitchFamily="49" charset="0"/>
              </a:rPr>
              <a:t>(</a:t>
            </a:r>
            <a:r>
              <a:rPr lang="en-US" sz="1000" dirty="0" err="1">
                <a:solidFill>
                  <a:schemeClr val="tx1"/>
                </a:solidFill>
                <a:latin typeface="Courier New" pitchFamily="49" charset="0"/>
                <a:cs typeface="Courier New" pitchFamily="49" charset="0"/>
              </a:rPr>
              <a:t>mod.definition</a:t>
            </a:r>
            <a:r>
              <a:rPr lang="en-US" sz="1000" dirty="0">
                <a:solidFill>
                  <a:schemeClr val="tx1"/>
                </a:solidFill>
                <a:latin typeface="Courier New" pitchFamily="49" charset="0"/>
                <a:cs typeface="Courier New" pitchFamily="49" charset="0"/>
              </a:rPr>
              <a:t>))) &gt; 0 then 'AFTER TRIGGER'</a:t>
            </a: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when (select </a:t>
            </a:r>
            <a:r>
              <a:rPr lang="en-US" sz="1000" dirty="0" err="1">
                <a:solidFill>
                  <a:schemeClr val="tx1"/>
                </a:solidFill>
                <a:latin typeface="Courier New" pitchFamily="49" charset="0"/>
                <a:cs typeface="Courier New" pitchFamily="49" charset="0"/>
              </a:rPr>
              <a:t>patindex</a:t>
            </a: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INSTEAD%',upper</a:t>
            </a:r>
            <a:r>
              <a:rPr lang="en-US" sz="1000" dirty="0">
                <a:solidFill>
                  <a:schemeClr val="tx1"/>
                </a:solidFill>
                <a:latin typeface="Courier New" pitchFamily="49" charset="0"/>
                <a:cs typeface="Courier New" pitchFamily="49" charset="0"/>
              </a:rPr>
              <a:t>(</a:t>
            </a:r>
            <a:r>
              <a:rPr lang="en-US" sz="1000" dirty="0" err="1">
                <a:solidFill>
                  <a:schemeClr val="tx1"/>
                </a:solidFill>
                <a:latin typeface="Courier New" pitchFamily="49" charset="0"/>
                <a:cs typeface="Courier New" pitchFamily="49" charset="0"/>
              </a:rPr>
              <a:t>mod.definition</a:t>
            </a:r>
            <a:r>
              <a:rPr lang="en-US" sz="1000" dirty="0">
                <a:solidFill>
                  <a:schemeClr val="tx1"/>
                </a:solidFill>
                <a:latin typeface="Courier New" pitchFamily="49" charset="0"/>
                <a:cs typeface="Courier New" pitchFamily="49" charset="0"/>
              </a:rPr>
              <a:t>))) &gt; 0 then 'INSTEAD OF TRIGGER'</a:t>
            </a: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else 'AFTER TRIGGER'</a:t>
            </a: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end as </a:t>
            </a:r>
            <a:r>
              <a:rPr lang="en-US" sz="1000" dirty="0" err="1">
                <a:solidFill>
                  <a:schemeClr val="tx1"/>
                </a:solidFill>
                <a:latin typeface="Courier New" pitchFamily="49" charset="0"/>
                <a:cs typeface="Courier New" pitchFamily="49" charset="0"/>
              </a:rPr>
              <a:t>trigger_type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,case</a:t>
            </a: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when (select </a:t>
            </a:r>
            <a:r>
              <a:rPr lang="en-US" sz="1000" dirty="0" err="1">
                <a:solidFill>
                  <a:schemeClr val="tx1"/>
                </a:solidFill>
                <a:latin typeface="Courier New" pitchFamily="49" charset="0"/>
                <a:cs typeface="Courier New" pitchFamily="49" charset="0"/>
              </a:rPr>
              <a:t>patindex</a:t>
            </a:r>
            <a:r>
              <a:rPr lang="en-US" sz="1000" dirty="0">
                <a:solidFill>
                  <a:schemeClr val="tx1"/>
                </a:solidFill>
                <a:latin typeface="Courier New" pitchFamily="49" charset="0"/>
                <a:cs typeface="Courier New" pitchFamily="49" charset="0"/>
              </a:rPr>
              <a:t> ('%</a:t>
            </a:r>
            <a:r>
              <a:rPr lang="en-US" sz="1000" b="1" dirty="0" err="1">
                <a:solidFill>
                  <a:schemeClr val="tx1"/>
                </a:solidFill>
                <a:latin typeface="Courier New" pitchFamily="49" charset="0"/>
                <a:cs typeface="Courier New" pitchFamily="49" charset="0"/>
              </a:rPr>
              <a:t>ROLLBACK</a:t>
            </a:r>
            <a:r>
              <a:rPr lang="en-US" sz="1000" dirty="0" err="1">
                <a:solidFill>
                  <a:schemeClr val="tx1"/>
                </a:solidFill>
                <a:latin typeface="Courier New" pitchFamily="49" charset="0"/>
                <a:cs typeface="Courier New" pitchFamily="49" charset="0"/>
              </a:rPr>
              <a:t>%',upper</a:t>
            </a:r>
            <a:r>
              <a:rPr lang="en-US" sz="1000" dirty="0">
                <a:solidFill>
                  <a:schemeClr val="tx1"/>
                </a:solidFill>
                <a:latin typeface="Courier New" pitchFamily="49" charset="0"/>
                <a:cs typeface="Courier New" pitchFamily="49" charset="0"/>
              </a:rPr>
              <a:t>(</a:t>
            </a:r>
            <a:r>
              <a:rPr lang="en-US" sz="1000" dirty="0" err="1">
                <a:solidFill>
                  <a:schemeClr val="tx1"/>
                </a:solidFill>
                <a:latin typeface="Courier New" pitchFamily="49" charset="0"/>
                <a:cs typeface="Courier New" pitchFamily="49" charset="0"/>
              </a:rPr>
              <a:t>mod.definition</a:t>
            </a:r>
            <a:r>
              <a:rPr lang="en-US" sz="1000" dirty="0">
                <a:solidFill>
                  <a:schemeClr val="tx1"/>
                </a:solidFill>
                <a:latin typeface="Courier New" pitchFamily="49" charset="0"/>
                <a:cs typeface="Courier New" pitchFamily="49" charset="0"/>
              </a:rPr>
              <a:t>))) &gt; 0 then 'YES'</a:t>
            </a: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else 'NO'</a:t>
            </a: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end as </a:t>
            </a:r>
            <a:r>
              <a:rPr lang="en-US" sz="1000" dirty="0" err="1">
                <a:solidFill>
                  <a:schemeClr val="tx1"/>
                </a:solidFill>
                <a:latin typeface="Courier New" pitchFamily="49" charset="0"/>
                <a:cs typeface="Courier New" pitchFamily="49" charset="0"/>
              </a:rPr>
              <a:t>rollback_transaction</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mod.definition</a:t>
            </a:r>
            <a:r>
              <a:rPr lang="en-US" sz="1000" dirty="0">
                <a:solidFill>
                  <a:schemeClr val="tx1"/>
                </a:solidFill>
                <a:latin typeface="Courier New" pitchFamily="49" charset="0"/>
                <a:cs typeface="Courier New" pitchFamily="49" charset="0"/>
              </a:rPr>
              <a:t> as </a:t>
            </a:r>
            <a:r>
              <a:rPr lang="en-US" sz="1000" dirty="0" err="1">
                <a:solidFill>
                  <a:schemeClr val="tx1"/>
                </a:solidFill>
                <a:latin typeface="Courier New" pitchFamily="49" charset="0"/>
                <a:cs typeface="Courier New" pitchFamily="49" charset="0"/>
              </a:rPr>
              <a:t>trigger_code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from </a:t>
            </a:r>
            <a:r>
              <a:rPr lang="en-US" sz="1000" b="1" dirty="0" err="1">
                <a:solidFill>
                  <a:schemeClr val="tx1"/>
                </a:solidFill>
                <a:latin typeface="Courier New" pitchFamily="49" charset="0"/>
                <a:cs typeface="Courier New" pitchFamily="49" charset="0"/>
              </a:rPr>
              <a:t>sys.all_objects</a:t>
            </a:r>
            <a:r>
              <a:rPr lang="en-US" sz="1000" dirty="0">
                <a:solidFill>
                  <a:schemeClr val="tx1"/>
                </a:solidFill>
                <a:latin typeface="Courier New" pitchFamily="49" charset="0"/>
                <a:cs typeface="Courier New" pitchFamily="49" charset="0"/>
              </a:rPr>
              <a:t> as </a:t>
            </a:r>
            <a:r>
              <a:rPr lang="en-US" sz="1000" dirty="0" err="1">
                <a:solidFill>
                  <a:schemeClr val="tx1"/>
                </a:solidFill>
                <a:latin typeface="Courier New" pitchFamily="49" charset="0"/>
                <a:cs typeface="Courier New" pitchFamily="49" charset="0"/>
              </a:rPr>
              <a:t>obj</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left join </a:t>
            </a:r>
            <a:r>
              <a:rPr lang="en-US" sz="1000" dirty="0" err="1">
                <a:solidFill>
                  <a:schemeClr val="tx1"/>
                </a:solidFill>
                <a:latin typeface="Courier New" pitchFamily="49" charset="0"/>
                <a:cs typeface="Courier New" pitchFamily="49" charset="0"/>
              </a:rPr>
              <a:t>sys.sql_modules</a:t>
            </a:r>
            <a:r>
              <a:rPr lang="en-US" sz="1000" dirty="0">
                <a:solidFill>
                  <a:schemeClr val="tx1"/>
                </a:solidFill>
                <a:latin typeface="Courier New" pitchFamily="49" charset="0"/>
                <a:cs typeface="Courier New" pitchFamily="49" charset="0"/>
              </a:rPr>
              <a:t> mod</a:t>
            </a: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on </a:t>
            </a:r>
            <a:r>
              <a:rPr lang="en-US" sz="1000" dirty="0" err="1">
                <a:solidFill>
                  <a:schemeClr val="tx1"/>
                </a:solidFill>
                <a:latin typeface="Courier New" pitchFamily="49" charset="0"/>
                <a:cs typeface="Courier New" pitchFamily="49" charset="0"/>
              </a:rPr>
              <a:t>mod.object_id</a:t>
            </a:r>
            <a:r>
              <a:rPr lang="en-US" sz="1000" dirty="0">
                <a:solidFill>
                  <a:schemeClr val="tx1"/>
                </a:solidFill>
                <a:latin typeface="Courier New" pitchFamily="49" charset="0"/>
                <a:cs typeface="Courier New" pitchFamily="49" charset="0"/>
              </a:rPr>
              <a:t> = </a:t>
            </a:r>
            <a:r>
              <a:rPr lang="en-US" sz="1000" dirty="0" err="1">
                <a:solidFill>
                  <a:schemeClr val="tx1"/>
                </a:solidFill>
                <a:latin typeface="Courier New" pitchFamily="49" charset="0"/>
                <a:cs typeface="Courier New" pitchFamily="49" charset="0"/>
              </a:rPr>
              <a:t>obj.object_id</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where upper(</a:t>
            </a:r>
            <a:r>
              <a:rPr lang="en-US" sz="1000" dirty="0" err="1">
                <a:solidFill>
                  <a:schemeClr val="tx1"/>
                </a:solidFill>
                <a:latin typeface="Courier New" pitchFamily="49" charset="0"/>
                <a:cs typeface="Courier New" pitchFamily="49" charset="0"/>
              </a:rPr>
              <a:t>obj.type</a:t>
            </a:r>
            <a:r>
              <a:rPr lang="en-US" sz="1000" dirty="0">
                <a:solidFill>
                  <a:schemeClr val="tx1"/>
                </a:solidFill>
                <a:latin typeface="Courier New" pitchFamily="49" charset="0"/>
                <a:cs typeface="Courier New" pitchFamily="49" charset="0"/>
              </a:rPr>
              <a:t>) in('TR')</a:t>
            </a: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order by </a:t>
            </a:r>
            <a:r>
              <a:rPr lang="en-US" sz="1000" dirty="0" err="1">
                <a:solidFill>
                  <a:schemeClr val="tx1"/>
                </a:solidFill>
                <a:latin typeface="Courier New" pitchFamily="49" charset="0"/>
                <a:cs typeface="Courier New" pitchFamily="49" charset="0"/>
              </a:rPr>
              <a:t>object_name</a:t>
            </a:r>
            <a:r>
              <a:rPr lang="en-US" sz="1000" dirty="0">
                <a:solidFill>
                  <a:schemeClr val="tx1"/>
                </a:solidFill>
                <a:latin typeface="Courier New" pitchFamily="49" charset="0"/>
                <a:cs typeface="Courier New" pitchFamily="49" charset="0"/>
              </a:rPr>
              <a:t>(</a:t>
            </a:r>
            <a:r>
              <a:rPr lang="en-US" sz="1000" dirty="0" err="1">
                <a:solidFill>
                  <a:schemeClr val="tx1"/>
                </a:solidFill>
                <a:latin typeface="Courier New" pitchFamily="49" charset="0"/>
                <a:cs typeface="Courier New" pitchFamily="49" charset="0"/>
              </a:rPr>
              <a:t>parent_object_id</a:t>
            </a:r>
            <a:r>
              <a:rPr lang="en-US" sz="1000" dirty="0">
                <a:solidFill>
                  <a:schemeClr val="tx1"/>
                </a:solidFill>
                <a:latin typeface="Courier New" pitchFamily="49" charset="0"/>
                <a:cs typeface="Courier New" pitchFamily="49" charset="0"/>
              </a:rPr>
              <a:t>),obj.name</a:t>
            </a:r>
          </a:p>
        </p:txBody>
      </p:sp>
      <p:sp>
        <p:nvSpPr>
          <p:cNvPr id="6" name="Right Arrow 5"/>
          <p:cNvSpPr/>
          <p:nvPr/>
        </p:nvSpPr>
        <p:spPr>
          <a:xfrm flipH="1">
            <a:off x="6654800" y="3388995"/>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54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011784"/>
            <a:ext cx="8382000" cy="1128514"/>
          </a:xfrm>
          <a:prstGeom prst="rect">
            <a:avLst/>
          </a:prstGeom>
          <a:noFill/>
        </p:spPr>
        <p:txBody>
          <a:bodyPr wrap="square" rtlCol="0">
            <a:spAutoFit/>
          </a:bodyPr>
          <a:lstStyle/>
          <a:p>
            <a:pPr marL="285750" indent="-285750">
              <a:spcBef>
                <a:spcPts val="100"/>
              </a:spcBef>
              <a:spcAft>
                <a:spcPts val="100"/>
              </a:spcAft>
              <a:buFont typeface="Arial" pitchFamily="34" charset="0"/>
              <a:buChar char="•"/>
            </a:pPr>
            <a:r>
              <a:rPr lang="en-US" sz="1600" dirty="0" smtClean="0"/>
              <a:t>Look for triggers in the database.</a:t>
            </a:r>
          </a:p>
          <a:p>
            <a:pPr marL="742950" lvl="1" indent="-285750">
              <a:spcBef>
                <a:spcPts val="100"/>
              </a:spcBef>
              <a:spcAft>
                <a:spcPts val="100"/>
              </a:spcAft>
              <a:buFont typeface="Arial" pitchFamily="34" charset="0"/>
              <a:buChar char="•"/>
            </a:pPr>
            <a:r>
              <a:rPr lang="en-US" sz="1600" dirty="0" smtClean="0"/>
              <a:t>Specially for those that has ROLLBACK TRANSACTION.</a:t>
            </a:r>
          </a:p>
          <a:p>
            <a:pPr marL="285750" indent="-285750">
              <a:spcBef>
                <a:spcPts val="100"/>
              </a:spcBef>
              <a:spcAft>
                <a:spcPts val="100"/>
              </a:spcAft>
              <a:buFont typeface="Arial" pitchFamily="34" charset="0"/>
              <a:buChar char="•"/>
            </a:pPr>
            <a:r>
              <a:rPr lang="en-US" sz="1600" dirty="0" smtClean="0"/>
              <a:t>Verify if the trigger does a process that it may be taken from the trigger and run as a separate process (maybe as a SQL Job).</a:t>
            </a:r>
            <a:endParaRPr lang="en-US" sz="1600" dirty="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TRIGGERS with Rollback Transaction or other Commands</a:t>
            </a:r>
            <a:endParaRPr lang="en-US" sz="2800" dirty="0"/>
          </a:p>
        </p:txBody>
      </p:sp>
      <p:sp>
        <p:nvSpPr>
          <p:cNvPr id="5" name="Content Placeholder 2"/>
          <p:cNvSpPr txBox="1">
            <a:spLocks/>
          </p:cNvSpPr>
          <p:nvPr/>
        </p:nvSpPr>
        <p:spPr>
          <a:xfrm>
            <a:off x="304800" y="2114550"/>
            <a:ext cx="7442200" cy="2948940"/>
          </a:xfrm>
          <a:prstGeom prst="rect">
            <a:avLst/>
          </a:prstGeom>
          <a:solidFill>
            <a:schemeClr val="bg1"/>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select</a:t>
            </a: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object_name</a:t>
            </a:r>
            <a:r>
              <a:rPr lang="en-US" sz="1000" dirty="0">
                <a:solidFill>
                  <a:schemeClr val="tx1"/>
                </a:solidFill>
                <a:latin typeface="Courier New" pitchFamily="49" charset="0"/>
                <a:cs typeface="Courier New" pitchFamily="49" charset="0"/>
              </a:rPr>
              <a:t>(</a:t>
            </a:r>
            <a:r>
              <a:rPr lang="en-US" sz="1000" dirty="0" err="1">
                <a:solidFill>
                  <a:schemeClr val="tx1"/>
                </a:solidFill>
                <a:latin typeface="Courier New" pitchFamily="49" charset="0"/>
                <a:cs typeface="Courier New" pitchFamily="49" charset="0"/>
              </a:rPr>
              <a:t>parent_object_id</a:t>
            </a:r>
            <a:r>
              <a:rPr lang="en-US" sz="1000" dirty="0">
                <a:solidFill>
                  <a:schemeClr val="tx1"/>
                </a:solidFill>
                <a:latin typeface="Courier New" pitchFamily="49" charset="0"/>
                <a:cs typeface="Courier New" pitchFamily="49" charset="0"/>
              </a:rPr>
              <a:t>) as table_name</a:t>
            </a: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,obj.name as </a:t>
            </a:r>
            <a:r>
              <a:rPr lang="en-US" sz="1000" dirty="0" err="1">
                <a:solidFill>
                  <a:schemeClr val="tx1"/>
                </a:solidFill>
                <a:latin typeface="Courier New" pitchFamily="49" charset="0"/>
                <a:cs typeface="Courier New" pitchFamily="49" charset="0"/>
              </a:rPr>
              <a:t>trigger_name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,case</a:t>
            </a: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when (select </a:t>
            </a:r>
            <a:r>
              <a:rPr lang="en-US" sz="1000" dirty="0" err="1">
                <a:solidFill>
                  <a:schemeClr val="tx1"/>
                </a:solidFill>
                <a:latin typeface="Courier New" pitchFamily="49" charset="0"/>
                <a:cs typeface="Courier New" pitchFamily="49" charset="0"/>
              </a:rPr>
              <a:t>patindex</a:t>
            </a: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AFTER%',upper</a:t>
            </a:r>
            <a:r>
              <a:rPr lang="en-US" sz="1000" dirty="0">
                <a:solidFill>
                  <a:schemeClr val="tx1"/>
                </a:solidFill>
                <a:latin typeface="Courier New" pitchFamily="49" charset="0"/>
                <a:cs typeface="Courier New" pitchFamily="49" charset="0"/>
              </a:rPr>
              <a:t>(</a:t>
            </a:r>
            <a:r>
              <a:rPr lang="en-US" sz="1000" dirty="0" err="1">
                <a:solidFill>
                  <a:schemeClr val="tx1"/>
                </a:solidFill>
                <a:latin typeface="Courier New" pitchFamily="49" charset="0"/>
                <a:cs typeface="Courier New" pitchFamily="49" charset="0"/>
              </a:rPr>
              <a:t>mod.definition</a:t>
            </a:r>
            <a:r>
              <a:rPr lang="en-US" sz="1000" dirty="0">
                <a:solidFill>
                  <a:schemeClr val="tx1"/>
                </a:solidFill>
                <a:latin typeface="Courier New" pitchFamily="49" charset="0"/>
                <a:cs typeface="Courier New" pitchFamily="49" charset="0"/>
              </a:rPr>
              <a:t>))) &gt; 0 then 'AFTER TRIGGER'</a:t>
            </a: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when (select </a:t>
            </a:r>
            <a:r>
              <a:rPr lang="en-US" sz="1000" dirty="0" err="1">
                <a:solidFill>
                  <a:schemeClr val="tx1"/>
                </a:solidFill>
                <a:latin typeface="Courier New" pitchFamily="49" charset="0"/>
                <a:cs typeface="Courier New" pitchFamily="49" charset="0"/>
              </a:rPr>
              <a:t>patindex</a:t>
            </a: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INSTEAD%',upper</a:t>
            </a:r>
            <a:r>
              <a:rPr lang="en-US" sz="1000" dirty="0">
                <a:solidFill>
                  <a:schemeClr val="tx1"/>
                </a:solidFill>
                <a:latin typeface="Courier New" pitchFamily="49" charset="0"/>
                <a:cs typeface="Courier New" pitchFamily="49" charset="0"/>
              </a:rPr>
              <a:t>(</a:t>
            </a:r>
            <a:r>
              <a:rPr lang="en-US" sz="1000" dirty="0" err="1">
                <a:solidFill>
                  <a:schemeClr val="tx1"/>
                </a:solidFill>
                <a:latin typeface="Courier New" pitchFamily="49" charset="0"/>
                <a:cs typeface="Courier New" pitchFamily="49" charset="0"/>
              </a:rPr>
              <a:t>mod.definition</a:t>
            </a:r>
            <a:r>
              <a:rPr lang="en-US" sz="1000" dirty="0">
                <a:solidFill>
                  <a:schemeClr val="tx1"/>
                </a:solidFill>
                <a:latin typeface="Courier New" pitchFamily="49" charset="0"/>
                <a:cs typeface="Courier New" pitchFamily="49" charset="0"/>
              </a:rPr>
              <a:t>))) &gt; 0 then 'INSTEAD OF TRIGGER'</a:t>
            </a: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else 'AFTER TRIGGER'</a:t>
            </a: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end as </a:t>
            </a:r>
            <a:r>
              <a:rPr lang="en-US" sz="1000" dirty="0" err="1">
                <a:solidFill>
                  <a:schemeClr val="tx1"/>
                </a:solidFill>
                <a:latin typeface="Courier New" pitchFamily="49" charset="0"/>
                <a:cs typeface="Courier New" pitchFamily="49" charset="0"/>
              </a:rPr>
              <a:t>trigger_type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,case</a:t>
            </a: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when (select </a:t>
            </a:r>
            <a:r>
              <a:rPr lang="en-US" sz="1000" dirty="0" err="1">
                <a:solidFill>
                  <a:schemeClr val="tx1"/>
                </a:solidFill>
                <a:latin typeface="Courier New" pitchFamily="49" charset="0"/>
                <a:cs typeface="Courier New" pitchFamily="49" charset="0"/>
              </a:rPr>
              <a:t>patindex</a:t>
            </a:r>
            <a:r>
              <a:rPr lang="en-US" sz="1000" dirty="0">
                <a:solidFill>
                  <a:schemeClr val="tx1"/>
                </a:solidFill>
                <a:latin typeface="Courier New" pitchFamily="49" charset="0"/>
                <a:cs typeface="Courier New" pitchFamily="49" charset="0"/>
              </a:rPr>
              <a:t> ('%</a:t>
            </a:r>
            <a:r>
              <a:rPr lang="en-US" sz="1000" b="1" dirty="0" err="1">
                <a:solidFill>
                  <a:schemeClr val="tx1"/>
                </a:solidFill>
                <a:latin typeface="Courier New" pitchFamily="49" charset="0"/>
                <a:cs typeface="Courier New" pitchFamily="49" charset="0"/>
              </a:rPr>
              <a:t>ROLLBACK</a:t>
            </a:r>
            <a:r>
              <a:rPr lang="en-US" sz="1000" dirty="0" err="1">
                <a:solidFill>
                  <a:schemeClr val="tx1"/>
                </a:solidFill>
                <a:latin typeface="Courier New" pitchFamily="49" charset="0"/>
                <a:cs typeface="Courier New" pitchFamily="49" charset="0"/>
              </a:rPr>
              <a:t>%',upper</a:t>
            </a:r>
            <a:r>
              <a:rPr lang="en-US" sz="1000" dirty="0">
                <a:solidFill>
                  <a:schemeClr val="tx1"/>
                </a:solidFill>
                <a:latin typeface="Courier New" pitchFamily="49" charset="0"/>
                <a:cs typeface="Courier New" pitchFamily="49" charset="0"/>
              </a:rPr>
              <a:t>(</a:t>
            </a:r>
            <a:r>
              <a:rPr lang="en-US" sz="1000" dirty="0" err="1">
                <a:solidFill>
                  <a:schemeClr val="tx1"/>
                </a:solidFill>
                <a:latin typeface="Courier New" pitchFamily="49" charset="0"/>
                <a:cs typeface="Courier New" pitchFamily="49" charset="0"/>
              </a:rPr>
              <a:t>mod.definition</a:t>
            </a:r>
            <a:r>
              <a:rPr lang="en-US" sz="1000" dirty="0">
                <a:solidFill>
                  <a:schemeClr val="tx1"/>
                </a:solidFill>
                <a:latin typeface="Courier New" pitchFamily="49" charset="0"/>
                <a:cs typeface="Courier New" pitchFamily="49" charset="0"/>
              </a:rPr>
              <a:t>))) &gt; 0 then 'YES'</a:t>
            </a: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else 'NO'</a:t>
            </a: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end as </a:t>
            </a:r>
            <a:r>
              <a:rPr lang="en-US" sz="1000" dirty="0" err="1">
                <a:solidFill>
                  <a:schemeClr val="tx1"/>
                </a:solidFill>
                <a:latin typeface="Courier New" pitchFamily="49" charset="0"/>
                <a:cs typeface="Courier New" pitchFamily="49" charset="0"/>
              </a:rPr>
              <a:t>rollback_transaction</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a:t>
            </a:r>
            <a:r>
              <a:rPr lang="en-US" sz="1000" dirty="0" err="1">
                <a:solidFill>
                  <a:schemeClr val="tx1"/>
                </a:solidFill>
                <a:latin typeface="Courier New" pitchFamily="49" charset="0"/>
                <a:cs typeface="Courier New" pitchFamily="49" charset="0"/>
              </a:rPr>
              <a:t>mod.definition</a:t>
            </a:r>
            <a:r>
              <a:rPr lang="en-US" sz="1000" dirty="0">
                <a:solidFill>
                  <a:schemeClr val="tx1"/>
                </a:solidFill>
                <a:latin typeface="Courier New" pitchFamily="49" charset="0"/>
                <a:cs typeface="Courier New" pitchFamily="49" charset="0"/>
              </a:rPr>
              <a:t> as </a:t>
            </a:r>
            <a:r>
              <a:rPr lang="en-US" sz="1000" dirty="0" err="1">
                <a:solidFill>
                  <a:schemeClr val="tx1"/>
                </a:solidFill>
                <a:latin typeface="Courier New" pitchFamily="49" charset="0"/>
                <a:cs typeface="Courier New" pitchFamily="49" charset="0"/>
              </a:rPr>
              <a:t>trigger_code</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from </a:t>
            </a:r>
            <a:r>
              <a:rPr lang="en-US" sz="1000" b="1" dirty="0" err="1">
                <a:solidFill>
                  <a:schemeClr val="tx1"/>
                </a:solidFill>
                <a:latin typeface="Courier New" pitchFamily="49" charset="0"/>
                <a:cs typeface="Courier New" pitchFamily="49" charset="0"/>
              </a:rPr>
              <a:t>sys.all_objects</a:t>
            </a:r>
            <a:r>
              <a:rPr lang="en-US" sz="1000" dirty="0">
                <a:solidFill>
                  <a:schemeClr val="tx1"/>
                </a:solidFill>
                <a:latin typeface="Courier New" pitchFamily="49" charset="0"/>
                <a:cs typeface="Courier New" pitchFamily="49" charset="0"/>
              </a:rPr>
              <a:t> as </a:t>
            </a:r>
            <a:r>
              <a:rPr lang="en-US" sz="1000" dirty="0" err="1">
                <a:solidFill>
                  <a:schemeClr val="tx1"/>
                </a:solidFill>
                <a:latin typeface="Courier New" pitchFamily="49" charset="0"/>
                <a:cs typeface="Courier New" pitchFamily="49" charset="0"/>
              </a:rPr>
              <a:t>obj</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left join </a:t>
            </a:r>
            <a:r>
              <a:rPr lang="en-US" sz="1000" dirty="0" err="1">
                <a:solidFill>
                  <a:schemeClr val="tx1"/>
                </a:solidFill>
                <a:latin typeface="Courier New" pitchFamily="49" charset="0"/>
                <a:cs typeface="Courier New" pitchFamily="49" charset="0"/>
              </a:rPr>
              <a:t>sys.sql_modules</a:t>
            </a:r>
            <a:r>
              <a:rPr lang="en-US" sz="1000" dirty="0">
                <a:solidFill>
                  <a:schemeClr val="tx1"/>
                </a:solidFill>
                <a:latin typeface="Courier New" pitchFamily="49" charset="0"/>
                <a:cs typeface="Courier New" pitchFamily="49" charset="0"/>
              </a:rPr>
              <a:t> mod</a:t>
            </a: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		on </a:t>
            </a:r>
            <a:r>
              <a:rPr lang="en-US" sz="1000" dirty="0" err="1">
                <a:solidFill>
                  <a:schemeClr val="tx1"/>
                </a:solidFill>
                <a:latin typeface="Courier New" pitchFamily="49" charset="0"/>
                <a:cs typeface="Courier New" pitchFamily="49" charset="0"/>
              </a:rPr>
              <a:t>mod.object_id</a:t>
            </a:r>
            <a:r>
              <a:rPr lang="en-US" sz="1000" dirty="0">
                <a:solidFill>
                  <a:schemeClr val="tx1"/>
                </a:solidFill>
                <a:latin typeface="Courier New" pitchFamily="49" charset="0"/>
                <a:cs typeface="Courier New" pitchFamily="49" charset="0"/>
              </a:rPr>
              <a:t> = </a:t>
            </a:r>
            <a:r>
              <a:rPr lang="en-US" sz="1000" dirty="0" err="1">
                <a:solidFill>
                  <a:schemeClr val="tx1"/>
                </a:solidFill>
                <a:latin typeface="Courier New" pitchFamily="49" charset="0"/>
                <a:cs typeface="Courier New" pitchFamily="49" charset="0"/>
              </a:rPr>
              <a:t>obj.object_id</a:t>
            </a:r>
            <a:endParaRPr lang="en-US" sz="10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where upper(</a:t>
            </a:r>
            <a:r>
              <a:rPr lang="en-US" sz="1000" dirty="0" err="1">
                <a:solidFill>
                  <a:schemeClr val="tx1"/>
                </a:solidFill>
                <a:latin typeface="Courier New" pitchFamily="49" charset="0"/>
                <a:cs typeface="Courier New" pitchFamily="49" charset="0"/>
              </a:rPr>
              <a:t>obj.type</a:t>
            </a:r>
            <a:r>
              <a:rPr lang="en-US" sz="1000" dirty="0">
                <a:solidFill>
                  <a:schemeClr val="tx1"/>
                </a:solidFill>
                <a:latin typeface="Courier New" pitchFamily="49" charset="0"/>
                <a:cs typeface="Courier New" pitchFamily="49" charset="0"/>
              </a:rPr>
              <a:t>) in('TR')</a:t>
            </a:r>
          </a:p>
          <a:p>
            <a:pPr marL="0" indent="0">
              <a:spcBef>
                <a:spcPts val="0"/>
              </a:spcBef>
              <a:buClr>
                <a:srgbClr val="C00000"/>
              </a:buClr>
              <a:buNone/>
              <a:tabLst>
                <a:tab pos="225425" algn="l"/>
                <a:tab pos="463550" algn="l"/>
                <a:tab pos="688975" algn="l"/>
                <a:tab pos="914400" algn="l"/>
              </a:tabLst>
            </a:pPr>
            <a:r>
              <a:rPr lang="en-US" sz="1000" dirty="0">
                <a:solidFill>
                  <a:schemeClr val="tx1"/>
                </a:solidFill>
                <a:latin typeface="Courier New" pitchFamily="49" charset="0"/>
                <a:cs typeface="Courier New" pitchFamily="49" charset="0"/>
              </a:rPr>
              <a:t>order by </a:t>
            </a:r>
            <a:r>
              <a:rPr lang="en-US" sz="1000" dirty="0" err="1">
                <a:solidFill>
                  <a:schemeClr val="tx1"/>
                </a:solidFill>
                <a:latin typeface="Courier New" pitchFamily="49" charset="0"/>
                <a:cs typeface="Courier New" pitchFamily="49" charset="0"/>
              </a:rPr>
              <a:t>object_name</a:t>
            </a:r>
            <a:r>
              <a:rPr lang="en-US" sz="1000" dirty="0">
                <a:solidFill>
                  <a:schemeClr val="tx1"/>
                </a:solidFill>
                <a:latin typeface="Courier New" pitchFamily="49" charset="0"/>
                <a:cs typeface="Courier New" pitchFamily="49" charset="0"/>
              </a:rPr>
              <a:t>(</a:t>
            </a:r>
            <a:r>
              <a:rPr lang="en-US" sz="1000" dirty="0" err="1">
                <a:solidFill>
                  <a:schemeClr val="tx1"/>
                </a:solidFill>
                <a:latin typeface="Courier New" pitchFamily="49" charset="0"/>
                <a:cs typeface="Courier New" pitchFamily="49" charset="0"/>
              </a:rPr>
              <a:t>parent_object_id</a:t>
            </a:r>
            <a:r>
              <a:rPr lang="en-US" sz="1000" dirty="0">
                <a:solidFill>
                  <a:schemeClr val="tx1"/>
                </a:solidFill>
                <a:latin typeface="Courier New" pitchFamily="49" charset="0"/>
                <a:cs typeface="Courier New" pitchFamily="49" charset="0"/>
              </a:rPr>
              <a:t>),obj.name</a:t>
            </a:r>
          </a:p>
        </p:txBody>
      </p:sp>
      <p:sp>
        <p:nvSpPr>
          <p:cNvPr id="6" name="Right Arrow 5"/>
          <p:cNvSpPr/>
          <p:nvPr/>
        </p:nvSpPr>
        <p:spPr>
          <a:xfrm flipH="1">
            <a:off x="6654800" y="3388995"/>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60170"/>
            <a:ext cx="7312343" cy="218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627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867153"/>
            <a:ext cx="9144000" cy="101566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SQL Trace</a:t>
            </a:r>
            <a:endPar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73068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56170"/>
            <a:ext cx="8382000" cy="3908762"/>
          </a:xfrm>
          <a:prstGeom prst="rect">
            <a:avLst/>
          </a:prstGeom>
          <a:noFill/>
        </p:spPr>
        <p:txBody>
          <a:bodyPr wrap="square" rtlCol="0">
            <a:spAutoFit/>
          </a:bodyPr>
          <a:lstStyle/>
          <a:p>
            <a:pPr marL="285750" indent="-285750">
              <a:spcBef>
                <a:spcPts val="100"/>
              </a:spcBef>
              <a:spcAft>
                <a:spcPts val="100"/>
              </a:spcAft>
              <a:buFont typeface="Arial" pitchFamily="34" charset="0"/>
              <a:buChar char="•"/>
            </a:pPr>
            <a:r>
              <a:rPr lang="en-US" sz="1600" b="1" dirty="0" smtClean="0"/>
              <a:t>DON’T RUN </a:t>
            </a:r>
            <a:r>
              <a:rPr lang="en-US" sz="1600" u="sng" dirty="0" smtClean="0"/>
              <a:t>SQL Profiler</a:t>
            </a:r>
            <a:r>
              <a:rPr lang="en-US" sz="1600" dirty="0" smtClean="0"/>
              <a:t> in the server.</a:t>
            </a:r>
          </a:p>
          <a:p>
            <a:pPr marL="285750" indent="-285750">
              <a:spcBef>
                <a:spcPts val="100"/>
              </a:spcBef>
              <a:spcAft>
                <a:spcPts val="100"/>
              </a:spcAft>
              <a:buFont typeface="Arial" pitchFamily="34" charset="0"/>
              <a:buChar char="•"/>
            </a:pPr>
            <a:r>
              <a:rPr lang="en-US" sz="1600" i="1" dirty="0" smtClean="0"/>
              <a:t>Then what?</a:t>
            </a:r>
          </a:p>
          <a:p>
            <a:pPr marL="742950" lvl="1" indent="-285750">
              <a:spcBef>
                <a:spcPts val="100"/>
              </a:spcBef>
              <a:spcAft>
                <a:spcPts val="100"/>
              </a:spcAft>
              <a:buFont typeface="Arial" pitchFamily="34" charset="0"/>
              <a:buChar char="•"/>
            </a:pPr>
            <a:r>
              <a:rPr lang="en-US" sz="1600" dirty="0" smtClean="0"/>
              <a:t>Run SQL Profiler in your computer.</a:t>
            </a:r>
          </a:p>
          <a:p>
            <a:pPr marL="742950" lvl="1" indent="-285750">
              <a:spcBef>
                <a:spcPts val="100"/>
              </a:spcBef>
              <a:spcAft>
                <a:spcPts val="100"/>
              </a:spcAft>
              <a:buFont typeface="Arial" pitchFamily="34" charset="0"/>
              <a:buChar char="•"/>
            </a:pPr>
            <a:r>
              <a:rPr lang="en-US" sz="1600" dirty="0" smtClean="0"/>
              <a:t>Connect to the server.</a:t>
            </a:r>
          </a:p>
          <a:p>
            <a:pPr marL="742950" lvl="1" indent="-285750">
              <a:spcBef>
                <a:spcPts val="100"/>
              </a:spcBef>
              <a:spcAft>
                <a:spcPts val="100"/>
              </a:spcAft>
              <a:buFont typeface="Arial" pitchFamily="34" charset="0"/>
              <a:buChar char="•"/>
            </a:pPr>
            <a:r>
              <a:rPr lang="en-US" sz="1600" dirty="0" smtClean="0"/>
              <a:t>Indicate the events and columns wanted.</a:t>
            </a:r>
          </a:p>
          <a:p>
            <a:pPr marL="742950" lvl="1" indent="-285750">
              <a:spcBef>
                <a:spcPts val="100"/>
              </a:spcBef>
              <a:spcAft>
                <a:spcPts val="100"/>
              </a:spcAft>
              <a:buFont typeface="Arial" pitchFamily="34" charset="0"/>
              <a:buChar char="•"/>
            </a:pPr>
            <a:r>
              <a:rPr lang="en-US" sz="1600" dirty="0" smtClean="0"/>
              <a:t>Filter by the database to be evaluated.</a:t>
            </a:r>
          </a:p>
          <a:p>
            <a:pPr marL="742950" lvl="1" indent="-285750">
              <a:spcBef>
                <a:spcPts val="100"/>
              </a:spcBef>
              <a:spcAft>
                <a:spcPts val="100"/>
              </a:spcAft>
              <a:buFont typeface="Arial" pitchFamily="34" charset="0"/>
              <a:buChar char="•"/>
            </a:pPr>
            <a:r>
              <a:rPr lang="en-US" sz="1600" dirty="0" smtClean="0"/>
              <a:t>Run the trace for 1 second, then stop it.</a:t>
            </a:r>
          </a:p>
          <a:p>
            <a:pPr marL="742950" lvl="1" indent="-285750">
              <a:spcBef>
                <a:spcPts val="100"/>
              </a:spcBef>
              <a:spcAft>
                <a:spcPts val="100"/>
              </a:spcAft>
              <a:buFont typeface="Arial" pitchFamily="34" charset="0"/>
              <a:buChar char="•"/>
            </a:pPr>
            <a:r>
              <a:rPr lang="en-US" sz="1600" dirty="0" smtClean="0"/>
              <a:t>Export the trace as script.</a:t>
            </a:r>
          </a:p>
          <a:p>
            <a:pPr marL="742950" lvl="1" indent="-285750">
              <a:spcBef>
                <a:spcPts val="100"/>
              </a:spcBef>
              <a:spcAft>
                <a:spcPts val="100"/>
              </a:spcAft>
              <a:buFont typeface="Arial" pitchFamily="34" charset="0"/>
              <a:buChar char="•"/>
            </a:pPr>
            <a:r>
              <a:rPr lang="en-US" sz="1600" dirty="0" smtClean="0"/>
              <a:t>Optimize the script.</a:t>
            </a:r>
          </a:p>
          <a:p>
            <a:pPr marL="742950" lvl="1" indent="-285750">
              <a:spcBef>
                <a:spcPts val="100"/>
              </a:spcBef>
              <a:spcAft>
                <a:spcPts val="100"/>
              </a:spcAft>
              <a:buFont typeface="Arial" pitchFamily="34" charset="0"/>
              <a:buChar char="•"/>
            </a:pPr>
            <a:r>
              <a:rPr lang="en-US" sz="1600" dirty="0" smtClean="0"/>
              <a:t>And then and only then, run the SQL Trace Script in the server.</a:t>
            </a:r>
          </a:p>
          <a:p>
            <a:pPr marL="285750" indent="-285750">
              <a:spcBef>
                <a:spcPts val="100"/>
              </a:spcBef>
              <a:spcAft>
                <a:spcPts val="100"/>
              </a:spcAft>
              <a:buFont typeface="Arial" pitchFamily="34" charset="0"/>
              <a:buChar char="•"/>
            </a:pPr>
            <a:r>
              <a:rPr lang="en-US" sz="1600" i="1" dirty="0" smtClean="0"/>
              <a:t>And to evaluate</a:t>
            </a:r>
            <a:r>
              <a:rPr lang="en-US" sz="1600" dirty="0" smtClean="0"/>
              <a:t>?</a:t>
            </a:r>
          </a:p>
          <a:p>
            <a:pPr marL="742950" lvl="1" indent="-285750">
              <a:spcBef>
                <a:spcPts val="100"/>
              </a:spcBef>
              <a:spcAft>
                <a:spcPts val="100"/>
              </a:spcAft>
              <a:buFont typeface="Arial" pitchFamily="34" charset="0"/>
              <a:buChar char="•"/>
            </a:pPr>
            <a:r>
              <a:rPr lang="en-US" sz="1600" dirty="0" smtClean="0"/>
              <a:t>Use </a:t>
            </a:r>
            <a:r>
              <a:rPr lang="en-US" sz="1600" dirty="0"/>
              <a:t>the </a:t>
            </a:r>
            <a:r>
              <a:rPr lang="en-US" sz="1600" u="sng" dirty="0" err="1" smtClean="0"/>
              <a:t>fn_trace_gettable</a:t>
            </a:r>
            <a:r>
              <a:rPr lang="en-US" sz="1600" u="sng" dirty="0" smtClean="0"/>
              <a:t>()</a:t>
            </a:r>
            <a:r>
              <a:rPr lang="en-US" sz="1600" dirty="0" smtClean="0"/>
              <a:t> function to query the content of the SQL Trace file(s).</a:t>
            </a:r>
          </a:p>
          <a:p>
            <a:pPr marL="742950" lvl="1" indent="-285750">
              <a:spcBef>
                <a:spcPts val="100"/>
              </a:spcBef>
              <a:spcAft>
                <a:spcPts val="100"/>
              </a:spcAft>
              <a:buFont typeface="Arial" pitchFamily="34" charset="0"/>
              <a:buChar char="•"/>
            </a:pPr>
            <a:r>
              <a:rPr lang="en-US" sz="1600" dirty="0" smtClean="0"/>
              <a:t>You can use the SQL Trace file(s) with SQL Server – </a:t>
            </a:r>
            <a:r>
              <a:rPr lang="en-US" sz="1600" u="sng" dirty="0" smtClean="0"/>
              <a:t>Database Engine Tuning Advisor</a:t>
            </a:r>
            <a:r>
              <a:rPr lang="en-US" sz="1600" dirty="0" smtClean="0"/>
              <a:t> to evaluate for the creation of new indexes.</a:t>
            </a:r>
            <a:endParaRPr lang="en-US" sz="1600" dirty="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SQL TRACE vs. SQL Profiler</a:t>
            </a:r>
            <a:endParaRPr lang="en-US" sz="2800" dirty="0"/>
          </a:p>
        </p:txBody>
      </p:sp>
    </p:spTree>
    <p:extLst>
      <p:ext uri="{BB962C8B-B14F-4D97-AF65-F5344CB8AC3E}">
        <p14:creationId xmlns:p14="http://schemas.microsoft.com/office/powerpoint/2010/main" val="424247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867153"/>
            <a:ext cx="9144000" cy="101566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DBA Maintenance</a:t>
            </a:r>
            <a:endPar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66848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952516"/>
            <a:ext cx="7924800" cy="3877985"/>
          </a:xfrm>
          <a:prstGeom prst="rect">
            <a:avLst/>
          </a:prstGeom>
          <a:noFill/>
        </p:spPr>
        <p:txBody>
          <a:bodyPr wrap="square" rtlCol="0">
            <a:spAutoFit/>
          </a:bodyPr>
          <a:lstStyle/>
          <a:p>
            <a:pPr marL="285750" indent="-285750">
              <a:buFont typeface="Arial" pitchFamily="34" charset="0"/>
              <a:buChar char="•"/>
            </a:pPr>
            <a:r>
              <a:rPr lang="en-US" sz="1600" dirty="0" smtClean="0"/>
              <a:t>When needed to UPDATE or DELETE records, always use syntax designed for Very Large Databases (VLD).</a:t>
            </a:r>
          </a:p>
          <a:p>
            <a:pPr marL="285750" indent="-285750">
              <a:buFont typeface="Arial" pitchFamily="34" charset="0"/>
              <a:buChar char="•"/>
            </a:pPr>
            <a:endParaRPr lang="en-US" sz="1600" dirty="0" smtClean="0"/>
          </a:p>
          <a:p>
            <a:pPr marL="285750" indent="-285750">
              <a:buFont typeface="Arial" pitchFamily="34" charset="0"/>
              <a:buChar char="•"/>
            </a:pPr>
            <a:r>
              <a:rPr lang="en-US" sz="1600" dirty="0" smtClean="0"/>
              <a:t>DON’T USE…</a:t>
            </a:r>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r>
              <a:rPr lang="en-US" sz="1600" dirty="0" smtClean="0"/>
              <a:t>Instead, use the following:</a:t>
            </a:r>
          </a:p>
          <a:p>
            <a:pPr marL="285750" indent="-285750">
              <a:buFont typeface="Arial" pitchFamily="34" charset="0"/>
              <a:buChar char="•"/>
            </a:pPr>
            <a:endParaRPr lang="en-US" sz="1600" dirty="0"/>
          </a:p>
          <a:p>
            <a:pPr marL="285750" indent="-285750">
              <a:buFont typeface="Arial" pitchFamily="34" charset="0"/>
              <a:buChar char="•"/>
            </a:pPr>
            <a:endParaRPr lang="en-US" sz="1600" dirty="0"/>
          </a:p>
          <a:p>
            <a:pPr marL="285750" indent="-285750">
              <a:buFont typeface="Arial" pitchFamily="34" charset="0"/>
              <a:buChar char="•"/>
            </a:pPr>
            <a:endParaRPr lang="en-US" sz="1600" dirty="0"/>
          </a:p>
          <a:p>
            <a:pPr marL="285750" indent="-285750">
              <a:buFont typeface="Arial" pitchFamily="34" charset="0"/>
              <a:buChar char="•"/>
            </a:pPr>
            <a:endParaRPr lang="en-US" sz="1600" dirty="0"/>
          </a:p>
          <a:p>
            <a:pPr marL="285750" indent="-285750">
              <a:buFont typeface="Arial" pitchFamily="34" charset="0"/>
              <a:buChar char="•"/>
            </a:pPr>
            <a:endParaRPr lang="en-US" sz="1600" dirty="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DBA Maintenance – UPDATE/DELETE Records</a:t>
            </a:r>
            <a:endParaRPr lang="en-US" sz="2800" dirty="0"/>
          </a:p>
        </p:txBody>
      </p:sp>
      <p:sp>
        <p:nvSpPr>
          <p:cNvPr id="3" name="Content Placeholder 2"/>
          <p:cNvSpPr>
            <a:spLocks noGrp="1"/>
          </p:cNvSpPr>
          <p:nvPr>
            <p:ph idx="1"/>
          </p:nvPr>
        </p:nvSpPr>
        <p:spPr>
          <a:xfrm>
            <a:off x="1219200" y="2019310"/>
            <a:ext cx="5528733" cy="472017"/>
          </a:xfrm>
          <a:solidFill>
            <a:schemeClr val="bg1"/>
          </a:solidFill>
          <a:ln>
            <a:solidFill>
              <a:schemeClr val="tx1"/>
            </a:solidFill>
          </a:ln>
        </p:spPr>
        <p:txBody>
          <a:bodyPr>
            <a:noAutofit/>
          </a:bodyPr>
          <a:lstStyle/>
          <a:p>
            <a:pPr marL="0" indent="0">
              <a:spcBef>
                <a:spcPts val="0"/>
              </a:spcBef>
              <a:buClr>
                <a:srgbClr val="C00000"/>
              </a:buClr>
              <a:buNone/>
              <a:tabLst>
                <a:tab pos="225425" algn="l"/>
                <a:tab pos="463550" algn="l"/>
                <a:tab pos="688975" algn="l"/>
                <a:tab pos="914400" algn="l"/>
              </a:tabLst>
            </a:pPr>
            <a:r>
              <a:rPr lang="en-US" sz="1100" dirty="0">
                <a:solidFill>
                  <a:schemeClr val="tx1"/>
                </a:solidFill>
                <a:latin typeface="Courier New" pitchFamily="49" charset="0"/>
                <a:cs typeface="Courier New" pitchFamily="49" charset="0"/>
              </a:rPr>
              <a:t>delete from </a:t>
            </a:r>
            <a:r>
              <a:rPr lang="en-US" sz="1100" dirty="0" err="1">
                <a:solidFill>
                  <a:schemeClr val="tx1"/>
                </a:solidFill>
                <a:latin typeface="Courier New" pitchFamily="49" charset="0"/>
                <a:cs typeface="Courier New" pitchFamily="49" charset="0"/>
              </a:rPr>
              <a:t>PerformanceCounters.dbo.tblCPU</a:t>
            </a:r>
            <a:endParaRPr lang="en-US" sz="11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100" dirty="0">
                <a:solidFill>
                  <a:schemeClr val="tx1"/>
                </a:solidFill>
                <a:latin typeface="Courier New" pitchFamily="49" charset="0"/>
                <a:cs typeface="Courier New" pitchFamily="49" charset="0"/>
              </a:rPr>
              <a:t>where </a:t>
            </a:r>
            <a:r>
              <a:rPr lang="en-US" sz="1100" dirty="0" err="1">
                <a:solidFill>
                  <a:schemeClr val="tx1"/>
                </a:solidFill>
                <a:latin typeface="Courier New" pitchFamily="49" charset="0"/>
                <a:cs typeface="Courier New" pitchFamily="49" charset="0"/>
              </a:rPr>
              <a:t>EventTime</a:t>
            </a:r>
            <a:r>
              <a:rPr lang="en-US" sz="1100" dirty="0">
                <a:solidFill>
                  <a:schemeClr val="tx1"/>
                </a:solidFill>
                <a:latin typeface="Courier New" pitchFamily="49" charset="0"/>
                <a:cs typeface="Courier New" pitchFamily="49" charset="0"/>
              </a:rPr>
              <a:t> &lt; </a:t>
            </a:r>
            <a:r>
              <a:rPr lang="en-US" sz="1100" dirty="0" err="1">
                <a:solidFill>
                  <a:schemeClr val="tx1"/>
                </a:solidFill>
                <a:latin typeface="Courier New" pitchFamily="49" charset="0"/>
                <a:cs typeface="Courier New" pitchFamily="49" charset="0"/>
              </a:rPr>
              <a:t>getdate</a:t>
            </a:r>
            <a:r>
              <a:rPr lang="en-US" sz="1100" dirty="0">
                <a:solidFill>
                  <a:schemeClr val="tx1"/>
                </a:solidFill>
                <a:latin typeface="Courier New" pitchFamily="49" charset="0"/>
                <a:cs typeface="Courier New" pitchFamily="49" charset="0"/>
              </a:rPr>
              <a:t>()</a:t>
            </a:r>
          </a:p>
        </p:txBody>
      </p:sp>
      <p:sp>
        <p:nvSpPr>
          <p:cNvPr id="10" name="Content Placeholder 2"/>
          <p:cNvSpPr txBox="1">
            <a:spLocks/>
          </p:cNvSpPr>
          <p:nvPr/>
        </p:nvSpPr>
        <p:spPr>
          <a:xfrm>
            <a:off x="1219200" y="3037424"/>
            <a:ext cx="5528733" cy="1987818"/>
          </a:xfrm>
          <a:prstGeom prst="rect">
            <a:avLst/>
          </a:prstGeom>
          <a:solidFill>
            <a:schemeClr val="bg1"/>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Clr>
                <a:srgbClr val="C00000"/>
              </a:buClr>
              <a:buNone/>
              <a:tabLst>
                <a:tab pos="225425" algn="l"/>
                <a:tab pos="463550" algn="l"/>
                <a:tab pos="688975" algn="l"/>
                <a:tab pos="914400" algn="l"/>
              </a:tabLst>
            </a:pPr>
            <a:r>
              <a:rPr lang="en-US" sz="1100" dirty="0">
                <a:solidFill>
                  <a:schemeClr val="tx1"/>
                </a:solidFill>
                <a:latin typeface="Courier New" pitchFamily="49" charset="0"/>
                <a:cs typeface="Courier New" pitchFamily="49" charset="0"/>
              </a:rPr>
              <a:t>declare @today </a:t>
            </a:r>
            <a:r>
              <a:rPr lang="en-US" sz="1100" dirty="0" err="1" smtClean="0">
                <a:solidFill>
                  <a:schemeClr val="tx1"/>
                </a:solidFill>
                <a:latin typeface="Courier New" pitchFamily="49" charset="0"/>
                <a:cs typeface="Courier New" pitchFamily="49" charset="0"/>
              </a:rPr>
              <a:t>datetime</a:t>
            </a:r>
            <a:endParaRPr lang="en-US" sz="1100" dirty="0" smtClean="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100" dirty="0" smtClean="0">
                <a:solidFill>
                  <a:schemeClr val="tx1"/>
                </a:solidFill>
                <a:latin typeface="Courier New" pitchFamily="49" charset="0"/>
                <a:cs typeface="Courier New" pitchFamily="49" charset="0"/>
              </a:rPr>
              <a:t>set </a:t>
            </a:r>
            <a:r>
              <a:rPr lang="en-US" sz="1100" dirty="0">
                <a:solidFill>
                  <a:schemeClr val="tx1"/>
                </a:solidFill>
                <a:latin typeface="Courier New" pitchFamily="49" charset="0"/>
                <a:cs typeface="Courier New" pitchFamily="49" charset="0"/>
              </a:rPr>
              <a:t>@today = convert(</a:t>
            </a:r>
            <a:r>
              <a:rPr lang="en-US" sz="1100" dirty="0" err="1">
                <a:solidFill>
                  <a:schemeClr val="tx1"/>
                </a:solidFill>
                <a:latin typeface="Courier New" pitchFamily="49" charset="0"/>
                <a:cs typeface="Courier New" pitchFamily="49" charset="0"/>
              </a:rPr>
              <a:t>varchar,getdate</a:t>
            </a:r>
            <a:r>
              <a:rPr lang="en-US" sz="1100" dirty="0">
                <a:solidFill>
                  <a:schemeClr val="tx1"/>
                </a:solidFill>
                <a:latin typeface="Courier New" pitchFamily="49" charset="0"/>
                <a:cs typeface="Courier New" pitchFamily="49" charset="0"/>
              </a:rPr>
              <a:t>(),1)</a:t>
            </a:r>
            <a:endParaRPr lang="en-US" sz="1100" dirty="0" smtClean="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100" b="1" dirty="0" smtClean="0">
                <a:solidFill>
                  <a:schemeClr val="tx1"/>
                </a:solidFill>
                <a:latin typeface="Courier New" pitchFamily="49" charset="0"/>
                <a:cs typeface="Courier New" pitchFamily="49" charset="0"/>
              </a:rPr>
              <a:t>while </a:t>
            </a:r>
            <a:r>
              <a:rPr lang="en-US" sz="1100" b="1" dirty="0">
                <a:solidFill>
                  <a:schemeClr val="tx1"/>
                </a:solidFill>
                <a:latin typeface="Courier New" pitchFamily="49" charset="0"/>
                <a:cs typeface="Courier New" pitchFamily="49" charset="0"/>
              </a:rPr>
              <a:t>exists</a:t>
            </a:r>
            <a:r>
              <a:rPr lang="en-US" sz="11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Lst>
            </a:pPr>
            <a:r>
              <a:rPr lang="en-US" sz="1100" dirty="0">
                <a:solidFill>
                  <a:schemeClr val="tx1"/>
                </a:solidFill>
                <a:latin typeface="Courier New" pitchFamily="49" charset="0"/>
                <a:cs typeface="Courier New" pitchFamily="49" charset="0"/>
              </a:rPr>
              <a:t>	select top 1 </a:t>
            </a:r>
            <a:r>
              <a:rPr lang="en-US" sz="1100" dirty="0" err="1">
                <a:solidFill>
                  <a:schemeClr val="tx1"/>
                </a:solidFill>
                <a:latin typeface="Courier New" pitchFamily="49" charset="0"/>
                <a:cs typeface="Courier New" pitchFamily="49" charset="0"/>
              </a:rPr>
              <a:t>RecordID</a:t>
            </a:r>
            <a:endParaRPr lang="en-US" sz="11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100" dirty="0">
                <a:solidFill>
                  <a:schemeClr val="tx1"/>
                </a:solidFill>
                <a:latin typeface="Courier New" pitchFamily="49" charset="0"/>
                <a:cs typeface="Courier New" pitchFamily="49" charset="0"/>
              </a:rPr>
              <a:t>	from </a:t>
            </a:r>
            <a:r>
              <a:rPr lang="en-US" sz="1100" dirty="0" err="1">
                <a:solidFill>
                  <a:schemeClr val="tx1"/>
                </a:solidFill>
                <a:latin typeface="Courier New" pitchFamily="49" charset="0"/>
                <a:cs typeface="Courier New" pitchFamily="49" charset="0"/>
              </a:rPr>
              <a:t>PerformanceCounters.dbo.tblCPU</a:t>
            </a:r>
            <a:endParaRPr lang="en-US" sz="11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100" dirty="0">
                <a:solidFill>
                  <a:schemeClr val="tx1"/>
                </a:solidFill>
                <a:latin typeface="Courier New" pitchFamily="49" charset="0"/>
                <a:cs typeface="Courier New" pitchFamily="49" charset="0"/>
              </a:rPr>
              <a:t>	where </a:t>
            </a:r>
            <a:r>
              <a:rPr lang="en-US" sz="1100" dirty="0" err="1">
                <a:solidFill>
                  <a:schemeClr val="tx1"/>
                </a:solidFill>
                <a:latin typeface="Courier New" pitchFamily="49" charset="0"/>
                <a:cs typeface="Courier New" pitchFamily="49" charset="0"/>
              </a:rPr>
              <a:t>EventTime</a:t>
            </a:r>
            <a:r>
              <a:rPr lang="en-US" sz="1100" dirty="0">
                <a:solidFill>
                  <a:schemeClr val="tx1"/>
                </a:solidFill>
                <a:latin typeface="Courier New" pitchFamily="49" charset="0"/>
                <a:cs typeface="Courier New" pitchFamily="49" charset="0"/>
              </a:rPr>
              <a:t> &lt; @today</a:t>
            </a:r>
          </a:p>
          <a:p>
            <a:pPr marL="0" indent="0">
              <a:spcBef>
                <a:spcPts val="0"/>
              </a:spcBef>
              <a:buClr>
                <a:srgbClr val="C00000"/>
              </a:buClr>
              <a:buNone/>
              <a:tabLst>
                <a:tab pos="225425" algn="l"/>
                <a:tab pos="463550" algn="l"/>
                <a:tab pos="688975" algn="l"/>
                <a:tab pos="914400" algn="l"/>
              </a:tabLst>
            </a:pPr>
            <a:r>
              <a:rPr lang="en-US" sz="110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Lst>
            </a:pPr>
            <a:r>
              <a:rPr lang="en-US" sz="1100" dirty="0">
                <a:solidFill>
                  <a:schemeClr val="tx1"/>
                </a:solidFill>
                <a:latin typeface="Courier New" pitchFamily="49" charset="0"/>
                <a:cs typeface="Courier New" pitchFamily="49" charset="0"/>
              </a:rPr>
              <a:t>	begin</a:t>
            </a:r>
          </a:p>
          <a:p>
            <a:pPr marL="0" indent="0">
              <a:spcBef>
                <a:spcPts val="0"/>
              </a:spcBef>
              <a:buClr>
                <a:srgbClr val="C00000"/>
              </a:buClr>
              <a:buNone/>
              <a:tabLst>
                <a:tab pos="225425" algn="l"/>
                <a:tab pos="463550" algn="l"/>
                <a:tab pos="688975" algn="l"/>
                <a:tab pos="914400" algn="l"/>
              </a:tabLst>
            </a:pPr>
            <a:r>
              <a:rPr lang="en-US" sz="1100" dirty="0">
                <a:solidFill>
                  <a:schemeClr val="tx1"/>
                </a:solidFill>
                <a:latin typeface="Courier New" pitchFamily="49" charset="0"/>
                <a:cs typeface="Courier New" pitchFamily="49" charset="0"/>
              </a:rPr>
              <a:t>		</a:t>
            </a:r>
            <a:r>
              <a:rPr lang="en-US" sz="1100" b="1" dirty="0">
                <a:solidFill>
                  <a:schemeClr val="tx1"/>
                </a:solidFill>
                <a:latin typeface="Courier New" pitchFamily="49" charset="0"/>
                <a:cs typeface="Courier New" pitchFamily="49" charset="0"/>
              </a:rPr>
              <a:t>delete top (1000)</a:t>
            </a:r>
            <a:r>
              <a:rPr lang="en-US" sz="1100" dirty="0">
                <a:solidFill>
                  <a:schemeClr val="tx1"/>
                </a:solidFill>
                <a:latin typeface="Courier New" pitchFamily="49" charset="0"/>
                <a:cs typeface="Courier New" pitchFamily="49" charset="0"/>
              </a:rPr>
              <a:t> from </a:t>
            </a:r>
            <a:r>
              <a:rPr lang="en-US" sz="1100" dirty="0" err="1">
                <a:solidFill>
                  <a:schemeClr val="tx1"/>
                </a:solidFill>
                <a:latin typeface="Courier New" pitchFamily="49" charset="0"/>
                <a:cs typeface="Courier New" pitchFamily="49" charset="0"/>
              </a:rPr>
              <a:t>PerformanceCounters.dbo.tblCPU</a:t>
            </a:r>
            <a:endParaRPr lang="en-US" sz="110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100" dirty="0">
                <a:solidFill>
                  <a:schemeClr val="tx1"/>
                </a:solidFill>
                <a:latin typeface="Courier New" pitchFamily="49" charset="0"/>
                <a:cs typeface="Courier New" pitchFamily="49" charset="0"/>
              </a:rPr>
              <a:t>		where </a:t>
            </a:r>
            <a:r>
              <a:rPr lang="en-US" sz="1100" dirty="0" err="1">
                <a:solidFill>
                  <a:schemeClr val="tx1"/>
                </a:solidFill>
                <a:latin typeface="Courier New" pitchFamily="49" charset="0"/>
                <a:cs typeface="Courier New" pitchFamily="49" charset="0"/>
              </a:rPr>
              <a:t>EventTime</a:t>
            </a:r>
            <a:r>
              <a:rPr lang="en-US" sz="1100" dirty="0">
                <a:solidFill>
                  <a:schemeClr val="tx1"/>
                </a:solidFill>
                <a:latin typeface="Courier New" pitchFamily="49" charset="0"/>
                <a:cs typeface="Courier New" pitchFamily="49" charset="0"/>
              </a:rPr>
              <a:t> &lt; @today</a:t>
            </a:r>
            <a:endParaRPr lang="en-US" sz="1100" dirty="0" smtClean="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100" dirty="0" smtClean="0">
                <a:solidFill>
                  <a:schemeClr val="tx1"/>
                </a:solidFill>
                <a:latin typeface="Courier New" pitchFamily="49" charset="0"/>
                <a:cs typeface="Courier New" pitchFamily="49" charset="0"/>
              </a:rPr>
              <a:t>	end</a:t>
            </a:r>
            <a:endParaRPr lang="en-US" sz="1100" dirty="0">
              <a:solidFill>
                <a:schemeClr val="tx1"/>
              </a:solidFill>
              <a:latin typeface="Courier New" pitchFamily="49" charset="0"/>
              <a:cs typeface="Courier New" pitchFamily="49" charset="0"/>
            </a:endParaRPr>
          </a:p>
        </p:txBody>
      </p:sp>
      <p:sp>
        <p:nvSpPr>
          <p:cNvPr id="11" name="Right Arrow 10"/>
          <p:cNvSpPr/>
          <p:nvPr/>
        </p:nvSpPr>
        <p:spPr>
          <a:xfrm>
            <a:off x="736593" y="4300010"/>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41867" y="3346458"/>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4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977917"/>
            <a:ext cx="7924800" cy="3539430"/>
          </a:xfrm>
          <a:prstGeom prst="rect">
            <a:avLst/>
          </a:prstGeom>
          <a:noFill/>
        </p:spPr>
        <p:txBody>
          <a:bodyPr wrap="square" rtlCol="0">
            <a:spAutoFit/>
          </a:bodyPr>
          <a:lstStyle/>
          <a:p>
            <a:pPr marL="285750" indent="-285750">
              <a:buFont typeface="Arial" pitchFamily="34" charset="0"/>
              <a:buChar char="•"/>
            </a:pPr>
            <a:r>
              <a:rPr lang="en-US" sz="1600" dirty="0" smtClean="0"/>
              <a:t>When needed to Recreate or Defrag INDEXES, always use syntax designed for Very Large Databases (VLD).</a:t>
            </a:r>
          </a:p>
          <a:p>
            <a:pPr marL="285750" indent="-285750">
              <a:buFont typeface="Arial" pitchFamily="34" charset="0"/>
              <a:buChar char="•"/>
            </a:pPr>
            <a:endParaRPr lang="en-US" sz="1600" dirty="0"/>
          </a:p>
          <a:p>
            <a:pPr marL="285750" indent="-285750">
              <a:buFont typeface="Arial" pitchFamily="34" charset="0"/>
              <a:buChar char="•"/>
            </a:pPr>
            <a:r>
              <a:rPr lang="en-US" sz="1600" dirty="0" smtClean="0"/>
              <a:t>DON’T USE…</a:t>
            </a:r>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r>
              <a:rPr lang="en-US" sz="1600" dirty="0" smtClean="0"/>
              <a:t>Instead, use the following:</a:t>
            </a:r>
          </a:p>
          <a:p>
            <a:pPr marL="285750" indent="-285750">
              <a:buFont typeface="Arial" pitchFamily="34" charset="0"/>
              <a:buChar char="•"/>
            </a:pPr>
            <a:endParaRPr lang="en-US" sz="1600" dirty="0"/>
          </a:p>
          <a:p>
            <a:pPr marL="285750" indent="-285750">
              <a:buFont typeface="Arial" pitchFamily="34" charset="0"/>
              <a:buChar char="•"/>
            </a:pPr>
            <a:endParaRPr lang="en-US" sz="1600" dirty="0"/>
          </a:p>
          <a:p>
            <a:pPr marL="285750" indent="-285750">
              <a:buFont typeface="Arial" pitchFamily="34" charset="0"/>
              <a:buChar char="•"/>
            </a:pPr>
            <a:endParaRPr lang="en-US" sz="1600" dirty="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DBA Maintenance – Recreating/Defragging INDEXES</a:t>
            </a:r>
            <a:endParaRPr lang="en-US" sz="2800" dirty="0"/>
          </a:p>
        </p:txBody>
      </p:sp>
      <p:sp>
        <p:nvSpPr>
          <p:cNvPr id="3" name="Content Placeholder 2"/>
          <p:cNvSpPr>
            <a:spLocks noGrp="1"/>
          </p:cNvSpPr>
          <p:nvPr>
            <p:ph idx="1"/>
          </p:nvPr>
        </p:nvSpPr>
        <p:spPr>
          <a:xfrm>
            <a:off x="1219200" y="2044711"/>
            <a:ext cx="5901267" cy="643467"/>
          </a:xfrm>
          <a:solidFill>
            <a:schemeClr val="bg1"/>
          </a:solidFill>
          <a:ln>
            <a:solidFill>
              <a:schemeClr val="tx1"/>
            </a:solidFill>
          </a:ln>
        </p:spPr>
        <p:txBody>
          <a:bodyPr>
            <a:noAutofit/>
          </a:bodyPr>
          <a:lstStyle/>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ALTER INDEX [</a:t>
            </a:r>
            <a:r>
              <a:rPr lang="en-US" sz="1050" dirty="0" err="1">
                <a:solidFill>
                  <a:schemeClr val="tx1"/>
                </a:solidFill>
                <a:latin typeface="Courier New" pitchFamily="49" charset="0"/>
                <a:cs typeface="Courier New" pitchFamily="49" charset="0"/>
              </a:rPr>
              <a:t>idx_PerformanceCounters_tblCPU</a:t>
            </a:r>
            <a:r>
              <a:rPr lang="en-US" sz="105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ON [</a:t>
            </a:r>
            <a:r>
              <a:rPr lang="en-US" sz="1050" dirty="0" err="1">
                <a:solidFill>
                  <a:schemeClr val="tx1"/>
                </a:solidFill>
                <a:latin typeface="Courier New" pitchFamily="49" charset="0"/>
                <a:cs typeface="Courier New" pitchFamily="49" charset="0"/>
              </a:rPr>
              <a:t>PerformanceCounters</a:t>
            </a:r>
            <a:r>
              <a:rPr lang="en-US" sz="1050" dirty="0">
                <a:solidFill>
                  <a:schemeClr val="tx1"/>
                </a:solidFill>
                <a:latin typeface="Courier New" pitchFamily="49" charset="0"/>
                <a:cs typeface="Courier New" pitchFamily="49" charset="0"/>
              </a:rPr>
              <a:t>].[</a:t>
            </a:r>
            <a:r>
              <a:rPr lang="en-US" sz="1050" dirty="0" err="1">
                <a:solidFill>
                  <a:schemeClr val="tx1"/>
                </a:solidFill>
                <a:latin typeface="Courier New" pitchFamily="49" charset="0"/>
                <a:cs typeface="Courier New" pitchFamily="49" charset="0"/>
              </a:rPr>
              <a:t>dbo</a:t>
            </a:r>
            <a:r>
              <a:rPr lang="en-US" sz="1050" dirty="0">
                <a:solidFill>
                  <a:schemeClr val="tx1"/>
                </a:solidFill>
                <a:latin typeface="Courier New" pitchFamily="49" charset="0"/>
                <a:cs typeface="Courier New" pitchFamily="49" charset="0"/>
              </a:rPr>
              <a:t>].[</a:t>
            </a:r>
            <a:r>
              <a:rPr lang="en-US" sz="1050" dirty="0" err="1">
                <a:solidFill>
                  <a:schemeClr val="tx1"/>
                </a:solidFill>
                <a:latin typeface="Courier New" pitchFamily="49" charset="0"/>
                <a:cs typeface="Courier New" pitchFamily="49" charset="0"/>
              </a:rPr>
              <a:t>tblCPU</a:t>
            </a:r>
            <a:r>
              <a:rPr lang="en-US" sz="105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Lst>
            </a:pPr>
            <a:r>
              <a:rPr lang="en-US" sz="1050" b="1" dirty="0">
                <a:solidFill>
                  <a:schemeClr val="tx1"/>
                </a:solidFill>
                <a:latin typeface="Courier New" pitchFamily="49" charset="0"/>
                <a:cs typeface="Courier New" pitchFamily="49" charset="0"/>
              </a:rPr>
              <a:t>REORGANIZE</a:t>
            </a:r>
          </a:p>
        </p:txBody>
      </p:sp>
      <p:sp>
        <p:nvSpPr>
          <p:cNvPr id="10" name="Content Placeholder 2"/>
          <p:cNvSpPr txBox="1">
            <a:spLocks/>
          </p:cNvSpPr>
          <p:nvPr/>
        </p:nvSpPr>
        <p:spPr>
          <a:xfrm>
            <a:off x="1219200" y="3321057"/>
            <a:ext cx="5901267" cy="1577340"/>
          </a:xfrm>
          <a:prstGeom prst="rect">
            <a:avLst/>
          </a:prstGeom>
          <a:solidFill>
            <a:schemeClr val="bg1"/>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Clr>
                <a:srgbClr val="C00000"/>
              </a:buClr>
              <a:buNone/>
              <a:tabLst>
                <a:tab pos="225425" algn="l"/>
                <a:tab pos="463550" algn="l"/>
                <a:tab pos="688975" algn="l"/>
                <a:tab pos="914400" algn="l"/>
              </a:tabLst>
            </a:pPr>
            <a:r>
              <a:rPr lang="en-US" sz="1050" dirty="0" smtClean="0">
                <a:solidFill>
                  <a:schemeClr val="tx1"/>
                </a:solidFill>
                <a:latin typeface="Courier New" pitchFamily="49" charset="0"/>
                <a:cs typeface="Courier New" pitchFamily="49" charset="0"/>
              </a:rPr>
              <a:t>-- In OLTP systems…</a:t>
            </a:r>
          </a:p>
          <a:p>
            <a:pPr marL="0" indent="0">
              <a:spcBef>
                <a:spcPts val="0"/>
              </a:spcBef>
              <a:buClr>
                <a:srgbClr val="C00000"/>
              </a:buClr>
              <a:buNone/>
              <a:tabLst>
                <a:tab pos="225425" algn="l"/>
                <a:tab pos="463550" algn="l"/>
                <a:tab pos="688975" algn="l"/>
                <a:tab pos="914400" algn="l"/>
              </a:tabLst>
            </a:pPr>
            <a:r>
              <a:rPr lang="en-US" sz="1050" dirty="0" smtClean="0">
                <a:solidFill>
                  <a:schemeClr val="tx1"/>
                </a:solidFill>
                <a:latin typeface="Courier New" pitchFamily="49" charset="0"/>
                <a:cs typeface="Courier New" pitchFamily="49" charset="0"/>
              </a:rPr>
              <a:t>ALTER </a:t>
            </a:r>
            <a:r>
              <a:rPr lang="en-US" sz="1050" dirty="0">
                <a:solidFill>
                  <a:schemeClr val="tx1"/>
                </a:solidFill>
                <a:latin typeface="Courier New" pitchFamily="49" charset="0"/>
                <a:cs typeface="Courier New" pitchFamily="49" charset="0"/>
              </a:rPr>
              <a:t>INDEX [</a:t>
            </a:r>
            <a:r>
              <a:rPr lang="en-US" sz="1050" dirty="0" err="1">
                <a:solidFill>
                  <a:schemeClr val="tx1"/>
                </a:solidFill>
                <a:latin typeface="Courier New" pitchFamily="49" charset="0"/>
                <a:cs typeface="Courier New" pitchFamily="49" charset="0"/>
              </a:rPr>
              <a:t>idx_PerformanceCounters_tblCPU</a:t>
            </a:r>
            <a:r>
              <a:rPr lang="en-US" sz="105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ON [</a:t>
            </a:r>
            <a:r>
              <a:rPr lang="en-US" sz="1050" dirty="0" err="1">
                <a:solidFill>
                  <a:schemeClr val="tx1"/>
                </a:solidFill>
                <a:latin typeface="Courier New" pitchFamily="49" charset="0"/>
                <a:cs typeface="Courier New" pitchFamily="49" charset="0"/>
              </a:rPr>
              <a:t>PerformanceCounters</a:t>
            </a:r>
            <a:r>
              <a:rPr lang="en-US" sz="1050" dirty="0">
                <a:solidFill>
                  <a:schemeClr val="tx1"/>
                </a:solidFill>
                <a:latin typeface="Courier New" pitchFamily="49" charset="0"/>
                <a:cs typeface="Courier New" pitchFamily="49" charset="0"/>
              </a:rPr>
              <a:t>].[</a:t>
            </a:r>
            <a:r>
              <a:rPr lang="en-US" sz="1050" dirty="0" err="1">
                <a:solidFill>
                  <a:schemeClr val="tx1"/>
                </a:solidFill>
                <a:latin typeface="Courier New" pitchFamily="49" charset="0"/>
                <a:cs typeface="Courier New" pitchFamily="49" charset="0"/>
              </a:rPr>
              <a:t>dbo</a:t>
            </a:r>
            <a:r>
              <a:rPr lang="en-US" sz="1050" dirty="0">
                <a:solidFill>
                  <a:schemeClr val="tx1"/>
                </a:solidFill>
                <a:latin typeface="Courier New" pitchFamily="49" charset="0"/>
                <a:cs typeface="Courier New" pitchFamily="49" charset="0"/>
              </a:rPr>
              <a:t>].[</a:t>
            </a:r>
            <a:r>
              <a:rPr lang="en-US" sz="1050" dirty="0" err="1">
                <a:solidFill>
                  <a:schemeClr val="tx1"/>
                </a:solidFill>
                <a:latin typeface="Courier New" pitchFamily="49" charset="0"/>
                <a:cs typeface="Courier New" pitchFamily="49" charset="0"/>
              </a:rPr>
              <a:t>tblCPU</a:t>
            </a:r>
            <a:r>
              <a:rPr lang="en-US" sz="105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Lst>
            </a:pPr>
            <a:r>
              <a:rPr lang="en-US" sz="1050" b="1" dirty="0">
                <a:solidFill>
                  <a:schemeClr val="tx1"/>
                </a:solidFill>
                <a:latin typeface="Courier New" pitchFamily="49" charset="0"/>
                <a:cs typeface="Courier New" pitchFamily="49" charset="0"/>
              </a:rPr>
              <a:t>REBUILD WITH (MAXDOP = 1, SORT_IN_TEMPDB = ON</a:t>
            </a:r>
            <a:r>
              <a:rPr lang="en-US" sz="1050" b="1" dirty="0" smtClean="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Lst>
            </a:pPr>
            <a:endParaRPr lang="en-US" sz="105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 In </a:t>
            </a:r>
            <a:r>
              <a:rPr lang="en-US" sz="1050" dirty="0" smtClean="0">
                <a:solidFill>
                  <a:schemeClr val="tx1"/>
                </a:solidFill>
                <a:latin typeface="Courier New" pitchFamily="49" charset="0"/>
                <a:cs typeface="Courier New" pitchFamily="49" charset="0"/>
              </a:rPr>
              <a:t>OLAP (Data Warehouse) systems, specially in FACT TABLES…</a:t>
            </a:r>
            <a:endParaRPr lang="en-US" sz="105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ALTER INDEX [</a:t>
            </a:r>
            <a:r>
              <a:rPr lang="en-US" sz="1050" dirty="0" err="1">
                <a:solidFill>
                  <a:schemeClr val="tx1"/>
                </a:solidFill>
                <a:latin typeface="Courier New" pitchFamily="49" charset="0"/>
                <a:cs typeface="Courier New" pitchFamily="49" charset="0"/>
              </a:rPr>
              <a:t>idx_PerformanceCounters_tblCPU</a:t>
            </a:r>
            <a:r>
              <a:rPr lang="en-US" sz="105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ON [</a:t>
            </a:r>
            <a:r>
              <a:rPr lang="en-US" sz="1050" dirty="0" err="1">
                <a:solidFill>
                  <a:schemeClr val="tx1"/>
                </a:solidFill>
                <a:latin typeface="Courier New" pitchFamily="49" charset="0"/>
                <a:cs typeface="Courier New" pitchFamily="49" charset="0"/>
              </a:rPr>
              <a:t>PerformanceCounters</a:t>
            </a:r>
            <a:r>
              <a:rPr lang="en-US" sz="1050" dirty="0">
                <a:solidFill>
                  <a:schemeClr val="tx1"/>
                </a:solidFill>
                <a:latin typeface="Courier New" pitchFamily="49" charset="0"/>
                <a:cs typeface="Courier New" pitchFamily="49" charset="0"/>
              </a:rPr>
              <a:t>].[</a:t>
            </a:r>
            <a:r>
              <a:rPr lang="en-US" sz="1050" dirty="0" err="1">
                <a:solidFill>
                  <a:schemeClr val="tx1"/>
                </a:solidFill>
                <a:latin typeface="Courier New" pitchFamily="49" charset="0"/>
                <a:cs typeface="Courier New" pitchFamily="49" charset="0"/>
              </a:rPr>
              <a:t>dbo</a:t>
            </a:r>
            <a:r>
              <a:rPr lang="en-US" sz="1050" dirty="0">
                <a:solidFill>
                  <a:schemeClr val="tx1"/>
                </a:solidFill>
                <a:latin typeface="Courier New" pitchFamily="49" charset="0"/>
                <a:cs typeface="Courier New" pitchFamily="49" charset="0"/>
              </a:rPr>
              <a:t>].[</a:t>
            </a:r>
            <a:r>
              <a:rPr lang="en-US" sz="1050" dirty="0" err="1">
                <a:solidFill>
                  <a:schemeClr val="tx1"/>
                </a:solidFill>
                <a:latin typeface="Courier New" pitchFamily="49" charset="0"/>
                <a:cs typeface="Courier New" pitchFamily="49" charset="0"/>
              </a:rPr>
              <a:t>tblCPU</a:t>
            </a:r>
            <a:r>
              <a:rPr lang="en-US" sz="105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Lst>
            </a:pPr>
            <a:r>
              <a:rPr lang="en-US" sz="1050" b="1" dirty="0">
                <a:solidFill>
                  <a:schemeClr val="tx1"/>
                </a:solidFill>
                <a:latin typeface="Courier New" pitchFamily="49" charset="0"/>
                <a:cs typeface="Courier New" pitchFamily="49" charset="0"/>
              </a:rPr>
              <a:t>REBUILD WITH (MAXDOP = 1, SORT_IN_TEMPDB = ON, DATA_COMPRESSION = PAGE)</a:t>
            </a:r>
          </a:p>
          <a:p>
            <a:pPr marL="0" indent="0">
              <a:spcBef>
                <a:spcPts val="0"/>
              </a:spcBef>
              <a:buClr>
                <a:srgbClr val="C00000"/>
              </a:buClr>
              <a:buNone/>
              <a:tabLst>
                <a:tab pos="225425" algn="l"/>
                <a:tab pos="463550" algn="l"/>
                <a:tab pos="688975" algn="l"/>
                <a:tab pos="914400" algn="l"/>
              </a:tabLst>
            </a:pPr>
            <a:endParaRPr lang="en-US" sz="1050" dirty="0">
              <a:solidFill>
                <a:schemeClr val="tx1"/>
              </a:solidFill>
              <a:latin typeface="Courier New" pitchFamily="49" charset="0"/>
              <a:cs typeface="Courier New" pitchFamily="49" charset="0"/>
            </a:endParaRPr>
          </a:p>
        </p:txBody>
      </p:sp>
      <p:sp>
        <p:nvSpPr>
          <p:cNvPr id="11" name="Right Arrow 10"/>
          <p:cNvSpPr/>
          <p:nvPr/>
        </p:nvSpPr>
        <p:spPr>
          <a:xfrm>
            <a:off x="567268" y="4529674"/>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67268" y="3729574"/>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00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702673" y="228600"/>
            <a:ext cx="4334933" cy="433493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5376401" y="736963"/>
            <a:ext cx="2667000" cy="630942"/>
          </a:xfrm>
          <a:prstGeom prst="rect">
            <a:avLst/>
          </a:prstGeom>
          <a:solidFill>
            <a:schemeClr val="bg1"/>
          </a:solidFill>
          <a:ln>
            <a:solidFill>
              <a:schemeClr val="tx1"/>
            </a:solidFill>
          </a:ln>
        </p:spPr>
        <p:txBody>
          <a:bodyPr wrap="square" rtlCol="0">
            <a:spAutoFit/>
          </a:bodyPr>
          <a:lstStyle/>
          <a:p>
            <a:pPr algn="ctr"/>
            <a:r>
              <a:rPr lang="en-US" sz="1400" dirty="0" smtClean="0"/>
              <a:t>Hardware &amp; Storage</a:t>
            </a:r>
          </a:p>
          <a:p>
            <a:pPr algn="ctr"/>
            <a:r>
              <a:rPr lang="en-US" sz="1050" dirty="0" smtClean="0"/>
              <a:t>(CPU, RAM, Storage, PCIe, HBA, NUMA, BIOS, Firmware, </a:t>
            </a:r>
            <a:r>
              <a:rPr lang="en-US" sz="1050" dirty="0" err="1" smtClean="0"/>
              <a:t>HyperThreading</a:t>
            </a:r>
            <a:r>
              <a:rPr lang="en-US" sz="1050" dirty="0" smtClean="0"/>
              <a:t>, …)</a:t>
            </a:r>
            <a:endParaRPr lang="en-US" sz="1400" dirty="0"/>
          </a:p>
        </p:txBody>
      </p:sp>
      <p:sp>
        <p:nvSpPr>
          <p:cNvPr id="5" name="TextBox 4"/>
          <p:cNvSpPr txBox="1"/>
          <p:nvPr/>
        </p:nvSpPr>
        <p:spPr>
          <a:xfrm>
            <a:off x="5376401" y="45813"/>
            <a:ext cx="2667000" cy="630942"/>
          </a:xfrm>
          <a:prstGeom prst="rect">
            <a:avLst/>
          </a:prstGeom>
          <a:solidFill>
            <a:schemeClr val="bg1"/>
          </a:solidFill>
          <a:ln>
            <a:solidFill>
              <a:schemeClr val="tx1"/>
            </a:solidFill>
          </a:ln>
        </p:spPr>
        <p:txBody>
          <a:bodyPr wrap="square" rtlCol="0">
            <a:spAutoFit/>
          </a:bodyPr>
          <a:lstStyle/>
          <a:p>
            <a:pPr algn="ctr"/>
            <a:r>
              <a:rPr lang="en-US" sz="1400" dirty="0" smtClean="0"/>
              <a:t>Telecommunications</a:t>
            </a:r>
          </a:p>
          <a:p>
            <a:pPr algn="ctr"/>
            <a:r>
              <a:rPr lang="en-US" sz="1050" dirty="0" smtClean="0"/>
              <a:t>(Networking, Name Resolution, Authentication, SAN, …)</a:t>
            </a:r>
            <a:endParaRPr lang="en-US" sz="1400" dirty="0"/>
          </a:p>
        </p:txBody>
      </p:sp>
      <p:sp>
        <p:nvSpPr>
          <p:cNvPr id="6" name="TextBox 5"/>
          <p:cNvSpPr txBox="1"/>
          <p:nvPr/>
        </p:nvSpPr>
        <p:spPr>
          <a:xfrm>
            <a:off x="5376401" y="1428113"/>
            <a:ext cx="2667000" cy="630942"/>
          </a:xfrm>
          <a:prstGeom prst="rect">
            <a:avLst/>
          </a:prstGeom>
          <a:solidFill>
            <a:schemeClr val="bg1"/>
          </a:solidFill>
          <a:ln>
            <a:solidFill>
              <a:schemeClr val="tx1"/>
            </a:solidFill>
          </a:ln>
        </p:spPr>
        <p:txBody>
          <a:bodyPr wrap="square" rtlCol="0">
            <a:spAutoFit/>
          </a:bodyPr>
          <a:lstStyle/>
          <a:p>
            <a:pPr algn="ctr"/>
            <a:r>
              <a:rPr lang="en-US" sz="1400" dirty="0" smtClean="0"/>
              <a:t>Virtualization</a:t>
            </a:r>
          </a:p>
          <a:p>
            <a:pPr algn="ctr"/>
            <a:r>
              <a:rPr lang="en-US" sz="1050" dirty="0" smtClean="0"/>
              <a:t>(Hosts, Guests per Host, Shared CPU Cores, Data Stores, LUNs per Disk, …)</a:t>
            </a:r>
            <a:endParaRPr lang="en-US" sz="1400" dirty="0"/>
          </a:p>
        </p:txBody>
      </p:sp>
      <p:sp>
        <p:nvSpPr>
          <p:cNvPr id="7" name="TextBox 6"/>
          <p:cNvSpPr txBox="1"/>
          <p:nvPr/>
        </p:nvSpPr>
        <p:spPr>
          <a:xfrm>
            <a:off x="5376401" y="2119263"/>
            <a:ext cx="2667000" cy="954107"/>
          </a:xfrm>
          <a:prstGeom prst="rect">
            <a:avLst/>
          </a:prstGeom>
          <a:solidFill>
            <a:schemeClr val="bg1"/>
          </a:solidFill>
          <a:ln>
            <a:solidFill>
              <a:schemeClr val="tx1"/>
            </a:solidFill>
          </a:ln>
        </p:spPr>
        <p:txBody>
          <a:bodyPr wrap="square" rtlCol="0">
            <a:spAutoFit/>
          </a:bodyPr>
          <a:lstStyle/>
          <a:p>
            <a:pPr algn="ctr"/>
            <a:r>
              <a:rPr lang="en-US" sz="1400" dirty="0" smtClean="0"/>
              <a:t>Windows Server OS</a:t>
            </a:r>
          </a:p>
          <a:p>
            <a:pPr algn="ctr"/>
            <a:r>
              <a:rPr lang="en-US" sz="1050" dirty="0" smtClean="0"/>
              <a:t>(Edition, Platform, Power Options, HBA Queue Depth, </a:t>
            </a:r>
            <a:r>
              <a:rPr lang="en-US" sz="1050" dirty="0" err="1" smtClean="0"/>
              <a:t>MultiPath</a:t>
            </a:r>
            <a:r>
              <a:rPr lang="en-US" sz="1050" dirty="0" smtClean="0"/>
              <a:t> I/O, Disk Volume Partitioning &amp; Formatting, Firewall, NICs Configuration, Jobs, …)</a:t>
            </a:r>
            <a:endParaRPr lang="en-US" sz="1400" dirty="0"/>
          </a:p>
        </p:txBody>
      </p:sp>
      <p:sp>
        <p:nvSpPr>
          <p:cNvPr id="8" name="TextBox 7"/>
          <p:cNvSpPr txBox="1"/>
          <p:nvPr/>
        </p:nvSpPr>
        <p:spPr>
          <a:xfrm>
            <a:off x="5376401" y="3133578"/>
            <a:ext cx="2667000" cy="1277273"/>
          </a:xfrm>
          <a:prstGeom prst="rect">
            <a:avLst/>
          </a:prstGeom>
          <a:solidFill>
            <a:schemeClr val="bg1"/>
          </a:solidFill>
          <a:ln>
            <a:solidFill>
              <a:schemeClr val="tx1"/>
            </a:solidFill>
          </a:ln>
        </p:spPr>
        <p:txBody>
          <a:bodyPr wrap="square" rtlCol="0">
            <a:spAutoFit/>
          </a:bodyPr>
          <a:lstStyle/>
          <a:p>
            <a:pPr algn="ctr"/>
            <a:r>
              <a:rPr lang="en-US" sz="1400" dirty="0" smtClean="0"/>
              <a:t>SQL Server Engines</a:t>
            </a:r>
          </a:p>
          <a:p>
            <a:pPr algn="ctr"/>
            <a:r>
              <a:rPr lang="en-US" sz="1050" dirty="0" smtClean="0"/>
              <a:t>(Edition, Platform, Instance Configuration, Service Accounts &amp; Permissions, tempdb, Failover Clustering, Database Mirroring, Replication, </a:t>
            </a:r>
            <a:r>
              <a:rPr lang="en-US" sz="1050" dirty="0" err="1" smtClean="0"/>
              <a:t>Filestream</a:t>
            </a:r>
            <a:r>
              <a:rPr lang="en-US" sz="1050" dirty="0" smtClean="0"/>
              <a:t>, Resource Governor, Startup Parameters, Automatic Jobs, …)</a:t>
            </a:r>
            <a:endParaRPr lang="en-US" sz="1400" dirty="0"/>
          </a:p>
        </p:txBody>
      </p:sp>
      <p:sp>
        <p:nvSpPr>
          <p:cNvPr id="9" name="TextBox 8"/>
          <p:cNvSpPr txBox="1"/>
          <p:nvPr/>
        </p:nvSpPr>
        <p:spPr>
          <a:xfrm>
            <a:off x="5376401" y="4471061"/>
            <a:ext cx="2667000" cy="630942"/>
          </a:xfrm>
          <a:prstGeom prst="rect">
            <a:avLst/>
          </a:prstGeom>
          <a:solidFill>
            <a:schemeClr val="bg1"/>
          </a:solidFill>
          <a:ln>
            <a:solidFill>
              <a:schemeClr val="tx1"/>
            </a:solidFill>
          </a:ln>
        </p:spPr>
        <p:txBody>
          <a:bodyPr wrap="square" rtlCol="0">
            <a:spAutoFit/>
          </a:bodyPr>
          <a:lstStyle/>
          <a:p>
            <a:pPr algn="ctr"/>
            <a:r>
              <a:rPr lang="en-US" sz="1400" dirty="0" smtClean="0"/>
              <a:t>SQL Server Databases</a:t>
            </a:r>
          </a:p>
          <a:p>
            <a:pPr algn="ctr"/>
            <a:r>
              <a:rPr lang="en-US" sz="1050" dirty="0" smtClean="0"/>
              <a:t>(Indexes, Table Partitioning, Index Views, Triggers, Statistics, …)</a:t>
            </a:r>
            <a:endParaRPr lang="en-US" sz="1400" dirty="0"/>
          </a:p>
        </p:txBody>
      </p:sp>
      <p:sp>
        <p:nvSpPr>
          <p:cNvPr id="10" name="TextBox 9"/>
          <p:cNvSpPr txBox="1"/>
          <p:nvPr/>
        </p:nvSpPr>
        <p:spPr>
          <a:xfrm>
            <a:off x="1549335" y="338370"/>
            <a:ext cx="2667000" cy="307777"/>
          </a:xfrm>
          <a:prstGeom prst="rect">
            <a:avLst/>
          </a:prstGeom>
          <a:noFill/>
        </p:spPr>
        <p:txBody>
          <a:bodyPr wrap="square" rtlCol="0">
            <a:spAutoFit/>
          </a:bodyPr>
          <a:lstStyle/>
          <a:p>
            <a:pPr algn="ctr"/>
            <a:r>
              <a:rPr lang="en-US" sz="1400" b="1" dirty="0" smtClean="0">
                <a:solidFill>
                  <a:schemeClr val="bg1"/>
                </a:solidFill>
              </a:rPr>
              <a:t>Telecommunications</a:t>
            </a:r>
          </a:p>
        </p:txBody>
      </p:sp>
      <p:sp>
        <p:nvSpPr>
          <p:cNvPr id="11" name="Oval 10"/>
          <p:cNvSpPr/>
          <p:nvPr/>
        </p:nvSpPr>
        <p:spPr>
          <a:xfrm>
            <a:off x="893133" y="609521"/>
            <a:ext cx="3954012" cy="395401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49335" y="770181"/>
            <a:ext cx="2667000" cy="307777"/>
          </a:xfrm>
          <a:prstGeom prst="rect">
            <a:avLst/>
          </a:prstGeom>
          <a:noFill/>
        </p:spPr>
        <p:txBody>
          <a:bodyPr wrap="square" rtlCol="0">
            <a:spAutoFit/>
          </a:bodyPr>
          <a:lstStyle/>
          <a:p>
            <a:pPr algn="ctr"/>
            <a:r>
              <a:rPr lang="en-US" sz="1400" b="1" dirty="0" smtClean="0"/>
              <a:t>Hardware &amp; Storage</a:t>
            </a:r>
          </a:p>
        </p:txBody>
      </p:sp>
      <p:sp>
        <p:nvSpPr>
          <p:cNvPr id="13" name="Oval 12"/>
          <p:cNvSpPr/>
          <p:nvPr/>
        </p:nvSpPr>
        <p:spPr>
          <a:xfrm>
            <a:off x="1113306" y="1049867"/>
            <a:ext cx="3513666" cy="351366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4" name="TextBox 13"/>
          <p:cNvSpPr txBox="1"/>
          <p:nvPr/>
        </p:nvSpPr>
        <p:spPr>
          <a:xfrm>
            <a:off x="1549335" y="1176591"/>
            <a:ext cx="2667000" cy="307777"/>
          </a:xfrm>
          <a:prstGeom prst="rect">
            <a:avLst/>
          </a:prstGeom>
          <a:noFill/>
        </p:spPr>
        <p:txBody>
          <a:bodyPr wrap="square" rtlCol="0">
            <a:spAutoFit/>
          </a:bodyPr>
          <a:lstStyle/>
          <a:p>
            <a:pPr algn="ctr"/>
            <a:r>
              <a:rPr lang="en-US" sz="1400" b="1" dirty="0" smtClean="0"/>
              <a:t>Virtualization</a:t>
            </a:r>
          </a:p>
        </p:txBody>
      </p:sp>
      <p:sp>
        <p:nvSpPr>
          <p:cNvPr id="15" name="Oval 14"/>
          <p:cNvSpPr/>
          <p:nvPr/>
        </p:nvSpPr>
        <p:spPr>
          <a:xfrm>
            <a:off x="1347491" y="1518236"/>
            <a:ext cx="3045297" cy="3045297"/>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6" name="TextBox 15"/>
          <p:cNvSpPr txBox="1"/>
          <p:nvPr/>
        </p:nvSpPr>
        <p:spPr>
          <a:xfrm>
            <a:off x="1549329" y="1659204"/>
            <a:ext cx="2667000" cy="307777"/>
          </a:xfrm>
          <a:prstGeom prst="rect">
            <a:avLst/>
          </a:prstGeom>
          <a:noFill/>
        </p:spPr>
        <p:txBody>
          <a:bodyPr wrap="square" rtlCol="0">
            <a:spAutoFit/>
          </a:bodyPr>
          <a:lstStyle/>
          <a:p>
            <a:pPr algn="ctr"/>
            <a:r>
              <a:rPr lang="en-US" sz="1400" b="1" dirty="0" smtClean="0"/>
              <a:t>Windows Server OS</a:t>
            </a:r>
          </a:p>
        </p:txBody>
      </p:sp>
      <p:sp>
        <p:nvSpPr>
          <p:cNvPr id="17" name="Oval 16"/>
          <p:cNvSpPr/>
          <p:nvPr/>
        </p:nvSpPr>
        <p:spPr>
          <a:xfrm>
            <a:off x="1550696" y="1924646"/>
            <a:ext cx="2638887" cy="263888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TextBox 17"/>
          <p:cNvSpPr txBox="1"/>
          <p:nvPr/>
        </p:nvSpPr>
        <p:spPr>
          <a:xfrm>
            <a:off x="1549323" y="2133350"/>
            <a:ext cx="2667000" cy="307777"/>
          </a:xfrm>
          <a:prstGeom prst="rect">
            <a:avLst/>
          </a:prstGeom>
          <a:noFill/>
        </p:spPr>
        <p:txBody>
          <a:bodyPr wrap="square" rtlCol="0">
            <a:spAutoFit/>
          </a:bodyPr>
          <a:lstStyle/>
          <a:p>
            <a:pPr algn="ctr"/>
            <a:r>
              <a:rPr lang="en-US" sz="1400" b="1" dirty="0" smtClean="0"/>
              <a:t>SQL Server Engines</a:t>
            </a:r>
          </a:p>
        </p:txBody>
      </p:sp>
      <p:sp>
        <p:nvSpPr>
          <p:cNvPr id="19" name="Oval 18"/>
          <p:cNvSpPr/>
          <p:nvPr/>
        </p:nvSpPr>
        <p:spPr>
          <a:xfrm>
            <a:off x="1783529" y="2390312"/>
            <a:ext cx="2173221" cy="2173221"/>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0" name="TextBox 19"/>
          <p:cNvSpPr txBox="1"/>
          <p:nvPr/>
        </p:nvSpPr>
        <p:spPr>
          <a:xfrm>
            <a:off x="1549317" y="2463557"/>
            <a:ext cx="2667000" cy="307777"/>
          </a:xfrm>
          <a:prstGeom prst="rect">
            <a:avLst/>
          </a:prstGeom>
          <a:noFill/>
        </p:spPr>
        <p:txBody>
          <a:bodyPr wrap="square" rtlCol="0">
            <a:spAutoFit/>
          </a:bodyPr>
          <a:lstStyle/>
          <a:p>
            <a:pPr algn="ctr"/>
            <a:r>
              <a:rPr lang="en-US" sz="1400" b="1" dirty="0" smtClean="0"/>
              <a:t>Databases</a:t>
            </a:r>
          </a:p>
        </p:txBody>
      </p:sp>
      <p:sp>
        <p:nvSpPr>
          <p:cNvPr id="21" name="Oval 20"/>
          <p:cNvSpPr/>
          <p:nvPr/>
        </p:nvSpPr>
        <p:spPr>
          <a:xfrm>
            <a:off x="1991723" y="2806700"/>
            <a:ext cx="1756833" cy="175683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2" name="TextBox 21"/>
          <p:cNvSpPr txBox="1"/>
          <p:nvPr/>
        </p:nvSpPr>
        <p:spPr>
          <a:xfrm>
            <a:off x="1549311" y="2912302"/>
            <a:ext cx="2667000" cy="307777"/>
          </a:xfrm>
          <a:prstGeom prst="rect">
            <a:avLst/>
          </a:prstGeom>
          <a:noFill/>
        </p:spPr>
        <p:txBody>
          <a:bodyPr wrap="square" rtlCol="0">
            <a:spAutoFit/>
          </a:bodyPr>
          <a:lstStyle/>
          <a:p>
            <a:pPr algn="ctr"/>
            <a:r>
              <a:rPr lang="en-US" sz="1400" b="1" dirty="0" smtClean="0"/>
              <a:t>Queries</a:t>
            </a:r>
          </a:p>
        </p:txBody>
      </p:sp>
    </p:spTree>
    <p:extLst>
      <p:ext uri="{BB962C8B-B14F-4D97-AF65-F5344CB8AC3E}">
        <p14:creationId xmlns:p14="http://schemas.microsoft.com/office/powerpoint/2010/main" val="57179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969449"/>
            <a:ext cx="7924800" cy="861774"/>
          </a:xfrm>
          <a:prstGeom prst="rect">
            <a:avLst/>
          </a:prstGeom>
          <a:noFill/>
        </p:spPr>
        <p:txBody>
          <a:bodyPr wrap="square" rtlCol="0">
            <a:spAutoFit/>
          </a:bodyPr>
          <a:lstStyle/>
          <a:p>
            <a:pPr marL="285750" indent="-285750">
              <a:buFont typeface="Arial" pitchFamily="34" charset="0"/>
              <a:buChar char="•"/>
            </a:pPr>
            <a:r>
              <a:rPr lang="en-US" sz="1600" dirty="0" smtClean="0"/>
              <a:t>When needed to use iterations, always use LOOPS instead of CURSORS. If not possible, then use FORWARD_ONLY CURSORS.</a:t>
            </a:r>
          </a:p>
          <a:p>
            <a:pPr marL="285750" indent="-285750">
              <a:buFont typeface="Arial" pitchFamily="34" charset="0"/>
              <a:buChar char="•"/>
            </a:pPr>
            <a:endParaRPr lang="en-US" sz="1600" dirty="0" smtClean="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DBA Maintenance – CURSORS</a:t>
            </a:r>
            <a:endParaRPr lang="en-US" sz="2800" dirty="0"/>
          </a:p>
        </p:txBody>
      </p:sp>
      <p:sp>
        <p:nvSpPr>
          <p:cNvPr id="3" name="Content Placeholder 2"/>
          <p:cNvSpPr>
            <a:spLocks noGrp="1"/>
          </p:cNvSpPr>
          <p:nvPr>
            <p:ph idx="1"/>
          </p:nvPr>
        </p:nvSpPr>
        <p:spPr>
          <a:xfrm>
            <a:off x="463989" y="1536702"/>
            <a:ext cx="6983307" cy="3566160"/>
          </a:xfrm>
          <a:solidFill>
            <a:schemeClr val="bg1"/>
          </a:solidFill>
          <a:ln>
            <a:solidFill>
              <a:schemeClr val="tx1"/>
            </a:solidFill>
          </a:ln>
        </p:spPr>
        <p:txBody>
          <a:bodyPr>
            <a:noAutofit/>
          </a:bodyPr>
          <a:lstStyle/>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declare @</a:t>
            </a:r>
            <a:r>
              <a:rPr lang="en-US" sz="1050" dirty="0" err="1">
                <a:solidFill>
                  <a:schemeClr val="tx1"/>
                </a:solidFill>
                <a:latin typeface="Courier New" pitchFamily="49" charset="0"/>
                <a:cs typeface="Courier New" pitchFamily="49" charset="0"/>
              </a:rPr>
              <a:t>db_id</a:t>
            </a:r>
            <a:r>
              <a:rPr lang="en-US" sz="1050" dirty="0">
                <a:solidFill>
                  <a:schemeClr val="tx1"/>
                </a:solidFill>
                <a:latin typeface="Courier New" pitchFamily="49" charset="0"/>
                <a:cs typeface="Courier New" pitchFamily="49" charset="0"/>
              </a:rPr>
              <a:t> </a:t>
            </a:r>
            <a:r>
              <a:rPr lang="en-US" sz="1050" dirty="0" err="1">
                <a:solidFill>
                  <a:schemeClr val="tx1"/>
                </a:solidFill>
                <a:latin typeface="Courier New" pitchFamily="49" charset="0"/>
                <a:cs typeface="Courier New" pitchFamily="49" charset="0"/>
              </a:rPr>
              <a:t>int</a:t>
            </a:r>
            <a:r>
              <a:rPr lang="en-US" sz="1050" dirty="0">
                <a:solidFill>
                  <a:schemeClr val="tx1"/>
                </a:solidFill>
                <a:latin typeface="Courier New" pitchFamily="49" charset="0"/>
                <a:cs typeface="Courier New" pitchFamily="49" charset="0"/>
              </a:rPr>
              <a:t>, @</a:t>
            </a:r>
            <a:r>
              <a:rPr lang="en-US" sz="1050" dirty="0" err="1">
                <a:solidFill>
                  <a:schemeClr val="tx1"/>
                </a:solidFill>
                <a:latin typeface="Courier New" pitchFamily="49" charset="0"/>
                <a:cs typeface="Courier New" pitchFamily="49" charset="0"/>
              </a:rPr>
              <a:t>db_name</a:t>
            </a:r>
            <a:r>
              <a:rPr lang="en-US" sz="1050" dirty="0">
                <a:solidFill>
                  <a:schemeClr val="tx1"/>
                </a:solidFill>
                <a:latin typeface="Courier New" pitchFamily="49" charset="0"/>
                <a:cs typeface="Courier New" pitchFamily="49" charset="0"/>
              </a:rPr>
              <a:t> </a:t>
            </a:r>
            <a:r>
              <a:rPr lang="en-US" sz="1050" dirty="0" err="1">
                <a:solidFill>
                  <a:schemeClr val="tx1"/>
                </a:solidFill>
                <a:latin typeface="Courier New" pitchFamily="49" charset="0"/>
                <a:cs typeface="Courier New" pitchFamily="49" charset="0"/>
              </a:rPr>
              <a:t>sysname</a:t>
            </a:r>
            <a:endParaRPr lang="en-US" sz="105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set @</a:t>
            </a:r>
            <a:r>
              <a:rPr lang="en-US" sz="1050" dirty="0" err="1">
                <a:solidFill>
                  <a:schemeClr val="tx1"/>
                </a:solidFill>
                <a:latin typeface="Courier New" pitchFamily="49" charset="0"/>
                <a:cs typeface="Courier New" pitchFamily="49" charset="0"/>
              </a:rPr>
              <a:t>db_id</a:t>
            </a:r>
            <a:r>
              <a:rPr lang="en-US" sz="1050" dirty="0">
                <a:solidFill>
                  <a:schemeClr val="tx1"/>
                </a:solidFill>
                <a:latin typeface="Courier New" pitchFamily="49" charset="0"/>
                <a:cs typeface="Courier New" pitchFamily="49" charset="0"/>
              </a:rPr>
              <a:t> = 0</a:t>
            </a:r>
          </a:p>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set @</a:t>
            </a:r>
            <a:r>
              <a:rPr lang="en-US" sz="1050" dirty="0" err="1">
                <a:solidFill>
                  <a:schemeClr val="tx1"/>
                </a:solidFill>
                <a:latin typeface="Courier New" pitchFamily="49" charset="0"/>
                <a:cs typeface="Courier New" pitchFamily="49" charset="0"/>
              </a:rPr>
              <a:t>db_name</a:t>
            </a:r>
            <a:r>
              <a:rPr lang="en-US" sz="1050" dirty="0">
                <a:solidFill>
                  <a:schemeClr val="tx1"/>
                </a:solidFill>
                <a:latin typeface="Courier New" pitchFamily="49" charset="0"/>
                <a:cs typeface="Courier New" pitchFamily="49" charset="0"/>
              </a:rPr>
              <a:t> = ''</a:t>
            </a:r>
          </a:p>
          <a:p>
            <a:pPr marL="0" indent="0">
              <a:spcBef>
                <a:spcPts val="0"/>
              </a:spcBef>
              <a:buClr>
                <a:srgbClr val="C00000"/>
              </a:buClr>
              <a:buNone/>
              <a:tabLst>
                <a:tab pos="225425" algn="l"/>
                <a:tab pos="463550" algn="l"/>
                <a:tab pos="688975" algn="l"/>
                <a:tab pos="914400" algn="l"/>
              </a:tabLst>
            </a:pPr>
            <a:endParaRPr lang="en-US" sz="105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 </a:t>
            </a:r>
            <a:r>
              <a:rPr lang="en-US" sz="1050" b="1" dirty="0">
                <a:solidFill>
                  <a:schemeClr val="tx1"/>
                </a:solidFill>
                <a:latin typeface="Courier New" pitchFamily="49" charset="0"/>
                <a:cs typeface="Courier New" pitchFamily="49" charset="0"/>
              </a:rPr>
              <a:t>look for the first record</a:t>
            </a:r>
            <a:r>
              <a:rPr lang="en-US" sz="105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select @</a:t>
            </a:r>
            <a:r>
              <a:rPr lang="en-US" sz="1050" dirty="0" err="1">
                <a:solidFill>
                  <a:schemeClr val="tx1"/>
                </a:solidFill>
                <a:latin typeface="Courier New" pitchFamily="49" charset="0"/>
                <a:cs typeface="Courier New" pitchFamily="49" charset="0"/>
              </a:rPr>
              <a:t>db_id</a:t>
            </a:r>
            <a:r>
              <a:rPr lang="en-US" sz="1050" dirty="0">
                <a:solidFill>
                  <a:schemeClr val="tx1"/>
                </a:solidFill>
                <a:latin typeface="Courier New" pitchFamily="49" charset="0"/>
                <a:cs typeface="Courier New" pitchFamily="49" charset="0"/>
              </a:rPr>
              <a:t> = min(</a:t>
            </a:r>
            <a:r>
              <a:rPr lang="en-US" sz="1050" dirty="0" err="1">
                <a:solidFill>
                  <a:schemeClr val="tx1"/>
                </a:solidFill>
                <a:latin typeface="Courier New" pitchFamily="49" charset="0"/>
                <a:cs typeface="Courier New" pitchFamily="49" charset="0"/>
              </a:rPr>
              <a:t>database_id</a:t>
            </a:r>
            <a:r>
              <a:rPr lang="en-US" sz="1050" dirty="0">
                <a:solidFill>
                  <a:schemeClr val="tx1"/>
                </a:solidFill>
                <a:latin typeface="Courier New" pitchFamily="49" charset="0"/>
                <a:cs typeface="Courier New" pitchFamily="49" charset="0"/>
              </a:rPr>
              <a:t>) from </a:t>
            </a:r>
            <a:r>
              <a:rPr lang="en-US" sz="1050" dirty="0" err="1">
                <a:solidFill>
                  <a:schemeClr val="tx1"/>
                </a:solidFill>
                <a:latin typeface="Courier New" pitchFamily="49" charset="0"/>
                <a:cs typeface="Courier New" pitchFamily="49" charset="0"/>
              </a:rPr>
              <a:t>sys.databases</a:t>
            </a:r>
            <a:endParaRPr lang="en-US" sz="105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option (</a:t>
            </a:r>
            <a:r>
              <a:rPr lang="en-US" sz="1050" dirty="0" err="1">
                <a:solidFill>
                  <a:schemeClr val="tx1"/>
                </a:solidFill>
                <a:latin typeface="Courier New" pitchFamily="49" charset="0"/>
                <a:cs typeface="Courier New" pitchFamily="49" charset="0"/>
              </a:rPr>
              <a:t>maxdop</a:t>
            </a:r>
            <a:r>
              <a:rPr lang="en-US" sz="1050" dirty="0">
                <a:solidFill>
                  <a:schemeClr val="tx1"/>
                </a:solidFill>
                <a:latin typeface="Courier New" pitchFamily="49" charset="0"/>
                <a:cs typeface="Courier New" pitchFamily="49" charset="0"/>
              </a:rPr>
              <a:t> 1)</a:t>
            </a:r>
          </a:p>
          <a:p>
            <a:pPr marL="0" indent="0">
              <a:spcBef>
                <a:spcPts val="0"/>
              </a:spcBef>
              <a:buClr>
                <a:srgbClr val="C00000"/>
              </a:buClr>
              <a:buNone/>
              <a:tabLst>
                <a:tab pos="225425" algn="l"/>
                <a:tab pos="463550" algn="l"/>
                <a:tab pos="688975" algn="l"/>
                <a:tab pos="914400" algn="l"/>
              </a:tabLst>
            </a:pPr>
            <a:endParaRPr lang="en-US" sz="105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 </a:t>
            </a:r>
            <a:r>
              <a:rPr lang="en-US" sz="1050" b="1" dirty="0">
                <a:solidFill>
                  <a:schemeClr val="tx1"/>
                </a:solidFill>
                <a:latin typeface="Courier New" pitchFamily="49" charset="0"/>
                <a:cs typeface="Courier New" pitchFamily="49" charset="0"/>
              </a:rPr>
              <a:t>loop</a:t>
            </a:r>
            <a:r>
              <a:rPr lang="en-US" sz="105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while @</a:t>
            </a:r>
            <a:r>
              <a:rPr lang="en-US" sz="1050" dirty="0" err="1">
                <a:solidFill>
                  <a:schemeClr val="tx1"/>
                </a:solidFill>
                <a:latin typeface="Courier New" pitchFamily="49" charset="0"/>
                <a:cs typeface="Courier New" pitchFamily="49" charset="0"/>
              </a:rPr>
              <a:t>db_id</a:t>
            </a:r>
            <a:r>
              <a:rPr lang="en-US" sz="1050" dirty="0">
                <a:solidFill>
                  <a:schemeClr val="tx1"/>
                </a:solidFill>
                <a:latin typeface="Courier New" pitchFamily="49" charset="0"/>
                <a:cs typeface="Courier New" pitchFamily="49" charset="0"/>
              </a:rPr>
              <a:t> is not null</a:t>
            </a:r>
          </a:p>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	begin</a:t>
            </a:r>
          </a:p>
          <a:p>
            <a:pPr marL="0" indent="0">
              <a:spcBef>
                <a:spcPts val="0"/>
              </a:spcBef>
              <a:buClr>
                <a:srgbClr val="C00000"/>
              </a:buClr>
              <a:buNone/>
              <a:tabLst>
                <a:tab pos="225425" algn="l"/>
                <a:tab pos="463550" algn="l"/>
                <a:tab pos="688975" algn="l"/>
                <a:tab pos="914400" algn="l"/>
              </a:tabLst>
            </a:pPr>
            <a:endParaRPr lang="en-US" sz="1050" dirty="0" smtClean="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		-- </a:t>
            </a:r>
            <a:r>
              <a:rPr lang="en-US" sz="1050" b="1" dirty="0">
                <a:solidFill>
                  <a:schemeClr val="tx1"/>
                </a:solidFill>
                <a:latin typeface="Courier New" pitchFamily="49" charset="0"/>
                <a:cs typeface="Courier New" pitchFamily="49" charset="0"/>
              </a:rPr>
              <a:t>task to be done</a:t>
            </a:r>
            <a:r>
              <a:rPr lang="en-US" sz="105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		select @</a:t>
            </a:r>
            <a:r>
              <a:rPr lang="en-US" sz="1050" dirty="0" err="1">
                <a:solidFill>
                  <a:schemeClr val="tx1"/>
                </a:solidFill>
                <a:latin typeface="Courier New" pitchFamily="49" charset="0"/>
                <a:cs typeface="Courier New" pitchFamily="49" charset="0"/>
              </a:rPr>
              <a:t>db_name</a:t>
            </a:r>
            <a:r>
              <a:rPr lang="en-US" sz="1050" dirty="0">
                <a:solidFill>
                  <a:schemeClr val="tx1"/>
                </a:solidFill>
                <a:latin typeface="Courier New" pitchFamily="49" charset="0"/>
                <a:cs typeface="Courier New" pitchFamily="49" charset="0"/>
              </a:rPr>
              <a:t> = name from </a:t>
            </a:r>
            <a:r>
              <a:rPr lang="en-US" sz="1050" dirty="0" err="1">
                <a:solidFill>
                  <a:schemeClr val="tx1"/>
                </a:solidFill>
                <a:latin typeface="Courier New" pitchFamily="49" charset="0"/>
                <a:cs typeface="Courier New" pitchFamily="49" charset="0"/>
              </a:rPr>
              <a:t>sys.databases</a:t>
            </a:r>
            <a:r>
              <a:rPr lang="en-US" sz="1050" dirty="0">
                <a:solidFill>
                  <a:schemeClr val="tx1"/>
                </a:solidFill>
                <a:latin typeface="Courier New" pitchFamily="49" charset="0"/>
                <a:cs typeface="Courier New" pitchFamily="49" charset="0"/>
              </a:rPr>
              <a:t> where </a:t>
            </a:r>
            <a:r>
              <a:rPr lang="en-US" sz="1050" dirty="0" err="1">
                <a:solidFill>
                  <a:schemeClr val="tx1"/>
                </a:solidFill>
                <a:latin typeface="Courier New" pitchFamily="49" charset="0"/>
                <a:cs typeface="Courier New" pitchFamily="49" charset="0"/>
              </a:rPr>
              <a:t>database_id</a:t>
            </a:r>
            <a:r>
              <a:rPr lang="en-US" sz="1050" dirty="0">
                <a:solidFill>
                  <a:schemeClr val="tx1"/>
                </a:solidFill>
                <a:latin typeface="Courier New" pitchFamily="49" charset="0"/>
                <a:cs typeface="Courier New" pitchFamily="49" charset="0"/>
              </a:rPr>
              <a:t> = @</a:t>
            </a:r>
            <a:r>
              <a:rPr lang="en-US" sz="1050" dirty="0" err="1">
                <a:solidFill>
                  <a:schemeClr val="tx1"/>
                </a:solidFill>
                <a:latin typeface="Courier New" pitchFamily="49" charset="0"/>
                <a:cs typeface="Courier New" pitchFamily="49" charset="0"/>
              </a:rPr>
              <a:t>db_id</a:t>
            </a:r>
            <a:endParaRPr lang="en-US" sz="105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		option (</a:t>
            </a:r>
            <a:r>
              <a:rPr lang="en-US" sz="1050" dirty="0" err="1">
                <a:solidFill>
                  <a:schemeClr val="tx1"/>
                </a:solidFill>
                <a:latin typeface="Courier New" pitchFamily="49" charset="0"/>
                <a:cs typeface="Courier New" pitchFamily="49" charset="0"/>
              </a:rPr>
              <a:t>maxdop</a:t>
            </a:r>
            <a:r>
              <a:rPr lang="en-US" sz="1050" dirty="0">
                <a:solidFill>
                  <a:schemeClr val="tx1"/>
                </a:solidFill>
                <a:latin typeface="Courier New" pitchFamily="49" charset="0"/>
                <a:cs typeface="Courier New" pitchFamily="49" charset="0"/>
              </a:rPr>
              <a:t> 1</a:t>
            </a:r>
            <a:r>
              <a:rPr lang="en-US" sz="1050" dirty="0" smtClean="0">
                <a:solidFill>
                  <a:schemeClr val="tx1"/>
                </a:solidFill>
                <a:latin typeface="Courier New" pitchFamily="49" charset="0"/>
                <a:cs typeface="Courier New" pitchFamily="49" charset="0"/>
              </a:rPr>
              <a:t>)</a:t>
            </a:r>
            <a:endParaRPr lang="en-US" sz="105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		print @</a:t>
            </a:r>
            <a:r>
              <a:rPr lang="en-US" sz="1050" dirty="0" err="1">
                <a:solidFill>
                  <a:schemeClr val="tx1"/>
                </a:solidFill>
                <a:latin typeface="Courier New" pitchFamily="49" charset="0"/>
                <a:cs typeface="Courier New" pitchFamily="49" charset="0"/>
              </a:rPr>
              <a:t>db_name</a:t>
            </a:r>
            <a:endParaRPr lang="en-US" sz="105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		</a:t>
            </a:r>
          </a:p>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		-- </a:t>
            </a:r>
            <a:r>
              <a:rPr lang="en-US" sz="1050" b="1" dirty="0">
                <a:solidFill>
                  <a:schemeClr val="tx1"/>
                </a:solidFill>
                <a:latin typeface="Courier New" pitchFamily="49" charset="0"/>
                <a:cs typeface="Courier New" pitchFamily="49" charset="0"/>
              </a:rPr>
              <a:t>look for the next record</a:t>
            </a:r>
            <a:r>
              <a:rPr lang="en-US" sz="1050" dirty="0">
                <a:solidFill>
                  <a:schemeClr val="tx1"/>
                </a:solidFill>
                <a:latin typeface="Courier New" pitchFamily="49" charset="0"/>
                <a:cs typeface="Courier New" pitchFamily="49" charset="0"/>
              </a:rPr>
              <a:t>...</a:t>
            </a:r>
          </a:p>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		select @</a:t>
            </a:r>
            <a:r>
              <a:rPr lang="en-US" sz="1050" dirty="0" err="1">
                <a:solidFill>
                  <a:schemeClr val="tx1"/>
                </a:solidFill>
                <a:latin typeface="Courier New" pitchFamily="49" charset="0"/>
                <a:cs typeface="Courier New" pitchFamily="49" charset="0"/>
              </a:rPr>
              <a:t>db_id</a:t>
            </a:r>
            <a:r>
              <a:rPr lang="en-US" sz="1050" dirty="0">
                <a:solidFill>
                  <a:schemeClr val="tx1"/>
                </a:solidFill>
                <a:latin typeface="Courier New" pitchFamily="49" charset="0"/>
                <a:cs typeface="Courier New" pitchFamily="49" charset="0"/>
              </a:rPr>
              <a:t> = min(</a:t>
            </a:r>
            <a:r>
              <a:rPr lang="en-US" sz="1050" dirty="0" err="1">
                <a:solidFill>
                  <a:schemeClr val="tx1"/>
                </a:solidFill>
                <a:latin typeface="Courier New" pitchFamily="49" charset="0"/>
                <a:cs typeface="Courier New" pitchFamily="49" charset="0"/>
              </a:rPr>
              <a:t>database_id</a:t>
            </a:r>
            <a:r>
              <a:rPr lang="en-US" sz="1050" dirty="0">
                <a:solidFill>
                  <a:schemeClr val="tx1"/>
                </a:solidFill>
                <a:latin typeface="Courier New" pitchFamily="49" charset="0"/>
                <a:cs typeface="Courier New" pitchFamily="49" charset="0"/>
              </a:rPr>
              <a:t>) from </a:t>
            </a:r>
            <a:r>
              <a:rPr lang="en-US" sz="1050" dirty="0" err="1">
                <a:solidFill>
                  <a:schemeClr val="tx1"/>
                </a:solidFill>
                <a:latin typeface="Courier New" pitchFamily="49" charset="0"/>
                <a:cs typeface="Courier New" pitchFamily="49" charset="0"/>
              </a:rPr>
              <a:t>sys.databases</a:t>
            </a:r>
            <a:r>
              <a:rPr lang="en-US" sz="1050" dirty="0">
                <a:solidFill>
                  <a:schemeClr val="tx1"/>
                </a:solidFill>
                <a:latin typeface="Courier New" pitchFamily="49" charset="0"/>
                <a:cs typeface="Courier New" pitchFamily="49" charset="0"/>
              </a:rPr>
              <a:t> where </a:t>
            </a:r>
            <a:r>
              <a:rPr lang="en-US" sz="1050" dirty="0" err="1">
                <a:solidFill>
                  <a:schemeClr val="tx1"/>
                </a:solidFill>
                <a:latin typeface="Courier New" pitchFamily="49" charset="0"/>
                <a:cs typeface="Courier New" pitchFamily="49" charset="0"/>
              </a:rPr>
              <a:t>database_id</a:t>
            </a:r>
            <a:r>
              <a:rPr lang="en-US" sz="1050" dirty="0">
                <a:solidFill>
                  <a:schemeClr val="tx1"/>
                </a:solidFill>
                <a:latin typeface="Courier New" pitchFamily="49" charset="0"/>
                <a:cs typeface="Courier New" pitchFamily="49" charset="0"/>
              </a:rPr>
              <a:t> &gt; @</a:t>
            </a:r>
            <a:r>
              <a:rPr lang="en-US" sz="1050" dirty="0" err="1">
                <a:solidFill>
                  <a:schemeClr val="tx1"/>
                </a:solidFill>
                <a:latin typeface="Courier New" pitchFamily="49" charset="0"/>
                <a:cs typeface="Courier New" pitchFamily="49" charset="0"/>
              </a:rPr>
              <a:t>db_id</a:t>
            </a:r>
            <a:endParaRPr lang="en-US" sz="1050" dirty="0">
              <a:solidFill>
                <a:schemeClr val="tx1"/>
              </a:solidFill>
              <a:latin typeface="Courier New" pitchFamily="49" charset="0"/>
              <a:cs typeface="Courier New" pitchFamily="49" charset="0"/>
            </a:endParaRPr>
          </a:p>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		option (</a:t>
            </a:r>
            <a:r>
              <a:rPr lang="en-US" sz="1050" dirty="0" err="1">
                <a:solidFill>
                  <a:schemeClr val="tx1"/>
                </a:solidFill>
                <a:latin typeface="Courier New" pitchFamily="49" charset="0"/>
                <a:cs typeface="Courier New" pitchFamily="49" charset="0"/>
              </a:rPr>
              <a:t>maxdop</a:t>
            </a:r>
            <a:r>
              <a:rPr lang="en-US" sz="1050" dirty="0">
                <a:solidFill>
                  <a:schemeClr val="tx1"/>
                </a:solidFill>
                <a:latin typeface="Courier New" pitchFamily="49" charset="0"/>
                <a:cs typeface="Courier New" pitchFamily="49" charset="0"/>
              </a:rPr>
              <a:t> 1)</a:t>
            </a:r>
          </a:p>
          <a:p>
            <a:pPr marL="0" indent="0">
              <a:spcBef>
                <a:spcPts val="0"/>
              </a:spcBef>
              <a:buClr>
                <a:srgbClr val="C00000"/>
              </a:buClr>
              <a:buNone/>
              <a:tabLst>
                <a:tab pos="225425" algn="l"/>
                <a:tab pos="463550" algn="l"/>
                <a:tab pos="688975" algn="l"/>
                <a:tab pos="914400" algn="l"/>
              </a:tabLst>
            </a:pPr>
            <a:r>
              <a:rPr lang="en-US" sz="1050" dirty="0">
                <a:solidFill>
                  <a:schemeClr val="tx1"/>
                </a:solidFill>
                <a:latin typeface="Courier New" pitchFamily="49" charset="0"/>
                <a:cs typeface="Courier New" pitchFamily="49" charset="0"/>
              </a:rPr>
              <a:t>	end</a:t>
            </a:r>
          </a:p>
          <a:p>
            <a:pPr marL="0" indent="0">
              <a:spcBef>
                <a:spcPts val="0"/>
              </a:spcBef>
              <a:buClr>
                <a:srgbClr val="C00000"/>
              </a:buClr>
              <a:buNone/>
              <a:tabLst>
                <a:tab pos="225425" algn="l"/>
                <a:tab pos="463550" algn="l"/>
                <a:tab pos="688975" algn="l"/>
                <a:tab pos="914400" algn="l"/>
              </a:tabLst>
            </a:pPr>
            <a:endParaRPr lang="en-US" sz="1050" dirty="0">
              <a:solidFill>
                <a:schemeClr val="tx1"/>
              </a:solidFill>
              <a:latin typeface="Courier New" pitchFamily="49" charset="0"/>
              <a:cs typeface="Courier New" pitchFamily="49" charset="0"/>
            </a:endParaRPr>
          </a:p>
        </p:txBody>
      </p:sp>
      <p:sp>
        <p:nvSpPr>
          <p:cNvPr id="12" name="Right Arrow 11"/>
          <p:cNvSpPr/>
          <p:nvPr/>
        </p:nvSpPr>
        <p:spPr>
          <a:xfrm flipH="1">
            <a:off x="2808111" y="2832100"/>
            <a:ext cx="685800" cy="400050"/>
          </a:xfrm>
          <a:prstGeom prst="rightArrow">
            <a:avLst/>
          </a:prstGeom>
          <a:solidFill>
            <a:srgbClr val="FFFF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5105400" y="2341412"/>
            <a:ext cx="2194560" cy="516088"/>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Clr>
                <a:srgbClr val="C00000"/>
              </a:buClr>
              <a:buFont typeface="Arial" pitchFamily="34" charset="0"/>
              <a:buNone/>
              <a:tabLst>
                <a:tab pos="225425" algn="l"/>
                <a:tab pos="463550" algn="l"/>
                <a:tab pos="688975" algn="l"/>
                <a:tab pos="914400" algn="l"/>
              </a:tabLst>
            </a:pPr>
            <a:r>
              <a:rPr lang="en-US" sz="1400" b="1" dirty="0" smtClean="0">
                <a:solidFill>
                  <a:schemeClr val="tx1"/>
                </a:solidFill>
                <a:latin typeface="Arial" pitchFamily="34" charset="0"/>
                <a:cs typeface="Arial" pitchFamily="34" charset="0"/>
              </a:rPr>
              <a:t>Loop sample without </a:t>
            </a:r>
          </a:p>
          <a:p>
            <a:pPr marL="0" indent="0" algn="ctr">
              <a:spcBef>
                <a:spcPts val="0"/>
              </a:spcBef>
              <a:buClr>
                <a:srgbClr val="C00000"/>
              </a:buClr>
              <a:buFont typeface="Arial" pitchFamily="34" charset="0"/>
              <a:buNone/>
              <a:tabLst>
                <a:tab pos="225425" algn="l"/>
                <a:tab pos="463550" algn="l"/>
                <a:tab pos="688975" algn="l"/>
                <a:tab pos="914400" algn="l"/>
              </a:tabLst>
            </a:pPr>
            <a:r>
              <a:rPr lang="en-US" sz="1400" b="1" dirty="0">
                <a:solidFill>
                  <a:schemeClr val="tx1"/>
                </a:solidFill>
                <a:latin typeface="Arial" pitchFamily="34" charset="0"/>
                <a:cs typeface="Arial" pitchFamily="34" charset="0"/>
              </a:rPr>
              <a:t>u</a:t>
            </a:r>
            <a:r>
              <a:rPr lang="en-US" sz="1400" b="1" dirty="0" smtClean="0">
                <a:solidFill>
                  <a:schemeClr val="tx1"/>
                </a:solidFill>
                <a:latin typeface="Arial" pitchFamily="34" charset="0"/>
                <a:cs typeface="Arial" pitchFamily="34" charset="0"/>
              </a:rPr>
              <a:t>sing cursor</a:t>
            </a:r>
            <a:endParaRPr lang="en-US" sz="1400" b="1"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396716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571500"/>
            <a:ext cx="7924800" cy="1200329"/>
          </a:xfrm>
          <a:prstGeom prst="rect">
            <a:avLst/>
          </a:prstGeom>
          <a:noFill/>
        </p:spPr>
        <p:txBody>
          <a:bodyPr wrap="square" rtlCol="0">
            <a:spAutoFit/>
          </a:bodyPr>
          <a:lstStyle/>
          <a:p>
            <a:pPr marL="285750" indent="-285750">
              <a:buFont typeface="Arial" pitchFamily="34" charset="0"/>
              <a:buChar char="•"/>
            </a:pPr>
            <a:r>
              <a:rPr lang="en-US" sz="2400" dirty="0" smtClean="0">
                <a:solidFill>
                  <a:schemeClr val="bg1"/>
                </a:solidFill>
              </a:rPr>
              <a:t>Run Windows Performance Monitor and create performance counters for the following:</a:t>
            </a:r>
          </a:p>
          <a:p>
            <a:pPr marL="285750" indent="-285750">
              <a:buFont typeface="Arial" pitchFamily="34" charset="0"/>
              <a:buChar char="•"/>
            </a:pPr>
            <a:endParaRPr lang="en-US" sz="2400" dirty="0" smtClean="0">
              <a:solidFill>
                <a:schemeClr val="bg1"/>
              </a:solidFill>
            </a:endParaRPr>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Windows Performance Counters</a:t>
            </a:r>
            <a:endParaRPr lang="en-US" sz="2800" dirty="0"/>
          </a:p>
        </p:txBody>
      </p:sp>
      <p:sp>
        <p:nvSpPr>
          <p:cNvPr id="3" name="Content Placeholder 2"/>
          <p:cNvSpPr>
            <a:spLocks noGrp="1"/>
          </p:cNvSpPr>
          <p:nvPr>
            <p:ph idx="1"/>
          </p:nvPr>
        </p:nvSpPr>
        <p:spPr>
          <a:xfrm>
            <a:off x="990600" y="1138762"/>
            <a:ext cx="7132320" cy="2620438"/>
          </a:xfrm>
          <a:solidFill>
            <a:schemeClr val="bg1"/>
          </a:solidFill>
        </p:spPr>
        <p:txBody>
          <a:bodyPr>
            <a:noAutofit/>
          </a:bodyPr>
          <a:lstStyle/>
          <a:p>
            <a:pPr marL="0" indent="0">
              <a:spcBef>
                <a:spcPts val="600"/>
              </a:spcBef>
              <a:spcAft>
                <a:spcPts val="600"/>
              </a:spcAft>
              <a:buClr>
                <a:srgbClr val="C00000"/>
              </a:buClr>
              <a:buNone/>
              <a:tabLst>
                <a:tab pos="225425" algn="l"/>
                <a:tab pos="463550" algn="l"/>
                <a:tab pos="688975" algn="l"/>
                <a:tab pos="914400" algn="l"/>
              </a:tabLst>
            </a:pPr>
            <a:r>
              <a:rPr lang="en-US" sz="1400" b="1" dirty="0" smtClean="0">
                <a:solidFill>
                  <a:schemeClr val="tx1"/>
                </a:solidFill>
                <a:latin typeface="Courier New" pitchFamily="49" charset="0"/>
                <a:cs typeface="Courier New" pitchFamily="49" charset="0"/>
              </a:rPr>
              <a:t>To Evaluate PROCESSOR Pressure:</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400" dirty="0">
                <a:solidFill>
                  <a:schemeClr val="tx1"/>
                </a:solidFill>
                <a:latin typeface="Courier New" pitchFamily="49" charset="0"/>
                <a:cs typeface="Courier New" pitchFamily="49" charset="0"/>
              </a:rPr>
              <a:t>Processor: % Processor Time</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400" dirty="0">
                <a:solidFill>
                  <a:schemeClr val="tx1"/>
                </a:solidFill>
                <a:latin typeface="Courier New" pitchFamily="49" charset="0"/>
                <a:cs typeface="Courier New" pitchFamily="49" charset="0"/>
              </a:rPr>
              <a:t>Processor: % Processor Time (Every CPU Core</a:t>
            </a:r>
            <a:r>
              <a:rPr lang="en-US" sz="1400" dirty="0" smtClean="0">
                <a:solidFill>
                  <a:schemeClr val="tx1"/>
                </a:solidFill>
                <a:latin typeface="Courier New" pitchFamily="49" charset="0"/>
                <a:cs typeface="Courier New" pitchFamily="49" charset="0"/>
              </a:rPr>
              <a:t>)</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400" dirty="0" smtClean="0">
                <a:solidFill>
                  <a:schemeClr val="tx1"/>
                </a:solidFill>
                <a:latin typeface="Courier New" pitchFamily="49" charset="0"/>
                <a:cs typeface="Courier New" pitchFamily="49" charset="0"/>
              </a:rPr>
              <a:t>Process: % </a:t>
            </a:r>
            <a:r>
              <a:rPr lang="en-US" sz="1400" dirty="0">
                <a:solidFill>
                  <a:schemeClr val="tx1"/>
                </a:solidFill>
                <a:latin typeface="Courier New" pitchFamily="49" charset="0"/>
                <a:cs typeface="Courier New" pitchFamily="49" charset="0"/>
              </a:rPr>
              <a:t>Processor Time </a:t>
            </a:r>
            <a:r>
              <a:rPr lang="en-US" sz="1400" dirty="0" smtClean="0">
                <a:solidFill>
                  <a:schemeClr val="tx1"/>
                </a:solidFill>
                <a:latin typeface="Courier New" pitchFamily="49" charset="0"/>
                <a:cs typeface="Courier New" pitchFamily="49" charset="0"/>
              </a:rPr>
              <a:t>(</a:t>
            </a:r>
            <a:r>
              <a:rPr lang="en-US" sz="1400" dirty="0" err="1" smtClean="0">
                <a:solidFill>
                  <a:schemeClr val="tx1"/>
                </a:solidFill>
                <a:latin typeface="Courier New" pitchFamily="49" charset="0"/>
                <a:cs typeface="Courier New" pitchFamily="49" charset="0"/>
              </a:rPr>
              <a:t>sqlservr</a:t>
            </a:r>
            <a:r>
              <a:rPr lang="en-US" sz="1400" dirty="0">
                <a:solidFill>
                  <a:schemeClr val="tx1"/>
                </a:solidFill>
                <a:latin typeface="Courier New" pitchFamily="49" charset="0"/>
                <a:cs typeface="Courier New" pitchFamily="49" charset="0"/>
              </a:rPr>
              <a:t>)</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400" dirty="0">
                <a:solidFill>
                  <a:schemeClr val="tx1"/>
                </a:solidFill>
                <a:latin typeface="Courier New" pitchFamily="49" charset="0"/>
                <a:cs typeface="Courier New" pitchFamily="49" charset="0"/>
              </a:rPr>
              <a:t>Processor: % Privilege Time</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400" dirty="0">
                <a:solidFill>
                  <a:schemeClr val="tx1"/>
                </a:solidFill>
                <a:latin typeface="Courier New" pitchFamily="49" charset="0"/>
                <a:cs typeface="Courier New" pitchFamily="49" charset="0"/>
              </a:rPr>
              <a:t>Processor: % User Time</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400" dirty="0">
                <a:solidFill>
                  <a:schemeClr val="tx1"/>
                </a:solidFill>
                <a:latin typeface="Courier New" pitchFamily="49" charset="0"/>
                <a:cs typeface="Courier New" pitchFamily="49" charset="0"/>
              </a:rPr>
              <a:t>System: Processor Queue Length</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400" dirty="0">
                <a:solidFill>
                  <a:schemeClr val="tx1"/>
                </a:solidFill>
                <a:latin typeface="Courier New" pitchFamily="49" charset="0"/>
                <a:cs typeface="Courier New" pitchFamily="49" charset="0"/>
              </a:rPr>
              <a:t>Processor: Interrupts/sec</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400" dirty="0">
                <a:solidFill>
                  <a:schemeClr val="tx1"/>
                </a:solidFill>
                <a:latin typeface="Courier New" pitchFamily="49" charset="0"/>
                <a:cs typeface="Courier New" pitchFamily="49" charset="0"/>
              </a:rPr>
              <a:t>System: System Calls/sec</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400" dirty="0">
                <a:solidFill>
                  <a:schemeClr val="tx1"/>
                </a:solidFill>
                <a:latin typeface="Courier New" pitchFamily="49" charset="0"/>
                <a:cs typeface="Courier New" pitchFamily="49" charset="0"/>
              </a:rPr>
              <a:t>System: Context </a:t>
            </a:r>
            <a:r>
              <a:rPr lang="en-US" sz="1400" dirty="0" smtClean="0">
                <a:solidFill>
                  <a:schemeClr val="tx1"/>
                </a:solidFill>
                <a:latin typeface="Courier New" pitchFamily="49" charset="0"/>
                <a:cs typeface="Courier New" pitchFamily="49" charset="0"/>
              </a:rPr>
              <a:t>Switches/sec</a:t>
            </a:r>
          </a:p>
        </p:txBody>
      </p:sp>
    </p:spTree>
    <p:extLst>
      <p:ext uri="{BB962C8B-B14F-4D97-AF65-F5344CB8AC3E}">
        <p14:creationId xmlns:p14="http://schemas.microsoft.com/office/powerpoint/2010/main" val="195797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571500"/>
            <a:ext cx="7924800" cy="1200329"/>
          </a:xfrm>
          <a:prstGeom prst="rect">
            <a:avLst/>
          </a:prstGeom>
          <a:noFill/>
        </p:spPr>
        <p:txBody>
          <a:bodyPr wrap="square" rtlCol="0">
            <a:spAutoFit/>
          </a:bodyPr>
          <a:lstStyle/>
          <a:p>
            <a:pPr marL="285750" indent="-285750">
              <a:buFont typeface="Arial" pitchFamily="34" charset="0"/>
              <a:buChar char="•"/>
            </a:pPr>
            <a:r>
              <a:rPr lang="en-US" sz="2400" dirty="0" smtClean="0">
                <a:solidFill>
                  <a:schemeClr val="bg1"/>
                </a:solidFill>
              </a:rPr>
              <a:t>Run Windows Performance Monitor and create performance counters for the following:</a:t>
            </a:r>
          </a:p>
          <a:p>
            <a:pPr marL="285750" indent="-285750">
              <a:buFont typeface="Arial" pitchFamily="34" charset="0"/>
              <a:buChar char="•"/>
            </a:pPr>
            <a:endParaRPr lang="en-US" sz="2400" dirty="0" smtClean="0">
              <a:solidFill>
                <a:schemeClr val="bg1"/>
              </a:solidFill>
            </a:endParaRPr>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Windows Performance Counters</a:t>
            </a:r>
            <a:endParaRPr lang="en-US" sz="2800" dirty="0"/>
          </a:p>
        </p:txBody>
      </p:sp>
      <p:sp>
        <p:nvSpPr>
          <p:cNvPr id="3" name="Content Placeholder 2"/>
          <p:cNvSpPr>
            <a:spLocks noGrp="1"/>
          </p:cNvSpPr>
          <p:nvPr>
            <p:ph idx="1"/>
          </p:nvPr>
        </p:nvSpPr>
        <p:spPr>
          <a:xfrm>
            <a:off x="990600" y="1062559"/>
            <a:ext cx="7132320" cy="3771900"/>
          </a:xfrm>
          <a:solidFill>
            <a:schemeClr val="bg1"/>
          </a:solidFill>
        </p:spPr>
        <p:txBody>
          <a:bodyPr>
            <a:noAutofit/>
          </a:bodyPr>
          <a:lstStyle/>
          <a:p>
            <a:pPr marL="0" indent="0">
              <a:spcBef>
                <a:spcPts val="600"/>
              </a:spcBef>
              <a:spcAft>
                <a:spcPts val="600"/>
              </a:spcAft>
              <a:buClr>
                <a:srgbClr val="C00000"/>
              </a:buClr>
              <a:buNone/>
              <a:tabLst>
                <a:tab pos="225425" algn="l"/>
                <a:tab pos="463550" algn="l"/>
                <a:tab pos="688975" algn="l"/>
                <a:tab pos="914400" algn="l"/>
              </a:tabLst>
            </a:pPr>
            <a:r>
              <a:rPr lang="en-US" sz="1200" b="1" dirty="0" smtClean="0">
                <a:solidFill>
                  <a:schemeClr val="tx1"/>
                </a:solidFill>
                <a:latin typeface="Courier New" pitchFamily="49" charset="0"/>
                <a:cs typeface="Courier New" pitchFamily="49" charset="0"/>
              </a:rPr>
              <a:t>To Evaluate MEMORY Pressure</a:t>
            </a:r>
            <a:endParaRPr lang="en-US" sz="1200" b="1" dirty="0">
              <a:solidFill>
                <a:schemeClr val="tx1"/>
              </a:solidFill>
              <a:latin typeface="Courier New" pitchFamily="49" charset="0"/>
              <a:cs typeface="Courier New" pitchFamily="49" charset="0"/>
            </a:endParaRP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200" dirty="0" err="1">
                <a:solidFill>
                  <a:schemeClr val="tx1"/>
                </a:solidFill>
                <a:latin typeface="Courier New" pitchFamily="49" charset="0"/>
                <a:cs typeface="Courier New" pitchFamily="49" charset="0"/>
              </a:rPr>
              <a:t>SQLServer</a:t>
            </a:r>
            <a:r>
              <a:rPr lang="en-US" sz="1200" dirty="0">
                <a:solidFill>
                  <a:schemeClr val="tx1"/>
                </a:solidFill>
                <a:latin typeface="Courier New" pitchFamily="49" charset="0"/>
                <a:cs typeface="Courier New" pitchFamily="49" charset="0"/>
              </a:rPr>
              <a:t>: Buffer Manager: Buffer cache hit ratio</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200" dirty="0" err="1">
                <a:solidFill>
                  <a:schemeClr val="tx1"/>
                </a:solidFill>
                <a:latin typeface="Courier New" pitchFamily="49" charset="0"/>
                <a:cs typeface="Courier New" pitchFamily="49" charset="0"/>
              </a:rPr>
              <a:t>SQLServer</a:t>
            </a:r>
            <a:r>
              <a:rPr lang="en-US" sz="1200" dirty="0">
                <a:solidFill>
                  <a:schemeClr val="tx1"/>
                </a:solidFill>
                <a:latin typeface="Courier New" pitchFamily="49" charset="0"/>
                <a:cs typeface="Courier New" pitchFamily="49" charset="0"/>
              </a:rPr>
              <a:t>: Buffer Manager: Page life expectancy</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200" dirty="0" err="1">
                <a:solidFill>
                  <a:schemeClr val="tx1"/>
                </a:solidFill>
                <a:latin typeface="Courier New" pitchFamily="49" charset="0"/>
                <a:cs typeface="Courier New" pitchFamily="49" charset="0"/>
              </a:rPr>
              <a:t>SQLServer</a:t>
            </a:r>
            <a:r>
              <a:rPr lang="en-US" sz="1200" dirty="0">
                <a:solidFill>
                  <a:schemeClr val="tx1"/>
                </a:solidFill>
                <a:latin typeface="Courier New" pitchFamily="49" charset="0"/>
                <a:cs typeface="Courier New" pitchFamily="49" charset="0"/>
              </a:rPr>
              <a:t>: Buffer Manager: Checkpoint pages/sec</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200" dirty="0">
                <a:solidFill>
                  <a:schemeClr val="tx1"/>
                </a:solidFill>
                <a:latin typeface="Courier New" pitchFamily="49" charset="0"/>
                <a:cs typeface="Courier New" pitchFamily="49" charset="0"/>
              </a:rPr>
              <a:t>Memory: Pages/sec</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200" dirty="0" err="1">
                <a:solidFill>
                  <a:schemeClr val="tx1"/>
                </a:solidFill>
                <a:latin typeface="Courier New" pitchFamily="49" charset="0"/>
                <a:cs typeface="Courier New" pitchFamily="49" charset="0"/>
              </a:rPr>
              <a:t>SQLServer</a:t>
            </a:r>
            <a:r>
              <a:rPr lang="en-US" sz="1200" dirty="0">
                <a:solidFill>
                  <a:schemeClr val="tx1"/>
                </a:solidFill>
                <a:latin typeface="Courier New" pitchFamily="49" charset="0"/>
                <a:cs typeface="Courier New" pitchFamily="49" charset="0"/>
              </a:rPr>
              <a:t>: Buffer Manager: Free pages</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200" dirty="0" err="1">
                <a:solidFill>
                  <a:schemeClr val="tx1"/>
                </a:solidFill>
                <a:latin typeface="Courier New" pitchFamily="49" charset="0"/>
                <a:cs typeface="Courier New" pitchFamily="49" charset="0"/>
              </a:rPr>
              <a:t>SQLServer</a:t>
            </a:r>
            <a:r>
              <a:rPr lang="en-US" sz="1200" dirty="0">
                <a:solidFill>
                  <a:schemeClr val="tx1"/>
                </a:solidFill>
                <a:latin typeface="Courier New" pitchFamily="49" charset="0"/>
                <a:cs typeface="Courier New" pitchFamily="49" charset="0"/>
              </a:rPr>
              <a:t>: Buffer Manager: Page reads/sec</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200" dirty="0" err="1">
                <a:solidFill>
                  <a:schemeClr val="tx1"/>
                </a:solidFill>
                <a:latin typeface="Courier New" pitchFamily="49" charset="0"/>
                <a:cs typeface="Courier New" pitchFamily="49" charset="0"/>
              </a:rPr>
              <a:t>SQLServer</a:t>
            </a:r>
            <a:r>
              <a:rPr lang="en-US" sz="1200" dirty="0">
                <a:solidFill>
                  <a:schemeClr val="tx1"/>
                </a:solidFill>
                <a:latin typeface="Courier New" pitchFamily="49" charset="0"/>
                <a:cs typeface="Courier New" pitchFamily="49" charset="0"/>
              </a:rPr>
              <a:t>: Buffer Manager: Page writes/sec</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200" dirty="0" err="1">
                <a:solidFill>
                  <a:schemeClr val="tx1"/>
                </a:solidFill>
                <a:latin typeface="Courier New" pitchFamily="49" charset="0"/>
                <a:cs typeface="Courier New" pitchFamily="49" charset="0"/>
              </a:rPr>
              <a:t>SQLServer</a:t>
            </a:r>
            <a:r>
              <a:rPr lang="en-US" sz="1200" dirty="0">
                <a:solidFill>
                  <a:schemeClr val="tx1"/>
                </a:solidFill>
                <a:latin typeface="Courier New" pitchFamily="49" charset="0"/>
                <a:cs typeface="Courier New" pitchFamily="49" charset="0"/>
              </a:rPr>
              <a:t>: Buffer Manager: Reserved pages</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200" dirty="0" err="1">
                <a:solidFill>
                  <a:schemeClr val="tx1"/>
                </a:solidFill>
                <a:latin typeface="Courier New" pitchFamily="49" charset="0"/>
                <a:cs typeface="Courier New" pitchFamily="49" charset="0"/>
              </a:rPr>
              <a:t>SQLServer</a:t>
            </a:r>
            <a:r>
              <a:rPr lang="en-US" sz="1200" dirty="0">
                <a:solidFill>
                  <a:schemeClr val="tx1"/>
                </a:solidFill>
                <a:latin typeface="Courier New" pitchFamily="49" charset="0"/>
                <a:cs typeface="Courier New" pitchFamily="49" charset="0"/>
              </a:rPr>
              <a:t>: Buffer Manager: Stolen pages</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200" dirty="0" err="1">
                <a:solidFill>
                  <a:schemeClr val="tx1"/>
                </a:solidFill>
                <a:latin typeface="Courier New" pitchFamily="49" charset="0"/>
                <a:cs typeface="Courier New" pitchFamily="49" charset="0"/>
              </a:rPr>
              <a:t>SQLServer</a:t>
            </a:r>
            <a:r>
              <a:rPr lang="en-US" sz="1200" dirty="0">
                <a:solidFill>
                  <a:schemeClr val="tx1"/>
                </a:solidFill>
                <a:latin typeface="Courier New" pitchFamily="49" charset="0"/>
                <a:cs typeface="Courier New" pitchFamily="49" charset="0"/>
              </a:rPr>
              <a:t>: Memory Manager: Memory Grants Pending</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200" dirty="0" err="1">
                <a:solidFill>
                  <a:schemeClr val="tx1"/>
                </a:solidFill>
                <a:latin typeface="Courier New" pitchFamily="49" charset="0"/>
                <a:cs typeface="Courier New" pitchFamily="49" charset="0"/>
              </a:rPr>
              <a:t>SQLServer</a:t>
            </a:r>
            <a:r>
              <a:rPr lang="en-US" sz="1200" dirty="0">
                <a:solidFill>
                  <a:schemeClr val="tx1"/>
                </a:solidFill>
                <a:latin typeface="Courier New" pitchFamily="49" charset="0"/>
                <a:cs typeface="Courier New" pitchFamily="49" charset="0"/>
              </a:rPr>
              <a:t>: Memory Manager: Target Server Memory (KB)</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200" dirty="0" err="1">
                <a:solidFill>
                  <a:schemeClr val="tx1"/>
                </a:solidFill>
                <a:latin typeface="Courier New" pitchFamily="49" charset="0"/>
                <a:cs typeface="Courier New" pitchFamily="49" charset="0"/>
              </a:rPr>
              <a:t>SQLServer</a:t>
            </a:r>
            <a:r>
              <a:rPr lang="en-US" sz="1200" dirty="0">
                <a:solidFill>
                  <a:schemeClr val="tx1"/>
                </a:solidFill>
                <a:latin typeface="Courier New" pitchFamily="49" charset="0"/>
                <a:cs typeface="Courier New" pitchFamily="49" charset="0"/>
              </a:rPr>
              <a:t>: Memory Manager: Total Server Memory (KB)</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200" dirty="0" err="1">
                <a:solidFill>
                  <a:schemeClr val="tx1"/>
                </a:solidFill>
                <a:latin typeface="Courier New" pitchFamily="49" charset="0"/>
                <a:cs typeface="Courier New" pitchFamily="49" charset="0"/>
              </a:rPr>
              <a:t>SQLServer</a:t>
            </a:r>
            <a:r>
              <a:rPr lang="en-US" sz="1200" dirty="0">
                <a:solidFill>
                  <a:schemeClr val="tx1"/>
                </a:solidFill>
                <a:latin typeface="Courier New" pitchFamily="49" charset="0"/>
                <a:cs typeface="Courier New" pitchFamily="49" charset="0"/>
              </a:rPr>
              <a:t>: SQL Statistics: SQL Compilations/sec</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200" dirty="0" err="1">
                <a:solidFill>
                  <a:schemeClr val="tx1"/>
                </a:solidFill>
                <a:latin typeface="Courier New" pitchFamily="49" charset="0"/>
                <a:cs typeface="Courier New" pitchFamily="49" charset="0"/>
              </a:rPr>
              <a:t>SQLServer</a:t>
            </a:r>
            <a:r>
              <a:rPr lang="en-US" sz="1200" dirty="0">
                <a:solidFill>
                  <a:schemeClr val="tx1"/>
                </a:solidFill>
                <a:latin typeface="Courier New" pitchFamily="49" charset="0"/>
                <a:cs typeface="Courier New" pitchFamily="49" charset="0"/>
              </a:rPr>
              <a:t>: SQL Statistics: SQL Re-Compilations/sec</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200" dirty="0">
                <a:solidFill>
                  <a:schemeClr val="tx1"/>
                </a:solidFill>
                <a:latin typeface="Courier New" pitchFamily="49" charset="0"/>
                <a:cs typeface="Courier New" pitchFamily="49" charset="0"/>
              </a:rPr>
              <a:t>Paging File: % Usage</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200" dirty="0" err="1">
                <a:solidFill>
                  <a:schemeClr val="tx1"/>
                </a:solidFill>
                <a:latin typeface="Courier New" pitchFamily="49" charset="0"/>
                <a:cs typeface="Courier New" pitchFamily="49" charset="0"/>
              </a:rPr>
              <a:t>SQLServer</a:t>
            </a:r>
            <a:r>
              <a:rPr lang="en-US" sz="1200" dirty="0">
                <a:solidFill>
                  <a:schemeClr val="tx1"/>
                </a:solidFill>
                <a:latin typeface="Courier New" pitchFamily="49" charset="0"/>
                <a:cs typeface="Courier New" pitchFamily="49" charset="0"/>
              </a:rPr>
              <a:t>: General Statistics: User Connections</a:t>
            </a:r>
          </a:p>
        </p:txBody>
      </p:sp>
    </p:spTree>
    <p:extLst>
      <p:ext uri="{BB962C8B-B14F-4D97-AF65-F5344CB8AC3E}">
        <p14:creationId xmlns:p14="http://schemas.microsoft.com/office/powerpoint/2010/main" val="315568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011784"/>
            <a:ext cx="7924800" cy="3416320"/>
          </a:xfrm>
          <a:prstGeom prst="rect">
            <a:avLst/>
          </a:prstGeom>
          <a:noFill/>
        </p:spPr>
        <p:txBody>
          <a:bodyPr wrap="square" rtlCol="0">
            <a:spAutoFit/>
          </a:bodyPr>
          <a:lstStyle/>
          <a:p>
            <a:pPr marL="285750" indent="-285750">
              <a:buFont typeface="Arial" pitchFamily="34" charset="0"/>
              <a:buChar char="•"/>
            </a:pPr>
            <a:r>
              <a:rPr lang="en-US" sz="1600" dirty="0" smtClean="0"/>
              <a:t>Run Windows Performance Monitor and create performance counters for the following:</a:t>
            </a:r>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a:p>
            <a:pPr marL="285750" indent="-285750">
              <a:buFont typeface="Arial" pitchFamily="34" charset="0"/>
              <a:buChar char="•"/>
            </a:pPr>
            <a:r>
              <a:rPr lang="en-US" sz="1600" dirty="0" smtClean="0"/>
              <a:t>NOTE:</a:t>
            </a:r>
          </a:p>
          <a:p>
            <a:pPr marL="742950" lvl="1" indent="-285750">
              <a:buFont typeface="Arial" pitchFamily="34" charset="0"/>
              <a:buChar char="•"/>
            </a:pPr>
            <a:r>
              <a:rPr lang="en-US" sz="1600" dirty="0" smtClean="0"/>
              <a:t>Use the </a:t>
            </a:r>
            <a:r>
              <a:rPr lang="en-US" sz="1600" b="1" dirty="0" smtClean="0"/>
              <a:t>RELOG</a:t>
            </a:r>
            <a:r>
              <a:rPr lang="en-US" sz="1600" dirty="0" smtClean="0"/>
              <a:t> Windows Utility to transfer the data from the Windows performance log into a SQL Server database. It requires an ODBC configuration.</a:t>
            </a:r>
          </a:p>
          <a:p>
            <a:pPr marL="806450" lvl="1">
              <a:spcBef>
                <a:spcPts val="600"/>
              </a:spcBef>
              <a:spcAft>
                <a:spcPts val="600"/>
              </a:spcAft>
            </a:pPr>
            <a:r>
              <a:rPr lang="en-US" sz="1400" i="1" dirty="0" smtClean="0"/>
              <a:t>http</a:t>
            </a:r>
            <a:r>
              <a:rPr lang="en-US" sz="1400" i="1" dirty="0"/>
              <a:t>://technet.microsoft.com/en-us/library/cc773076(WS.10).</a:t>
            </a:r>
            <a:r>
              <a:rPr lang="en-US" sz="1400" i="1" dirty="0" smtClean="0"/>
              <a:t>aspx</a:t>
            </a:r>
            <a:endParaRPr lang="en-US" sz="1600" i="1" dirty="0" smtClean="0"/>
          </a:p>
          <a:p>
            <a:pPr marL="285750" indent="-285750">
              <a:buFont typeface="Arial" pitchFamily="34" charset="0"/>
              <a:buChar char="•"/>
            </a:pPr>
            <a:endParaRPr lang="en-US" sz="1600" dirty="0" smtClean="0"/>
          </a:p>
        </p:txBody>
      </p:sp>
      <p:sp>
        <p:nvSpPr>
          <p:cNvPr id="2" name="Title 1"/>
          <p:cNvSpPr>
            <a:spLocks noGrp="1"/>
          </p:cNvSpPr>
          <p:nvPr>
            <p:ph type="title"/>
          </p:nvPr>
        </p:nvSpPr>
        <p:spPr>
          <a:xfrm>
            <a:off x="0" y="57150"/>
            <a:ext cx="9144000" cy="479822"/>
          </a:xfrm>
        </p:spPr>
        <p:txBody>
          <a:bodyPr>
            <a:normAutofit fontScale="90000"/>
          </a:bodyPr>
          <a:lstStyle/>
          <a:p>
            <a:r>
              <a:rPr lang="en-US" sz="2800" dirty="0" smtClean="0"/>
              <a:t>Windows Performance Counters</a:t>
            </a:r>
            <a:endParaRPr lang="en-US" sz="2800" dirty="0"/>
          </a:p>
        </p:txBody>
      </p:sp>
      <p:sp>
        <p:nvSpPr>
          <p:cNvPr id="3" name="Content Placeholder 2"/>
          <p:cNvSpPr>
            <a:spLocks noGrp="1"/>
          </p:cNvSpPr>
          <p:nvPr>
            <p:ph idx="1"/>
          </p:nvPr>
        </p:nvSpPr>
        <p:spPr>
          <a:xfrm>
            <a:off x="990600" y="1629848"/>
            <a:ext cx="7132320" cy="960120"/>
          </a:xfrm>
          <a:solidFill>
            <a:schemeClr val="bg1"/>
          </a:solidFill>
        </p:spPr>
        <p:txBody>
          <a:bodyPr>
            <a:noAutofit/>
          </a:bodyPr>
          <a:lstStyle/>
          <a:p>
            <a:pPr marL="0" indent="0">
              <a:spcBef>
                <a:spcPts val="600"/>
              </a:spcBef>
              <a:spcAft>
                <a:spcPts val="600"/>
              </a:spcAft>
              <a:buClr>
                <a:srgbClr val="C00000"/>
              </a:buClr>
              <a:buNone/>
              <a:tabLst>
                <a:tab pos="225425" algn="l"/>
                <a:tab pos="463550" algn="l"/>
                <a:tab pos="688975" algn="l"/>
                <a:tab pos="914400" algn="l"/>
              </a:tabLst>
            </a:pPr>
            <a:r>
              <a:rPr lang="en-US" sz="1400" b="1" dirty="0" smtClean="0">
                <a:solidFill>
                  <a:schemeClr val="tx1"/>
                </a:solidFill>
                <a:latin typeface="Courier New" pitchFamily="49" charset="0"/>
                <a:cs typeface="Courier New" pitchFamily="49" charset="0"/>
              </a:rPr>
              <a:t>To Evaluate I/O Pressure</a:t>
            </a:r>
            <a:endParaRPr lang="en-US" sz="1400" b="1" dirty="0">
              <a:solidFill>
                <a:schemeClr val="tx1"/>
              </a:solidFill>
              <a:latin typeface="Courier New" pitchFamily="49" charset="0"/>
              <a:cs typeface="Courier New" pitchFamily="49" charset="0"/>
            </a:endParaRP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400" dirty="0" err="1" smtClean="0">
                <a:solidFill>
                  <a:schemeClr val="tx1"/>
                </a:solidFill>
                <a:latin typeface="Courier New" pitchFamily="49" charset="0"/>
                <a:cs typeface="Courier New" pitchFamily="49" charset="0"/>
              </a:rPr>
              <a:t>PhysicalDisk</a:t>
            </a:r>
            <a:r>
              <a:rPr lang="en-US" sz="1400" dirty="0">
                <a:solidFill>
                  <a:schemeClr val="tx1"/>
                </a:solidFill>
                <a:latin typeface="Courier New" pitchFamily="49" charset="0"/>
                <a:cs typeface="Courier New" pitchFamily="49" charset="0"/>
              </a:rPr>
              <a:t>: Avg. Disk Queue Length</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400" dirty="0" err="1">
                <a:solidFill>
                  <a:schemeClr val="tx1"/>
                </a:solidFill>
                <a:latin typeface="Courier New" pitchFamily="49" charset="0"/>
                <a:cs typeface="Courier New" pitchFamily="49" charset="0"/>
              </a:rPr>
              <a:t>PhysicalDisk</a:t>
            </a:r>
            <a:r>
              <a:rPr lang="en-US" sz="1400" dirty="0">
                <a:solidFill>
                  <a:schemeClr val="tx1"/>
                </a:solidFill>
                <a:latin typeface="Courier New" pitchFamily="49" charset="0"/>
                <a:cs typeface="Courier New" pitchFamily="49" charset="0"/>
              </a:rPr>
              <a:t>: Avg. Disk Sec/Read</a:t>
            </a:r>
          </a:p>
          <a:p>
            <a:pPr>
              <a:spcBef>
                <a:spcPts val="100"/>
              </a:spcBef>
              <a:spcAft>
                <a:spcPts val="100"/>
              </a:spcAft>
              <a:buClr>
                <a:srgbClr val="C00000"/>
              </a:buClr>
              <a:buFont typeface="Wingdings" pitchFamily="2" charset="2"/>
              <a:buChar char="q"/>
              <a:tabLst>
                <a:tab pos="225425" algn="l"/>
                <a:tab pos="463550" algn="l"/>
                <a:tab pos="688975" algn="l"/>
                <a:tab pos="914400" algn="l"/>
              </a:tabLst>
            </a:pPr>
            <a:r>
              <a:rPr lang="en-US" sz="1400" dirty="0" err="1">
                <a:solidFill>
                  <a:schemeClr val="tx1"/>
                </a:solidFill>
                <a:latin typeface="Courier New" pitchFamily="49" charset="0"/>
                <a:cs typeface="Courier New" pitchFamily="49" charset="0"/>
              </a:rPr>
              <a:t>PhysicalDisk</a:t>
            </a:r>
            <a:r>
              <a:rPr lang="en-US" sz="1400" dirty="0">
                <a:solidFill>
                  <a:schemeClr val="tx1"/>
                </a:solidFill>
                <a:latin typeface="Courier New" pitchFamily="49" charset="0"/>
                <a:cs typeface="Courier New" pitchFamily="49" charset="0"/>
              </a:rPr>
              <a:t>: Avg. Disk Sec/Write</a:t>
            </a:r>
          </a:p>
        </p:txBody>
      </p:sp>
    </p:spTree>
    <p:extLst>
      <p:ext uri="{BB962C8B-B14F-4D97-AF65-F5344CB8AC3E}">
        <p14:creationId xmlns:p14="http://schemas.microsoft.com/office/powerpoint/2010/main" val="417461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76200"/>
            <a:ext cx="9144000" cy="639762"/>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stStyle>
          <a:p>
            <a:r>
              <a:rPr lang="en-US" sz="2800" dirty="0" smtClean="0"/>
              <a:t>Web Links</a:t>
            </a:r>
            <a:endParaRPr lang="en-US" sz="2800" dirty="0"/>
          </a:p>
        </p:txBody>
      </p:sp>
      <p:sp>
        <p:nvSpPr>
          <p:cNvPr id="4" name="Content Placeholder 2"/>
          <p:cNvSpPr txBox="1">
            <a:spLocks/>
          </p:cNvSpPr>
          <p:nvPr/>
        </p:nvSpPr>
        <p:spPr>
          <a:xfrm>
            <a:off x="304800" y="592660"/>
            <a:ext cx="4114800" cy="3937007"/>
          </a:xfrm>
          <a:prstGeom prst="rect">
            <a:avLst/>
          </a:prstGeom>
          <a:solidFill>
            <a:schemeClr val="bg1"/>
          </a:solidFill>
        </p:spPr>
        <p:txBody>
          <a:bodyPr>
            <a:norm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algn="just">
              <a:spcBef>
                <a:spcPts val="300"/>
              </a:spcBef>
              <a:spcAft>
                <a:spcPts val="300"/>
              </a:spcAft>
              <a:buClr>
                <a:srgbClr val="C00000"/>
              </a:buClr>
              <a:buFont typeface="Wingdings" pitchFamily="2" charset="2"/>
              <a:buChar char="q"/>
            </a:pPr>
            <a:r>
              <a:rPr lang="en-US" sz="1000" dirty="0">
                <a:solidFill>
                  <a:schemeClr val="tx1"/>
                </a:solidFill>
              </a:rPr>
              <a:t>Microsoft SQL Server Customer Advisory Team (SQL CAT</a:t>
            </a:r>
            <a:r>
              <a:rPr lang="en-US" sz="1000" dirty="0" smtClean="0">
                <a:solidFill>
                  <a:schemeClr val="tx1"/>
                </a:solidFill>
              </a:rPr>
              <a:t>)</a:t>
            </a:r>
          </a:p>
          <a:p>
            <a:pPr marL="228600" indent="0" algn="just">
              <a:spcBef>
                <a:spcPts val="300"/>
              </a:spcBef>
              <a:spcAft>
                <a:spcPts val="300"/>
              </a:spcAft>
              <a:buClr>
                <a:srgbClr val="C00000"/>
              </a:buClr>
              <a:buNone/>
            </a:pPr>
            <a:r>
              <a:rPr lang="en-US" sz="1000" dirty="0">
                <a:solidFill>
                  <a:schemeClr val="tx1"/>
                </a:solidFill>
                <a:hlinkClick r:id="rId2"/>
              </a:rPr>
              <a:t>http://sqlcat.com</a:t>
            </a:r>
            <a:r>
              <a:rPr lang="en-US" sz="1000" dirty="0" smtClean="0">
                <a:solidFill>
                  <a:schemeClr val="tx1"/>
                </a:solidFill>
                <a:hlinkClick r:id="rId2"/>
              </a:rPr>
              <a:t>/</a:t>
            </a:r>
            <a:endParaRPr lang="en-US" sz="1000" dirty="0" smtClean="0">
              <a:solidFill>
                <a:schemeClr val="tx1"/>
              </a:solidFill>
            </a:endParaRPr>
          </a:p>
          <a:p>
            <a:pPr marL="228600" indent="-228600" algn="just">
              <a:spcBef>
                <a:spcPts val="300"/>
              </a:spcBef>
              <a:spcAft>
                <a:spcPts val="300"/>
              </a:spcAft>
              <a:buClr>
                <a:srgbClr val="C00000"/>
              </a:buClr>
              <a:buFont typeface="Wingdings" pitchFamily="2" charset="2"/>
              <a:buChar char="q"/>
            </a:pPr>
            <a:r>
              <a:rPr lang="en-US" sz="1000" dirty="0">
                <a:solidFill>
                  <a:schemeClr val="tx1"/>
                </a:solidFill>
              </a:rPr>
              <a:t>Troubleshooting SQL Server 2005/2008 Performance and Scalability Flowchart</a:t>
            </a:r>
          </a:p>
          <a:p>
            <a:pPr marL="228600" indent="0" algn="just">
              <a:spcBef>
                <a:spcPts val="300"/>
              </a:spcBef>
              <a:spcAft>
                <a:spcPts val="300"/>
              </a:spcAft>
              <a:buClr>
                <a:srgbClr val="C00000"/>
              </a:buClr>
              <a:buNone/>
            </a:pPr>
            <a:r>
              <a:rPr lang="en-US" sz="1000" dirty="0">
                <a:solidFill>
                  <a:schemeClr val="tx1"/>
                </a:solidFill>
                <a:hlinkClick r:id="rId3"/>
              </a:rPr>
              <a:t>http://</a:t>
            </a:r>
            <a:r>
              <a:rPr lang="en-US" sz="1000" dirty="0" smtClean="0">
                <a:solidFill>
                  <a:schemeClr val="tx1"/>
                </a:solidFill>
                <a:hlinkClick r:id="rId3"/>
              </a:rPr>
              <a:t>sqlcat.com/sqlcat/b/presentations/archive/2008/04/18/troubleshooting-sql-server-2005-2008-performance-and-scalability-flowchart.aspx</a:t>
            </a:r>
            <a:endParaRPr lang="en-US" sz="1000" dirty="0" smtClean="0">
              <a:solidFill>
                <a:schemeClr val="tx1"/>
              </a:solidFill>
            </a:endParaRPr>
          </a:p>
          <a:p>
            <a:pPr marL="228600" indent="-228600" algn="just">
              <a:spcBef>
                <a:spcPts val="300"/>
              </a:spcBef>
              <a:spcAft>
                <a:spcPts val="300"/>
              </a:spcAft>
              <a:buClr>
                <a:srgbClr val="C00000"/>
              </a:buClr>
              <a:buFont typeface="Wingdings" pitchFamily="2" charset="2"/>
              <a:buChar char="q"/>
            </a:pPr>
            <a:r>
              <a:rPr lang="en-US" sz="1000" dirty="0" smtClean="0">
                <a:solidFill>
                  <a:schemeClr val="tx1"/>
                </a:solidFill>
              </a:rPr>
              <a:t>Fast </a:t>
            </a:r>
            <a:r>
              <a:rPr lang="en-US" sz="1000" dirty="0">
                <a:solidFill>
                  <a:schemeClr val="tx1"/>
                </a:solidFill>
              </a:rPr>
              <a:t>Track: improving performance through correct LUN Mapping and Storage Enclosure configuration</a:t>
            </a:r>
          </a:p>
          <a:p>
            <a:pPr marL="228600" indent="0" algn="just">
              <a:spcBef>
                <a:spcPts val="300"/>
              </a:spcBef>
              <a:spcAft>
                <a:spcPts val="300"/>
              </a:spcAft>
              <a:buClr>
                <a:srgbClr val="C00000"/>
              </a:buClr>
              <a:buNone/>
            </a:pPr>
            <a:r>
              <a:rPr lang="en-US" sz="1000" dirty="0">
                <a:solidFill>
                  <a:schemeClr val="tx1"/>
                </a:solidFill>
                <a:hlinkClick r:id="rId4"/>
              </a:rPr>
              <a:t>http://</a:t>
            </a:r>
            <a:r>
              <a:rPr lang="en-US" sz="1000" dirty="0" smtClean="0">
                <a:solidFill>
                  <a:schemeClr val="tx1"/>
                </a:solidFill>
                <a:hlinkClick r:id="rId4"/>
              </a:rPr>
              <a:t>sqlcat.com/sqlcat/b/msdnmirror/archive/2012/05/03/fast-track-improving-performance-through-correct-lun-mapping-and-storage-enclosure-configuration.aspx</a:t>
            </a:r>
            <a:endParaRPr lang="en-US" sz="1000" dirty="0" smtClean="0">
              <a:solidFill>
                <a:schemeClr val="tx1"/>
              </a:solidFill>
            </a:endParaRPr>
          </a:p>
          <a:p>
            <a:pPr marL="228600" indent="-228600" algn="just">
              <a:spcBef>
                <a:spcPts val="300"/>
              </a:spcBef>
              <a:spcAft>
                <a:spcPts val="300"/>
              </a:spcAft>
              <a:buClr>
                <a:srgbClr val="C00000"/>
              </a:buClr>
              <a:buFont typeface="Wingdings" pitchFamily="2" charset="2"/>
              <a:buChar char="q"/>
            </a:pPr>
            <a:r>
              <a:rPr lang="en-US" sz="1000" dirty="0" smtClean="0">
                <a:solidFill>
                  <a:schemeClr val="tx1"/>
                </a:solidFill>
              </a:rPr>
              <a:t>A </a:t>
            </a:r>
            <a:r>
              <a:rPr lang="en-US" sz="1000" dirty="0">
                <a:solidFill>
                  <a:schemeClr val="tx1"/>
                </a:solidFill>
              </a:rPr>
              <a:t>Technical Case Study: Fast and Reliable Backup and Restore of Multi-Terabytes Database over the Network</a:t>
            </a:r>
          </a:p>
          <a:p>
            <a:pPr marL="228600" indent="0" algn="just">
              <a:spcBef>
                <a:spcPts val="300"/>
              </a:spcBef>
              <a:spcAft>
                <a:spcPts val="300"/>
              </a:spcAft>
              <a:buClr>
                <a:srgbClr val="C00000"/>
              </a:buClr>
              <a:buNone/>
            </a:pPr>
            <a:r>
              <a:rPr lang="en-US" sz="1000" dirty="0">
                <a:solidFill>
                  <a:schemeClr val="tx1"/>
                </a:solidFill>
                <a:hlinkClick r:id="rId5"/>
              </a:rPr>
              <a:t>http://</a:t>
            </a:r>
            <a:r>
              <a:rPr lang="en-US" sz="1000" dirty="0" smtClean="0">
                <a:solidFill>
                  <a:schemeClr val="tx1"/>
                </a:solidFill>
                <a:hlinkClick r:id="rId5"/>
              </a:rPr>
              <a:t>sqlcat.com/sqlcat/b/whitepapers/archive/2009/08/13/a-technical-case-study-fast-and-reliable-backup-and-restore-of-a-vldb-over-the-network.aspx</a:t>
            </a:r>
            <a:endParaRPr lang="en-US" sz="1000" dirty="0" smtClean="0">
              <a:solidFill>
                <a:schemeClr val="tx1"/>
              </a:solidFill>
            </a:endParaRPr>
          </a:p>
          <a:p>
            <a:pPr marL="228600" indent="-228600" algn="just">
              <a:spcBef>
                <a:spcPts val="300"/>
              </a:spcBef>
              <a:spcAft>
                <a:spcPts val="300"/>
              </a:spcAft>
              <a:buClr>
                <a:srgbClr val="C00000"/>
              </a:buClr>
              <a:buFont typeface="Wingdings" pitchFamily="2" charset="2"/>
              <a:buChar char="q"/>
            </a:pPr>
            <a:r>
              <a:rPr lang="en-US" sz="1000" dirty="0" smtClean="0">
                <a:solidFill>
                  <a:schemeClr val="tx1"/>
                </a:solidFill>
              </a:rPr>
              <a:t>Diagnosing </a:t>
            </a:r>
            <a:r>
              <a:rPr lang="en-US" sz="1000" dirty="0">
                <a:solidFill>
                  <a:schemeClr val="tx1"/>
                </a:solidFill>
              </a:rPr>
              <a:t>and Troubleshooting SQL Server Performance Problems</a:t>
            </a:r>
          </a:p>
          <a:p>
            <a:pPr marL="228600" indent="0" algn="just">
              <a:spcBef>
                <a:spcPts val="300"/>
              </a:spcBef>
              <a:spcAft>
                <a:spcPts val="300"/>
              </a:spcAft>
              <a:buClr>
                <a:srgbClr val="C00000"/>
              </a:buClr>
              <a:buNone/>
            </a:pPr>
            <a:r>
              <a:rPr lang="en-US" sz="1000" dirty="0">
                <a:solidFill>
                  <a:schemeClr val="tx1"/>
                </a:solidFill>
                <a:hlinkClick r:id="rId6"/>
              </a:rPr>
              <a:t>http://</a:t>
            </a:r>
            <a:r>
              <a:rPr lang="en-US" sz="1000" dirty="0" smtClean="0">
                <a:solidFill>
                  <a:schemeClr val="tx1"/>
                </a:solidFill>
                <a:hlinkClick r:id="rId6"/>
              </a:rPr>
              <a:t>support.microsoft.com/kb/982870</a:t>
            </a:r>
            <a:endParaRPr lang="en-US" sz="1000" dirty="0" smtClean="0">
              <a:solidFill>
                <a:schemeClr val="tx1"/>
              </a:solidFill>
            </a:endParaRPr>
          </a:p>
          <a:p>
            <a:pPr marL="228600" indent="0" algn="just">
              <a:spcBef>
                <a:spcPts val="300"/>
              </a:spcBef>
              <a:spcAft>
                <a:spcPts val="300"/>
              </a:spcAft>
              <a:buClr>
                <a:srgbClr val="C00000"/>
              </a:buClr>
              <a:buNone/>
            </a:pPr>
            <a:endParaRPr lang="en-US" sz="1000" dirty="0">
              <a:solidFill>
                <a:schemeClr val="tx1"/>
              </a:solidFill>
            </a:endParaRPr>
          </a:p>
          <a:p>
            <a:pPr marL="228600" indent="-228600" algn="just">
              <a:spcBef>
                <a:spcPts val="300"/>
              </a:spcBef>
              <a:spcAft>
                <a:spcPts val="300"/>
              </a:spcAft>
              <a:buClr>
                <a:srgbClr val="C00000"/>
              </a:buClr>
              <a:buFont typeface="Wingdings" pitchFamily="2" charset="2"/>
              <a:buChar char="q"/>
            </a:pPr>
            <a:endParaRPr lang="en-US" sz="1000" dirty="0" smtClean="0">
              <a:solidFill>
                <a:schemeClr val="tx1"/>
              </a:solidFill>
            </a:endParaRPr>
          </a:p>
          <a:p>
            <a:pPr marL="228600" indent="-228600" algn="just">
              <a:spcBef>
                <a:spcPts val="300"/>
              </a:spcBef>
              <a:spcAft>
                <a:spcPts val="300"/>
              </a:spcAft>
              <a:buClr>
                <a:srgbClr val="C00000"/>
              </a:buClr>
              <a:buFont typeface="Wingdings" pitchFamily="2" charset="2"/>
              <a:buChar char="q"/>
            </a:pPr>
            <a:endParaRPr lang="en-US" sz="1000" dirty="0">
              <a:solidFill>
                <a:schemeClr val="tx1"/>
              </a:solidFill>
            </a:endParaRPr>
          </a:p>
        </p:txBody>
      </p:sp>
      <p:sp>
        <p:nvSpPr>
          <p:cNvPr id="5" name="Content Placeholder 2"/>
          <p:cNvSpPr txBox="1">
            <a:spLocks/>
          </p:cNvSpPr>
          <p:nvPr/>
        </p:nvSpPr>
        <p:spPr>
          <a:xfrm>
            <a:off x="4724400" y="592660"/>
            <a:ext cx="4114800" cy="3937007"/>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lgn="just">
              <a:spcBef>
                <a:spcPts val="300"/>
              </a:spcBef>
              <a:spcAft>
                <a:spcPts val="300"/>
              </a:spcAft>
              <a:buClr>
                <a:srgbClr val="C00000"/>
              </a:buClr>
              <a:buFont typeface="Wingdings" pitchFamily="2" charset="2"/>
              <a:buChar char="q"/>
            </a:pPr>
            <a:r>
              <a:rPr lang="en-US" sz="1000" dirty="0">
                <a:solidFill>
                  <a:schemeClr val="tx1"/>
                </a:solidFill>
              </a:rPr>
              <a:t>Troubleshooting Performance Problems in SQL Server </a:t>
            </a:r>
            <a:r>
              <a:rPr lang="en-US" sz="1000" dirty="0" smtClean="0">
                <a:solidFill>
                  <a:schemeClr val="tx1"/>
                </a:solidFill>
              </a:rPr>
              <a:t>2008</a:t>
            </a:r>
          </a:p>
          <a:p>
            <a:pPr marL="228600" indent="0" algn="just">
              <a:spcBef>
                <a:spcPts val="300"/>
              </a:spcBef>
              <a:spcAft>
                <a:spcPts val="300"/>
              </a:spcAft>
              <a:buClr>
                <a:srgbClr val="C00000"/>
              </a:buClr>
              <a:buNone/>
            </a:pPr>
            <a:r>
              <a:rPr lang="en-US" sz="1000" dirty="0">
                <a:solidFill>
                  <a:schemeClr val="tx1"/>
                </a:solidFill>
                <a:hlinkClick r:id="rId7"/>
              </a:rPr>
              <a:t>http://</a:t>
            </a:r>
            <a:r>
              <a:rPr lang="en-US" sz="1000" dirty="0" smtClean="0">
                <a:solidFill>
                  <a:schemeClr val="tx1"/>
                </a:solidFill>
                <a:hlinkClick r:id="rId7"/>
              </a:rPr>
              <a:t>sqlcat.com/sqlcat/b/whitepapers/archive/2009/04/14/troubleshooting-performance-problems-in-sql-server-2008.aspx</a:t>
            </a:r>
            <a:endParaRPr lang="en-US" sz="1000" dirty="0" smtClean="0">
              <a:solidFill>
                <a:schemeClr val="tx1"/>
              </a:solidFill>
            </a:endParaRPr>
          </a:p>
          <a:p>
            <a:pPr marL="228600" indent="-228600" algn="just">
              <a:spcBef>
                <a:spcPts val="300"/>
              </a:spcBef>
              <a:spcAft>
                <a:spcPts val="300"/>
              </a:spcAft>
              <a:buClr>
                <a:srgbClr val="C00000"/>
              </a:buClr>
              <a:buFont typeface="Wingdings" pitchFamily="2" charset="2"/>
              <a:buChar char="q"/>
            </a:pPr>
            <a:r>
              <a:rPr lang="en-US" sz="1000" dirty="0" smtClean="0">
                <a:solidFill>
                  <a:schemeClr val="tx1"/>
                </a:solidFill>
              </a:rPr>
              <a:t>Download </a:t>
            </a:r>
            <a:r>
              <a:rPr lang="en-US" sz="1000" dirty="0">
                <a:solidFill>
                  <a:schemeClr val="tx1"/>
                </a:solidFill>
              </a:rPr>
              <a:t>CPUz</a:t>
            </a:r>
          </a:p>
          <a:p>
            <a:pPr marL="228600" indent="0" algn="just">
              <a:spcBef>
                <a:spcPts val="300"/>
              </a:spcBef>
              <a:spcAft>
                <a:spcPts val="300"/>
              </a:spcAft>
              <a:buClr>
                <a:srgbClr val="C00000"/>
              </a:buClr>
              <a:buNone/>
            </a:pPr>
            <a:r>
              <a:rPr lang="en-US" sz="1000" dirty="0">
                <a:solidFill>
                  <a:schemeClr val="tx1"/>
                </a:solidFill>
                <a:hlinkClick r:id="rId8"/>
              </a:rPr>
              <a:t>http://</a:t>
            </a:r>
            <a:r>
              <a:rPr lang="en-US" sz="1000" dirty="0" smtClean="0">
                <a:solidFill>
                  <a:schemeClr val="tx1"/>
                </a:solidFill>
                <a:hlinkClick r:id="rId8"/>
              </a:rPr>
              <a:t>www.cpuid.com/softwares/cpu-z.html</a:t>
            </a:r>
            <a:endParaRPr lang="en-US" sz="1000" dirty="0" smtClean="0">
              <a:solidFill>
                <a:schemeClr val="tx1"/>
              </a:solidFill>
            </a:endParaRPr>
          </a:p>
          <a:p>
            <a:pPr marL="228600" indent="-228600" algn="just">
              <a:spcBef>
                <a:spcPts val="300"/>
              </a:spcBef>
              <a:spcAft>
                <a:spcPts val="300"/>
              </a:spcAft>
              <a:buClr>
                <a:srgbClr val="C00000"/>
              </a:buClr>
              <a:buFont typeface="Wingdings" pitchFamily="2" charset="2"/>
              <a:buChar char="q"/>
            </a:pPr>
            <a:r>
              <a:rPr lang="en-US" sz="1000" dirty="0">
                <a:solidFill>
                  <a:schemeClr val="tx1"/>
                </a:solidFill>
              </a:rPr>
              <a:t>Download Intel® Processor Identification Utility</a:t>
            </a:r>
          </a:p>
          <a:p>
            <a:pPr marL="228600" indent="0" algn="just">
              <a:spcBef>
                <a:spcPts val="300"/>
              </a:spcBef>
              <a:spcAft>
                <a:spcPts val="300"/>
              </a:spcAft>
              <a:buClr>
                <a:srgbClr val="C00000"/>
              </a:buClr>
              <a:buNone/>
            </a:pPr>
            <a:r>
              <a:rPr lang="en-US" sz="1000" dirty="0">
                <a:solidFill>
                  <a:schemeClr val="tx1"/>
                </a:solidFill>
                <a:hlinkClick r:id="rId9"/>
              </a:rPr>
              <a:t>http://</a:t>
            </a:r>
            <a:r>
              <a:rPr lang="en-US" sz="1000" dirty="0" smtClean="0">
                <a:solidFill>
                  <a:schemeClr val="tx1"/>
                </a:solidFill>
                <a:hlinkClick r:id="rId9"/>
              </a:rPr>
              <a:t>www.intel.com/support/processors/tools/piu/sb/CS-014921.htm</a:t>
            </a:r>
            <a:endParaRPr lang="en-US" sz="1000" dirty="0" smtClean="0">
              <a:solidFill>
                <a:schemeClr val="tx1"/>
              </a:solidFill>
            </a:endParaRPr>
          </a:p>
          <a:p>
            <a:pPr marL="228600" indent="-228600" algn="just">
              <a:spcBef>
                <a:spcPts val="300"/>
              </a:spcBef>
              <a:spcAft>
                <a:spcPts val="300"/>
              </a:spcAft>
              <a:buClr>
                <a:srgbClr val="C00000"/>
              </a:buClr>
              <a:buFont typeface="Wingdings" pitchFamily="2" charset="2"/>
              <a:buChar char="q"/>
            </a:pPr>
            <a:r>
              <a:rPr lang="en-US" sz="1000" dirty="0">
                <a:solidFill>
                  <a:schemeClr val="tx1"/>
                </a:solidFill>
              </a:rPr>
              <a:t>Download Intel® Processor Diagnostic Tool</a:t>
            </a:r>
          </a:p>
          <a:p>
            <a:pPr marL="228600" indent="0" algn="just">
              <a:spcBef>
                <a:spcPts val="300"/>
              </a:spcBef>
              <a:spcAft>
                <a:spcPts val="300"/>
              </a:spcAft>
              <a:buClr>
                <a:srgbClr val="C00000"/>
              </a:buClr>
              <a:buNone/>
            </a:pPr>
            <a:r>
              <a:rPr lang="en-US" sz="1000" dirty="0">
                <a:solidFill>
                  <a:schemeClr val="tx1"/>
                </a:solidFill>
                <a:hlinkClick r:id="rId10"/>
              </a:rPr>
              <a:t>http://</a:t>
            </a:r>
            <a:r>
              <a:rPr lang="en-US" sz="1000" dirty="0" smtClean="0">
                <a:solidFill>
                  <a:schemeClr val="tx1"/>
                </a:solidFill>
                <a:hlinkClick r:id="rId10"/>
              </a:rPr>
              <a:t>www.intel.com/support/processors/sb/CS-031726.htm</a:t>
            </a:r>
            <a:endParaRPr lang="en-US" sz="1000" dirty="0" smtClean="0">
              <a:solidFill>
                <a:schemeClr val="tx1"/>
              </a:solidFill>
            </a:endParaRPr>
          </a:p>
          <a:p>
            <a:pPr marL="228600" indent="-228600" algn="just">
              <a:spcBef>
                <a:spcPts val="300"/>
              </a:spcBef>
              <a:spcAft>
                <a:spcPts val="300"/>
              </a:spcAft>
              <a:buClr>
                <a:srgbClr val="C00000"/>
              </a:buClr>
              <a:buFont typeface="Wingdings" pitchFamily="2" charset="2"/>
              <a:buChar char="q"/>
            </a:pPr>
            <a:r>
              <a:rPr lang="en-US" sz="1000" dirty="0" smtClean="0">
                <a:solidFill>
                  <a:schemeClr val="tx1"/>
                </a:solidFill>
              </a:rPr>
              <a:t>Paul </a:t>
            </a:r>
            <a:r>
              <a:rPr lang="en-US" sz="1000" dirty="0">
                <a:solidFill>
                  <a:schemeClr val="tx1"/>
                </a:solidFill>
              </a:rPr>
              <a:t>S. Randal (Ex-Microsoft SQL Server team member, SQL Server Certified Master, DBCC developer)</a:t>
            </a:r>
          </a:p>
          <a:p>
            <a:pPr marL="228600" indent="0" algn="just">
              <a:spcBef>
                <a:spcPts val="300"/>
              </a:spcBef>
              <a:spcAft>
                <a:spcPts val="300"/>
              </a:spcAft>
              <a:buClr>
                <a:srgbClr val="C00000"/>
              </a:buClr>
              <a:buNone/>
            </a:pPr>
            <a:r>
              <a:rPr lang="en-US" sz="1000" dirty="0">
                <a:solidFill>
                  <a:schemeClr val="tx1"/>
                </a:solidFill>
                <a:hlinkClick r:id="rId11"/>
              </a:rPr>
              <a:t>http://www.sqlskills.com/blogs/paul</a:t>
            </a:r>
            <a:r>
              <a:rPr lang="en-US" sz="1000" dirty="0" smtClean="0">
                <a:solidFill>
                  <a:schemeClr val="tx1"/>
                </a:solidFill>
                <a:hlinkClick r:id="rId11"/>
              </a:rPr>
              <a:t>/</a:t>
            </a:r>
            <a:endParaRPr lang="en-US" sz="1000" dirty="0" smtClean="0">
              <a:solidFill>
                <a:schemeClr val="tx1"/>
              </a:solidFill>
            </a:endParaRPr>
          </a:p>
          <a:p>
            <a:pPr marL="228600" indent="-228600" algn="just">
              <a:spcBef>
                <a:spcPts val="300"/>
              </a:spcBef>
              <a:spcAft>
                <a:spcPts val="300"/>
              </a:spcAft>
              <a:buClr>
                <a:srgbClr val="C00000"/>
              </a:buClr>
              <a:buFont typeface="Wingdings" pitchFamily="2" charset="2"/>
              <a:buChar char="q"/>
            </a:pPr>
            <a:r>
              <a:rPr lang="en-US" sz="1000" dirty="0">
                <a:solidFill>
                  <a:schemeClr val="tx1"/>
                </a:solidFill>
              </a:rPr>
              <a:t>Kimberly L. Tripp (Ex-Microsoft SQL Server team member, SQL Server Certified Master, Indexes </a:t>
            </a:r>
            <a:r>
              <a:rPr lang="en-US" sz="1000" dirty="0" smtClean="0">
                <a:solidFill>
                  <a:schemeClr val="tx1"/>
                </a:solidFill>
              </a:rPr>
              <a:t>specialist)</a:t>
            </a:r>
          </a:p>
          <a:p>
            <a:pPr marL="228600" indent="0" algn="just">
              <a:spcBef>
                <a:spcPts val="300"/>
              </a:spcBef>
              <a:spcAft>
                <a:spcPts val="300"/>
              </a:spcAft>
              <a:buClr>
                <a:srgbClr val="C00000"/>
              </a:buClr>
              <a:buNone/>
            </a:pPr>
            <a:r>
              <a:rPr lang="en-US" sz="1000" dirty="0" smtClean="0">
                <a:solidFill>
                  <a:schemeClr val="tx1"/>
                </a:solidFill>
                <a:hlinkClick r:id="rId12"/>
              </a:rPr>
              <a:t>http</a:t>
            </a:r>
            <a:r>
              <a:rPr lang="en-US" sz="1000" dirty="0">
                <a:solidFill>
                  <a:schemeClr val="tx1"/>
                </a:solidFill>
                <a:hlinkClick r:id="rId12"/>
              </a:rPr>
              <a:t>://www.sqlskills.com/blogs/kimberly</a:t>
            </a:r>
            <a:r>
              <a:rPr lang="en-US" sz="1000" dirty="0" smtClean="0">
                <a:solidFill>
                  <a:schemeClr val="tx1"/>
                </a:solidFill>
                <a:hlinkClick r:id="rId12"/>
              </a:rPr>
              <a:t>/</a:t>
            </a:r>
            <a:endParaRPr lang="en-US" sz="1000" dirty="0" smtClean="0">
              <a:solidFill>
                <a:schemeClr val="tx1"/>
              </a:solidFill>
            </a:endParaRPr>
          </a:p>
          <a:p>
            <a:pPr marL="228600" indent="-228600" algn="just">
              <a:spcBef>
                <a:spcPts val="300"/>
              </a:spcBef>
              <a:spcAft>
                <a:spcPts val="300"/>
              </a:spcAft>
              <a:buClr>
                <a:srgbClr val="C00000"/>
              </a:buClr>
              <a:buFont typeface="Wingdings" pitchFamily="2" charset="2"/>
              <a:buChar char="q"/>
            </a:pPr>
            <a:r>
              <a:rPr lang="en-US" sz="1000" dirty="0">
                <a:solidFill>
                  <a:schemeClr val="tx1"/>
                </a:solidFill>
              </a:rPr>
              <a:t>Brent </a:t>
            </a:r>
            <a:r>
              <a:rPr lang="en-US" sz="1000" dirty="0" err="1">
                <a:solidFill>
                  <a:schemeClr val="tx1"/>
                </a:solidFill>
              </a:rPr>
              <a:t>Ozar</a:t>
            </a:r>
            <a:r>
              <a:rPr lang="en-US" sz="1000" dirty="0">
                <a:solidFill>
                  <a:schemeClr val="tx1"/>
                </a:solidFill>
              </a:rPr>
              <a:t> (Ex-Quest member, SQL Server Certified Master, Performance &amp; Storage Specialist)</a:t>
            </a:r>
          </a:p>
          <a:p>
            <a:pPr marL="228600" indent="0" algn="just">
              <a:spcBef>
                <a:spcPts val="300"/>
              </a:spcBef>
              <a:spcAft>
                <a:spcPts val="300"/>
              </a:spcAft>
              <a:buClr>
                <a:srgbClr val="C00000"/>
              </a:buClr>
              <a:buNone/>
            </a:pPr>
            <a:r>
              <a:rPr lang="en-US" sz="1000" dirty="0">
                <a:solidFill>
                  <a:schemeClr val="tx1"/>
                </a:solidFill>
                <a:hlinkClick r:id="rId13"/>
              </a:rPr>
              <a:t>http://</a:t>
            </a:r>
            <a:r>
              <a:rPr lang="en-US" sz="1000" dirty="0" smtClean="0">
                <a:solidFill>
                  <a:schemeClr val="tx1"/>
                </a:solidFill>
                <a:hlinkClick r:id="rId13"/>
              </a:rPr>
              <a:t>www.brentozar.com</a:t>
            </a:r>
            <a:endParaRPr lang="en-US" sz="1000" dirty="0" smtClean="0">
              <a:solidFill>
                <a:schemeClr val="tx1"/>
              </a:solidFill>
            </a:endParaRPr>
          </a:p>
          <a:p>
            <a:pPr marL="0" indent="0" algn="just">
              <a:spcBef>
                <a:spcPts val="300"/>
              </a:spcBef>
              <a:spcAft>
                <a:spcPts val="300"/>
              </a:spcAft>
              <a:buClr>
                <a:srgbClr val="C00000"/>
              </a:buClr>
              <a:buNone/>
            </a:pPr>
            <a:endParaRPr lang="en-US" sz="1000" dirty="0">
              <a:solidFill>
                <a:schemeClr val="tx1"/>
              </a:solidFill>
            </a:endParaRPr>
          </a:p>
          <a:p>
            <a:pPr marL="228600" indent="-228600" algn="just">
              <a:spcBef>
                <a:spcPts val="300"/>
              </a:spcBef>
              <a:spcAft>
                <a:spcPts val="300"/>
              </a:spcAft>
              <a:buClr>
                <a:srgbClr val="C00000"/>
              </a:buClr>
              <a:buFont typeface="Wingdings" pitchFamily="2" charset="2"/>
              <a:buChar char="q"/>
            </a:pPr>
            <a:endParaRPr lang="en-US" sz="1000" dirty="0">
              <a:solidFill>
                <a:schemeClr val="tx1"/>
              </a:solidFill>
            </a:endParaRPr>
          </a:p>
          <a:p>
            <a:pPr marL="228600" indent="-228600" algn="just">
              <a:spcBef>
                <a:spcPts val="300"/>
              </a:spcBef>
              <a:spcAft>
                <a:spcPts val="300"/>
              </a:spcAft>
              <a:buClr>
                <a:srgbClr val="C00000"/>
              </a:buClr>
              <a:buFont typeface="Wingdings" pitchFamily="2" charset="2"/>
              <a:buChar char="q"/>
            </a:pPr>
            <a:endParaRPr lang="en-US" sz="1000" dirty="0">
              <a:solidFill>
                <a:schemeClr val="tx1"/>
              </a:solidFill>
            </a:endParaRPr>
          </a:p>
        </p:txBody>
      </p:sp>
    </p:spTree>
    <p:extLst>
      <p:ext uri="{BB962C8B-B14F-4D97-AF65-F5344CB8AC3E}">
        <p14:creationId xmlns:p14="http://schemas.microsoft.com/office/powerpoint/2010/main" val="409238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76200"/>
            <a:ext cx="9144000" cy="639762"/>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stStyle>
          <a:p>
            <a:r>
              <a:rPr lang="en-US" sz="2800" dirty="0" smtClean="0"/>
              <a:t>Web Links</a:t>
            </a:r>
            <a:endParaRPr lang="en-US" sz="2800" dirty="0"/>
          </a:p>
        </p:txBody>
      </p:sp>
      <p:sp>
        <p:nvSpPr>
          <p:cNvPr id="4" name="Content Placeholder 2"/>
          <p:cNvSpPr txBox="1">
            <a:spLocks/>
          </p:cNvSpPr>
          <p:nvPr/>
        </p:nvSpPr>
        <p:spPr>
          <a:xfrm>
            <a:off x="304800" y="592660"/>
            <a:ext cx="8341360" cy="3937007"/>
          </a:xfrm>
          <a:prstGeom prst="rect">
            <a:avLst/>
          </a:prstGeom>
          <a:solidFill>
            <a:schemeClr val="bg1"/>
          </a:solidFill>
        </p:spPr>
        <p:txBody>
          <a:bodyPr>
            <a:norm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algn="just">
              <a:spcBef>
                <a:spcPts val="300"/>
              </a:spcBef>
              <a:spcAft>
                <a:spcPts val="300"/>
              </a:spcAft>
              <a:buClr>
                <a:srgbClr val="C00000"/>
              </a:buClr>
              <a:buFont typeface="Wingdings" pitchFamily="2" charset="2"/>
              <a:buChar char="q"/>
            </a:pPr>
            <a:r>
              <a:rPr lang="en-US" sz="1000" dirty="0">
                <a:solidFill>
                  <a:schemeClr val="tx1"/>
                </a:solidFill>
              </a:rPr>
              <a:t>SQL Server 2008 Microsoft Certified Master (MCM) Readiness </a:t>
            </a:r>
            <a:r>
              <a:rPr lang="en-US" sz="1000" dirty="0" smtClean="0">
                <a:solidFill>
                  <a:schemeClr val="tx1"/>
                </a:solidFill>
              </a:rPr>
              <a:t>Videos</a:t>
            </a:r>
          </a:p>
          <a:p>
            <a:pPr marL="228600" indent="0" algn="just">
              <a:spcBef>
                <a:spcPts val="300"/>
              </a:spcBef>
              <a:spcAft>
                <a:spcPts val="300"/>
              </a:spcAft>
              <a:buClr>
                <a:srgbClr val="C00000"/>
              </a:buClr>
              <a:buNone/>
            </a:pPr>
            <a:r>
              <a:rPr lang="en-US" sz="1000" dirty="0">
                <a:solidFill>
                  <a:schemeClr val="tx1"/>
                </a:solidFill>
                <a:hlinkClick r:id="rId2"/>
              </a:rPr>
              <a:t>http://</a:t>
            </a:r>
            <a:r>
              <a:rPr lang="en-US" sz="1000" dirty="0" smtClean="0">
                <a:solidFill>
                  <a:schemeClr val="tx1"/>
                </a:solidFill>
                <a:hlinkClick r:id="rId2"/>
              </a:rPr>
              <a:t>technet.microsoft.com/en-us/sqlserver/ff977043.aspx</a:t>
            </a:r>
            <a:endParaRPr lang="en-US" sz="1000" dirty="0" smtClean="0">
              <a:solidFill>
                <a:schemeClr val="tx1"/>
              </a:solidFill>
            </a:endParaRPr>
          </a:p>
          <a:p>
            <a:pPr marL="228600" indent="-228600" algn="just">
              <a:spcBef>
                <a:spcPts val="300"/>
              </a:spcBef>
              <a:spcAft>
                <a:spcPts val="300"/>
              </a:spcAft>
              <a:buClr>
                <a:srgbClr val="C00000"/>
              </a:buClr>
              <a:buFont typeface="Wingdings" pitchFamily="2" charset="2"/>
              <a:buChar char="q"/>
            </a:pPr>
            <a:r>
              <a:rPr lang="en-US" sz="1000" dirty="0" smtClean="0">
                <a:solidFill>
                  <a:schemeClr val="tx1"/>
                </a:solidFill>
              </a:rPr>
              <a:t>HP </a:t>
            </a:r>
            <a:r>
              <a:rPr lang="en-US" sz="1000" dirty="0">
                <a:solidFill>
                  <a:schemeClr val="tx1"/>
                </a:solidFill>
              </a:rPr>
              <a:t>- Configuring HP </a:t>
            </a:r>
            <a:r>
              <a:rPr lang="en-US" sz="1000" dirty="0" err="1">
                <a:solidFill>
                  <a:schemeClr val="tx1"/>
                </a:solidFill>
              </a:rPr>
              <a:t>Proliant</a:t>
            </a:r>
            <a:r>
              <a:rPr lang="en-US" sz="1000" dirty="0">
                <a:solidFill>
                  <a:schemeClr val="tx1"/>
                </a:solidFill>
              </a:rPr>
              <a:t> BIOS for Low-Latency</a:t>
            </a:r>
          </a:p>
          <a:p>
            <a:pPr marL="228600" indent="0" algn="just">
              <a:spcBef>
                <a:spcPts val="300"/>
              </a:spcBef>
              <a:spcAft>
                <a:spcPts val="300"/>
              </a:spcAft>
              <a:buClr>
                <a:srgbClr val="C00000"/>
              </a:buClr>
              <a:buNone/>
            </a:pPr>
            <a:r>
              <a:rPr lang="en-US" sz="1000" dirty="0">
                <a:solidFill>
                  <a:schemeClr val="tx1"/>
                </a:solidFill>
                <a:hlinkClick r:id="rId3"/>
              </a:rPr>
              <a:t>http://</a:t>
            </a:r>
            <a:r>
              <a:rPr lang="en-US" sz="1000" dirty="0" smtClean="0">
                <a:solidFill>
                  <a:schemeClr val="tx1"/>
                </a:solidFill>
                <a:hlinkClick r:id="rId3"/>
              </a:rPr>
              <a:t>h20000.www2.hp.com/bc/docs/support/SupportManual/c01804533/c01804533.pdf</a:t>
            </a:r>
            <a:endParaRPr lang="en-US" sz="1000" dirty="0" smtClean="0">
              <a:solidFill>
                <a:schemeClr val="tx1"/>
              </a:solidFill>
            </a:endParaRPr>
          </a:p>
          <a:p>
            <a:pPr marL="228600" indent="-228600" algn="just">
              <a:spcBef>
                <a:spcPts val="300"/>
              </a:spcBef>
              <a:spcAft>
                <a:spcPts val="300"/>
              </a:spcAft>
              <a:buClr>
                <a:srgbClr val="C00000"/>
              </a:buClr>
              <a:buFont typeface="Wingdings" pitchFamily="2" charset="2"/>
              <a:buChar char="q"/>
            </a:pPr>
            <a:r>
              <a:rPr lang="en-US" sz="1000" dirty="0">
                <a:solidFill>
                  <a:schemeClr val="tx1"/>
                </a:solidFill>
              </a:rPr>
              <a:t>DELL - Configuring Low-Latency Environments on Dell PowerEdge 12th Generation Servers</a:t>
            </a:r>
          </a:p>
          <a:p>
            <a:pPr marL="228600" indent="0" algn="just">
              <a:spcBef>
                <a:spcPts val="300"/>
              </a:spcBef>
              <a:spcAft>
                <a:spcPts val="300"/>
              </a:spcAft>
              <a:buClr>
                <a:srgbClr val="C00000"/>
              </a:buClr>
              <a:buNone/>
            </a:pPr>
            <a:r>
              <a:rPr lang="en-US" sz="1000" dirty="0">
                <a:solidFill>
                  <a:schemeClr val="tx1"/>
                </a:solidFill>
                <a:hlinkClick r:id="rId4"/>
              </a:rPr>
              <a:t>http://</a:t>
            </a:r>
            <a:r>
              <a:rPr lang="en-US" sz="1000" dirty="0" smtClean="0">
                <a:solidFill>
                  <a:schemeClr val="tx1"/>
                </a:solidFill>
                <a:hlinkClick r:id="rId4"/>
              </a:rPr>
              <a:t>en.community.dell.com/techcenter/extras/m/white_papers/20100533/download.aspx</a:t>
            </a:r>
            <a:endParaRPr lang="en-US" sz="1000" dirty="0" smtClean="0">
              <a:solidFill>
                <a:schemeClr val="tx1"/>
              </a:solidFill>
            </a:endParaRPr>
          </a:p>
          <a:p>
            <a:pPr marL="228600" indent="-228600" algn="just">
              <a:spcBef>
                <a:spcPts val="300"/>
              </a:spcBef>
              <a:spcAft>
                <a:spcPts val="300"/>
              </a:spcAft>
              <a:buClr>
                <a:srgbClr val="C00000"/>
              </a:buClr>
              <a:buFont typeface="Wingdings" pitchFamily="2" charset="2"/>
              <a:buChar char="q"/>
            </a:pPr>
            <a:r>
              <a:rPr lang="en-US" sz="1000" dirty="0">
                <a:solidFill>
                  <a:schemeClr val="tx1"/>
                </a:solidFill>
              </a:rPr>
              <a:t>DELL - Configuring Low-Latency Environments on Dell </a:t>
            </a:r>
            <a:r>
              <a:rPr lang="en-US" sz="1000" dirty="0" err="1">
                <a:solidFill>
                  <a:schemeClr val="tx1"/>
                </a:solidFill>
              </a:rPr>
              <a:t>PowerEdges</a:t>
            </a:r>
            <a:r>
              <a:rPr lang="en-US" sz="1000" dirty="0">
                <a:solidFill>
                  <a:schemeClr val="tx1"/>
                </a:solidFill>
              </a:rPr>
              <a:t> Servers</a:t>
            </a:r>
          </a:p>
          <a:p>
            <a:pPr marL="228600" indent="0" algn="just">
              <a:spcBef>
                <a:spcPts val="300"/>
              </a:spcBef>
              <a:spcAft>
                <a:spcPts val="300"/>
              </a:spcAft>
              <a:buClr>
                <a:srgbClr val="C00000"/>
              </a:buClr>
              <a:buNone/>
            </a:pPr>
            <a:r>
              <a:rPr lang="en-US" sz="1000" dirty="0">
                <a:solidFill>
                  <a:schemeClr val="tx1"/>
                </a:solidFill>
                <a:hlinkClick r:id="rId5"/>
              </a:rPr>
              <a:t>http://</a:t>
            </a:r>
            <a:r>
              <a:rPr lang="en-US" sz="1000" dirty="0" smtClean="0">
                <a:solidFill>
                  <a:schemeClr val="tx1"/>
                </a:solidFill>
                <a:hlinkClick r:id="rId5"/>
              </a:rPr>
              <a:t>www.dell.com/downloads/global/products/pedge/en/configuring_dell_powerEdge_servers_for_low_latency_12132010_final.pdf</a:t>
            </a:r>
            <a:endParaRPr lang="en-US" sz="1000" dirty="0" smtClean="0">
              <a:solidFill>
                <a:schemeClr val="tx1"/>
              </a:solidFill>
            </a:endParaRPr>
          </a:p>
          <a:p>
            <a:pPr marL="228600" indent="-228600" algn="just">
              <a:spcBef>
                <a:spcPts val="300"/>
              </a:spcBef>
              <a:spcAft>
                <a:spcPts val="300"/>
              </a:spcAft>
              <a:buClr>
                <a:srgbClr val="C00000"/>
              </a:buClr>
              <a:buFont typeface="Wingdings" pitchFamily="2" charset="2"/>
              <a:buChar char="q"/>
            </a:pPr>
            <a:endParaRPr lang="en-US" sz="1000" dirty="0">
              <a:solidFill>
                <a:schemeClr val="tx1"/>
              </a:solidFill>
            </a:endParaRPr>
          </a:p>
          <a:p>
            <a:pPr marL="228600" indent="-228600" algn="just">
              <a:spcBef>
                <a:spcPts val="300"/>
              </a:spcBef>
              <a:spcAft>
                <a:spcPts val="300"/>
              </a:spcAft>
              <a:buClr>
                <a:srgbClr val="C00000"/>
              </a:buClr>
              <a:buFont typeface="Wingdings" pitchFamily="2" charset="2"/>
              <a:buChar char="q"/>
            </a:pPr>
            <a:endParaRPr lang="en-US" sz="1000" dirty="0" smtClean="0">
              <a:solidFill>
                <a:schemeClr val="tx1"/>
              </a:solidFill>
            </a:endParaRPr>
          </a:p>
          <a:p>
            <a:pPr marL="228600" indent="-228600" algn="just">
              <a:spcBef>
                <a:spcPts val="300"/>
              </a:spcBef>
              <a:spcAft>
                <a:spcPts val="300"/>
              </a:spcAft>
              <a:buClr>
                <a:srgbClr val="C00000"/>
              </a:buClr>
              <a:buFont typeface="Wingdings" pitchFamily="2" charset="2"/>
              <a:buChar char="q"/>
            </a:pPr>
            <a:endParaRPr lang="en-US" sz="1000" dirty="0">
              <a:solidFill>
                <a:schemeClr val="tx1"/>
              </a:solidFill>
            </a:endParaRPr>
          </a:p>
        </p:txBody>
      </p:sp>
    </p:spTree>
    <p:extLst>
      <p:ext uri="{BB962C8B-B14F-4D97-AF65-F5344CB8AC3E}">
        <p14:creationId xmlns:p14="http://schemas.microsoft.com/office/powerpoint/2010/main" val="2637850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316798"/>
            <a:ext cx="9144000" cy="101566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7" name="Picture 1" descr="F:\Documents and Settings\isantiago\My Documents\Logos\Rock Solid\Copy of RST copy.jpg"/>
          <p:cNvPicPr>
            <a:picLocks noChangeAspect="1" noChangeArrowheads="1"/>
          </p:cNvPicPr>
          <p:nvPr/>
        </p:nvPicPr>
        <p:blipFill>
          <a:blip r:embed="rId3" cstate="print"/>
          <a:srcRect/>
          <a:stretch>
            <a:fillRect/>
          </a:stretch>
        </p:blipFill>
        <p:spPr bwMode="auto">
          <a:xfrm>
            <a:off x="225185" y="211757"/>
            <a:ext cx="1617133" cy="386552"/>
          </a:xfrm>
          <a:prstGeom prst="rect">
            <a:avLst/>
          </a:prstGeom>
          <a:noFill/>
        </p:spPr>
      </p:pic>
      <p:sp>
        <p:nvSpPr>
          <p:cNvPr id="10" name="Text Box 4"/>
          <p:cNvSpPr txBox="1">
            <a:spLocks noChangeArrowheads="1"/>
          </p:cNvSpPr>
          <p:nvPr/>
        </p:nvSpPr>
        <p:spPr bwMode="auto">
          <a:xfrm>
            <a:off x="1499794" y="2726296"/>
            <a:ext cx="4325258" cy="1631216"/>
          </a:xfrm>
          <a:prstGeom prst="rect">
            <a:avLst/>
          </a:prstGeom>
          <a:noFill/>
          <a:ln w="9525">
            <a:noFill/>
            <a:miter lim="800000"/>
            <a:headEnd/>
            <a:tailEnd/>
          </a:ln>
          <a:effectLst/>
        </p:spPr>
        <p:txBody>
          <a:bodyPr wrap="square">
            <a:spAutoFit/>
          </a:bodyPr>
          <a:lstStyle/>
          <a:p>
            <a:pPr>
              <a:spcBef>
                <a:spcPts val="0"/>
              </a:spcBef>
            </a:pPr>
            <a:r>
              <a:rPr lang="en-US" sz="2000" b="1" dirty="0" smtClean="0">
                <a:latin typeface="Arial" pitchFamily="34" charset="0"/>
                <a:cs typeface="Arial" pitchFamily="34" charset="0"/>
              </a:rPr>
              <a:t>Jorge Sánchez</a:t>
            </a:r>
            <a:r>
              <a:rPr lang="en-US" sz="1600" b="1" dirty="0" smtClean="0"/>
              <a:t/>
            </a:r>
            <a:br>
              <a:rPr lang="en-US" sz="1600" b="1" dirty="0" smtClean="0"/>
            </a:br>
            <a:r>
              <a:rPr lang="en-US" sz="1600" dirty="0" smtClean="0">
                <a:latin typeface="Calibri" pitchFamily="34" charset="0"/>
                <a:cs typeface="Calibri" pitchFamily="34" charset="0"/>
              </a:rPr>
              <a:t>SQL Server Consultant, Rock Solid Technologies</a:t>
            </a:r>
            <a:br>
              <a:rPr lang="en-US" sz="1600" dirty="0" smtClean="0">
                <a:latin typeface="Calibri" pitchFamily="34" charset="0"/>
                <a:cs typeface="Calibri" pitchFamily="34" charset="0"/>
              </a:rPr>
            </a:br>
            <a:r>
              <a:rPr lang="en-US" sz="1600" dirty="0" smtClean="0">
                <a:latin typeface="Calibri" pitchFamily="34" charset="0"/>
                <a:cs typeface="Calibri" pitchFamily="34" charset="0"/>
              </a:rPr>
              <a:t>jsanchez@rocksolid.com</a:t>
            </a:r>
          </a:p>
          <a:p>
            <a:pPr>
              <a:spcBef>
                <a:spcPts val="0"/>
              </a:spcBef>
            </a:pPr>
            <a:r>
              <a:rPr lang="en-US" sz="1600" dirty="0" smtClean="0">
                <a:latin typeface="Calibri" pitchFamily="34" charset="0"/>
                <a:cs typeface="Calibri" pitchFamily="34" charset="0"/>
              </a:rPr>
              <a:t>Work: (787) 235-0773, Personal: (787) 487-2977</a:t>
            </a:r>
          </a:p>
          <a:p>
            <a:pPr>
              <a:spcBef>
                <a:spcPts val="0"/>
              </a:spcBef>
            </a:pPr>
            <a:r>
              <a:rPr lang="en-US" sz="1600" dirty="0">
                <a:latin typeface="Calibri" pitchFamily="34" charset="0"/>
                <a:cs typeface="Calibri" pitchFamily="34" charset="0"/>
              </a:rPr>
              <a:t>http://</a:t>
            </a:r>
            <a:r>
              <a:rPr lang="en-US" sz="1600" dirty="0" smtClean="0">
                <a:latin typeface="Calibri" pitchFamily="34" charset="0"/>
                <a:cs typeface="Calibri" pitchFamily="34" charset="0"/>
              </a:rPr>
              <a:t>rocksolid.com</a:t>
            </a:r>
          </a:p>
          <a:p>
            <a:pPr>
              <a:spcBef>
                <a:spcPts val="0"/>
              </a:spcBef>
            </a:pPr>
            <a:r>
              <a:rPr lang="en-US" sz="1600" dirty="0">
                <a:latin typeface="Calibri" pitchFamily="34" charset="0"/>
                <a:cs typeface="Calibri" pitchFamily="34" charset="0"/>
              </a:rPr>
              <a:t>http://www.linkedin.com/in/jorgesanchezpr</a:t>
            </a:r>
            <a:endParaRPr lang="en-US" sz="1600" dirty="0" smtClean="0">
              <a:latin typeface="Calibri" pitchFamily="34" charset="0"/>
              <a:cs typeface="Calibri" pitchFamily="34" charset="0"/>
            </a:endParaRPr>
          </a:p>
        </p:txBody>
      </p:sp>
      <p:pic>
        <p:nvPicPr>
          <p:cNvPr id="11" name="Picture 5" descr="JSanchez - Professional Photo"/>
          <p:cNvPicPr>
            <a:picLocks noChangeAspect="1" noChangeArrowheads="1"/>
          </p:cNvPicPr>
          <p:nvPr/>
        </p:nvPicPr>
        <p:blipFill>
          <a:blip r:embed="rId4" cstate="print"/>
          <a:srcRect/>
          <a:stretch>
            <a:fillRect/>
          </a:stretch>
        </p:blipFill>
        <p:spPr bwMode="auto">
          <a:xfrm>
            <a:off x="394519" y="2770255"/>
            <a:ext cx="995204" cy="985383"/>
          </a:xfrm>
          <a:prstGeom prst="rect">
            <a:avLst/>
          </a:prstGeom>
          <a:noFill/>
        </p:spPr>
      </p:pic>
    </p:spTree>
    <p:extLst>
      <p:ext uri="{BB962C8B-B14F-4D97-AF65-F5344CB8AC3E}">
        <p14:creationId xmlns:p14="http://schemas.microsoft.com/office/powerpoint/2010/main" val="296459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4506684"/>
            <a:ext cx="7086980" cy="5711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5735" y="3479551"/>
            <a:ext cx="1675321" cy="52223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434" y="3089327"/>
            <a:ext cx="2133046" cy="61350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6395" y="488639"/>
            <a:ext cx="2754920" cy="83603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264" y="2952916"/>
            <a:ext cx="1752716" cy="51781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05865" y="1454321"/>
            <a:ext cx="934865" cy="934865"/>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71222" y="3626010"/>
            <a:ext cx="1269508" cy="229312"/>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92963" y="421434"/>
            <a:ext cx="3398704" cy="774534"/>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16975" y="4571013"/>
            <a:ext cx="674225" cy="236267"/>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50175" y="3096254"/>
            <a:ext cx="1263582" cy="272252"/>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70118" y="4571013"/>
            <a:ext cx="452941" cy="337212"/>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17562" y="1488162"/>
            <a:ext cx="2787293" cy="923290"/>
          </a:xfrm>
          <a:prstGeom prst="rect">
            <a:avLst/>
          </a:prstGeom>
        </p:spPr>
      </p:pic>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40185" y="4557581"/>
            <a:ext cx="324039" cy="281309"/>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51058" y="3946762"/>
            <a:ext cx="1510674" cy="659473"/>
          </a:xfrm>
          <a:prstGeom prst="rect">
            <a:avLst/>
          </a:prstGeom>
        </p:spPr>
      </p:pic>
      <p:pic>
        <p:nvPicPr>
          <p:cNvPr id="18" name="Picture 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81121" y="4570089"/>
            <a:ext cx="1023094" cy="224857"/>
          </a:xfrm>
          <a:prstGeom prst="rect">
            <a:avLst/>
          </a:prstGeom>
        </p:spPr>
      </p:pic>
      <p:pic>
        <p:nvPicPr>
          <p:cNvPr id="19" name="Picture 1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672552" y="2971146"/>
            <a:ext cx="742687" cy="508495"/>
          </a:xfrm>
          <a:prstGeom prst="rect">
            <a:avLst/>
          </a:prstGeom>
        </p:spPr>
      </p:pic>
      <p:sp>
        <p:nvSpPr>
          <p:cNvPr id="3" name="TextBox 2"/>
          <p:cNvSpPr txBox="1"/>
          <p:nvPr/>
        </p:nvSpPr>
        <p:spPr>
          <a:xfrm>
            <a:off x="0" y="-2822"/>
            <a:ext cx="2048256" cy="338554"/>
          </a:xfrm>
          <a:prstGeom prst="rect">
            <a:avLst/>
          </a:prstGeom>
          <a:solidFill>
            <a:srgbClr val="92D050"/>
          </a:solidFill>
        </p:spPr>
        <p:txBody>
          <a:bodyPr wrap="square" rtlCol="0">
            <a:spAutoFit/>
          </a:bodyPr>
          <a:lstStyle/>
          <a:p>
            <a:r>
              <a:rPr lang="en-US" sz="1600" dirty="0" smtClean="0">
                <a:effectLst>
                  <a:outerShdw blurRad="38100" dist="38100" dir="2700000" algn="tl">
                    <a:srgbClr val="000000">
                      <a:alpha val="43137"/>
                    </a:srgbClr>
                  </a:outerShdw>
                </a:effectLst>
              </a:rPr>
              <a:t>Platinum Sponsors:</a:t>
            </a:r>
            <a:endParaRPr lang="en-US" sz="1600" dirty="0">
              <a:effectLst>
                <a:outerShdw blurRad="38100" dist="38100" dir="2700000" algn="tl">
                  <a:srgbClr val="000000">
                    <a:alpha val="43137"/>
                  </a:srgbClr>
                </a:outerShdw>
              </a:effectLst>
            </a:endParaRPr>
          </a:p>
        </p:txBody>
      </p:sp>
      <p:sp>
        <p:nvSpPr>
          <p:cNvPr id="20" name="TextBox 19"/>
          <p:cNvSpPr txBox="1"/>
          <p:nvPr/>
        </p:nvSpPr>
        <p:spPr>
          <a:xfrm>
            <a:off x="0" y="2582140"/>
            <a:ext cx="2048256" cy="338554"/>
          </a:xfrm>
          <a:prstGeom prst="rect">
            <a:avLst/>
          </a:prstGeom>
          <a:solidFill>
            <a:srgbClr val="FFC000"/>
          </a:solidFill>
        </p:spPr>
        <p:txBody>
          <a:bodyPr wrap="square" rtlCol="0">
            <a:spAutoFit/>
          </a:bodyPr>
          <a:lstStyle/>
          <a:p>
            <a:r>
              <a:rPr lang="en-US" sz="1600" dirty="0" smtClean="0">
                <a:effectLst>
                  <a:outerShdw blurRad="38100" dist="38100" dir="2700000" algn="tl">
                    <a:srgbClr val="000000">
                      <a:alpha val="43137"/>
                    </a:srgbClr>
                  </a:outerShdw>
                </a:effectLst>
              </a:rPr>
              <a:t>Gold Sponsors:</a:t>
            </a:r>
            <a:endParaRPr lang="en-US" sz="1600" dirty="0">
              <a:effectLst>
                <a:outerShdw blurRad="38100" dist="38100" dir="2700000" algn="tl">
                  <a:srgbClr val="000000">
                    <a:alpha val="43137"/>
                  </a:srgbClr>
                </a:outerShdw>
              </a:effectLst>
            </a:endParaRPr>
          </a:p>
        </p:txBody>
      </p:sp>
      <p:sp>
        <p:nvSpPr>
          <p:cNvPr id="21" name="TextBox 20"/>
          <p:cNvSpPr txBox="1"/>
          <p:nvPr/>
        </p:nvSpPr>
        <p:spPr>
          <a:xfrm>
            <a:off x="3077098" y="2582140"/>
            <a:ext cx="1885046" cy="338554"/>
          </a:xfrm>
          <a:prstGeom prst="rect">
            <a:avLst/>
          </a:prstGeom>
          <a:solidFill>
            <a:schemeClr val="bg1">
              <a:lumMod val="75000"/>
            </a:schemeClr>
          </a:solidFill>
        </p:spPr>
        <p:txBody>
          <a:bodyPr wrap="square" rtlCol="0">
            <a:spAutoFit/>
          </a:bodyPr>
          <a:lstStyle/>
          <a:p>
            <a:r>
              <a:rPr lang="en-US" sz="1600" dirty="0" smtClean="0">
                <a:solidFill>
                  <a:schemeClr val="bg1"/>
                </a:solidFill>
                <a:effectLst>
                  <a:outerShdw blurRad="38100" dist="38100" dir="2700000" algn="tl">
                    <a:srgbClr val="000000">
                      <a:alpha val="43137"/>
                    </a:srgbClr>
                  </a:outerShdw>
                </a:effectLst>
              </a:rPr>
              <a:t>Silver Sponsors:</a:t>
            </a:r>
            <a:endParaRPr lang="en-US" sz="1600" dirty="0">
              <a:solidFill>
                <a:schemeClr val="bg1"/>
              </a:solidFill>
              <a:effectLst>
                <a:outerShdw blurRad="38100" dist="38100" dir="2700000" algn="tl">
                  <a:srgbClr val="000000">
                    <a:alpha val="43137"/>
                  </a:srgbClr>
                </a:outerShdw>
              </a:effectLst>
            </a:endParaRPr>
          </a:p>
        </p:txBody>
      </p:sp>
      <p:sp>
        <p:nvSpPr>
          <p:cNvPr id="22" name="TextBox 21"/>
          <p:cNvSpPr txBox="1"/>
          <p:nvPr/>
        </p:nvSpPr>
        <p:spPr>
          <a:xfrm>
            <a:off x="3082214" y="4060417"/>
            <a:ext cx="1843353" cy="307777"/>
          </a:xfrm>
          <a:prstGeom prst="rect">
            <a:avLst/>
          </a:prstGeom>
          <a:solidFill>
            <a:schemeClr val="bg1">
              <a:lumMod val="85000"/>
            </a:schemeClr>
          </a:solidFill>
        </p:spPr>
        <p:txBody>
          <a:bodyPr wrap="square" rtlCol="0">
            <a:spAutoFit/>
          </a:bodyPr>
          <a:lstStyle/>
          <a:p>
            <a:r>
              <a:rPr lang="en-US" sz="1400" dirty="0" smtClean="0">
                <a:effectLst>
                  <a:outerShdw blurRad="38100" dist="38100" dir="2700000" algn="tl">
                    <a:srgbClr val="000000">
                      <a:alpha val="43137"/>
                    </a:srgbClr>
                  </a:outerShdw>
                </a:effectLst>
              </a:rPr>
              <a:t>Bronze Sponsors:</a:t>
            </a:r>
            <a:endParaRPr lang="en-US" sz="1400" dirty="0">
              <a:effectLst>
                <a:outerShdw blurRad="38100" dist="38100" dir="2700000" algn="tl">
                  <a:srgbClr val="000000">
                    <a:alpha val="43137"/>
                  </a:srgbClr>
                </a:outerShdw>
              </a:effectLst>
            </a:endParaRPr>
          </a:p>
        </p:txBody>
      </p:sp>
      <p:sp>
        <p:nvSpPr>
          <p:cNvPr id="24" name="TextBox 23"/>
          <p:cNvSpPr txBox="1"/>
          <p:nvPr/>
        </p:nvSpPr>
        <p:spPr>
          <a:xfrm>
            <a:off x="5066040" y="4060417"/>
            <a:ext cx="2048256" cy="307777"/>
          </a:xfrm>
          <a:prstGeom prst="rect">
            <a:avLst/>
          </a:prstGeom>
          <a:solidFill>
            <a:schemeClr val="bg1">
              <a:lumMod val="85000"/>
            </a:schemeClr>
          </a:solidFill>
        </p:spPr>
        <p:txBody>
          <a:bodyPr wrap="square" rtlCol="0">
            <a:spAutoFit/>
          </a:bodyPr>
          <a:lstStyle/>
          <a:p>
            <a:r>
              <a:rPr lang="en-US" sz="1400" dirty="0" smtClean="0">
                <a:solidFill>
                  <a:schemeClr val="bg1">
                    <a:lumMod val="50000"/>
                  </a:schemeClr>
                </a:solidFill>
                <a:effectLst>
                  <a:outerShdw blurRad="38100" dist="38100" dir="2700000" algn="tl">
                    <a:srgbClr val="000000">
                      <a:alpha val="43137"/>
                    </a:srgbClr>
                  </a:outerShdw>
                </a:effectLst>
              </a:rPr>
              <a:t>Swag Sponsors:</a:t>
            </a:r>
            <a:endParaRPr lang="en-US" sz="1400" dirty="0">
              <a:solidFill>
                <a:schemeClr val="bg1">
                  <a:lumMod val="50000"/>
                </a:schemeClr>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24128" y="1293861"/>
            <a:ext cx="2248391" cy="105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775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68238"/>
            <a:ext cx="9144000" cy="156966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25000" dist="5000" dir="5400000" sy="-100000" rotWithShape="0"/>
                </a:effectLst>
              </a:rPr>
              <a:t>Best Practices</a:t>
            </a:r>
          </a:p>
          <a:p>
            <a:pPr algn="ctr"/>
            <a:r>
              <a:rPr lang="en-US" sz="4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25000" dist="5000" dir="5400000" sy="-100000" rotWithShape="0"/>
                </a:effectLst>
              </a:rPr>
              <a:t>Checklist</a:t>
            </a:r>
            <a:endParaRPr lang="en-US" sz="4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25000" dist="5000" dir="5400000" sy="-100000" rotWithShape="0"/>
              </a:effectLst>
            </a:endParaRPr>
          </a:p>
        </p:txBody>
      </p:sp>
    </p:spTree>
    <p:extLst>
      <p:ext uri="{BB962C8B-B14F-4D97-AF65-F5344CB8AC3E}">
        <p14:creationId xmlns:p14="http://schemas.microsoft.com/office/powerpoint/2010/main" val="126335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76200"/>
            <a:ext cx="9144000" cy="639762"/>
          </a:xfrm>
          <a:prstGeom prst="rect">
            <a:avLst/>
          </a:prstGeom>
        </p:spPr>
        <p:txBody>
          <a:bodyPr>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r>
              <a:rPr lang="en-US" sz="2800" dirty="0" smtClean="0"/>
              <a:t>Installation &amp; Configuration Best Practices for Performance</a:t>
            </a:r>
            <a:endParaRPr lang="en-US" sz="2800" dirty="0"/>
          </a:p>
        </p:txBody>
      </p:sp>
      <p:sp>
        <p:nvSpPr>
          <p:cNvPr id="4" name="Content Placeholder 2"/>
          <p:cNvSpPr txBox="1">
            <a:spLocks/>
          </p:cNvSpPr>
          <p:nvPr/>
        </p:nvSpPr>
        <p:spPr>
          <a:xfrm>
            <a:off x="304800" y="592660"/>
            <a:ext cx="4114800" cy="3920073"/>
          </a:xfrm>
          <a:prstGeom prst="rect">
            <a:avLst/>
          </a:prstGeom>
          <a:solidFill>
            <a:schemeClr val="bg1"/>
          </a:solidFill>
        </p:spPr>
        <p:txBody>
          <a:bodyPr>
            <a:normAutofit fontScale="92500"/>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spcBef>
                <a:spcPts val="300"/>
              </a:spcBef>
              <a:spcAft>
                <a:spcPts val="300"/>
              </a:spcAft>
              <a:buClr>
                <a:srgbClr val="C00000"/>
              </a:buClr>
              <a:buFont typeface="Wingdings" pitchFamily="2" charset="2"/>
              <a:buChar char="q"/>
            </a:pPr>
            <a:r>
              <a:rPr lang="en-US" sz="1100" b="1" dirty="0" smtClean="0">
                <a:solidFill>
                  <a:schemeClr val="tx1"/>
                </a:solidFill>
              </a:rPr>
              <a:t>Server Role. </a:t>
            </a:r>
            <a:r>
              <a:rPr lang="en-US" sz="1100" dirty="0" smtClean="0">
                <a:solidFill>
                  <a:schemeClr val="tx1"/>
                </a:solidFill>
              </a:rPr>
              <a:t>Server should be a member server of a Microsoft Active Directory network, and dedicated only to SQL Server. Windows File, Print, and Domain Controller services should be left for other machines.</a:t>
            </a:r>
          </a:p>
          <a:p>
            <a:pPr algn="just">
              <a:spcBef>
                <a:spcPts val="300"/>
              </a:spcBef>
              <a:spcAft>
                <a:spcPts val="300"/>
              </a:spcAft>
              <a:buClr>
                <a:srgbClr val="C00000"/>
              </a:buClr>
              <a:buFont typeface="Wingdings" pitchFamily="2" charset="2"/>
              <a:buChar char="q"/>
            </a:pPr>
            <a:r>
              <a:rPr lang="en-US" sz="1100" b="1" dirty="0" smtClean="0">
                <a:solidFill>
                  <a:schemeClr val="tx1"/>
                </a:solidFill>
              </a:rPr>
              <a:t>System Architecture. </a:t>
            </a:r>
            <a:r>
              <a:rPr lang="en-US" sz="1100" dirty="0" smtClean="0">
                <a:solidFill>
                  <a:schemeClr val="tx1"/>
                </a:solidFill>
              </a:rPr>
              <a:t>Use 64-bit architecture server.</a:t>
            </a:r>
          </a:p>
          <a:p>
            <a:pPr algn="just">
              <a:spcBef>
                <a:spcPts val="300"/>
              </a:spcBef>
              <a:spcAft>
                <a:spcPts val="300"/>
              </a:spcAft>
              <a:buClr>
                <a:srgbClr val="C00000"/>
              </a:buClr>
              <a:buFont typeface="Wingdings" pitchFamily="2" charset="2"/>
              <a:buChar char="q"/>
            </a:pPr>
            <a:r>
              <a:rPr lang="en-US" sz="1100" b="1" dirty="0" smtClean="0">
                <a:solidFill>
                  <a:schemeClr val="tx1"/>
                </a:solidFill>
              </a:rPr>
              <a:t>32-Bit Systems. </a:t>
            </a:r>
            <a:r>
              <a:rPr lang="en-US" sz="1100" dirty="0" smtClean="0">
                <a:solidFill>
                  <a:schemeClr val="tx1"/>
                </a:solidFill>
              </a:rPr>
              <a:t>Include de /PAE parameter inside the boot.ini file on Windows Server 2003 on servers with more than 4GB RAM.</a:t>
            </a:r>
          </a:p>
          <a:p>
            <a:pPr algn="just">
              <a:spcBef>
                <a:spcPts val="300"/>
              </a:spcBef>
              <a:spcAft>
                <a:spcPts val="300"/>
              </a:spcAft>
              <a:buClr>
                <a:srgbClr val="C00000"/>
              </a:buClr>
              <a:buFont typeface="Wingdings" pitchFamily="2" charset="2"/>
              <a:buChar char="q"/>
            </a:pPr>
            <a:r>
              <a:rPr lang="en-US" sz="1100" b="1" dirty="0" smtClean="0">
                <a:solidFill>
                  <a:schemeClr val="tx1"/>
                </a:solidFill>
              </a:rPr>
              <a:t>SQL Server Edition. </a:t>
            </a:r>
            <a:r>
              <a:rPr lang="en-US" sz="1100" dirty="0" smtClean="0">
                <a:solidFill>
                  <a:schemeClr val="tx1"/>
                </a:solidFill>
              </a:rPr>
              <a:t>Use the DEVELOPER edition on development and test servers. Use the ENTERPRISE edition on QA and Production servers.</a:t>
            </a:r>
          </a:p>
          <a:p>
            <a:pPr algn="just">
              <a:spcBef>
                <a:spcPts val="300"/>
              </a:spcBef>
              <a:spcAft>
                <a:spcPts val="300"/>
              </a:spcAft>
              <a:buClr>
                <a:srgbClr val="C00000"/>
              </a:buClr>
              <a:buFont typeface="Wingdings" pitchFamily="2" charset="2"/>
              <a:buChar char="q"/>
            </a:pPr>
            <a:r>
              <a:rPr lang="en-US" sz="1100" b="1" dirty="0" smtClean="0">
                <a:solidFill>
                  <a:schemeClr val="tx1"/>
                </a:solidFill>
              </a:rPr>
              <a:t>CPU Cache. </a:t>
            </a:r>
            <a:r>
              <a:rPr lang="en-US" sz="1100" dirty="0" smtClean="0">
                <a:solidFill>
                  <a:schemeClr val="tx1"/>
                </a:solidFill>
              </a:rPr>
              <a:t>Use servers with CPUs that has L3 memory cache.</a:t>
            </a:r>
          </a:p>
          <a:p>
            <a:pPr algn="just">
              <a:spcBef>
                <a:spcPts val="300"/>
              </a:spcBef>
              <a:spcAft>
                <a:spcPts val="300"/>
              </a:spcAft>
              <a:buClr>
                <a:srgbClr val="C00000"/>
              </a:buClr>
              <a:buFont typeface="Wingdings" pitchFamily="2" charset="2"/>
              <a:buChar char="q"/>
            </a:pPr>
            <a:r>
              <a:rPr lang="en-US" sz="1100" b="1" dirty="0" smtClean="0">
                <a:solidFill>
                  <a:schemeClr val="tx1"/>
                </a:solidFill>
              </a:rPr>
              <a:t>Whitepapers</a:t>
            </a:r>
            <a:r>
              <a:rPr lang="en-US" sz="1100" dirty="0" smtClean="0">
                <a:solidFill>
                  <a:schemeClr val="tx1"/>
                </a:solidFill>
              </a:rPr>
              <a:t>. Look for Low-Latency best practices configurations on server manufacturer’s websites.</a:t>
            </a:r>
            <a:endParaRPr lang="en-US" sz="1100" b="1" dirty="0" smtClean="0">
              <a:solidFill>
                <a:schemeClr val="tx1"/>
              </a:solidFill>
            </a:endParaRPr>
          </a:p>
          <a:p>
            <a:pPr algn="just">
              <a:spcBef>
                <a:spcPts val="300"/>
              </a:spcBef>
              <a:spcAft>
                <a:spcPts val="300"/>
              </a:spcAft>
              <a:buClr>
                <a:srgbClr val="C00000"/>
              </a:buClr>
              <a:buFont typeface="Wingdings" pitchFamily="2" charset="2"/>
              <a:buChar char="q"/>
            </a:pPr>
            <a:r>
              <a:rPr lang="en-US" sz="1100" b="1" dirty="0" smtClean="0">
                <a:solidFill>
                  <a:schemeClr val="tx1"/>
                </a:solidFill>
              </a:rPr>
              <a:t>BIOS. </a:t>
            </a:r>
            <a:r>
              <a:rPr lang="en-US" sz="1100" dirty="0" smtClean="0">
                <a:solidFill>
                  <a:schemeClr val="tx1"/>
                </a:solidFill>
              </a:rPr>
              <a:t>Disable CPU Hyper-Threading (or “Logical Processor”) at the BIOS level. Use Intel’s Processor ID utility to verify it.</a:t>
            </a:r>
          </a:p>
          <a:p>
            <a:pPr algn="just">
              <a:spcBef>
                <a:spcPts val="300"/>
              </a:spcBef>
              <a:spcAft>
                <a:spcPts val="300"/>
              </a:spcAft>
              <a:buClr>
                <a:srgbClr val="C00000"/>
              </a:buClr>
              <a:buFont typeface="Wingdings" pitchFamily="2" charset="2"/>
              <a:buChar char="q"/>
            </a:pPr>
            <a:r>
              <a:rPr lang="en-US" sz="1100" b="1" dirty="0" smtClean="0">
                <a:solidFill>
                  <a:schemeClr val="tx1"/>
                </a:solidFill>
              </a:rPr>
              <a:t>BIOS</a:t>
            </a:r>
            <a:r>
              <a:rPr lang="en-US" sz="1100" dirty="0" smtClean="0">
                <a:solidFill>
                  <a:schemeClr val="tx1"/>
                </a:solidFill>
              </a:rPr>
              <a:t>. Disable CPU Turbo Mode (or Turbo Boost Optimization).</a:t>
            </a:r>
          </a:p>
          <a:p>
            <a:pPr algn="just">
              <a:spcBef>
                <a:spcPts val="300"/>
              </a:spcBef>
              <a:spcAft>
                <a:spcPts val="300"/>
              </a:spcAft>
              <a:buClr>
                <a:srgbClr val="C00000"/>
              </a:buClr>
              <a:buFont typeface="Wingdings" pitchFamily="2" charset="2"/>
              <a:buChar char="q"/>
            </a:pPr>
            <a:r>
              <a:rPr lang="en-US" sz="1100" b="1" dirty="0" smtClean="0">
                <a:solidFill>
                  <a:schemeClr val="tx1"/>
                </a:solidFill>
              </a:rPr>
              <a:t>BIOS</a:t>
            </a:r>
            <a:r>
              <a:rPr lang="en-US" sz="1100" dirty="0" smtClean="0">
                <a:solidFill>
                  <a:schemeClr val="tx1"/>
                </a:solidFill>
              </a:rPr>
              <a:t>. Disable CPU C-States (or C-3, C6, etc.).</a:t>
            </a:r>
          </a:p>
          <a:p>
            <a:pPr algn="just">
              <a:spcBef>
                <a:spcPts val="300"/>
              </a:spcBef>
              <a:spcAft>
                <a:spcPts val="300"/>
              </a:spcAft>
              <a:buClr>
                <a:srgbClr val="C00000"/>
              </a:buClr>
              <a:buFont typeface="Wingdings" pitchFamily="2" charset="2"/>
              <a:buChar char="q"/>
            </a:pPr>
            <a:r>
              <a:rPr lang="en-US" sz="1100" b="1" dirty="0" smtClean="0">
                <a:solidFill>
                  <a:schemeClr val="tx1"/>
                </a:solidFill>
              </a:rPr>
              <a:t>BIOS</a:t>
            </a:r>
            <a:r>
              <a:rPr lang="en-US" sz="1100" dirty="0" smtClean="0">
                <a:solidFill>
                  <a:schemeClr val="tx1"/>
                </a:solidFill>
              </a:rPr>
              <a:t>. Disable CPU C1E.</a:t>
            </a:r>
          </a:p>
        </p:txBody>
      </p:sp>
      <p:sp>
        <p:nvSpPr>
          <p:cNvPr id="5" name="Content Placeholder 2"/>
          <p:cNvSpPr txBox="1">
            <a:spLocks/>
          </p:cNvSpPr>
          <p:nvPr/>
        </p:nvSpPr>
        <p:spPr>
          <a:xfrm>
            <a:off x="4724400" y="592660"/>
            <a:ext cx="4114800" cy="3920073"/>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300"/>
              </a:spcBef>
              <a:spcAft>
                <a:spcPts val="300"/>
              </a:spcAft>
              <a:buClr>
                <a:srgbClr val="C00000"/>
              </a:buClr>
              <a:buFont typeface="Wingdings" pitchFamily="2" charset="2"/>
              <a:buChar char="q"/>
            </a:pPr>
            <a:r>
              <a:rPr lang="en-US" sz="1000" b="1" dirty="0">
                <a:solidFill>
                  <a:schemeClr val="tx1"/>
                </a:solidFill>
              </a:rPr>
              <a:t>BIOS</a:t>
            </a:r>
            <a:r>
              <a:rPr lang="en-US" sz="1000" dirty="0">
                <a:solidFill>
                  <a:schemeClr val="tx1"/>
                </a:solidFill>
              </a:rPr>
              <a:t>. Change Power Management to Maximum Performance.</a:t>
            </a:r>
            <a:endParaRPr lang="en-US" sz="1000" b="1" dirty="0">
              <a:solidFill>
                <a:schemeClr val="tx1"/>
              </a:solidFill>
            </a:endParaRPr>
          </a:p>
          <a:p>
            <a:pPr algn="just">
              <a:spcBef>
                <a:spcPts val="300"/>
              </a:spcBef>
              <a:spcAft>
                <a:spcPts val="300"/>
              </a:spcAft>
              <a:buClr>
                <a:srgbClr val="C00000"/>
              </a:buClr>
              <a:buFont typeface="Wingdings" pitchFamily="2" charset="2"/>
              <a:buChar char="q"/>
            </a:pPr>
            <a:r>
              <a:rPr lang="en-US" sz="1000" b="1" dirty="0" smtClean="0">
                <a:solidFill>
                  <a:schemeClr val="tx1"/>
                </a:solidFill>
              </a:rPr>
              <a:t>BIOS.</a:t>
            </a:r>
            <a:r>
              <a:rPr lang="en-US" sz="1000" dirty="0" smtClean="0">
                <a:solidFill>
                  <a:schemeClr val="tx1"/>
                </a:solidFill>
              </a:rPr>
              <a:t> Disable QPI Power Management.</a:t>
            </a:r>
          </a:p>
          <a:p>
            <a:pPr algn="just">
              <a:spcBef>
                <a:spcPts val="300"/>
              </a:spcBef>
              <a:spcAft>
                <a:spcPts val="300"/>
              </a:spcAft>
              <a:buClr>
                <a:srgbClr val="C00000"/>
              </a:buClr>
              <a:buFont typeface="Wingdings" pitchFamily="2" charset="2"/>
              <a:buChar char="q"/>
            </a:pPr>
            <a:r>
              <a:rPr lang="en-US" sz="1000" b="1" dirty="0">
                <a:solidFill>
                  <a:schemeClr val="tx1"/>
                </a:solidFill>
              </a:rPr>
              <a:t>BIOS.</a:t>
            </a:r>
            <a:r>
              <a:rPr lang="en-US" sz="1000" dirty="0">
                <a:solidFill>
                  <a:schemeClr val="tx1"/>
                </a:solidFill>
              </a:rPr>
              <a:t> Change Power Profile to Maximum Performance.</a:t>
            </a:r>
            <a:endParaRPr lang="en-US" sz="1000" b="1" dirty="0">
              <a:solidFill>
                <a:schemeClr val="tx1"/>
              </a:solidFill>
            </a:endParaRPr>
          </a:p>
          <a:p>
            <a:pPr algn="just">
              <a:spcBef>
                <a:spcPts val="300"/>
              </a:spcBef>
              <a:spcAft>
                <a:spcPts val="300"/>
              </a:spcAft>
              <a:buClr>
                <a:srgbClr val="C00000"/>
              </a:buClr>
              <a:buFont typeface="Wingdings" pitchFamily="2" charset="2"/>
              <a:buChar char="q"/>
            </a:pPr>
            <a:r>
              <a:rPr lang="en-US" sz="1000" b="1" dirty="0" smtClean="0">
                <a:solidFill>
                  <a:schemeClr val="tx1"/>
                </a:solidFill>
              </a:rPr>
              <a:t>BIOS.</a:t>
            </a:r>
            <a:r>
              <a:rPr lang="en-US" sz="1000" dirty="0" smtClean="0">
                <a:solidFill>
                  <a:schemeClr val="tx1"/>
                </a:solidFill>
              </a:rPr>
              <a:t> Change Power Regulator to High Performance Mode.</a:t>
            </a:r>
          </a:p>
          <a:p>
            <a:pPr algn="just">
              <a:spcBef>
                <a:spcPts val="300"/>
              </a:spcBef>
              <a:spcAft>
                <a:spcPts val="300"/>
              </a:spcAft>
              <a:buClr>
                <a:srgbClr val="C00000"/>
              </a:buClr>
              <a:buFont typeface="Wingdings" pitchFamily="2" charset="2"/>
              <a:buChar char="q"/>
            </a:pPr>
            <a:r>
              <a:rPr lang="en-US" sz="1000" b="1" dirty="0" smtClean="0">
                <a:solidFill>
                  <a:schemeClr val="tx1"/>
                </a:solidFill>
              </a:rPr>
              <a:t>RAM Modules.</a:t>
            </a:r>
            <a:r>
              <a:rPr lang="en-US" sz="1000" dirty="0" smtClean="0">
                <a:solidFill>
                  <a:schemeClr val="tx1"/>
                </a:solidFill>
              </a:rPr>
              <a:t> Validate with the server’s manufacturer low-latency recommendations on CPU and memory SIMMs combinations, as well as memory SIMMs location on multiple memory channels per processor.</a:t>
            </a:r>
            <a:endParaRPr lang="en-US" sz="1000" b="1" dirty="0" smtClean="0">
              <a:solidFill>
                <a:schemeClr val="tx1"/>
              </a:solidFill>
            </a:endParaRPr>
          </a:p>
          <a:p>
            <a:pPr algn="just">
              <a:spcBef>
                <a:spcPts val="300"/>
              </a:spcBef>
              <a:spcAft>
                <a:spcPts val="300"/>
              </a:spcAft>
              <a:buClr>
                <a:srgbClr val="C00000"/>
              </a:buClr>
              <a:buFont typeface="Wingdings" pitchFamily="2" charset="2"/>
              <a:buChar char="q"/>
            </a:pPr>
            <a:r>
              <a:rPr lang="en-US" sz="1000" b="1" dirty="0" smtClean="0">
                <a:solidFill>
                  <a:schemeClr val="tx1"/>
                </a:solidFill>
              </a:rPr>
              <a:t>RAM per CPU Core. </a:t>
            </a:r>
            <a:r>
              <a:rPr lang="en-US" sz="1000" dirty="0" smtClean="0">
                <a:solidFill>
                  <a:schemeClr val="tx1"/>
                </a:solidFill>
              </a:rPr>
              <a:t>For OLTP systems, use 2GB-4GB RAM per CPU Core.</a:t>
            </a:r>
          </a:p>
          <a:p>
            <a:pPr algn="just">
              <a:spcBef>
                <a:spcPts val="300"/>
              </a:spcBef>
              <a:spcAft>
                <a:spcPts val="300"/>
              </a:spcAft>
              <a:buClr>
                <a:srgbClr val="C00000"/>
              </a:buClr>
              <a:buFont typeface="Wingdings" pitchFamily="2" charset="2"/>
              <a:buChar char="q"/>
            </a:pPr>
            <a:r>
              <a:rPr lang="en-US" sz="1000" b="1" dirty="0" smtClean="0">
                <a:solidFill>
                  <a:schemeClr val="tx1"/>
                </a:solidFill>
              </a:rPr>
              <a:t>RAM </a:t>
            </a:r>
            <a:r>
              <a:rPr lang="en-US" sz="1000" b="1" dirty="0">
                <a:solidFill>
                  <a:schemeClr val="tx1"/>
                </a:solidFill>
              </a:rPr>
              <a:t>per CPU Socket in Fast Track v3 (Data Warehousing). </a:t>
            </a:r>
            <a:r>
              <a:rPr lang="en-US" sz="1000" dirty="0">
                <a:solidFill>
                  <a:schemeClr val="tx1"/>
                </a:solidFill>
              </a:rPr>
              <a:t>For 2-CPU Socket use minimum of 96 GB RAM. For 4-CPU Socket use minimum of 128 GB RAM. For 8-CPU Socket use minimum of 256 GB RAM</a:t>
            </a:r>
            <a:r>
              <a:rPr lang="en-US" sz="1000" dirty="0" smtClean="0">
                <a:solidFill>
                  <a:schemeClr val="tx1"/>
                </a:solidFill>
              </a:rPr>
              <a:t>.</a:t>
            </a:r>
          </a:p>
          <a:p>
            <a:pPr algn="just">
              <a:buClr>
                <a:srgbClr val="C00000"/>
              </a:buClr>
              <a:buFont typeface="Wingdings" pitchFamily="2" charset="2"/>
              <a:buChar char="q"/>
            </a:pPr>
            <a:r>
              <a:rPr lang="en-US" sz="1000" b="1" dirty="0">
                <a:solidFill>
                  <a:schemeClr val="tx1"/>
                </a:solidFill>
              </a:rPr>
              <a:t>Processor Scheduling. </a:t>
            </a:r>
            <a:r>
              <a:rPr lang="en-US" sz="1000" dirty="0">
                <a:solidFill>
                  <a:schemeClr val="tx1"/>
                </a:solidFill>
              </a:rPr>
              <a:t>Be sure that in Computer properties, Performance Options, the Processor Scheduling parameter is configured for “Background Services”.</a:t>
            </a:r>
          </a:p>
          <a:p>
            <a:pPr algn="just">
              <a:buClr>
                <a:srgbClr val="C00000"/>
              </a:buClr>
              <a:buFont typeface="Wingdings" pitchFamily="2" charset="2"/>
              <a:buChar char="q"/>
            </a:pPr>
            <a:r>
              <a:rPr lang="en-US" sz="1000" b="1" dirty="0">
                <a:solidFill>
                  <a:schemeClr val="tx1"/>
                </a:solidFill>
              </a:rPr>
              <a:t>Network Interface Cards. </a:t>
            </a:r>
            <a:r>
              <a:rPr lang="en-US" sz="1000" dirty="0">
                <a:solidFill>
                  <a:schemeClr val="tx1"/>
                </a:solidFill>
              </a:rPr>
              <a:t>Have, at least, two network interface cards connected to two different networks in order to divide application load from administrative load</a:t>
            </a:r>
            <a:r>
              <a:rPr lang="en-US" sz="1000" dirty="0" smtClean="0">
                <a:solidFill>
                  <a:schemeClr val="tx1"/>
                </a:solidFill>
              </a:rPr>
              <a:t>.</a:t>
            </a:r>
            <a:endParaRPr lang="en-US" sz="1000" dirty="0">
              <a:solidFill>
                <a:schemeClr val="tx1"/>
              </a:solidFill>
            </a:endParaRPr>
          </a:p>
        </p:txBody>
      </p:sp>
    </p:spTree>
    <p:extLst>
      <p:ext uri="{BB962C8B-B14F-4D97-AF65-F5344CB8AC3E}">
        <p14:creationId xmlns:p14="http://schemas.microsoft.com/office/powerpoint/2010/main" val="341161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fade">
                                      <p:cBhvr>
                                        <p:cTn id="57" dur="500"/>
                                        <p:tgtEl>
                                          <p:spTgt spid="4">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xEl>
                                              <p:pRg st="0" end="0"/>
                                            </p:txEl>
                                          </p:spTgt>
                                        </p:tgtEl>
                                        <p:attrNameLst>
                                          <p:attrName>style.visibility</p:attrName>
                                        </p:attrNameLst>
                                      </p:cBhvr>
                                      <p:to>
                                        <p:strVal val="visible"/>
                                      </p:to>
                                    </p:set>
                                    <p:animEffect transition="in" filter="fade">
                                      <p:cBhvr>
                                        <p:cTn id="67" dur="500"/>
                                        <p:tgtEl>
                                          <p:spTgt spid="5">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
                                            <p:txEl>
                                              <p:pRg st="1" end="1"/>
                                            </p:txEl>
                                          </p:spTgt>
                                        </p:tgtEl>
                                        <p:attrNameLst>
                                          <p:attrName>style.visibility</p:attrName>
                                        </p:attrNameLst>
                                      </p:cBhvr>
                                      <p:to>
                                        <p:strVal val="visible"/>
                                      </p:to>
                                    </p:set>
                                    <p:animEffect transition="in" filter="fade">
                                      <p:cBhvr>
                                        <p:cTn id="72" dur="500"/>
                                        <p:tgtEl>
                                          <p:spTgt spid="5">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
                                            <p:txEl>
                                              <p:pRg st="2" end="2"/>
                                            </p:txEl>
                                          </p:spTgt>
                                        </p:tgtEl>
                                        <p:attrNameLst>
                                          <p:attrName>style.visibility</p:attrName>
                                        </p:attrNameLst>
                                      </p:cBhvr>
                                      <p:to>
                                        <p:strVal val="visible"/>
                                      </p:to>
                                    </p:set>
                                    <p:animEffect transition="in" filter="fade">
                                      <p:cBhvr>
                                        <p:cTn id="77" dur="500"/>
                                        <p:tgtEl>
                                          <p:spTgt spid="5">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
                                            <p:txEl>
                                              <p:pRg st="3" end="3"/>
                                            </p:txEl>
                                          </p:spTgt>
                                        </p:tgtEl>
                                        <p:attrNameLst>
                                          <p:attrName>style.visibility</p:attrName>
                                        </p:attrNameLst>
                                      </p:cBhvr>
                                      <p:to>
                                        <p:strVal val="visible"/>
                                      </p:to>
                                    </p:set>
                                    <p:animEffect transition="in" filter="fade">
                                      <p:cBhvr>
                                        <p:cTn id="82" dur="500"/>
                                        <p:tgtEl>
                                          <p:spTgt spid="5">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5">
                                            <p:txEl>
                                              <p:pRg st="4" end="4"/>
                                            </p:txEl>
                                          </p:spTgt>
                                        </p:tgtEl>
                                        <p:attrNameLst>
                                          <p:attrName>style.visibility</p:attrName>
                                        </p:attrNameLst>
                                      </p:cBhvr>
                                      <p:to>
                                        <p:strVal val="visible"/>
                                      </p:to>
                                    </p:set>
                                    <p:animEffect transition="in" filter="fade">
                                      <p:cBhvr>
                                        <p:cTn id="87" dur="500"/>
                                        <p:tgtEl>
                                          <p:spTgt spid="5">
                                            <p:txEl>
                                              <p:pRg st="4" end="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5" end="5"/>
                                            </p:txEl>
                                          </p:spTgt>
                                        </p:tgtEl>
                                        <p:attrNameLst>
                                          <p:attrName>style.visibility</p:attrName>
                                        </p:attrNameLst>
                                      </p:cBhvr>
                                      <p:to>
                                        <p:strVal val="visible"/>
                                      </p:to>
                                    </p:set>
                                    <p:animEffect transition="in" filter="fade">
                                      <p:cBhvr>
                                        <p:cTn id="92" dur="500"/>
                                        <p:tgtEl>
                                          <p:spTgt spid="5">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5">
                                            <p:txEl>
                                              <p:pRg st="6" end="6"/>
                                            </p:txEl>
                                          </p:spTgt>
                                        </p:tgtEl>
                                        <p:attrNameLst>
                                          <p:attrName>style.visibility</p:attrName>
                                        </p:attrNameLst>
                                      </p:cBhvr>
                                      <p:to>
                                        <p:strVal val="visible"/>
                                      </p:to>
                                    </p:set>
                                    <p:animEffect transition="in" filter="fade">
                                      <p:cBhvr>
                                        <p:cTn id="97" dur="500"/>
                                        <p:tgtEl>
                                          <p:spTgt spid="5">
                                            <p:txEl>
                                              <p:pRg st="6" end="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5">
                                            <p:txEl>
                                              <p:pRg st="7" end="7"/>
                                            </p:txEl>
                                          </p:spTgt>
                                        </p:tgtEl>
                                        <p:attrNameLst>
                                          <p:attrName>style.visibility</p:attrName>
                                        </p:attrNameLst>
                                      </p:cBhvr>
                                      <p:to>
                                        <p:strVal val="visible"/>
                                      </p:to>
                                    </p:set>
                                    <p:animEffect transition="in" filter="fade">
                                      <p:cBhvr>
                                        <p:cTn id="102" dur="500"/>
                                        <p:tgtEl>
                                          <p:spTgt spid="5">
                                            <p:txEl>
                                              <p:pRg st="7" end="7"/>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5">
                                            <p:txEl>
                                              <p:pRg st="8" end="8"/>
                                            </p:txEl>
                                          </p:spTgt>
                                        </p:tgtEl>
                                        <p:attrNameLst>
                                          <p:attrName>style.visibility</p:attrName>
                                        </p:attrNameLst>
                                      </p:cBhvr>
                                      <p:to>
                                        <p:strVal val="visible"/>
                                      </p:to>
                                    </p:set>
                                    <p:animEffect transition="in" filter="fade">
                                      <p:cBhvr>
                                        <p:cTn id="10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76200"/>
            <a:ext cx="9144000" cy="639762"/>
          </a:xfrm>
          <a:prstGeom prst="rect">
            <a:avLst/>
          </a:prstGeom>
        </p:spPr>
        <p:txBody>
          <a:bodyPr>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r>
              <a:rPr lang="en-US" sz="2800" dirty="0" smtClean="0"/>
              <a:t>Installation &amp; Configuration Best Practices for Performance</a:t>
            </a:r>
            <a:endParaRPr lang="en-US" sz="2800" dirty="0"/>
          </a:p>
        </p:txBody>
      </p:sp>
      <p:sp>
        <p:nvSpPr>
          <p:cNvPr id="4" name="Content Placeholder 2"/>
          <p:cNvSpPr txBox="1">
            <a:spLocks/>
          </p:cNvSpPr>
          <p:nvPr/>
        </p:nvSpPr>
        <p:spPr>
          <a:xfrm>
            <a:off x="304800" y="592660"/>
            <a:ext cx="4114800" cy="3937007"/>
          </a:xfrm>
          <a:prstGeom prst="rect">
            <a:avLst/>
          </a:prstGeom>
          <a:solidFill>
            <a:schemeClr val="bg1"/>
          </a:solidFill>
        </p:spPr>
        <p:txBody>
          <a:bodyPr>
            <a:norm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spcBef>
                <a:spcPts val="300"/>
              </a:spcBef>
              <a:spcAft>
                <a:spcPts val="300"/>
              </a:spcAft>
              <a:buClr>
                <a:srgbClr val="C00000"/>
              </a:buClr>
              <a:buFont typeface="Wingdings" pitchFamily="2" charset="2"/>
              <a:buChar char="q"/>
            </a:pPr>
            <a:r>
              <a:rPr lang="en-US" sz="1000" b="1" dirty="0">
                <a:solidFill>
                  <a:schemeClr val="tx1"/>
                </a:solidFill>
              </a:rPr>
              <a:t>Network Interface Cards. </a:t>
            </a:r>
            <a:r>
              <a:rPr lang="en-US" sz="1000" dirty="0">
                <a:solidFill>
                  <a:schemeClr val="tx1"/>
                </a:solidFill>
              </a:rPr>
              <a:t>Configure each network interface adapter for “Maximize data throughput for network applications”.</a:t>
            </a:r>
          </a:p>
          <a:p>
            <a:pPr algn="just">
              <a:spcBef>
                <a:spcPts val="300"/>
              </a:spcBef>
              <a:spcAft>
                <a:spcPts val="300"/>
              </a:spcAft>
              <a:buClr>
                <a:srgbClr val="C00000"/>
              </a:buClr>
              <a:buFont typeface="Wingdings" pitchFamily="2" charset="2"/>
              <a:buChar char="q"/>
            </a:pPr>
            <a:r>
              <a:rPr lang="en-US" sz="1000" b="1" dirty="0">
                <a:solidFill>
                  <a:schemeClr val="tx1"/>
                </a:solidFill>
              </a:rPr>
              <a:t>Network Interface Cards. </a:t>
            </a:r>
            <a:r>
              <a:rPr lang="en-US" sz="1000" dirty="0">
                <a:solidFill>
                  <a:schemeClr val="tx1"/>
                </a:solidFill>
              </a:rPr>
              <a:t>For OLAP systems (Data Warehouses and Cubes), Database Mirroring, Log Shipping, and Replication… </a:t>
            </a:r>
            <a:r>
              <a:rPr lang="en-US" sz="1000" dirty="0" smtClean="0">
                <a:solidFill>
                  <a:schemeClr val="tx1"/>
                </a:solidFill>
              </a:rPr>
              <a:t>evaluate using Jumbo </a:t>
            </a:r>
            <a:r>
              <a:rPr lang="en-US" sz="1000" dirty="0">
                <a:solidFill>
                  <a:schemeClr val="tx1"/>
                </a:solidFill>
              </a:rPr>
              <a:t>Frames </a:t>
            </a:r>
            <a:r>
              <a:rPr lang="en-US" sz="1000" dirty="0" smtClean="0">
                <a:solidFill>
                  <a:schemeClr val="tx1"/>
                </a:solidFill>
              </a:rPr>
              <a:t>(9-Mbps) on </a:t>
            </a:r>
            <a:r>
              <a:rPr lang="en-US" sz="1000" dirty="0">
                <a:solidFill>
                  <a:schemeClr val="tx1"/>
                </a:solidFill>
              </a:rPr>
              <a:t>all devices that interact with each other (switches, routers, and NICs).</a:t>
            </a:r>
          </a:p>
          <a:p>
            <a:pPr algn="just">
              <a:spcBef>
                <a:spcPts val="300"/>
              </a:spcBef>
              <a:spcAft>
                <a:spcPts val="300"/>
              </a:spcAft>
              <a:buClr>
                <a:srgbClr val="C00000"/>
              </a:buClr>
              <a:buFont typeface="Wingdings" pitchFamily="2" charset="2"/>
              <a:buChar char="q"/>
            </a:pPr>
            <a:r>
              <a:rPr lang="en-US" sz="1000" b="1" dirty="0">
                <a:solidFill>
                  <a:schemeClr val="tx1"/>
                </a:solidFill>
              </a:rPr>
              <a:t>Disk Volumes. </a:t>
            </a:r>
            <a:r>
              <a:rPr lang="en-US" sz="1000" dirty="0">
                <a:solidFill>
                  <a:schemeClr val="tx1"/>
                </a:solidFill>
              </a:rPr>
              <a:t>Use Solid-State (SSD) disks or 15K disks.</a:t>
            </a:r>
          </a:p>
          <a:p>
            <a:pPr algn="just">
              <a:spcBef>
                <a:spcPts val="300"/>
              </a:spcBef>
              <a:spcAft>
                <a:spcPts val="300"/>
              </a:spcAft>
              <a:buClr>
                <a:srgbClr val="C00000"/>
              </a:buClr>
              <a:buFont typeface="Wingdings" pitchFamily="2" charset="2"/>
              <a:buChar char="q"/>
            </a:pPr>
            <a:r>
              <a:rPr lang="en-US" sz="1000" b="1" dirty="0">
                <a:solidFill>
                  <a:schemeClr val="tx1"/>
                </a:solidFill>
              </a:rPr>
              <a:t>Disk Volumes</a:t>
            </a:r>
            <a:r>
              <a:rPr lang="en-US" sz="1000" dirty="0">
                <a:solidFill>
                  <a:schemeClr val="tx1"/>
                </a:solidFill>
              </a:rPr>
              <a:t>. Use RAID-10 (or RAID-1) arrays when possible. Use RAID-5 as last option. </a:t>
            </a:r>
            <a:r>
              <a:rPr lang="en-US" sz="1000" dirty="0" smtClean="0">
                <a:solidFill>
                  <a:schemeClr val="tx1"/>
                </a:solidFill>
              </a:rPr>
              <a:t>Never use RAID-0. RAID-5 </a:t>
            </a:r>
            <a:r>
              <a:rPr lang="en-US" sz="1000" dirty="0">
                <a:solidFill>
                  <a:schemeClr val="tx1"/>
                </a:solidFill>
              </a:rPr>
              <a:t>is excellent for reading, but not best for writing (specially bad in random write). On direct-attached systems (DAS), if you need to balance performance and space between solid-state disks (SSD) and 15K disks (SAS), one strategy is to have solid-state disk at RAID-5 and 15k disks at RAID-10</a:t>
            </a:r>
            <a:r>
              <a:rPr lang="en-US" sz="1000" dirty="0" smtClean="0">
                <a:solidFill>
                  <a:schemeClr val="tx1"/>
                </a:solidFill>
              </a:rPr>
              <a:t>.</a:t>
            </a:r>
          </a:p>
          <a:p>
            <a:pPr algn="just">
              <a:spcBef>
                <a:spcPts val="300"/>
              </a:spcBef>
              <a:spcAft>
                <a:spcPts val="300"/>
              </a:spcAft>
              <a:buClr>
                <a:srgbClr val="C00000"/>
              </a:buClr>
              <a:buFont typeface="Wingdings" pitchFamily="2" charset="2"/>
              <a:buChar char="q"/>
            </a:pPr>
            <a:r>
              <a:rPr lang="en-US" sz="1000" b="1" dirty="0">
                <a:solidFill>
                  <a:schemeClr val="tx1"/>
                </a:solidFill>
              </a:rPr>
              <a:t>RAID Controller.</a:t>
            </a:r>
            <a:r>
              <a:rPr lang="en-US" sz="1000" dirty="0">
                <a:solidFill>
                  <a:schemeClr val="tx1"/>
                </a:solidFill>
              </a:rPr>
              <a:t> In virtual disks, indicate cache configuration in Write Policy = Write-Through (instead of  Write-Back). The objective is to acknowledge the operating system the completion of the transaction when is written to the storage system instead of the RAID controller’s cache. Otherwise, is a consistency risk if the controller’s battery is not working and energy goes down</a:t>
            </a:r>
            <a:r>
              <a:rPr lang="en-US" sz="1000" dirty="0" smtClean="0">
                <a:solidFill>
                  <a:schemeClr val="tx1"/>
                </a:solidFill>
              </a:rPr>
              <a:t>.</a:t>
            </a:r>
            <a:endParaRPr lang="en-US" sz="1000" b="1" dirty="0">
              <a:solidFill>
                <a:schemeClr val="tx1"/>
              </a:solidFill>
            </a:endParaRPr>
          </a:p>
        </p:txBody>
      </p:sp>
      <p:sp>
        <p:nvSpPr>
          <p:cNvPr id="5" name="Content Placeholder 2"/>
          <p:cNvSpPr txBox="1">
            <a:spLocks/>
          </p:cNvSpPr>
          <p:nvPr/>
        </p:nvSpPr>
        <p:spPr>
          <a:xfrm>
            <a:off x="4724400" y="592660"/>
            <a:ext cx="4114800" cy="3937007"/>
          </a:xfrm>
          <a:prstGeom prst="rect">
            <a:avLst/>
          </a:prstGeom>
          <a:solidFill>
            <a:schemeClr val="bg1"/>
          </a:solidFill>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300"/>
              </a:spcBef>
              <a:spcAft>
                <a:spcPts val="300"/>
              </a:spcAft>
              <a:buClr>
                <a:srgbClr val="C00000"/>
              </a:buClr>
              <a:buFont typeface="Wingdings" pitchFamily="2" charset="2"/>
              <a:buChar char="q"/>
            </a:pPr>
            <a:r>
              <a:rPr lang="en-US" sz="1000" b="1" dirty="0">
                <a:solidFill>
                  <a:schemeClr val="tx1"/>
                </a:solidFill>
              </a:rPr>
              <a:t>Fast Track v3 (DW) – Disks. </a:t>
            </a:r>
            <a:r>
              <a:rPr lang="en-US" sz="1000" dirty="0">
                <a:solidFill>
                  <a:schemeClr val="tx1"/>
                </a:solidFill>
              </a:rPr>
              <a:t>For Windows operating system and SQL Server binary files,  use a 2-Disk Spindles RAID-1 local disks array.</a:t>
            </a:r>
          </a:p>
          <a:p>
            <a:pPr algn="just">
              <a:spcBef>
                <a:spcPts val="300"/>
              </a:spcBef>
              <a:spcAft>
                <a:spcPts val="300"/>
              </a:spcAft>
              <a:buClr>
                <a:srgbClr val="C00000"/>
              </a:buClr>
              <a:buFont typeface="Wingdings" pitchFamily="2" charset="2"/>
              <a:buChar char="q"/>
            </a:pPr>
            <a:r>
              <a:rPr lang="en-US" sz="1000" b="1" dirty="0">
                <a:solidFill>
                  <a:schemeClr val="tx1"/>
                </a:solidFill>
              </a:rPr>
              <a:t>Disk Volumes.</a:t>
            </a:r>
            <a:r>
              <a:rPr lang="en-US" sz="1000" dirty="0">
                <a:solidFill>
                  <a:schemeClr val="tx1"/>
                </a:solidFill>
              </a:rPr>
              <a:t> Assign separate virtual disks (ex. SAN LUNs) for SQL Server data, log, tempdb, backups.</a:t>
            </a:r>
          </a:p>
          <a:p>
            <a:pPr algn="just">
              <a:spcBef>
                <a:spcPts val="300"/>
              </a:spcBef>
              <a:spcAft>
                <a:spcPts val="300"/>
              </a:spcAft>
              <a:buClr>
                <a:srgbClr val="C00000"/>
              </a:buClr>
              <a:buFont typeface="Wingdings" pitchFamily="2" charset="2"/>
              <a:buChar char="q"/>
            </a:pPr>
            <a:r>
              <a:rPr lang="en-US" sz="1000" b="1" dirty="0">
                <a:solidFill>
                  <a:schemeClr val="tx1"/>
                </a:solidFill>
              </a:rPr>
              <a:t>Disk Host Bus Adapter (HBA).</a:t>
            </a:r>
            <a:r>
              <a:rPr lang="en-US" sz="1000" dirty="0">
                <a:solidFill>
                  <a:schemeClr val="tx1"/>
                </a:solidFill>
              </a:rPr>
              <a:t> Insert the HBA adapter into the fastest PCI-E slot.</a:t>
            </a:r>
          </a:p>
          <a:p>
            <a:pPr marL="338138" indent="0" algn="just">
              <a:spcBef>
                <a:spcPts val="300"/>
              </a:spcBef>
              <a:spcAft>
                <a:spcPts val="300"/>
              </a:spcAft>
              <a:buClr>
                <a:srgbClr val="C00000"/>
              </a:buClr>
              <a:buNone/>
            </a:pPr>
            <a:r>
              <a:rPr lang="en-US" sz="1000" dirty="0">
                <a:solidFill>
                  <a:schemeClr val="tx1"/>
                </a:solidFill>
              </a:rPr>
              <a:t>PCIe x4 v2.0 delivers up to 2GB/sec.</a:t>
            </a:r>
          </a:p>
          <a:p>
            <a:pPr marL="338138" indent="0" algn="just">
              <a:spcBef>
                <a:spcPts val="300"/>
              </a:spcBef>
              <a:spcAft>
                <a:spcPts val="300"/>
              </a:spcAft>
              <a:buClr>
                <a:srgbClr val="C00000"/>
              </a:buClr>
              <a:buNone/>
            </a:pPr>
            <a:r>
              <a:rPr lang="en-US" sz="1000" dirty="0">
                <a:solidFill>
                  <a:schemeClr val="tx1"/>
                </a:solidFill>
              </a:rPr>
              <a:t>PCIe x4 v1.0 delivers up 1GB/sec.</a:t>
            </a:r>
          </a:p>
          <a:p>
            <a:pPr marL="338138" indent="0" algn="just">
              <a:spcBef>
                <a:spcPts val="300"/>
              </a:spcBef>
              <a:spcAft>
                <a:spcPts val="300"/>
              </a:spcAft>
              <a:buClr>
                <a:srgbClr val="C00000"/>
              </a:buClr>
              <a:buNone/>
            </a:pPr>
            <a:r>
              <a:rPr lang="en-US" sz="1000" dirty="0">
                <a:solidFill>
                  <a:schemeClr val="tx1"/>
                </a:solidFill>
              </a:rPr>
              <a:t>PCIe x1 v2.0 delivers up to 500MB/sec.</a:t>
            </a:r>
          </a:p>
          <a:p>
            <a:pPr marL="338138" indent="0" algn="just">
              <a:spcBef>
                <a:spcPts val="300"/>
              </a:spcBef>
              <a:spcAft>
                <a:spcPts val="300"/>
              </a:spcAft>
              <a:buClr>
                <a:srgbClr val="C00000"/>
              </a:buClr>
              <a:buNone/>
            </a:pPr>
            <a:r>
              <a:rPr lang="en-US" sz="1000" dirty="0">
                <a:solidFill>
                  <a:schemeClr val="tx1"/>
                </a:solidFill>
              </a:rPr>
              <a:t>PCIe x1 v1.0 delivers up to 250MB/sec.</a:t>
            </a:r>
          </a:p>
          <a:p>
            <a:pPr algn="just">
              <a:spcBef>
                <a:spcPts val="300"/>
              </a:spcBef>
              <a:spcAft>
                <a:spcPts val="300"/>
              </a:spcAft>
              <a:buClr>
                <a:srgbClr val="C00000"/>
              </a:buClr>
              <a:buFont typeface="Wingdings" pitchFamily="2" charset="2"/>
              <a:buChar char="q"/>
            </a:pPr>
            <a:r>
              <a:rPr lang="en-US" sz="1000" b="1" dirty="0">
                <a:solidFill>
                  <a:schemeClr val="tx1"/>
                </a:solidFill>
              </a:rPr>
              <a:t>Disk Host Bus Adapter (HBA). </a:t>
            </a:r>
            <a:r>
              <a:rPr lang="en-US" sz="1000" dirty="0">
                <a:solidFill>
                  <a:schemeClr val="tx1"/>
                </a:solidFill>
              </a:rPr>
              <a:t>Configure the HBA’s Queue Depth parameter (in Windows Registry) with the value that reports the best performance on SQLIO tests (x86 and x64 only) or SQLIOSIM (x86, x64, and IA64</a:t>
            </a:r>
            <a:r>
              <a:rPr lang="en-US" sz="1000" dirty="0" smtClean="0">
                <a:solidFill>
                  <a:schemeClr val="tx1"/>
                </a:solidFill>
              </a:rPr>
              <a:t>).</a:t>
            </a:r>
          </a:p>
          <a:p>
            <a:pPr algn="just">
              <a:spcBef>
                <a:spcPts val="300"/>
              </a:spcBef>
              <a:spcAft>
                <a:spcPts val="300"/>
              </a:spcAft>
              <a:buClr>
                <a:srgbClr val="C00000"/>
              </a:buClr>
              <a:buFont typeface="Wingdings" pitchFamily="2" charset="2"/>
              <a:buChar char="q"/>
            </a:pPr>
            <a:r>
              <a:rPr lang="en-US" sz="1000" b="1" dirty="0">
                <a:solidFill>
                  <a:schemeClr val="tx1"/>
                </a:solidFill>
              </a:rPr>
              <a:t>Fast Track v3 (DW) – Disks. </a:t>
            </a:r>
            <a:r>
              <a:rPr lang="en-US" sz="1000" dirty="0">
                <a:solidFill>
                  <a:schemeClr val="tx1"/>
                </a:solidFill>
              </a:rPr>
              <a:t>For data files (*.MDF, *.NDF) use multiple SAN/DAS storage enclosures that have multiple RAID-10 groups each one with at least 4-spindles, but dedicate one RAID-10 group on each storage enclosure for log files (*.LDF). In Fast Track v3 tempdb is mixed with user databases.</a:t>
            </a:r>
          </a:p>
          <a:p>
            <a:pPr algn="just">
              <a:spcBef>
                <a:spcPts val="300"/>
              </a:spcBef>
              <a:spcAft>
                <a:spcPts val="300"/>
              </a:spcAft>
              <a:buClr>
                <a:srgbClr val="C00000"/>
              </a:buClr>
              <a:buFont typeface="Wingdings" pitchFamily="2" charset="2"/>
              <a:buChar char="q"/>
            </a:pPr>
            <a:r>
              <a:rPr lang="en-US" sz="1000" b="1" dirty="0">
                <a:solidFill>
                  <a:schemeClr val="tx1"/>
                </a:solidFill>
              </a:rPr>
              <a:t>Disk Volumes. </a:t>
            </a:r>
            <a:r>
              <a:rPr lang="en-US" sz="1000" dirty="0">
                <a:solidFill>
                  <a:schemeClr val="tx1"/>
                </a:solidFill>
              </a:rPr>
              <a:t>Have each operating system disk partitioned as one volume only. Don’t divide each disk into multiple logical volumes</a:t>
            </a:r>
            <a:r>
              <a:rPr lang="en-US" sz="1000" dirty="0" smtClean="0">
                <a:solidFill>
                  <a:schemeClr val="tx1"/>
                </a:solidFill>
              </a:rPr>
              <a:t>.</a:t>
            </a:r>
            <a:endParaRPr lang="en-US" sz="1000" dirty="0">
              <a:solidFill>
                <a:schemeClr val="tx1"/>
              </a:solidFill>
            </a:endParaRPr>
          </a:p>
        </p:txBody>
      </p:sp>
    </p:spTree>
    <p:extLst>
      <p:ext uri="{BB962C8B-B14F-4D97-AF65-F5344CB8AC3E}">
        <p14:creationId xmlns:p14="http://schemas.microsoft.com/office/powerpoint/2010/main" val="1608022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Effect transition="in" filter="fade">
                                      <p:cBhvr>
                                        <p:cTn id="47" dur="500"/>
                                        <p:tgtEl>
                                          <p:spTgt spid="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2" end="2"/>
                                            </p:txEl>
                                          </p:spTgt>
                                        </p:tgtEl>
                                        <p:attrNameLst>
                                          <p:attrName>style.visibility</p:attrName>
                                        </p:attrNameLst>
                                      </p:cBhvr>
                                      <p:to>
                                        <p:strVal val="visible"/>
                                      </p:to>
                                    </p:set>
                                    <p:animEffect transition="in" filter="fade">
                                      <p:cBhvr>
                                        <p:cTn id="52" dur="500"/>
                                        <p:tgtEl>
                                          <p:spTgt spid="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animEffect transition="in" filter="fade">
                                      <p:cBhvr>
                                        <p:cTn id="57" dur="500"/>
                                        <p:tgtEl>
                                          <p:spTgt spid="5">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4" end="4"/>
                                            </p:txEl>
                                          </p:spTgt>
                                        </p:tgtEl>
                                        <p:attrNameLst>
                                          <p:attrName>style.visibility</p:attrName>
                                        </p:attrNameLst>
                                      </p:cBhvr>
                                      <p:to>
                                        <p:strVal val="visible"/>
                                      </p:to>
                                    </p:set>
                                    <p:animEffect transition="in" filter="fade">
                                      <p:cBhvr>
                                        <p:cTn id="62" dur="500"/>
                                        <p:tgtEl>
                                          <p:spTgt spid="5">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Effect transition="in" filter="fade">
                                      <p:cBhvr>
                                        <p:cTn id="67" dur="500"/>
                                        <p:tgtEl>
                                          <p:spTgt spid="5">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
                                            <p:txEl>
                                              <p:pRg st="6" end="6"/>
                                            </p:txEl>
                                          </p:spTgt>
                                        </p:tgtEl>
                                        <p:attrNameLst>
                                          <p:attrName>style.visibility</p:attrName>
                                        </p:attrNameLst>
                                      </p:cBhvr>
                                      <p:to>
                                        <p:strVal val="visible"/>
                                      </p:to>
                                    </p:set>
                                    <p:animEffect transition="in" filter="fade">
                                      <p:cBhvr>
                                        <p:cTn id="72" dur="500"/>
                                        <p:tgtEl>
                                          <p:spTgt spid="5">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
                                            <p:txEl>
                                              <p:pRg st="7" end="7"/>
                                            </p:txEl>
                                          </p:spTgt>
                                        </p:tgtEl>
                                        <p:attrNameLst>
                                          <p:attrName>style.visibility</p:attrName>
                                        </p:attrNameLst>
                                      </p:cBhvr>
                                      <p:to>
                                        <p:strVal val="visible"/>
                                      </p:to>
                                    </p:set>
                                    <p:animEffect transition="in" filter="fade">
                                      <p:cBhvr>
                                        <p:cTn id="77" dur="500"/>
                                        <p:tgtEl>
                                          <p:spTgt spid="5">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
                                            <p:txEl>
                                              <p:pRg st="8" end="8"/>
                                            </p:txEl>
                                          </p:spTgt>
                                        </p:tgtEl>
                                        <p:attrNameLst>
                                          <p:attrName>style.visibility</p:attrName>
                                        </p:attrNameLst>
                                      </p:cBhvr>
                                      <p:to>
                                        <p:strVal val="visible"/>
                                      </p:to>
                                    </p:set>
                                    <p:animEffect transition="in" filter="fade">
                                      <p:cBhvr>
                                        <p:cTn id="82" dur="500"/>
                                        <p:tgtEl>
                                          <p:spTgt spid="5">
                                            <p:txEl>
                                              <p:pRg st="8" end="8"/>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5">
                                            <p:txEl>
                                              <p:pRg st="9" end="9"/>
                                            </p:txEl>
                                          </p:spTgt>
                                        </p:tgtEl>
                                        <p:attrNameLst>
                                          <p:attrName>style.visibility</p:attrName>
                                        </p:attrNameLst>
                                      </p:cBhvr>
                                      <p:to>
                                        <p:strVal val="visible"/>
                                      </p:to>
                                    </p:set>
                                    <p:animEffect transition="in" filter="fade">
                                      <p:cBhvr>
                                        <p:cTn id="8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839</TotalTime>
  <Words>4619</Words>
  <Application>Microsoft Office PowerPoint</Application>
  <PresentationFormat>On-screen Show (16:9)</PresentationFormat>
  <Paragraphs>1140</Paragraphs>
  <Slides>67</Slides>
  <Notes>13</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SQL Server Performance Troubleshooting for the DBA</vt:lpstr>
      <vt:lpstr>Complete the Evaluation Form to Win!</vt:lpstr>
      <vt:lpstr>Profile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T-SQL for Determine if CPU Bottleneck</vt:lpstr>
      <vt:lpstr>T-SQL for Determine if CPU Bottleneck</vt:lpstr>
      <vt:lpstr>T-SQL for Determine if CPU Bottleneck</vt:lpstr>
      <vt:lpstr>T-SQL for Determine if CPU Bottleneck</vt:lpstr>
      <vt:lpstr>T-SQL for Determine Avg. Transactions Per Second</vt:lpstr>
      <vt:lpstr>T-SQL for Determine Avg. Transactions Per Second</vt:lpstr>
      <vt:lpstr>Windows Counter  - Determine if CPU Bottleneck</vt:lpstr>
      <vt:lpstr>Windows Counter  - Determine if CPU Bottleneck</vt:lpstr>
      <vt:lpstr>PowerPoint Presentation</vt:lpstr>
      <vt:lpstr>T-SQL for Determine if Memory RAM Bottleneck</vt:lpstr>
      <vt:lpstr>T-SQL for Determine if Memory RAM Bottleneck</vt:lpstr>
      <vt:lpstr>PowerPoint Presentation</vt:lpstr>
      <vt:lpstr>T-SQL for Determine if I/O Bottleneck</vt:lpstr>
      <vt:lpstr>T-SQL for Determine if I/O Bottleneck</vt:lpstr>
      <vt:lpstr>T-SQL for Determine Top Worst Files I/O</vt:lpstr>
      <vt:lpstr>T-SQL for Determine Top Worst Files I/O</vt:lpstr>
      <vt:lpstr>PowerPoint Presentation</vt:lpstr>
      <vt:lpstr>T-SQL for TOP Waits</vt:lpstr>
      <vt:lpstr>T-SQL for TOP Waits</vt:lpstr>
      <vt:lpstr>PowerPoint Presentation</vt:lpstr>
      <vt:lpstr>T-SQL for See Sessions Blocked, by Who, and in which Database</vt:lpstr>
      <vt:lpstr>T-SQL for See Sessions Blocked, by Who, and in which Database</vt:lpstr>
      <vt:lpstr>T-SQL for See Sessions Blocked, by Who, and in which Database</vt:lpstr>
      <vt:lpstr>T-SQL for See Sessions Blocked, by Who, and in which Database</vt:lpstr>
      <vt:lpstr>PowerPoint Presentation</vt:lpstr>
      <vt:lpstr>T-SQL for Tables with Exclusive Locks</vt:lpstr>
      <vt:lpstr>T-SQL for Tables with Exclusive Locks</vt:lpstr>
      <vt:lpstr>PowerPoint Presentation</vt:lpstr>
      <vt:lpstr>T-SQL for Determine Statistics to be Updated</vt:lpstr>
      <vt:lpstr>T-SQL for Determine Statistics to be Updated</vt:lpstr>
      <vt:lpstr>T-SQL for Determine Statistics to be Updated</vt:lpstr>
      <vt:lpstr>PowerPoint Presentation</vt:lpstr>
      <vt:lpstr>T-SQL for Determine if Ad-hoc Queries are Predominant</vt:lpstr>
      <vt:lpstr>T-SQL for Determine if Ad-hoc Queries are Predominant</vt:lpstr>
      <vt:lpstr>PowerPoint Presentation</vt:lpstr>
      <vt:lpstr>TRIGGERS with Rollback Transaction or other Commands</vt:lpstr>
      <vt:lpstr>TRIGGERS with Rollback Transaction or other Commands</vt:lpstr>
      <vt:lpstr>PowerPoint Presentation</vt:lpstr>
      <vt:lpstr>SQL TRACE vs. SQL Profiler</vt:lpstr>
      <vt:lpstr>PowerPoint Presentation</vt:lpstr>
      <vt:lpstr>DBA Maintenance – UPDATE/DELETE Records</vt:lpstr>
      <vt:lpstr>DBA Maintenance – Recreating/Defragging INDEXES</vt:lpstr>
      <vt:lpstr>DBA Maintenance – CURSORS</vt:lpstr>
      <vt:lpstr>Windows Performance Counters</vt:lpstr>
      <vt:lpstr>Windows Performance Counters</vt:lpstr>
      <vt:lpstr>Windows Performance Counters</vt:lpstr>
      <vt:lpstr>PowerPoint Presentation</vt:lpstr>
      <vt:lpstr>PowerPoint Presentation</vt:lpstr>
      <vt:lpstr>PowerPoint Presentation</vt:lpstr>
      <vt:lpstr>PowerPoint Presentation</vt:lpstr>
    </vt:vector>
  </TitlesOfParts>
  <Company>Rock Solid Technologies,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Performance Troubleshooting for the DBA</dc:title>
  <dc:subject>SQL Server Performance Tuning</dc:subject>
  <dc:creator>Jorge Sanchez</dc:creator>
  <cp:keywords>SQL; Performance; Tuning; Jorge; Sanchez</cp:keywords>
  <cp:lastModifiedBy>supriyaanna</cp:lastModifiedBy>
  <cp:revision>276</cp:revision>
  <dcterms:created xsi:type="dcterms:W3CDTF">2011-08-19T20:30:49Z</dcterms:created>
  <dcterms:modified xsi:type="dcterms:W3CDTF">2017-04-16T04:32:50Z</dcterms:modified>
</cp:coreProperties>
</file>