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260" r:id="rId4"/>
    <p:sldId id="261" r:id="rId5"/>
    <p:sldId id="262" r:id="rId6"/>
    <p:sldId id="263" r:id="rId7"/>
    <p:sldId id="264" r:id="rId8"/>
    <p:sldId id="265" r:id="rId9"/>
    <p:sldId id="266" r:id="rId10"/>
    <p:sldId id="280" r:id="rId11"/>
    <p:sldId id="267" r:id="rId12"/>
    <p:sldId id="268" r:id="rId13"/>
    <p:sldId id="269" r:id="rId14"/>
    <p:sldId id="270" r:id="rId15"/>
    <p:sldId id="271" r:id="rId16"/>
    <p:sldId id="272" r:id="rId17"/>
    <p:sldId id="273" r:id="rId18"/>
    <p:sldId id="274" r:id="rId19"/>
    <p:sldId id="275" r:id="rId20"/>
    <p:sldId id="281" r:id="rId21"/>
    <p:sldId id="276" r:id="rId22"/>
    <p:sldId id="277" r:id="rId23"/>
    <p:sldId id="278"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P-PC1"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11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E9800-C022-4E1F-A67F-0069949E4DE3}" type="datetimeFigureOut">
              <a:rPr lang="en-US" smtClean="0"/>
              <a:t>5/20/2014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3A8C6-445E-4C33-9920-DCBC0918B440}" type="slidenum">
              <a:rPr lang="en-US" smtClean="0"/>
              <a:t>‹#›</a:t>
            </a:fld>
            <a:endParaRPr lang="en-US" dirty="0"/>
          </a:p>
        </p:txBody>
      </p:sp>
    </p:spTree>
    <p:extLst>
      <p:ext uri="{BB962C8B-B14F-4D97-AF65-F5344CB8AC3E}">
        <p14:creationId xmlns:p14="http://schemas.microsoft.com/office/powerpoint/2010/main" val="207357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gif"/><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connect@bigperl.com"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virendra@bigperl.com" TargetMode="External"/><Relationship Id="rId2" Type="http://schemas.openxmlformats.org/officeDocument/2006/relationships/hyperlink" Target="mailto:chaitra@bigperl.com"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Autofit/>
          </a:bodyPr>
          <a:lstStyle/>
          <a:p>
            <a:r>
              <a:rPr lang="en-US" spc="300" dirty="0" smtClean="0">
                <a:solidFill>
                  <a:srgbClr val="FF0000"/>
                </a:solidFill>
                <a:effectLst>
                  <a:outerShdw blurRad="38100" dist="38100" dir="2700000" algn="tl">
                    <a:srgbClr val="000000">
                      <a:alpha val="43137"/>
                    </a:srgbClr>
                  </a:outerShdw>
                </a:effectLst>
              </a:rPr>
              <a:t>BigPerl Solutions Private Limited</a:t>
            </a:r>
            <a:endParaRPr lang="en-US" spc="300"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47800" y="4038600"/>
            <a:ext cx="6400800" cy="381000"/>
          </a:xfrm>
        </p:spPr>
        <p:txBody>
          <a:bodyPr>
            <a:normAutofit/>
          </a:bodyPr>
          <a:lstStyle/>
          <a:p>
            <a:r>
              <a:rPr lang="en-US" sz="1600" dirty="0" smtClean="0"/>
              <a:t>An ISO 9001:2008 Certified Company</a:t>
            </a:r>
            <a:endParaRPr lang="en-US" sz="1600" dirty="0"/>
          </a:p>
        </p:txBody>
      </p:sp>
      <p:pic>
        <p:nvPicPr>
          <p:cNvPr id="1026" name="Picture 2" descr="C:\Users\virendra.yadav\OneDrive\Documents\BigPerl Devlopment\Final\Logo\bigPerl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032" y="457200"/>
            <a:ext cx="18775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51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7620000" cy="4524315"/>
          </a:xfrm>
          <a:prstGeom prst="rect">
            <a:avLst/>
          </a:prstGeom>
          <a:noFill/>
        </p:spPr>
        <p:txBody>
          <a:bodyPr wrap="square" rtlCol="0">
            <a:spAutoFit/>
          </a:bodyPr>
          <a:lstStyle/>
          <a:p>
            <a:r>
              <a:rPr lang="en-US" b="1" dirty="0" smtClean="0">
                <a:solidFill>
                  <a:srgbClr val="FF0000"/>
                </a:solidFill>
              </a:rPr>
              <a:t>Java/J2EE</a:t>
            </a:r>
          </a:p>
          <a:p>
            <a:r>
              <a:rPr lang="en-US" dirty="0" smtClean="0"/>
              <a:t>BigPerl Solutions has </a:t>
            </a:r>
            <a:r>
              <a:rPr lang="en-US" dirty="0"/>
              <a:t>extensive experience developing Java-based enterprise solutions using J2EE standards and industry-leading application servers. From </a:t>
            </a:r>
            <a:r>
              <a:rPr lang="en-US" dirty="0" smtClean="0"/>
              <a:t>Oracle WebLogic</a:t>
            </a:r>
            <a:r>
              <a:rPr lang="en-US" dirty="0"/>
              <a:t>, IBM WebSphere </a:t>
            </a:r>
            <a:r>
              <a:rPr lang="en-US" dirty="0" smtClean="0"/>
              <a:t>to </a:t>
            </a:r>
            <a:r>
              <a:rPr lang="en-US" dirty="0"/>
              <a:t>a variety of open source platforms such as Tomcat and JBoss, </a:t>
            </a:r>
            <a:r>
              <a:rPr lang="en-US" dirty="0" smtClean="0"/>
              <a:t>Our </a:t>
            </a:r>
            <a:r>
              <a:rPr lang="en-US" dirty="0"/>
              <a:t>J2EE systems are created with platform independence and scalability in mind. Other tools and frameworks such as Spring, Hibernate, JUnit and Ant help to speed development and ensure first-class deliverables</a:t>
            </a:r>
            <a:r>
              <a:rPr lang="en-US" dirty="0" smtClean="0"/>
              <a:t>.</a:t>
            </a:r>
          </a:p>
          <a:p>
            <a:endParaRPr lang="en-US" dirty="0"/>
          </a:p>
          <a:p>
            <a:r>
              <a:rPr lang="en-US" b="1" dirty="0">
                <a:solidFill>
                  <a:srgbClr val="FF0000"/>
                </a:solidFill>
              </a:rPr>
              <a:t>Microsoft .NET</a:t>
            </a:r>
            <a:r>
              <a:rPr lang="en-US" dirty="0"/>
              <a:t/>
            </a:r>
            <a:br>
              <a:rPr lang="en-US" dirty="0"/>
            </a:br>
            <a:r>
              <a:rPr lang="en-US" dirty="0" smtClean="0"/>
              <a:t>We also </a:t>
            </a:r>
            <a:r>
              <a:rPr lang="en-US" dirty="0"/>
              <a:t>has deep experience building .NET-based solutions using C# and VB.NET as well as developing solutions with the .NET line of server products such as Microsoft SQL Server and Microsoft Commerce Server. Implementing .NET development best practices and a library of in-house reusable components, </a:t>
            </a:r>
            <a:r>
              <a:rPr lang="en-US" dirty="0" smtClean="0"/>
              <a:t>we </a:t>
            </a:r>
            <a:r>
              <a:rPr lang="en-US" dirty="0"/>
              <a:t>builds high-performance applications for Microsoft-based infrastructures</a:t>
            </a:r>
          </a:p>
          <a:p>
            <a:endParaRPr lang="en-US" dirty="0"/>
          </a:p>
        </p:txBody>
      </p:sp>
    </p:spTree>
    <p:extLst>
      <p:ext uri="{BB962C8B-B14F-4D97-AF65-F5344CB8AC3E}">
        <p14:creationId xmlns:p14="http://schemas.microsoft.com/office/powerpoint/2010/main" val="19229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0"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12"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14"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6"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8"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0" descr="data:image/jpeg;base64,/9j/4AAQSkZJRgABAQAAAQABAAD/2wCEAAkGBw4TERUUExQVEBQVGR0bGRcYFycdHxweHRsYGSAhHyskHTQiJCYlJxsfKDUtJzUsLi4vGx81ODMvNzQ5NSsBCgoKDg0OGxAQGzcmHyY2MDE0NDc0LSw3NjExLCw0LjcsLTY1LDQ1LDcsLCw0LTcsLCw4LCw0NCwvNDQvLCw0N//AABEIAEAAhAMBEQACEQEDEQH/xAAbAAEAAgMBAQAAAAAAAAAAAAAABQYDBAcCAf/EADwQAAIBAwIDBAcFBQkAAAAAAAECAwAEEQUSBiExBxNBURUiVGFxkdNCUoGh0RQXIzLBJDM0coKDkpOx/8QAGgEBAAMBAQEAAAAAAAAAAAAAAAMEBQIBBv/EADMRAAICAgAEBAMGBgMAAAAAAAABAgMEEQUSITETQVFxFIHRBhYiYbHwMlKRocHhIzM0/9oADAMBAAIRAxEAPwDuNAKAUAoBQCgFAKAUAoBQCgFAKAUAoBQCgPMjqoJYhQBkknAA99Ox7GLk9LuVibtB0tWI7xnx4qhI+eKrPKqXmbMOAZ0lvl17tIQ9oOlswHeMmfFkIHzxRZVT8xPgGdFb5d+zTJDXOJ7O1EZlY4lBKFVLZA2+X+YVJZdCGt+ZUxOGZGU5Ktfw999O+/oRf7xdM+9J/wBTfpUfxdZd+72b6L+qJ/SNXt7mPvIXEi5wcdQfIjwqaFkZrcWZmViXY0+S2Oma+u8R2lpsE77C55ADJ5dSceFc2XQr/iZLh8OyMvm8GO9fL9slVYEAg5B6EVKUmmnplc1DjjTYnKNLvYcjsUtg/hyqCWTXF62atHBM26HOoaT9Xo+6ZxpY3EqxRGRnboO7I/E8uQpDIhJ6R5kcGyset2WaSX5ok9E1mC6j72ElkyRzGOY+NSV2RsW4lTLw7cSzw7V17+pIV2VStX/HWmROUMu9h12KWA/Ecqryya4vWzXp4Hm2w51DS/NpHrTuNrCeQRxmQsQT/dsAABkknHIV7HJhJ6R5fwXKohzzS17ol9K1KK4j7yMkrkjmMHI+NSwmpraKGTjWY8+Szv8A1NyuiAUBT+1SSQae+zIBZQ2Pu5/XFVcxvwuhvfZyMHnLm9Hr3J/SLG0WFBCqGPaNpAByPP31NCMFFcvYzMq/IlbJ2t82+p81qwtGgkEyoI9p3EgcuXUe8UsjBxfN2GJfkRui6m+bfQ5ZpDSMukd5zAmmC5+7mLH55rOhtqvfq/8AB9plKEZZnJ/LHfv+Itur8YpbzdzJZPvP8uNpD+Hq8udWp5ChLlcTCxeDyyavFheteffp7jgy1ktxeXlzGLRJSG7v7qrvPP47v/eVeURcOaclrZ7xW2GQ6cWiXO49N+revoV+1ubO6kmudRfuVmUpbowPJOm4YGOR/PPuqFOE252vW+xqWVZGLXDHwY8zi9za139H++2jLw7xNJ+xXVqJBJLBG3cyL9tB5eOVH5fCvarn4cob6rsR53DYfF1ZLjqM2uZPyf8Av9fctPZ7ZWgsYjGqMWGXOATu8c/DyqxjRh4a0Y3G7sh5k1Y307e3losyQoDkKAfcKsaRjucn0bKb2Rf4D/cb+lVcL/rPoPtP/wC35IneMZJFsbgx5DCM4I6+/H4VNe2q3ozOFxhLMrU+20UbhAamtqhtbWzkjP2ycsT47vW6+6qdPiKC5IrR9JxN4MsiXxFs1L08vl07Fu4fbVTKf2mG2hjx1jyWJ8v5qtV+Lv8AEkkYWasFV/8ABOUpfn2/QsMMSKMKoUeQGBUySXYy5TlJ7k9nuvTkUBiu7aORGSRQ6MMFT0IrxpNaZ3XZOuanB6aKl+72FciK5uoU8EWTkPhVb4VLtJo3PvBZLrZVCT9Wh+72FuUtzdTJ4o0nI/Gnwifdtj7wWR611wi/VIl77hmCR7VhmIWhJRFxjnt5H/jUkqYtxfoUaeJW1wti+vid2/n9TZ17RLe7iMcy5HgR1U+YNdWVxsWpEOHm3YlniVP6P3Iu74S722W2kuZnjU5ycbiB0UnHMCo5Uc0ORyei5Vxbwsh5EKoqT99e6RMvpNsVRTEjLGMKCoOBy5DPwqXkjrWigsq5SclNpvq+vci9S4QtZJIpY/7NJEcgxgDOfBhjBH9CajljxbTXRou0cXvrrnXP8cZeu/7GjP2f229mhlntQxyUjfC59w8K4eLHe4tosQ4/dyqNsIz15tdTPpXBywyrIbm5l2nO15MqT766hj8r3zMiyOMO6t1qqMd+aXU0YezqJARHdXMa5ztV8D8q4WIl2ky1P7Q2Te51Rb/NG7pnBiRSK7XNxOF+w8mVPxHjXccdRe9tlbI4zK2twVcY780uvyME3Z9bbmMM09qGOSkb4XPurl4sd/hbRLHj93KlbCM2vNrqbOk8HrDKshubmbb0V5CVz7/PFdQx+V75myHJ4u7q3Wqox35pdSz1YMcUAoDBeQM64V2iP3lxn8wRQGj6Km9rn+SfToB6Km9rn+SfToB6Km9rn+SfToB6Km9rn+SfToB6Km9rn+SfToB6Km9rn+SfToB6Km9rn+SfToB6Km9rn+SfToB6Km9rn+SfToB6Km9rn+SfToB6Km9rn+SfToB6Km9rn+SfToDJBpsqsCbmZwPsnZg/HCA0BI0AoBQFK7W7yeKwBhleB2niTfG21gGcA4NAaug3d3a6udPkuJL2F7fvUaXBeMhiCCQASD789B+IG92o661tZhUk7iW5kWFJM7dm4+s5PgFUE5+FAeeyrXHubNkll7+a2leGR8537T6rZ8Qwxz8aAgOM7C6TVbGJL+8jjvnn3qsuAgjRGUIPAc6A6NvS3t8yOzLCmWdzliFHMnzPKgOXdmHFdzJfFbi4Ey30Rmij37hAVdv4fXl6p6eO0UBZe2DUJ4dP3wySQuZo13RHD4LYIHvNAaHZlql013eQSyXJjjWNo47zb343bsn1eq9B1Ph76A3O1bW5Io7e1hnFpNdybRMW2hETDO2fDqo/1UBJdmmvG902CVjukA2SE9d6eqSfj1/GgKhx7qF+l7MZJL2G0SJe6eywwjfmS06ghiOXQ8sUB0bhy7720hk70XO+NT3qpsD8v5tv2c+XhQHKeyvULu4NvJNLqsrF2y+4G2OC2A2X3Y5YPLrQHaKAUAoCJ4n4fgvoO5mLhdytlG2kFTkYNAa3D3CVpaSPKhlmmkADTTSGRyB4ZY9KAy61wvZ3U0Mtwgm7gMEjcBky+MkqRgnkOvlQHzReFrO0mmlt0EPfhQ8aAKnqZwQAMA8z086AzanoEE9zbXD7u8tS5jwcD+IFVs+fJaAy69pMd3byW8hZUkGG2nBx5UBFngbTBJBJFAltJbtuRoVCE8tpDYHrAjzoDe4n4fgvoO5mLhdytlG2kFTkYNAa3D3CVtaSvMrTTzSKFaWaVpG2g5Ayx6foKA96lwnZXFytxcRrcMsfdqkgDIATkkKRjPvoDJw/w3a2bTG3UxrO+8xjkinGPUAGFzy6eQoCL1jgK0nnkmElxbtOAswhlKCUAYG8DryyPgTQFj0ywighSGJdkcahVHkBQFY0Ps+trQp3NxeIkbbhF+0N3fXJBXOCD4+dAXCgFAKAUAoBQCgFAKAUAoBQCgFAKAUAoBQCg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24"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6"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28"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30"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32"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34"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36" descr="data:image/jpeg;base64,/9j/4AAQSkZJRgABAQAAAQABAAD/2wCEAAkGBxQSEhUUExIWFBQWGR8XFBYXFxQcFxceGhUXHBcjISUYHSggHRolHBQUJDEtJikrOi8uGh80OD8sNygtMSsBCgoKDg0OGxAQGjIkICUsLSw0Nyw3MCwsLjQyLSwsMC8sNSwwLSwsLC0sLDcsLC4sLSwsMDcsLC4sLCwsNywsLP/AABEIADkAwwMBEQACEQEDEQH/xAAbAAABBQEBAAAAAAAAAAAAAAAAAQMEBQYCB//EAEAQAAIBAwEEBgYIBAUFAAAAAAECAwAEEQUGEiExFkFRVJGSBxMUU3GBFyIyUmGh0dIjVWLBQnOisbIVJDRy8P/EABoBAQADAQEBAAAAAAAAAAAAAAACAwQFAQb/xAA1EQACAgEBBAcFCAMBAAAAAAAAAQIDBBEFEiFBExQxUWGh0RVScYGxBhYiMlOR4fAjNMFy/9oADAMBAAIRAxEAPwD3GgCgDNAZXXNvLW2coS0jjgRGAcHsJJAzVE8iEXp2nWxdi5ORHf8AyrxKv6Urb3M3gn7qh1qPczZ928j34+foP2fpMtHYKwkjz/iYDH+kmvVlQb0ZVb9ncqMd6LUvh/Joda1yO3g9oILpwxuYOd44GOrrq2dihHeObi4c8i7oVwfHt8DL/Slbe5m8E/dVPW49zOv928j34+foKPSlbdcUwHbhP3U63HuZ4/s3kcpR8/Q2Gk6nHcxiWJt5D19hHMHsNaIyUlqjiX49lE3CxaM71O+SCN5ZDhEGSf8A7rr2UlFas8ppndYq4LVsqNl9q4b7fCBkZOavjJB5EYPKq6rlZ2GzP2Zbh6Ob1T5o0BNWnOMdqfpGtIXKrvykczGAV+RJGflWeWTBPRcTt4+wMq2O89I/Eh/Slbe5m8E/dUetR7mX/dvI9+Pn6Fo22kYtPazDKI94IoO7vNnrHHGM1Z0y3N7Qx+yLHk9WU05aa89F4fE0On3QljSQAgOoYA8xkZq2L3lqc22t1TcHyehJr0rKnXtoILRQ0z4z9lRxZsdgqudkYdprxMG7KlpVHs58jL/Slbe5mPyT91U9bj3HX+7eRznHz9CZpHpAiuZkhjgmLMeZCYUdZP1uQqUMhSeiRnydh2Y9TsnOOi+PoXun6yssjxhWBXrOMNjnirYzUm0c+3ElVXGbfaWgqZlFoAoAoAoCl2xvWgs55E4MEOD2Z4Z/Oq7ZbsG0bdm0xuyoQl2NlD6NtCiS2WcqGkkySxGSBk4Azy/H8aqxq4qGvedHbmbbPIdSekVyXM2fqF+6vgK0aI4e/LvK/W9ChuYmjdF4j6rAAMp6iDUJ1qS0NGLmW49inF/yeV2F6zaRcxMciKWPcPYGbiB+GVJ+dYU/8TXcz7C2qMdpVWRWm9GWvyRutH1i2trK19eQm9GMEoSDw7QOdaoTjCC3j57JxcjIyreiWuknzC+2x04xuC6OMH6gQ5bhy5UlfVp2irZW0FNNJrx1K70QW7rBM5BCO4MYPXhcEjtHIZ/Co4ie6zV9pLIO6EU/xJcSLtjePqF2lhAf4aHMzDiMjn8lH+o/hULpdJPciXbNqjg4zzLfzNfh/wCfv9BrarSW02eG8tVxGuElXq+f4MOvtApbDompxJbPyltGmeLe+L4r++H0LjbrXA2m+thb6s2Fz1gN9ocOR4EVZfZ/j1XMw7JwmtodHauMdSy2L0GGC2jKqrO6hncgEkkZ8ByqdNUYxRl2nm235EtXwT0S/vNmg9Qv3V8BVuiOdvy7zIelZcWB/wAxP+VZ8r8h2vs9/u/J/Q0GzH/iQf5a/wDEVdX+RHNzv9mz/wBMs2qZlPGNS1WM6lLLcwvOsbFUjXHDdOFznqHE/E1zXNO1trU+5pxZrZ8K6ZqLa1bfj3eJpF9I0I4Cxlx/6pVyyV7py/YFr49NHzLfZnaxbuXcjtJI8DLOwUADq5ceJq2u7feiiYs/ZksWvenanx4JamnjtkUlgoBPMgDJq7RHJc5SWjfAdFekRaAKAKAKAi6nZLPE8T/ZdSp+f96jKO8tCym2VNisj2riecadd3ukkwvbtcQZyjIG4duCoOM9YNY4ysp4Nao+ouqw9qJWxmoT5p/1fuWH0jSfy6bwf9lT6y/dZn9gV/rx8vUjX+2F5dKYbaykjZ+Bdg3AHngkAD4k1475yWkYltWysTGkrb7k0uS/r1DVNmTaaS8YBeV3VpN0E8cgYGOOAB/vXkqtynTmeY+0VlbSjY+EUmlr8/qarQdNSbT4Ypk3lMShlYEEcPEGtEIp1pNHIy75VZs7Kno1J8UYPUNnG02cSezi8tmOMFN518OTdhxg9eKySrdUtdNUfRU7QjtCnc6To7F46J/x8+Hia7X9pBHZB7ZHLyDcjURvlOHEkY4buf8AatFlulf4UcTD2e55W7e1ouLeq4/PxK7ZrYtlsm3pHiuZsNvgkMmOKg458yT2k1GqjSHbo2as7a6llLSKlXHhpyfj6Dc2wFy6lX1B2U8wwcg+LV51eT7ZE47bx4y3o0JP5ehUafpckbT6ZOG9XId6GUKxRX4FTywA3WO341XGLTdcuxmy/JrmoZ9Om8uDWvFrn+xL0vX77Tl9nntHmVeEboG5dmQCCOzkalGyytbslqVX4OHny6eq1Rb7U/6uPkTvpGk/l03g/wCypdafusz+wK/14+XqN7VX817pjP7LJH/EXdXizkA8TgDIGa8tlKdWuhLZ9NWHnqHSJ/hfHsXgu0Z0vbuSGKOP2CZtxQucOM4GPu15HIailusnfsWu2yVnTx4vXl6ko+kaT+XT+D/sqXWn7rKvYEP14+XqRtX0q7t5xf20WTIMzwfaIJ+0OGCQcDlxB7ajOE4vfiizGycW+nqd8uzhGXZ8Ph9GPr6RJOvTps9fB/2V71l+4Q9gw5Xry9SZpO20s8yRLYSqWOCzZCqOskleoVOF7k9N0z5Ox6qK3N3p6clxf1NsDWk4QtAFAFAFAMXd0sSM7ndVRlj2AUBTnbSw73F5qATppYd7i81AHTWw73F5qAOmlh3uLzUAdNLDvcXmoA6aWHe4vNQB00sO9xeagDppYd7i81AHTSw73F5qAXppYd7i8aATppYd7i81AHTSw73F5qAOmlh3uLxoA6aWPe4vGgDprYd7i81AHTSw73F5qAOmth3uLzUAdNLDvcXjQB00sO9xeNAJ01sO9xeagLDTNct7gsIJlkK4LbpzjPKgLAGgFoAoBt0z1Z/DqNANi1X7i+VaAPZk+4vlWgD2ZPdr4L+lAHsy+7XwX9KA5eGMAkqgAGSSFwB4UAw01uEDkxBG+yxKbp+B5UB3K0CkBjEpYZUHcBIHMj8KAjjUbQ4xLb8eX1o+P50Ast7aoSrSQKw5gtGCPiDQDzSQAKxMWGOEP1MMTyA7T8KAe9mT7i+UUBHWe3L7gaEvnG7lN7Pw50A5cCKMbziNB2tuAfnQHMUkDKXUxMg4lhuFRgZOSOA4UAu/Bues/hbmM7/1N3Hx5UAtsYZBvR+rde1dwj8qAdFsnu18q/pQB7Mnu18q0AezL9xfKtAHsye7XyrQHSQheSgfAAZ8KAdAoBaAKAKAKAKAKAKAi3kIdGRuIcFTnkd4Yx+dAeD2Vh7fbRaQGb1tobkyYwBvIzLbgk8wTnlQFlaan/1Ey3GVdbbS9xsjhHLIG3hj72I/lQE/YvTFeC03tno2DKm9ck2vI4y+Cd7l9blnhQEaK0Emq6tnSl1D+JGAS0A9XmM+9OcHHEr2UBBjAFlYoFKvHq6h4Tn/ALcmTIjGeYCkYI4GgPVPSHeyQabdyxMVkSIlWHNeOCePWATQGQ1XZCxj0d51jVZkg9el0CfXGTc3gd/OTlurPXigGrBBqF/brfr6xY7COdLds7jyMW32K/4yMAccjjQHFr7Ci6klvbXFtJJZySNBIu5GE9U65VQcAsR19lARdDt0um0a0uF3rb2Iz7h4RyyBlADDk26OOP6qA9A0HZm0tLmZ7bEbSKN+BGxGv9QQcFJoDSLQC0AUAUBy1AdUAUAUAhoAoAoAoAoDmgKDSNlLe2vLi7jBElxjfB+yOOSR8TQEXS9h7WBLuOMOBeE+t48s73AdmN9vGgIdp6PVjRUTUNQVUwFUXMgUY7ADjH4UA7d7BxtPPcJd3cDzkNJ6mZkB3VwMheeP7mgOZvRzam3W3DTIFm9oMiyN615cYLM3Pe/QUBO0nZZYWYtdXdwrKUaOeZ5IyG/pbrxQFevo2tBhGkuWtw28LVp5DbjjkDdzjdz1UBaa9snBdmN234ZYRiKWFjHIg7MrzXhyoCNY7DW8az5eeWW4jMMk0srPJusCMAk8MZoBbnYe1ktreA+sHswxbyq5WaLlxDDiM4HgKAf2d2Ths3klVpZZpODzTSM8hA5DJ6qA0S0AtAFAFAcFMkHsBHjQHYoBaAKAQ0AUAUAUAUAgoBBz+X96AFoBRQHI50B120ByefyoDodVAIOdAJ+v9qATroBaA6WgFoAoAoBDQHQoAoD/2Q=="/>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39" descr="data:image/jpeg;base64,/9j/4AAQSkZJRgABAQAAAQABAAD/2wCEAAkGBxQSEBUUEhQUExMXGRoVFBUXFRQWFRcVGBgZHBoaGhsbHCggGBwlGxUWITIhJSkrLi4wFx8zODMsNystMCsBCgoKDg0OGxAQGzQkICQsLSw0LDQ0LDI0LywsNCwsLiwsNC8sLCwsLCwsLC8uLCwsLCwsLiw0LCwsLCwtLCwsL//AABEIALABHwMBEQACEQEDEQH/xAAbAAEAAgMBAQAAAAAAAAAAAAAABQYDBAcCAf/EAEgQAAEDAgIFCQIJCQgDAAAAAAEAAgMEERIhBQYHMUETIjJRYXGBkaFCsRQzUmJyc5KywTQ1Q1OCorPC0RUWI1ST0tPwhKPh/8QAGwEBAAIDAQEAAAAAAAAAAAAAAAMEAQIFBgf/xAA6EQACAQICBQkGBgMBAQEAAAAAAQIDEQQFEiExQVETMmFxgaGxwdEUFSJCkfAGMzRScuEjJPFiglP/2gAMAwEAAhEDEQA/AO4oAgCAIAgCAIAgCAIAgCAIAgCAIAgCAIAgCAIAgCAIAgCAIAgCAIAgCAIAgCAIAgCAIAgCAIAgCAIAgK/rhpA07YJgbBs7Wv7Y3tcHA+ju9oUNaWik+k6GXUFXlOnxi7das16dpYFMc8IAgCAIAgCAIAgCAIAgCAIAgCAIAgCAIAgCAIAgCAIAgCAIAgCAIAgCAICgbVqrE2Cmb03vx28CxvmXn7KqYp3Sij0X4fp6Mp13sSt5vuRfWCwA6lbPOnpAEAQBAEAQBAEAQBAEAQBAEAQBAEAQBAEAQBAEAQBAEAQBAEAQBAEAQGlpfScdNC6WU2a3zceDQOJK1nNRV2TYfDzr1FTgtb+7nOtVYZNIaSNTKOZGQ+3AEfFsHd0vDtVKknVqab3HpswlDA4NYeG2Wr1fbs/4dSV88mEAQBAEAQBAEAQBAEAQBAEAQBAEAQBAEAQBAEAQBAEAQBAEAQBAEAQEZp7TsVJHjlOZ6DB03nqA/HcFpUqRgrstYTB1cTPQprre5dZyyqq6nStU1o/ZZngiZxcevv3ncOpUG51pWPXQpYfLKDk/rvb4L76Tq2gdEspYGxR7hm5x3ucd7j/3qCvwgoRsjx+KxM8TVdSf/FwN57wASSABvJyAW5Ak27I1aPSUcx/wjyjRkXtzZfsdud4XWqknsJKlCdPnqz4b/pt+puLYiCAIAgCAIAgCAIAgCAIAgCAIAgCAIAgCAIAgCAIAgCAIAgCAICs63a3MoxgbaScjJnBoO5z/AOm89m9QVqyhq3nUy7LJ4p6T1Q48eheu45zQUFTpOoLrlx9uV3QYOA/o0f8A1UoxnVkenrV8Pl9FJK3BLa/ve3/R1fQOg4qOLBH3vebYnEcSeA7NwXQp01BWR4/F4yriqmlPsXAr+nNfGtfyVGz4RKThDsyy/wA0DOQ91h2qKeISdoa2dHC5LKUeUxD0I7ent4ePQZNG6ryzkS6SkMp3tp72ib9IDJx7PUpGi5a6jv0GlbMadFcngo6P/r5n1b197C3sYAAAAAMgBkAOxWTjttu7PSGAgCAIAgCAIAgCAIAgCAIAgCAIAgCAIAgCAIAgCAIAgCAIAgK7rrrF8Dg5tjM+7YweFt7iOIFx4kKGtV0I9J0sswPtVWz5q2+nacv0DoqSuqcOIkk45ZDmQL5k9ZO4BUKcHUlY9bi8TTwVDSt0Jfe7idn0Zo6OnibHE3CxvmTxJPEnrXTjFRVkeFr151pupUd2zmeu+tL6mQ08BPIg4Dh3zOva30b5Acd/UqNes5PRjs8T1WVZbGhDl6vO2/xXr4Fx1N1WbSRhzwHVDhz3b8IPsN7Os8fJWaNFQV3tOJmWZSxU9GOqC2Lj0v71FmU5ywgCAIAgCAIAgCAIAgCAIAgCAIAgCAIAgCAIAgCAIAgCAIAgCAIDlG1NzvhrAeiIm4fFz7+4Ln4rn9h6/wDD6Xs0mtul5Isuy6iDKMy+1K91z81hwgeYcf2lPhY2hficvPqzlidDdFLv1k1rfVmKhne02dgwg9RcQ2/hiUtZ2g2ijl1JVMVCMtl/DWcm1QLRX0+K2HlB52Ib+9hXOo200exzJSeEqaO23/e653FdU8CEAQBAEAQBAEAQBAEAQBAEAQBAEAQBAEAQBAEAQBAEAQBAEAQBAEBTNpehDNAJmC74b4gN5jPS8rA911WxNPSjpLcdvJMYqNV05bJeO767PofNlteH0jovaiecvmvOIHzLh4JhZXhbgZz6i44hVN0l3rV6Fm07Q8vTSxbi9haD1OtkfOynnHSi0crC1uRrRqcGmcHc1zXEG7XNNiNxa4H3ghcnYfQ04yjda0/BnZdStYRVwc4jlmWbKOvqeOw287rpUaunHpPD5ngXhaurmvWvTsLCpjmhAEAQBAEBFa1SFtFUOaS1wieQQSCDY5gjcVpVdoPqLWBipYmmpK60l4nOtRNKTvr4mvmle0h92uke4GzHcCVSoTk5pNnp83w1GGFlKMEnq1pLidaXQPHBAEAQBAEAQBAEAQBAEAQBAEAQBAEAQBAEAQBAfCEBz3SejXaLqxVwNJpXG0zB7Acc/C+Y6jluKpyhyMtOOw9JQxEcxoezVX/kXNfG3nuf12l/p52yMa9hDmuAc0jcQdxVtO6ujzs4OEnGSs0c92katWvVxDLLlm+gePQHz61TxNL50ekyTMNmGqf/AC/L0+nAr2oNU5mkIg29n4mOHW0tJ9C0HwUOHdqiOlnFOM8JJvdZrrvbzOzrpnhwgCAIAgCAiNb/AMgqfqn/AHSo6vMfUXMv/VU/5LxOY7PPzjD3P/huVHD/AJiPV51+jl2eJ1jSulYqZmOZ4Y29hkSSbE2AGZNgfJdCU4xV2ePw+Gq4iWhSV2VOq2lwA2jhlf2nCwH1J9FXeLjuR2Kf4frNXnJL6v8ArvMVPtNjJ58EjR1tc13ocKwsWt6Np/h6ql8M0/qvUuWjNJR1EYkhcHsPHcQeIIOYPYVZjJSV0cSvQqUJuFRWZXdMa+RU074XwzFzCASOTsbgEEXcOBChniVCTTR08NktTEUlVjNWfX1cCzaPrGzRMlZ0XtDxffYi+fap4yUkmjlVqUqVSVOW1O30PmkqwQwySuBLWNLyBa5DRewvxSUtFNijSdWpGmtraX1K9oPXiKqnbCyKZrnXN3cnhAaCc7OJ4W8VBTxCnKyR08Xk9TDUnVlNNLr39hJ6c1jp6SwmfZxF2saC5xHXYbhkczZSTqxhtKmFwFfE/lrVx3FYn2mx35kEhHznMb7sSgeLW5HVj+Hqtvimuy79DPQbSYHOAljkiB9q4e0d9rHyBWY4qL2qxpVyCvFXhJS6Nj9O8tVRpABgkYDKwguBZZ1xa4t134Kxparo4ypPScZamuJsU02NodYtvfIixyNsxw3XWU7mko6LsZVk1CAIAgCAIAgCAID4TbegPEU7XXDXNdbfYg28llpraYTT2HqSMOBa4AgixBFwQd4IWDZNp3W0idC6MNK50bCXU7iXRg5mJxzcztYd46jcdSjhDQ1LYW8TiFiEpy561P8A9cH17nx1dJm1kka2jnL+jyT7+LSLeazUaUHfgaYOMpYiCjt0l4lM2aauOB+FSi2VoQd5vvf5ZDvJ6lWw1J89nczzHxkvZ4cdfp6nRVcPNBARNdrLSw35SZotk6132PUcINj3qaGHqT2IhniKcNrPejNP01QbQzMe75N7O+ybFYqUKlPnKwp16dTmyuSaiJggIjW/8gqfqn/dKjq8x9Rcy/8AVU/5LxOY7PPzjD3P/huVHD/mI9XnX6OXZ4nVdNaIjqo+TlBLcQdkbG47fEq/OCmrM8hhsVUw09OnttY1afVOjYLCmiPa5uM+brlYVGC3Es8yxc9tR9jt4WK/r1qtTtpXzQxtifHY8wYWubcAggZcb37FDXox0bpWOllWZV3XVOpJyUtWvXYiNlFURUyx+y6PHbhia5ov5P8AQKLCP4mi7+IaadGFTenbsafoe9q1BhmimAye0sd9JuY8w4/ZWcXHWpGv4frXpypPc7/XaTuy+v5SkMZ3xOI/Zdzh6lw8FLhZXhbgc/PaGhidNfMr9q1M29otVg0fIOLy2MeLgT+6HLbEO1NkOTU9PFx6Lv6f2VTZTSYqiWXgxgaO95/ow+ar4SPxNnY/EFW1KFPi7/T/AKXrTOrcFVIx8zS4sBAAcWggkHO2Z3epVudKM3dnn8Nj6+GjKNJ2uI9WKMCwpofGNpPmc05KHBB5him7upL6som0fV6Kn5OWFoYHkscwdG9rggcNxy7lUxNKMbNHoclx1Wu5U6jvZXT7ie2V1TnUj2HMRyEN7A4B1vMnzU2Fd4WOdn9NRxCkt69UXRWThhAEAQBAEAQBAQus2ssVCxrpMTnOvgY3e61r5nIAXHmrGHw86ztEr4jEwoK8igO16qKqdsTZI6KJxsX5OLRbi53llbeul7DTpQcmnJ8Dle8KlWaimoJ7y8aP1YprB7y6rdv5SZ/KjwB5o8AudPE1Ni+HoWr+zqQw1Pa/i6Xr/on42Bos0AAbgBYBVr3LCVj0hkIDR0lSRygCYgxgh2AkBrnDMYvlAHO26+eeSw4aRJTryo3cXZ7L+h4n03TR9KohbwsZGD0upVRqS2Rf0K0q9OO2S+pHya60QIaJsbjkGxskeSeoYW5qVYOs1fRt16iJ4yje2lfq1k1Szl7bljmA7g+wd5Am3ioJKztcsRd1exlDRa1surgtTY5ttL1dZC1tXAOScHAPDOaLnovFuib9XWF1sBiHJ8lPX97DjZjhowXKw1P71ln1C026rpA6TORjjG8/KIAId4gjxBVPGUVSqWWx6y7gq7rUrvatRZFVLhEa3/kFT9U/7pUdXmPqLmX/AKqn/JeJzHZ5+cYe5/8ADcqOH/MR6vOv0cuzxOq6b0vFSxGSU2G4AZuc7qaOJV+c1BXZ5DC4WpiamhTWvw6WUN+vVZUPLaSADsDXSuA4EnJrfEeKqe0Tk7QR6FZNhKEdLEVPBLs2tmrpqq0q6nf8IYRCRzzhhGVx1HFvstZyraL0lq7CbDUssVWPJP4r6ud/w87LPy531Lvvxphee+ozn/6ZfyXgy6bQdH8tQSW6UdpW/s9L90uVrER0oM4WUV+SxUb7JfD9dnfYo+zOv5OtwE82Zpb+23nN9A8eKqYaVp24nfz2hp4bTW2Lv2PU/IltrNbnBCPnSu+633vUmLlsiU/w9S59XqXm/ImdmdBydEHkZyuL/wBkc1vo2/ipcNG0L8SjnlblMVorZFW834m/rPrRFRNGIF8rhdsYNjbrcfZHb5ArerWVPbtK+By6ri38OqK2v72sqEetukqm5poQG9bYy4DsxuOElVuWqz5qO1LLMvw+qtPX1+S1kRrVNpB0bPhrS1mLmZRDn4T8g33X3qOq6rXxl3L4YGM37M7u2vbs1cS07JfiJ/rB9wKxhOa+s5H4h/Oh/HzZe1aPPhAEAQBAEAQBAa1fQRzswTMbI3qcAc+sdR7VtCcoO8XY0nTjNWkrlZrNnNE/oiSL6D7j98OVyOY1lt1/fRYpzy2hLYrEedmEQN46iZh67NPuspPecnzooi91wXNk0ehs9lA5tfMPB3/Int8d9NffYZ93z3VH99p8Gz6bjpCbyf8A8ie3w/8AzX32GPd899R/faBs2v06yZ3hb3uKe8bbIIz7uvtmzJFsvpR0pJ3eMYH3Fh5nV3Jd/qFldLe399hJ0uoNCz9CXn5z3n0vb0UMsdXfzE8cBQj8pN0Wi4Yfioo4/osaD5gKvOpOfOdyzCnCHNVjcWhuEBz/AGtaWa2FlODd73B7h1Mbe1+8/dK6eW0m5upuRys0rJQVPe/AltnGiXU9EMYIfK4ykHeAQA0HwAPioMdVVSrq2LUT5fRdOjr2vWWpUy8RGt/5BU/VP+6VHV5j6i5l/wCqp/yXicx2efnGLuf/AA3Kjh/zEerzr9HLs8SU2rzONTEz2Wx4gOF3OIPoxq3xb+JIqfh6CVGct7dvov7LZs8jYNHxFlrnEXniX4iDfyA7rKxh0uTVjjZxKbxctLda3VYya+TtbQTBzgC5uFoJsXG4yHWVmu0qbNcqhKWLhZbHcpGyz8ud9S778aq4XnvqO/n/AOmX8l4M6tLGHNLTmCCCOw710DyCbTujhJa6krLZ3gl8wx34t965PMn1M+g3WKw38497Xkze1jqjXaQdyRxBzmxRHeMIyDu6+J3cVvUfKVNXUV8DTWDwac9ycn6dexdZ2SjpmxRsjbk1jQ1vcBYe5dJKysjxFSbqTc5bW7nF9dZy+vnLr5Owjsa0AC3v8VzK7vUZ7nK4KOEp24X7WdmoI2NiYIwAwNGC27DbKy6cUktR4arKUptz2319ZSdrM7eShZiGPGXYbjFhwuF7dVyFVxbVkjvfh6EuVnK2q1r9N0e9kvxE/wBYPuBZwnNfWY/EP50P4+bL2rR58IAgCAIAgCAIAgPMhIBIFzbIbrnqQwzklJrzMytL6xryxt28g3m8mSRY4TbE4WIu7rXclgYOlalt48ThRx841r1Vq4cC5Q7Q6E75Hs+lG/8AlBVB5fXW7vR0FmOHe/uZsx68UB3VDfFkg97Vo8FXXy+Busdh383ifZNd6Eb6hvg2Q+5qLBV38pl46gvmNWbaFQt3SPf9GOT+YBbrAV3u70RvMcOt/cyLqtqMI+LhlcfnFjB6Fyljlk/mkiCWa01zUyW1V11irOYQYpvkZuaRws61vA2UOJwc6OvaixhcbCtqtZlpVMulb07rPgcYaRhqardhaLsjPXI4ZDuv32VqjhrrTqPRj49RUrYnRehTWlLw6yL1e1Jdy3wqvcJZycWDe0HgXcHWysBkLcVNWxq0eToqyIKGBenytZ3kXhc86QQEHrtKG6PqCeLC0d7rNHqVFWdqbL+WRcsXTS43+ms51s2ixaQYfkse4+WH+YKnhl/kPTZ5K2EfS0vPyLxrxquaxjXRkNmjuG3ya5p3tJ4G4yPf1q1Xo6a1bTgZXmPskmpq8X3Pj6lIodE6UpiWwsmjucw10ZaT17y3xVWMK0NSO9VxWW4hJ1Gn9b+FyYodSamoJlrpHXscLMeJ97ZXPRaL8B6KSOHlLXUZRq5vQoLk8JHttZer7TLqBq1U01UZJ4wxpic2+NjucXMNrNJPslZw9KcJXkjXOMww+IoqFKV3pX2PZZ8UdDVw82c6141RnmqzLTxhzXtGPnMbZ4y9oj2Q3yVKvRlKV4npsqzSjRocnWlZpu2p7H1dNz1qLqjNDUmapYG4G/4YxMddzsieaTazb/aWaFGUZXka5tmlKtR5Oi73evatS6+L8DoauHmyga86mSTSmoprOc4DlIyQ0kgWxNJyvYC4JG5VK9ByelE9FlWbQow5GtsWx+TIOhotLxtEUbZ2N3AYo8IHYXHIdxUUY11qRfrVsqm+Um4t9UvJeJvT6gTmnkke/latxaWtx5dIYsT3dI4b9netnhpaLb1srwzuiq0YRjo01e+ro1WS2a+0sOzzQ01LFK2dmAueHNGJrrjCB7JPEKbDwlCLUjnZziqWIqxlSd0lbfxfEtisHHCAIAgCAIAgCAIAgI/SehKeo+OiZIdwJHOHc4ZjzUlOtUp812IqlGnU56uV6p2b0bujysf0X3+8CrccxrLbZlSWWUHsujSdstg4TTeTD+C3WZ1OCI/dVLiwNlsHGebyZ/RPedTgh7qpcWbcGzSjb0jM/veB91oWjzGs9lkbxyygtt2SlJqXRR7qdjj88uk9HEhQyxleW2Xl4E8MFQjsj5+JNwQNYLMa1o6mgAeQVdtvaWUktSPNTTiQYXXtxAcW377EG3YibWtGJRT1MUtKyNuGNjWNG5rWho8gkpOTvJ3EYqKtFWMywbBAfCUByTXbWd1W/kI2ubG11sJBxvkBtm3eLHc3/o51es5vRR7LK8ujho8tNptrbuS6/Mtuz7Vp1NG6WUWmkAGHixgzse0nM9w6lZw9JwV3tZxs4zCOJmoU+bHfxfHq4FvVg4wQBAEAQBAEAQBAEAQBAEAQBAEAQBAEAQBAEBTdpVdVRQNNPiaw4uWkZ0mjLDnvaDzs+wZhX8BClKb09u5HPzCdWEP8ezeys6E2kvhiZHJC2QNAbia8tcbcSCDc9Z4q3Vy1Tk5RlYpUc0cIqMo3sTUW1KD2oZh3YHe9wVd5ZU3SXeWVmtLemZDtQpv1VR5R/wC9Y92VeK7/AEM+9aPB93qatRtUZ+jp3n6T2t9wK3jlct8iOWbR+WJoRbUpeUBdBHyfFoc7H3hxy8LKV5ZG2qWsjWbS0tcdR0DQOm46uPlIg8DiHsc3yPRd4Erl1qMqUtGR1aNaNWOlEk1ETBAEAQBAaTNEwiZ04jZyrrAvsMWWW/hlbvsFroRvpW1kzxFV01ScnorduN1bEIQBAEAQBAEAQBAEAQBAEAQBAEAQBAEAQERp3WSnpB/jPs7eGN5zz4cB2mwU9HD1KvNXaQVsTTo899hG6P01WVYD6eBkEJ6Ms5LnOHW2NtvU2Us6NKk7Tld8F6/0Q061asrwjZcX6f2TVHSzNzkn5Q8QI2Mb+J9VXlKL5sbFmMZLnSubxCjJCB0lqbRzG7oWtd1sJYf3cj4hWaeMrQ2SKtTBUZ63Eg59l9OejLM3sJY4fdCsLM6m9IrPKqW5swDZZF/mJPsNW3vSf7Ua+6af7mbdPsypW9J8z+wua0ejb+q0lmVV7Ekbxyuitt2Tmj9U6OGxZAy49p13nzdeyrzxVae2Rap4SjDmxJoBVywfUAQGgzSjTUupxm9sYkJGYALrWd1HcR1i/jJyb0NPdexGqi5TQ32ub6jJAgCAIAgCAIAgCAIAgCAIAgCAIAgCAIAgCAIAgORax6i1vLSSNtUBzi7EHAPz6w4jduyuu5Qx1HRUXqscDEZfXc3JfFc+6N03pSiaGGCR8bcgJIXkBo4B7eFu02WKlHC1npKVn1madbF0VouN0ugloNqIGU1M5p44X39HAW81C8sb5srliOapapwsSMO0ykO9sze9jT7nKJ5bWXAlWaUXtujaZtDoT+keO+N/4BaewV+Hejf3jh+PczJ/f+g/XH/Sl/2rHsFf9vejPvHD/u7n6D+/9B+uP+lL/tT2Cv8At716j3jh/wB3c/Qxv2h0I/SPPdG/8Qs+76/DvRj3jh+PczXl2l0Y3CZ3cwfi4LZZdWfA1eZ0FxMTNojZPiaSplPY0fy4ll5e486aRhZipcyDZsR6d0lN8VQtiHyppDl3t5rlq6GHhzql+pGyr4mfNp2639s24tE1s35TViNvGOmYG/8Asddw8FG6tGPMhfpfoSKlWnz526F6m6xtLo+I3LIWk3c5zrve7rJPOe7zUf8Alry4+XoSf4qEeHn6m3oqtMzOUwOYwnmYhZzm/KI9kHgN9rHjZaVIaDtc3pz01e1jdWhIEAQBAEAQBAEAQBAEAQBAEAQBAEAQBAEAQBAEAQGvVjL4sSdnNv4YsvULaPXY1l1XIGrfSj46heP/ABRIPOMOCsRVT5Z99vGxXlyXzQ7r+FyPkn0PfnRRsPzqaWP3sAUqWL3NvtT8yFywm9JdjXkYy/Qh/wAv5OCz/u9Jj/SfA9Y9CD/LeRKf7vSZ/wBLoH9o6FZwpv8ARLv5CnJ418fr/Zh1MFHh9P6MjNcNFs+LDb8MFOR/KFh4PEvneJlYzCrZ4f0ezr9Gcoaaql6rRWHvPuWPYZfNJLtM+3x+WEn2Hg6zaQk+I0c5vUZXYfQ4fes+zUI86p9PtmPacRLmUvr9o+f2dpaf42oipmneIm3d57/3k5TCQ5sXLr+/Icni586Sj1ffmb+idSoIn8pIX1M3y5jisewbvO5UdTGVJLRj8K4IkpYKnB6UvifFlmVQuBAEAQBAEAQBAEAQBAEAQBAEAQBAEAQBAEAQBAEAQBAEB8IQGN9Ow72tPeAVm7RiyPHwCL9XH9hv9FnTlxMaEeAFDF+rZ9hv9E0pcRox4GVsTRuAHgFi7M2R7WDIQBAEAQBAEAQBAEAQBAEAQBAEAQBAEAQBAEAQBAEAQBAEAQBAEAQBAEAQBAEAQBAEAQBAEAQBAEAQBAEAQBAEAQBAEAQBAEAQBAEAQBAEAQBAEAQBAEAQBAEAQBAEAQBAEAQBAEAQBAEAQBAEAQBAEAQBAEAQBAf/2Q=="/>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41" descr="data:image/jpeg;base64,/9j/4AAQSkZJRgABAQAAAQABAAD/2wCEAAkGBxQSEBUUEhQUExMXGRoVFBUXFRQWFRcVGBgZHBoaGhsbHCggGBwlGxUWITIhJSkrLi4wFx8zODMsNystMCsBCgoKDg0OGxAQGzQkICQsLSw0LDQ0LDI0LywsNCwsLiwsNC8sLCwsLCwsLC8uLCwsLCwsLiw0LCwsLCwtLCwsL//AABEIALABHwMBEQACEQEDEQH/xAAbAAEAAgMBAQAAAAAAAAAAAAAABQYDBAcCAf/EAEgQAAEDAgIFCQIJCQgDAAAAAAEAAgMEERIhBQYHMUETIjJRYXGBkaFCsRQzUmJyc5KywTQ1Q1OCorPC0RUWI1ST0tPwhKPh/8QAGwEBAAIDAQEAAAAAAAAAAAAAAAMEAQIFBgf/xAA6EQACAQICBQkGBgMBAQEAAAAAAQIDEQQFEiExQVETMmFxgaGxwdEUFSJCkfAGMzRScuEjJPFiglP/2gAMAwEAAhEDEQA/AO4oAgCAIAgCAIAgCAIAgCAIAgCAIAgCAIAgCAIAgCAIAgCAIAgCAIAgCAIAgCAIAgCAIAgCAIAgCAIAgK/rhpA07YJgbBs7Wv7Y3tcHA+ju9oUNaWik+k6GXUFXlOnxi7das16dpYFMc8IAgCAIAgCAIAgCAIAgCAIAgCAIAgCAIAgCAIAgCAIAgCAIAgCAIAgCAICgbVqrE2Cmb03vx28CxvmXn7KqYp3Sij0X4fp6Mp13sSt5vuRfWCwA6lbPOnpAEAQBAEAQBAEAQBAEAQBAEAQBAEAQBAEAQBAEAQBAEAQBAEAQBAEAQGlpfScdNC6WU2a3zceDQOJK1nNRV2TYfDzr1FTgtb+7nOtVYZNIaSNTKOZGQ+3AEfFsHd0vDtVKknVqab3HpswlDA4NYeG2Wr1fbs/4dSV88mEAQBAEAQBAEAQBAEAQBAEAQBAEAQBAEAQBAEAQBAEAQBAEAQBAEAQEZp7TsVJHjlOZ6DB03nqA/HcFpUqRgrstYTB1cTPQprre5dZyyqq6nStU1o/ZZngiZxcevv3ncOpUG51pWPXQpYfLKDk/rvb4L76Tq2gdEspYGxR7hm5x3ucd7j/3qCvwgoRsjx+KxM8TVdSf/FwN57wASSABvJyAW5Ak27I1aPSUcx/wjyjRkXtzZfsdud4XWqknsJKlCdPnqz4b/pt+puLYiCAIAgCAIAgCAIAgCAIAgCAIAgCAIAgCAIAgCAIAgCAIAgCAICs63a3MoxgbaScjJnBoO5z/AOm89m9QVqyhq3nUy7LJ4p6T1Q48eheu45zQUFTpOoLrlx9uV3QYOA/o0f8A1UoxnVkenrV8Pl9FJK3BLa/ve3/R1fQOg4qOLBH3vebYnEcSeA7NwXQp01BWR4/F4yriqmlPsXAr+nNfGtfyVGz4RKThDsyy/wA0DOQ91h2qKeISdoa2dHC5LKUeUxD0I7ent4ePQZNG6ryzkS6SkMp3tp72ib9IDJx7PUpGi5a6jv0GlbMadFcngo6P/r5n1b197C3sYAAAAAMgBkAOxWTjttu7PSGAgCAIAgCAIAgCAIAgCAIAgCAIAgCAIAgCAIAgCAIAgCAIAgK7rrrF8Dg5tjM+7YweFt7iOIFx4kKGtV0I9J0sswPtVWz5q2+nacv0DoqSuqcOIkk45ZDmQL5k9ZO4BUKcHUlY9bi8TTwVDSt0Jfe7idn0Zo6OnibHE3CxvmTxJPEnrXTjFRVkeFr151pupUd2zmeu+tL6mQ08BPIg4Dh3zOva30b5Acd/UqNes5PRjs8T1WVZbGhDl6vO2/xXr4Fx1N1WbSRhzwHVDhz3b8IPsN7Os8fJWaNFQV3tOJmWZSxU9GOqC2Lj0v71FmU5ywgCAIAgCAIAgCAIAgCAIAgCAIAgCAIAgCAIAgCAIAgCAIAgCAIDlG1NzvhrAeiIm4fFz7+4Ln4rn9h6/wDD6Xs0mtul5Isuy6iDKMy+1K91z81hwgeYcf2lPhY2hficvPqzlidDdFLv1k1rfVmKhne02dgwg9RcQ2/hiUtZ2g2ijl1JVMVCMtl/DWcm1QLRX0+K2HlB52Ib+9hXOo200exzJSeEqaO23/e653FdU8CEAQBAEAQBAEAQBAEAQBAEAQBAEAQBAEAQBAEAQBAEAQBAEAQBAEBTNpehDNAJmC74b4gN5jPS8rA911WxNPSjpLcdvJMYqNV05bJeO767PofNlteH0jovaiecvmvOIHzLh4JhZXhbgZz6i44hVN0l3rV6Fm07Q8vTSxbi9haD1OtkfOynnHSi0crC1uRrRqcGmcHc1zXEG7XNNiNxa4H3ghcnYfQ04yjda0/BnZdStYRVwc4jlmWbKOvqeOw287rpUaunHpPD5ngXhaurmvWvTsLCpjmhAEAQBAEBFa1SFtFUOaS1wieQQSCDY5gjcVpVdoPqLWBipYmmpK60l4nOtRNKTvr4mvmle0h92uke4GzHcCVSoTk5pNnp83w1GGFlKMEnq1pLidaXQPHBAEAQBAEAQBAEAQBAEAQBAEAQBAEAQBAEAQBAfCEBz3SejXaLqxVwNJpXG0zB7Acc/C+Y6jluKpyhyMtOOw9JQxEcxoezVX/kXNfG3nuf12l/p52yMa9hDmuAc0jcQdxVtO6ujzs4OEnGSs0c92katWvVxDLLlm+gePQHz61TxNL50ekyTMNmGqf/AC/L0+nAr2oNU5mkIg29n4mOHW0tJ9C0HwUOHdqiOlnFOM8JJvdZrrvbzOzrpnhwgCAIAgCAiNb/AMgqfqn/AHSo6vMfUXMv/VU/5LxOY7PPzjD3P/huVHD/AJiPV51+jl2eJ1jSulYqZmOZ4Y29hkSSbE2AGZNgfJdCU4xV2ePw+Gq4iWhSV2VOq2lwA2jhlf2nCwH1J9FXeLjuR2Kf4frNXnJL6v8ArvMVPtNjJ58EjR1tc13ocKwsWt6Np/h6ql8M0/qvUuWjNJR1EYkhcHsPHcQeIIOYPYVZjJSV0cSvQqUJuFRWZXdMa+RU074XwzFzCASOTsbgEEXcOBChniVCTTR08NktTEUlVjNWfX1cCzaPrGzRMlZ0XtDxffYi+fap4yUkmjlVqUqVSVOW1O30PmkqwQwySuBLWNLyBa5DRewvxSUtFNijSdWpGmtraX1K9oPXiKqnbCyKZrnXN3cnhAaCc7OJ4W8VBTxCnKyR08Xk9TDUnVlNNLr39hJ6c1jp6SwmfZxF2saC5xHXYbhkczZSTqxhtKmFwFfE/lrVx3FYn2mx35kEhHznMb7sSgeLW5HVj+Hqtvimuy79DPQbSYHOAljkiB9q4e0d9rHyBWY4qL2qxpVyCvFXhJS6Nj9O8tVRpABgkYDKwguBZZ1xa4t134Kxparo4ypPScZamuJsU02NodYtvfIixyNsxw3XWU7mko6LsZVk1CAIAgCAIAgCAID4TbegPEU7XXDXNdbfYg28llpraYTT2HqSMOBa4AgixBFwQd4IWDZNp3W0idC6MNK50bCXU7iXRg5mJxzcztYd46jcdSjhDQ1LYW8TiFiEpy561P8A9cH17nx1dJm1kka2jnL+jyT7+LSLeazUaUHfgaYOMpYiCjt0l4lM2aauOB+FSi2VoQd5vvf5ZDvJ6lWw1J89nczzHxkvZ4cdfp6nRVcPNBARNdrLSw35SZotk6132PUcINj3qaGHqT2IhniKcNrPejNP01QbQzMe75N7O+ybFYqUKlPnKwp16dTmyuSaiJggIjW/8gqfqn/dKjq8x9Rcy/8AVU/5LxOY7PPzjD3P/huVHD/mI9XnX6OXZ4nVdNaIjqo+TlBLcQdkbG47fEq/OCmrM8hhsVUw09OnttY1afVOjYLCmiPa5uM+brlYVGC3Es8yxc9tR9jt4WK/r1qtTtpXzQxtifHY8wYWubcAggZcb37FDXox0bpWOllWZV3XVOpJyUtWvXYiNlFURUyx+y6PHbhia5ov5P8AQKLCP4mi7+IaadGFTenbsafoe9q1BhmimAye0sd9JuY8w4/ZWcXHWpGv4frXpypPc7/XaTuy+v5SkMZ3xOI/Zdzh6lw8FLhZXhbgc/PaGhidNfMr9q1M29otVg0fIOLy2MeLgT+6HLbEO1NkOTU9PFx6Lv6f2VTZTSYqiWXgxgaO95/ow+ar4SPxNnY/EFW1KFPi7/T/AKXrTOrcFVIx8zS4sBAAcWggkHO2Z3epVudKM3dnn8Nj6+GjKNJ2uI9WKMCwpofGNpPmc05KHBB5him7upL6som0fV6Kn5OWFoYHkscwdG9rggcNxy7lUxNKMbNHoclx1Wu5U6jvZXT7ie2V1TnUj2HMRyEN7A4B1vMnzU2Fd4WOdn9NRxCkt69UXRWThhAEAQBAEAQBAQus2ssVCxrpMTnOvgY3e61r5nIAXHmrGHw86ztEr4jEwoK8igO16qKqdsTZI6KJxsX5OLRbi53llbeul7DTpQcmnJ8Dle8KlWaimoJ7y8aP1YprB7y6rdv5SZ/KjwB5o8AudPE1Ni+HoWr+zqQw1Pa/i6Xr/on42Bos0AAbgBYBVr3LCVj0hkIDR0lSRygCYgxgh2AkBrnDMYvlAHO26+eeSw4aRJTryo3cXZ7L+h4n03TR9KohbwsZGD0upVRqS2Rf0K0q9OO2S+pHya60QIaJsbjkGxskeSeoYW5qVYOs1fRt16iJ4yje2lfq1k1Szl7bljmA7g+wd5Am3ioJKztcsRd1exlDRa1surgtTY5ttL1dZC1tXAOScHAPDOaLnovFuib9XWF1sBiHJ8lPX97DjZjhowXKw1P71ln1C026rpA6TORjjG8/KIAId4gjxBVPGUVSqWWx6y7gq7rUrvatRZFVLhEa3/kFT9U/7pUdXmPqLmX/AKqn/JeJzHZ5+cYe5/8ADcqOH/MR6vOv0cuzxOq6b0vFSxGSU2G4AZuc7qaOJV+c1BXZ5DC4WpiamhTWvw6WUN+vVZUPLaSADsDXSuA4EnJrfEeKqe0Tk7QR6FZNhKEdLEVPBLs2tmrpqq0q6nf8IYRCRzzhhGVx1HFvstZyraL0lq7CbDUssVWPJP4r6ud/w87LPy531Lvvxphee+ozn/6ZfyXgy6bQdH8tQSW6UdpW/s9L90uVrER0oM4WUV+SxUb7JfD9dnfYo+zOv5OtwE82Zpb+23nN9A8eKqYaVp24nfz2hp4bTW2Lv2PU/IltrNbnBCPnSu+633vUmLlsiU/w9S59XqXm/ImdmdBydEHkZyuL/wBkc1vo2/ipcNG0L8SjnlblMVorZFW834m/rPrRFRNGIF8rhdsYNjbrcfZHb5ArerWVPbtK+By6ri38OqK2v72sqEetukqm5poQG9bYy4DsxuOElVuWqz5qO1LLMvw+qtPX1+S1kRrVNpB0bPhrS1mLmZRDn4T8g33X3qOq6rXxl3L4YGM37M7u2vbs1cS07JfiJ/rB9wKxhOa+s5H4h/Oh/HzZe1aPPhAEAQBAEAQBAa1fQRzswTMbI3qcAc+sdR7VtCcoO8XY0nTjNWkrlZrNnNE/oiSL6D7j98OVyOY1lt1/fRYpzy2hLYrEedmEQN46iZh67NPuspPecnzooi91wXNk0ehs9lA5tfMPB3/Int8d9NffYZ93z3VH99p8Gz6bjpCbyf8A8ie3w/8AzX32GPd899R/faBs2v06yZ3hb3uKe8bbIIz7uvtmzJFsvpR0pJ3eMYH3Fh5nV3Jd/qFldLe399hJ0uoNCz9CXn5z3n0vb0UMsdXfzE8cBQj8pN0Wi4Yfioo4/osaD5gKvOpOfOdyzCnCHNVjcWhuEBz/AGtaWa2FlODd73B7h1Mbe1+8/dK6eW0m5upuRys0rJQVPe/AltnGiXU9EMYIfK4ykHeAQA0HwAPioMdVVSrq2LUT5fRdOjr2vWWpUy8RGt/5BU/VP+6VHV5j6i5l/wCqp/yXicx2efnGLuf/AA3Kjh/zEerzr9HLs8SU2rzONTEz2Wx4gOF3OIPoxq3xb+JIqfh6CVGct7dvov7LZs8jYNHxFlrnEXniX4iDfyA7rKxh0uTVjjZxKbxctLda3VYya+TtbQTBzgC5uFoJsXG4yHWVmu0qbNcqhKWLhZbHcpGyz8ud9S778aq4XnvqO/n/AOmX8l4M6tLGHNLTmCCCOw710DyCbTujhJa6krLZ3gl8wx34t965PMn1M+g3WKw38497Xkze1jqjXaQdyRxBzmxRHeMIyDu6+J3cVvUfKVNXUV8DTWDwac9ycn6dexdZ2SjpmxRsjbk1jQ1vcBYe5dJKysjxFSbqTc5bW7nF9dZy+vnLr5Owjsa0AC3v8VzK7vUZ7nK4KOEp24X7WdmoI2NiYIwAwNGC27DbKy6cUktR4arKUptz2319ZSdrM7eShZiGPGXYbjFhwuF7dVyFVxbVkjvfh6EuVnK2q1r9N0e9kvxE/wBYPuBZwnNfWY/EP50P4+bL2rR58IAgCAIAgCAIAgPMhIBIFzbIbrnqQwzklJrzMytL6xryxt28g3m8mSRY4TbE4WIu7rXclgYOlalt48ThRx841r1Vq4cC5Q7Q6E75Hs+lG/8AlBVB5fXW7vR0FmOHe/uZsx68UB3VDfFkg97Vo8FXXy+Busdh383ifZNd6Eb6hvg2Q+5qLBV38pl46gvmNWbaFQt3SPf9GOT+YBbrAV3u70RvMcOt/cyLqtqMI+LhlcfnFjB6Fyljlk/mkiCWa01zUyW1V11irOYQYpvkZuaRws61vA2UOJwc6OvaixhcbCtqtZlpVMulb07rPgcYaRhqardhaLsjPXI4ZDuv32VqjhrrTqPRj49RUrYnRehTWlLw6yL1e1Jdy3wqvcJZycWDe0HgXcHWysBkLcVNWxq0eToqyIKGBenytZ3kXhc86QQEHrtKG6PqCeLC0d7rNHqVFWdqbL+WRcsXTS43+ms51s2ixaQYfkse4+WH+YKnhl/kPTZ5K2EfS0vPyLxrxquaxjXRkNmjuG3ya5p3tJ4G4yPf1q1Xo6a1bTgZXmPskmpq8X3Pj6lIodE6UpiWwsmjucw10ZaT17y3xVWMK0NSO9VxWW4hJ1Gn9b+FyYodSamoJlrpHXscLMeJ97ZXPRaL8B6KSOHlLXUZRq5vQoLk8JHttZer7TLqBq1U01UZJ4wxpic2+NjucXMNrNJPslZw9KcJXkjXOMww+IoqFKV3pX2PZZ8UdDVw82c6141RnmqzLTxhzXtGPnMbZ4y9oj2Q3yVKvRlKV4npsqzSjRocnWlZpu2p7H1dNz1qLqjNDUmapYG4G/4YxMddzsieaTazb/aWaFGUZXka5tmlKtR5Oi73evatS6+L8DoauHmyga86mSTSmoprOc4DlIyQ0kgWxNJyvYC4JG5VK9ByelE9FlWbQow5GtsWx+TIOhotLxtEUbZ2N3AYo8IHYXHIdxUUY11qRfrVsqm+Um4t9UvJeJvT6gTmnkke/latxaWtx5dIYsT3dI4b9netnhpaLb1srwzuiq0YRjo01e+ro1WS2a+0sOzzQ01LFK2dmAueHNGJrrjCB7JPEKbDwlCLUjnZziqWIqxlSd0lbfxfEtisHHCAIAgCAIAgCAIAgI/SehKeo+OiZIdwJHOHc4ZjzUlOtUp812IqlGnU56uV6p2b0bujysf0X3+8CrccxrLbZlSWWUHsujSdstg4TTeTD+C3WZ1OCI/dVLiwNlsHGebyZ/RPedTgh7qpcWbcGzSjb0jM/veB91oWjzGs9lkbxyygtt2SlJqXRR7qdjj88uk9HEhQyxleW2Xl4E8MFQjsj5+JNwQNYLMa1o6mgAeQVdtvaWUktSPNTTiQYXXtxAcW377EG3YibWtGJRT1MUtKyNuGNjWNG5rWho8gkpOTvJ3EYqKtFWMywbBAfCUByTXbWd1W/kI2ubG11sJBxvkBtm3eLHc3/o51es5vRR7LK8ujho8tNptrbuS6/Mtuz7Vp1NG6WUWmkAGHixgzse0nM9w6lZw9JwV3tZxs4zCOJmoU+bHfxfHq4FvVg4wQBAEAQBAEAQBAEAQBAEAQBAEAQBAEAQBAEBTdpVdVRQNNPiaw4uWkZ0mjLDnvaDzs+wZhX8BClKb09u5HPzCdWEP8ezeys6E2kvhiZHJC2QNAbia8tcbcSCDc9Z4q3Vy1Tk5RlYpUc0cIqMo3sTUW1KD2oZh3YHe9wVd5ZU3SXeWVmtLemZDtQpv1VR5R/wC9Y92VeK7/AEM+9aPB93qatRtUZ+jp3n6T2t9wK3jlct8iOWbR+WJoRbUpeUBdBHyfFoc7H3hxy8LKV5ZG2qWsjWbS0tcdR0DQOm46uPlIg8DiHsc3yPRd4Erl1qMqUtGR1aNaNWOlEk1ETBAEAQBAaTNEwiZ04jZyrrAvsMWWW/hlbvsFroRvpW1kzxFV01ScnorduN1bEIQBAEAQBAEAQBAEAQBAEAQBAEAQBAEAQERp3WSnpB/jPs7eGN5zz4cB2mwU9HD1KvNXaQVsTTo899hG6P01WVYD6eBkEJ6Ms5LnOHW2NtvU2Us6NKk7Tld8F6/0Q061asrwjZcX6f2TVHSzNzkn5Q8QI2Mb+J9VXlKL5sbFmMZLnSubxCjJCB0lqbRzG7oWtd1sJYf3cj4hWaeMrQ2SKtTBUZ63Eg59l9OejLM3sJY4fdCsLM6m9IrPKqW5swDZZF/mJPsNW3vSf7Ua+6af7mbdPsypW9J8z+wua0ejb+q0lmVV7Ekbxyuitt2Tmj9U6OGxZAy49p13nzdeyrzxVae2Rap4SjDmxJoBVywfUAQGgzSjTUupxm9sYkJGYALrWd1HcR1i/jJyb0NPdexGqi5TQ32ub6jJAgCAIAgCAIAgCAIAgCAIAgCAIAgCAIAgCAIAgORax6i1vLSSNtUBzi7EHAPz6w4jduyuu5Qx1HRUXqscDEZfXc3JfFc+6N03pSiaGGCR8bcgJIXkBo4B7eFu02WKlHC1npKVn1madbF0VouN0ugloNqIGU1M5p44X39HAW81C8sb5srliOapapwsSMO0ykO9sze9jT7nKJ5bWXAlWaUXtujaZtDoT+keO+N/4BaewV+Hejf3jh+PczJ/f+g/XH/Sl/2rHsFf9vejPvHD/u7n6D+/9B+uP+lL/tT2Cv8At716j3jh/wB3c/Qxv2h0I/SPPdG/8Qs+76/DvRj3jh+PczXl2l0Y3CZ3cwfi4LZZdWfA1eZ0FxMTNojZPiaSplPY0fy4ll5e486aRhZipcyDZsR6d0lN8VQtiHyppDl3t5rlq6GHhzql+pGyr4mfNp2639s24tE1s35TViNvGOmYG/8Asddw8FG6tGPMhfpfoSKlWnz526F6m6xtLo+I3LIWk3c5zrve7rJPOe7zUf8Alry4+XoSf4qEeHn6m3oqtMzOUwOYwnmYhZzm/KI9kHgN9rHjZaVIaDtc3pz01e1jdWhIEAQBAEAQBAEAQBAEAQBAEAQBAEAQBAEAQBAEAQGvVjL4sSdnNv4YsvULaPXY1l1XIGrfSj46heP/ABRIPOMOCsRVT5Z99vGxXlyXzQ7r+FyPkn0PfnRRsPzqaWP3sAUqWL3NvtT8yFywm9JdjXkYy/Qh/wAv5OCz/u9Jj/SfA9Y9CD/LeRKf7vSZ/wBLoH9o6FZwpv8ARLv5CnJ418fr/Zh1MFHh9P6MjNcNFs+LDb8MFOR/KFh4PEvneJlYzCrZ4f0ezr9Gcoaaql6rRWHvPuWPYZfNJLtM+3x+WEn2Hg6zaQk+I0c5vUZXYfQ4fes+zUI86p9PtmPacRLmUvr9o+f2dpaf42oipmneIm3d57/3k5TCQ5sXLr+/Icni586Sj1ffmb+idSoIn8pIX1M3y5jisewbvO5UdTGVJLRj8K4IkpYKnB6UvifFlmVQuBAEAQBAEAQBAEAQBAEAQBAEAQBAEAQBAEAQBAEAQBAEB8IQGN9Ow72tPeAVm7RiyPHwCL9XH9hv9FnTlxMaEeAFDF+rZ9hv9E0pcRox4GVsTRuAHgFi7M2R7WDIQBAEAQBAEAQBAEAQBAEAQBAEAQBAEAQBAEAQBAEAQBAEAQBAEAQBAEAQBAEAQBAEAQBAEAQBAEAQBAEAQBAEAQBAEAQBAEAQBAEAQBAEAQBAEAQBAEAQBAEAQBAEAQBAEAQBAEAQBAEAQBAEAQBAEAQBAEAQBAf/2Q=="/>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43" descr="data:image/jpeg;base64,/9j/4AAQSkZJRgABAQAAAQABAAD/2wCEAAkGBxQSEBUUEhQUExMXGRoVFBUXFRQWFRcVGBgZHBoaGhsbHCggGBwlGxUWITIhJSkrLi4wFx8zODMsNystMCsBCgoKDg0OGxAQGzQkICQsLSw0LDQ0LDI0LywsNCwsLiwsNC8sLCwsLCwsLC8uLCwsLCwsLiw0LCwsLCwtLCwsL//AABEIALABHwMBEQACEQEDEQH/xAAbAAEAAgMBAQAAAAAAAAAAAAAABQYDBAcCAf/EAEgQAAEDAgIFCQIJCQgDAAAAAAEAAgMEERIhBQYHMUETIjJRYXGBkaFCsRQzUmJyc5KywTQ1Q1OCorPC0RUWI1ST0tPwhKPh/8QAGwEBAAIDAQEAAAAAAAAAAAAAAAMEAQIFBgf/xAA6EQACAQICBQkGBgMBAQEAAAAAAQIDEQQFEiExQVETMmFxgaGxwdEUFSJCkfAGMzRScuEjJPFiglP/2gAMAwEAAhEDEQA/AO4oAgCAIAgCAIAgCAIAgCAIAgCAIAgCAIAgCAIAgCAIAgCAIAgCAIAgCAIAgCAIAgCAIAgCAIAgCAIAgK/rhpA07YJgbBs7Wv7Y3tcHA+ju9oUNaWik+k6GXUFXlOnxi7das16dpYFMc8IAgCAIAgCAIAgCAIAgCAIAgCAIAgCAIAgCAIAgCAIAgCAIAgCAIAgCAICgbVqrE2Cmb03vx28CxvmXn7KqYp3Sij0X4fp6Mp13sSt5vuRfWCwA6lbPOnpAEAQBAEAQBAEAQBAEAQBAEAQBAEAQBAEAQBAEAQBAEAQBAEAQBAEAQGlpfScdNC6WU2a3zceDQOJK1nNRV2TYfDzr1FTgtb+7nOtVYZNIaSNTKOZGQ+3AEfFsHd0vDtVKknVqab3HpswlDA4NYeG2Wr1fbs/4dSV88mEAQBAEAQBAEAQBAEAQBAEAQBAEAQBAEAQBAEAQBAEAQBAEAQBAEAQEZp7TsVJHjlOZ6DB03nqA/HcFpUqRgrstYTB1cTPQprre5dZyyqq6nStU1o/ZZngiZxcevv3ncOpUG51pWPXQpYfLKDk/rvb4L76Tq2gdEspYGxR7hm5x3ucd7j/3qCvwgoRsjx+KxM8TVdSf/FwN57wASSABvJyAW5Ak27I1aPSUcx/wjyjRkXtzZfsdud4XWqknsJKlCdPnqz4b/pt+puLYiCAIAgCAIAgCAIAgCAIAgCAIAgCAIAgCAIAgCAIAgCAIAgCAICs63a3MoxgbaScjJnBoO5z/AOm89m9QVqyhq3nUy7LJ4p6T1Q48eheu45zQUFTpOoLrlx9uV3QYOA/o0f8A1UoxnVkenrV8Pl9FJK3BLa/ve3/R1fQOg4qOLBH3vebYnEcSeA7NwXQp01BWR4/F4yriqmlPsXAr+nNfGtfyVGz4RKThDsyy/wA0DOQ91h2qKeISdoa2dHC5LKUeUxD0I7ent4ePQZNG6ryzkS6SkMp3tp72ib9IDJx7PUpGi5a6jv0GlbMadFcngo6P/r5n1b197C3sYAAAAAMgBkAOxWTjttu7PSGAgCAIAgCAIAgCAIAgCAIAgCAIAgCAIAgCAIAgCAIAgCAIAgK7rrrF8Dg5tjM+7YweFt7iOIFx4kKGtV0I9J0sswPtVWz5q2+nacv0DoqSuqcOIkk45ZDmQL5k9ZO4BUKcHUlY9bi8TTwVDSt0Jfe7idn0Zo6OnibHE3CxvmTxJPEnrXTjFRVkeFr151pupUd2zmeu+tL6mQ08BPIg4Dh3zOva30b5Acd/UqNes5PRjs8T1WVZbGhDl6vO2/xXr4Fx1N1WbSRhzwHVDhz3b8IPsN7Os8fJWaNFQV3tOJmWZSxU9GOqC2Lj0v71FmU5ywgCAIAgCAIAgCAIAgCAIAgCAIAgCAIAgCAIAgCAIAgCAIAgCAIDlG1NzvhrAeiIm4fFz7+4Ln4rn9h6/wDD6Xs0mtul5Isuy6iDKMy+1K91z81hwgeYcf2lPhY2hficvPqzlidDdFLv1k1rfVmKhne02dgwg9RcQ2/hiUtZ2g2ijl1JVMVCMtl/DWcm1QLRX0+K2HlB52Ib+9hXOo200exzJSeEqaO23/e653FdU8CEAQBAEAQBAEAQBAEAQBAEAQBAEAQBAEAQBAEAQBAEAQBAEAQBAEBTNpehDNAJmC74b4gN5jPS8rA911WxNPSjpLcdvJMYqNV05bJeO767PofNlteH0jovaiecvmvOIHzLh4JhZXhbgZz6i44hVN0l3rV6Fm07Q8vTSxbi9haD1OtkfOynnHSi0crC1uRrRqcGmcHc1zXEG7XNNiNxa4H3ghcnYfQ04yjda0/BnZdStYRVwc4jlmWbKOvqeOw287rpUaunHpPD5ngXhaurmvWvTsLCpjmhAEAQBAEBFa1SFtFUOaS1wieQQSCDY5gjcVpVdoPqLWBipYmmpK60l4nOtRNKTvr4mvmle0h92uke4GzHcCVSoTk5pNnp83w1GGFlKMEnq1pLidaXQPHBAEAQBAEAQBAEAQBAEAQBAEAQBAEAQBAEAQBAfCEBz3SejXaLqxVwNJpXG0zB7Acc/C+Y6jluKpyhyMtOOw9JQxEcxoezVX/kXNfG3nuf12l/p52yMa9hDmuAc0jcQdxVtO6ujzs4OEnGSs0c92katWvVxDLLlm+gePQHz61TxNL50ekyTMNmGqf/AC/L0+nAr2oNU5mkIg29n4mOHW0tJ9C0HwUOHdqiOlnFOM8JJvdZrrvbzOzrpnhwgCAIAgCAiNb/AMgqfqn/AHSo6vMfUXMv/VU/5LxOY7PPzjD3P/huVHD/AJiPV51+jl2eJ1jSulYqZmOZ4Y29hkSSbE2AGZNgfJdCU4xV2ePw+Gq4iWhSV2VOq2lwA2jhlf2nCwH1J9FXeLjuR2Kf4frNXnJL6v8ArvMVPtNjJ58EjR1tc13ocKwsWt6Np/h6ql8M0/qvUuWjNJR1EYkhcHsPHcQeIIOYPYVZjJSV0cSvQqUJuFRWZXdMa+RU074XwzFzCASOTsbgEEXcOBChniVCTTR08NktTEUlVjNWfX1cCzaPrGzRMlZ0XtDxffYi+fap4yUkmjlVqUqVSVOW1O30PmkqwQwySuBLWNLyBa5DRewvxSUtFNijSdWpGmtraX1K9oPXiKqnbCyKZrnXN3cnhAaCc7OJ4W8VBTxCnKyR08Xk9TDUnVlNNLr39hJ6c1jp6SwmfZxF2saC5xHXYbhkczZSTqxhtKmFwFfE/lrVx3FYn2mx35kEhHznMb7sSgeLW5HVj+Hqtvimuy79DPQbSYHOAljkiB9q4e0d9rHyBWY4qL2qxpVyCvFXhJS6Nj9O8tVRpABgkYDKwguBZZ1xa4t134Kxparo4ypPScZamuJsU02NodYtvfIixyNsxw3XWU7mko6LsZVk1CAIAgCAIAgCAID4TbegPEU7XXDXNdbfYg28llpraYTT2HqSMOBa4AgixBFwQd4IWDZNp3W0idC6MNK50bCXU7iXRg5mJxzcztYd46jcdSjhDQ1LYW8TiFiEpy561P8A9cH17nx1dJm1kka2jnL+jyT7+LSLeazUaUHfgaYOMpYiCjt0l4lM2aauOB+FSi2VoQd5vvf5ZDvJ6lWw1J89nczzHxkvZ4cdfp6nRVcPNBARNdrLSw35SZotk6132PUcINj3qaGHqT2IhniKcNrPejNP01QbQzMe75N7O+ybFYqUKlPnKwp16dTmyuSaiJggIjW/8gqfqn/dKjq8x9Rcy/8AVU/5LxOY7PPzjD3P/huVHD/mI9XnX6OXZ4nVdNaIjqo+TlBLcQdkbG47fEq/OCmrM8hhsVUw09OnttY1afVOjYLCmiPa5uM+brlYVGC3Es8yxc9tR9jt4WK/r1qtTtpXzQxtifHY8wYWubcAggZcb37FDXox0bpWOllWZV3XVOpJyUtWvXYiNlFURUyx+y6PHbhia5ov5P8AQKLCP4mi7+IaadGFTenbsafoe9q1BhmimAye0sd9JuY8w4/ZWcXHWpGv4frXpypPc7/XaTuy+v5SkMZ3xOI/Zdzh6lw8FLhZXhbgc/PaGhidNfMr9q1M29otVg0fIOLy2MeLgT+6HLbEO1NkOTU9PFx6Lv6f2VTZTSYqiWXgxgaO95/ow+ar4SPxNnY/EFW1KFPi7/T/AKXrTOrcFVIx8zS4sBAAcWggkHO2Z3epVudKM3dnn8Nj6+GjKNJ2uI9WKMCwpofGNpPmc05KHBB5him7upL6som0fV6Kn5OWFoYHkscwdG9rggcNxy7lUxNKMbNHoclx1Wu5U6jvZXT7ie2V1TnUj2HMRyEN7A4B1vMnzU2Fd4WOdn9NRxCkt69UXRWThhAEAQBAEAQBAQus2ssVCxrpMTnOvgY3e61r5nIAXHmrGHw86ztEr4jEwoK8igO16qKqdsTZI6KJxsX5OLRbi53llbeul7DTpQcmnJ8Dle8KlWaimoJ7y8aP1YprB7y6rdv5SZ/KjwB5o8AudPE1Ni+HoWr+zqQw1Pa/i6Xr/on42Bos0AAbgBYBVr3LCVj0hkIDR0lSRygCYgxgh2AkBrnDMYvlAHO26+eeSw4aRJTryo3cXZ7L+h4n03TR9KohbwsZGD0upVRqS2Rf0K0q9OO2S+pHya60QIaJsbjkGxskeSeoYW5qVYOs1fRt16iJ4yje2lfq1k1Szl7bljmA7g+wd5Am3ioJKztcsRd1exlDRa1surgtTY5ttL1dZC1tXAOScHAPDOaLnovFuib9XWF1sBiHJ8lPX97DjZjhowXKw1P71ln1C026rpA6TORjjG8/KIAId4gjxBVPGUVSqWWx6y7gq7rUrvatRZFVLhEa3/kFT9U/7pUdXmPqLmX/AKqn/JeJzHZ5+cYe5/8ADcqOH/MR6vOv0cuzxOq6b0vFSxGSU2G4AZuc7qaOJV+c1BXZ5DC4WpiamhTWvw6WUN+vVZUPLaSADsDXSuA4EnJrfEeKqe0Tk7QR6FZNhKEdLEVPBLs2tmrpqq0q6nf8IYRCRzzhhGVx1HFvstZyraL0lq7CbDUssVWPJP4r6ud/w87LPy531Lvvxphee+ozn/6ZfyXgy6bQdH8tQSW6UdpW/s9L90uVrER0oM4WUV+SxUb7JfD9dnfYo+zOv5OtwE82Zpb+23nN9A8eKqYaVp24nfz2hp4bTW2Lv2PU/IltrNbnBCPnSu+633vUmLlsiU/w9S59XqXm/ImdmdBydEHkZyuL/wBkc1vo2/ipcNG0L8SjnlblMVorZFW834m/rPrRFRNGIF8rhdsYNjbrcfZHb5ArerWVPbtK+By6ri38OqK2v72sqEetukqm5poQG9bYy4DsxuOElVuWqz5qO1LLMvw+qtPX1+S1kRrVNpB0bPhrS1mLmZRDn4T8g33X3qOq6rXxl3L4YGM37M7u2vbs1cS07JfiJ/rB9wKxhOa+s5H4h/Oh/HzZe1aPPhAEAQBAEAQBAa1fQRzswTMbI3qcAc+sdR7VtCcoO8XY0nTjNWkrlZrNnNE/oiSL6D7j98OVyOY1lt1/fRYpzy2hLYrEedmEQN46iZh67NPuspPecnzooi91wXNk0ehs9lA5tfMPB3/Int8d9NffYZ93z3VH99p8Gz6bjpCbyf8A8ie3w/8AzX32GPd899R/faBs2v06yZ3hb3uKe8bbIIz7uvtmzJFsvpR0pJ3eMYH3Fh5nV3Jd/qFldLe399hJ0uoNCz9CXn5z3n0vb0UMsdXfzE8cBQj8pN0Wi4Yfioo4/osaD5gKvOpOfOdyzCnCHNVjcWhuEBz/AGtaWa2FlODd73B7h1Mbe1+8/dK6eW0m5upuRys0rJQVPe/AltnGiXU9EMYIfK4ykHeAQA0HwAPioMdVVSrq2LUT5fRdOjr2vWWpUy8RGt/5BU/VP+6VHV5j6i5l/wCqp/yXicx2efnGLuf/AA3Kjh/zEerzr9HLs8SU2rzONTEz2Wx4gOF3OIPoxq3xb+JIqfh6CVGct7dvov7LZs8jYNHxFlrnEXniX4iDfyA7rKxh0uTVjjZxKbxctLda3VYya+TtbQTBzgC5uFoJsXG4yHWVmu0qbNcqhKWLhZbHcpGyz8ud9S778aq4XnvqO/n/AOmX8l4M6tLGHNLTmCCCOw710DyCbTujhJa6krLZ3gl8wx34t965PMn1M+g3WKw38497Xkze1jqjXaQdyRxBzmxRHeMIyDu6+J3cVvUfKVNXUV8DTWDwac9ycn6dexdZ2SjpmxRsjbk1jQ1vcBYe5dJKysjxFSbqTc5bW7nF9dZy+vnLr5Owjsa0AC3v8VzK7vUZ7nK4KOEp24X7WdmoI2NiYIwAwNGC27DbKy6cUktR4arKUptz2319ZSdrM7eShZiGPGXYbjFhwuF7dVyFVxbVkjvfh6EuVnK2q1r9N0e9kvxE/wBYPuBZwnNfWY/EP50P4+bL2rR58IAgCAIAgCAIAgPMhIBIFzbIbrnqQwzklJrzMytL6xryxt28g3m8mSRY4TbE4WIu7rXclgYOlalt48ThRx841r1Vq4cC5Q7Q6E75Hs+lG/8AlBVB5fXW7vR0FmOHe/uZsx68UB3VDfFkg97Vo8FXXy+Busdh383ifZNd6Eb6hvg2Q+5qLBV38pl46gvmNWbaFQt3SPf9GOT+YBbrAV3u70RvMcOt/cyLqtqMI+LhlcfnFjB6Fyljlk/mkiCWa01zUyW1V11irOYQYpvkZuaRws61vA2UOJwc6OvaixhcbCtqtZlpVMulb07rPgcYaRhqardhaLsjPXI4ZDuv32VqjhrrTqPRj49RUrYnRehTWlLw6yL1e1Jdy3wqvcJZycWDe0HgXcHWysBkLcVNWxq0eToqyIKGBenytZ3kXhc86QQEHrtKG6PqCeLC0d7rNHqVFWdqbL+WRcsXTS43+ms51s2ixaQYfkse4+WH+YKnhl/kPTZ5K2EfS0vPyLxrxquaxjXRkNmjuG3ya5p3tJ4G4yPf1q1Xo6a1bTgZXmPskmpq8X3Pj6lIodE6UpiWwsmjucw10ZaT17y3xVWMK0NSO9VxWW4hJ1Gn9b+FyYodSamoJlrpHXscLMeJ97ZXPRaL8B6KSOHlLXUZRq5vQoLk8JHttZer7TLqBq1U01UZJ4wxpic2+NjucXMNrNJPslZw9KcJXkjXOMww+IoqFKV3pX2PZZ8UdDVw82c6141RnmqzLTxhzXtGPnMbZ4y9oj2Q3yVKvRlKV4npsqzSjRocnWlZpu2p7H1dNz1qLqjNDUmapYG4G/4YxMddzsieaTazb/aWaFGUZXka5tmlKtR5Oi73evatS6+L8DoauHmyga86mSTSmoprOc4DlIyQ0kgWxNJyvYC4JG5VK9ByelE9FlWbQow5GtsWx+TIOhotLxtEUbZ2N3AYo8IHYXHIdxUUY11qRfrVsqm+Um4t9UvJeJvT6gTmnkke/latxaWtx5dIYsT3dI4b9netnhpaLb1srwzuiq0YRjo01e+ro1WS2a+0sOzzQ01LFK2dmAueHNGJrrjCB7JPEKbDwlCLUjnZziqWIqxlSd0lbfxfEtisHHCAIAgCAIAgCAIAgI/SehKeo+OiZIdwJHOHc4ZjzUlOtUp812IqlGnU56uV6p2b0bujysf0X3+8CrccxrLbZlSWWUHsujSdstg4TTeTD+C3WZ1OCI/dVLiwNlsHGebyZ/RPedTgh7qpcWbcGzSjb0jM/veB91oWjzGs9lkbxyygtt2SlJqXRR7qdjj88uk9HEhQyxleW2Xl4E8MFQjsj5+JNwQNYLMa1o6mgAeQVdtvaWUktSPNTTiQYXXtxAcW377EG3YibWtGJRT1MUtKyNuGNjWNG5rWho8gkpOTvJ3EYqKtFWMywbBAfCUByTXbWd1W/kI2ubG11sJBxvkBtm3eLHc3/o51es5vRR7LK8ujho8tNptrbuS6/Mtuz7Vp1NG6WUWmkAGHixgzse0nM9w6lZw9JwV3tZxs4zCOJmoU+bHfxfHq4FvVg4wQBAEAQBAEAQBAEAQBAEAQBAEAQBAEAQBAEBTdpVdVRQNNPiaw4uWkZ0mjLDnvaDzs+wZhX8BClKb09u5HPzCdWEP8ezeys6E2kvhiZHJC2QNAbia8tcbcSCDc9Z4q3Vy1Tk5RlYpUc0cIqMo3sTUW1KD2oZh3YHe9wVd5ZU3SXeWVmtLemZDtQpv1VR5R/wC9Y92VeK7/AEM+9aPB93qatRtUZ+jp3n6T2t9wK3jlct8iOWbR+WJoRbUpeUBdBHyfFoc7H3hxy8LKV5ZG2qWsjWbS0tcdR0DQOm46uPlIg8DiHsc3yPRd4Erl1qMqUtGR1aNaNWOlEk1ETBAEAQBAaTNEwiZ04jZyrrAvsMWWW/hlbvsFroRvpW1kzxFV01ScnorduN1bEIQBAEAQBAEAQBAEAQBAEAQBAEAQBAEAQERp3WSnpB/jPs7eGN5zz4cB2mwU9HD1KvNXaQVsTTo899hG6P01WVYD6eBkEJ6Ms5LnOHW2NtvU2Us6NKk7Tld8F6/0Q061asrwjZcX6f2TVHSzNzkn5Q8QI2Mb+J9VXlKL5sbFmMZLnSubxCjJCB0lqbRzG7oWtd1sJYf3cj4hWaeMrQ2SKtTBUZ63Eg59l9OejLM3sJY4fdCsLM6m9IrPKqW5swDZZF/mJPsNW3vSf7Ua+6af7mbdPsypW9J8z+wua0ejb+q0lmVV7Ekbxyuitt2Tmj9U6OGxZAy49p13nzdeyrzxVae2Rap4SjDmxJoBVywfUAQGgzSjTUupxm9sYkJGYALrWd1HcR1i/jJyb0NPdexGqi5TQ32ub6jJAgCAIAgCAIAgCAIAgCAIAgCAIAgCAIAgCAIAgORax6i1vLSSNtUBzi7EHAPz6w4jduyuu5Qx1HRUXqscDEZfXc3JfFc+6N03pSiaGGCR8bcgJIXkBo4B7eFu02WKlHC1npKVn1madbF0VouN0ugloNqIGU1M5p44X39HAW81C8sb5srliOapapwsSMO0ykO9sze9jT7nKJ5bWXAlWaUXtujaZtDoT+keO+N/4BaewV+Hejf3jh+PczJ/f+g/XH/Sl/2rHsFf9vejPvHD/u7n6D+/9B+uP+lL/tT2Cv8At716j3jh/wB3c/Qxv2h0I/SPPdG/8Qs+76/DvRj3jh+PczXl2l0Y3CZ3cwfi4LZZdWfA1eZ0FxMTNojZPiaSplPY0fy4ll5e486aRhZipcyDZsR6d0lN8VQtiHyppDl3t5rlq6GHhzql+pGyr4mfNp2639s24tE1s35TViNvGOmYG/8Asddw8FG6tGPMhfpfoSKlWnz526F6m6xtLo+I3LIWk3c5zrve7rJPOe7zUf8Alry4+XoSf4qEeHn6m3oqtMzOUwOYwnmYhZzm/KI9kHgN9rHjZaVIaDtc3pz01e1jdWhIEAQBAEAQBAEAQBAEAQBAEAQBAEAQBAEAQBAEAQGvVjL4sSdnNv4YsvULaPXY1l1XIGrfSj46heP/ABRIPOMOCsRVT5Z99vGxXlyXzQ7r+FyPkn0PfnRRsPzqaWP3sAUqWL3NvtT8yFywm9JdjXkYy/Qh/wAv5OCz/u9Jj/SfA9Y9CD/LeRKf7vSZ/wBLoH9o6FZwpv8ARLv5CnJ418fr/Zh1MFHh9P6MjNcNFs+LDb8MFOR/KFh4PEvneJlYzCrZ4f0ezr9Gcoaaql6rRWHvPuWPYZfNJLtM+3x+WEn2Hg6zaQk+I0c5vUZXYfQ4fes+zUI86p9PtmPacRLmUvr9o+f2dpaf42oipmneIm3d57/3k5TCQ5sXLr+/Icni586Sj1ffmb+idSoIn8pIX1M3y5jisewbvO5UdTGVJLRj8K4IkpYKnB6UvifFlmVQuBAEAQBAEAQBAEAQBAEAQBAEAQBAEAQBAEAQBAEAQBAEB8IQGN9Ow72tPeAVm7RiyPHwCL9XH9hv9FnTlxMaEeAFDF+rZ9hv9E0pcRox4GVsTRuAHgFi7M2R7WDIQBAEAQBAEAQBAEAQBAEAQBAEAQBAEAQBAEAQBAEAQBAEAQBAEAQBAEAQBAEAQBAEAQBAEAQBAEAQBAEAQBAEAQBAEAQBAEAQBAEAQBAEAQBAEAQBAEAQBAEAQBAEAQBAEAQBAEAQBAEAQBAEAQBAEAQBAEAQBAf/2Q=="/>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44" descr="C:\Users\virendra.yadav\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620973"/>
            <a:ext cx="1409700" cy="11539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5" descr="C:\Users\virendra.yadav\Desktop\download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62" y="2845264"/>
            <a:ext cx="1788588" cy="17648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7" descr="C:\Users\virendra.yadav\Desktop\download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179885"/>
            <a:ext cx="2123156" cy="10956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8" descr="C:\Users\virendra.yadav\Desktop\download (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2281" y="2845264"/>
            <a:ext cx="2508521" cy="131899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9" descr="C:\Users\virendra.yadav\Desktop\download (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573" y="1836510"/>
            <a:ext cx="3327144" cy="1219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0" descr="C:\Users\virendra.yadav\Desktop\download (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994" y="1446686"/>
            <a:ext cx="1887162" cy="14081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3" descr="C:\Users\virendra.yadav\Desktop\download (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610110"/>
            <a:ext cx="196215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5" descr="C:\Users\virendra.yadav\Desktop\download (1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379" y="4769984"/>
            <a:ext cx="3168650" cy="8777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6" descr="C:\Users\virendra.yadav\Desktop\download (18).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8146" y="1702264"/>
            <a:ext cx="2667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virendra.yadav\Desktop\download (1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8056" y="418646"/>
            <a:ext cx="2667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virendra.yadav\Desktop\download (16).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8675" y="485321"/>
            <a:ext cx="4200525"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http://www.oracle.com/ocom/groups/public/documents/digitalasset/016083_en.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8092" y="4769984"/>
            <a:ext cx="15716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3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nodePh="1">
                                  <p:stCondLst>
                                    <p:cond delay="0"/>
                                  </p:stCondLst>
                                  <p:endCondLst>
                                    <p:cond evt="begin" delay="0">
                                      <p:tn val="40"/>
                                    </p:cond>
                                  </p:end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nodePh="1">
                                  <p:stCondLst>
                                    <p:cond delay="0"/>
                                  </p:stCondLst>
                                  <p:endCondLst>
                                    <p:cond evt="begin" delay="0">
                                      <p:tn val="45"/>
                                    </p:cond>
                                  </p:end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nodePh="1">
                                  <p:stCondLst>
                                    <p:cond delay="0"/>
                                  </p:stCondLst>
                                  <p:endCondLst>
                                    <p:cond evt="begin" delay="0">
                                      <p:tn val="50"/>
                                    </p:cond>
                                  </p:end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53" presetClass="entr" presetSubtype="16" fill="hold" grpId="0" nodeType="withEffect" nodePh="1">
                                  <p:stCondLst>
                                    <p:cond delay="0"/>
                                  </p:stCondLst>
                                  <p:endCondLst>
                                    <p:cond evt="begin" delay="0">
                                      <p:tn val="55"/>
                                    </p:cond>
                                  </p:end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grpId="0" nodeType="withEffect" nodePh="1">
                                  <p:stCondLst>
                                    <p:cond delay="0"/>
                                  </p:stCondLst>
                                  <p:endCondLst>
                                    <p:cond evt="begin" delay="0">
                                      <p:tn val="60"/>
                                    </p:cond>
                                  </p:end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grpId="0" nodeType="withEffect" nodePh="1">
                                  <p:stCondLst>
                                    <p:cond delay="0"/>
                                  </p:stCondLst>
                                  <p:endCondLst>
                                    <p:cond evt="begin" delay="0">
                                      <p:tn val="65"/>
                                    </p:cond>
                                  </p:end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grpId="0" nodeType="withEffect" nodePh="1">
                                  <p:stCondLst>
                                    <p:cond delay="0"/>
                                  </p:stCondLst>
                                  <p:endCondLst>
                                    <p:cond evt="begin" delay="0">
                                      <p:tn val="70"/>
                                    </p:cond>
                                  </p:end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par>
                                <p:cTn id="75" presetID="53" presetClass="entr" presetSubtype="16" fill="hold" grpId="0" nodeType="withEffect" nodePh="1">
                                  <p:stCondLst>
                                    <p:cond delay="0"/>
                                  </p:stCondLst>
                                  <p:endCondLst>
                                    <p:cond evt="begin" delay="0">
                                      <p:tn val="75"/>
                                    </p:cond>
                                  </p:end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Effect transition="in" filter="fade">
                                      <p:cBhvr>
                                        <p:cTn id="79" dur="500"/>
                                        <p:tgtEl>
                                          <p:spTgt spid="16"/>
                                        </p:tgtEl>
                                      </p:cBhvr>
                                    </p:animEffect>
                                  </p:childTnLst>
                                </p:cTn>
                              </p:par>
                              <p:par>
                                <p:cTn id="80" presetID="53" presetClass="entr" presetSubtype="16" fill="hold" grpId="0" nodeType="withEffect" nodePh="1">
                                  <p:stCondLst>
                                    <p:cond delay="0"/>
                                  </p:stCondLst>
                                  <p:endCondLst>
                                    <p:cond evt="begin" delay="0">
                                      <p:tn val="80"/>
                                    </p:cond>
                                  </p:end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par>
                                <p:cTn id="85" presetID="53" presetClass="entr" presetSubtype="16" fill="hold" grpId="0" nodeType="withEffect" nodePh="1">
                                  <p:stCondLst>
                                    <p:cond delay="0"/>
                                  </p:stCondLst>
                                  <p:endCondLst>
                                    <p:cond evt="begin" delay="0">
                                      <p:tn val="85"/>
                                    </p:cond>
                                  </p:end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par>
                                <p:cTn id="90" presetID="53" presetClass="entr" presetSubtype="16"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500" fill="hold"/>
                                        <p:tgtEl>
                                          <p:spTgt spid="19"/>
                                        </p:tgtEl>
                                        <p:attrNameLst>
                                          <p:attrName>ppt_w</p:attrName>
                                        </p:attrNameLst>
                                      </p:cBhvr>
                                      <p:tavLst>
                                        <p:tav tm="0">
                                          <p:val>
                                            <p:fltVal val="0"/>
                                          </p:val>
                                        </p:tav>
                                        <p:tav tm="100000">
                                          <p:val>
                                            <p:strVal val="#ppt_w"/>
                                          </p:val>
                                        </p:tav>
                                      </p:tavLst>
                                    </p:anim>
                                    <p:anim calcmode="lin" valueType="num">
                                      <p:cBhvr>
                                        <p:cTn id="93" dur="500" fill="hold"/>
                                        <p:tgtEl>
                                          <p:spTgt spid="19"/>
                                        </p:tgtEl>
                                        <p:attrNameLst>
                                          <p:attrName>ppt_h</p:attrName>
                                        </p:attrNameLst>
                                      </p:cBhvr>
                                      <p:tavLst>
                                        <p:tav tm="0">
                                          <p:val>
                                            <p:fltVal val="0"/>
                                          </p:val>
                                        </p:tav>
                                        <p:tav tm="100000">
                                          <p:val>
                                            <p:strVal val="#ppt_h"/>
                                          </p:val>
                                        </p:tav>
                                      </p:tavLst>
                                    </p:anim>
                                    <p:animEffect transition="in" filter="fade">
                                      <p:cBhvr>
                                        <p:cTn id="94" dur="500"/>
                                        <p:tgtEl>
                                          <p:spTgt spid="19"/>
                                        </p:tgtEl>
                                      </p:cBhvr>
                                    </p:animEffect>
                                  </p:childTnLst>
                                </p:cTn>
                              </p:par>
                              <p:par>
                                <p:cTn id="95" presetID="53" presetClass="entr" presetSubtype="16"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fltVal val="0"/>
                                          </p:val>
                                        </p:tav>
                                        <p:tav tm="100000">
                                          <p:val>
                                            <p:strVal val="#ppt_h"/>
                                          </p:val>
                                        </p:tav>
                                      </p:tavLst>
                                    </p:anim>
                                    <p:animEffect transition="in" filter="fade">
                                      <p:cBhvr>
                                        <p:cTn id="99" dur="500"/>
                                        <p:tgtEl>
                                          <p:spTgt spid="20"/>
                                        </p:tgtEl>
                                      </p:cBhvr>
                                    </p:animEffect>
                                  </p:childTnLst>
                                </p:cTn>
                              </p:par>
                              <p:par>
                                <p:cTn id="100" presetID="53" presetClass="entr" presetSubtype="16" fill="hold" nodeType="with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500" fill="hold"/>
                                        <p:tgtEl>
                                          <p:spTgt spid="21"/>
                                        </p:tgtEl>
                                        <p:attrNameLst>
                                          <p:attrName>ppt_w</p:attrName>
                                        </p:attrNameLst>
                                      </p:cBhvr>
                                      <p:tavLst>
                                        <p:tav tm="0">
                                          <p:val>
                                            <p:fltVal val="0"/>
                                          </p:val>
                                        </p:tav>
                                        <p:tav tm="100000">
                                          <p:val>
                                            <p:strVal val="#ppt_w"/>
                                          </p:val>
                                        </p:tav>
                                      </p:tavLst>
                                    </p:anim>
                                    <p:anim calcmode="lin" valueType="num">
                                      <p:cBhvr>
                                        <p:cTn id="103" dur="500" fill="hold"/>
                                        <p:tgtEl>
                                          <p:spTgt spid="21"/>
                                        </p:tgtEl>
                                        <p:attrNameLst>
                                          <p:attrName>ppt_h</p:attrName>
                                        </p:attrNameLst>
                                      </p:cBhvr>
                                      <p:tavLst>
                                        <p:tav tm="0">
                                          <p:val>
                                            <p:fltVal val="0"/>
                                          </p:val>
                                        </p:tav>
                                        <p:tav tm="100000">
                                          <p:val>
                                            <p:strVal val="#ppt_h"/>
                                          </p:val>
                                        </p:tav>
                                      </p:tavLst>
                                    </p:anim>
                                    <p:animEffect transition="in" filter="fade">
                                      <p:cBhvr>
                                        <p:cTn id="104" dur="500"/>
                                        <p:tgtEl>
                                          <p:spTgt spid="21"/>
                                        </p:tgtEl>
                                      </p:cBhvr>
                                    </p:animEffect>
                                  </p:childTnLst>
                                </p:cTn>
                              </p:par>
                              <p:par>
                                <p:cTn id="105" presetID="53" presetClass="entr" presetSubtype="16" fill="hold" nodeType="with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p:cTn id="107" dur="500" fill="hold"/>
                                        <p:tgtEl>
                                          <p:spTgt spid="22"/>
                                        </p:tgtEl>
                                        <p:attrNameLst>
                                          <p:attrName>ppt_w</p:attrName>
                                        </p:attrNameLst>
                                      </p:cBhvr>
                                      <p:tavLst>
                                        <p:tav tm="0">
                                          <p:val>
                                            <p:fltVal val="0"/>
                                          </p:val>
                                        </p:tav>
                                        <p:tav tm="100000">
                                          <p:val>
                                            <p:strVal val="#ppt_w"/>
                                          </p:val>
                                        </p:tav>
                                      </p:tavLst>
                                    </p:anim>
                                    <p:anim calcmode="lin" valueType="num">
                                      <p:cBhvr>
                                        <p:cTn id="108" dur="500" fill="hold"/>
                                        <p:tgtEl>
                                          <p:spTgt spid="22"/>
                                        </p:tgtEl>
                                        <p:attrNameLst>
                                          <p:attrName>ppt_h</p:attrName>
                                        </p:attrNameLst>
                                      </p:cBhvr>
                                      <p:tavLst>
                                        <p:tav tm="0">
                                          <p:val>
                                            <p:fltVal val="0"/>
                                          </p:val>
                                        </p:tav>
                                        <p:tav tm="100000">
                                          <p:val>
                                            <p:strVal val="#ppt_h"/>
                                          </p:val>
                                        </p:tav>
                                      </p:tavLst>
                                    </p:anim>
                                    <p:animEffect transition="in" filter="fade">
                                      <p:cBhvr>
                                        <p:cTn id="109" dur="500"/>
                                        <p:tgtEl>
                                          <p:spTgt spid="22"/>
                                        </p:tgtEl>
                                      </p:cBhvr>
                                    </p:animEffect>
                                  </p:childTnLst>
                                </p:cTn>
                              </p:par>
                              <p:par>
                                <p:cTn id="110" presetID="53" presetClass="entr" presetSubtype="16" fill="hold" nodeType="withEffect">
                                  <p:stCondLst>
                                    <p:cond delay="0"/>
                                  </p:stCondLst>
                                  <p:childTnLst>
                                    <p:set>
                                      <p:cBhvr>
                                        <p:cTn id="111" dur="1" fill="hold">
                                          <p:stCondLst>
                                            <p:cond delay="0"/>
                                          </p:stCondLst>
                                        </p:cTn>
                                        <p:tgtEl>
                                          <p:spTgt spid="23"/>
                                        </p:tgtEl>
                                        <p:attrNameLst>
                                          <p:attrName>style.visibility</p:attrName>
                                        </p:attrNameLst>
                                      </p:cBhvr>
                                      <p:to>
                                        <p:strVal val="visible"/>
                                      </p:to>
                                    </p:set>
                                    <p:anim calcmode="lin" valueType="num">
                                      <p:cBhvr>
                                        <p:cTn id="112" dur="500" fill="hold"/>
                                        <p:tgtEl>
                                          <p:spTgt spid="23"/>
                                        </p:tgtEl>
                                        <p:attrNameLst>
                                          <p:attrName>ppt_w</p:attrName>
                                        </p:attrNameLst>
                                      </p:cBhvr>
                                      <p:tavLst>
                                        <p:tav tm="0">
                                          <p:val>
                                            <p:fltVal val="0"/>
                                          </p:val>
                                        </p:tav>
                                        <p:tav tm="100000">
                                          <p:val>
                                            <p:strVal val="#ppt_w"/>
                                          </p:val>
                                        </p:tav>
                                      </p:tavLst>
                                    </p:anim>
                                    <p:anim calcmode="lin" valueType="num">
                                      <p:cBhvr>
                                        <p:cTn id="113" dur="500" fill="hold"/>
                                        <p:tgtEl>
                                          <p:spTgt spid="23"/>
                                        </p:tgtEl>
                                        <p:attrNameLst>
                                          <p:attrName>ppt_h</p:attrName>
                                        </p:attrNameLst>
                                      </p:cBhvr>
                                      <p:tavLst>
                                        <p:tav tm="0">
                                          <p:val>
                                            <p:fltVal val="0"/>
                                          </p:val>
                                        </p:tav>
                                        <p:tav tm="100000">
                                          <p:val>
                                            <p:strVal val="#ppt_h"/>
                                          </p:val>
                                        </p:tav>
                                      </p:tavLst>
                                    </p:anim>
                                    <p:animEffect transition="in" filter="fade">
                                      <p:cBhvr>
                                        <p:cTn id="114" dur="500"/>
                                        <p:tgtEl>
                                          <p:spTgt spid="23"/>
                                        </p:tgtEl>
                                      </p:cBhvr>
                                    </p:animEffect>
                                  </p:childTnLst>
                                </p:cTn>
                              </p:par>
                              <p:par>
                                <p:cTn id="115" presetID="53" presetClass="entr" presetSubtype="16" fill="hold" nodeType="withEffect">
                                  <p:stCondLst>
                                    <p:cond delay="0"/>
                                  </p:stCondLst>
                                  <p:childTnLst>
                                    <p:set>
                                      <p:cBhvr>
                                        <p:cTn id="116" dur="1" fill="hold">
                                          <p:stCondLst>
                                            <p:cond delay="0"/>
                                          </p:stCondLst>
                                        </p:cTn>
                                        <p:tgtEl>
                                          <p:spTgt spid="24"/>
                                        </p:tgtEl>
                                        <p:attrNameLst>
                                          <p:attrName>style.visibility</p:attrName>
                                        </p:attrNameLst>
                                      </p:cBhvr>
                                      <p:to>
                                        <p:strVal val="visible"/>
                                      </p:to>
                                    </p:set>
                                    <p:anim calcmode="lin" valueType="num">
                                      <p:cBhvr>
                                        <p:cTn id="117" dur="500" fill="hold"/>
                                        <p:tgtEl>
                                          <p:spTgt spid="24"/>
                                        </p:tgtEl>
                                        <p:attrNameLst>
                                          <p:attrName>ppt_w</p:attrName>
                                        </p:attrNameLst>
                                      </p:cBhvr>
                                      <p:tavLst>
                                        <p:tav tm="0">
                                          <p:val>
                                            <p:fltVal val="0"/>
                                          </p:val>
                                        </p:tav>
                                        <p:tav tm="100000">
                                          <p:val>
                                            <p:strVal val="#ppt_w"/>
                                          </p:val>
                                        </p:tav>
                                      </p:tavLst>
                                    </p:anim>
                                    <p:anim calcmode="lin" valueType="num">
                                      <p:cBhvr>
                                        <p:cTn id="118" dur="500" fill="hold"/>
                                        <p:tgtEl>
                                          <p:spTgt spid="24"/>
                                        </p:tgtEl>
                                        <p:attrNameLst>
                                          <p:attrName>ppt_h</p:attrName>
                                        </p:attrNameLst>
                                      </p:cBhvr>
                                      <p:tavLst>
                                        <p:tav tm="0">
                                          <p:val>
                                            <p:fltVal val="0"/>
                                          </p:val>
                                        </p:tav>
                                        <p:tav tm="100000">
                                          <p:val>
                                            <p:strVal val="#ppt_h"/>
                                          </p:val>
                                        </p:tav>
                                      </p:tavLst>
                                    </p:anim>
                                    <p:animEffect transition="in" filter="fade">
                                      <p:cBhvr>
                                        <p:cTn id="119" dur="500"/>
                                        <p:tgtEl>
                                          <p:spTgt spid="24"/>
                                        </p:tgtEl>
                                      </p:cBhvr>
                                    </p:animEffect>
                                  </p:childTnLst>
                                </p:cTn>
                              </p:par>
                              <p:par>
                                <p:cTn id="120" presetID="53" presetClass="entr" presetSubtype="16" fill="hold" nodeType="withEffect">
                                  <p:stCondLst>
                                    <p:cond delay="0"/>
                                  </p:stCondLst>
                                  <p:childTnLst>
                                    <p:set>
                                      <p:cBhvr>
                                        <p:cTn id="121" dur="1" fill="hold">
                                          <p:stCondLst>
                                            <p:cond delay="0"/>
                                          </p:stCondLst>
                                        </p:cTn>
                                        <p:tgtEl>
                                          <p:spTgt spid="25"/>
                                        </p:tgtEl>
                                        <p:attrNameLst>
                                          <p:attrName>style.visibility</p:attrName>
                                        </p:attrNameLst>
                                      </p:cBhvr>
                                      <p:to>
                                        <p:strVal val="visible"/>
                                      </p:to>
                                    </p:set>
                                    <p:anim calcmode="lin" valueType="num">
                                      <p:cBhvr>
                                        <p:cTn id="122" dur="500" fill="hold"/>
                                        <p:tgtEl>
                                          <p:spTgt spid="25"/>
                                        </p:tgtEl>
                                        <p:attrNameLst>
                                          <p:attrName>ppt_w</p:attrName>
                                        </p:attrNameLst>
                                      </p:cBhvr>
                                      <p:tavLst>
                                        <p:tav tm="0">
                                          <p:val>
                                            <p:fltVal val="0"/>
                                          </p:val>
                                        </p:tav>
                                        <p:tav tm="100000">
                                          <p:val>
                                            <p:strVal val="#ppt_w"/>
                                          </p:val>
                                        </p:tav>
                                      </p:tavLst>
                                    </p:anim>
                                    <p:anim calcmode="lin" valueType="num">
                                      <p:cBhvr>
                                        <p:cTn id="123" dur="500" fill="hold"/>
                                        <p:tgtEl>
                                          <p:spTgt spid="25"/>
                                        </p:tgtEl>
                                        <p:attrNameLst>
                                          <p:attrName>ppt_h</p:attrName>
                                        </p:attrNameLst>
                                      </p:cBhvr>
                                      <p:tavLst>
                                        <p:tav tm="0">
                                          <p:val>
                                            <p:fltVal val="0"/>
                                          </p:val>
                                        </p:tav>
                                        <p:tav tm="100000">
                                          <p:val>
                                            <p:strVal val="#ppt_h"/>
                                          </p:val>
                                        </p:tav>
                                      </p:tavLst>
                                    </p:anim>
                                    <p:animEffect transition="in" filter="fade">
                                      <p:cBhvr>
                                        <p:cTn id="124" dur="500"/>
                                        <p:tgtEl>
                                          <p:spTgt spid="25"/>
                                        </p:tgtEl>
                                      </p:cBhvr>
                                    </p:animEffect>
                                  </p:childTnLst>
                                </p:cTn>
                              </p:par>
                              <p:par>
                                <p:cTn id="125" presetID="53" presetClass="entr" presetSubtype="16" fill="hold" nodeType="withEffect">
                                  <p:stCondLst>
                                    <p:cond delay="0"/>
                                  </p:stCondLst>
                                  <p:childTnLst>
                                    <p:set>
                                      <p:cBhvr>
                                        <p:cTn id="126" dur="1" fill="hold">
                                          <p:stCondLst>
                                            <p:cond delay="0"/>
                                          </p:stCondLst>
                                        </p:cTn>
                                        <p:tgtEl>
                                          <p:spTgt spid="26"/>
                                        </p:tgtEl>
                                        <p:attrNameLst>
                                          <p:attrName>style.visibility</p:attrName>
                                        </p:attrNameLst>
                                      </p:cBhvr>
                                      <p:to>
                                        <p:strVal val="visible"/>
                                      </p:to>
                                    </p:set>
                                    <p:anim calcmode="lin" valueType="num">
                                      <p:cBhvr>
                                        <p:cTn id="127" dur="500" fill="hold"/>
                                        <p:tgtEl>
                                          <p:spTgt spid="26"/>
                                        </p:tgtEl>
                                        <p:attrNameLst>
                                          <p:attrName>ppt_w</p:attrName>
                                        </p:attrNameLst>
                                      </p:cBhvr>
                                      <p:tavLst>
                                        <p:tav tm="0">
                                          <p:val>
                                            <p:fltVal val="0"/>
                                          </p:val>
                                        </p:tav>
                                        <p:tav tm="100000">
                                          <p:val>
                                            <p:strVal val="#ppt_w"/>
                                          </p:val>
                                        </p:tav>
                                      </p:tavLst>
                                    </p:anim>
                                    <p:anim calcmode="lin" valueType="num">
                                      <p:cBhvr>
                                        <p:cTn id="128" dur="500" fill="hold"/>
                                        <p:tgtEl>
                                          <p:spTgt spid="26"/>
                                        </p:tgtEl>
                                        <p:attrNameLst>
                                          <p:attrName>ppt_h</p:attrName>
                                        </p:attrNameLst>
                                      </p:cBhvr>
                                      <p:tavLst>
                                        <p:tav tm="0">
                                          <p:val>
                                            <p:fltVal val="0"/>
                                          </p:val>
                                        </p:tav>
                                        <p:tav tm="100000">
                                          <p:val>
                                            <p:strVal val="#ppt_h"/>
                                          </p:val>
                                        </p:tav>
                                      </p:tavLst>
                                    </p:anim>
                                    <p:animEffect transition="in" filter="fade">
                                      <p:cBhvr>
                                        <p:cTn id="129" dur="500"/>
                                        <p:tgtEl>
                                          <p:spTgt spid="26"/>
                                        </p:tgtEl>
                                      </p:cBhvr>
                                    </p:animEffect>
                                  </p:childTnLst>
                                </p:cTn>
                              </p:par>
                              <p:par>
                                <p:cTn id="130" presetID="53" presetClass="entr" presetSubtype="16" fill="hold" nodeType="withEffect">
                                  <p:stCondLst>
                                    <p:cond delay="0"/>
                                  </p:stCondLst>
                                  <p:childTnLst>
                                    <p:set>
                                      <p:cBhvr>
                                        <p:cTn id="131" dur="1" fill="hold">
                                          <p:stCondLst>
                                            <p:cond delay="0"/>
                                          </p:stCondLst>
                                        </p:cTn>
                                        <p:tgtEl>
                                          <p:spTgt spid="27"/>
                                        </p:tgtEl>
                                        <p:attrNameLst>
                                          <p:attrName>style.visibility</p:attrName>
                                        </p:attrNameLst>
                                      </p:cBhvr>
                                      <p:to>
                                        <p:strVal val="visible"/>
                                      </p:to>
                                    </p:set>
                                    <p:anim calcmode="lin" valueType="num">
                                      <p:cBhvr>
                                        <p:cTn id="132" dur="500" fill="hold"/>
                                        <p:tgtEl>
                                          <p:spTgt spid="27"/>
                                        </p:tgtEl>
                                        <p:attrNameLst>
                                          <p:attrName>ppt_w</p:attrName>
                                        </p:attrNameLst>
                                      </p:cBhvr>
                                      <p:tavLst>
                                        <p:tav tm="0">
                                          <p:val>
                                            <p:fltVal val="0"/>
                                          </p:val>
                                        </p:tav>
                                        <p:tav tm="100000">
                                          <p:val>
                                            <p:strVal val="#ppt_w"/>
                                          </p:val>
                                        </p:tav>
                                      </p:tavLst>
                                    </p:anim>
                                    <p:anim calcmode="lin" valueType="num">
                                      <p:cBhvr>
                                        <p:cTn id="133" dur="500" fill="hold"/>
                                        <p:tgtEl>
                                          <p:spTgt spid="27"/>
                                        </p:tgtEl>
                                        <p:attrNameLst>
                                          <p:attrName>ppt_h</p:attrName>
                                        </p:attrNameLst>
                                      </p:cBhvr>
                                      <p:tavLst>
                                        <p:tav tm="0">
                                          <p:val>
                                            <p:fltVal val="0"/>
                                          </p:val>
                                        </p:tav>
                                        <p:tav tm="100000">
                                          <p:val>
                                            <p:strVal val="#ppt_h"/>
                                          </p:val>
                                        </p:tav>
                                      </p:tavLst>
                                    </p:anim>
                                    <p:animEffect transition="in" filter="fade">
                                      <p:cBhvr>
                                        <p:cTn id="134" dur="500"/>
                                        <p:tgtEl>
                                          <p:spTgt spid="27"/>
                                        </p:tgtEl>
                                      </p:cBhvr>
                                    </p:animEffect>
                                  </p:childTnLst>
                                </p:cTn>
                              </p:par>
                              <p:par>
                                <p:cTn id="135" presetID="53" presetClass="entr" presetSubtype="16" fill="hold" nodeType="withEffect">
                                  <p:stCondLst>
                                    <p:cond delay="0"/>
                                  </p:stCondLst>
                                  <p:childTnLst>
                                    <p:set>
                                      <p:cBhvr>
                                        <p:cTn id="136" dur="1" fill="hold">
                                          <p:stCondLst>
                                            <p:cond delay="0"/>
                                          </p:stCondLst>
                                        </p:cTn>
                                        <p:tgtEl>
                                          <p:spTgt spid="28"/>
                                        </p:tgtEl>
                                        <p:attrNameLst>
                                          <p:attrName>style.visibility</p:attrName>
                                        </p:attrNameLst>
                                      </p:cBhvr>
                                      <p:to>
                                        <p:strVal val="visible"/>
                                      </p:to>
                                    </p:set>
                                    <p:anim calcmode="lin" valueType="num">
                                      <p:cBhvr>
                                        <p:cTn id="137" dur="500" fill="hold"/>
                                        <p:tgtEl>
                                          <p:spTgt spid="28"/>
                                        </p:tgtEl>
                                        <p:attrNameLst>
                                          <p:attrName>ppt_w</p:attrName>
                                        </p:attrNameLst>
                                      </p:cBhvr>
                                      <p:tavLst>
                                        <p:tav tm="0">
                                          <p:val>
                                            <p:fltVal val="0"/>
                                          </p:val>
                                        </p:tav>
                                        <p:tav tm="100000">
                                          <p:val>
                                            <p:strVal val="#ppt_w"/>
                                          </p:val>
                                        </p:tav>
                                      </p:tavLst>
                                    </p:anim>
                                    <p:anim calcmode="lin" valueType="num">
                                      <p:cBhvr>
                                        <p:cTn id="138" dur="500" fill="hold"/>
                                        <p:tgtEl>
                                          <p:spTgt spid="28"/>
                                        </p:tgtEl>
                                        <p:attrNameLst>
                                          <p:attrName>ppt_h</p:attrName>
                                        </p:attrNameLst>
                                      </p:cBhvr>
                                      <p:tavLst>
                                        <p:tav tm="0">
                                          <p:val>
                                            <p:fltVal val="0"/>
                                          </p:val>
                                        </p:tav>
                                        <p:tav tm="100000">
                                          <p:val>
                                            <p:strVal val="#ppt_h"/>
                                          </p:val>
                                        </p:tav>
                                      </p:tavLst>
                                    </p:anim>
                                    <p:animEffect transition="in" filter="fade">
                                      <p:cBhvr>
                                        <p:cTn id="139" dur="500"/>
                                        <p:tgtEl>
                                          <p:spTgt spid="28"/>
                                        </p:tgtEl>
                                      </p:cBhvr>
                                    </p:animEffect>
                                  </p:childTnLst>
                                </p:cTn>
                              </p:par>
                              <p:par>
                                <p:cTn id="140" presetID="53" presetClass="entr" presetSubtype="16" fill="hold" nodeType="with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p:cTn id="142" dur="500" fill="hold"/>
                                        <p:tgtEl>
                                          <p:spTgt spid="29"/>
                                        </p:tgtEl>
                                        <p:attrNameLst>
                                          <p:attrName>ppt_w</p:attrName>
                                        </p:attrNameLst>
                                      </p:cBhvr>
                                      <p:tavLst>
                                        <p:tav tm="0">
                                          <p:val>
                                            <p:fltVal val="0"/>
                                          </p:val>
                                        </p:tav>
                                        <p:tav tm="100000">
                                          <p:val>
                                            <p:strVal val="#ppt_w"/>
                                          </p:val>
                                        </p:tav>
                                      </p:tavLst>
                                    </p:anim>
                                    <p:anim calcmode="lin" valueType="num">
                                      <p:cBhvr>
                                        <p:cTn id="143" dur="500" fill="hold"/>
                                        <p:tgtEl>
                                          <p:spTgt spid="29"/>
                                        </p:tgtEl>
                                        <p:attrNameLst>
                                          <p:attrName>ppt_h</p:attrName>
                                        </p:attrNameLst>
                                      </p:cBhvr>
                                      <p:tavLst>
                                        <p:tav tm="0">
                                          <p:val>
                                            <p:fltVal val="0"/>
                                          </p:val>
                                        </p:tav>
                                        <p:tav tm="100000">
                                          <p:val>
                                            <p:strVal val="#ppt_h"/>
                                          </p:val>
                                        </p:tav>
                                      </p:tavLst>
                                    </p:anim>
                                    <p:animEffect transition="in" filter="fade">
                                      <p:cBhvr>
                                        <p:cTn id="144" dur="500"/>
                                        <p:tgtEl>
                                          <p:spTgt spid="29"/>
                                        </p:tgtEl>
                                      </p:cBhvr>
                                    </p:animEffect>
                                  </p:childTnLst>
                                </p:cTn>
                              </p:par>
                              <p:par>
                                <p:cTn id="145" presetID="53" presetClass="entr" presetSubtype="16" fill="hold" nodeType="withEffect">
                                  <p:stCondLst>
                                    <p:cond delay="0"/>
                                  </p:stCondLst>
                                  <p:childTnLst>
                                    <p:set>
                                      <p:cBhvr>
                                        <p:cTn id="146" dur="1" fill="hold">
                                          <p:stCondLst>
                                            <p:cond delay="0"/>
                                          </p:stCondLst>
                                        </p:cTn>
                                        <p:tgtEl>
                                          <p:spTgt spid="30"/>
                                        </p:tgtEl>
                                        <p:attrNameLst>
                                          <p:attrName>style.visibility</p:attrName>
                                        </p:attrNameLst>
                                      </p:cBhvr>
                                      <p:to>
                                        <p:strVal val="visible"/>
                                      </p:to>
                                    </p:set>
                                    <p:anim calcmode="lin" valueType="num">
                                      <p:cBhvr>
                                        <p:cTn id="147" dur="500" fill="hold"/>
                                        <p:tgtEl>
                                          <p:spTgt spid="30"/>
                                        </p:tgtEl>
                                        <p:attrNameLst>
                                          <p:attrName>ppt_w</p:attrName>
                                        </p:attrNameLst>
                                      </p:cBhvr>
                                      <p:tavLst>
                                        <p:tav tm="0">
                                          <p:val>
                                            <p:fltVal val="0"/>
                                          </p:val>
                                        </p:tav>
                                        <p:tav tm="100000">
                                          <p:val>
                                            <p:strVal val="#ppt_w"/>
                                          </p:val>
                                        </p:tav>
                                      </p:tavLst>
                                    </p:anim>
                                    <p:anim calcmode="lin" valueType="num">
                                      <p:cBhvr>
                                        <p:cTn id="148" dur="500" fill="hold"/>
                                        <p:tgtEl>
                                          <p:spTgt spid="30"/>
                                        </p:tgtEl>
                                        <p:attrNameLst>
                                          <p:attrName>ppt_h</p:attrName>
                                        </p:attrNameLst>
                                      </p:cBhvr>
                                      <p:tavLst>
                                        <p:tav tm="0">
                                          <p:val>
                                            <p:fltVal val="0"/>
                                          </p:val>
                                        </p:tav>
                                        <p:tav tm="100000">
                                          <p:val>
                                            <p:strVal val="#ppt_h"/>
                                          </p:val>
                                        </p:tav>
                                      </p:tavLst>
                                    </p:anim>
                                    <p:animEffect transition="in" filter="fade">
                                      <p:cBhvr>
                                        <p:cTn id="1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virendra.yadav\Desktop\download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858" y="1682161"/>
            <a:ext cx="2883599" cy="838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virendra.yadav\Desktop\download (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694747"/>
            <a:ext cx="1600200" cy="9393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C:\Users\virendra.yadav\Desktop\download (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368" y="2906698"/>
            <a:ext cx="2636044" cy="1098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virendra.yadav\Desktop\download (1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1480"/>
            <a:ext cx="1839811" cy="1728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virendra.yadav\Desktop\download (1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5803" y="4958785"/>
            <a:ext cx="2857500" cy="8291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Users\virendra.yadav\Desktop\images (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6487" y="2709848"/>
            <a:ext cx="12096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Users\virendra.yadav\Desktop\images (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416682"/>
            <a:ext cx="3061607" cy="11543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2" descr="C:\Users\virendra.yadav\Desktop\download (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7619" y="612776"/>
            <a:ext cx="1638981" cy="6467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virendra.yadav\Desktop\download (1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2178" y="457200"/>
            <a:ext cx="2057400" cy="14144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1" descr="C:\Users\virendra.yadav\Desktop\download (6).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4401" y="2709848"/>
            <a:ext cx="1597724" cy="13078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7" descr="C:\Users\virendra.yadav\Desktop\download.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112" y="4790394"/>
            <a:ext cx="1857375" cy="542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virendra.yadav\Desktop\download (20).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194" y="1557323"/>
            <a:ext cx="1222948" cy="838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bigperl_svn\download.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26003" y="1871663"/>
            <a:ext cx="1641022" cy="96628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bigperl_svn\download (1).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4006" y="4085648"/>
            <a:ext cx="1464312" cy="97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53" presetClass="entr" presetSubtype="16"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Track Record</a:t>
            </a:r>
            <a:endParaRPr lang="en-US" sz="4800" spc="3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525963"/>
          </a:xfrm>
        </p:spPr>
        <p:txBody>
          <a:bodyPr>
            <a:normAutofit/>
          </a:bodyPr>
          <a:lstStyle/>
          <a:p>
            <a:pPr marL="0" indent="0">
              <a:buNone/>
            </a:pPr>
            <a:r>
              <a:rPr lang="en-US" sz="1600" b="1" dirty="0">
                <a:latin typeface="Times New Roman" pitchFamily="18" charset="0"/>
                <a:cs typeface="Times New Roman" pitchFamily="18" charset="0"/>
              </a:rPr>
              <a:t>BigPerl solutions </a:t>
            </a:r>
            <a:r>
              <a:rPr lang="en-US" sz="1600" dirty="0">
                <a:latin typeface="Times New Roman" pitchFamily="18" charset="0"/>
                <a:cs typeface="Times New Roman" pitchFamily="18" charset="0"/>
              </a:rPr>
              <a:t>has an exceptional track record and has</a:t>
            </a:r>
          </a:p>
          <a:p>
            <a:pPr marL="0" indent="0">
              <a:buNone/>
            </a:pPr>
            <a:r>
              <a:rPr lang="en-US" sz="1600" dirty="0">
                <a:latin typeface="Times New Roman" pitchFamily="18" charset="0"/>
                <a:cs typeface="Times New Roman" pitchFamily="18" charset="0"/>
              </a:rPr>
              <a:t>worked with a broad range of clients providing application software product and services. This has been achieved through our combined ability to:</a:t>
            </a:r>
          </a:p>
          <a:p>
            <a:pPr marL="0" indent="0">
              <a:buNone/>
            </a:pPr>
            <a:r>
              <a:rPr lang="en-US" sz="1600" dirty="0">
                <a:latin typeface="Times New Roman" pitchFamily="18" charset="0"/>
                <a:cs typeface="Times New Roman" pitchFamily="18" charset="0"/>
              </a:rPr>
              <a:t>• Talk business with business people.</a:t>
            </a:r>
          </a:p>
          <a:p>
            <a:pPr marL="0" indent="0">
              <a:buNone/>
            </a:pPr>
            <a:r>
              <a:rPr lang="en-US" sz="1600" dirty="0">
                <a:latin typeface="Times New Roman" pitchFamily="18" charset="0"/>
                <a:cs typeface="Times New Roman" pitchFamily="18" charset="0"/>
              </a:rPr>
              <a:t>• Identify top IT professionals for the job.</a:t>
            </a:r>
          </a:p>
          <a:p>
            <a:pPr marL="0" indent="0">
              <a:buNone/>
            </a:pPr>
            <a:r>
              <a:rPr lang="en-US" sz="1600" dirty="0">
                <a:latin typeface="Times New Roman" pitchFamily="18" charset="0"/>
                <a:cs typeface="Times New Roman" pitchFamily="18" charset="0"/>
              </a:rPr>
              <a:t>• Manage people and projects.</a:t>
            </a:r>
          </a:p>
          <a:p>
            <a:pPr marL="0" indent="0">
              <a:buNone/>
            </a:pPr>
            <a:r>
              <a:rPr lang="en-US" sz="1600" dirty="0">
                <a:latin typeface="Times New Roman" pitchFamily="18" charset="0"/>
                <a:cs typeface="Times New Roman" pitchFamily="18" charset="0"/>
              </a:rPr>
              <a:t>• Use best of breed methods and technologies to ensure success of the</a:t>
            </a:r>
          </a:p>
          <a:p>
            <a:pPr marL="0" indent="0">
              <a:buNone/>
            </a:pPr>
            <a:r>
              <a:rPr lang="en-US" sz="1600" dirty="0">
                <a:latin typeface="Times New Roman" pitchFamily="18" charset="0"/>
                <a:cs typeface="Times New Roman" pitchFamily="18" charset="0"/>
              </a:rPr>
              <a:t>    process.</a:t>
            </a:r>
          </a:p>
          <a:p>
            <a:pPr marL="0" indent="0">
              <a:buNone/>
            </a:pPr>
            <a:r>
              <a:rPr lang="en-US" sz="1600" dirty="0">
                <a:latin typeface="Times New Roman" pitchFamily="18" charset="0"/>
                <a:cs typeface="Times New Roman" pitchFamily="18" charset="0"/>
              </a:rPr>
              <a:t>• Provide value for money.</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1553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371600"/>
            <a:ext cx="7162800" cy="2062103"/>
          </a:xfrm>
          <a:prstGeom prst="rect">
            <a:avLst/>
          </a:prstGeom>
        </p:spPr>
        <p:txBody>
          <a:bodyPr wrap="square">
            <a:spAutoFit/>
          </a:bodyPr>
          <a:lstStyle/>
          <a:p>
            <a:r>
              <a:rPr lang="en-US" sz="1600" b="1" dirty="0" smtClean="0">
                <a:solidFill>
                  <a:srgbClr val="FF0000"/>
                </a:solidFill>
                <a:latin typeface="Times New Roman" pitchFamily="18" charset="0"/>
                <a:cs typeface="Times New Roman" pitchFamily="18" charset="0"/>
              </a:rPr>
              <a:t>Business Web Application Development</a:t>
            </a:r>
          </a:p>
          <a:p>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We focus on building complex custom web applications that solve complex business problems. We develop custom </a:t>
            </a:r>
            <a:r>
              <a:rPr lang="en-US" sz="1600" dirty="0" smtClean="0">
                <a:latin typeface="Times New Roman" pitchFamily="18" charset="0"/>
                <a:cs typeface="Times New Roman" pitchFamily="18" charset="0"/>
              </a:rPr>
              <a:t>web </a:t>
            </a:r>
            <a:r>
              <a:rPr lang="en-US" sz="1600" dirty="0">
                <a:latin typeface="Times New Roman" pitchFamily="18" charset="0"/>
                <a:cs typeface="Times New Roman" pitchFamily="18" charset="0"/>
              </a:rPr>
              <a:t>application so you know that it is tailored to your </a:t>
            </a:r>
            <a:r>
              <a:rPr lang="en-US" sz="1600" dirty="0" smtClean="0">
                <a:latin typeface="Times New Roman" pitchFamily="18" charset="0"/>
                <a:cs typeface="Times New Roman" pitchFamily="18" charset="0"/>
              </a:rPr>
              <a:t>exact </a:t>
            </a:r>
            <a:r>
              <a:rPr lang="en-US" sz="1600" dirty="0">
                <a:latin typeface="Times New Roman" pitchFamily="18" charset="0"/>
                <a:cs typeface="Times New Roman" pitchFamily="18" charset="0"/>
              </a:rPr>
              <a:t>business requirements. We deliver Rich Internet Applications (RIA) combining our solid </a:t>
            </a:r>
            <a:r>
              <a:rPr lang="en-US" sz="1600" dirty="0" smtClean="0">
                <a:latin typeface="Times New Roman" pitchFamily="18" charset="0"/>
                <a:cs typeface="Times New Roman" pitchFamily="18" charset="0"/>
              </a:rPr>
              <a:t>cross-browser </a:t>
            </a:r>
            <a:r>
              <a:rPr lang="en-US" sz="1600" dirty="0">
                <a:latin typeface="Times New Roman" pitchFamily="18" charset="0"/>
                <a:cs typeface="Times New Roman" pitchFamily="18" charset="0"/>
              </a:rPr>
              <a:t>experience, technological expertise and established development methodology.</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2444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292" y="1143000"/>
            <a:ext cx="7239000" cy="4031873"/>
          </a:xfrm>
          <a:prstGeom prst="rect">
            <a:avLst/>
          </a:prstGeom>
        </p:spPr>
        <p:txBody>
          <a:bodyPr wrap="square">
            <a:spAutoFit/>
          </a:bodyPr>
          <a:lstStyle/>
          <a:p>
            <a:r>
              <a:rPr lang="en-US" sz="1600" b="1" dirty="0" smtClean="0">
                <a:solidFill>
                  <a:srgbClr val="FF0000"/>
                </a:solidFill>
                <a:latin typeface="Times New Roman" pitchFamily="18" charset="0"/>
                <a:cs typeface="Times New Roman" pitchFamily="18" charset="0"/>
              </a:rPr>
              <a:t>Web-Based Product Development</a:t>
            </a:r>
          </a:p>
          <a:p>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We excel in delivering on our promises to our clients, which allows them to go to market faster and better than their competition. We develop products that will meet your requirements, functions better and will make your customers repeat customers. We excel in fast pace and ever changing environments and have extensive experience in commercial product development for small to large companies across the globe.</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Software As </a:t>
            </a:r>
            <a:r>
              <a:rPr lang="en-US" sz="1600" b="1" dirty="0">
                <a:solidFill>
                  <a:srgbClr val="FF0000"/>
                </a:solidFill>
                <a:latin typeface="Times New Roman" pitchFamily="18" charset="0"/>
                <a:cs typeface="Times New Roman" pitchFamily="18" charset="0"/>
              </a:rPr>
              <a:t>A </a:t>
            </a:r>
            <a:r>
              <a:rPr lang="en-US" sz="1600" b="1" dirty="0" smtClean="0">
                <a:solidFill>
                  <a:srgbClr val="FF0000"/>
                </a:solidFill>
                <a:latin typeface="Times New Roman" pitchFamily="18" charset="0"/>
                <a:cs typeface="Times New Roman" pitchFamily="18" charset="0"/>
              </a:rPr>
              <a:t>Service </a:t>
            </a:r>
            <a:r>
              <a:rPr lang="en-US" sz="1600" b="1" dirty="0">
                <a:solidFill>
                  <a:srgbClr val="FF0000"/>
                </a:solidFill>
                <a:latin typeface="Times New Roman" pitchFamily="18" charset="0"/>
                <a:cs typeface="Times New Roman" pitchFamily="18" charset="0"/>
              </a:rPr>
              <a:t>(SAAS</a:t>
            </a:r>
            <a:r>
              <a:rPr lang="en-US" sz="1600" b="1" dirty="0" smtClean="0">
                <a:solidFill>
                  <a:srgbClr val="FF0000"/>
                </a:solidFill>
                <a:latin typeface="Times New Roman" pitchFamily="18" charset="0"/>
                <a:cs typeface="Times New Roman" pitchFamily="18" charset="0"/>
              </a:rPr>
              <a:t>)</a:t>
            </a:r>
          </a:p>
          <a:p>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We provide custom solutions for new SAAS web application development. Our area of expertise covers many industries and we can create a custom SAAS application that is created just for your unique business requirements.</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997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p:cTn id="1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2">
                                            <p:txEl>
                                              <p:pRg st="5" end="5"/>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p:cTn id="22"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6781800" cy="4278094"/>
          </a:xfrm>
          <a:prstGeom prst="rect">
            <a:avLst/>
          </a:prstGeom>
        </p:spPr>
        <p:txBody>
          <a:bodyPr wrap="square">
            <a:spAutoFit/>
          </a:bodyPr>
          <a:lstStyle/>
          <a:p>
            <a:r>
              <a:rPr lang="en-US" sz="1600" b="1" dirty="0" smtClean="0">
                <a:solidFill>
                  <a:srgbClr val="FF0000"/>
                </a:solidFill>
                <a:latin typeface="Times New Roman" pitchFamily="18" charset="0"/>
                <a:cs typeface="Times New Roman" pitchFamily="18" charset="0"/>
              </a:rPr>
              <a:t>Professional Software Services</a:t>
            </a:r>
          </a:p>
          <a:p>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Your business is unique and you have excelled in your marketplace. Maybe you are even the industry leader. But what happens when your team is required to create a new solution or move the business in a different technological direction? You realize that they are out of touch with what is possible and more comfortable using what they know. We see this problem every day. Custom Software Lab has over a decade of cross-industry experience and a range of technical skill to move your company into the future</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Web Application Maintenance</a:t>
            </a:r>
          </a:p>
          <a:p>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Our web application maintenance and support services ensure stable and uninterrupted operation of your business system. The services include problems analysis and resolution, upgrades, user interface re-design and 3rd party system integrations.</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6269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 calcmode="lin" valueType="num">
                                      <p:cBhvr>
                                        <p:cTn id="22"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772400" cy="5016758"/>
          </a:xfrm>
          <a:prstGeom prst="rect">
            <a:avLst/>
          </a:prstGeom>
        </p:spPr>
        <p:txBody>
          <a:bodyPr wrap="square">
            <a:spAutoFit/>
          </a:bodyPr>
          <a:lstStyle/>
          <a:p>
            <a:pPr fontAlgn="base"/>
            <a:r>
              <a:rPr lang="en-US" sz="1600" b="1" dirty="0" smtClean="0">
                <a:solidFill>
                  <a:srgbClr val="FF0000"/>
                </a:solidFill>
                <a:latin typeface="Times New Roman" pitchFamily="18" charset="0"/>
                <a:cs typeface="Times New Roman" pitchFamily="18" charset="0"/>
              </a:rPr>
              <a:t>Web Design </a:t>
            </a:r>
            <a:r>
              <a:rPr lang="en-US" sz="1600" b="1" dirty="0">
                <a:solidFill>
                  <a:srgbClr val="FF0000"/>
                </a:solidFill>
                <a:latin typeface="Times New Roman" pitchFamily="18" charset="0"/>
                <a:cs typeface="Times New Roman" pitchFamily="18" charset="0"/>
              </a:rPr>
              <a:t>&amp; </a:t>
            </a:r>
            <a:r>
              <a:rPr lang="en-US" sz="1600" b="1" dirty="0" smtClean="0">
                <a:solidFill>
                  <a:srgbClr val="FF0000"/>
                </a:solidFill>
                <a:latin typeface="Times New Roman" pitchFamily="18" charset="0"/>
                <a:cs typeface="Times New Roman" pitchFamily="18" charset="0"/>
              </a:rPr>
              <a:t>Development</a:t>
            </a:r>
            <a:endParaRPr lang="en-US" sz="1600" b="1" dirty="0">
              <a:solidFill>
                <a:srgbClr val="FF0000"/>
              </a:solidFill>
              <a:latin typeface="Times New Roman" pitchFamily="18" charset="0"/>
              <a:cs typeface="Times New Roman" pitchFamily="18" charset="0"/>
            </a:endParaRPr>
          </a:p>
          <a:p>
            <a:pPr fontAlgn="base"/>
            <a:endParaRPr lang="en-US" sz="1600" b="1" cap="all" dirty="0">
              <a:latin typeface="Times New Roman" pitchFamily="18" charset="0"/>
              <a:cs typeface="Times New Roman" pitchFamily="18" charset="0"/>
            </a:endParaRPr>
          </a:p>
          <a:p>
            <a:pPr fontAlgn="base"/>
            <a:r>
              <a:rPr lang="en-US" sz="1600" dirty="0">
                <a:latin typeface="Times New Roman" pitchFamily="18" charset="0"/>
                <a:cs typeface="Times New Roman" pitchFamily="18" charset="0"/>
              </a:rPr>
              <a:t>A major aspect of all of our website development and programming is our utilization of open source Content Management Systems (CMS). Many website development companies license their own proprietary CMS software for the client. While this has some advantages, proprietary CMS can be bulky, hard to learn, and further customizations may be costly. Restrictions like these do not benefit clients in the long run. Here we help you out with our unique solutions.</a:t>
            </a:r>
          </a:p>
          <a:p>
            <a:endParaRPr lang="en-US" sz="1600" dirty="0">
              <a:latin typeface="Times New Roman" pitchFamily="18" charset="0"/>
              <a:cs typeface="Times New Roman" pitchFamily="18" charset="0"/>
            </a:endParaRPr>
          </a:p>
          <a:p>
            <a:pPr fontAlgn="base"/>
            <a:r>
              <a:rPr lang="en-US" sz="1600" b="1" dirty="0" smtClean="0">
                <a:solidFill>
                  <a:srgbClr val="FF0000"/>
                </a:solidFill>
                <a:latin typeface="Times New Roman" pitchFamily="18" charset="0"/>
                <a:cs typeface="Times New Roman" pitchFamily="18" charset="0"/>
              </a:rPr>
              <a:t>Open Source</a:t>
            </a:r>
            <a:endParaRPr lang="en-US" sz="1600" b="1" dirty="0">
              <a:solidFill>
                <a:srgbClr val="FF0000"/>
              </a:solidFill>
              <a:latin typeface="Times New Roman" pitchFamily="18" charset="0"/>
              <a:cs typeface="Times New Roman" pitchFamily="18" charset="0"/>
            </a:endParaRPr>
          </a:p>
          <a:p>
            <a:pPr fontAlgn="base"/>
            <a:endParaRPr lang="en-US" sz="1600" b="1" cap="all" dirty="0">
              <a:latin typeface="Times New Roman" pitchFamily="18" charset="0"/>
              <a:cs typeface="Times New Roman" pitchFamily="18" charset="0"/>
            </a:endParaRPr>
          </a:p>
          <a:p>
            <a:pPr algn="just" fontAlgn="base"/>
            <a:r>
              <a:rPr lang="en-US" sz="1600" dirty="0">
                <a:latin typeface="Times New Roman" pitchFamily="18" charset="0"/>
                <a:cs typeface="Times New Roman" pitchFamily="18" charset="0"/>
              </a:rPr>
              <a:t>The most obvious benefit of using Open Source is that it is free software, reducing production time and costs. </a:t>
            </a:r>
            <a:r>
              <a:rPr lang="en-US" sz="1600" dirty="0" smtClean="0">
                <a:latin typeface="Times New Roman" pitchFamily="18" charset="0"/>
                <a:cs typeface="Times New Roman" pitchFamily="18" charset="0"/>
              </a:rPr>
              <a:t>This gives good developer hold on framework. </a:t>
            </a:r>
            <a:r>
              <a:rPr lang="en-US" sz="1600" dirty="0">
                <a:latin typeface="Times New Roman" pitchFamily="18" charset="0"/>
                <a:cs typeface="Times New Roman" pitchFamily="18" charset="0"/>
              </a:rPr>
              <a:t>The number and variety of template designs programmers can find and build  is vast and constantly growing because Open Source CMS is supported by a larger user community. Because this community is always experimenting with the software and making improvements, Open Source software is found to be significantly less problematic compared with the bug-riddled websites that were custom programmed. This also means that later updates to the software are free as they become available.</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4179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 calcmode="lin" valueType="num">
                                      <p:cBhvr>
                                        <p:cTn id="22"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696200" cy="2800767"/>
          </a:xfrm>
          <a:prstGeom prst="rect">
            <a:avLst/>
          </a:prstGeom>
        </p:spPr>
        <p:txBody>
          <a:bodyPr wrap="square">
            <a:spAutoFit/>
          </a:bodyPr>
          <a:lstStyle/>
          <a:p>
            <a:pPr fontAlgn="base"/>
            <a:r>
              <a:rPr lang="en-US" sz="1600" b="1" dirty="0" smtClean="0">
                <a:solidFill>
                  <a:srgbClr val="FF0000"/>
                </a:solidFill>
                <a:latin typeface="Times New Roman" pitchFamily="18" charset="0"/>
                <a:cs typeface="Times New Roman" pitchFamily="18" charset="0"/>
              </a:rPr>
              <a:t>Team-Client Relationship</a:t>
            </a:r>
          </a:p>
          <a:p>
            <a:pPr fontAlgn="base"/>
            <a:endParaRPr lang="en-US" sz="1600" b="1" cap="all" dirty="0">
              <a:latin typeface="Times New Roman" pitchFamily="18" charset="0"/>
              <a:cs typeface="Times New Roman" pitchFamily="18" charset="0"/>
            </a:endParaRPr>
          </a:p>
          <a:p>
            <a:pPr fontAlgn="base"/>
            <a:r>
              <a:rPr lang="en-US" sz="1600" dirty="0">
                <a:latin typeface="Times New Roman" pitchFamily="18" charset="0"/>
                <a:cs typeface="Times New Roman" pitchFamily="18" charset="0"/>
              </a:rPr>
              <a:t>As the website is developed, clients will be assigned a project manager so that they have a specific contact who they can bring questions to and who will update them as the project progresses. A useful tool that we use to aid in the process of project development is Basecamp, which allows everyone involved in collaboration full transparency on all project details. It enables everyone to establish a firm schedule, post project milestones, and keep track of feedback and comments. When you work with us, you will always be well-informed on where your project stands and have a firm hand in the direction where we're going.</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342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3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Why </a:t>
            </a:r>
            <a:r>
              <a:rPr lang="en-US" spc="3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BigPerl Solutions</a:t>
            </a:r>
            <a:endParaRPr lang="en-US" spc="300"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1295400"/>
            <a:ext cx="8001000" cy="4525963"/>
          </a:xfrm>
        </p:spPr>
        <p:txBody>
          <a:bodyPr>
            <a:normAutofit/>
          </a:bodyPr>
          <a:lstStyle/>
          <a:p>
            <a:pPr>
              <a:buFont typeface="+mj-lt"/>
              <a:buAutoNum type="arabicPeriod"/>
            </a:pPr>
            <a:r>
              <a:rPr lang="en-US" sz="1600" dirty="0">
                <a:latin typeface="Times New Roman" pitchFamily="18" charset="0"/>
                <a:cs typeface="Times New Roman" pitchFamily="18" charset="0"/>
              </a:rPr>
              <a:t>Committed Team.</a:t>
            </a:r>
          </a:p>
          <a:p>
            <a:pPr>
              <a:buFont typeface="+mj-lt"/>
              <a:buAutoNum type="arabicPeriod"/>
            </a:pPr>
            <a:r>
              <a:rPr lang="en-US" sz="1600" dirty="0">
                <a:latin typeface="Times New Roman" pitchFamily="18" charset="0"/>
                <a:cs typeface="Times New Roman" pitchFamily="18" charset="0"/>
              </a:rPr>
              <a:t>ISO 9001:2008 Certified company.</a:t>
            </a:r>
          </a:p>
          <a:p>
            <a:pPr>
              <a:buFont typeface="+mj-lt"/>
              <a:buAutoNum type="arabicPeriod"/>
            </a:pPr>
            <a:r>
              <a:rPr lang="en-US" sz="1600" dirty="0">
                <a:latin typeface="Times New Roman" pitchFamily="18" charset="0"/>
                <a:cs typeface="Times New Roman" pitchFamily="18" charset="0"/>
              </a:rPr>
              <a:t>Multi technology domain expertise.</a:t>
            </a:r>
          </a:p>
          <a:p>
            <a:pPr>
              <a:buFont typeface="+mj-lt"/>
              <a:buAutoNum type="arabicPeriod"/>
            </a:pPr>
            <a:r>
              <a:rPr lang="en-US" sz="1600" dirty="0">
                <a:latin typeface="Times New Roman" pitchFamily="18" charset="0"/>
                <a:cs typeface="Times New Roman" pitchFamily="18" charset="0"/>
              </a:rPr>
              <a:t>Complete web solutions under single roof.</a:t>
            </a:r>
          </a:p>
          <a:p>
            <a:pPr>
              <a:buFont typeface="+mj-lt"/>
              <a:buAutoNum type="arabicPeriod"/>
            </a:pPr>
            <a:r>
              <a:rPr lang="en-US" sz="1600" dirty="0" smtClean="0">
                <a:latin typeface="Times New Roman" pitchFamily="18" charset="0"/>
                <a:cs typeface="Times New Roman" pitchFamily="18" charset="0"/>
              </a:rPr>
              <a:t>First </a:t>
            </a:r>
            <a:r>
              <a:rPr lang="en-US" sz="1600" dirty="0">
                <a:latin typeface="Times New Roman" pitchFamily="18" charset="0"/>
                <a:cs typeface="Times New Roman" pitchFamily="18" charset="0"/>
              </a:rPr>
              <a:t>Year 500MB deployment space free</a:t>
            </a:r>
          </a:p>
          <a:p>
            <a:pPr>
              <a:buFont typeface="+mj-lt"/>
              <a:buAutoNum type="arabicPeriod"/>
            </a:pPr>
            <a:r>
              <a:rPr lang="en-US" sz="1600" dirty="0">
                <a:latin typeface="Times New Roman" pitchFamily="18" charset="0"/>
                <a:cs typeface="Times New Roman" pitchFamily="18" charset="0"/>
              </a:rPr>
              <a:t>Free One year support</a:t>
            </a:r>
          </a:p>
          <a:p>
            <a:pPr>
              <a:buFont typeface="+mj-lt"/>
              <a:buAutoNum type="arabicPeriod"/>
            </a:pPr>
            <a:r>
              <a:rPr lang="en-US" sz="1600" dirty="0">
                <a:latin typeface="Times New Roman" pitchFamily="18" charset="0"/>
                <a:cs typeface="Times New Roman" pitchFamily="18" charset="0"/>
              </a:rPr>
              <a:t>Established Practice.</a:t>
            </a:r>
          </a:p>
          <a:p>
            <a:pPr>
              <a:buFont typeface="+mj-lt"/>
              <a:buAutoNum type="arabicPeriod"/>
            </a:pPr>
            <a:r>
              <a:rPr lang="en-US" sz="1600" dirty="0">
                <a:latin typeface="Times New Roman" pitchFamily="18" charset="0"/>
                <a:cs typeface="Times New Roman" pitchFamily="18" charset="0"/>
              </a:rPr>
              <a:t>Customer focused approach.</a:t>
            </a:r>
          </a:p>
          <a:p>
            <a:pPr>
              <a:buFont typeface="+mj-lt"/>
              <a:buAutoNum type="arabicPeriod"/>
            </a:pPr>
            <a:r>
              <a:rPr lang="en-US" sz="1600" dirty="0">
                <a:latin typeface="Times New Roman" pitchFamily="18" charset="0"/>
                <a:cs typeface="Times New Roman" pitchFamily="18" charset="0"/>
              </a:rPr>
              <a:t>Strategic partner for E-Business</a:t>
            </a:r>
          </a:p>
          <a:p>
            <a:pPr>
              <a:buFont typeface="+mj-lt"/>
              <a:buAutoNum type="arabicPeriod"/>
            </a:pPr>
            <a:r>
              <a:rPr lang="en-US" sz="1600" dirty="0">
                <a:latin typeface="Times New Roman" pitchFamily="18" charset="0"/>
                <a:cs typeface="Times New Roman" pitchFamily="18" charset="0"/>
              </a:rPr>
              <a:t>Multi-domain Expertise</a:t>
            </a:r>
          </a:p>
          <a:p>
            <a:pPr>
              <a:buFont typeface="+mj-lt"/>
              <a:buAutoNum type="arabicPeriod"/>
            </a:pPr>
            <a:r>
              <a:rPr lang="en-US" sz="1600" dirty="0">
                <a:latin typeface="Times New Roman" pitchFamily="18" charset="0"/>
                <a:cs typeface="Times New Roman" pitchFamily="18" charset="0"/>
              </a:rPr>
              <a:t>Technology Competencies</a:t>
            </a:r>
          </a:p>
          <a:p>
            <a:pPr>
              <a:buFont typeface="+mj-lt"/>
              <a:buAutoNum type="arabicPeriod"/>
            </a:pPr>
            <a:r>
              <a:rPr lang="en-US" sz="1600" dirty="0">
                <a:latin typeface="Times New Roman" pitchFamily="18" charset="0"/>
                <a:cs typeface="Times New Roman" pitchFamily="18" charset="0"/>
              </a:rPr>
              <a:t>Flexible Engagement models</a:t>
            </a:r>
          </a:p>
          <a:p>
            <a:pPr>
              <a:buFont typeface="+mj-lt"/>
              <a:buAutoNum type="arabicPeriod"/>
            </a:pPr>
            <a:r>
              <a:rPr lang="en-US" sz="1600" dirty="0" smtClean="0">
                <a:latin typeface="Times New Roman" pitchFamily="18" charset="0"/>
                <a:cs typeface="Times New Roman" pitchFamily="18" charset="0"/>
              </a:rPr>
              <a:t>Competitive Pricing</a:t>
            </a:r>
          </a:p>
          <a:p>
            <a:pPr>
              <a:buFont typeface="+mj-lt"/>
              <a:buAutoNum type="arabicPeriod"/>
            </a:pPr>
            <a:r>
              <a:rPr lang="en-US" sz="1600" dirty="0" smtClean="0">
                <a:latin typeface="Times New Roman" pitchFamily="18" charset="0"/>
                <a:cs typeface="Times New Roman" pitchFamily="18" charset="0"/>
              </a:rPr>
              <a:t>No Vendor Locking</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339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800" spc="3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About Us</a:t>
            </a:r>
            <a:endParaRPr lang="en-US" sz="4800" spc="3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752601"/>
            <a:ext cx="8229600" cy="3962400"/>
          </a:xfrm>
        </p:spPr>
        <p:txBody>
          <a:bodyPr>
            <a:noAutofit/>
          </a:bodyPr>
          <a:lstStyle/>
          <a:p>
            <a:pPr marL="0" indent="0">
              <a:buNone/>
            </a:pPr>
            <a:r>
              <a:rPr lang="en-US" sz="1600" b="1" dirty="0" smtClean="0">
                <a:latin typeface="Times New Roman" pitchFamily="18" charset="0"/>
                <a:cs typeface="Times New Roman" pitchFamily="18" charset="0"/>
              </a:rPr>
              <a:t>BigPerl Solutions Private Limited  </a:t>
            </a:r>
            <a:r>
              <a:rPr lang="en-US" sz="1600" dirty="0" smtClean="0">
                <a:latin typeface="Times New Roman" pitchFamily="18" charset="0"/>
                <a:cs typeface="Times New Roman" pitchFamily="18" charset="0"/>
              </a:rPr>
              <a:t>is a professional website design &amp; development company based in Bangalore, India established in 2010. We are technology company with highly qualified staff and world-class facilities are always committed to quality and client’s satisfaction.</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Our web design &amp; development services includes e-commerce, shopping </a:t>
            </a:r>
            <a:r>
              <a:rPr lang="en-US" sz="1600" dirty="0" smtClean="0">
                <a:latin typeface="Times New Roman" pitchFamily="18" charset="0"/>
                <a:cs typeface="Times New Roman" pitchFamily="18" charset="0"/>
              </a:rPr>
              <a:t>cart, web deployment, web hosting, web maintenance and many more.</a:t>
            </a:r>
          </a:p>
          <a:p>
            <a:pPr marL="0" indent="0">
              <a:buNone/>
            </a:pPr>
            <a:r>
              <a:rPr lang="en-US" sz="1600" dirty="0" smtClean="0">
                <a:latin typeface="Times New Roman" pitchFamily="18" charset="0"/>
                <a:cs typeface="Times New Roman" pitchFamily="18" charset="0"/>
              </a:rPr>
              <a:t>The technologies what we use is php</a:t>
            </a:r>
            <a:r>
              <a:rPr lang="en-US" sz="1600" dirty="0">
                <a:latin typeface="Times New Roman" pitchFamily="18" charset="0"/>
                <a:cs typeface="Times New Roman" pitchFamily="18" charset="0"/>
              </a:rPr>
              <a:t>, Java, ADF, .Net, Drupal, </a:t>
            </a:r>
            <a:r>
              <a:rPr lang="en-US" sz="1600" dirty="0" smtClean="0">
                <a:latin typeface="Times New Roman" pitchFamily="18" charset="0"/>
                <a:cs typeface="Times New Roman" pitchFamily="18" charset="0"/>
              </a:rPr>
              <a:t>Joomla and Web. </a:t>
            </a:r>
            <a:r>
              <a:rPr lang="en-US" sz="1600" dirty="0">
                <a:latin typeface="Times New Roman" pitchFamily="18" charset="0"/>
                <a:cs typeface="Times New Roman" pitchFamily="18" charset="0"/>
              </a:rPr>
              <a:t>We offer complete web design </a:t>
            </a:r>
            <a:r>
              <a:rPr lang="en-US" sz="1600" dirty="0" smtClean="0">
                <a:latin typeface="Times New Roman" pitchFamily="18" charset="0"/>
                <a:cs typeface="Times New Roman" pitchFamily="18" charset="0"/>
              </a:rPr>
              <a:t>and development solution under single </a:t>
            </a:r>
            <a:r>
              <a:rPr lang="en-US" sz="1600" dirty="0">
                <a:latin typeface="Times New Roman" pitchFamily="18" charset="0"/>
                <a:cs typeface="Times New Roman" pitchFamily="18" charset="0"/>
              </a:rPr>
              <a:t>roof. </a:t>
            </a:r>
            <a:r>
              <a:rPr lang="en-US" sz="1600" dirty="0" smtClean="0">
                <a:latin typeface="Times New Roman" pitchFamily="18" charset="0"/>
                <a:cs typeface="Times New Roman" pitchFamily="18" charset="0"/>
              </a:rPr>
              <a:t> We also do search engine optimization, offer digital marketing, logo design, content creation and maintenance support to our customers this help our customers to get end-to-end solution.</a:t>
            </a:r>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We are </a:t>
            </a:r>
            <a:r>
              <a:rPr lang="en-US" sz="1600" dirty="0">
                <a:latin typeface="Times New Roman" pitchFamily="18" charset="0"/>
                <a:cs typeface="Times New Roman" pitchFamily="18" charset="0"/>
              </a:rPr>
              <a:t>creative and innovative </a:t>
            </a:r>
            <a:r>
              <a:rPr lang="en-US" sz="1600" dirty="0" smtClean="0">
                <a:latin typeface="Times New Roman" pitchFamily="18" charset="0"/>
                <a:cs typeface="Times New Roman" pitchFamily="18" charset="0"/>
              </a:rPr>
              <a:t>web solution providers. </a:t>
            </a:r>
            <a:r>
              <a:rPr lang="en-US" sz="1600" dirty="0">
                <a:latin typeface="Times New Roman" pitchFamily="18" charset="0"/>
                <a:cs typeface="Times New Roman" pitchFamily="18" charset="0"/>
              </a:rPr>
              <a:t>O</a:t>
            </a:r>
            <a:r>
              <a:rPr lang="en-US" sz="1600" dirty="0" smtClean="0">
                <a:latin typeface="Times New Roman" pitchFamily="18" charset="0"/>
                <a:cs typeface="Times New Roman" pitchFamily="18" charset="0"/>
              </a:rPr>
              <a:t>ur </a:t>
            </a:r>
            <a:r>
              <a:rPr lang="en-US" sz="1600" dirty="0">
                <a:latin typeface="Times New Roman" pitchFamily="18" charset="0"/>
                <a:cs typeface="Times New Roman" pitchFamily="18" charset="0"/>
              </a:rPr>
              <a:t>primary focus is to add new features that can lay down to ensure success for your online business. We provide the client business goals and their vision in effective online reality. </a:t>
            </a:r>
          </a:p>
          <a:p>
            <a:pPr marL="0" indent="0">
              <a:buNone/>
            </a:pPr>
            <a:endParaRPr lang="en-US" sz="1600" dirty="0"/>
          </a:p>
        </p:txBody>
      </p:sp>
    </p:spTree>
    <p:extLst>
      <p:ext uri="{BB962C8B-B14F-4D97-AF65-F5344CB8AC3E}">
        <p14:creationId xmlns:p14="http://schemas.microsoft.com/office/powerpoint/2010/main" val="317697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smtClean="0">
                <a:solidFill>
                  <a:srgbClr val="FF0000"/>
                </a:solidFill>
                <a:effectLst>
                  <a:outerShdw blurRad="38100" dist="38100" dir="2700000" algn="tl">
                    <a:srgbClr val="000000">
                      <a:alpha val="43137"/>
                    </a:srgbClr>
                  </a:outerShdw>
                </a:effectLst>
              </a:rPr>
              <a:t>Core Values</a:t>
            </a:r>
            <a:endParaRPr lang="en-US" sz="4800" spc="300" dirty="0">
              <a:solidFill>
                <a:srgbClr val="FF0000"/>
              </a:solidFill>
              <a:effectLst>
                <a:outerShdw blurRad="38100" dist="38100" dir="2700000" algn="tl">
                  <a:srgbClr val="000000">
                    <a:alpha val="43137"/>
                  </a:srgbClr>
                </a:outerShdw>
              </a:effectLst>
            </a:endParaRPr>
          </a:p>
        </p:txBody>
      </p:sp>
      <p:sp>
        <p:nvSpPr>
          <p:cNvPr id="3" name="TextBox 2"/>
          <p:cNvSpPr txBox="1"/>
          <p:nvPr/>
        </p:nvSpPr>
        <p:spPr>
          <a:xfrm>
            <a:off x="1219200" y="1426029"/>
            <a:ext cx="7239000" cy="2862322"/>
          </a:xfrm>
          <a:prstGeom prst="rect">
            <a:avLst/>
          </a:prstGeom>
          <a:noFill/>
        </p:spPr>
        <p:txBody>
          <a:bodyPr wrap="square" rtlCol="0">
            <a:spAutoFit/>
          </a:bodyPr>
          <a:lstStyle/>
          <a:p>
            <a:r>
              <a:rPr lang="en-US" dirty="0"/>
              <a:t>These are the core values we hold which form the foundation of the way we work and conduct ourselves. In an ever-changing world of business these core values always remain constant. They are the practices we use every day in everything we do.</a:t>
            </a:r>
          </a:p>
          <a:p>
            <a:endParaRPr lang="en-US" dirty="0" smtClean="0"/>
          </a:p>
          <a:p>
            <a:pPr marL="285750" indent="-285750" fontAlgn="base">
              <a:buFont typeface="Wingdings" panose="05000000000000000000" pitchFamily="2" charset="2"/>
              <a:buChar char="v"/>
            </a:pPr>
            <a:r>
              <a:rPr lang="en-US" dirty="0"/>
              <a:t>Lead Innovation</a:t>
            </a:r>
          </a:p>
          <a:p>
            <a:pPr marL="285750" lvl="0" indent="-285750" fontAlgn="base">
              <a:buFont typeface="Wingdings" panose="05000000000000000000" pitchFamily="2" charset="2"/>
              <a:buChar char="v"/>
            </a:pPr>
            <a:r>
              <a:rPr lang="en-US" dirty="0"/>
              <a:t>Seek opportunities in problem</a:t>
            </a:r>
          </a:p>
          <a:p>
            <a:pPr marL="285750" lvl="0" indent="-285750" fontAlgn="base">
              <a:buFont typeface="Wingdings" panose="05000000000000000000" pitchFamily="2" charset="2"/>
              <a:buChar char="v"/>
            </a:pPr>
            <a:r>
              <a:rPr lang="en-US" dirty="0"/>
              <a:t>Think unconventionally</a:t>
            </a:r>
          </a:p>
          <a:p>
            <a:pPr marL="285750" lvl="0" indent="-285750" fontAlgn="base">
              <a:buFont typeface="Wingdings" panose="05000000000000000000" pitchFamily="2" charset="2"/>
              <a:buChar char="v"/>
            </a:pPr>
            <a:r>
              <a:rPr lang="en-US" dirty="0"/>
              <a:t>Use creativity, improve everyday</a:t>
            </a:r>
          </a:p>
          <a:p>
            <a:pPr marL="285750" lvl="0" indent="-285750" fontAlgn="base">
              <a:buFont typeface="Wingdings" panose="05000000000000000000" pitchFamily="2" charset="2"/>
              <a:buChar char="v"/>
            </a:pPr>
            <a:r>
              <a:rPr lang="en-US" dirty="0"/>
              <a:t>Anticipate and set </a:t>
            </a:r>
            <a:r>
              <a:rPr lang="en-US"/>
              <a:t>the </a:t>
            </a:r>
            <a:r>
              <a:rPr lang="en-US" smtClean="0"/>
              <a:t>trend</a:t>
            </a:r>
            <a:endParaRPr lang="en-US" dirty="0"/>
          </a:p>
        </p:txBody>
      </p:sp>
    </p:spTree>
    <p:extLst>
      <p:ext uri="{BB962C8B-B14F-4D97-AF65-F5344CB8AC3E}">
        <p14:creationId xmlns:p14="http://schemas.microsoft.com/office/powerpoint/2010/main" val="31074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3">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8229600" cy="4525963"/>
          </a:xfrm>
        </p:spPr>
        <p:txBody>
          <a:bodyPr>
            <a:normAutofit/>
          </a:bodyPr>
          <a:lstStyle/>
          <a:p>
            <a:pPr marL="0" indent="0">
              <a:buNone/>
            </a:pPr>
            <a:r>
              <a:rPr lang="en-US" sz="1600" dirty="0">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E-Business Services</a:t>
            </a:r>
            <a:endParaRPr lang="en-US" sz="1600" dirty="0" smtClean="0">
              <a:solidFill>
                <a:srgbClr val="FF0000"/>
              </a:solidFill>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BigPerl Solutions can help you map out a step-by-step strategy to move your business into the web. With clear understanding of business objectives a simple yet flexible template is derived to develop an e-commerce platform covering all aspects of e-business that adds maximum value to your requirement.</a:t>
            </a: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b="1" dirty="0">
                <a:solidFill>
                  <a:srgbClr val="FF0000"/>
                </a:solidFill>
                <a:latin typeface="Times New Roman" pitchFamily="18" charset="0"/>
                <a:cs typeface="Times New Roman" pitchFamily="18" charset="0"/>
              </a:rPr>
              <a:t>Business Process Services</a:t>
            </a:r>
          </a:p>
          <a:p>
            <a:pPr marL="0" indent="0">
              <a:buNone/>
            </a:pPr>
            <a:r>
              <a:rPr lang="en-US" sz="1600" dirty="0" smtClean="0">
                <a:latin typeface="Times New Roman" pitchFamily="18" charset="0"/>
                <a:cs typeface="Times New Roman" pitchFamily="18" charset="0"/>
              </a:rPr>
              <a:t>BigPerl Solution consultants </a:t>
            </a:r>
            <a:r>
              <a:rPr lang="en-US" sz="1600" dirty="0">
                <a:latin typeface="Times New Roman" pitchFamily="18" charset="0"/>
                <a:cs typeface="Times New Roman" pitchFamily="18" charset="0"/>
              </a:rPr>
              <a:t>have extensive experience in helping businesses streamline various processes and operations with customized planning tools.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21781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615" y="1600200"/>
            <a:ext cx="7696200" cy="3539430"/>
          </a:xfrm>
          <a:prstGeom prst="rect">
            <a:avLst/>
          </a:prstGeom>
        </p:spPr>
        <p:txBody>
          <a:bodyPr wrap="square">
            <a:spAutoFit/>
          </a:bodyPr>
          <a:lstStyle/>
          <a:p>
            <a:r>
              <a:rPr lang="en-US" sz="1600" i="1" dirty="0" smtClean="0">
                <a:latin typeface="Times New Roman" pitchFamily="18" charset="0"/>
                <a:cs typeface="Times New Roman" pitchFamily="18" charset="0"/>
              </a:rPr>
              <a:t>We </a:t>
            </a:r>
            <a:r>
              <a:rPr lang="en-US" sz="1600" i="1" dirty="0">
                <a:latin typeface="Times New Roman" pitchFamily="18" charset="0"/>
                <a:cs typeface="Times New Roman" pitchFamily="18" charset="0"/>
              </a:rPr>
              <a:t>offers 3 distinct Business Services to fit the exact need of growing enterprises.</a:t>
            </a:r>
          </a:p>
          <a:p>
            <a:endParaRPr lang="en-US" sz="1600" dirty="0">
              <a:latin typeface="Times New Roman" pitchFamily="18" charset="0"/>
              <a:cs typeface="Times New Roman" pitchFamily="18" charset="0"/>
            </a:endParaRPr>
          </a:p>
          <a:p>
            <a:pPr marL="285750" indent="-285750">
              <a:buFont typeface="Wingdings" pitchFamily="2" charset="2"/>
              <a:buChar char="v"/>
            </a:pPr>
            <a:r>
              <a:rPr lang="en-US" sz="1600" u="sng" dirty="0">
                <a:solidFill>
                  <a:srgbClr val="FF0000"/>
                </a:solidFill>
                <a:latin typeface="Times New Roman" pitchFamily="18" charset="0"/>
                <a:cs typeface="Times New Roman" pitchFamily="18" charset="0"/>
              </a:rPr>
              <a:t>Business Process Management (BPM) </a:t>
            </a:r>
          </a:p>
          <a:p>
            <a:r>
              <a:rPr lang="en-US" sz="1600" dirty="0">
                <a:latin typeface="Times New Roman" pitchFamily="18" charset="0"/>
                <a:cs typeface="Times New Roman" pitchFamily="18" charset="0"/>
              </a:rPr>
              <a:t>involves rationalizing manual business processes to ensure readiness for ERP and automating the business </a:t>
            </a:r>
            <a:r>
              <a:rPr lang="en-US" sz="1600" dirty="0" smtClean="0">
                <a:latin typeface="Times New Roman" pitchFamily="18" charset="0"/>
                <a:cs typeface="Times New Roman" pitchFamily="18" charset="0"/>
              </a:rPr>
              <a:t>processes.</a:t>
            </a:r>
          </a:p>
          <a:p>
            <a:endParaRPr lang="en-US" sz="1600" dirty="0">
              <a:latin typeface="Times New Roman" pitchFamily="18" charset="0"/>
              <a:cs typeface="Times New Roman" pitchFamily="18" charset="0"/>
            </a:endParaRPr>
          </a:p>
          <a:p>
            <a:pPr marL="285750" indent="-285750">
              <a:buFont typeface="Wingdings" pitchFamily="2" charset="2"/>
              <a:buChar char="v"/>
            </a:pPr>
            <a:r>
              <a:rPr lang="en-US" sz="1600" u="sng" dirty="0">
                <a:solidFill>
                  <a:srgbClr val="FF0000"/>
                </a:solidFill>
                <a:latin typeface="Times New Roman" pitchFamily="18" charset="0"/>
                <a:cs typeface="Times New Roman" pitchFamily="18" charset="0"/>
              </a:rPr>
              <a:t>Business Process Automation (BPA) </a:t>
            </a:r>
          </a:p>
          <a:p>
            <a:r>
              <a:rPr lang="en-US" sz="1600" dirty="0">
                <a:latin typeface="Times New Roman" pitchFamily="18" charset="0"/>
                <a:cs typeface="Times New Roman" pitchFamily="18" charset="0"/>
              </a:rPr>
              <a:t>involves the use of computers to make day-to-day business processes run effectively and efficiently. BigPerl consultants assist in analysis of existing business process and help choose the solution or part-solution that is best </a:t>
            </a:r>
            <a:r>
              <a:rPr lang="en-US" sz="1600" dirty="0" smtClean="0">
                <a:latin typeface="Times New Roman" pitchFamily="18" charset="0"/>
                <a:cs typeface="Times New Roman" pitchFamily="18" charset="0"/>
              </a:rPr>
              <a:t>suited.</a:t>
            </a:r>
          </a:p>
          <a:p>
            <a:endParaRPr lang="en-US" sz="1600" dirty="0">
              <a:solidFill>
                <a:srgbClr val="FF0000"/>
              </a:solidFill>
              <a:latin typeface="Times New Roman" pitchFamily="18" charset="0"/>
              <a:cs typeface="Times New Roman" pitchFamily="18" charset="0"/>
            </a:endParaRPr>
          </a:p>
          <a:p>
            <a:pPr marL="285750" indent="-285750">
              <a:buFont typeface="Wingdings" pitchFamily="2" charset="2"/>
              <a:buChar char="v"/>
            </a:pPr>
            <a:r>
              <a:rPr lang="en-US" sz="1600" u="sng" dirty="0">
                <a:solidFill>
                  <a:srgbClr val="FF0000"/>
                </a:solidFill>
                <a:latin typeface="Times New Roman" pitchFamily="18" charset="0"/>
                <a:cs typeface="Times New Roman" pitchFamily="18" charset="0"/>
              </a:rPr>
              <a:t>Project Management Consultancy (PMC) </a:t>
            </a:r>
          </a:p>
          <a:p>
            <a:r>
              <a:rPr lang="en-US" sz="1600" dirty="0">
                <a:latin typeface="Times New Roman" pitchFamily="18" charset="0"/>
                <a:cs typeface="Times New Roman" pitchFamily="18" charset="0"/>
              </a:rPr>
              <a:t> offers business the edge of choosing the right software, computer infrastructure and implementing it correctly to intensify the </a:t>
            </a:r>
            <a:r>
              <a:rPr lang="en-US" sz="1600" dirty="0" smtClean="0">
                <a:latin typeface="Times New Roman" pitchFamily="18" charset="0"/>
                <a:cs typeface="Times New Roman" pitchFamily="18" charset="0"/>
              </a:rPr>
              <a:t>processes.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7019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p:cTn id="2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p:cTn id="2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2">
                                            <p:txEl>
                                              <p:pRg st="6" end="6"/>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 calcmode="lin" valueType="num">
                                      <p:cBhvr>
                                        <p:cTn id="32"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2">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p:cTn id="37"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229600" cy="4343400"/>
          </a:xfrm>
        </p:spPr>
        <p:txBody>
          <a:bodyPr>
            <a:noAutofit/>
          </a:bodyPr>
          <a:lstStyle/>
          <a:p>
            <a:pPr marL="0" indent="0">
              <a:buNone/>
            </a:pPr>
            <a:endParaRPr lang="en-US" sz="1600" u="sng" dirty="0" smtClean="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Offline </a:t>
            </a:r>
            <a:r>
              <a:rPr lang="en-US" sz="1600" u="sng" dirty="0">
                <a:latin typeface="Times New Roman" pitchFamily="18" charset="0"/>
                <a:cs typeface="Times New Roman" pitchFamily="18" charset="0"/>
              </a:rPr>
              <a:t>Support</a:t>
            </a:r>
          </a:p>
          <a:p>
            <a:pPr marL="0" lvl="0" indent="0">
              <a:buNone/>
            </a:pPr>
            <a:r>
              <a:rPr lang="en-US" sz="1600" dirty="0">
                <a:latin typeface="Times New Roman" pitchFamily="18" charset="0"/>
                <a:cs typeface="Times New Roman" pitchFamily="18" charset="0"/>
              </a:rPr>
              <a:t>Both e-mail and snail mail services are available for you get prompt response from our </a:t>
            </a:r>
            <a:r>
              <a:rPr lang="en-US" sz="1600" dirty="0" smtClean="0">
                <a:latin typeface="Times New Roman" pitchFamily="18" charset="0"/>
                <a:cs typeface="Times New Roman" pitchFamily="18" charset="0"/>
              </a:rPr>
              <a:t>experts</a:t>
            </a:r>
            <a:endParaRPr lang="en-US" sz="1600" u="sng" dirty="0">
              <a:latin typeface="Times New Roman" pitchFamily="18" charset="0"/>
              <a:cs typeface="Times New Roman" pitchFamily="18" charset="0"/>
            </a:endParaRPr>
          </a:p>
          <a:p>
            <a:pPr marL="0" indent="0">
              <a:buNone/>
            </a:pPr>
            <a:endParaRPr lang="en-US" sz="1600" u="sng" dirty="0" smtClean="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Onsite </a:t>
            </a:r>
            <a:r>
              <a:rPr lang="en-US" sz="1600" u="sng" dirty="0">
                <a:latin typeface="Times New Roman" pitchFamily="18" charset="0"/>
                <a:cs typeface="Times New Roman" pitchFamily="18" charset="0"/>
              </a:rPr>
              <a:t>Support</a:t>
            </a:r>
          </a:p>
          <a:p>
            <a:pPr marL="0" lvl="0" indent="0">
              <a:buNone/>
            </a:pPr>
            <a:r>
              <a:rPr lang="en-US" sz="1600" dirty="0">
                <a:latin typeface="Times New Roman" pitchFamily="18" charset="0"/>
                <a:cs typeface="Times New Roman" pitchFamily="18" charset="0"/>
              </a:rPr>
              <a:t>We value your request for onsite visit and send personnel with technical experts for analysis of your </a:t>
            </a:r>
            <a:r>
              <a:rPr lang="en-US" sz="1600" dirty="0" smtClean="0">
                <a:latin typeface="Times New Roman" pitchFamily="18" charset="0"/>
                <a:cs typeface="Times New Roman" pitchFamily="18" charset="0"/>
              </a:rPr>
              <a:t>requirement</a:t>
            </a:r>
            <a:endParaRPr lang="en-US" sz="1600" u="sng" dirty="0">
              <a:latin typeface="Times New Roman" pitchFamily="18" charset="0"/>
              <a:cs typeface="Times New Roman" pitchFamily="18" charset="0"/>
            </a:endParaRPr>
          </a:p>
          <a:p>
            <a:pPr marL="0" indent="0">
              <a:buNone/>
            </a:pPr>
            <a:endParaRPr lang="en-US" sz="1600" u="sng" dirty="0" smtClean="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Voice Mail Support : </a:t>
            </a:r>
          </a:p>
          <a:p>
            <a:pPr marL="0" indent="0">
              <a:buNone/>
            </a:pPr>
            <a:r>
              <a:rPr lang="en-US" sz="1600" dirty="0" smtClean="0">
                <a:latin typeface="Times New Roman" pitchFamily="18" charset="0"/>
                <a:cs typeface="Times New Roman" pitchFamily="18" charset="0"/>
              </a:rPr>
              <a:t>We provide missed call and voice mail support to our customers, our executives will reach call back within defined SLA time.</a:t>
            </a:r>
          </a:p>
          <a:p>
            <a:pPr marL="0" indent="0">
              <a:buNone/>
            </a:pPr>
            <a:endParaRPr lang="en-US" sz="1600" u="sng" dirty="0" smtClean="0">
              <a:latin typeface="Times New Roman" pitchFamily="18" charset="0"/>
              <a:cs typeface="Times New Roman" pitchFamily="18" charset="0"/>
            </a:endParaRPr>
          </a:p>
          <a:p>
            <a:pPr marL="0" indent="0">
              <a:buNone/>
            </a:pPr>
            <a:r>
              <a:rPr lang="en-US" sz="1600" u="sng" dirty="0" smtClean="0">
                <a:latin typeface="Times New Roman" pitchFamily="18" charset="0"/>
                <a:cs typeface="Times New Roman" pitchFamily="18" charset="0"/>
              </a:rPr>
              <a:t>Centralized </a:t>
            </a:r>
            <a:r>
              <a:rPr lang="en-US" sz="1600" u="sng" dirty="0">
                <a:latin typeface="Times New Roman" pitchFamily="18" charset="0"/>
                <a:cs typeface="Times New Roman" pitchFamily="18" charset="0"/>
              </a:rPr>
              <a:t>Quality Control</a:t>
            </a:r>
          </a:p>
          <a:p>
            <a:pPr marL="0" lvl="0" indent="0">
              <a:buNone/>
            </a:pPr>
            <a:r>
              <a:rPr lang="en-US" sz="1600" dirty="0">
                <a:latin typeface="Times New Roman" pitchFamily="18" charset="0"/>
                <a:cs typeface="Times New Roman" pitchFamily="18" charset="0"/>
              </a:rPr>
              <a:t>To keep a check on efficiency of our support services, we have a Quality Control Team in place that pro-actively works to ensure your satisfaction</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4" name="Title 3"/>
          <p:cNvSpPr>
            <a:spLocks noGrp="1"/>
          </p:cNvSpPr>
          <p:nvPr>
            <p:ph type="title"/>
          </p:nvPr>
        </p:nvSpPr>
        <p:spPr>
          <a:xfrm>
            <a:off x="457200" y="274638"/>
            <a:ext cx="8229600" cy="792162"/>
          </a:xfrm>
        </p:spPr>
        <p:txBody>
          <a:bodyPr>
            <a:noAutofit/>
          </a:bodyPr>
          <a:lstStyle/>
          <a:p>
            <a:r>
              <a:rPr lang="en-US" sz="4800" b="1" spc="300" dirty="0" smtClean="0">
                <a:solidFill>
                  <a:srgbClr val="FF0000"/>
                </a:solidFill>
              </a:rPr>
              <a:t>Support</a:t>
            </a:r>
            <a:endParaRPr lang="en-US" sz="4800" b="1" spc="300" dirty="0">
              <a:solidFill>
                <a:srgbClr val="FF0000"/>
              </a:solidFill>
            </a:endParaRPr>
          </a:p>
        </p:txBody>
      </p:sp>
    </p:spTree>
    <p:extLst>
      <p:ext uri="{BB962C8B-B14F-4D97-AF65-F5344CB8AC3E}">
        <p14:creationId xmlns:p14="http://schemas.microsoft.com/office/powerpoint/2010/main" val="39766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3">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3">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p:cTn id="3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3">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p:cTn id="3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39" dur="500"/>
                                        <p:tgtEl>
                                          <p:spTgt spid="3">
                                            <p:txEl>
                                              <p:pRg st="10" end="10"/>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p:cTn id="4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smtClean="0">
                <a:solidFill>
                  <a:srgbClr val="FF0000"/>
                </a:solidFill>
                <a:effectLst>
                  <a:outerShdw blurRad="38100" dist="38100" dir="2700000" algn="tl">
                    <a:srgbClr val="000000">
                      <a:alpha val="43137"/>
                    </a:srgbClr>
                  </a:outerShdw>
                </a:effectLst>
              </a:rPr>
              <a:t>Complaints &amp; Feedback</a:t>
            </a:r>
            <a:endParaRPr lang="en-US" sz="4800" spc="300" dirty="0">
              <a:solidFill>
                <a:srgbClr val="FF0000"/>
              </a:solidFill>
              <a:effectLst>
                <a:outerShdw blurRad="38100" dist="38100" dir="2700000" algn="tl">
                  <a:srgbClr val="000000">
                    <a:alpha val="43137"/>
                  </a:srgbClr>
                </a:outerShdw>
              </a:effectLst>
            </a:endParaRPr>
          </a:p>
        </p:txBody>
      </p:sp>
      <p:sp>
        <p:nvSpPr>
          <p:cNvPr id="3" name="TextBox 2"/>
          <p:cNvSpPr txBox="1"/>
          <p:nvPr/>
        </p:nvSpPr>
        <p:spPr>
          <a:xfrm>
            <a:off x="838200" y="1763486"/>
            <a:ext cx="7924800" cy="2862322"/>
          </a:xfrm>
          <a:prstGeom prst="rect">
            <a:avLst/>
          </a:prstGeom>
          <a:noFill/>
        </p:spPr>
        <p:txBody>
          <a:bodyPr wrap="square" rtlCol="0">
            <a:spAutoFit/>
          </a:bodyPr>
          <a:lstStyle/>
          <a:p>
            <a:pPr lvl="0"/>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We </a:t>
            </a:r>
            <a:r>
              <a:rPr lang="en-US" dirty="0" smtClean="0">
                <a:latin typeface="Times New Roman" pitchFamily="18" charset="0"/>
                <a:cs typeface="Times New Roman" pitchFamily="18" charset="0"/>
              </a:rPr>
              <a:t>strongly </a:t>
            </a:r>
            <a:r>
              <a:rPr lang="en-US" dirty="0">
                <a:latin typeface="Times New Roman" pitchFamily="18" charset="0"/>
                <a:cs typeface="Times New Roman" pitchFamily="18" charset="0"/>
              </a:rPr>
              <a:t>believe </a:t>
            </a:r>
            <a:r>
              <a:rPr lang="en-US" dirty="0" smtClean="0">
                <a:latin typeface="Times New Roman" pitchFamily="18" charset="0"/>
                <a:cs typeface="Times New Roman" pitchFamily="18" charset="0"/>
              </a:rPr>
              <a:t>in feedback system and continues improvement process.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Our top management closely interacts with customer and get feedback on every month.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a:t>
            </a:r>
            <a:r>
              <a:rPr lang="en-US" dirty="0">
                <a:latin typeface="Times New Roman" pitchFamily="18" charset="0"/>
                <a:cs typeface="Times New Roman" pitchFamily="18" charset="0"/>
              </a:rPr>
              <a:t>complain can be logged in for immediate </a:t>
            </a:r>
            <a:r>
              <a:rPr lang="en-US" dirty="0" smtClean="0">
                <a:latin typeface="Times New Roman" pitchFamily="18" charset="0"/>
                <a:cs typeface="Times New Roman" pitchFamily="18" charset="0"/>
              </a:rPr>
              <a:t>action </a:t>
            </a:r>
            <a:r>
              <a:rPr lang="en-US" dirty="0">
                <a:latin typeface="Times New Roman" pitchFamily="18" charset="0"/>
                <a:cs typeface="Times New Roman" pitchFamily="18" charset="0"/>
              </a:rPr>
              <a:t>by the centralized QC Team at </a:t>
            </a:r>
            <a:r>
              <a:rPr lang="en-US" u="sng" dirty="0">
                <a:latin typeface="Times New Roman" pitchFamily="18" charset="0"/>
                <a:cs typeface="Times New Roman" pitchFamily="18" charset="0"/>
                <a:hlinkClick r:id="rId2"/>
              </a:rPr>
              <a:t>connect@bigperl.com</a:t>
            </a:r>
            <a:endParaRPr lang="en-US" u="sng"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b="1" dirty="0"/>
          </a:p>
        </p:txBody>
      </p:sp>
    </p:spTree>
    <p:extLst>
      <p:ext uri="{BB962C8B-B14F-4D97-AF65-F5344CB8AC3E}">
        <p14:creationId xmlns:p14="http://schemas.microsoft.com/office/powerpoint/2010/main" val="318051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solidFill>
                  <a:srgbClr val="FF0000"/>
                </a:solidFill>
                <a:effectLst>
                  <a:outerShdw blurRad="38100" dist="38100" dir="2700000" algn="tl">
                    <a:srgbClr val="000000">
                      <a:alpha val="43137"/>
                    </a:srgbClr>
                  </a:outerShdw>
                </a:effectLst>
              </a:rPr>
              <a:t>Contact Us</a:t>
            </a:r>
            <a:endParaRPr lang="en-US" b="1" spc="300" dirty="0">
              <a:solidFill>
                <a:srgbClr val="FF000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916106961"/>
              </p:ext>
            </p:extLst>
          </p:nvPr>
        </p:nvGraphicFramePr>
        <p:xfrm>
          <a:off x="1066800" y="1371600"/>
          <a:ext cx="7086600" cy="2311400"/>
        </p:xfrm>
        <a:graphic>
          <a:graphicData uri="http://schemas.openxmlformats.org/drawingml/2006/table">
            <a:tbl>
              <a:tblPr firstRow="1" bandRow="1">
                <a:tableStyleId>{5C22544A-7EE6-4342-B048-85BDC9FD1C3A}</a:tableStyleId>
              </a:tblPr>
              <a:tblGrid>
                <a:gridCol w="3543300"/>
                <a:gridCol w="3543300"/>
              </a:tblGrid>
              <a:tr h="370840">
                <a:tc gridSpan="2">
                  <a:txBody>
                    <a:bodyPr/>
                    <a:lstStyle/>
                    <a:p>
                      <a:pPr algn="ctr"/>
                      <a:r>
                        <a:rPr lang="en-US" sz="2400" spc="300" dirty="0" smtClean="0"/>
                        <a:t>Contact Numbers</a:t>
                      </a:r>
                      <a:endParaRPr lang="en-US" sz="2400" spc="300" dirty="0"/>
                    </a:p>
                  </a:txBody>
                  <a:tcPr/>
                </a:tc>
                <a:tc hMerge="1">
                  <a:txBody>
                    <a:bodyPr/>
                    <a:lstStyle/>
                    <a:p>
                      <a:endParaRPr lang="en-US"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Bangalore</a:t>
                      </a:r>
                      <a:endParaRPr lang="en-US" sz="1800" kern="1200" dirty="0">
                        <a:solidFill>
                          <a:schemeClr val="dk1"/>
                        </a:solidFill>
                        <a:latin typeface="+mn-lt"/>
                        <a:ea typeface="+mn-ea"/>
                        <a:cs typeface="+mn-cs"/>
                      </a:endParaRPr>
                    </a:p>
                  </a:txBody>
                  <a:tcPr/>
                </a:tc>
                <a:tc>
                  <a:txBody>
                    <a:bodyPr/>
                    <a:lstStyle/>
                    <a:p>
                      <a:r>
                        <a:rPr lang="en-US" dirty="0" smtClean="0"/>
                        <a:t>+91-</a:t>
                      </a:r>
                      <a:r>
                        <a:rPr lang="en-US" sz="1800" b="0" i="0" kern="1200" dirty="0" smtClean="0">
                          <a:solidFill>
                            <a:schemeClr val="dk1"/>
                          </a:solidFill>
                          <a:effectLst/>
                          <a:latin typeface="+mn-lt"/>
                          <a:ea typeface="+mn-ea"/>
                          <a:cs typeface="+mn-cs"/>
                        </a:rPr>
                        <a:t>9019118266 (10 Lines)</a:t>
                      </a:r>
                      <a:endParaRPr lang="en-US" dirty="0"/>
                    </a:p>
                  </a:txBody>
                  <a:tcPr/>
                </a:tc>
              </a:tr>
              <a:tr h="370840">
                <a:tc>
                  <a:txBody>
                    <a:bodyPr/>
                    <a:lstStyle/>
                    <a:p>
                      <a:endParaRPr lang="en-US" dirty="0"/>
                    </a:p>
                  </a:txBody>
                  <a:tcPr/>
                </a:tc>
                <a:tc>
                  <a:txBody>
                    <a:bodyPr/>
                    <a:lstStyle/>
                    <a:p>
                      <a:r>
                        <a:rPr lang="en-US" dirty="0" smtClean="0"/>
                        <a:t>+91</a:t>
                      </a:r>
                      <a:r>
                        <a:rPr lang="en-US" sz="1800" b="0" i="0" kern="1200" dirty="0" smtClean="0">
                          <a:solidFill>
                            <a:schemeClr val="dk1"/>
                          </a:solidFill>
                          <a:effectLst/>
                          <a:latin typeface="+mn-lt"/>
                          <a:ea typeface="+mn-ea"/>
                          <a:cs typeface="+mn-cs"/>
                        </a:rPr>
                        <a:t>-9019118266 (10 Lines)</a:t>
                      </a:r>
                      <a:endParaRPr lang="en-US" dirty="0"/>
                    </a:p>
                  </a:txBody>
                  <a:tcPr/>
                </a:tc>
              </a:tr>
              <a:tr h="370840">
                <a:tc>
                  <a:txBody>
                    <a:bodyPr/>
                    <a:lstStyle/>
                    <a:p>
                      <a:endParaRPr lang="en-US" dirty="0"/>
                    </a:p>
                  </a:txBody>
                  <a:tcPr/>
                </a:tc>
                <a:tc>
                  <a:txBody>
                    <a:bodyPr/>
                    <a:lstStyle/>
                    <a:p>
                      <a:r>
                        <a:rPr lang="en-US" sz="1800" kern="1200" dirty="0" smtClean="0">
                          <a:solidFill>
                            <a:schemeClr val="dk1"/>
                          </a:solidFill>
                          <a:effectLst/>
                          <a:latin typeface="+mn-lt"/>
                          <a:ea typeface="+mn-ea"/>
                          <a:cs typeface="+mn-cs"/>
                        </a:rPr>
                        <a:t>+91-80-28482666 </a:t>
                      </a:r>
                      <a:endParaRPr lang="en-US" dirty="0"/>
                    </a:p>
                  </a:txBody>
                  <a:tcPr/>
                </a:tc>
              </a:tr>
              <a:tr h="370840">
                <a:tc>
                  <a:txBody>
                    <a:bodyPr/>
                    <a:lstStyle/>
                    <a:p>
                      <a:r>
                        <a:rPr lang="en-US" sz="1800" kern="1200" dirty="0" smtClean="0">
                          <a:solidFill>
                            <a:schemeClr val="dk1"/>
                          </a:solidFill>
                          <a:latin typeface="+mn-lt"/>
                          <a:ea typeface="+mn-ea"/>
                          <a:cs typeface="+mn-cs"/>
                        </a:rPr>
                        <a:t>New Delhi</a:t>
                      </a:r>
                      <a:endParaRPr lang="en-US" sz="1800" kern="1200" dirty="0">
                        <a:solidFill>
                          <a:schemeClr val="dk1"/>
                        </a:solidFill>
                        <a:latin typeface="+mn-lt"/>
                        <a:ea typeface="+mn-ea"/>
                        <a:cs typeface="+mn-cs"/>
                      </a:endParaRPr>
                    </a:p>
                  </a:txBody>
                  <a:tcPr/>
                </a:tc>
                <a:tc>
                  <a:txBody>
                    <a:bodyPr/>
                    <a:lstStyle/>
                    <a:p>
                      <a:r>
                        <a:rPr lang="en-US" dirty="0" smtClean="0"/>
                        <a:t>+91-</a:t>
                      </a:r>
                      <a:r>
                        <a:rPr lang="en-US" sz="1800" b="0" i="0" kern="1200" dirty="0" smtClean="0">
                          <a:solidFill>
                            <a:schemeClr val="dk1"/>
                          </a:solidFill>
                          <a:effectLst/>
                          <a:latin typeface="+mn-lt"/>
                          <a:ea typeface="+mn-ea"/>
                          <a:cs typeface="+mn-cs"/>
                        </a:rPr>
                        <a:t>7042517271</a:t>
                      </a:r>
                      <a:endParaRPr lang="en-US"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Email</a:t>
                      </a:r>
                      <a:endParaRPr lang="en-US" sz="1800" kern="1200" dirty="0">
                        <a:solidFill>
                          <a:schemeClr val="dk1"/>
                        </a:solidFill>
                        <a:latin typeface="+mn-lt"/>
                        <a:ea typeface="+mn-ea"/>
                        <a:cs typeface="+mn-cs"/>
                      </a:endParaRPr>
                    </a:p>
                  </a:txBody>
                  <a:tcPr/>
                </a:tc>
                <a:tc>
                  <a:txBody>
                    <a:bodyPr/>
                    <a:lstStyle/>
                    <a:p>
                      <a:r>
                        <a:rPr lang="en-US" dirty="0" smtClean="0"/>
                        <a:t>connect@bigperl.com</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50659126"/>
              </p:ext>
            </p:extLst>
          </p:nvPr>
        </p:nvGraphicFramePr>
        <p:xfrm>
          <a:off x="1066800" y="4191000"/>
          <a:ext cx="7086600" cy="1325935"/>
        </p:xfrm>
        <a:graphic>
          <a:graphicData uri="http://schemas.openxmlformats.org/drawingml/2006/table">
            <a:tbl>
              <a:tblPr firstRow="1" bandRow="1">
                <a:tableStyleId>{5C22544A-7EE6-4342-B048-85BDC9FD1C3A}</a:tableStyleId>
              </a:tblPr>
              <a:tblGrid>
                <a:gridCol w="2362200"/>
                <a:gridCol w="2362200"/>
                <a:gridCol w="2362200"/>
              </a:tblGrid>
              <a:tr h="474901">
                <a:tc gridSpan="3">
                  <a:txBody>
                    <a:bodyPr/>
                    <a:lstStyle/>
                    <a:p>
                      <a:pPr algn="ctr"/>
                      <a:r>
                        <a:rPr lang="en-US" sz="2400" spc="300" dirty="0" smtClean="0"/>
                        <a:t>Escalations</a:t>
                      </a:r>
                      <a:endParaRPr lang="en-US" sz="2400" spc="300" dirty="0"/>
                    </a:p>
                  </a:txBody>
                  <a:tcPr/>
                </a:tc>
                <a:tc hMerge="1">
                  <a:txBody>
                    <a:bodyPr/>
                    <a:lstStyle/>
                    <a:p>
                      <a:endParaRPr lang="en-US" dirty="0"/>
                    </a:p>
                  </a:txBody>
                  <a:tcPr/>
                </a:tc>
                <a:tc hMerge="1">
                  <a:txBody>
                    <a:bodyPr/>
                    <a:lstStyle/>
                    <a:p>
                      <a:endParaRPr lang="en-US" dirty="0"/>
                    </a:p>
                  </a:txBody>
                  <a:tcPr/>
                </a:tc>
              </a:tr>
              <a:tr h="335224">
                <a:tc>
                  <a:txBody>
                    <a:bodyPr/>
                    <a:lstStyle/>
                    <a:p>
                      <a:r>
                        <a:rPr lang="en-US" dirty="0" smtClean="0"/>
                        <a:t>Chaitra P (BDM)</a:t>
                      </a:r>
                      <a:endParaRPr lang="en-US" dirty="0"/>
                    </a:p>
                  </a:txBody>
                  <a:tcPr/>
                </a:tc>
                <a:tc>
                  <a:txBody>
                    <a:bodyPr/>
                    <a:lstStyle/>
                    <a:p>
                      <a:r>
                        <a:rPr lang="en-US" dirty="0" smtClean="0"/>
                        <a:t>+91-9008668996</a:t>
                      </a:r>
                      <a:endParaRPr lang="en-US" dirty="0"/>
                    </a:p>
                  </a:txBody>
                  <a:tcPr/>
                </a:tc>
                <a:tc>
                  <a:txBody>
                    <a:bodyPr/>
                    <a:lstStyle/>
                    <a:p>
                      <a:r>
                        <a:rPr lang="en-US" dirty="0" smtClean="0">
                          <a:hlinkClick r:id="rId2"/>
                        </a:rPr>
                        <a:t>chaitra@bigperl.com</a:t>
                      </a:r>
                      <a:endParaRPr lang="en-US" dirty="0"/>
                    </a:p>
                  </a:txBody>
                  <a:tcPr/>
                </a:tc>
              </a:tr>
              <a:tr h="485274">
                <a:tc>
                  <a:txBody>
                    <a:bodyPr/>
                    <a:lstStyle/>
                    <a:p>
                      <a:r>
                        <a:rPr lang="en-US" dirty="0" smtClean="0"/>
                        <a:t>Virendra (Director)</a:t>
                      </a:r>
                      <a:endParaRPr lang="en-US" dirty="0"/>
                    </a:p>
                  </a:txBody>
                  <a:tcPr/>
                </a:tc>
                <a:tc>
                  <a:txBody>
                    <a:bodyPr/>
                    <a:lstStyle/>
                    <a:p>
                      <a:r>
                        <a:rPr lang="en-US" dirty="0" smtClean="0"/>
                        <a:t>+91-7760561000</a:t>
                      </a:r>
                      <a:endParaRPr lang="en-US" dirty="0"/>
                    </a:p>
                  </a:txBody>
                  <a:tcPr/>
                </a:tc>
                <a:tc>
                  <a:txBody>
                    <a:bodyPr/>
                    <a:lstStyle/>
                    <a:p>
                      <a:r>
                        <a:rPr lang="en-US" dirty="0" smtClean="0">
                          <a:hlinkClick r:id="rId3"/>
                        </a:rPr>
                        <a:t>virendra@bigperl.com</a:t>
                      </a:r>
                      <a:endParaRPr lang="en-US" dirty="0" smtClean="0"/>
                    </a:p>
                  </a:txBody>
                  <a:tcPr/>
                </a:tc>
              </a:tr>
            </a:tbl>
          </a:graphicData>
        </a:graphic>
      </p:graphicFrame>
    </p:spTree>
    <p:extLst>
      <p:ext uri="{BB962C8B-B14F-4D97-AF65-F5344CB8AC3E}">
        <p14:creationId xmlns:p14="http://schemas.microsoft.com/office/powerpoint/2010/main" val="398601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209800"/>
            <a:ext cx="6135206"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 !</a:t>
            </a:r>
            <a:endPar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222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normAutofit/>
          </a:bodyPr>
          <a:lstStyle/>
          <a:p>
            <a:r>
              <a:rPr lang="en-US" sz="4800" spc="300" dirty="0" smtClean="0">
                <a:solidFill>
                  <a:srgbClr val="FF0000"/>
                </a:solidFill>
                <a:latin typeface="Times New Roman" pitchFamily="18" charset="0"/>
                <a:cs typeface="Times New Roman" pitchFamily="18" charset="0"/>
              </a:rPr>
              <a:t>SMB Specialization</a:t>
            </a:r>
            <a:endParaRPr lang="en-US" sz="4800" spc="300" dirty="0"/>
          </a:p>
        </p:txBody>
      </p:sp>
      <p:sp>
        <p:nvSpPr>
          <p:cNvPr id="3" name="Content Placeholder 2"/>
          <p:cNvSpPr>
            <a:spLocks noGrp="1"/>
          </p:cNvSpPr>
          <p:nvPr>
            <p:ph idx="1"/>
          </p:nvPr>
        </p:nvSpPr>
        <p:spPr>
          <a:xfrm>
            <a:off x="533400" y="1676400"/>
            <a:ext cx="8229600" cy="3962400"/>
          </a:xfrm>
        </p:spPr>
        <p:txBody>
          <a:bodyPr>
            <a:normAutofit fontScale="47500" lnSpcReduction="20000"/>
          </a:bodyPr>
          <a:lstStyle/>
          <a:p>
            <a:pPr marL="0" indent="0">
              <a:buNone/>
            </a:pPr>
            <a:r>
              <a:rPr lang="en-US" sz="3400" dirty="0" smtClean="0">
                <a:latin typeface="Times New Roman" pitchFamily="18" charset="0"/>
                <a:cs typeface="Times New Roman" pitchFamily="18" charset="0"/>
              </a:rPr>
              <a:t>We </a:t>
            </a:r>
            <a:r>
              <a:rPr lang="en-US" sz="3400" dirty="0">
                <a:latin typeface="Times New Roman" pitchFamily="18" charset="0"/>
                <a:cs typeface="Times New Roman" pitchFamily="18" charset="0"/>
              </a:rPr>
              <a:t>At </a:t>
            </a:r>
            <a:r>
              <a:rPr lang="en-US" sz="3400" b="1" dirty="0">
                <a:latin typeface="Times New Roman" pitchFamily="18" charset="0"/>
                <a:cs typeface="Times New Roman" pitchFamily="18" charset="0"/>
              </a:rPr>
              <a:t>BigPerl </a:t>
            </a:r>
            <a:r>
              <a:rPr lang="en-US" sz="3400" b="1" dirty="0" smtClean="0">
                <a:latin typeface="Times New Roman" pitchFamily="18" charset="0"/>
                <a:cs typeface="Times New Roman" pitchFamily="18" charset="0"/>
              </a:rPr>
              <a:t>solutions</a:t>
            </a:r>
            <a:r>
              <a:rPr lang="en-US" sz="3400" dirty="0" smtClean="0">
                <a:latin typeface="Times New Roman" pitchFamily="18" charset="0"/>
                <a:cs typeface="Times New Roman" pitchFamily="18" charset="0"/>
              </a:rPr>
              <a:t> </a:t>
            </a:r>
            <a:r>
              <a:rPr lang="en-US" sz="3400" dirty="0">
                <a:latin typeface="Times New Roman" pitchFamily="18" charset="0"/>
                <a:cs typeface="Times New Roman" pitchFamily="18" charset="0"/>
              </a:rPr>
              <a:t>completely understand the need of Small And Medium Business (SMB) and work effectively with limited budget and best value to money.</a:t>
            </a:r>
          </a:p>
          <a:p>
            <a:pPr marL="0" indent="0">
              <a:buNone/>
            </a:pPr>
            <a:endParaRPr lang="en-US" sz="3400" dirty="0">
              <a:latin typeface="Times New Roman" pitchFamily="18" charset="0"/>
              <a:cs typeface="Times New Roman" pitchFamily="18" charset="0"/>
            </a:endParaRPr>
          </a:p>
          <a:p>
            <a:pPr marL="0" indent="0">
              <a:buNone/>
            </a:pPr>
            <a:r>
              <a:rPr lang="en-US" sz="3400" dirty="0">
                <a:latin typeface="Times New Roman" pitchFamily="18" charset="0"/>
                <a:cs typeface="Times New Roman" pitchFamily="18" charset="0"/>
              </a:rPr>
              <a:t>We provide </a:t>
            </a:r>
            <a:r>
              <a:rPr lang="en-US" sz="3400" dirty="0" smtClean="0">
                <a:latin typeface="Times New Roman" pitchFamily="18" charset="0"/>
                <a:cs typeface="Times New Roman" pitchFamily="18" charset="0"/>
              </a:rPr>
              <a:t>one-stop-shop </a:t>
            </a:r>
            <a:r>
              <a:rPr lang="en-US" sz="3400" dirty="0">
                <a:latin typeface="Times New Roman" pitchFamily="18" charset="0"/>
                <a:cs typeface="Times New Roman" pitchFamily="18" charset="0"/>
              </a:rPr>
              <a:t>solution for all web </a:t>
            </a:r>
            <a:r>
              <a:rPr lang="en-US" sz="3400" dirty="0" smtClean="0">
                <a:latin typeface="Times New Roman" pitchFamily="18" charset="0"/>
                <a:cs typeface="Times New Roman" pitchFamily="18" charset="0"/>
              </a:rPr>
              <a:t>design , hosting , content creation ,SEO </a:t>
            </a:r>
            <a:r>
              <a:rPr lang="en-US" sz="3400" dirty="0">
                <a:latin typeface="Times New Roman" pitchFamily="18" charset="0"/>
                <a:cs typeface="Times New Roman" pitchFamily="18" charset="0"/>
              </a:rPr>
              <a:t>and digital marketing solutions.</a:t>
            </a:r>
          </a:p>
          <a:p>
            <a:pPr marL="0" indent="0">
              <a:buNone/>
            </a:pPr>
            <a:endParaRPr lang="en-US" sz="3400" dirty="0">
              <a:latin typeface="Times New Roman" pitchFamily="18" charset="0"/>
              <a:cs typeface="Times New Roman" pitchFamily="18" charset="0"/>
            </a:endParaRPr>
          </a:p>
          <a:p>
            <a:pPr marL="0" indent="0">
              <a:buNone/>
            </a:pPr>
            <a:r>
              <a:rPr lang="en-US" sz="3400" dirty="0">
                <a:latin typeface="Times New Roman" pitchFamily="18" charset="0"/>
                <a:cs typeface="Times New Roman" pitchFamily="18" charset="0"/>
              </a:rPr>
              <a:t>E-commerce is the latest mantra for selling your products/services across the globe. With the availability of online payment </a:t>
            </a:r>
            <a:r>
              <a:rPr lang="en-US" sz="3400" dirty="0" smtClean="0">
                <a:latin typeface="Times New Roman" pitchFamily="18" charset="0"/>
                <a:cs typeface="Times New Roman" pitchFamily="18" charset="0"/>
              </a:rPr>
              <a:t>gateway integration, </a:t>
            </a:r>
            <a:r>
              <a:rPr lang="en-US" sz="3400" dirty="0">
                <a:latin typeface="Times New Roman" pitchFamily="18" charset="0"/>
                <a:cs typeface="Times New Roman" pitchFamily="18" charset="0"/>
              </a:rPr>
              <a:t>online integration with shipping companies like UPS etc., inventory management, online support, global reach, setting up an ecommerce website is the most convenient and most cost effective way of buying/selling products/services .To achieve this, we excel a team of expert Ecommerce developers skilled with modern tools and techniques having expertise in the following.</a:t>
            </a:r>
          </a:p>
          <a:p>
            <a:pPr marL="0" indent="0">
              <a:buNone/>
            </a:pPr>
            <a:endParaRPr lang="en-US" sz="3400" dirty="0">
              <a:latin typeface="Times New Roman" pitchFamily="18" charset="0"/>
              <a:cs typeface="Times New Roman" pitchFamily="18" charset="0"/>
            </a:endParaRPr>
          </a:p>
          <a:p>
            <a:pPr>
              <a:buFont typeface="Wingdings" panose="05000000000000000000" pitchFamily="2" charset="2"/>
              <a:buChar char="Ø"/>
            </a:pPr>
            <a:r>
              <a:rPr lang="en-US" sz="3400" dirty="0" smtClean="0">
                <a:latin typeface="Times New Roman" pitchFamily="18" charset="0"/>
                <a:cs typeface="Times New Roman" pitchFamily="18" charset="0"/>
              </a:rPr>
              <a:t>Shopping </a:t>
            </a:r>
            <a:r>
              <a:rPr lang="en-US" sz="3400" dirty="0">
                <a:latin typeface="Times New Roman" pitchFamily="18" charset="0"/>
                <a:cs typeface="Times New Roman" pitchFamily="18" charset="0"/>
              </a:rPr>
              <a:t>carts</a:t>
            </a:r>
          </a:p>
          <a:p>
            <a:pPr>
              <a:buFont typeface="Wingdings" panose="05000000000000000000" pitchFamily="2" charset="2"/>
              <a:buChar char="Ø"/>
            </a:pPr>
            <a:r>
              <a:rPr lang="en-US" sz="3400" dirty="0">
                <a:latin typeface="Times New Roman" pitchFamily="18" charset="0"/>
                <a:cs typeface="Times New Roman" pitchFamily="18" charset="0"/>
              </a:rPr>
              <a:t>E-commerce Portals</a:t>
            </a:r>
          </a:p>
          <a:p>
            <a:pPr>
              <a:buFont typeface="Wingdings" panose="05000000000000000000" pitchFamily="2" charset="2"/>
              <a:buChar char="Ø"/>
            </a:pPr>
            <a:r>
              <a:rPr lang="en-US" sz="3400" dirty="0">
                <a:latin typeface="Times New Roman" pitchFamily="18" charset="0"/>
                <a:cs typeface="Times New Roman" pitchFamily="18" charset="0"/>
              </a:rPr>
              <a:t>Custom Web Design</a:t>
            </a:r>
          </a:p>
          <a:p>
            <a:endParaRPr lang="en-US" dirty="0"/>
          </a:p>
        </p:txBody>
      </p:sp>
    </p:spTree>
    <p:extLst>
      <p:ext uri="{BB962C8B-B14F-4D97-AF65-F5344CB8AC3E}">
        <p14:creationId xmlns:p14="http://schemas.microsoft.com/office/powerpoint/2010/main" val="350375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3">
                                            <p:txEl>
                                              <p:pRg st="6" end="6"/>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3">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p:cTn id="3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Vision Mission</a:t>
            </a:r>
            <a:endParaRPr lang="en-US" sz="3600" spc="300" dirty="0"/>
          </a:p>
        </p:txBody>
      </p:sp>
      <p:sp>
        <p:nvSpPr>
          <p:cNvPr id="3" name="Content Placeholder 2"/>
          <p:cNvSpPr>
            <a:spLocks noGrp="1"/>
          </p:cNvSpPr>
          <p:nvPr>
            <p:ph idx="1"/>
          </p:nvPr>
        </p:nvSpPr>
        <p:spPr>
          <a:xfrm>
            <a:off x="457200" y="1828800"/>
            <a:ext cx="8229600" cy="4525963"/>
          </a:xfrm>
        </p:spPr>
        <p:txBody>
          <a:bodyPr>
            <a:normAutofit/>
          </a:bodyPr>
          <a:lstStyle/>
          <a:p>
            <a:pPr marL="0" indent="0">
              <a:buNone/>
            </a:pPr>
            <a:r>
              <a:rPr lang="en-US" sz="1600" b="1" dirty="0">
                <a:solidFill>
                  <a:srgbClr val="FF0000"/>
                </a:solidFill>
              </a:rPr>
              <a:t>Our </a:t>
            </a:r>
            <a:r>
              <a:rPr lang="en-US" sz="1600" b="1" dirty="0" smtClean="0">
                <a:solidFill>
                  <a:srgbClr val="FF0000"/>
                </a:solidFill>
              </a:rPr>
              <a:t>Vision:</a:t>
            </a:r>
            <a:endParaRPr lang="en-US" sz="1600" dirty="0" smtClean="0">
              <a:solidFill>
                <a:srgbClr val="FF0000"/>
              </a:solidFill>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increase market reach via global expansions and to deliver the best business management application and integration expertise with faster return on investment to businesses world-wide.</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Our vision is to be the powerhouse of future web based software technology inspiring</a:t>
            </a:r>
          </a:p>
          <a:p>
            <a:pPr marL="0" indent="0">
              <a:buNone/>
            </a:pPr>
            <a:r>
              <a:rPr lang="en-US" sz="1600" dirty="0">
                <a:latin typeface="Times New Roman" pitchFamily="18" charset="0"/>
                <a:cs typeface="Times New Roman" pitchFamily="18" charset="0"/>
              </a:rPr>
              <a:t>people to discover, create and to innovate solutions for the benefit of humanity as a whole.</a:t>
            </a:r>
          </a:p>
          <a:p>
            <a:pPr marL="0" indent="0">
              <a:buNone/>
            </a:pPr>
            <a:endParaRPr lang="en-US" sz="1600" dirty="0" smtClean="0">
              <a:latin typeface="Times New Roman" pitchFamily="18" charset="0"/>
              <a:cs typeface="Times New Roman" pitchFamily="18" charset="0"/>
            </a:endParaRPr>
          </a:p>
          <a:p>
            <a:pPr marL="0" indent="0">
              <a:buNone/>
            </a:pPr>
            <a:r>
              <a:rPr lang="en-US" sz="1600" b="1" dirty="0">
                <a:solidFill>
                  <a:srgbClr val="FF0000"/>
                </a:solidFill>
              </a:rPr>
              <a:t>Our Mission</a:t>
            </a:r>
            <a:r>
              <a:rPr lang="en-US" sz="1600" b="1" dirty="0" smtClean="0">
                <a:solidFill>
                  <a:srgbClr val="FF0000"/>
                </a:solidFill>
              </a:rPr>
              <a:t>:</a:t>
            </a:r>
          </a:p>
          <a:p>
            <a:pPr marL="0" indent="0">
              <a:buNone/>
            </a:pPr>
            <a:r>
              <a:rPr lang="en-US" sz="1600" dirty="0">
                <a:latin typeface="Times New Roman" pitchFamily="18" charset="0"/>
                <a:cs typeface="Times New Roman" pitchFamily="18" charset="0"/>
              </a:rPr>
              <a:t>We are known for our perfection in executing projects in quick turnaround times. We</a:t>
            </a:r>
          </a:p>
          <a:p>
            <a:pPr marL="0" indent="0">
              <a:buNone/>
            </a:pPr>
            <a:r>
              <a:rPr lang="en-US" sz="1600" dirty="0">
                <a:latin typeface="Times New Roman" pitchFamily="18" charset="0"/>
                <a:cs typeface="Times New Roman" pitchFamily="18" charset="0"/>
              </a:rPr>
              <a:t>always strive to create a beautiful environment that ensures that we surpass our client’s</a:t>
            </a:r>
          </a:p>
          <a:p>
            <a:pPr marL="0" indent="0">
              <a:buNone/>
            </a:pPr>
            <a:r>
              <a:rPr lang="en-US" sz="1600" dirty="0">
                <a:latin typeface="Times New Roman" pitchFamily="18" charset="0"/>
                <a:cs typeface="Times New Roman" pitchFamily="18" charset="0"/>
              </a:rPr>
              <a:t>expectation, every single time. With superior quality processes and ensuring utmost</a:t>
            </a:r>
          </a:p>
          <a:p>
            <a:pPr marL="0" indent="0">
              <a:buNone/>
            </a:pPr>
            <a:r>
              <a:rPr lang="en-US" sz="1600" dirty="0">
                <a:latin typeface="Times New Roman" pitchFamily="18" charset="0"/>
                <a:cs typeface="Times New Roman" pitchFamily="18" charset="0"/>
              </a:rPr>
              <a:t>transparency with our clients, trust is embedded in BigPerl Solutions</a:t>
            </a:r>
            <a:r>
              <a:rPr lang="en-US" sz="1600" dirty="0"/>
              <a:t>.</a:t>
            </a:r>
          </a:p>
          <a:p>
            <a:pPr marL="0" indent="0">
              <a:buNone/>
            </a:pPr>
            <a:endParaRPr lang="en-US" sz="1600" dirty="0"/>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0475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3">
                                            <p:txEl>
                                              <p:pRg st="6" end="6"/>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p:cTn id="3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4" dur="500"/>
                                        <p:tgtEl>
                                          <p:spTgt spid="3">
                                            <p:txEl>
                                              <p:pRg st="7" end="7"/>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p:cTn id="4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3">
                                            <p:txEl>
                                              <p:pRg st="9" end="9"/>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p:cTn id="4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Our Services</a:t>
            </a:r>
          </a:p>
        </p:txBody>
      </p:sp>
      <p:sp>
        <p:nvSpPr>
          <p:cNvPr id="3" name="Content Placeholder 2"/>
          <p:cNvSpPr>
            <a:spLocks noGrp="1"/>
          </p:cNvSpPr>
          <p:nvPr>
            <p:ph idx="1"/>
          </p:nvPr>
        </p:nvSpPr>
        <p:spPr>
          <a:xfrm>
            <a:off x="410308" y="1740877"/>
            <a:ext cx="8229600" cy="3821723"/>
          </a:xfrm>
        </p:spPr>
        <p:txBody>
          <a:bodyPr>
            <a:normAutofit/>
          </a:bodyPr>
          <a:lstStyle/>
          <a:p>
            <a:pPr>
              <a:buFont typeface="+mj-lt"/>
              <a:buAutoNum type="arabicPeriod"/>
            </a:pPr>
            <a:r>
              <a:rPr lang="en-US" sz="1600" dirty="0" smtClean="0">
                <a:latin typeface="Times New Roman" pitchFamily="18" charset="0"/>
                <a:cs typeface="Times New Roman" pitchFamily="18" charset="0"/>
              </a:rPr>
              <a:t>Customized </a:t>
            </a:r>
            <a:r>
              <a:rPr lang="en-US" sz="1600" dirty="0">
                <a:latin typeface="Times New Roman" pitchFamily="18" charset="0"/>
                <a:cs typeface="Times New Roman" pitchFamily="18" charset="0"/>
              </a:rPr>
              <a:t>Website Designing and Development,</a:t>
            </a:r>
          </a:p>
          <a:p>
            <a:pPr>
              <a:buFont typeface="+mj-lt"/>
              <a:buAutoNum type="arabicPeriod"/>
            </a:pPr>
            <a:r>
              <a:rPr lang="en-US" sz="1600" dirty="0" smtClean="0">
                <a:latin typeface="Times New Roman" pitchFamily="18" charset="0"/>
                <a:cs typeface="Times New Roman" pitchFamily="18" charset="0"/>
              </a:rPr>
              <a:t>Content </a:t>
            </a:r>
            <a:r>
              <a:rPr lang="en-US" sz="1600" dirty="0">
                <a:latin typeface="Times New Roman" pitchFamily="18" charset="0"/>
                <a:cs typeface="Times New Roman" pitchFamily="18" charset="0"/>
              </a:rPr>
              <a:t>Management Systems (Drupal, Word Press, Joomla, Zencart etc...)</a:t>
            </a:r>
          </a:p>
          <a:p>
            <a:pPr>
              <a:buFont typeface="+mj-lt"/>
              <a:buAutoNum type="arabicPeriod"/>
            </a:pPr>
            <a:r>
              <a:rPr lang="en-US" sz="1600" dirty="0" smtClean="0">
                <a:latin typeface="Times New Roman" pitchFamily="18" charset="0"/>
                <a:cs typeface="Times New Roman" pitchFamily="18" charset="0"/>
              </a:rPr>
              <a:t>Website </a:t>
            </a:r>
            <a:r>
              <a:rPr lang="en-US" sz="1600" dirty="0">
                <a:latin typeface="Times New Roman" pitchFamily="18" charset="0"/>
                <a:cs typeface="Times New Roman" pitchFamily="18" charset="0"/>
              </a:rPr>
              <a:t>Maintenance </a:t>
            </a:r>
            <a:r>
              <a:rPr lang="en-US" sz="1600" dirty="0" smtClean="0">
                <a:latin typeface="Times New Roman" pitchFamily="18" charset="0"/>
                <a:cs typeface="Times New Roman" pitchFamily="18" charset="0"/>
              </a:rPr>
              <a:t>Services</a:t>
            </a:r>
            <a:endParaRPr lang="en-US" sz="1600" dirty="0">
              <a:latin typeface="Times New Roman" pitchFamily="18" charset="0"/>
              <a:cs typeface="Times New Roman" pitchFamily="18" charset="0"/>
            </a:endParaRPr>
          </a:p>
          <a:p>
            <a:pPr>
              <a:buFont typeface="+mj-lt"/>
              <a:buAutoNum type="arabicPeriod"/>
            </a:pPr>
            <a:r>
              <a:rPr lang="en-US" sz="1600" dirty="0" smtClean="0">
                <a:latin typeface="Times New Roman" pitchFamily="18" charset="0"/>
                <a:cs typeface="Times New Roman" pitchFamily="18" charset="0"/>
              </a:rPr>
              <a:t>E-Commerce </a:t>
            </a:r>
            <a:r>
              <a:rPr lang="en-US" sz="1600" dirty="0">
                <a:latin typeface="Times New Roman" pitchFamily="18" charset="0"/>
                <a:cs typeface="Times New Roman" pitchFamily="18" charset="0"/>
              </a:rPr>
              <a:t>Solutions/Shopping </a:t>
            </a:r>
            <a:r>
              <a:rPr lang="en-US" sz="1600" dirty="0" smtClean="0">
                <a:latin typeface="Times New Roman" pitchFamily="18" charset="0"/>
                <a:cs typeface="Times New Roman" pitchFamily="18" charset="0"/>
              </a:rPr>
              <a:t>Cart</a:t>
            </a:r>
            <a:endParaRPr lang="en-US" sz="1600" dirty="0">
              <a:latin typeface="Times New Roman" pitchFamily="18" charset="0"/>
              <a:cs typeface="Times New Roman" pitchFamily="18" charset="0"/>
            </a:endParaRPr>
          </a:p>
          <a:p>
            <a:pPr>
              <a:buFont typeface="+mj-lt"/>
              <a:buAutoNum type="arabicPeriod"/>
            </a:pPr>
            <a:r>
              <a:rPr lang="en-US" sz="1600" dirty="0" smtClean="0">
                <a:latin typeface="Times New Roman" pitchFamily="18" charset="0"/>
                <a:cs typeface="Times New Roman" pitchFamily="18" charset="0"/>
              </a:rPr>
              <a:t>Search </a:t>
            </a:r>
            <a:r>
              <a:rPr lang="en-US" sz="1600" dirty="0">
                <a:latin typeface="Times New Roman" pitchFamily="18" charset="0"/>
                <a:cs typeface="Times New Roman" pitchFamily="18" charset="0"/>
              </a:rPr>
              <a:t>Engine Optimization, IT Solutions</a:t>
            </a:r>
            <a:r>
              <a:rPr lang="en-US" sz="1600" dirty="0" smtClean="0">
                <a:latin typeface="Times New Roman" pitchFamily="18" charset="0"/>
                <a:cs typeface="Times New Roman" pitchFamily="18" charset="0"/>
              </a:rPr>
              <a:t>.</a:t>
            </a:r>
          </a:p>
          <a:p>
            <a:pPr>
              <a:buFont typeface="+mj-lt"/>
              <a:buAutoNum type="arabicPeriod"/>
            </a:pPr>
            <a:r>
              <a:rPr lang="en-US" sz="1600" dirty="0" smtClean="0">
                <a:latin typeface="Times New Roman" pitchFamily="18" charset="0"/>
                <a:cs typeface="Times New Roman" pitchFamily="18" charset="0"/>
              </a:rPr>
              <a:t>Payment gateway integration.</a:t>
            </a:r>
          </a:p>
          <a:p>
            <a:pPr>
              <a:buFont typeface="+mj-lt"/>
              <a:buAutoNum type="arabicPeriod"/>
            </a:pPr>
            <a:r>
              <a:rPr lang="en-US" sz="1600" dirty="0" smtClean="0">
                <a:latin typeface="Times New Roman" pitchFamily="18" charset="0"/>
                <a:cs typeface="Times New Roman" pitchFamily="18" charset="0"/>
              </a:rPr>
              <a:t>Social Media Integration.</a:t>
            </a:r>
            <a:endParaRPr lang="en-US" sz="1600" dirty="0">
              <a:latin typeface="Times New Roman" pitchFamily="18" charset="0"/>
              <a:cs typeface="Times New Roman" pitchFamily="18" charset="0"/>
            </a:endParaRPr>
          </a:p>
          <a:p>
            <a:pPr>
              <a:buFont typeface="+mj-lt"/>
              <a:buAutoNum type="arabicPeriod"/>
            </a:pPr>
            <a:r>
              <a:rPr lang="en-US" sz="1600" dirty="0" smtClean="0">
                <a:latin typeface="Times New Roman" pitchFamily="18" charset="0"/>
                <a:cs typeface="Times New Roman" pitchFamily="18" charset="0"/>
              </a:rPr>
              <a:t>Consulting</a:t>
            </a:r>
            <a:r>
              <a:rPr lang="en-US" sz="1600" dirty="0">
                <a:latin typeface="Times New Roman" pitchFamily="18" charset="0"/>
                <a:cs typeface="Times New Roman" pitchFamily="18" charset="0"/>
              </a:rPr>
              <a:t>.</a:t>
            </a:r>
          </a:p>
          <a:p>
            <a:pPr>
              <a:buFont typeface="+mj-lt"/>
              <a:buAutoNum type="arabicPeriod"/>
            </a:pPr>
            <a:r>
              <a:rPr lang="en-US" sz="1600" dirty="0">
                <a:latin typeface="Times New Roman" pitchFamily="18" charset="0"/>
                <a:cs typeface="Times New Roman" pitchFamily="18" charset="0"/>
              </a:rPr>
              <a:t>Performance Optimization and application/data security</a:t>
            </a:r>
          </a:p>
          <a:p>
            <a:pPr>
              <a:buFont typeface="+mj-lt"/>
              <a:buAutoNum type="arabicPeriod"/>
            </a:pPr>
            <a:r>
              <a:rPr lang="en-US" sz="1600" dirty="0" smtClean="0">
                <a:latin typeface="Times New Roman" pitchFamily="18" charset="0"/>
                <a:cs typeface="Times New Roman" pitchFamily="18" charset="0"/>
              </a:rPr>
              <a:t>Digital </a:t>
            </a:r>
            <a:r>
              <a:rPr lang="en-US" sz="1600" dirty="0">
                <a:latin typeface="Times New Roman" pitchFamily="18" charset="0"/>
                <a:cs typeface="Times New Roman" pitchFamily="18" charset="0"/>
              </a:rPr>
              <a:t>Marketing.</a:t>
            </a:r>
          </a:p>
          <a:p>
            <a:pPr>
              <a:buFont typeface="+mj-lt"/>
              <a:buAutoNum type="arabicPeriod"/>
            </a:pPr>
            <a:r>
              <a:rPr lang="en-US" sz="1600" dirty="0" smtClean="0">
                <a:latin typeface="Times New Roman" pitchFamily="18" charset="0"/>
                <a:cs typeface="Times New Roman" pitchFamily="18" charset="0"/>
              </a:rPr>
              <a:t>Logo </a:t>
            </a:r>
            <a:r>
              <a:rPr lang="en-US" sz="1600" dirty="0">
                <a:latin typeface="Times New Roman" pitchFamily="18" charset="0"/>
                <a:cs typeface="Times New Roman" pitchFamily="18" charset="0"/>
              </a:rPr>
              <a:t>Design and Content creation (with channel partners)</a:t>
            </a:r>
          </a:p>
          <a:p>
            <a:pPr>
              <a:buFont typeface="+mj-lt"/>
              <a:buAutoNum type="arabicPeriod"/>
            </a:pPr>
            <a:r>
              <a:rPr lang="en-US" sz="1600" dirty="0" smtClean="0">
                <a:latin typeface="Times New Roman" pitchFamily="18" charset="0"/>
                <a:cs typeface="Times New Roman" pitchFamily="18" charset="0"/>
              </a:rPr>
              <a:t>Corporate </a:t>
            </a:r>
            <a:r>
              <a:rPr lang="en-US" sz="1600" dirty="0">
                <a:latin typeface="Times New Roman" pitchFamily="18" charset="0"/>
                <a:cs typeface="Times New Roman" pitchFamily="18" charset="0"/>
              </a:rPr>
              <a:t>Training</a:t>
            </a:r>
          </a:p>
          <a:p>
            <a:pPr marL="0" indent="0">
              <a:buNone/>
            </a:pPr>
            <a:endParaRPr lang="en-US" dirty="0"/>
          </a:p>
        </p:txBody>
      </p:sp>
    </p:spTree>
    <p:extLst>
      <p:ext uri="{BB962C8B-B14F-4D97-AF65-F5344CB8AC3E}">
        <p14:creationId xmlns:p14="http://schemas.microsoft.com/office/powerpoint/2010/main" val="50306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Value </a:t>
            </a:r>
            <a:r>
              <a:rPr lang="en-US" sz="4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Proposition</a:t>
            </a:r>
            <a:endParaRPr lang="en-US" sz="2800" dirty="0"/>
          </a:p>
        </p:txBody>
      </p:sp>
      <p:sp>
        <p:nvSpPr>
          <p:cNvPr id="3" name="Content Placeholder 2"/>
          <p:cNvSpPr>
            <a:spLocks noGrp="1"/>
          </p:cNvSpPr>
          <p:nvPr>
            <p:ph idx="1"/>
          </p:nvPr>
        </p:nvSpPr>
        <p:spPr>
          <a:xfrm>
            <a:off x="457200" y="1752600"/>
            <a:ext cx="8229600" cy="4525963"/>
          </a:xfrm>
        </p:spPr>
        <p:txBody>
          <a:bodyPr>
            <a:normAutofit/>
          </a:bodyPr>
          <a:lstStyle/>
          <a:p>
            <a:pPr marL="0" indent="0">
              <a:buNone/>
            </a:pPr>
            <a:r>
              <a:rPr lang="en-US" sz="1600" dirty="0">
                <a:latin typeface="Times New Roman" pitchFamily="18" charset="0"/>
                <a:cs typeface="Times New Roman" pitchFamily="18" charset="0"/>
              </a:rPr>
              <a:t>BigPerl Solutions people and technologies to deliver quality products and innovative solutions to business challenges across the world. </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Customers are guaranteed:</a:t>
            </a:r>
          </a:p>
          <a:p>
            <a:pPr lvl="0">
              <a:buFont typeface="Wingdings" pitchFamily="2" charset="2"/>
              <a:buChar char="v"/>
            </a:pPr>
            <a:r>
              <a:rPr lang="en-US" sz="1600" dirty="0">
                <a:latin typeface="Times New Roman" pitchFamily="18" charset="0"/>
                <a:cs typeface="Times New Roman" pitchFamily="18" charset="0"/>
              </a:rPr>
              <a:t>High return on investment with low total cost of ownership</a:t>
            </a:r>
          </a:p>
          <a:p>
            <a:pPr lvl="0">
              <a:buFont typeface="Wingdings" pitchFamily="2" charset="2"/>
              <a:buChar char="v"/>
            </a:pPr>
            <a:r>
              <a:rPr lang="en-US" sz="1600" dirty="0">
                <a:latin typeface="Times New Roman" pitchFamily="18" charset="0"/>
                <a:cs typeface="Times New Roman" pitchFamily="18" charset="0"/>
              </a:rPr>
              <a:t>Solutions to strengthen core functions for greater impact</a:t>
            </a:r>
          </a:p>
          <a:p>
            <a:pPr lvl="0">
              <a:buFont typeface="Wingdings" pitchFamily="2" charset="2"/>
              <a:buChar char="v"/>
            </a:pPr>
            <a:r>
              <a:rPr lang="en-US" sz="1600" dirty="0">
                <a:latin typeface="Times New Roman" pitchFamily="18" charset="0"/>
                <a:cs typeface="Times New Roman" pitchFamily="18" charset="0"/>
              </a:rPr>
              <a:t>On-time and on-budget project delivery</a:t>
            </a:r>
          </a:p>
          <a:p>
            <a:pPr lvl="0">
              <a:buFont typeface="Wingdings" pitchFamily="2" charset="2"/>
              <a:buChar char="v"/>
            </a:pPr>
            <a:r>
              <a:rPr lang="en-US" sz="1600" dirty="0">
                <a:latin typeface="Times New Roman" pitchFamily="18" charset="0"/>
                <a:cs typeface="Times New Roman" pitchFamily="18" charset="0"/>
              </a:rPr>
              <a:t>100% total maintenance support</a:t>
            </a:r>
          </a:p>
          <a:p>
            <a:pPr>
              <a:buFont typeface="Wingdings" pitchFamily="2" charset="2"/>
              <a:buChar char="v"/>
            </a:pPr>
            <a:r>
              <a:rPr lang="en-US" sz="1600" dirty="0">
                <a:latin typeface="Times New Roman" pitchFamily="18" charset="0"/>
                <a:cs typeface="Times New Roman" pitchFamily="18" charset="0"/>
              </a:rPr>
              <a:t>Customizable solutions </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9903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3">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3">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pc="3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Corporate </a:t>
            </a:r>
            <a:r>
              <a:rPr lang="en-US" sz="4800" spc="3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Objectives</a:t>
            </a:r>
          </a:p>
        </p:txBody>
      </p:sp>
      <p:sp>
        <p:nvSpPr>
          <p:cNvPr id="3" name="Content Placeholder 2"/>
          <p:cNvSpPr>
            <a:spLocks noGrp="1"/>
          </p:cNvSpPr>
          <p:nvPr>
            <p:ph idx="1"/>
          </p:nvPr>
        </p:nvSpPr>
        <p:spPr/>
        <p:txBody>
          <a:bodyPr>
            <a:normAutofit/>
          </a:bodyPr>
          <a:lstStyle/>
          <a:p>
            <a:pPr marL="0" indent="0">
              <a:buNone/>
            </a:pPr>
            <a:r>
              <a:rPr lang="en-US" sz="1600" b="1" dirty="0">
                <a:solidFill>
                  <a:srgbClr val="FF0000"/>
                </a:solidFill>
                <a:latin typeface="Times New Roman" pitchFamily="18" charset="0"/>
                <a:cs typeface="Times New Roman" pitchFamily="18" charset="0"/>
              </a:rPr>
              <a:t>Customer loyalty</a:t>
            </a:r>
            <a:endParaRPr lang="en-US" sz="1600" dirty="0">
              <a:solidFill>
                <a:srgbClr val="FF0000"/>
              </a:solidFill>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We earn customer respect and loyalty by consistently providing the highest quality and value.</a:t>
            </a:r>
          </a:p>
          <a:p>
            <a:pPr marL="0" indent="0">
              <a:buNone/>
            </a:pPr>
            <a:r>
              <a:rPr lang="en-US" sz="1600" b="1" dirty="0">
                <a:solidFill>
                  <a:srgbClr val="FF0000"/>
                </a:solidFill>
                <a:latin typeface="Times New Roman" pitchFamily="18" charset="0"/>
                <a:cs typeface="Times New Roman" pitchFamily="18" charset="0"/>
              </a:rPr>
              <a:t>Profit</a:t>
            </a:r>
            <a:endParaRPr lang="en-US" sz="1600" dirty="0">
              <a:solidFill>
                <a:srgbClr val="FF0000"/>
              </a:solidFill>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We achieve sufficient profit to finance growth, create value for our shareholders</a:t>
            </a:r>
          </a:p>
          <a:p>
            <a:pPr marL="0" indent="0">
              <a:buNone/>
            </a:pPr>
            <a:r>
              <a:rPr lang="en-US" sz="1600" dirty="0">
                <a:latin typeface="Times New Roman" pitchFamily="18" charset="0"/>
                <a:cs typeface="Times New Roman" pitchFamily="18" charset="0"/>
              </a:rPr>
              <a:t>and achieve our corporate objectives.</a:t>
            </a:r>
          </a:p>
          <a:p>
            <a:pPr marL="0" indent="0">
              <a:buNone/>
            </a:pPr>
            <a:r>
              <a:rPr lang="en-US" sz="1600" b="1" dirty="0">
                <a:solidFill>
                  <a:srgbClr val="FF0000"/>
                </a:solidFill>
                <a:latin typeface="Times New Roman" pitchFamily="18" charset="0"/>
                <a:cs typeface="Times New Roman" pitchFamily="18" charset="0"/>
              </a:rPr>
              <a:t>Growth</a:t>
            </a:r>
            <a:endParaRPr lang="en-US" sz="1600" dirty="0">
              <a:solidFill>
                <a:srgbClr val="FF0000"/>
              </a:solidFill>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We recognize and seize opportunities for growth that builds upon our strengths</a:t>
            </a:r>
          </a:p>
          <a:p>
            <a:pPr marL="0" indent="0">
              <a:buNone/>
            </a:pPr>
            <a:r>
              <a:rPr lang="en-US" sz="1600" dirty="0">
                <a:latin typeface="Times New Roman" pitchFamily="18" charset="0"/>
                <a:cs typeface="Times New Roman" pitchFamily="18" charset="0"/>
              </a:rPr>
              <a:t>and competencies.</a:t>
            </a:r>
          </a:p>
          <a:p>
            <a:pPr marL="0" indent="0">
              <a:buNone/>
            </a:pPr>
            <a:r>
              <a:rPr lang="en-US" sz="1600" b="1" dirty="0">
                <a:solidFill>
                  <a:srgbClr val="FF0000"/>
                </a:solidFill>
                <a:latin typeface="Times New Roman" pitchFamily="18" charset="0"/>
                <a:cs typeface="Times New Roman" pitchFamily="18" charset="0"/>
              </a:rPr>
              <a:t>Market leadership</a:t>
            </a:r>
            <a:endParaRPr lang="en-US" sz="1600" dirty="0">
              <a:solidFill>
                <a:srgbClr val="FF0000"/>
              </a:solidFill>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We lead in the marketplace by developing and delivering useful and innovative</a:t>
            </a:r>
          </a:p>
          <a:p>
            <a:pPr marL="0" indent="0">
              <a:buNone/>
            </a:pPr>
            <a:r>
              <a:rPr lang="en-US" sz="1600" dirty="0">
                <a:latin typeface="Times New Roman" pitchFamily="18" charset="0"/>
                <a:cs typeface="Times New Roman" pitchFamily="18" charset="0"/>
              </a:rPr>
              <a:t>products, services and solutions.</a:t>
            </a:r>
          </a:p>
          <a:p>
            <a:pPr marL="0" indent="0">
              <a:buNone/>
            </a:pPr>
            <a:r>
              <a:rPr lang="en-US" sz="1600" b="1" dirty="0">
                <a:solidFill>
                  <a:srgbClr val="FF0000"/>
                </a:solidFill>
                <a:latin typeface="Times New Roman" pitchFamily="18" charset="0"/>
                <a:cs typeface="Times New Roman" pitchFamily="18" charset="0"/>
              </a:rPr>
              <a:t>Commitment to employees</a:t>
            </a:r>
            <a:endParaRPr lang="en-US" sz="1600" dirty="0">
              <a:solidFill>
                <a:srgbClr val="FF0000"/>
              </a:solidFill>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We demonstrate our commitment to employees by promoting and rewarding based</a:t>
            </a:r>
          </a:p>
          <a:p>
            <a:pPr marL="0" indent="0">
              <a:buNone/>
            </a:pPr>
            <a:r>
              <a:rPr lang="en-US" sz="1600" dirty="0">
                <a:latin typeface="Times New Roman" pitchFamily="18" charset="0"/>
                <a:cs typeface="Times New Roman" pitchFamily="18" charset="0"/>
              </a:rPr>
              <a:t>on performance and by creating a work environment that reflects our values.</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5052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36914"/>
            <a:ext cx="8001000" cy="3785652"/>
          </a:xfrm>
          <a:prstGeom prst="rect">
            <a:avLst/>
          </a:prstGeom>
        </p:spPr>
        <p:txBody>
          <a:bodyPr wrap="square">
            <a:spAutoFit/>
          </a:bodyPr>
          <a:lstStyle/>
          <a:p>
            <a:r>
              <a:rPr lang="en-US" sz="1600" b="1" dirty="0">
                <a:solidFill>
                  <a:srgbClr val="FF0000"/>
                </a:solidFill>
                <a:latin typeface="Times New Roman" pitchFamily="18" charset="0"/>
                <a:cs typeface="Times New Roman" pitchFamily="18" charset="0"/>
              </a:rPr>
              <a:t>Leadership capability</a:t>
            </a:r>
            <a:endParaRPr lang="en-US" sz="1600" dirty="0">
              <a:solidFill>
                <a:srgbClr val="FF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We develop leaders at all levels, who achieve business results, exemplify our</a:t>
            </a:r>
          </a:p>
          <a:p>
            <a:r>
              <a:rPr lang="en-US" sz="1600" dirty="0">
                <a:latin typeface="Times New Roman" pitchFamily="18" charset="0"/>
                <a:cs typeface="Times New Roman" pitchFamily="18" charset="0"/>
              </a:rPr>
              <a:t>values and lead us to grow and win</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Global citizenship</a:t>
            </a:r>
            <a:endParaRPr lang="en-US" sz="1600" dirty="0">
              <a:solidFill>
                <a:srgbClr val="FF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We fulfill our responsibility to society by being an economic, intellectual and</a:t>
            </a:r>
          </a:p>
          <a:p>
            <a:r>
              <a:rPr lang="en-US" sz="1600" dirty="0">
                <a:latin typeface="Times New Roman" pitchFamily="18" charset="0"/>
                <a:cs typeface="Times New Roman" pitchFamily="18" charset="0"/>
              </a:rPr>
              <a:t>social asset to each country and community where we do business</a:t>
            </a:r>
          </a:p>
          <a:p>
            <a:endParaRPr lang="en-US" sz="1600" b="1" dirty="0" smtClean="0">
              <a:solidFill>
                <a:srgbClr val="FF000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We </a:t>
            </a:r>
            <a:r>
              <a:rPr lang="en-US" sz="1600" b="1" dirty="0">
                <a:solidFill>
                  <a:srgbClr val="FF0000"/>
                </a:solidFill>
                <a:latin typeface="Times New Roman" pitchFamily="18" charset="0"/>
                <a:cs typeface="Times New Roman" pitchFamily="18" charset="0"/>
              </a:rPr>
              <a:t>Expertise:</a:t>
            </a:r>
            <a:endParaRPr lang="en-US" sz="1600" dirty="0">
              <a:solidFill>
                <a:srgbClr val="FF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 Customer and channel development</a:t>
            </a:r>
          </a:p>
          <a:p>
            <a:r>
              <a:rPr lang="en-US" sz="1600" dirty="0">
                <a:latin typeface="Times New Roman" pitchFamily="18" charset="0"/>
                <a:cs typeface="Times New Roman" pitchFamily="18" charset="0"/>
              </a:rPr>
              <a:t>• Customer behavior analysis/adoption strategies</a:t>
            </a:r>
          </a:p>
          <a:p>
            <a:r>
              <a:rPr lang="en-US" sz="1600" dirty="0">
                <a:latin typeface="Times New Roman" pitchFamily="18" charset="0"/>
                <a:cs typeface="Times New Roman" pitchFamily="18" charset="0"/>
              </a:rPr>
              <a:t>• Product road mapping, payment and technology preferences</a:t>
            </a:r>
          </a:p>
          <a:p>
            <a:r>
              <a:rPr lang="en-US" sz="1600" dirty="0">
                <a:latin typeface="Times New Roman" pitchFamily="18" charset="0"/>
                <a:cs typeface="Times New Roman" pitchFamily="18" charset="0"/>
              </a:rPr>
              <a:t>• Conditional log and other econometric demand studies</a:t>
            </a:r>
          </a:p>
          <a:p>
            <a:r>
              <a:rPr lang="en-US" sz="1600" dirty="0">
                <a:latin typeface="Times New Roman" pitchFamily="18" charset="0"/>
                <a:cs typeface="Times New Roman" pitchFamily="18" charset="0"/>
              </a:rPr>
              <a:t>• Pricing and preference analysis for new product entry and positioning</a:t>
            </a:r>
          </a:p>
          <a:p>
            <a:r>
              <a:rPr lang="en-US" sz="1600" dirty="0">
                <a:latin typeface="Times New Roman" pitchFamily="18" charset="0"/>
                <a:cs typeface="Times New Roman" pitchFamily="18" charset="0"/>
              </a:rPr>
              <a:t>• Survey design and administration</a:t>
            </a:r>
          </a:p>
        </p:txBody>
      </p:sp>
    </p:spTree>
    <p:extLst>
      <p:ext uri="{BB962C8B-B14F-4D97-AF65-F5344CB8AC3E}">
        <p14:creationId xmlns:p14="http://schemas.microsoft.com/office/powerpoint/2010/main" val="24466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2">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p:cTn id="2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2">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p:cTn id="32"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2">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p:cTn id="37"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2">
                                            <p:txEl>
                                              <p:pRg st="8" end="8"/>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 calcmode="lin" valueType="num">
                                      <p:cBhvr>
                                        <p:cTn id="42"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2">
                                            <p:txEl>
                                              <p:pRg st="9" end="9"/>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p:cTn id="47"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2">
                                            <p:txEl>
                                              <p:pRg st="10" end="10"/>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 calcmode="lin" valueType="num">
                                      <p:cBhvr>
                                        <p:cTn id="52"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53" dur="500" fill="hold"/>
                                        <p:tgtEl>
                                          <p:spTgt spid="2">
                                            <p:txEl>
                                              <p:pRg st="11" end="11"/>
                                            </p:txEl>
                                          </p:spTgt>
                                        </p:tgtEl>
                                        <p:attrNameLst>
                                          <p:attrName>ppt_h</p:attrName>
                                        </p:attrNameLst>
                                      </p:cBhvr>
                                      <p:tavLst>
                                        <p:tav tm="0">
                                          <p:val>
                                            <p:fltVal val="0"/>
                                          </p:val>
                                        </p:tav>
                                        <p:tav tm="100000">
                                          <p:val>
                                            <p:strVal val="#ppt_h"/>
                                          </p:val>
                                        </p:tav>
                                      </p:tavLst>
                                    </p:anim>
                                    <p:animEffect transition="in" filter="fade">
                                      <p:cBhvr>
                                        <p:cTn id="54" dur="500"/>
                                        <p:tgtEl>
                                          <p:spTgt spid="2">
                                            <p:txEl>
                                              <p:pRg st="11" end="11"/>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 calcmode="lin" valueType="num">
                                      <p:cBhvr>
                                        <p:cTn id="57"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12" end="12"/>
                                            </p:txEl>
                                          </p:spTgt>
                                        </p:tgtEl>
                                        <p:attrNameLst>
                                          <p:attrName>ppt_h</p:attrName>
                                        </p:attrNameLst>
                                      </p:cBhvr>
                                      <p:tavLst>
                                        <p:tav tm="0">
                                          <p:val>
                                            <p:fltVal val="0"/>
                                          </p:val>
                                        </p:tav>
                                        <p:tav tm="100000">
                                          <p:val>
                                            <p:strVal val="#ppt_h"/>
                                          </p:val>
                                        </p:tav>
                                      </p:tavLst>
                                    </p:anim>
                                    <p:animEffect transition="in" filter="fade">
                                      <p:cBhvr>
                                        <p:cTn id="59" dur="500"/>
                                        <p:tgtEl>
                                          <p:spTgt spid="2">
                                            <p:txEl>
                                              <p:pRg st="12" end="12"/>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 calcmode="lin" valueType="num">
                                      <p:cBhvr>
                                        <p:cTn id="62" dur="500" fill="hold"/>
                                        <p:tgtEl>
                                          <p:spTgt spid="2">
                                            <p:txEl>
                                              <p:pRg st="13" end="13"/>
                                            </p:txEl>
                                          </p:spTgt>
                                        </p:tgtEl>
                                        <p:attrNameLst>
                                          <p:attrName>ppt_w</p:attrName>
                                        </p:attrNameLst>
                                      </p:cBhvr>
                                      <p:tavLst>
                                        <p:tav tm="0">
                                          <p:val>
                                            <p:fltVal val="0"/>
                                          </p:val>
                                        </p:tav>
                                        <p:tav tm="100000">
                                          <p:val>
                                            <p:strVal val="#ppt_w"/>
                                          </p:val>
                                        </p:tav>
                                      </p:tavLst>
                                    </p:anim>
                                    <p:anim calcmode="lin" valueType="num">
                                      <p:cBhvr>
                                        <p:cTn id="63" dur="500" fill="hold"/>
                                        <p:tgtEl>
                                          <p:spTgt spid="2">
                                            <p:txEl>
                                              <p:pRg st="13" end="13"/>
                                            </p:txEl>
                                          </p:spTgt>
                                        </p:tgtEl>
                                        <p:attrNameLst>
                                          <p:attrName>ppt_h</p:attrName>
                                        </p:attrNameLst>
                                      </p:cBhvr>
                                      <p:tavLst>
                                        <p:tav tm="0">
                                          <p:val>
                                            <p:fltVal val="0"/>
                                          </p:val>
                                        </p:tav>
                                        <p:tav tm="100000">
                                          <p:val>
                                            <p:strVal val="#ppt_h"/>
                                          </p:val>
                                        </p:tav>
                                      </p:tavLst>
                                    </p:anim>
                                    <p:animEffect transition="in" filter="fade">
                                      <p:cBhvr>
                                        <p:cTn id="64" dur="500"/>
                                        <p:tgtEl>
                                          <p:spTgt spid="2">
                                            <p:txEl>
                                              <p:pRg st="13" end="13"/>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 calcmode="lin" valueType="num">
                                      <p:cBhvr>
                                        <p:cTn id="67" dur="5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68" dur="500" fill="hold"/>
                                        <p:tgtEl>
                                          <p:spTgt spid="2">
                                            <p:txEl>
                                              <p:pRg st="14" end="14"/>
                                            </p:txEl>
                                          </p:spTgt>
                                        </p:tgtEl>
                                        <p:attrNameLst>
                                          <p:attrName>ppt_h</p:attrName>
                                        </p:attrNameLst>
                                      </p:cBhvr>
                                      <p:tavLst>
                                        <p:tav tm="0">
                                          <p:val>
                                            <p:fltVal val="0"/>
                                          </p:val>
                                        </p:tav>
                                        <p:tav tm="100000">
                                          <p:val>
                                            <p:strVal val="#ppt_h"/>
                                          </p:val>
                                        </p:tav>
                                      </p:tavLst>
                                    </p:anim>
                                    <p:animEffect transition="in" filter="fade">
                                      <p:cBhvr>
                                        <p:cTn id="69"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467600" cy="5078313"/>
          </a:xfrm>
          <a:prstGeom prst="rect">
            <a:avLst/>
          </a:prstGeom>
        </p:spPr>
        <p:txBody>
          <a:bodyPr wrap="square">
            <a:spAutoFit/>
          </a:bodyPr>
          <a:lstStyle/>
          <a:p>
            <a:r>
              <a:rPr lang="en-US" b="1" dirty="0">
                <a:solidFill>
                  <a:srgbClr val="FF0000"/>
                </a:solidFill>
              </a:rPr>
              <a:t>Web Designing and Development</a:t>
            </a:r>
            <a:r>
              <a:rPr lang="en-US" b="1" dirty="0" smtClean="0">
                <a:solidFill>
                  <a:srgbClr val="FF0000"/>
                </a:solidFill>
              </a:rPr>
              <a:t>:</a:t>
            </a:r>
          </a:p>
          <a:p>
            <a:endParaRPr lang="en-US" dirty="0"/>
          </a:p>
          <a:p>
            <a:r>
              <a:rPr lang="en-US" b="1" dirty="0"/>
              <a:t>BigPerl solutions </a:t>
            </a:r>
            <a:r>
              <a:rPr lang="en-US" dirty="0"/>
              <a:t>specializes in developing reliable yet creative Web</a:t>
            </a:r>
          </a:p>
          <a:p>
            <a:r>
              <a:rPr lang="en-US" dirty="0"/>
              <a:t>Development solutions. Ensuring that your businesses requirements are met without compromising your corporate identity. BigPerl’s Web Development solutions are completely scalable, catering for both complex and simple website requirements.</a:t>
            </a:r>
          </a:p>
          <a:p>
            <a:endParaRPr lang="en-US" b="1" dirty="0" smtClean="0"/>
          </a:p>
          <a:p>
            <a:r>
              <a:rPr lang="en-US" b="1" dirty="0" smtClean="0">
                <a:solidFill>
                  <a:srgbClr val="FF0000"/>
                </a:solidFill>
              </a:rPr>
              <a:t>Technology Expertise</a:t>
            </a:r>
          </a:p>
          <a:p>
            <a:endParaRPr lang="en-US" dirty="0">
              <a:solidFill>
                <a:srgbClr val="FF0000"/>
              </a:solidFill>
            </a:endParaRPr>
          </a:p>
          <a:p>
            <a:pPr marL="285750" indent="-285750">
              <a:buFont typeface="Wingdings" panose="05000000000000000000" pitchFamily="2" charset="2"/>
              <a:buChar char="Ø"/>
            </a:pPr>
            <a:r>
              <a:rPr lang="en-US" dirty="0" smtClean="0"/>
              <a:t>PHP </a:t>
            </a:r>
            <a:r>
              <a:rPr lang="en-US" dirty="0"/>
              <a:t>Development</a:t>
            </a:r>
          </a:p>
          <a:p>
            <a:pPr marL="285750" indent="-285750">
              <a:buFont typeface="Wingdings" panose="05000000000000000000" pitchFamily="2" charset="2"/>
              <a:buChar char="Ø"/>
            </a:pPr>
            <a:r>
              <a:rPr lang="en-US" dirty="0" smtClean="0"/>
              <a:t>Application </a:t>
            </a:r>
            <a:r>
              <a:rPr lang="en-US" dirty="0"/>
              <a:t>and Web Servers (Apache)</a:t>
            </a:r>
          </a:p>
          <a:p>
            <a:pPr marL="285750" indent="-285750">
              <a:buFont typeface="Wingdings" panose="05000000000000000000" pitchFamily="2" charset="2"/>
              <a:buChar char="Ø"/>
            </a:pPr>
            <a:r>
              <a:rPr lang="en-US" dirty="0" smtClean="0"/>
              <a:t>My </a:t>
            </a:r>
            <a:r>
              <a:rPr lang="en-US" dirty="0"/>
              <a:t>SQL (Database)</a:t>
            </a:r>
          </a:p>
          <a:p>
            <a:pPr marL="285750" indent="-285750">
              <a:buFont typeface="Wingdings" panose="05000000000000000000" pitchFamily="2" charset="2"/>
              <a:buChar char="Ø"/>
            </a:pPr>
            <a:r>
              <a:rPr lang="en-US" dirty="0" smtClean="0"/>
              <a:t>Open </a:t>
            </a:r>
            <a:r>
              <a:rPr lang="en-US" dirty="0"/>
              <a:t>Sources (Joomla, WordPress, </a:t>
            </a:r>
            <a:r>
              <a:rPr lang="en-US" dirty="0" smtClean="0"/>
              <a:t>OS Commerce</a:t>
            </a:r>
            <a:r>
              <a:rPr lang="en-US" dirty="0"/>
              <a:t>, Drupal)</a:t>
            </a:r>
          </a:p>
          <a:p>
            <a:pPr marL="285750" indent="-285750">
              <a:buFont typeface="Wingdings" panose="05000000000000000000" pitchFamily="2" charset="2"/>
              <a:buChar char="Ø"/>
            </a:pPr>
            <a:r>
              <a:rPr lang="en-US" dirty="0" smtClean="0"/>
              <a:t>Java/JEE</a:t>
            </a:r>
            <a:endParaRPr lang="en-US" dirty="0"/>
          </a:p>
          <a:p>
            <a:pPr marL="285750" indent="-285750">
              <a:buFont typeface="Wingdings" panose="05000000000000000000" pitchFamily="2" charset="2"/>
              <a:buChar char="Ø"/>
            </a:pPr>
            <a:r>
              <a:rPr lang="en-US" dirty="0" smtClean="0"/>
              <a:t>ADF</a:t>
            </a:r>
            <a:endParaRPr lang="en-US" dirty="0"/>
          </a:p>
          <a:p>
            <a:pPr marL="285750" indent="-285750">
              <a:buFont typeface="Wingdings" panose="05000000000000000000" pitchFamily="2" charset="2"/>
              <a:buChar char="Ø"/>
            </a:pPr>
            <a:r>
              <a:rPr lang="en-US" dirty="0" smtClean="0"/>
              <a:t>Microsoft Technologies</a:t>
            </a:r>
          </a:p>
          <a:p>
            <a:pPr marL="285750" indent="-285750">
              <a:buFont typeface="Wingdings" panose="05000000000000000000" pitchFamily="2" charset="2"/>
              <a:buChar char="Ø"/>
            </a:pPr>
            <a:r>
              <a:rPr lang="en-US" dirty="0"/>
              <a:t>Web Enable Services (Open Source</a:t>
            </a:r>
            <a:r>
              <a:rPr lang="en-US" dirty="0" smtClean="0"/>
              <a:t>)</a:t>
            </a:r>
            <a:endParaRPr lang="en-US" dirty="0"/>
          </a:p>
        </p:txBody>
      </p:sp>
    </p:spTree>
    <p:extLst>
      <p:ext uri="{BB962C8B-B14F-4D97-AF65-F5344CB8AC3E}">
        <p14:creationId xmlns:p14="http://schemas.microsoft.com/office/powerpoint/2010/main" val="22735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p:cTn id="2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p:cTn id="27"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2">
                                            <p:txEl>
                                              <p:pRg st="7" end="7"/>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 calcmode="lin" valueType="num">
                                      <p:cBhvr>
                                        <p:cTn id="32"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4" dur="500"/>
                                        <p:tgtEl>
                                          <p:spTgt spid="2">
                                            <p:txEl>
                                              <p:pRg st="8" end="8"/>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p:cTn id="37"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2">
                                            <p:txEl>
                                              <p:pRg st="9" end="9"/>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 calcmode="lin" valueType="num">
                                      <p:cBhvr>
                                        <p:cTn id="42"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44" dur="500"/>
                                        <p:tgtEl>
                                          <p:spTgt spid="2">
                                            <p:txEl>
                                              <p:pRg st="10" end="10"/>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 calcmode="lin" valueType="num">
                                      <p:cBhvr>
                                        <p:cTn id="47"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48" dur="500" fill="hold"/>
                                        <p:tgtEl>
                                          <p:spTgt spid="2">
                                            <p:txEl>
                                              <p:pRg st="11" end="11"/>
                                            </p:txEl>
                                          </p:spTgt>
                                        </p:tgtEl>
                                        <p:attrNameLst>
                                          <p:attrName>ppt_h</p:attrName>
                                        </p:attrNameLst>
                                      </p:cBhvr>
                                      <p:tavLst>
                                        <p:tav tm="0">
                                          <p:val>
                                            <p:fltVal val="0"/>
                                          </p:val>
                                        </p:tav>
                                        <p:tav tm="100000">
                                          <p:val>
                                            <p:strVal val="#ppt_h"/>
                                          </p:val>
                                        </p:tav>
                                      </p:tavLst>
                                    </p:anim>
                                    <p:animEffect transition="in" filter="fade">
                                      <p:cBhvr>
                                        <p:cTn id="49" dur="500"/>
                                        <p:tgtEl>
                                          <p:spTgt spid="2">
                                            <p:txEl>
                                              <p:pRg st="11" end="11"/>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 calcmode="lin" valueType="num">
                                      <p:cBhvr>
                                        <p:cTn id="52" dur="5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53" dur="500" fill="hold"/>
                                        <p:tgtEl>
                                          <p:spTgt spid="2">
                                            <p:txEl>
                                              <p:pRg st="12" end="12"/>
                                            </p:txEl>
                                          </p:spTgt>
                                        </p:tgtEl>
                                        <p:attrNameLst>
                                          <p:attrName>ppt_h</p:attrName>
                                        </p:attrNameLst>
                                      </p:cBhvr>
                                      <p:tavLst>
                                        <p:tav tm="0">
                                          <p:val>
                                            <p:fltVal val="0"/>
                                          </p:val>
                                        </p:tav>
                                        <p:tav tm="100000">
                                          <p:val>
                                            <p:strVal val="#ppt_h"/>
                                          </p:val>
                                        </p:tav>
                                      </p:tavLst>
                                    </p:anim>
                                    <p:animEffect transition="in" filter="fade">
                                      <p:cBhvr>
                                        <p:cTn id="54" dur="500"/>
                                        <p:tgtEl>
                                          <p:spTgt spid="2">
                                            <p:txEl>
                                              <p:pRg st="12" end="12"/>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 calcmode="lin" valueType="num">
                                      <p:cBhvr>
                                        <p:cTn id="57" dur="500" fill="hold"/>
                                        <p:tgtEl>
                                          <p:spTgt spid="2">
                                            <p:txEl>
                                              <p:pRg st="13" end="13"/>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13" end="13"/>
                                            </p:txEl>
                                          </p:spTgt>
                                        </p:tgtEl>
                                        <p:attrNameLst>
                                          <p:attrName>ppt_h</p:attrName>
                                        </p:attrNameLst>
                                      </p:cBhvr>
                                      <p:tavLst>
                                        <p:tav tm="0">
                                          <p:val>
                                            <p:fltVal val="0"/>
                                          </p:val>
                                        </p:tav>
                                        <p:tav tm="100000">
                                          <p:val>
                                            <p:strVal val="#ppt_h"/>
                                          </p:val>
                                        </p:tav>
                                      </p:tavLst>
                                    </p:anim>
                                    <p:animEffect transition="in" filter="fade">
                                      <p:cBhvr>
                                        <p:cTn id="59" dur="500"/>
                                        <p:tgtEl>
                                          <p:spTgt spid="2">
                                            <p:txEl>
                                              <p:pRg st="13" end="13"/>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 calcmode="lin" valueType="num">
                                      <p:cBhvr>
                                        <p:cTn id="62" dur="5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63" dur="500" fill="hold"/>
                                        <p:tgtEl>
                                          <p:spTgt spid="2">
                                            <p:txEl>
                                              <p:pRg st="14" end="14"/>
                                            </p:txEl>
                                          </p:spTgt>
                                        </p:tgtEl>
                                        <p:attrNameLst>
                                          <p:attrName>ppt_h</p:attrName>
                                        </p:attrNameLst>
                                      </p:cBhvr>
                                      <p:tavLst>
                                        <p:tav tm="0">
                                          <p:val>
                                            <p:fltVal val="0"/>
                                          </p:val>
                                        </p:tav>
                                        <p:tav tm="100000">
                                          <p:val>
                                            <p:strVal val="#ppt_h"/>
                                          </p:val>
                                        </p:tav>
                                      </p:tavLst>
                                    </p:anim>
                                    <p:animEffect transition="in" filter="fade">
                                      <p:cBhvr>
                                        <p:cTn id="64"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1907</Words>
  <Application>Microsoft Office PowerPoint</Application>
  <PresentationFormat>On-screen Show (4:3)</PresentationFormat>
  <Paragraphs>221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BigPerl Solutions Private Limited</vt:lpstr>
      <vt:lpstr>About Us</vt:lpstr>
      <vt:lpstr>SMB Specialization</vt:lpstr>
      <vt:lpstr>Vision Mission</vt:lpstr>
      <vt:lpstr>Our Services</vt:lpstr>
      <vt:lpstr>Value Proposition</vt:lpstr>
      <vt:lpstr>Corporate Objectives</vt:lpstr>
      <vt:lpstr>PowerPoint Presentation</vt:lpstr>
      <vt:lpstr>PowerPoint Presentation</vt:lpstr>
      <vt:lpstr>PowerPoint Presentation</vt:lpstr>
      <vt:lpstr>PowerPoint Presentation</vt:lpstr>
      <vt:lpstr>PowerPoint Presentation</vt:lpstr>
      <vt:lpstr>Track Record</vt:lpstr>
      <vt:lpstr>PowerPoint Presentation</vt:lpstr>
      <vt:lpstr>PowerPoint Presentation</vt:lpstr>
      <vt:lpstr>PowerPoint Presentation</vt:lpstr>
      <vt:lpstr>PowerPoint Presentation</vt:lpstr>
      <vt:lpstr>PowerPoint Presentation</vt:lpstr>
      <vt:lpstr>Why BigPerl Solutions</vt:lpstr>
      <vt:lpstr>Core Values</vt:lpstr>
      <vt:lpstr>PowerPoint Presentation</vt:lpstr>
      <vt:lpstr>PowerPoint Presentation</vt:lpstr>
      <vt:lpstr>Support</vt:lpstr>
      <vt:lpstr>Complaints &amp; Feedback</vt:lpstr>
      <vt:lpstr>Contact 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Yadav, Virendra</dc:creator>
  <cp:lastModifiedBy>virendra.yadav</cp:lastModifiedBy>
  <cp:revision>236</cp:revision>
  <dcterms:created xsi:type="dcterms:W3CDTF">2006-08-16T00:00:00Z</dcterms:created>
  <dcterms:modified xsi:type="dcterms:W3CDTF">2014-05-20T04:25:29Z</dcterms:modified>
</cp:coreProperties>
</file>