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287" r:id="rId3"/>
    <p:sldId id="280" r:id="rId4"/>
    <p:sldId id="282" r:id="rId5"/>
    <p:sldId id="283" r:id="rId6"/>
    <p:sldId id="286" r:id="rId7"/>
    <p:sldId id="284" r:id="rId8"/>
    <p:sldId id="281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91" autoAdjust="0"/>
  </p:normalViewPr>
  <p:slideViewPr>
    <p:cSldViewPr>
      <p:cViewPr>
        <p:scale>
          <a:sx n="94" d="100"/>
          <a:sy n="94" d="100"/>
        </p:scale>
        <p:origin x="-1133" y="-58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</a:t>
            </a:r>
            <a:r>
              <a:rPr lang="en-US" sz="3600" dirty="0" smtClean="0"/>
              <a:t>he Movies: </a:t>
            </a:r>
            <a:br>
              <a:rPr lang="en-US" sz="3600" dirty="0" smtClean="0"/>
            </a:br>
            <a:r>
              <a:rPr lang="en-US" sz="3600" dirty="0" smtClean="0"/>
              <a:t>Prediction of user ratings</a:t>
            </a:r>
          </a:p>
        </p:txBody>
      </p:sp>
      <p:sp>
        <p:nvSpPr>
          <p:cNvPr id="3" name="AutoShape 2" descr="Image result for facebook like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artsandcreativities.com/wp-content/uploads/Add-Facebook-Like-Button-in-Magen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7" y="2484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of our producers desperately deserve recognition.  We can help them; with Data!</a:t>
            </a:r>
            <a:endParaRPr lang="en-US" dirty="0"/>
          </a:p>
        </p:txBody>
      </p:sp>
      <p:pic>
        <p:nvPicPr>
          <p:cNvPr id="2052" name="Picture 4" descr="https://img.buzzfeed.com/buzzfeed-static/static/2016-01/18/20/enhanced/webdr09/enhanced-buzz-16572-1453166166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066800"/>
            <a:ext cx="399435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60937"/>
          </a:xfrm>
        </p:spPr>
        <p:txBody>
          <a:bodyPr/>
          <a:lstStyle/>
          <a:p>
            <a:r>
              <a:rPr lang="en-US" sz="1600" dirty="0" smtClean="0"/>
              <a:t>Goal: Predict user rating</a:t>
            </a:r>
          </a:p>
          <a:p>
            <a:pPr lvl="1"/>
            <a:r>
              <a:rPr lang="en-US" sz="1400" u="sng" dirty="0" smtClean="0"/>
              <a:t>Initial question</a:t>
            </a:r>
            <a:r>
              <a:rPr lang="en-US" sz="1400" dirty="0" smtClean="0"/>
              <a:t>: Can we predict how much people will like a movie based only on information we had before movie release?</a:t>
            </a:r>
          </a:p>
          <a:p>
            <a:pPr lvl="2"/>
            <a:r>
              <a:rPr lang="en-US" dirty="0" smtClean="0"/>
              <a:t>Type of model: Linear Regression (</a:t>
            </a:r>
            <a:r>
              <a:rPr lang="en-US" dirty="0" err="1" smtClean="0"/>
              <a:t>sk</a:t>
            </a:r>
            <a:r>
              <a:rPr lang="en-US" dirty="0" smtClean="0"/>
              <a:t>-learn)</a:t>
            </a:r>
          </a:p>
          <a:p>
            <a:pPr lvl="2"/>
            <a:r>
              <a:rPr lang="en-US" dirty="0" smtClean="0"/>
              <a:t>Target variable: User score</a:t>
            </a:r>
          </a:p>
          <a:p>
            <a:pPr lvl="2"/>
            <a:r>
              <a:rPr lang="en-US" dirty="0" smtClean="0"/>
              <a:t>Inputs</a:t>
            </a:r>
            <a:r>
              <a:rPr lang="en-US" dirty="0"/>
              <a:t>: Production budget, run time, widest release, director</a:t>
            </a:r>
          </a:p>
          <a:p>
            <a:pPr lvl="2"/>
            <a:endParaRPr lang="en-US" sz="1200" dirty="0" smtClean="0"/>
          </a:p>
          <a:p>
            <a:pPr lvl="1"/>
            <a:endParaRPr lang="en-US" sz="1400" dirty="0"/>
          </a:p>
          <a:p>
            <a:r>
              <a:rPr lang="en-US" sz="1600" dirty="0" smtClean="0"/>
              <a:t>Beyond the initial question listed above, we explored a variety of different models to predict user score</a:t>
            </a:r>
          </a:p>
          <a:p>
            <a:pPr lvl="1"/>
            <a:r>
              <a:rPr lang="en-US" sz="1400" dirty="0" smtClean="0"/>
              <a:t>Inputs: </a:t>
            </a:r>
            <a:r>
              <a:rPr lang="en-US" sz="1400" dirty="0" err="1" smtClean="0"/>
              <a:t>Metascore</a:t>
            </a:r>
            <a:endParaRPr lang="en-US" sz="1400" dirty="0"/>
          </a:p>
          <a:p>
            <a:pPr lvl="2"/>
            <a:r>
              <a:rPr lang="en-US" dirty="0"/>
              <a:t>If we only know much critics liked the movie, could we predict how much users will like the movie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 smtClean="0"/>
              <a:t>Inputs: </a:t>
            </a:r>
            <a:r>
              <a:rPr lang="en-US" sz="1400" dirty="0" err="1" smtClean="0"/>
              <a:t>Metascore</a:t>
            </a:r>
            <a:r>
              <a:rPr lang="en-US" sz="1400" dirty="0" smtClean="0"/>
              <a:t>, domestic gross</a:t>
            </a:r>
          </a:p>
          <a:p>
            <a:pPr lvl="2"/>
            <a:r>
              <a:rPr lang="en-US" dirty="0" smtClean="0"/>
              <a:t>Will adding one more variable improve the model?</a:t>
            </a:r>
          </a:p>
          <a:p>
            <a:pPr lvl="1"/>
            <a:r>
              <a:rPr lang="en-US" sz="1400" dirty="0" smtClean="0"/>
              <a:t>Inputs: All continuous variables + director</a:t>
            </a:r>
          </a:p>
          <a:p>
            <a:pPr lvl="2"/>
            <a:r>
              <a:rPr lang="en-US" dirty="0" smtClean="0"/>
              <a:t>How well can we predict user score if we just dump most of the variables in?</a:t>
            </a:r>
            <a:endParaRPr lang="en-US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766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User Scores </a:t>
            </a:r>
            <a:endParaRPr lang="en-US" dirty="0"/>
          </a:p>
        </p:txBody>
      </p:sp>
      <p:pic>
        <p:nvPicPr>
          <p:cNvPr id="1026" name="Picture 2" descr="C:\Users\DES368\Desktop\user_scores_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762750" cy="43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0" y="5791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Score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02223" y="3297823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smtClean="0"/>
              <a:t>Movies vs User Ratings</a:t>
            </a:r>
            <a:endParaRPr lang="en-US" dirty="0"/>
          </a:p>
        </p:txBody>
      </p:sp>
      <p:pic>
        <p:nvPicPr>
          <p:cNvPr id="2050" name="Picture 2" descr="C:\Users\DES368\Desktop\user_scores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66062" cy="445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looking at the pairwise correlation we were able to see which variables may be significant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6734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0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the most comprehensive model appeared to have the best predictive ability, plots show </a:t>
            </a:r>
            <a:r>
              <a:rPr lang="en-US" dirty="0" smtClean="0"/>
              <a:t>variability</a:t>
            </a:r>
            <a:endParaRPr lang="en-US" dirty="0"/>
          </a:p>
        </p:txBody>
      </p:sp>
      <p:pic>
        <p:nvPicPr>
          <p:cNvPr id="2050" name="Picture 2" descr="C:\Users\RPM592\AppData\Local\Microsoft\Windows\Temporary Internet Files\Content.Outlook\ZM0208I6\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599"/>
            <a:ext cx="5486400" cy="55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60937"/>
          </a:xfrm>
        </p:spPr>
        <p:txBody>
          <a:bodyPr/>
          <a:lstStyle/>
          <a:p>
            <a:r>
              <a:rPr lang="en-US" sz="1600" dirty="0" smtClean="0"/>
              <a:t>Takeaways</a:t>
            </a:r>
          </a:p>
          <a:p>
            <a:pPr lvl="1"/>
            <a:r>
              <a:rPr lang="en-US" sz="1400" dirty="0" smtClean="0"/>
              <a:t>Given information we would have before movie release, it’s very difficult to predict how much people will like the movie</a:t>
            </a:r>
          </a:p>
          <a:p>
            <a:pPr lvl="1"/>
            <a:r>
              <a:rPr lang="en-US" sz="1400" dirty="0" err="1" smtClean="0"/>
              <a:t>Metascore</a:t>
            </a:r>
            <a:r>
              <a:rPr lang="en-US" sz="1400" dirty="0" smtClean="0"/>
              <a:t> (critic ratings) alone is quite powerful in predicting user score</a:t>
            </a:r>
          </a:p>
          <a:p>
            <a:pPr lvl="1"/>
            <a:r>
              <a:rPr lang="en-US" sz="1400" dirty="0" smtClean="0"/>
              <a:t>Dumping [almost] all predictors into a model provided the best performance on the test set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Next </a:t>
            </a:r>
            <a:r>
              <a:rPr lang="en-US" sz="1600" dirty="0"/>
              <a:t>steps</a:t>
            </a:r>
          </a:p>
          <a:p>
            <a:pPr lvl="1"/>
            <a:r>
              <a:rPr lang="en-US" sz="1400" dirty="0"/>
              <a:t>Explore more complex, non-linear models</a:t>
            </a:r>
          </a:p>
          <a:p>
            <a:pPr lvl="1"/>
            <a:r>
              <a:rPr lang="en-US" sz="1400" dirty="0"/>
              <a:t>More sophisticated feature generation &amp; selection</a:t>
            </a:r>
          </a:p>
          <a:p>
            <a:pPr lvl="1"/>
            <a:r>
              <a:rPr lang="en-US" sz="1400" dirty="0" smtClean="0"/>
              <a:t>Variable transformations</a:t>
            </a:r>
          </a:p>
          <a:p>
            <a:pPr lvl="2"/>
            <a:r>
              <a:rPr lang="en-US" sz="1200" dirty="0" smtClean="0"/>
              <a:t>Monotonic and non-monotonic transformations</a:t>
            </a:r>
            <a:endParaRPr lang="en-US" sz="1200" dirty="0"/>
          </a:p>
          <a:p>
            <a:pPr lvl="2"/>
            <a:r>
              <a:rPr lang="en-US" sz="1200" dirty="0"/>
              <a:t>Code categorical variables differently</a:t>
            </a:r>
          </a:p>
          <a:p>
            <a:pPr lvl="2"/>
            <a:r>
              <a:rPr lang="en-US" sz="1200" dirty="0"/>
              <a:t>Handle missing variables differently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02821"/>
              </p:ext>
            </p:extLst>
          </p:nvPr>
        </p:nvGraphicFramePr>
        <p:xfrm>
          <a:off x="1519237" y="2438400"/>
          <a:ext cx="6105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326">
                  <a:extLst>
                    <a:ext uri="{9D8B030D-6E8A-4147-A177-3AD203B41FA5}">
                      <a16:colId xmlns:a16="http://schemas.microsoft.com/office/drawing/2014/main" xmlns="" val="689219413"/>
                    </a:ext>
                  </a:extLst>
                </a:gridCol>
                <a:gridCol w="839097">
                  <a:extLst>
                    <a:ext uri="{9D8B030D-6E8A-4147-A177-3AD203B41FA5}">
                      <a16:colId xmlns:a16="http://schemas.microsoft.com/office/drawing/2014/main" xmlns="" val="1379182246"/>
                    </a:ext>
                  </a:extLst>
                </a:gridCol>
                <a:gridCol w="1065903">
                  <a:extLst>
                    <a:ext uri="{9D8B030D-6E8A-4147-A177-3AD203B41FA5}">
                      <a16:colId xmlns:a16="http://schemas.microsoft.com/office/drawing/2014/main" xmlns="" val="101373552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7427730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Adj-R^2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85308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Pre-release</a:t>
                      </a:r>
                      <a:r>
                        <a:rPr lang="en-US" sz="1600" baseline="0" dirty="0" smtClean="0"/>
                        <a:t>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2299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 only on critic ratings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1.154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62524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Critic ratings + gross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1.293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2074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continuous + director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07052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continuous + director + genre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1.140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69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0fe0b955-21e2-429b-9853-02a59cd1e658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344</TotalTime>
  <Words>332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The Movies:  Prediction of user ratings</vt:lpstr>
      <vt:lpstr>Many of our producers desperately deserve recognition.  We can help them; with Data!</vt:lpstr>
      <vt:lpstr>Goals</vt:lpstr>
      <vt:lpstr>Distribution of User Scores </vt:lpstr>
      <vt:lpstr>Number of Movies vs User Ratings</vt:lpstr>
      <vt:lpstr>By looking at the pairwise correlation we were able to see which variables may be significant</vt:lpstr>
      <vt:lpstr>While the most comprehensive model appeared to have the best predictive ability, plots show variability</vt:lpstr>
      <vt:lpstr>Results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Jedamski, Derek</dc:creator>
  <cp:lastModifiedBy>Windows User</cp:lastModifiedBy>
  <cp:revision>23</cp:revision>
  <dcterms:created xsi:type="dcterms:W3CDTF">2016-05-13T12:49:37Z</dcterms:created>
  <dcterms:modified xsi:type="dcterms:W3CDTF">2016-05-13T18:45:43Z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