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9" r:id="rId2"/>
    <p:sldId id="280" r:id="rId3"/>
    <p:sldId id="281" r:id="rId4"/>
    <p:sldId id="282" r:id="rId5"/>
    <p:sldId id="283" r:id="rId6"/>
  </p:sldIdLst>
  <p:sldSz cx="9144000" cy="6858000" type="screen4x3"/>
  <p:notesSz cx="6858000" cy="9144000"/>
  <p:custDataLst>
    <p:tags r:id="rId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13">
          <p15:clr>
            <a:srgbClr val="A4A3A4"/>
          </p15:clr>
        </p15:guide>
        <p15:guide id="2" pos="25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sh561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2830"/>
    <a:srgbClr val="00AB39"/>
    <a:srgbClr val="008000"/>
    <a:srgbClr val="FFE512"/>
    <a:srgbClr val="FFC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591" autoAdjust="0"/>
  </p:normalViewPr>
  <p:slideViewPr>
    <p:cSldViewPr>
      <p:cViewPr varScale="1">
        <p:scale>
          <a:sx n="71" d="100"/>
          <a:sy n="71" d="100"/>
        </p:scale>
        <p:origin x="-1380" y="-90"/>
      </p:cViewPr>
      <p:guideLst>
        <p:guide orient="horz" pos="113"/>
        <p:guide pos="2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fld id="{DF3E4026-F0F2-4C09-B7CF-8EFA2CD85C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432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62A336-1E4E-4DB1-BC8D-43142412FA7F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Template version: 11/20/2012, for PowerPoint 2007 &amp; 2010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1828800" y="6446838"/>
            <a:ext cx="5486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000" b="0" dirty="0"/>
              <a:t>Confidential</a:t>
            </a:r>
          </a:p>
        </p:txBody>
      </p:sp>
      <p:pic>
        <p:nvPicPr>
          <p:cNvPr id="5" name="Picture 21" descr="C1_Core_G_RGB_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6063" y="588963"/>
            <a:ext cx="3784600" cy="131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3" name="Rectangle 11"/>
          <p:cNvSpPr>
            <a:spLocks noGrp="1" noChangeArrowheads="1"/>
          </p:cNvSpPr>
          <p:nvPr>
            <p:ph type="ctrTitle"/>
          </p:nvPr>
        </p:nvSpPr>
        <p:spPr bwMode="auto">
          <a:xfrm>
            <a:off x="1438275" y="2428875"/>
            <a:ext cx="7400925" cy="950913"/>
          </a:xfrm>
        </p:spPr>
        <p:txBody>
          <a:bodyPr/>
          <a:lstStyle>
            <a:lvl1pPr>
              <a:spcBef>
                <a:spcPts val="0"/>
              </a:spcBef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438275" y="3657600"/>
            <a:ext cx="6400800" cy="24384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58863"/>
            <a:ext cx="4191000" cy="4960937"/>
          </a:xfrm>
        </p:spPr>
        <p:txBody>
          <a:bodyPr/>
          <a:lstStyle>
            <a:lvl1pPr>
              <a:spcBef>
                <a:spcPts val="0"/>
              </a:spcBef>
              <a:defRPr sz="1600"/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200"/>
            </a:lvl3pPr>
            <a:lvl4pPr>
              <a:spcBef>
                <a:spcPts val="0"/>
              </a:spcBef>
              <a:defRPr sz="1200"/>
            </a:lvl4pPr>
            <a:lvl5pPr>
              <a:spcBef>
                <a:spcPts val="0"/>
              </a:spcBef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8863"/>
            <a:ext cx="4191000" cy="4960937"/>
          </a:xfrm>
        </p:spPr>
        <p:txBody>
          <a:bodyPr/>
          <a:lstStyle>
            <a:lvl1pPr>
              <a:spcBef>
                <a:spcPts val="0"/>
              </a:spcBef>
              <a:defRPr sz="1600"/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200"/>
            </a:lvl3pPr>
            <a:lvl4pPr>
              <a:spcBef>
                <a:spcPts val="0"/>
              </a:spcBef>
              <a:defRPr sz="1200"/>
            </a:lvl4pPr>
            <a:lvl5pPr>
              <a:spcBef>
                <a:spcPts val="0"/>
              </a:spcBef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gray">
          <a:xfrm>
            <a:off x="304800" y="76200"/>
            <a:ext cx="8534400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1058863"/>
            <a:ext cx="8534400" cy="496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gray">
          <a:xfrm>
            <a:off x="8501063" y="6446838"/>
            <a:ext cx="414337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defRPr/>
            </a:pPr>
            <a:fld id="{7FF9A1F4-64AA-44F0-9CF9-9F4BF196AB76}" type="slidenum">
              <a:rPr lang="en-US" sz="1000" b="0"/>
              <a:pPr algn="r" eaLnBrk="0" hangingPunct="0">
                <a:defRPr/>
              </a:pPr>
              <a:t>‹#›</a:t>
            </a:fld>
            <a:endParaRPr lang="en-US" sz="1000" b="0" dirty="0"/>
          </a:p>
        </p:txBody>
      </p:sp>
      <p:sp>
        <p:nvSpPr>
          <p:cNvPr id="1036" name="Text Box 12"/>
          <p:cNvSpPr txBox="1">
            <a:spLocks noChangeArrowheads="1"/>
          </p:cNvSpPr>
          <p:nvPr/>
        </p:nvSpPr>
        <p:spPr bwMode="gray">
          <a:xfrm>
            <a:off x="1828800" y="6446838"/>
            <a:ext cx="5486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000" b="0" dirty="0"/>
              <a:t>Confidential</a:t>
            </a:r>
          </a:p>
        </p:txBody>
      </p:sp>
      <p:pic>
        <p:nvPicPr>
          <p:cNvPr id="1030" name="Picture 19" descr="C1_Core_G_RGB_R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4800" y="6370638"/>
            <a:ext cx="10509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8" r:id="rId3"/>
    <p:sldLayoutId id="2147483656" r:id="rId4"/>
    <p:sldLayoutId id="2147483662" r:id="rId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marL="234950" indent="-234950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•"/>
        <a:defRPr sz="1800" b="1">
          <a:solidFill>
            <a:schemeClr val="tx1"/>
          </a:solidFill>
          <a:latin typeface="+mn-lt"/>
          <a:ea typeface="+mn-ea"/>
          <a:cs typeface="+mn-cs"/>
        </a:defRPr>
      </a:lvl1pPr>
      <a:lvl2pPr marL="568325" indent="-219075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2pPr>
      <a:lvl3pPr marL="908050" indent="-215900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1257300" indent="-234950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1612900" indent="-241300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5pPr>
      <a:lvl6pPr marL="20701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6pPr>
      <a:lvl7pPr marL="25273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7pPr>
      <a:lvl8pPr marL="29845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8pPr>
      <a:lvl9pPr marL="34417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Title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438275" y="3886200"/>
            <a:ext cx="6400800" cy="17526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+mj-lt"/>
              </a:rPr>
              <a:t>Author (optional)</a:t>
            </a:r>
          </a:p>
          <a:p>
            <a:pPr eaLnBrk="1" hangingPunct="1"/>
            <a:r>
              <a:rPr lang="en-US" dirty="0" smtClean="0">
                <a:latin typeface="+mj-lt"/>
              </a:rPr>
              <a:t>Department</a:t>
            </a:r>
          </a:p>
          <a:p>
            <a:pPr eaLnBrk="1" hangingPunct="1"/>
            <a:r>
              <a:rPr lang="en-US" dirty="0" smtClean="0">
                <a:latin typeface="+mj-lt"/>
              </a:rPr>
              <a:t>Date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34400" cy="4960937"/>
          </a:xfrm>
        </p:spPr>
        <p:txBody>
          <a:bodyPr/>
          <a:lstStyle/>
          <a:p>
            <a:r>
              <a:rPr lang="en-US" sz="1600" dirty="0" smtClean="0"/>
              <a:t>Goal: Predict user rating</a:t>
            </a:r>
          </a:p>
          <a:p>
            <a:pPr lvl="1"/>
            <a:r>
              <a:rPr lang="en-US" sz="1400" u="sng" dirty="0" smtClean="0"/>
              <a:t>Initial question</a:t>
            </a:r>
            <a:r>
              <a:rPr lang="en-US" sz="1400" dirty="0" smtClean="0"/>
              <a:t>: Can we predict how much people will like a movie based only on information we had before movie release?</a:t>
            </a:r>
          </a:p>
          <a:p>
            <a:pPr lvl="2"/>
            <a:r>
              <a:rPr lang="en-US" dirty="0" smtClean="0"/>
              <a:t>Type of model: Linear Regression (</a:t>
            </a:r>
            <a:r>
              <a:rPr lang="en-US" dirty="0" err="1" smtClean="0"/>
              <a:t>sk</a:t>
            </a:r>
            <a:r>
              <a:rPr lang="en-US" dirty="0" smtClean="0"/>
              <a:t>-learn)</a:t>
            </a:r>
          </a:p>
          <a:p>
            <a:pPr lvl="2"/>
            <a:r>
              <a:rPr lang="en-US" dirty="0" smtClean="0"/>
              <a:t>Target variable: User score</a:t>
            </a:r>
          </a:p>
          <a:p>
            <a:pPr lvl="2"/>
            <a:r>
              <a:rPr lang="en-US" dirty="0" smtClean="0"/>
              <a:t>Inputs</a:t>
            </a:r>
            <a:r>
              <a:rPr lang="en-US" dirty="0"/>
              <a:t>: Production budget, run time, widest release, director</a:t>
            </a:r>
          </a:p>
          <a:p>
            <a:pPr lvl="2"/>
            <a:endParaRPr lang="en-US" sz="1200" dirty="0" smtClean="0"/>
          </a:p>
          <a:p>
            <a:pPr lvl="1"/>
            <a:endParaRPr lang="en-US" sz="1400" dirty="0"/>
          </a:p>
          <a:p>
            <a:r>
              <a:rPr lang="en-US" sz="1600" dirty="0" smtClean="0"/>
              <a:t>Beyond the initial question listed above, we explored a variety of different models to predict user score</a:t>
            </a:r>
          </a:p>
          <a:p>
            <a:pPr lvl="1"/>
            <a:r>
              <a:rPr lang="en-US" sz="1400" dirty="0" smtClean="0"/>
              <a:t>Inputs: </a:t>
            </a:r>
            <a:r>
              <a:rPr lang="en-US" sz="1400" dirty="0" err="1" smtClean="0"/>
              <a:t>Metascore</a:t>
            </a:r>
            <a:endParaRPr lang="en-US" sz="1400" dirty="0"/>
          </a:p>
          <a:p>
            <a:pPr lvl="2"/>
            <a:r>
              <a:rPr lang="en-US" dirty="0"/>
              <a:t>If we only know much critics liked the movie, could we predict how much users will like the movie</a:t>
            </a:r>
            <a:r>
              <a:rPr lang="en-US" dirty="0" smtClean="0"/>
              <a:t>?</a:t>
            </a:r>
          </a:p>
          <a:p>
            <a:pPr lvl="1"/>
            <a:r>
              <a:rPr lang="en-US" sz="1400" dirty="0" smtClean="0"/>
              <a:t>Inputs: </a:t>
            </a:r>
            <a:r>
              <a:rPr lang="en-US" sz="1400" dirty="0" err="1" smtClean="0"/>
              <a:t>Metascore</a:t>
            </a:r>
            <a:r>
              <a:rPr lang="en-US" sz="1400" dirty="0" smtClean="0"/>
              <a:t>, domestic gross</a:t>
            </a:r>
          </a:p>
          <a:p>
            <a:pPr lvl="2"/>
            <a:r>
              <a:rPr lang="en-US" dirty="0" smtClean="0"/>
              <a:t>Will adding one more variable improve the model?</a:t>
            </a:r>
          </a:p>
          <a:p>
            <a:pPr lvl="1"/>
            <a:r>
              <a:rPr lang="en-US" sz="1400" dirty="0" smtClean="0"/>
              <a:t>Inputs: All continuous variables + director</a:t>
            </a:r>
          </a:p>
          <a:p>
            <a:pPr lvl="2"/>
            <a:r>
              <a:rPr lang="en-US" dirty="0" smtClean="0"/>
              <a:t>How well can we predict user score if we just dump most of the variables in?</a:t>
            </a:r>
            <a:endParaRPr lang="en-US" dirty="0"/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07663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34400" cy="4960937"/>
          </a:xfrm>
        </p:spPr>
        <p:txBody>
          <a:bodyPr/>
          <a:lstStyle/>
          <a:p>
            <a:r>
              <a:rPr lang="en-US" sz="1600" dirty="0" smtClean="0"/>
              <a:t>Takeaways</a:t>
            </a:r>
          </a:p>
          <a:p>
            <a:pPr lvl="1"/>
            <a:r>
              <a:rPr lang="en-US" sz="1400" dirty="0" smtClean="0"/>
              <a:t>Given information we would have before movie release, it’s very difficult to predict how much people will like the movie</a:t>
            </a:r>
          </a:p>
          <a:p>
            <a:pPr lvl="1"/>
            <a:r>
              <a:rPr lang="en-US" sz="1400" dirty="0" err="1" smtClean="0"/>
              <a:t>Metascore</a:t>
            </a:r>
            <a:r>
              <a:rPr lang="en-US" sz="1400" dirty="0" smtClean="0"/>
              <a:t> (critic ratings) alone is quite powerful in predicting user score</a:t>
            </a:r>
          </a:p>
          <a:p>
            <a:pPr lvl="1"/>
            <a:r>
              <a:rPr lang="en-US" sz="1400" dirty="0" smtClean="0"/>
              <a:t>Dumping [almost] all predictors into a model provided the best performance on the test set</a:t>
            </a:r>
            <a:endParaRPr lang="en-US" sz="1400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Next </a:t>
            </a:r>
            <a:r>
              <a:rPr lang="en-US" sz="1600" dirty="0"/>
              <a:t>steps</a:t>
            </a:r>
          </a:p>
          <a:p>
            <a:pPr lvl="1"/>
            <a:r>
              <a:rPr lang="en-US" sz="1400" dirty="0"/>
              <a:t>Explore more complex, non-linear models</a:t>
            </a:r>
          </a:p>
          <a:p>
            <a:pPr lvl="1"/>
            <a:r>
              <a:rPr lang="en-US" sz="1400" dirty="0"/>
              <a:t>More sophisticated feature generation &amp; selection</a:t>
            </a:r>
          </a:p>
          <a:p>
            <a:pPr lvl="1"/>
            <a:r>
              <a:rPr lang="en-US" sz="1400" dirty="0" smtClean="0"/>
              <a:t>Variable transformations</a:t>
            </a:r>
          </a:p>
          <a:p>
            <a:pPr lvl="2"/>
            <a:r>
              <a:rPr lang="en-US" sz="1200" dirty="0" smtClean="0"/>
              <a:t>Monotonic and non-monotonic transformations</a:t>
            </a:r>
            <a:endParaRPr lang="en-US" sz="1200" dirty="0"/>
          </a:p>
          <a:p>
            <a:pPr lvl="2"/>
            <a:r>
              <a:rPr lang="en-US" sz="1200" dirty="0"/>
              <a:t>Code categorical variables differently</a:t>
            </a:r>
          </a:p>
          <a:p>
            <a:pPr lvl="2"/>
            <a:r>
              <a:rPr lang="en-US" sz="1200" dirty="0"/>
              <a:t>Handle missing variables differently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302821"/>
              </p:ext>
            </p:extLst>
          </p:nvPr>
        </p:nvGraphicFramePr>
        <p:xfrm>
          <a:off x="1519237" y="2438400"/>
          <a:ext cx="6105526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2326">
                  <a:extLst>
                    <a:ext uri="{9D8B030D-6E8A-4147-A177-3AD203B41FA5}">
                      <a16:colId xmlns:a16="http://schemas.microsoft.com/office/drawing/2014/main" xmlns="" val="689219413"/>
                    </a:ext>
                  </a:extLst>
                </a:gridCol>
                <a:gridCol w="839097">
                  <a:extLst>
                    <a:ext uri="{9D8B030D-6E8A-4147-A177-3AD203B41FA5}">
                      <a16:colId xmlns:a16="http://schemas.microsoft.com/office/drawing/2014/main" xmlns="" val="1379182246"/>
                    </a:ext>
                  </a:extLst>
                </a:gridCol>
                <a:gridCol w="1065903">
                  <a:extLst>
                    <a:ext uri="{9D8B030D-6E8A-4147-A177-3AD203B41FA5}">
                      <a16:colId xmlns:a16="http://schemas.microsoft.com/office/drawing/2014/main" xmlns="" val="101373552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xmlns="" val="2074277308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Inputs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R^2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Adj-R^2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MSE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8530893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Pre-release</a:t>
                      </a:r>
                      <a:r>
                        <a:rPr lang="en-US" sz="1600" baseline="0" dirty="0" smtClean="0"/>
                        <a:t> model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0.158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0.121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1.506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2922996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Based only on critic ratings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0.389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0.389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1.154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77625248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Critic ratings + gross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0.376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0.375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1.293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982074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All continuous + director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0.442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0.402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1.174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7807052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All continuous + director + genre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0.458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0.404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1.140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36949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003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User Scores </a:t>
            </a:r>
            <a:endParaRPr lang="en-US" dirty="0"/>
          </a:p>
        </p:txBody>
      </p:sp>
      <p:pic>
        <p:nvPicPr>
          <p:cNvPr id="1026" name="Picture 2" descr="C:\Users\DES368\Desktop\user_scores_graph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1600"/>
            <a:ext cx="6762750" cy="4383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275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</a:t>
            </a:r>
            <a:r>
              <a:rPr lang="en-US" dirty="0" smtClean="0"/>
              <a:t>Movies vs User Ratings</a:t>
            </a:r>
            <a:endParaRPr lang="en-US" dirty="0"/>
          </a:p>
        </p:txBody>
      </p:sp>
      <p:pic>
        <p:nvPicPr>
          <p:cNvPr id="2050" name="Picture 2" descr="C:\Users\DES368\Desktop\user_scores_grap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95400"/>
            <a:ext cx="7866062" cy="4450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17029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REPORTCONTROLSVISIBLE" val="Empty"/>
  <p:tag name="_AMO_UNIQUEIDENTIFIER" val="0fe0b955-21e2-429b-9853-02a59cd1e658"/>
</p:tagLst>
</file>

<file path=ppt/theme/theme1.xml><?xml version="1.0" encoding="utf-8"?>
<a:theme xmlns:a="http://schemas.openxmlformats.org/drawingml/2006/main" name="Blank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3A6F"/>
      </a:accent1>
      <a:accent2>
        <a:srgbClr val="00AB39"/>
      </a:accent2>
      <a:accent3>
        <a:srgbClr val="A12830"/>
      </a:accent3>
      <a:accent4>
        <a:srgbClr val="FFE512"/>
      </a:accent4>
      <a:accent5>
        <a:srgbClr val="C41E99"/>
      </a:accent5>
      <a:accent6>
        <a:srgbClr val="FF5C00"/>
      </a:accent6>
      <a:hlink>
        <a:srgbClr val="003A6F"/>
      </a:hlink>
      <a:folHlink>
        <a:srgbClr val="A1283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2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2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B39"/>
        </a:accent1>
        <a:accent2>
          <a:srgbClr val="FFCE00"/>
        </a:accent2>
        <a:accent3>
          <a:srgbClr val="FFFFFF"/>
        </a:accent3>
        <a:accent4>
          <a:srgbClr val="000000"/>
        </a:accent4>
        <a:accent5>
          <a:srgbClr val="AAD2AE"/>
        </a:accent5>
        <a:accent6>
          <a:srgbClr val="E7BA00"/>
        </a:accent6>
        <a:hlink>
          <a:srgbClr val="003A6F"/>
        </a:hlink>
        <a:folHlink>
          <a:srgbClr val="A1283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B39"/>
        </a:accent1>
        <a:accent2>
          <a:srgbClr val="FFE512"/>
        </a:accent2>
        <a:accent3>
          <a:srgbClr val="FFFFFF"/>
        </a:accent3>
        <a:accent4>
          <a:srgbClr val="000000"/>
        </a:accent4>
        <a:accent5>
          <a:srgbClr val="AAD2AE"/>
        </a:accent5>
        <a:accent6>
          <a:srgbClr val="E7CF0F"/>
        </a:accent6>
        <a:hlink>
          <a:srgbClr val="003A6F"/>
        </a:hlink>
        <a:folHlink>
          <a:srgbClr val="A1283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272</TotalTime>
  <Words>285</Words>
  <Application>Microsoft Office PowerPoint</Application>
  <PresentationFormat>On-screen Show (4:3)</PresentationFormat>
  <Paragraphs>67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Blank</vt:lpstr>
      <vt:lpstr>Title</vt:lpstr>
      <vt:lpstr>Goals</vt:lpstr>
      <vt:lpstr>Results</vt:lpstr>
      <vt:lpstr>Distribution of User Scores </vt:lpstr>
      <vt:lpstr>Number of Movies vs User Ratings</vt:lpstr>
    </vt:vector>
  </TitlesOfParts>
  <Company>Capital One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Jedamski, Derek</dc:creator>
  <cp:lastModifiedBy>Windows User</cp:lastModifiedBy>
  <cp:revision>14</cp:revision>
  <dcterms:created xsi:type="dcterms:W3CDTF">2016-05-13T12:49:37Z</dcterms:created>
  <dcterms:modified xsi:type="dcterms:W3CDTF">2016-05-13T17:24:20Z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lassification Level">
    <vt:lpwstr>Personal</vt:lpwstr>
  </property>
</Properties>
</file>