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394" r:id="rId5"/>
    <p:sldId id="410" r:id="rId6"/>
    <p:sldId id="259" r:id="rId7"/>
    <p:sldId id="411" r:id="rId8"/>
    <p:sldId id="412" r:id="rId9"/>
    <p:sldId id="413" r:id="rId10"/>
    <p:sldId id="395" r:id="rId11"/>
    <p:sldId id="396" r:id="rId12"/>
    <p:sldId id="414" r:id="rId13"/>
    <p:sldId id="415" r:id="rId14"/>
    <p:sldId id="369" r:id="rId15"/>
    <p:sldId id="370" r:id="rId16"/>
    <p:sldId id="371" r:id="rId17"/>
    <p:sldId id="403" r:id="rId18"/>
    <p:sldId id="374" r:id="rId19"/>
    <p:sldId id="409" r:id="rId20"/>
    <p:sldId id="375" r:id="rId21"/>
    <p:sldId id="416" r:id="rId22"/>
    <p:sldId id="417" r:id="rId23"/>
    <p:sldId id="306" r:id="rId24"/>
    <p:sldId id="408" r:id="rId25"/>
    <p:sldId id="402" r:id="rId26"/>
    <p:sldId id="418" r:id="rId27"/>
    <p:sldId id="340" r:id="rId28"/>
    <p:sldId id="352" r:id="rId29"/>
    <p:sldId id="353" r:id="rId30"/>
    <p:sldId id="354" r:id="rId31"/>
    <p:sldId id="419" r:id="rId32"/>
    <p:sldId id="404" r:id="rId33"/>
    <p:sldId id="420" r:id="rId34"/>
    <p:sldId id="405" r:id="rId35"/>
    <p:sldId id="268" r:id="rId36"/>
    <p:sldId id="422" r:id="rId37"/>
    <p:sldId id="42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3926" autoAdjust="0"/>
  </p:normalViewPr>
  <p:slideViewPr>
    <p:cSldViewPr snapToGrid="0">
      <p:cViewPr varScale="1">
        <p:scale>
          <a:sx n="67" d="100"/>
          <a:sy n="67" d="100"/>
        </p:scale>
        <p:origin x="14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D774E-04D8-4FC7-BA34-0B2C860C3C05}" type="datetimeFigureOut">
              <a:rPr lang="en-GB" smtClean="0"/>
              <a:t>05/09/2023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AC6C3-1086-4E93-8B14-727EF94755EB}" type="slidenum">
              <a:rPr lang="en-GB" smtClean="0"/>
              <a:t>‹#›</a:t>
            </a:fld>
            <a:endParaRPr lang="en-GB"/>
          </a:p>
        </p:txBody>
      </p:sp>
    </p:spTree>
    <p:extLst>
      <p:ext uri="{BB962C8B-B14F-4D97-AF65-F5344CB8AC3E}">
        <p14:creationId xmlns:p14="http://schemas.microsoft.com/office/powerpoint/2010/main" val="34663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In a nutshell, the </a:t>
            </a:r>
            <a:r>
              <a:rPr lang="en-GB" i="1" baseline="0" dirty="0"/>
              <a:t>Best Evidence Science Teaching</a:t>
            </a:r>
            <a:r>
              <a:rPr lang="en-GB" baseline="0" dirty="0"/>
              <a:t> project provides a large collection of resources for science teachers, all developed from research evidence and all online, open access and completely </a:t>
            </a:r>
            <a:r>
              <a:rPr lang="en-GB" b="1" baseline="0" dirty="0"/>
              <a:t>FREE</a:t>
            </a:r>
            <a:r>
              <a:rPr lang="en-GB" baseline="0" dirty="0"/>
              <a:t> to use.</a:t>
            </a:r>
          </a:p>
          <a:p>
            <a:endParaRPr lang="en-GB" baseline="0" dirty="0"/>
          </a:p>
          <a:p>
            <a:r>
              <a:rPr lang="en-GB" baseline="0" dirty="0"/>
              <a:t>There is a vast body of published research into school students’ understanding of science, their preconceptions and common misunderstandings. We’re surveying that research literature systematically for </a:t>
            </a:r>
            <a:r>
              <a:rPr lang="en-GB" b="1" baseline="0" dirty="0"/>
              <a:t>key concepts</a:t>
            </a:r>
            <a:r>
              <a:rPr lang="en-GB" baseline="0" dirty="0"/>
              <a:t> taught in secondary school science, and turning it into a series of </a:t>
            </a:r>
            <a:r>
              <a:rPr lang="en-GB" b="1" baseline="0" dirty="0"/>
              <a:t>diagnostic questions</a:t>
            </a:r>
            <a:r>
              <a:rPr lang="en-GB" baseline="0" dirty="0"/>
              <a:t> – short, formative assessment items that teachers can use quickly and easily in lessons to collect evidence of what their students understand and – crucially – what preconceptions and misunderstandings they have.</a:t>
            </a:r>
          </a:p>
          <a:p>
            <a:endParaRPr lang="en-GB" baseline="0" dirty="0"/>
          </a:p>
          <a:p>
            <a:r>
              <a:rPr lang="en-GB" baseline="0" dirty="0"/>
              <a:t>Often the research will describe ways in which teachers could respond to and challenge these misunderstandings – for example through particular interventions and constructivist approaches that aim to move students’ thinking on towards the kind of scientific understanding we would wish them to have. We’ve used this research to develop </a:t>
            </a:r>
            <a:r>
              <a:rPr lang="en-GB" b="1" baseline="0" dirty="0"/>
              <a:t>response activities</a:t>
            </a:r>
            <a:r>
              <a:rPr lang="en-GB" baseline="0" dirty="0"/>
              <a:t>, paired up with the diagnostic questions.</a:t>
            </a:r>
          </a:p>
          <a:p>
            <a:endParaRPr lang="en-GB" baseline="0" dirty="0"/>
          </a:p>
          <a:p>
            <a:r>
              <a:rPr lang="en-GB" baseline="0" dirty="0"/>
              <a:t>And we’ve gone a little further than that. There’s a lot of research into learning progression and effective sequencing of ideas to help build understanding. So we’ve used that to develop a </a:t>
            </a:r>
            <a:r>
              <a:rPr lang="en-GB" b="1" baseline="0" dirty="0"/>
              <a:t>progression toolkit</a:t>
            </a:r>
            <a:r>
              <a:rPr lang="en-GB" baseline="0" dirty="0"/>
              <a:t> for each key concept, which sets out appropriate learning steps to help move students’ thinking on.</a:t>
            </a:r>
          </a:p>
          <a:p>
            <a:endParaRPr lang="en-GB" baseline="0" dirty="0"/>
          </a:p>
          <a:p>
            <a:r>
              <a:rPr lang="en-GB" baseline="0" dirty="0"/>
              <a:t>Our aim is to transform research evidence into practice, to help science teachers develop their evidence-based practices in the classroom. Ultimately we hope this will help teachers to help students develop better understanding of key concepts in science.</a:t>
            </a:r>
          </a:p>
        </p:txBody>
      </p:sp>
      <p:sp>
        <p:nvSpPr>
          <p:cNvPr id="4" name="Slide Number Placeholder 3"/>
          <p:cNvSpPr>
            <a:spLocks noGrp="1"/>
          </p:cNvSpPr>
          <p:nvPr>
            <p:ph type="sldNum" sz="quarter" idx="10"/>
          </p:nvPr>
        </p:nvSpPr>
        <p:spPr/>
        <p:txBody>
          <a:bodyPr/>
          <a:lstStyle/>
          <a:p>
            <a:fld id="{0269A239-DF3A-4D0C-A85B-69FB5CB1A26C}" type="slidenum">
              <a:rPr lang="en-GB" smtClean="0"/>
              <a:pPr/>
              <a:t>4</a:t>
            </a:fld>
            <a:endParaRPr lang="en-GB"/>
          </a:p>
        </p:txBody>
      </p:sp>
    </p:spTree>
    <p:extLst>
      <p:ext uri="{BB962C8B-B14F-4D97-AF65-F5344CB8AC3E}">
        <p14:creationId xmlns:p14="http://schemas.microsoft.com/office/powerpoint/2010/main" val="2181072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a:t>
            </a:r>
            <a:r>
              <a:rPr lang="en-GB" dirty="0"/>
              <a:t>nother</a:t>
            </a:r>
            <a:r>
              <a:rPr lang="en-GB" baseline="0" dirty="0"/>
              <a:t> group discussion activity, this time focussed on critiquing a representation.</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Listening in to the conversations of each group </a:t>
            </a:r>
            <a:r>
              <a:rPr lang="en-GB" dirty="0"/>
              <a:t>will give you insights into what your students are thinking. And careful selection of groups can be helpful: ensure a mix</a:t>
            </a:r>
            <a:r>
              <a:rPr lang="en-GB" baseline="0" dirty="0"/>
              <a:t> of abilities, and perhaps ask the most confident person to ask as a scribe: tell them they’re not allowed to suggest ideas, but have to write down the main points of the discussion and can ask questions for the rest of the people in the group to answer.</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19</a:t>
            </a:fld>
            <a:endParaRPr lang="en-GB"/>
          </a:p>
        </p:txBody>
      </p:sp>
    </p:spTree>
    <p:extLst>
      <p:ext uri="{BB962C8B-B14F-4D97-AF65-F5344CB8AC3E}">
        <p14:creationId xmlns:p14="http://schemas.microsoft.com/office/powerpoint/2010/main" val="116061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a:t>
            </a:r>
            <a:r>
              <a:rPr lang="en-GB" dirty="0"/>
              <a:t>nother</a:t>
            </a:r>
            <a:r>
              <a:rPr lang="en-GB" baseline="0" dirty="0"/>
              <a:t> group discussion activity, this time focussed on critiquing a scientific model. This is a way of making scientific models explicit, and to get students to think critically about the uses and limitations of models.</a:t>
            </a:r>
          </a:p>
          <a:p>
            <a:endParaRPr lang="en-GB" baseline="0" dirty="0"/>
          </a:p>
          <a:p>
            <a:r>
              <a:rPr lang="en-GB" baseline="0" dirty="0"/>
              <a:t>The model is presented in this kind of activity </a:t>
            </a:r>
            <a:r>
              <a:rPr lang="en-GB" b="0" baseline="0" dirty="0"/>
              <a:t>without</a:t>
            </a:r>
            <a:r>
              <a:rPr lang="en-GB" baseline="0" dirty="0"/>
              <a:t> any indication of whether it’s a good or bad model; students have to talk about what the parts of the model represent, the uses and limitations of the model, and decide for themselves how useful it is.</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20</a:t>
            </a:fld>
            <a:endParaRPr lang="en-GB"/>
          </a:p>
        </p:txBody>
      </p:sp>
    </p:spTree>
    <p:extLst>
      <p:ext uri="{BB962C8B-B14F-4D97-AF65-F5344CB8AC3E}">
        <p14:creationId xmlns:p14="http://schemas.microsoft.com/office/powerpoint/2010/main" val="2568184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0269A239-DF3A-4D0C-A85B-69FB5CB1A26C}" type="slidenum">
              <a:rPr lang="en-GB" smtClean="0"/>
              <a:pPr/>
              <a:t>21</a:t>
            </a:fld>
            <a:endParaRPr lang="en-GB"/>
          </a:p>
        </p:txBody>
      </p:sp>
    </p:spTree>
    <p:extLst>
      <p:ext uri="{BB962C8B-B14F-4D97-AF65-F5344CB8AC3E}">
        <p14:creationId xmlns:p14="http://schemas.microsoft.com/office/powerpoint/2010/main" val="64274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were developing </a:t>
            </a:r>
            <a:r>
              <a:rPr lang="en-GB" i="1" dirty="0"/>
              <a:t>Best Evidence Science Teaching</a:t>
            </a:r>
            <a:r>
              <a:rPr lang="en-GB" dirty="0"/>
              <a:t>, the UK’s Education</a:t>
            </a:r>
            <a:r>
              <a:rPr lang="en-GB" baseline="0" dirty="0"/>
              <a:t> Endowment Foundation (EEF) was developing its </a:t>
            </a:r>
            <a:r>
              <a:rPr lang="en-GB" i="1" baseline="0" dirty="0"/>
              <a:t>Improving Secondary Science</a:t>
            </a:r>
            <a:r>
              <a:rPr lang="en-GB" baseline="0" dirty="0"/>
              <a:t> guidance report, published in 2018.</a:t>
            </a:r>
          </a:p>
          <a:p>
            <a:endParaRPr lang="en-GB" baseline="0" dirty="0"/>
          </a:p>
          <a:p>
            <a:r>
              <a:rPr lang="en-GB" baseline="0" dirty="0"/>
              <a:t>The report cites </a:t>
            </a:r>
            <a:r>
              <a:rPr lang="en-GB" i="1" dirty="0"/>
              <a:t>Best Evidence Science Teaching</a:t>
            </a:r>
            <a:r>
              <a:rPr lang="en-GB" dirty="0"/>
              <a:t> as a good source of diagnostic questions and a good source of activities that promote metacognitive talk and dialogue.</a:t>
            </a:r>
          </a:p>
        </p:txBody>
      </p:sp>
      <p:sp>
        <p:nvSpPr>
          <p:cNvPr id="4" name="Slide Number Placeholder 3"/>
          <p:cNvSpPr>
            <a:spLocks noGrp="1"/>
          </p:cNvSpPr>
          <p:nvPr>
            <p:ph type="sldNum" sz="quarter" idx="10"/>
          </p:nvPr>
        </p:nvSpPr>
        <p:spPr/>
        <p:txBody>
          <a:bodyPr/>
          <a:lstStyle/>
          <a:p>
            <a:fld id="{0269A239-DF3A-4D0C-A85B-69FB5CB1A26C}" type="slidenum">
              <a:rPr lang="en-GB" smtClean="0"/>
              <a:pPr/>
              <a:t>22</a:t>
            </a:fld>
            <a:endParaRPr lang="en-GB"/>
          </a:p>
        </p:txBody>
      </p:sp>
    </p:spTree>
    <p:extLst>
      <p:ext uri="{BB962C8B-B14F-4D97-AF65-F5344CB8AC3E}">
        <p14:creationId xmlns:p14="http://schemas.microsoft.com/office/powerpoint/2010/main" val="1690184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EEF report makes s</a:t>
            </a:r>
            <a:r>
              <a:rPr lang="en-GB" baseline="0" dirty="0"/>
              <a:t>even main recommendations…</a:t>
            </a:r>
            <a:endParaRPr lang="en-GB" dirty="0"/>
          </a:p>
          <a:p>
            <a:endParaRPr lang="en-GB" dirty="0"/>
          </a:p>
          <a:p>
            <a:r>
              <a:rPr lang="en-GB" dirty="0"/>
              <a:t>Or,</a:t>
            </a:r>
            <a:r>
              <a:rPr lang="en-GB" baseline="0" dirty="0"/>
              <a:t> t</a:t>
            </a:r>
            <a:r>
              <a:rPr lang="en-GB" dirty="0"/>
              <a:t>o</a:t>
            </a:r>
            <a:r>
              <a:rPr lang="en-GB" baseline="0" dirty="0"/>
              <a:t> put it another way, t</a:t>
            </a:r>
            <a:r>
              <a:rPr lang="en-GB" dirty="0"/>
              <a:t>he report identified seven main areas in which the development of evidence-based</a:t>
            </a:r>
            <a:r>
              <a:rPr lang="en-GB" baseline="0" dirty="0"/>
              <a:t> approaches could help to improve the teaching and learning of secondary science. So these seven areas provide a framework that could help to focus efforts in developing evidence-based approaches in school.</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23</a:t>
            </a:fld>
            <a:endParaRPr lang="en-GB"/>
          </a:p>
        </p:txBody>
      </p:sp>
    </p:spTree>
    <p:extLst>
      <p:ext uri="{BB962C8B-B14F-4D97-AF65-F5344CB8AC3E}">
        <p14:creationId xmlns:p14="http://schemas.microsoft.com/office/powerpoint/2010/main" val="3945087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produced this poster that suggests</a:t>
            </a:r>
            <a:r>
              <a:rPr lang="en-GB" baseline="0" dirty="0"/>
              <a:t> how the </a:t>
            </a:r>
            <a:r>
              <a:rPr lang="en-GB" i="1" baseline="0" dirty="0"/>
              <a:t>Best Evidence Science Teaching</a:t>
            </a:r>
            <a:r>
              <a:rPr lang="en-GB" baseline="0" dirty="0"/>
              <a:t> resources can help teachers to develop research evidence-informed approaches in the seven main areas identified in the EEF report.</a:t>
            </a:r>
          </a:p>
          <a:p>
            <a:endParaRPr lang="en-GB" baseline="0" dirty="0"/>
          </a:p>
          <a:p>
            <a:r>
              <a:rPr lang="en-GB" baseline="0" dirty="0"/>
              <a:t>We would never claim that </a:t>
            </a:r>
            <a:r>
              <a:rPr lang="en-GB" i="1" baseline="0" dirty="0"/>
              <a:t>Best Evidence Science Teaching</a:t>
            </a:r>
            <a:r>
              <a:rPr lang="en-GB" baseline="0" dirty="0"/>
              <a:t> is a quick fix to meeting the EEF’s recommendations, or to developing evidence-based practises in classrooms, but we do think the research-informed resources we’ve developed can be a useful tool for teachers in working towards this.</a:t>
            </a:r>
          </a:p>
        </p:txBody>
      </p:sp>
      <p:sp>
        <p:nvSpPr>
          <p:cNvPr id="4" name="Slide Number Placeholder 3"/>
          <p:cNvSpPr>
            <a:spLocks noGrp="1"/>
          </p:cNvSpPr>
          <p:nvPr>
            <p:ph type="sldNum" sz="quarter" idx="10"/>
          </p:nvPr>
        </p:nvSpPr>
        <p:spPr/>
        <p:txBody>
          <a:bodyPr/>
          <a:lstStyle/>
          <a:p>
            <a:fld id="{0269A239-DF3A-4D0C-A85B-69FB5CB1A26C}" type="slidenum">
              <a:rPr lang="en-GB" smtClean="0"/>
              <a:pPr/>
              <a:t>24</a:t>
            </a:fld>
            <a:endParaRPr lang="en-GB"/>
          </a:p>
        </p:txBody>
      </p:sp>
    </p:spTree>
    <p:extLst>
      <p:ext uri="{BB962C8B-B14F-4D97-AF65-F5344CB8AC3E}">
        <p14:creationId xmlns:p14="http://schemas.microsoft.com/office/powerpoint/2010/main" val="1542275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is one example of a </a:t>
            </a:r>
            <a:r>
              <a:rPr lang="en-GB" b="1" baseline="0" dirty="0"/>
              <a:t>diagnostic question</a:t>
            </a:r>
            <a:r>
              <a:rPr lang="en-GB" baseline="0" dirty="0"/>
              <a:t>, taken from the hundreds of resources published as part of the </a:t>
            </a:r>
            <a:r>
              <a:rPr lang="en-GB" i="1" baseline="0" dirty="0"/>
              <a:t>Best Evidence Science Teaching</a:t>
            </a:r>
            <a:r>
              <a:rPr lang="en-GB" baseline="0" dirty="0"/>
              <a:t> collection. It’s aimed at lower secondary school students (age 11-14). It assesses understanding of the key concept that muscles are an essential part of organ systems.</a:t>
            </a:r>
          </a:p>
          <a:p>
            <a:endParaRPr lang="en-GB" baseline="0" dirty="0"/>
          </a:p>
          <a:p>
            <a:r>
              <a:rPr lang="en-GB" baseline="0" dirty="0"/>
              <a:t>The best answer is B – contracting muscles (a.k.a. peristalsis) is what is principally responsible for moving food through the digestive system. The other options, or ‘distracters’ as well call them, are misunderstandings that have been reported in the research literature as being common misunderstandings in children of lower secondary age.</a:t>
            </a:r>
          </a:p>
        </p:txBody>
      </p:sp>
      <p:sp>
        <p:nvSpPr>
          <p:cNvPr id="4" name="Slide Number Placeholder 3"/>
          <p:cNvSpPr>
            <a:spLocks noGrp="1"/>
          </p:cNvSpPr>
          <p:nvPr>
            <p:ph type="sldNum" sz="quarter" idx="10"/>
          </p:nvPr>
        </p:nvSpPr>
        <p:spPr/>
        <p:txBody>
          <a:bodyPr/>
          <a:lstStyle/>
          <a:p>
            <a:fld id="{0269A239-DF3A-4D0C-A85B-69FB5CB1A26C}" type="slidenum">
              <a:rPr lang="en-GB" smtClean="0"/>
              <a:pPr/>
              <a:t>25</a:t>
            </a:fld>
            <a:endParaRPr lang="en-GB"/>
          </a:p>
        </p:txBody>
      </p:sp>
    </p:spTree>
    <p:extLst>
      <p:ext uri="{BB962C8B-B14F-4D97-AF65-F5344CB8AC3E}">
        <p14:creationId xmlns:p14="http://schemas.microsoft.com/office/powerpoint/2010/main" val="385400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Thinking about this with respect to the recommendations of t</a:t>
            </a:r>
            <a:r>
              <a:rPr lang="en-GB" b="0" baseline="0" dirty="0"/>
              <a:t>he </a:t>
            </a:r>
            <a:r>
              <a:rPr lang="en-GB" b="0" dirty="0"/>
              <a:t>EEF </a:t>
            </a:r>
            <a:r>
              <a:rPr lang="en-GB" b="0" i="1" dirty="0"/>
              <a:t>Improving Secondary Science</a:t>
            </a:r>
            <a:r>
              <a:rPr lang="en-GB" b="0" dirty="0"/>
              <a:t> report</a:t>
            </a:r>
            <a:r>
              <a:rPr lang="en-GB" dirty="0"/>
              <a:t>, the diagnostic question provides</a:t>
            </a:r>
            <a:r>
              <a:rPr lang="en-GB" baseline="0" dirty="0"/>
              <a:t> </a:t>
            </a:r>
            <a:r>
              <a:rPr lang="en-GB" dirty="0"/>
              <a:t>evidence of preconceptions that students might have (recommendation #1).</a:t>
            </a:r>
          </a:p>
          <a:p>
            <a:endParaRPr lang="en-GB" dirty="0"/>
          </a:p>
          <a:p>
            <a:r>
              <a:rPr lang="en-GB" dirty="0"/>
              <a:t>The key phrase</a:t>
            </a:r>
            <a:r>
              <a:rPr lang="en-GB" baseline="0" dirty="0"/>
              <a:t> in EEF recommendation #1 is “Build on…”. When students answer this diagnostic question, it provides feedback from student to teacher about what they’re thinking, and the teacher can then provide feedback to the students about what they’ve misunderstood (recommendation #7).</a:t>
            </a:r>
          </a:p>
          <a:p>
            <a:endParaRPr lang="en-GB" baseline="0" dirty="0"/>
          </a:p>
          <a:p>
            <a:r>
              <a:rPr lang="en-GB" baseline="0" dirty="0"/>
              <a:t>The question could be used as the basis for some teacher-led dialogic questioning, </a:t>
            </a:r>
            <a:r>
              <a:rPr lang="en-GB" dirty="0"/>
              <a:t>e.g. why did students pick the answers they did? What do they think are the relative contributions of these factors in moving food through the digestive system? What would their answer be if the question was asked about a person who was lying down, or was motionless because they are asleep, or was an astronaut in space?</a:t>
            </a:r>
            <a:endParaRPr lang="en-GB" baseline="0" dirty="0"/>
          </a:p>
          <a:p>
            <a:endParaRPr lang="en-GB" baseline="0" dirty="0"/>
          </a:p>
          <a:p>
            <a:r>
              <a:rPr lang="en-GB" baseline="0" dirty="0"/>
              <a:t>Alternatively, students could talk in small groups about what they think are the right and wrong answers – and </a:t>
            </a:r>
            <a:r>
              <a:rPr lang="en-GB" i="1" baseline="0" dirty="0"/>
              <a:t>why</a:t>
            </a:r>
            <a:r>
              <a:rPr lang="en-GB" baseline="0" dirty="0"/>
              <a:t>. This type of metacognitive dialogue can help to move students’ thinking on from their preconceptions towards the scientific understanding we would want them to have – and in doing so, help them to retain and retrieve the knowledge needed to understand key concepts (recommendation #4).</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26</a:t>
            </a:fld>
            <a:endParaRPr lang="en-GB"/>
          </a:p>
        </p:txBody>
      </p:sp>
    </p:spTree>
    <p:extLst>
      <p:ext uri="{BB962C8B-B14F-4D97-AF65-F5344CB8AC3E}">
        <p14:creationId xmlns:p14="http://schemas.microsoft.com/office/powerpoint/2010/main" val="3854004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EEF published an ‘audit tool’ to accompany their report,</a:t>
            </a:r>
            <a:r>
              <a:rPr lang="en-GB" baseline="0" dirty="0"/>
              <a:t> in which they have set out short descriptors of what they think are ineffective, intermediate and exemplary practice in each of the seven areas. This is one page from the audit tool, and it relates to the first area – Preconceptions.</a:t>
            </a:r>
          </a:p>
          <a:p>
            <a:endParaRPr lang="en-GB" baseline="0" dirty="0"/>
          </a:p>
          <a:p>
            <a:r>
              <a:rPr lang="en-GB" baseline="0" dirty="0"/>
              <a:t>The first row is about teachers’ knowledge of common misconceptions.</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27</a:t>
            </a:fld>
            <a:endParaRPr lang="en-GB"/>
          </a:p>
        </p:txBody>
      </p:sp>
    </p:spTree>
    <p:extLst>
      <p:ext uri="{BB962C8B-B14F-4D97-AF65-F5344CB8AC3E}">
        <p14:creationId xmlns:p14="http://schemas.microsoft.com/office/powerpoint/2010/main" val="1284918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It’s easy to see how the resources we’ve developed for </a:t>
            </a:r>
            <a:r>
              <a:rPr lang="en-GB" i="1" baseline="0" dirty="0"/>
              <a:t>Best Evidence Science Teaching</a:t>
            </a:r>
            <a:r>
              <a:rPr lang="en-GB" baseline="0" dirty="0"/>
              <a:t> could help a teacher to start moving from left to right along those descriptors.</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28</a:t>
            </a:fld>
            <a:endParaRPr lang="en-GB"/>
          </a:p>
        </p:txBody>
      </p:sp>
    </p:spTree>
    <p:extLst>
      <p:ext uri="{BB962C8B-B14F-4D97-AF65-F5344CB8AC3E}">
        <p14:creationId xmlns:p14="http://schemas.microsoft.com/office/powerpoint/2010/main" val="246488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aseline="0" dirty="0"/>
              <a:t>The BEST resources are developed by the </a:t>
            </a:r>
            <a:r>
              <a:rPr lang="en-GB" sz="1200" b="1" baseline="0" dirty="0"/>
              <a:t>University of York Science Education Group</a:t>
            </a:r>
            <a:r>
              <a:rPr lang="en-GB" sz="1200" baseline="0" dirty="0"/>
              <a:t> (UYSEG), a team of science education researchers and curriculum developers based at the University of York, UK. Since 1983 the group has been engaged in research-informed curriculum development, which means taking the best research evidence we can find and transforming it into resources for science teachers to use in the classroom.</a:t>
            </a:r>
          </a:p>
          <a:p>
            <a:endParaRPr lang="en-GB" sz="1200" baseline="0" dirty="0"/>
          </a:p>
          <a:p>
            <a:r>
              <a:rPr lang="en-GB" sz="1200" baseline="0" dirty="0"/>
              <a:t>The </a:t>
            </a:r>
            <a:r>
              <a:rPr lang="en-GB" sz="1200" b="1" baseline="0" dirty="0"/>
              <a:t>Salters’ Institute</a:t>
            </a:r>
            <a:r>
              <a:rPr lang="en-GB" sz="1200" baseline="0" dirty="0"/>
              <a:t> has been proud to fully fund the BEST project since it began in 2016. The Salters’ Institute was founded in 1918, and plays a major role in the support of science teaching and the encouragement of young people to pursue careers in science. The partnership between the Salters’ Institute and UYSEG has endured for over 35 years, and has included some ground-breaking curriculum development projects: the Salters’ A level courses pioneered context-led teaching of science at age 16-18, and Twenty First Century Science led the way in developing students’ scientific literacy at age 14-16. Best Evidence Science Teaching (BEST) is the latest body of work to result from this valuable and productive partnership.</a:t>
            </a:r>
          </a:p>
          <a:p>
            <a:endParaRPr lang="en-GB" sz="1200" baseline="0" dirty="0"/>
          </a:p>
          <a:p>
            <a:r>
              <a:rPr lang="en-GB" sz="1200" baseline="0" dirty="0"/>
              <a:t>The </a:t>
            </a:r>
            <a:r>
              <a:rPr lang="en-GB" sz="1200" b="1" baseline="0" dirty="0"/>
              <a:t>Institute of Physics</a:t>
            </a:r>
            <a:r>
              <a:rPr lang="en-GB" sz="1200" baseline="0" dirty="0"/>
              <a:t> is now a co-funder of BEST, having supported the project since 2021.</a:t>
            </a:r>
          </a:p>
          <a:p>
            <a:endParaRPr lang="en-GB" sz="1200" baseline="0" dirty="0"/>
          </a:p>
          <a:p>
            <a:r>
              <a:rPr lang="en-GB" sz="1200" baseline="0" dirty="0"/>
              <a:t>We are providing free online access to the resources in collaboration with </a:t>
            </a:r>
            <a:r>
              <a:rPr lang="en-GB" sz="1200" b="1" baseline="0" dirty="0"/>
              <a:t>STEM Learning</a:t>
            </a:r>
            <a:r>
              <a:rPr lang="en-GB" sz="1200" baseline="0" dirty="0"/>
              <a:t> to support science teaching. Download from: </a:t>
            </a:r>
            <a:r>
              <a:rPr lang="en-GB" sz="1200" b="1" baseline="0" dirty="0"/>
              <a:t>www.BestEvidenceScienceTeaching.org</a:t>
            </a:r>
            <a:endParaRPr lang="en-GB" sz="1200" baseline="0"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5</a:t>
            </a:fld>
            <a:endParaRPr lang="en-GB"/>
          </a:p>
        </p:txBody>
      </p:sp>
    </p:spTree>
    <p:extLst>
      <p:ext uri="{BB962C8B-B14F-4D97-AF65-F5344CB8AC3E}">
        <p14:creationId xmlns:p14="http://schemas.microsoft.com/office/powerpoint/2010/main" val="1148784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second and third rows are about teachers uncovering and resolving misconceptions in their students’ thinking.</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29</a:t>
            </a:fld>
            <a:endParaRPr lang="en-GB"/>
          </a:p>
        </p:txBody>
      </p:sp>
    </p:spTree>
    <p:extLst>
      <p:ext uri="{BB962C8B-B14F-4D97-AF65-F5344CB8AC3E}">
        <p14:creationId xmlns:p14="http://schemas.microsoft.com/office/powerpoint/2010/main" val="310552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Again, it’s easy to see how the resources we’ve developed for </a:t>
            </a:r>
            <a:r>
              <a:rPr lang="en-GB" i="1" baseline="0" dirty="0"/>
              <a:t>Best Evidence Science Teaching</a:t>
            </a:r>
            <a:r>
              <a:rPr lang="en-GB" baseline="0" dirty="0"/>
              <a:t> could help a teacher to start moving from left to right along those descriptors.</a:t>
            </a:r>
            <a:endParaRPr lang="en-GB" dirty="0"/>
          </a:p>
          <a:p>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30</a:t>
            </a:fld>
            <a:endParaRPr lang="en-GB"/>
          </a:p>
        </p:txBody>
      </p:sp>
    </p:spTree>
    <p:extLst>
      <p:ext uri="{BB962C8B-B14F-4D97-AF65-F5344CB8AC3E}">
        <p14:creationId xmlns:p14="http://schemas.microsoft.com/office/powerpoint/2010/main" val="4293251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aseline="0" dirty="0"/>
              <a:t>This is another example of a diagnostic question from the </a:t>
            </a:r>
            <a:r>
              <a:rPr lang="en-GB" i="1" baseline="0" dirty="0"/>
              <a:t>Best Evidence Science Teaching</a:t>
            </a:r>
            <a:r>
              <a:rPr lang="en-GB" baseline="0" dirty="0"/>
              <a:t> collection.</a:t>
            </a:r>
          </a:p>
          <a:p>
            <a:pPr lvl="0"/>
            <a:endParaRPr lang="en-GB" dirty="0"/>
          </a:p>
          <a:p>
            <a:pPr lvl="0"/>
            <a:r>
              <a:rPr lang="en-GB" dirty="0"/>
              <a:t>This</a:t>
            </a:r>
            <a:r>
              <a:rPr lang="en-GB" baseline="0" dirty="0"/>
              <a:t> on is a</a:t>
            </a:r>
            <a:r>
              <a:rPr lang="en-GB" dirty="0"/>
              <a:t> particular type of ‘fill the gaps’ (cloze) activity, in which there are only </a:t>
            </a:r>
            <a:r>
              <a:rPr lang="en-GB" b="1" dirty="0"/>
              <a:t>two</a:t>
            </a:r>
            <a:r>
              <a:rPr lang="en-GB" dirty="0"/>
              <a:t> words from which the student can choose to fill the gaps. We call</a:t>
            </a:r>
            <a:r>
              <a:rPr lang="en-GB" baseline="0" dirty="0"/>
              <a:t> this a </a:t>
            </a:r>
            <a:r>
              <a:rPr lang="en-GB" b="1" baseline="0" dirty="0"/>
              <a:t>focussed cloze</a:t>
            </a:r>
            <a:r>
              <a:rPr lang="en-GB" baseline="0" dirty="0"/>
              <a:t>. </a:t>
            </a:r>
            <a:r>
              <a:rPr lang="en-GB" dirty="0"/>
              <a:t>The words provided to fill the gaps are a pair of words for which there is research evidence that they are commonly confused by students. Because there</a:t>
            </a:r>
            <a:r>
              <a:rPr lang="en-GB" baseline="0" dirty="0"/>
              <a:t> are</a:t>
            </a:r>
            <a:r>
              <a:rPr lang="en-GB" dirty="0"/>
              <a:t> lots of gaps but only two words, students really need to understand the difference between the two words to fill all the gaps correctly.</a:t>
            </a:r>
          </a:p>
        </p:txBody>
      </p:sp>
      <p:sp>
        <p:nvSpPr>
          <p:cNvPr id="4" name="Slide Number Placeholder 3"/>
          <p:cNvSpPr>
            <a:spLocks noGrp="1"/>
          </p:cNvSpPr>
          <p:nvPr>
            <p:ph type="sldNum" sz="quarter" idx="10"/>
          </p:nvPr>
        </p:nvSpPr>
        <p:spPr/>
        <p:txBody>
          <a:bodyPr/>
          <a:lstStyle/>
          <a:p>
            <a:fld id="{0269A239-DF3A-4D0C-A85B-69FB5CB1A26C}" type="slidenum">
              <a:rPr lang="en-GB" smtClean="0"/>
              <a:pPr/>
              <a:t>31</a:t>
            </a:fld>
            <a:endParaRPr lang="en-GB"/>
          </a:p>
        </p:txBody>
      </p:sp>
    </p:spTree>
    <p:extLst>
      <p:ext uri="{BB962C8B-B14F-4D97-AF65-F5344CB8AC3E}">
        <p14:creationId xmlns:p14="http://schemas.microsoft.com/office/powerpoint/2010/main" val="1244460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0" dirty="0"/>
              <a:t>Thinking about this with respect to the recommendations of t</a:t>
            </a:r>
            <a:r>
              <a:rPr lang="en-GB" b="0" baseline="0" dirty="0"/>
              <a:t>he </a:t>
            </a:r>
            <a:r>
              <a:rPr lang="en-GB" b="0" dirty="0"/>
              <a:t>EEF </a:t>
            </a:r>
            <a:r>
              <a:rPr lang="en-GB" b="0" i="1" dirty="0"/>
              <a:t>Improving Secondary Science</a:t>
            </a:r>
            <a:r>
              <a:rPr lang="en-GB" b="0" dirty="0"/>
              <a:t> report, a focussed</a:t>
            </a:r>
            <a:r>
              <a:rPr lang="en-GB" b="0" baseline="0" dirty="0"/>
              <a:t> cloze activity helps to probe and develop students’ understanding of scientific vocabulary (recommendation #6) by encouraging them to think about using words in a scientific (rather than everyday) way.</a:t>
            </a:r>
          </a:p>
          <a:p>
            <a:pPr lvl="0"/>
            <a:endParaRPr lang="en-GB" b="0" baseline="0" dirty="0"/>
          </a:p>
          <a:p>
            <a:pPr lvl="0"/>
            <a:r>
              <a:rPr lang="en-GB" b="0" baseline="0" dirty="0"/>
              <a:t>It also provides evidence of students’ preconceptions and misunderstanding (recommendation #1), and helps you to build upon these through feedback (recommendation #7) to encourage development of the kind of scientific understanding we want students to have – so that they can retain and retrieve understanding of key concepts (recommendation #4).</a:t>
            </a:r>
            <a:endParaRPr lang="en-GB" b="0"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32</a:t>
            </a:fld>
            <a:endParaRPr lang="en-GB"/>
          </a:p>
        </p:txBody>
      </p:sp>
    </p:spTree>
    <p:extLst>
      <p:ext uri="{BB962C8B-B14F-4D97-AF65-F5344CB8AC3E}">
        <p14:creationId xmlns:p14="http://schemas.microsoft.com/office/powerpoint/2010/main" val="2843533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This</a:t>
            </a:r>
            <a:r>
              <a:rPr lang="en-GB" baseline="0" dirty="0"/>
              <a:t> is an example of a </a:t>
            </a:r>
            <a:r>
              <a:rPr lang="en-GB" b="1" baseline="0" dirty="0"/>
              <a:t>response activity</a:t>
            </a:r>
            <a:r>
              <a:rPr lang="en-GB" baseline="0" dirty="0"/>
              <a:t> from the </a:t>
            </a:r>
            <a:r>
              <a:rPr lang="en-GB" i="1" baseline="0" dirty="0"/>
              <a:t>Best Evidence Science Teaching</a:t>
            </a:r>
            <a:r>
              <a:rPr lang="en-GB" baseline="0" dirty="0"/>
              <a:t> collection. It’s a small group discussion activity, </a:t>
            </a:r>
            <a:r>
              <a:rPr lang="en-GB" dirty="0"/>
              <a:t>designed to facilitate metacognitive</a:t>
            </a:r>
            <a:r>
              <a:rPr lang="en-GB" baseline="0" dirty="0"/>
              <a:t> talk and dialogue. In this kind of discussion, students have to think critically about what they know and understand, and discussion encourages ‘meaning making’ through social construction of understanding.</a:t>
            </a:r>
          </a:p>
          <a:p>
            <a:endParaRPr lang="en-GB" baseline="0" dirty="0"/>
          </a:p>
          <a:p>
            <a:r>
              <a:rPr lang="en-GB" baseline="0" dirty="0"/>
              <a:t>This discussion activity is focussed on critiquing a scientific model. This is a way of making scientific models explicit, and to get students to think critically about the uses and limitations of models.</a:t>
            </a:r>
          </a:p>
          <a:p>
            <a:endParaRPr lang="en-GB" baseline="0" dirty="0"/>
          </a:p>
          <a:p>
            <a:r>
              <a:rPr lang="en-GB" baseline="0" dirty="0"/>
              <a:t>The model is presented in this kind of activity </a:t>
            </a:r>
            <a:r>
              <a:rPr lang="en-GB" b="0" baseline="0" dirty="0"/>
              <a:t>without</a:t>
            </a:r>
            <a:r>
              <a:rPr lang="en-GB" baseline="0" dirty="0"/>
              <a:t> any indication of whether it’s a good or bad model; students have to talk about what the parts of the model represent, the uses and limitations of the model, and decide for themselves how useful it is.</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33</a:t>
            </a:fld>
            <a:endParaRPr lang="en-GB"/>
          </a:p>
        </p:txBody>
      </p:sp>
    </p:spTree>
    <p:extLst>
      <p:ext uri="{BB962C8B-B14F-4D97-AF65-F5344CB8AC3E}">
        <p14:creationId xmlns:p14="http://schemas.microsoft.com/office/powerpoint/2010/main" val="2568184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With respect to the recommendations</a:t>
            </a:r>
            <a:r>
              <a:rPr lang="en-GB" b="0" baseline="0" dirty="0"/>
              <a:t> of the </a:t>
            </a:r>
            <a:r>
              <a:rPr lang="en-GB" b="0" dirty="0"/>
              <a:t>EEF </a:t>
            </a:r>
            <a:r>
              <a:rPr lang="en-GB" b="0" i="1" dirty="0"/>
              <a:t>Improving Secondary Science</a:t>
            </a:r>
            <a:r>
              <a:rPr lang="en-GB" b="0" dirty="0"/>
              <a:t> report, the </a:t>
            </a:r>
            <a:r>
              <a:rPr lang="en-GB" dirty="0"/>
              <a:t>metacognitive</a:t>
            </a:r>
            <a:r>
              <a:rPr lang="en-GB" baseline="0" dirty="0"/>
              <a:t> talk and dialogue that takes place in </a:t>
            </a:r>
            <a:r>
              <a:rPr lang="en-GB" b="0" dirty="0"/>
              <a:t>a small group discussion </a:t>
            </a:r>
            <a:r>
              <a:rPr lang="en-GB" b="0" baseline="0" dirty="0"/>
              <a:t>activity enables students to direct their own learning (recommendation #2). This helps to build upon students’ preconceptions (recommendation #1) through feedback from peers and the teacher (recommendation #7) to encourage development of the kind of scientific understanding we want students to have – so that they can retain and retrieve understanding of key concepts (recommendation #4).</a:t>
            </a:r>
            <a:endParaRPr lang="en-GB" b="0" dirty="0"/>
          </a:p>
          <a:p>
            <a:pPr lvl="0"/>
            <a:endParaRPr lang="en-GB" b="0" baseline="0" dirty="0"/>
          </a:p>
          <a:p>
            <a:pPr lvl="0"/>
            <a:r>
              <a:rPr lang="en-GB" b="0" baseline="0" dirty="0"/>
              <a:t>In this particular case it also encourages students to think explicitly and critically about the use of models in science (recommendation #3).</a:t>
            </a:r>
            <a:endParaRPr lang="en-GB" b="0"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34</a:t>
            </a:fld>
            <a:endParaRPr lang="en-GB"/>
          </a:p>
        </p:txBody>
      </p:sp>
    </p:spTree>
    <p:extLst>
      <p:ext uri="{BB962C8B-B14F-4D97-AF65-F5344CB8AC3E}">
        <p14:creationId xmlns:p14="http://schemas.microsoft.com/office/powerpoint/2010/main" val="2724774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C4AC6C3-1086-4E93-8B14-727EF94755EB}" type="slidenum">
              <a:rPr lang="en-GB" smtClean="0"/>
              <a:t>35</a:t>
            </a:fld>
            <a:endParaRPr lang="en-GB"/>
          </a:p>
        </p:txBody>
      </p:sp>
    </p:spTree>
    <p:extLst>
      <p:ext uri="{BB962C8B-B14F-4D97-AF65-F5344CB8AC3E}">
        <p14:creationId xmlns:p14="http://schemas.microsoft.com/office/powerpoint/2010/main" val="174104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 </a:t>
            </a:r>
            <a:r>
              <a:rPr lang="en-GB" sz="1200" b="1" kern="1200" dirty="0">
                <a:solidFill>
                  <a:schemeClr val="tx1"/>
                </a:solidFill>
                <a:effectLst/>
                <a:latin typeface="+mn-lt"/>
                <a:ea typeface="+mn-ea"/>
                <a:cs typeface="+mn-cs"/>
              </a:rPr>
              <a:t>progression toolkit</a:t>
            </a:r>
            <a:r>
              <a:rPr lang="en-GB" sz="1200" kern="1200" dirty="0">
                <a:solidFill>
                  <a:schemeClr val="tx1"/>
                </a:solidFill>
                <a:effectLst/>
                <a:latin typeface="+mn-lt"/>
                <a:ea typeface="+mn-ea"/>
                <a:cs typeface="+mn-cs"/>
              </a:rPr>
              <a:t> sets out a research-informed progression pathway that describes, in appropriate steps, what students should be able to do as their understanding of the concept develops.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progression</a:t>
            </a:r>
            <a:r>
              <a:rPr lang="en-GB" sz="1200" kern="1200" baseline="0" dirty="0">
                <a:solidFill>
                  <a:schemeClr val="tx1"/>
                </a:solidFill>
                <a:effectLst/>
                <a:latin typeface="+mn-lt"/>
                <a:ea typeface="+mn-ea"/>
                <a:cs typeface="+mn-cs"/>
              </a:rPr>
              <a:t> pathway is only advisory, </a:t>
            </a:r>
            <a:r>
              <a:rPr lang="en-GB" sz="1200" kern="1200" dirty="0">
                <a:solidFill>
                  <a:schemeClr val="tx1"/>
                </a:solidFill>
                <a:effectLst/>
                <a:latin typeface="+mn-lt"/>
                <a:ea typeface="+mn-ea"/>
                <a:cs typeface="+mn-cs"/>
              </a:rPr>
              <a:t>but for teachers</a:t>
            </a:r>
            <a:r>
              <a:rPr lang="en-GB" sz="1200" kern="1200" baseline="0" dirty="0">
                <a:solidFill>
                  <a:schemeClr val="tx1"/>
                </a:solidFill>
                <a:effectLst/>
                <a:latin typeface="+mn-lt"/>
                <a:ea typeface="+mn-ea"/>
                <a:cs typeface="+mn-cs"/>
              </a:rPr>
              <a:t> seeking</a:t>
            </a:r>
            <a:r>
              <a:rPr lang="en-GB" sz="1200" kern="1200" dirty="0">
                <a:solidFill>
                  <a:schemeClr val="tx1"/>
                </a:solidFill>
                <a:effectLst/>
                <a:latin typeface="+mn-lt"/>
                <a:ea typeface="+mn-ea"/>
                <a:cs typeface="+mn-cs"/>
              </a:rPr>
              <a:t> some guidance on appropriate sequencing of learning</a:t>
            </a:r>
            <a:r>
              <a:rPr lang="en-GB" sz="1200" kern="1200" baseline="0" dirty="0">
                <a:solidFill>
                  <a:schemeClr val="tx1"/>
                </a:solidFill>
                <a:effectLst/>
                <a:latin typeface="+mn-lt"/>
                <a:ea typeface="+mn-ea"/>
                <a:cs typeface="+mn-cs"/>
              </a:rPr>
              <a:t> steps</a:t>
            </a:r>
            <a:r>
              <a:rPr lang="en-GB" sz="1200" kern="1200" dirty="0">
                <a:solidFill>
                  <a:schemeClr val="tx1"/>
                </a:solidFill>
                <a:effectLst/>
                <a:latin typeface="+mn-lt"/>
                <a:ea typeface="+mn-ea"/>
                <a:cs typeface="+mn-cs"/>
              </a:rPr>
              <a:t> it may help and </a:t>
            </a:r>
            <a:r>
              <a:rPr lang="en-GB" sz="1200" kern="1200" baseline="0" dirty="0">
                <a:solidFill>
                  <a:schemeClr val="tx1"/>
                </a:solidFill>
                <a:effectLst/>
                <a:latin typeface="+mn-lt"/>
                <a:ea typeface="+mn-ea"/>
                <a:cs typeface="+mn-cs"/>
              </a:rPr>
              <a:t>is based on our reading of relevant research evidence. </a:t>
            </a:r>
            <a:r>
              <a:rPr lang="en-GB" sz="1200" kern="1200" dirty="0">
                <a:solidFill>
                  <a:schemeClr val="tx1"/>
                </a:solidFill>
                <a:effectLst/>
                <a:latin typeface="+mn-lt"/>
                <a:ea typeface="+mn-ea"/>
                <a:cs typeface="+mn-cs"/>
              </a:rPr>
              <a:t>We’ve found that trainee teachers, NQTs and teachers who are having to teach outside their specialism find the progression pathways particularly helpful.</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10</a:t>
            </a:fld>
            <a:endParaRPr lang="en-GB"/>
          </a:p>
        </p:txBody>
      </p:sp>
    </p:spTree>
    <p:extLst>
      <p:ext uri="{BB962C8B-B14F-4D97-AF65-F5344CB8AC3E}">
        <p14:creationId xmlns:p14="http://schemas.microsoft.com/office/powerpoint/2010/main" val="3107223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For each step in the learning progression, we provide one or more research-informed </a:t>
            </a:r>
            <a:r>
              <a:rPr lang="en-GB" sz="1200" b="1" kern="1200" dirty="0">
                <a:solidFill>
                  <a:schemeClr val="tx1"/>
                </a:solidFill>
                <a:effectLst/>
                <a:latin typeface="+mn-lt"/>
                <a:ea typeface="+mn-ea"/>
                <a:cs typeface="+mn-cs"/>
              </a:rPr>
              <a:t>diagnostic questions</a:t>
            </a:r>
            <a:r>
              <a:rPr lang="en-GB" sz="1200" b="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 These provide evidence of </a:t>
            </a:r>
            <a:r>
              <a:rPr lang="en-GB" baseline="0" dirty="0"/>
              <a:t>where students are in their conceptual progression, and evidence of </a:t>
            </a:r>
            <a:r>
              <a:rPr lang="en-GB" sz="1200" kern="1200" dirty="0">
                <a:solidFill>
                  <a:schemeClr val="tx1"/>
                </a:solidFill>
                <a:effectLst/>
                <a:latin typeface="+mn-lt"/>
                <a:ea typeface="+mn-ea"/>
                <a:cs typeface="+mn-cs"/>
              </a:rPr>
              <a:t>common misunderstandings and preconceptions that can form barriers to developing scientific understanding.</a:t>
            </a:r>
            <a:endParaRPr lang="en-GB" dirty="0"/>
          </a:p>
          <a:p>
            <a:endParaRPr lang="en-GB" dirty="0"/>
          </a:p>
          <a:p>
            <a:r>
              <a:rPr lang="en-GB" dirty="0"/>
              <a:t>The diagnostic questions are most effective when they’re used as part of a learning</a:t>
            </a:r>
            <a:r>
              <a:rPr lang="en-GB" baseline="0" dirty="0"/>
              <a:t> pathway. The evidence they provide can be used formatively to help a teacher decide whether it’s appropriate to move on, or whether there is a need to challenge students’ misunderstandings using one or more response activities.</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11</a:t>
            </a:fld>
            <a:endParaRPr lang="en-GB"/>
          </a:p>
        </p:txBody>
      </p:sp>
    </p:spTree>
    <p:extLst>
      <p:ext uri="{BB962C8B-B14F-4D97-AF65-F5344CB8AC3E}">
        <p14:creationId xmlns:p14="http://schemas.microsoft.com/office/powerpoint/2010/main" val="115160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1" dirty="0"/>
              <a:t>Simple multiple</a:t>
            </a:r>
            <a:r>
              <a:rPr lang="en-GB" b="1" baseline="0" dirty="0"/>
              <a:t> choice</a:t>
            </a:r>
            <a:endParaRPr lang="en-GB" b="1" dirty="0"/>
          </a:p>
          <a:p>
            <a:pPr lvl="0"/>
            <a:endParaRPr lang="en-GB" dirty="0"/>
          </a:p>
          <a:p>
            <a:pPr lvl="0"/>
            <a:r>
              <a:rPr lang="en-GB" dirty="0"/>
              <a:t>The answer options can be presented as words, numbers, pictures, graphs, equations... etc.</a:t>
            </a:r>
          </a:p>
          <a:p>
            <a:pPr lvl="0"/>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type of diagnostic question provides a quick way to gather evidence of learning. It could be completed individually, in small groups to encourage discussion, or with a whole class using a voting system. Students could vote</a:t>
            </a:r>
            <a:r>
              <a:rPr lang="en-GB" baseline="0" dirty="0"/>
              <a:t> on the answer options using a show of hands, mini whiteboards, apps (e.g. </a:t>
            </a:r>
            <a:r>
              <a:rPr lang="en-GB" baseline="0" dirty="0" err="1"/>
              <a:t>Plickers</a:t>
            </a:r>
            <a:r>
              <a:rPr lang="en-GB" baseline="0" dirty="0"/>
              <a:t>), and so on.</a:t>
            </a:r>
            <a:endParaRPr lang="en-GB" dirty="0"/>
          </a:p>
          <a:p>
            <a:r>
              <a:rPr lang="en-GB" dirty="0"/>
              <a:t> </a:t>
            </a:r>
          </a:p>
          <a:p>
            <a:r>
              <a:rPr lang="en-GB" dirty="0"/>
              <a:t>The ‘distractors’ (the incorrect options) are developed from research on common misunderstandings, to reveal whether students hold these ideas. They are not obviously wrong to a student</a:t>
            </a:r>
            <a:r>
              <a:rPr lang="en-GB" baseline="0" dirty="0"/>
              <a:t> who holds these misconceptions; the question is more powerfully diagnostic (and testing) because the distractors are strong (i.e. tempting).</a:t>
            </a:r>
            <a:endParaRPr lang="en-GB"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14</a:t>
            </a:fld>
            <a:endParaRPr lang="en-GB"/>
          </a:p>
        </p:txBody>
      </p:sp>
    </p:spTree>
    <p:extLst>
      <p:ext uri="{BB962C8B-B14F-4D97-AF65-F5344CB8AC3E}">
        <p14:creationId xmlns:p14="http://schemas.microsoft.com/office/powerpoint/2010/main" val="270510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1" dirty="0"/>
              <a:t>Two-tier</a:t>
            </a:r>
            <a:r>
              <a:rPr lang="en-GB" b="1" baseline="0" dirty="0"/>
              <a:t> multiple choice</a:t>
            </a:r>
            <a:endParaRPr lang="en-GB" b="1" dirty="0"/>
          </a:p>
          <a:p>
            <a:pPr lvl="0"/>
            <a:endParaRPr lang="en-GB" dirty="0"/>
          </a:p>
          <a:p>
            <a:pPr lvl="0"/>
            <a:r>
              <a:rPr lang="en-GB" dirty="0"/>
              <a:t>This format is commonly used in the</a:t>
            </a:r>
            <a:r>
              <a:rPr lang="en-GB" baseline="0" dirty="0"/>
              <a:t> science education research literature.</a:t>
            </a:r>
            <a:endParaRPr lang="en-GB" dirty="0"/>
          </a:p>
          <a:p>
            <a:pPr lvl="0"/>
            <a:endParaRPr lang="en-GB" dirty="0"/>
          </a:p>
          <a:p>
            <a:pPr lvl="0"/>
            <a:r>
              <a:rPr lang="en-GB" dirty="0"/>
              <a:t>It provides more information about students’ thinking than a simple multiple choice question - it’s more powerfully diagnostic.</a:t>
            </a:r>
          </a:p>
          <a:p>
            <a:r>
              <a:rPr lang="en-GB" dirty="0"/>
              <a:t> </a:t>
            </a:r>
          </a:p>
          <a:p>
            <a:pPr lvl="0"/>
            <a:r>
              <a:rPr lang="en-GB" dirty="0"/>
              <a:t>In the first tier, students must select what they think is the correct or best answer. In the second tier, students must select the correct or best </a:t>
            </a:r>
            <a:r>
              <a:rPr lang="en-GB" i="1" dirty="0"/>
              <a:t>explanation</a:t>
            </a:r>
            <a:r>
              <a:rPr lang="en-GB" dirty="0"/>
              <a:t> for the answer they chose in the first tier.</a:t>
            </a:r>
          </a:p>
        </p:txBody>
      </p:sp>
      <p:sp>
        <p:nvSpPr>
          <p:cNvPr id="4" name="Slide Number Placeholder 3"/>
          <p:cNvSpPr>
            <a:spLocks noGrp="1"/>
          </p:cNvSpPr>
          <p:nvPr>
            <p:ph type="sldNum" sz="quarter" idx="10"/>
          </p:nvPr>
        </p:nvSpPr>
        <p:spPr/>
        <p:txBody>
          <a:bodyPr/>
          <a:lstStyle/>
          <a:p>
            <a:fld id="{0269A239-DF3A-4D0C-A85B-69FB5CB1A26C}" type="slidenum">
              <a:rPr lang="en-GB" smtClean="0"/>
              <a:pPr/>
              <a:t>15</a:t>
            </a:fld>
            <a:endParaRPr lang="en-GB"/>
          </a:p>
        </p:txBody>
      </p:sp>
    </p:spTree>
    <p:extLst>
      <p:ext uri="{BB962C8B-B14F-4D97-AF65-F5344CB8AC3E}">
        <p14:creationId xmlns:p14="http://schemas.microsoft.com/office/powerpoint/2010/main" val="3741055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1" dirty="0"/>
              <a:t>Confidence grid</a:t>
            </a:r>
          </a:p>
          <a:p>
            <a:pPr lvl="0"/>
            <a:endParaRPr lang="en-GB" dirty="0"/>
          </a:p>
          <a:p>
            <a:pPr lvl="0"/>
            <a:r>
              <a:rPr lang="en-GB" dirty="0"/>
              <a:t>This formation provides more information about students’ thinking than a simple multiple choice question</a:t>
            </a:r>
            <a:r>
              <a:rPr lang="en-GB" baseline="0" dirty="0"/>
              <a:t> - </a:t>
            </a:r>
            <a:r>
              <a:rPr lang="en-GB" dirty="0"/>
              <a:t>it’s more powerfully diagnostic.</a:t>
            </a:r>
          </a:p>
          <a:p>
            <a:r>
              <a:rPr lang="en-GB" dirty="0"/>
              <a:t> </a:t>
            </a:r>
          </a:p>
          <a:p>
            <a:pPr lvl="0"/>
            <a:r>
              <a:rPr lang="en-GB" dirty="0"/>
              <a:t>Students must evaluate each statement in turn, rather than homing in on the correct answer. For each statement they must indicate their confidence in ruling-in or ruling-out the answer.</a:t>
            </a:r>
          </a:p>
        </p:txBody>
      </p:sp>
      <p:sp>
        <p:nvSpPr>
          <p:cNvPr id="4" name="Slide Number Placeholder 3"/>
          <p:cNvSpPr>
            <a:spLocks noGrp="1"/>
          </p:cNvSpPr>
          <p:nvPr>
            <p:ph type="sldNum" sz="quarter" idx="10"/>
          </p:nvPr>
        </p:nvSpPr>
        <p:spPr/>
        <p:txBody>
          <a:bodyPr/>
          <a:lstStyle/>
          <a:p>
            <a:fld id="{0269A239-DF3A-4D0C-A85B-69FB5CB1A26C}" type="slidenum">
              <a:rPr lang="en-GB" smtClean="0"/>
              <a:pPr/>
              <a:t>16</a:t>
            </a:fld>
            <a:endParaRPr lang="en-GB"/>
          </a:p>
        </p:txBody>
      </p:sp>
    </p:spTree>
    <p:extLst>
      <p:ext uri="{BB962C8B-B14F-4D97-AF65-F5344CB8AC3E}">
        <p14:creationId xmlns:p14="http://schemas.microsoft.com/office/powerpoint/2010/main" val="522605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1" dirty="0"/>
              <a:t>Focussed cloze</a:t>
            </a:r>
          </a:p>
          <a:p>
            <a:pPr lvl="0"/>
            <a:endParaRPr lang="en-GB" dirty="0"/>
          </a:p>
          <a:p>
            <a:pPr lvl="0"/>
            <a:r>
              <a:rPr lang="en-GB" dirty="0"/>
              <a:t>A particular type of ‘fill the gaps’ (cloze) activity, in which there are only </a:t>
            </a:r>
            <a:r>
              <a:rPr lang="en-GB" b="1" dirty="0"/>
              <a:t>two</a:t>
            </a:r>
            <a:r>
              <a:rPr lang="en-GB" dirty="0"/>
              <a:t> words from which the student can choose to fill the gaps.</a:t>
            </a:r>
          </a:p>
          <a:p>
            <a:r>
              <a:rPr lang="en-GB" dirty="0"/>
              <a:t> </a:t>
            </a:r>
          </a:p>
          <a:p>
            <a:pPr lvl="0"/>
            <a:r>
              <a:rPr lang="en-GB" dirty="0"/>
              <a:t>The words provided to fill the gaps are a pair of words for which there is research evidence that they are commonly confused by students. Because there</a:t>
            </a:r>
            <a:r>
              <a:rPr lang="en-GB" baseline="0" dirty="0"/>
              <a:t> are</a:t>
            </a:r>
            <a:r>
              <a:rPr lang="en-GB" dirty="0"/>
              <a:t> lots of gaps but only two words, students really need to understand the difference between the two words to fill all the gaps correctly.</a:t>
            </a:r>
          </a:p>
        </p:txBody>
      </p:sp>
      <p:sp>
        <p:nvSpPr>
          <p:cNvPr id="4" name="Slide Number Placeholder 3"/>
          <p:cNvSpPr>
            <a:spLocks noGrp="1"/>
          </p:cNvSpPr>
          <p:nvPr>
            <p:ph type="sldNum" sz="quarter" idx="10"/>
          </p:nvPr>
        </p:nvSpPr>
        <p:spPr/>
        <p:txBody>
          <a:bodyPr/>
          <a:lstStyle/>
          <a:p>
            <a:fld id="{0269A239-DF3A-4D0C-A85B-69FB5CB1A26C}" type="slidenum">
              <a:rPr lang="en-GB" smtClean="0"/>
              <a:pPr/>
              <a:t>17</a:t>
            </a:fld>
            <a:endParaRPr lang="en-GB"/>
          </a:p>
        </p:txBody>
      </p:sp>
    </p:spTree>
    <p:extLst>
      <p:ext uri="{BB962C8B-B14F-4D97-AF65-F5344CB8AC3E}">
        <p14:creationId xmlns:p14="http://schemas.microsoft.com/office/powerpoint/2010/main" val="124446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Small group discussion</a:t>
            </a:r>
          </a:p>
          <a:p>
            <a:endParaRPr lang="en-GB" dirty="0"/>
          </a:p>
          <a:p>
            <a:r>
              <a:rPr lang="en-GB" dirty="0"/>
              <a:t>Small group discussion activities facilitate metacognitive</a:t>
            </a:r>
            <a:r>
              <a:rPr lang="en-GB" baseline="0" dirty="0"/>
              <a:t> talk and dialogue. Students have to think critically about what they know and understand, and discussion encourages meaning-making through social construction of understanding.</a:t>
            </a:r>
          </a:p>
          <a:p>
            <a:endParaRPr lang="en-GB" baseline="0" dirty="0"/>
          </a:p>
        </p:txBody>
      </p:sp>
      <p:sp>
        <p:nvSpPr>
          <p:cNvPr id="4" name="Slide Number Placeholder 3"/>
          <p:cNvSpPr>
            <a:spLocks noGrp="1"/>
          </p:cNvSpPr>
          <p:nvPr>
            <p:ph type="sldNum" sz="quarter" idx="10"/>
          </p:nvPr>
        </p:nvSpPr>
        <p:spPr/>
        <p:txBody>
          <a:bodyPr/>
          <a:lstStyle/>
          <a:p>
            <a:fld id="{0269A239-DF3A-4D0C-A85B-69FB5CB1A26C}" type="slidenum">
              <a:rPr lang="en-GB" smtClean="0"/>
              <a:pPr/>
              <a:t>18</a:t>
            </a:fld>
            <a:endParaRPr lang="en-GB"/>
          </a:p>
        </p:txBody>
      </p:sp>
    </p:spTree>
    <p:extLst>
      <p:ext uri="{BB962C8B-B14F-4D97-AF65-F5344CB8AC3E}">
        <p14:creationId xmlns:p14="http://schemas.microsoft.com/office/powerpoint/2010/main" val="88382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944A-AFB2-4A46-BD35-C341BAF4F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DE19E5-8421-403E-BF69-B5EE20037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AD71EB-DDE9-41C9-BA41-64588DF43B42}"/>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5" name="Footer Placeholder 4">
            <a:extLst>
              <a:ext uri="{FF2B5EF4-FFF2-40B4-BE49-F238E27FC236}">
                <a16:creationId xmlns:a16="http://schemas.microsoft.com/office/drawing/2014/main" id="{B328ECDD-EF31-4598-BFF1-D07163B32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B86D1C-E0C6-4681-846D-FF77406FAEE5}"/>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15560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39CC-BAB1-4492-96AF-F40E429CFC7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1872F8-006B-426E-BF35-AEF2C85856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53B8F5-35FC-4A08-A1FF-A940A8871027}"/>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5" name="Footer Placeholder 4">
            <a:extLst>
              <a:ext uri="{FF2B5EF4-FFF2-40B4-BE49-F238E27FC236}">
                <a16:creationId xmlns:a16="http://schemas.microsoft.com/office/drawing/2014/main" id="{A90696F6-D188-45FD-B545-A6A825BECE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D512BA-3E51-47DD-8C56-16DCBCA9E12F}"/>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406953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1F168-B428-4190-BED2-68D16E59D8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8F80F5-C2AC-420B-B76E-CFBC227E96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947035-B468-430B-B5A3-4FB0E0A664C0}"/>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5" name="Footer Placeholder 4">
            <a:extLst>
              <a:ext uri="{FF2B5EF4-FFF2-40B4-BE49-F238E27FC236}">
                <a16:creationId xmlns:a16="http://schemas.microsoft.com/office/drawing/2014/main" id="{9903F01E-1DAD-4B60-92C2-870B679DBB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57876F-1EC9-4B8E-AE7A-76E0246402E5}"/>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241228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C209-868D-4D0F-AB88-25F5FF2002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6015F7A-C99F-4B34-8EE9-4B410873AC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7BB90A-5358-4B18-ACE4-3827F5C5F12A}"/>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5" name="Footer Placeholder 4">
            <a:extLst>
              <a:ext uri="{FF2B5EF4-FFF2-40B4-BE49-F238E27FC236}">
                <a16:creationId xmlns:a16="http://schemas.microsoft.com/office/drawing/2014/main" id="{2B9CE590-C9E8-45C7-AB4D-3250701D2D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6FCD7D-1C00-4B08-A3D2-2E16A7B5C71D}"/>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201301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2131-EAD5-4F96-85FE-C1E9B5476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6C5CB3-6059-4F5B-882B-5B1E8ABA1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D17D53-276A-46E4-95E1-F9594A619393}"/>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5" name="Footer Placeholder 4">
            <a:extLst>
              <a:ext uri="{FF2B5EF4-FFF2-40B4-BE49-F238E27FC236}">
                <a16:creationId xmlns:a16="http://schemas.microsoft.com/office/drawing/2014/main" id="{A7241B94-C010-430C-B2B4-EC6C909EE6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5DB398-6803-4A69-8D1E-A310425C7EDD}"/>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142193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EEA8-069C-46DB-BBAF-8C71E60B9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0CCF13-F0E3-410C-9D0F-8BEB886A81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0D5FF0B-1E2D-4592-82DE-31E2B7EB94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00EF60-C847-434E-ABF1-0D9C4ABCBEE7}"/>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6" name="Footer Placeholder 5">
            <a:extLst>
              <a:ext uri="{FF2B5EF4-FFF2-40B4-BE49-F238E27FC236}">
                <a16:creationId xmlns:a16="http://schemas.microsoft.com/office/drawing/2014/main" id="{586D51F9-167B-48E3-BD04-527A25A04F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7BF0A2-C202-42AE-B2B0-0040B56F611A}"/>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370760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C46C-A9AA-4ECE-83C1-13A016D455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BB9AA5-0C92-411E-B215-CDDDA1A91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7094DD-B134-476E-9B9C-D41D55E2A9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3FFEEC-9D23-49CB-A2CF-0790CCEDC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B7AA7E-71EA-410A-917F-86A586634D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A64C553-5511-456E-A9F8-BAC4A0D72D6E}"/>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8" name="Footer Placeholder 7">
            <a:extLst>
              <a:ext uri="{FF2B5EF4-FFF2-40B4-BE49-F238E27FC236}">
                <a16:creationId xmlns:a16="http://schemas.microsoft.com/office/drawing/2014/main" id="{85B9ADF7-D4FF-4287-AF1C-A22DF1DB1E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9DF1CD-EDA3-4B80-A382-7DACCD287CA8}"/>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56695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118B-B779-44AE-B22E-F7AE90225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4ACC2F-C0E7-4CF8-B86B-B2E70A6F9EE4}"/>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4" name="Footer Placeholder 3">
            <a:extLst>
              <a:ext uri="{FF2B5EF4-FFF2-40B4-BE49-F238E27FC236}">
                <a16:creationId xmlns:a16="http://schemas.microsoft.com/office/drawing/2014/main" id="{231DB0D8-8FA8-4FF3-9EC2-BC468465BA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32DDA3-D7A7-44B5-8A77-DA76157D14B6}"/>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145089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BDCF1-8700-4D2C-A246-72B6A0CA8641}"/>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3" name="Footer Placeholder 2">
            <a:extLst>
              <a:ext uri="{FF2B5EF4-FFF2-40B4-BE49-F238E27FC236}">
                <a16:creationId xmlns:a16="http://schemas.microsoft.com/office/drawing/2014/main" id="{16A0D993-54B9-4B36-9FEA-B1C7D102518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2BE0E0-72D1-43DC-B77D-224263828625}"/>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108164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2D27-86E2-4A05-B264-BCC68C953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FCE61B-C5C3-4C53-9D92-9EF85DFF2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72422B-34CE-45F1-87E9-80910E1CF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DE23D0-5D6C-432F-A672-9918CE83522E}"/>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6" name="Footer Placeholder 5">
            <a:extLst>
              <a:ext uri="{FF2B5EF4-FFF2-40B4-BE49-F238E27FC236}">
                <a16:creationId xmlns:a16="http://schemas.microsoft.com/office/drawing/2014/main" id="{B2EC082C-4A9B-4CFB-A809-78D7C466E9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DFC7AC-9630-4906-AA20-842B287582A7}"/>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103676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332E-67BB-4197-B01A-8E6D5A5E8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E7F301-5C66-4452-A89C-7AA1A3FE4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DC0B9C-192A-4F0C-91D1-DDC6FE22D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0C0DCF-F6EB-4C0C-8EC3-CEB8442AAFEF}"/>
              </a:ext>
            </a:extLst>
          </p:cNvPr>
          <p:cNvSpPr>
            <a:spLocks noGrp="1"/>
          </p:cNvSpPr>
          <p:nvPr>
            <p:ph type="dt" sz="half" idx="10"/>
          </p:nvPr>
        </p:nvSpPr>
        <p:spPr/>
        <p:txBody>
          <a:bodyPr/>
          <a:lstStyle/>
          <a:p>
            <a:fld id="{9F74DFBE-DAA4-4736-ADE4-1CE6D0AD805B}" type="datetimeFigureOut">
              <a:rPr lang="en-GB" smtClean="0"/>
              <a:t>05/09/2023</a:t>
            </a:fld>
            <a:endParaRPr lang="en-GB"/>
          </a:p>
        </p:txBody>
      </p:sp>
      <p:sp>
        <p:nvSpPr>
          <p:cNvPr id="6" name="Footer Placeholder 5">
            <a:extLst>
              <a:ext uri="{FF2B5EF4-FFF2-40B4-BE49-F238E27FC236}">
                <a16:creationId xmlns:a16="http://schemas.microsoft.com/office/drawing/2014/main" id="{992F57F3-2D04-468E-B1B7-71B2061B5D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CB4FEE-E550-4DD7-B959-FEF18D19F1B7}"/>
              </a:ext>
            </a:extLst>
          </p:cNvPr>
          <p:cNvSpPr>
            <a:spLocks noGrp="1"/>
          </p:cNvSpPr>
          <p:nvPr>
            <p:ph type="sldNum" sz="quarter" idx="12"/>
          </p:nvPr>
        </p:nvSpPr>
        <p:spPr/>
        <p:txBody>
          <a:bodyPr/>
          <a:lstStyle/>
          <a:p>
            <a:fld id="{53B6B287-BE2E-4472-B211-43232A493B11}" type="slidenum">
              <a:rPr lang="en-GB" smtClean="0"/>
              <a:t>‹#›</a:t>
            </a:fld>
            <a:endParaRPr lang="en-GB"/>
          </a:p>
        </p:txBody>
      </p:sp>
    </p:spTree>
    <p:extLst>
      <p:ext uri="{BB962C8B-B14F-4D97-AF65-F5344CB8AC3E}">
        <p14:creationId xmlns:p14="http://schemas.microsoft.com/office/powerpoint/2010/main" val="172381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303DE-0654-4B8C-A1E1-02D97553C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31172C-8362-4E8C-ACBE-EE5EEBAFF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D14DC5-397D-472E-B3E8-816980A18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4DFBE-DAA4-4736-ADE4-1CE6D0AD805B}" type="datetimeFigureOut">
              <a:rPr lang="en-GB" smtClean="0"/>
              <a:t>05/09/2023</a:t>
            </a:fld>
            <a:endParaRPr lang="en-GB"/>
          </a:p>
        </p:txBody>
      </p:sp>
      <p:sp>
        <p:nvSpPr>
          <p:cNvPr id="5" name="Footer Placeholder 4">
            <a:extLst>
              <a:ext uri="{FF2B5EF4-FFF2-40B4-BE49-F238E27FC236}">
                <a16:creationId xmlns:a16="http://schemas.microsoft.com/office/drawing/2014/main" id="{FA97AA92-540E-4E9E-BF19-9A2842697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230B22-CCE0-410A-ABB6-7DEEFDFFD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6B287-BE2E-4472-B211-43232A493B11}" type="slidenum">
              <a:rPr lang="en-GB" smtClean="0"/>
              <a:t>‹#›</a:t>
            </a:fld>
            <a:endParaRPr lang="en-GB"/>
          </a:p>
        </p:txBody>
      </p:sp>
    </p:spTree>
    <p:extLst>
      <p:ext uri="{BB962C8B-B14F-4D97-AF65-F5344CB8AC3E}">
        <p14:creationId xmlns:p14="http://schemas.microsoft.com/office/powerpoint/2010/main" val="254528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9.png"/><Relationship Id="rId5" Type="http://schemas.openxmlformats.org/officeDocument/2006/relationships/oleObject" Target="../embeddings/oleObject1.bin"/><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aRZ3KWlIJJ8"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9.png"/><Relationship Id="rId5" Type="http://schemas.openxmlformats.org/officeDocument/2006/relationships/oleObject" Target="../embeddings/oleObject2.bin"/><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oleObject" Target="../embeddings/oleObject3.bin"/><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0B00-9330-47FC-A970-DD2A649C21F7}"/>
              </a:ext>
            </a:extLst>
          </p:cNvPr>
          <p:cNvSpPr>
            <a:spLocks noGrp="1"/>
          </p:cNvSpPr>
          <p:nvPr>
            <p:ph type="ctrTitle"/>
          </p:nvPr>
        </p:nvSpPr>
        <p:spPr>
          <a:xfrm>
            <a:off x="917944" y="-127592"/>
            <a:ext cx="9144000" cy="990047"/>
          </a:xfrm>
        </p:spPr>
        <p:txBody>
          <a:bodyPr/>
          <a:lstStyle/>
          <a:p>
            <a:r>
              <a:rPr lang="en-GB" dirty="0"/>
              <a:t>Introducing BEST</a:t>
            </a:r>
          </a:p>
        </p:txBody>
      </p:sp>
      <p:sp>
        <p:nvSpPr>
          <p:cNvPr id="3" name="Subtitle 2">
            <a:extLst>
              <a:ext uri="{FF2B5EF4-FFF2-40B4-BE49-F238E27FC236}">
                <a16:creationId xmlns:a16="http://schemas.microsoft.com/office/drawing/2014/main" id="{05E1B01A-00D9-49E3-A0FC-CD7272651CDE}"/>
              </a:ext>
            </a:extLst>
          </p:cNvPr>
          <p:cNvSpPr>
            <a:spLocks noGrp="1"/>
          </p:cNvSpPr>
          <p:nvPr>
            <p:ph type="subTitle" idx="1"/>
          </p:nvPr>
        </p:nvSpPr>
        <p:spPr>
          <a:xfrm>
            <a:off x="255181" y="1105785"/>
            <a:ext cx="11387470" cy="5571461"/>
          </a:xfrm>
        </p:spPr>
        <p:txBody>
          <a:bodyPr>
            <a:normAutofit fontScale="77500" lnSpcReduction="20000"/>
          </a:bodyPr>
          <a:lstStyle/>
          <a:p>
            <a:r>
              <a:rPr lang="en-GB" dirty="0"/>
              <a:t>Learn that section 2</a:t>
            </a:r>
          </a:p>
          <a:p>
            <a:r>
              <a:rPr lang="en-GB" dirty="0"/>
              <a:t>Learning involves a lasting change in pupils’ capabilities or understanding. </a:t>
            </a:r>
          </a:p>
          <a:p>
            <a:r>
              <a:rPr lang="en-GB" dirty="0"/>
              <a:t>2. Prior knowledge plays an important role in how pupils learn; committing some key facts to their long-term memory is likely to help pupils learn more complex ideas.</a:t>
            </a:r>
          </a:p>
          <a:p>
            <a:r>
              <a:rPr lang="en-GB" dirty="0"/>
              <a:t>Learn that section 3 </a:t>
            </a:r>
          </a:p>
          <a:p>
            <a:r>
              <a:rPr lang="en-GB" dirty="0"/>
              <a:t>Ensuring pupils master foundational concepts and knowledge before moving on is likely to</a:t>
            </a:r>
          </a:p>
          <a:p>
            <a:r>
              <a:rPr lang="en-GB" dirty="0"/>
              <a:t>build pupils’ confidence and help them succeed.</a:t>
            </a:r>
          </a:p>
          <a:p>
            <a:r>
              <a:rPr lang="en-GB" dirty="0"/>
              <a:t>Learn how to section 2</a:t>
            </a:r>
          </a:p>
          <a:p>
            <a:r>
              <a:rPr lang="en-GB" dirty="0"/>
              <a:t>Avoid overloading working memory, by: receiving clear, consistent and effective mentoring in how to take into account pupils’ prior knowledge when planning how much new information to introduce Discussing and analysing with expert colleagues how to identify possible misconceptions and plan how to prevent these forming.</a:t>
            </a:r>
          </a:p>
          <a:p>
            <a:r>
              <a:rPr lang="en-GB" dirty="0"/>
              <a:t>And - following expert input - by taking opportunities to practise,</a:t>
            </a:r>
          </a:p>
          <a:p>
            <a:r>
              <a:rPr lang="en-GB" dirty="0"/>
              <a:t>receive feedback and improve at:</a:t>
            </a:r>
          </a:p>
          <a:p>
            <a:r>
              <a:rPr lang="en-GB" dirty="0"/>
              <a:t>• Encouraging pupils to share emerging understanding and points of confusion so that misconceptions can be addressed.</a:t>
            </a:r>
          </a:p>
          <a:p>
            <a:r>
              <a:rPr lang="en-GB" dirty="0"/>
              <a:t>Learn how to section 4</a:t>
            </a:r>
          </a:p>
          <a:p>
            <a:r>
              <a:rPr lang="en-GB" dirty="0"/>
              <a:t>Providing opportunity for all pupils to learn and master essential concepts, knowledge, skills and principles of the subject.</a:t>
            </a:r>
          </a:p>
          <a:p>
            <a:endParaRPr lang="en-GB" dirty="0"/>
          </a:p>
        </p:txBody>
      </p:sp>
    </p:spTree>
    <p:extLst>
      <p:ext uri="{BB962C8B-B14F-4D97-AF65-F5344CB8AC3E}">
        <p14:creationId xmlns:p14="http://schemas.microsoft.com/office/powerpoint/2010/main" val="1087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0000">
            <a:off x="2320837" y="1869990"/>
            <a:ext cx="6976800" cy="3457380"/>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838200" y="-109008"/>
            <a:ext cx="10515600" cy="1325563"/>
          </a:xfrm>
        </p:spPr>
        <p:txBody>
          <a:bodyPr>
            <a:normAutofit/>
          </a:bodyPr>
          <a:lstStyle/>
          <a:p>
            <a:r>
              <a:rPr lang="en-GB" dirty="0"/>
              <a:t>Evidence-informed progression</a:t>
            </a:r>
          </a:p>
        </p:txBody>
      </p:sp>
      <p:sp>
        <p:nvSpPr>
          <p:cNvPr id="4" name="TextBox 3"/>
          <p:cNvSpPr txBox="1"/>
          <p:nvPr/>
        </p:nvSpPr>
        <p:spPr>
          <a:xfrm>
            <a:off x="1524001" y="922024"/>
            <a:ext cx="6193765" cy="833663"/>
          </a:xfrm>
          <a:prstGeom prst="rect">
            <a:avLst/>
          </a:prstGeom>
          <a:noFill/>
        </p:spPr>
        <p:txBody>
          <a:bodyPr vert="horz" wrap="square" lIns="36000" tIns="108000" rIns="72000" bIns="108000" rtlCol="0" anchor="t" anchorCtr="0">
            <a:spAutoFit/>
          </a:bodyPr>
          <a:lstStyle/>
          <a:p>
            <a:pPr marL="265113"/>
            <a:r>
              <a:rPr lang="en-GB" sz="2000" dirty="0">
                <a:solidFill>
                  <a:srgbClr val="333F48"/>
                </a:solidFill>
              </a:rPr>
              <a:t>A </a:t>
            </a:r>
            <a:r>
              <a:rPr lang="en-GB" sz="2000" b="1" dirty="0">
                <a:solidFill>
                  <a:srgbClr val="23647F"/>
                </a:solidFill>
              </a:rPr>
              <a:t>progression toolkit</a:t>
            </a:r>
            <a:r>
              <a:rPr lang="en-GB" sz="2000" dirty="0">
                <a:solidFill>
                  <a:srgbClr val="333F48"/>
                </a:solidFill>
              </a:rPr>
              <a:t> helps you to test and consolidate understanding of a </a:t>
            </a:r>
            <a:r>
              <a:rPr lang="en-GB" sz="2000" b="1" dirty="0">
                <a:solidFill>
                  <a:srgbClr val="006580"/>
                </a:solidFill>
              </a:rPr>
              <a:t>key concept</a:t>
            </a:r>
            <a:r>
              <a:rPr lang="en-GB" sz="2000" dirty="0">
                <a:solidFill>
                  <a:srgbClr val="333F48"/>
                </a:solidFill>
              </a:rPr>
              <a:t> in science.</a:t>
            </a:r>
          </a:p>
        </p:txBody>
      </p:sp>
      <p:grpSp>
        <p:nvGrpSpPr>
          <p:cNvPr id="10" name="Group 9"/>
          <p:cNvGrpSpPr/>
          <p:nvPr/>
        </p:nvGrpSpPr>
        <p:grpSpPr>
          <a:xfrm>
            <a:off x="3637136" y="2897088"/>
            <a:ext cx="6999099" cy="3194843"/>
            <a:chOff x="2123767" y="3162901"/>
            <a:chExt cx="6999099" cy="3194843"/>
          </a:xfrm>
        </p:grpSpPr>
        <p:sp>
          <p:nvSpPr>
            <p:cNvPr id="7" name="TextBox 6"/>
            <p:cNvSpPr txBox="1"/>
            <p:nvPr/>
          </p:nvSpPr>
          <p:spPr>
            <a:xfrm>
              <a:off x="2123767" y="5585637"/>
              <a:ext cx="6999099" cy="772107"/>
            </a:xfrm>
            <a:prstGeom prst="rect">
              <a:avLst/>
            </a:prstGeom>
            <a:noFill/>
          </p:spPr>
          <p:txBody>
            <a:bodyPr vert="horz" wrap="square" lIns="36000" tIns="108000" rIns="72000" bIns="108000" rtlCol="0" anchor="t" anchorCtr="0">
              <a:spAutoFit/>
            </a:bodyPr>
            <a:lstStyle/>
            <a:p>
              <a:pPr marL="361950"/>
              <a:r>
                <a:rPr lang="en-GB" dirty="0">
                  <a:solidFill>
                    <a:srgbClr val="333F48"/>
                  </a:solidFill>
                </a:rPr>
                <a:t>A research-informed progression pathway describes what students should be able to do as their understanding of the concept develops.</a:t>
              </a:r>
            </a:p>
          </p:txBody>
        </p:sp>
        <p:pic>
          <p:nvPicPr>
            <p:cNvPr id="8" name="Picture 7"/>
            <p:cNvPicPr>
              <a:picLocks/>
            </p:cNvPicPr>
            <p:nvPr/>
          </p:nvPicPr>
          <p:blipFill>
            <a:blip r:embed="rId4" cstate="print">
              <a:extLst>
                <a:ext uri="{28A0092B-C50C-407E-A947-70E740481C1C}">
                  <a14:useLocalDpi xmlns:a14="http://schemas.microsoft.com/office/drawing/2010/main" val="0"/>
                </a:ext>
              </a:extLst>
            </a:blip>
            <a:stretch>
              <a:fillRect/>
            </a:stretch>
          </p:blipFill>
          <p:spPr>
            <a:xfrm rot="2005379" flipH="1" flipV="1">
              <a:off x="6864995" y="3162901"/>
              <a:ext cx="1553623" cy="2258742"/>
            </a:xfrm>
            <a:prstGeom prst="rect">
              <a:avLst/>
            </a:prstGeom>
          </p:spPr>
        </p:pic>
      </p:grpSp>
      <p:sp>
        <p:nvSpPr>
          <p:cNvPr id="9" name="Parallelogram 8"/>
          <p:cNvSpPr/>
          <p:nvPr/>
        </p:nvSpPr>
        <p:spPr>
          <a:xfrm rot="21402522">
            <a:off x="3140709" y="2683642"/>
            <a:ext cx="6013420" cy="1044000"/>
          </a:xfrm>
          <a:prstGeom prst="parallelogram">
            <a:avLst>
              <a:gd name="adj" fmla="val 0"/>
            </a:avLst>
          </a:prstGeom>
          <a:solidFill>
            <a:srgbClr val="00658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333F48"/>
              </a:solidFill>
            </a:endParaRPr>
          </a:p>
        </p:txBody>
      </p:sp>
      <p:sp>
        <p:nvSpPr>
          <p:cNvPr id="5" name="Rectangle 4">
            <a:extLst>
              <a:ext uri="{FF2B5EF4-FFF2-40B4-BE49-F238E27FC236}">
                <a16:creationId xmlns:a16="http://schemas.microsoft.com/office/drawing/2014/main" id="{E1683257-D0D1-488B-B205-9D69576ED9F8}"/>
              </a:ext>
            </a:extLst>
          </p:cNvPr>
          <p:cNvSpPr/>
          <p:nvPr/>
        </p:nvSpPr>
        <p:spPr>
          <a:xfrm>
            <a:off x="78330" y="5971426"/>
            <a:ext cx="10947631" cy="923330"/>
          </a:xfrm>
          <a:prstGeom prst="rect">
            <a:avLst/>
          </a:prstGeom>
        </p:spPr>
        <p:txBody>
          <a:bodyPr wrap="square">
            <a:spAutoFit/>
          </a:bodyPr>
          <a:lstStyle/>
          <a:p>
            <a:r>
              <a:rPr lang="en-GB" dirty="0"/>
              <a:t>BEST (2021) available at https://www.stem.org.uk/secondary/resources/collections/science/best-evidence-science-teaching?gclid=CjwKCAjwo9unBhBTEiwAipC1181kZNkJY_5q1QXca-dKWWLyIHjTJRi6Vwe9JfiDYbFxk6kOWmCu8BoC3DQQAvD_BwE</a:t>
            </a:r>
          </a:p>
        </p:txBody>
      </p:sp>
    </p:spTree>
    <p:extLst>
      <p:ext uri="{BB962C8B-B14F-4D97-AF65-F5344CB8AC3E}">
        <p14:creationId xmlns:p14="http://schemas.microsoft.com/office/powerpoint/2010/main" val="32291047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0000">
            <a:off x="1692401" y="816732"/>
            <a:ext cx="5577502" cy="2354400"/>
          </a:xfrm>
          <a:prstGeom prst="rect">
            <a:avLst/>
          </a:prstGeom>
          <a:ln>
            <a:solidFill>
              <a:srgbClr val="D3CDBD"/>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657447" y="-47417"/>
            <a:ext cx="10515600" cy="1325563"/>
          </a:xfrm>
        </p:spPr>
        <p:txBody>
          <a:bodyPr/>
          <a:lstStyle/>
          <a:p>
            <a:r>
              <a:rPr lang="en-GB" dirty="0"/>
              <a:t>Diagnose misunderstandings</a:t>
            </a:r>
          </a:p>
        </p:txBody>
      </p:sp>
      <p:sp>
        <p:nvSpPr>
          <p:cNvPr id="5" name="TextBox 4"/>
          <p:cNvSpPr txBox="1"/>
          <p:nvPr/>
        </p:nvSpPr>
        <p:spPr>
          <a:xfrm>
            <a:off x="7481133" y="344624"/>
            <a:ext cx="3047073" cy="3234320"/>
          </a:xfrm>
          <a:prstGeom prst="rect">
            <a:avLst/>
          </a:prstGeom>
          <a:noFill/>
        </p:spPr>
        <p:txBody>
          <a:bodyPr vert="horz" wrap="square" lIns="36000" tIns="108000" rIns="72000" bIns="108000" rtlCol="0" anchor="t" anchorCtr="0">
            <a:spAutoFit/>
          </a:bodyPr>
          <a:lstStyle/>
          <a:p>
            <a:pPr marL="271463">
              <a:spcAft>
                <a:spcPts val="600"/>
              </a:spcAft>
            </a:pPr>
            <a:r>
              <a:rPr lang="en-GB" sz="1700" b="1" dirty="0">
                <a:solidFill>
                  <a:srgbClr val="006580"/>
                </a:solidFill>
              </a:rPr>
              <a:t>Diagnostic questions </a:t>
            </a:r>
            <a:r>
              <a:rPr lang="en-GB" sz="1700" dirty="0">
                <a:solidFill>
                  <a:srgbClr val="333F48"/>
                </a:solidFill>
              </a:rPr>
              <a:t>help you to collect:</a:t>
            </a:r>
          </a:p>
          <a:p>
            <a:pPr marL="542925" indent="-271463">
              <a:spcAft>
                <a:spcPts val="600"/>
              </a:spcAft>
              <a:buFont typeface="Arial" panose="020B0604020202020204" pitchFamily="34" charset="0"/>
              <a:buChar char="•"/>
            </a:pPr>
            <a:r>
              <a:rPr lang="en-GB" sz="1700" dirty="0">
                <a:solidFill>
                  <a:srgbClr val="333F48"/>
                </a:solidFill>
              </a:rPr>
              <a:t>evidence of where your students are in their conceptual progression</a:t>
            </a:r>
          </a:p>
          <a:p>
            <a:pPr marL="542925" indent="-271463">
              <a:spcAft>
                <a:spcPts val="600"/>
              </a:spcAft>
              <a:buFont typeface="Arial" panose="020B0604020202020204" pitchFamily="34" charset="0"/>
              <a:buChar char="•"/>
            </a:pPr>
            <a:r>
              <a:rPr lang="en-GB" sz="1700" dirty="0">
                <a:solidFill>
                  <a:srgbClr val="333F48"/>
                </a:solidFill>
              </a:rPr>
              <a:t>evidence of common misunderstandings and preconceptions.</a:t>
            </a:r>
          </a:p>
          <a:p>
            <a:pPr marL="271463">
              <a:spcAft>
                <a:spcPts val="600"/>
              </a:spcAft>
              <a:buFont typeface="Arial" panose="020B0604020202020204" pitchFamily="34" charset="0"/>
              <a:buChar char="•"/>
            </a:pPr>
            <a:endParaRPr lang="en-GB" sz="600" dirty="0">
              <a:solidFill>
                <a:srgbClr val="333F48"/>
              </a:solidFill>
            </a:endParaRPr>
          </a:p>
          <a:p>
            <a:pPr marL="271463">
              <a:spcAft>
                <a:spcPts val="600"/>
              </a:spcAft>
            </a:pPr>
            <a:r>
              <a:rPr lang="en-GB" sz="1700" dirty="0">
                <a:solidFill>
                  <a:srgbClr val="333F48"/>
                </a:solidFill>
              </a:rPr>
              <a:t>They can be used formatively to decide what to do next.</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1856">
            <a:off x="1894582" y="3486804"/>
            <a:ext cx="2702400" cy="2026800"/>
          </a:xfrm>
          <a:prstGeom prst="rect">
            <a:avLst/>
          </a:prstGeom>
          <a:ln w="6350">
            <a:solidFill>
              <a:srgbClr val="D3CDBD"/>
            </a:solidFill>
          </a:ln>
          <a:effectLst>
            <a:outerShdw blurRad="50800" dist="38100" dir="2700000" algn="tl" rotWithShape="0">
              <a:prstClr val="black">
                <a:alpha val="40000"/>
              </a:prstClr>
            </a:outerShdw>
          </a:effectLst>
        </p:spPr>
      </p:pic>
      <p:sp>
        <p:nvSpPr>
          <p:cNvPr id="6" name="Parallelogram 5"/>
          <p:cNvSpPr/>
          <p:nvPr/>
        </p:nvSpPr>
        <p:spPr>
          <a:xfrm rot="21420000">
            <a:off x="2605135" y="2673175"/>
            <a:ext cx="4714481" cy="432000"/>
          </a:xfrm>
          <a:prstGeom prst="parallelogram">
            <a:avLst>
              <a:gd name="adj" fmla="val 0"/>
            </a:avLst>
          </a:prstGeom>
          <a:solidFill>
            <a:srgbClr val="00658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92495">
            <a:off x="2332501" y="3131586"/>
            <a:ext cx="894716" cy="89471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387032">
            <a:off x="4434806" y="3309958"/>
            <a:ext cx="2702400" cy="2026800"/>
          </a:xfrm>
          <a:prstGeom prst="rect">
            <a:avLst/>
          </a:prstGeom>
          <a:ln w="6350">
            <a:solidFill>
              <a:srgbClr val="D3CDBD"/>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0000">
            <a:off x="7532318" y="3648346"/>
            <a:ext cx="2705219" cy="2026800"/>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0" name="Rectangle 9">
            <a:extLst>
              <a:ext uri="{FF2B5EF4-FFF2-40B4-BE49-F238E27FC236}">
                <a16:creationId xmlns:a16="http://schemas.microsoft.com/office/drawing/2014/main" id="{AE4B2C39-7686-40BA-97F9-5118962F4D68}"/>
              </a:ext>
            </a:extLst>
          </p:cNvPr>
          <p:cNvSpPr/>
          <p:nvPr/>
        </p:nvSpPr>
        <p:spPr>
          <a:xfrm>
            <a:off x="192688" y="5879742"/>
            <a:ext cx="10330424" cy="923330"/>
          </a:xfrm>
          <a:prstGeom prst="rect">
            <a:avLst/>
          </a:prstGeom>
        </p:spPr>
        <p:txBody>
          <a:bodyPr wrap="square">
            <a:spAutoFit/>
          </a:bodyPr>
          <a:lstStyle/>
          <a:p>
            <a:r>
              <a:rPr lang="en-GB" dirty="0"/>
              <a:t>BEST (2021) available at https://www.stem.org.uk/secondary/resources/collections/science/best-evidence-science-teaching?gclid=CjwKCAjwo9unBhBTEiwAipC1181kZNkJY_5q1QXca-dKWWLyIHjTJRi6Vwe9JfiDYbFxk6kOWmCu8BoC3DQQAvD_BwE</a:t>
            </a:r>
          </a:p>
        </p:txBody>
      </p:sp>
    </p:spTree>
    <p:extLst>
      <p:ext uri="{BB962C8B-B14F-4D97-AF65-F5344CB8AC3E}">
        <p14:creationId xmlns:p14="http://schemas.microsoft.com/office/powerpoint/2010/main" val="12220483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931E-D42C-40B6-9B1D-D1322EBD5622}"/>
              </a:ext>
            </a:extLst>
          </p:cNvPr>
          <p:cNvSpPr>
            <a:spLocks noGrp="1"/>
          </p:cNvSpPr>
          <p:nvPr>
            <p:ph type="title"/>
          </p:nvPr>
        </p:nvSpPr>
        <p:spPr/>
        <p:txBody>
          <a:bodyPr/>
          <a:lstStyle/>
          <a:p>
            <a:r>
              <a:rPr lang="en-GB" dirty="0"/>
              <a:t>Task 2 </a:t>
            </a:r>
          </a:p>
        </p:txBody>
      </p:sp>
      <p:sp>
        <p:nvSpPr>
          <p:cNvPr id="3" name="TextBox 2">
            <a:extLst>
              <a:ext uri="{FF2B5EF4-FFF2-40B4-BE49-F238E27FC236}">
                <a16:creationId xmlns:a16="http://schemas.microsoft.com/office/drawing/2014/main" id="{AF9E1BB8-B8CA-4502-822D-19BE175F8E40}"/>
              </a:ext>
            </a:extLst>
          </p:cNvPr>
          <p:cNvSpPr txBox="1"/>
          <p:nvPr/>
        </p:nvSpPr>
        <p:spPr>
          <a:xfrm>
            <a:off x="838200" y="1690688"/>
            <a:ext cx="10166498" cy="4062651"/>
          </a:xfrm>
          <a:prstGeom prst="rect">
            <a:avLst/>
          </a:prstGeom>
          <a:noFill/>
        </p:spPr>
        <p:txBody>
          <a:bodyPr wrap="square" rtlCol="0">
            <a:spAutoFit/>
          </a:bodyPr>
          <a:lstStyle/>
          <a:p>
            <a:r>
              <a:rPr lang="en-GB" sz="2400" dirty="0"/>
              <a:t>Working in Mixed groups. Role play one subject being the role of a teacher and others as the pupils. </a:t>
            </a:r>
          </a:p>
          <a:p>
            <a:endParaRPr lang="en-GB" sz="2400" dirty="0"/>
          </a:p>
          <a:p>
            <a:r>
              <a:rPr lang="en-GB" sz="2400" dirty="0"/>
              <a:t>Pupils are to complete the diagnostic quiz. </a:t>
            </a:r>
          </a:p>
          <a:p>
            <a:endParaRPr lang="en-GB" sz="2400" dirty="0"/>
          </a:p>
          <a:p>
            <a:r>
              <a:rPr lang="en-GB" sz="2400" dirty="0"/>
              <a:t>Based on the answers your pupils’ give identify where your students knowledge base in in the progression map. </a:t>
            </a:r>
          </a:p>
          <a:p>
            <a:endParaRPr lang="en-GB" sz="2400" dirty="0"/>
          </a:p>
          <a:p>
            <a:r>
              <a:rPr lang="en-GB" sz="2400" dirty="0"/>
              <a:t>What will you do next? </a:t>
            </a:r>
          </a:p>
          <a:p>
            <a:endParaRPr lang="en-GB" sz="2400" dirty="0"/>
          </a:p>
          <a:p>
            <a:endParaRPr lang="en-GB" dirty="0"/>
          </a:p>
        </p:txBody>
      </p:sp>
    </p:spTree>
    <p:extLst>
      <p:ext uri="{BB962C8B-B14F-4D97-AF65-F5344CB8AC3E}">
        <p14:creationId xmlns:p14="http://schemas.microsoft.com/office/powerpoint/2010/main" val="2450359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9D34-EE96-4688-A5E0-16BD67D363A8}"/>
              </a:ext>
            </a:extLst>
          </p:cNvPr>
          <p:cNvSpPr>
            <a:spLocks noGrp="1"/>
          </p:cNvSpPr>
          <p:nvPr>
            <p:ph type="title"/>
          </p:nvPr>
        </p:nvSpPr>
        <p:spPr/>
        <p:txBody>
          <a:bodyPr/>
          <a:lstStyle/>
          <a:p>
            <a:r>
              <a:rPr lang="en-GB" dirty="0"/>
              <a:t>Exemplar resources</a:t>
            </a:r>
          </a:p>
        </p:txBody>
      </p:sp>
      <p:sp>
        <p:nvSpPr>
          <p:cNvPr id="3" name="TextBox 2">
            <a:extLst>
              <a:ext uri="{FF2B5EF4-FFF2-40B4-BE49-F238E27FC236}">
                <a16:creationId xmlns:a16="http://schemas.microsoft.com/office/drawing/2014/main" id="{B46FB364-73CA-4318-8762-07788D3A9C35}"/>
              </a:ext>
            </a:extLst>
          </p:cNvPr>
          <p:cNvSpPr txBox="1"/>
          <p:nvPr/>
        </p:nvSpPr>
        <p:spPr>
          <a:xfrm>
            <a:off x="363279" y="1229896"/>
            <a:ext cx="11502656" cy="5262979"/>
          </a:xfrm>
          <a:prstGeom prst="rect">
            <a:avLst/>
          </a:prstGeom>
          <a:noFill/>
        </p:spPr>
        <p:txBody>
          <a:bodyPr wrap="square" rtlCol="0">
            <a:spAutoFit/>
          </a:bodyPr>
          <a:lstStyle/>
          <a:p>
            <a:r>
              <a:rPr lang="en-GB" sz="2800" dirty="0"/>
              <a:t>There are a range of tools provided classic examples include</a:t>
            </a:r>
          </a:p>
          <a:p>
            <a:endParaRPr lang="en-GB" sz="2800" dirty="0"/>
          </a:p>
          <a:p>
            <a:r>
              <a:rPr lang="en-GB" sz="2800" dirty="0"/>
              <a:t>Diagnostic questions – which identify whether a student holds a misconception or not.</a:t>
            </a:r>
          </a:p>
          <a:p>
            <a:endParaRPr lang="en-GB" sz="2800" dirty="0"/>
          </a:p>
          <a:p>
            <a:r>
              <a:rPr lang="en-GB" sz="2800" dirty="0"/>
              <a:t>Confidence rankers which identify how secure pupils are in their knowledge</a:t>
            </a:r>
          </a:p>
          <a:p>
            <a:endParaRPr lang="en-GB" sz="2800" dirty="0"/>
          </a:p>
          <a:p>
            <a:r>
              <a:rPr lang="en-GB" sz="2800" dirty="0"/>
              <a:t>Focussed Cloze- an activity that gets pupils to utilise two scientific words that are often confused.  These are structured to diagnose whether students are confused ( the research suggests this may be the case).</a:t>
            </a:r>
          </a:p>
          <a:p>
            <a:endParaRPr lang="en-GB" sz="2800" dirty="0"/>
          </a:p>
          <a:p>
            <a:r>
              <a:rPr lang="en-GB" sz="2800" dirty="0"/>
              <a:t>Response- activities given after to respond to an emerging need. </a:t>
            </a:r>
          </a:p>
        </p:txBody>
      </p:sp>
    </p:spTree>
    <p:extLst>
      <p:ext uri="{BB962C8B-B14F-4D97-AF65-F5344CB8AC3E}">
        <p14:creationId xmlns:p14="http://schemas.microsoft.com/office/powerpoint/2010/main" val="45624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17112" y="645638"/>
            <a:ext cx="9150889" cy="6212362"/>
          </a:xfrm>
          <a:prstGeom prst="rect">
            <a:avLst/>
          </a:prstGeom>
        </p:spPr>
      </p:pic>
      <p:sp>
        <p:nvSpPr>
          <p:cNvPr id="3"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dirty="0"/>
              <a:t>Body cells</a:t>
            </a:r>
            <a:endParaRPr lang="en-GB" dirty="0"/>
          </a:p>
        </p:txBody>
      </p:sp>
      <p:sp>
        <p:nvSpPr>
          <p:cNvPr id="4" name="Text Placeholder 16"/>
          <p:cNvSpPr txBox="1">
            <a:spLocks/>
          </p:cNvSpPr>
          <p:nvPr/>
        </p:nvSpPr>
        <p:spPr>
          <a:xfrm>
            <a:off x="1981201" y="863126"/>
            <a:ext cx="3122762" cy="1760878"/>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GB" dirty="0">
                <a:solidFill>
                  <a:srgbClr val="1F497D">
                    <a:lumMod val="50000"/>
                  </a:srgbClr>
                </a:solidFill>
              </a:rPr>
              <a:t>Which statement about the human body is true?</a:t>
            </a:r>
            <a:endParaRPr lang="en-US" dirty="0">
              <a:solidFill>
                <a:srgbClr val="1F497D">
                  <a:lumMod val="50000"/>
                </a:srgbClr>
              </a:solidFill>
            </a:endParaRPr>
          </a:p>
        </p:txBody>
      </p:sp>
      <p:sp>
        <p:nvSpPr>
          <p:cNvPr id="5" name="Rectangle 4"/>
          <p:cNvSpPr/>
          <p:nvPr/>
        </p:nvSpPr>
        <p:spPr>
          <a:xfrm>
            <a:off x="1926386" y="5553530"/>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926386" y="3574076"/>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926386" y="4233894"/>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926386" y="4893712"/>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981200" y="3659410"/>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A</a:t>
            </a:r>
          </a:p>
        </p:txBody>
      </p:sp>
      <p:sp>
        <p:nvSpPr>
          <p:cNvPr id="10" name="TextBox 9"/>
          <p:cNvSpPr txBox="1"/>
          <p:nvPr/>
        </p:nvSpPr>
        <p:spPr>
          <a:xfrm>
            <a:off x="2501842" y="3657081"/>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The body contains cells.</a:t>
            </a:r>
          </a:p>
        </p:txBody>
      </p:sp>
      <p:sp>
        <p:nvSpPr>
          <p:cNvPr id="11" name="TextBox 10"/>
          <p:cNvSpPr txBox="1"/>
          <p:nvPr/>
        </p:nvSpPr>
        <p:spPr>
          <a:xfrm>
            <a:off x="1981200" y="4319228"/>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B</a:t>
            </a:r>
          </a:p>
        </p:txBody>
      </p:sp>
      <p:sp>
        <p:nvSpPr>
          <p:cNvPr id="12" name="TextBox 11"/>
          <p:cNvSpPr txBox="1"/>
          <p:nvPr/>
        </p:nvSpPr>
        <p:spPr>
          <a:xfrm>
            <a:off x="2460597" y="4316899"/>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The body is a cell.</a:t>
            </a:r>
          </a:p>
        </p:txBody>
      </p:sp>
      <p:sp>
        <p:nvSpPr>
          <p:cNvPr id="13" name="TextBox 12"/>
          <p:cNvSpPr txBox="1"/>
          <p:nvPr/>
        </p:nvSpPr>
        <p:spPr>
          <a:xfrm>
            <a:off x="1981200" y="4979046"/>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C</a:t>
            </a:r>
          </a:p>
        </p:txBody>
      </p:sp>
      <p:sp>
        <p:nvSpPr>
          <p:cNvPr id="14" name="TextBox 13"/>
          <p:cNvSpPr txBox="1"/>
          <p:nvPr/>
        </p:nvSpPr>
        <p:spPr>
          <a:xfrm>
            <a:off x="2447027" y="4976717"/>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The body is made up of cells.</a:t>
            </a:r>
          </a:p>
        </p:txBody>
      </p:sp>
      <p:sp>
        <p:nvSpPr>
          <p:cNvPr id="15" name="TextBox 14"/>
          <p:cNvSpPr txBox="1"/>
          <p:nvPr/>
        </p:nvSpPr>
        <p:spPr>
          <a:xfrm>
            <a:off x="1981200" y="5632516"/>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D</a:t>
            </a:r>
          </a:p>
        </p:txBody>
      </p:sp>
      <p:sp>
        <p:nvSpPr>
          <p:cNvPr id="16" name="TextBox 15"/>
          <p:cNvSpPr txBox="1"/>
          <p:nvPr/>
        </p:nvSpPr>
        <p:spPr>
          <a:xfrm>
            <a:off x="2460597" y="5630187"/>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Cells are only found between the organs.</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808" y="846397"/>
            <a:ext cx="1737851" cy="2488198"/>
          </a:xfrm>
          <a:prstGeom prst="rect">
            <a:avLst/>
          </a:prstGeom>
        </p:spPr>
      </p:pic>
      <p:grpSp>
        <p:nvGrpSpPr>
          <p:cNvPr id="18" name="Group 17"/>
          <p:cNvGrpSpPr/>
          <p:nvPr/>
        </p:nvGrpSpPr>
        <p:grpSpPr>
          <a:xfrm>
            <a:off x="9267826" y="64652"/>
            <a:ext cx="1400175" cy="1259840"/>
            <a:chOff x="5248275" y="3295015"/>
            <a:chExt cx="1400175" cy="1259840"/>
          </a:xfrm>
        </p:grpSpPr>
        <p:sp>
          <p:nvSpPr>
            <p:cNvPr id="19" name="Oval 18"/>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Text Box 29"/>
            <p:cNvSpPr txBox="1"/>
            <p:nvPr/>
          </p:nvSpPr>
          <p:spPr>
            <a:xfrm>
              <a:off x="5248275" y="3574415"/>
              <a:ext cx="1400175" cy="719034"/>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Simple</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multiple</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choice</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69F2AABA-F44F-4FDF-A1C5-34BE25BCB209}"/>
              </a:ext>
            </a:extLst>
          </p:cNvPr>
          <p:cNvSpPr/>
          <p:nvPr/>
        </p:nvSpPr>
        <p:spPr>
          <a:xfrm>
            <a:off x="719470" y="1601241"/>
            <a:ext cx="6096000" cy="1754326"/>
          </a:xfrm>
          <a:prstGeom prst="rect">
            <a:avLst/>
          </a:prstGeom>
        </p:spPr>
        <p:txBody>
          <a:bodyPr>
            <a:spAutoFit/>
          </a:bodyPr>
          <a:lstStyle/>
          <a:p>
            <a:r>
              <a:rPr lang="en-GB" dirty="0"/>
              <a:t>BEST (2021) available at https://www.stem.org.uk/secondary/resources/collections/science/best-evidence-science-teaching?gclid=CjwKCAjwo9unBhBTEiwAipC1181kZNkJY_5q1QXca-dKWWLyIHjTJRi6Vwe9JfiDYbFxk6kOWmCu8BoC3DQQAvD_BwE</a:t>
            </a:r>
          </a:p>
        </p:txBody>
      </p:sp>
    </p:spTree>
    <p:extLst>
      <p:ext uri="{BB962C8B-B14F-4D97-AF65-F5344CB8AC3E}">
        <p14:creationId xmlns:p14="http://schemas.microsoft.com/office/powerpoint/2010/main" val="38033629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67752" y="657264"/>
            <a:ext cx="9150889" cy="6212362"/>
          </a:xfrm>
          <a:prstGeom prst="rect">
            <a:avLst/>
          </a:prstGeom>
        </p:spPr>
      </p:pic>
      <p:sp>
        <p:nvSpPr>
          <p:cNvPr id="3"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dirty="0"/>
              <a:t>No friction</a:t>
            </a:r>
            <a:endParaRPr lang="en-GB" dirty="0"/>
          </a:p>
        </p:txBody>
      </p:sp>
      <p:sp>
        <p:nvSpPr>
          <p:cNvPr id="4" name="Text Placeholder 16"/>
          <p:cNvSpPr txBox="1">
            <a:spLocks/>
          </p:cNvSpPr>
          <p:nvPr/>
        </p:nvSpPr>
        <p:spPr>
          <a:xfrm>
            <a:off x="1981201" y="3191774"/>
            <a:ext cx="3918020" cy="603848"/>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dirty="0"/>
              <a:t>Intro</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5980"/>
          <a:stretch/>
        </p:blipFill>
        <p:spPr>
          <a:xfrm>
            <a:off x="2574513" y="685608"/>
            <a:ext cx="6693313" cy="1836568"/>
          </a:xfrm>
          <a:prstGeom prst="rect">
            <a:avLst/>
          </a:prstGeom>
        </p:spPr>
      </p:pic>
      <p:sp>
        <p:nvSpPr>
          <p:cNvPr id="6" name="Rectangle 5"/>
          <p:cNvSpPr/>
          <p:nvPr/>
        </p:nvSpPr>
        <p:spPr>
          <a:xfrm>
            <a:off x="1926386" y="3138546"/>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926386" y="5777818"/>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926386" y="3798364"/>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926386" y="4458182"/>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926386" y="5118000"/>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104772" y="3226280"/>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A</a:t>
            </a:r>
          </a:p>
        </p:txBody>
      </p:sp>
      <p:sp>
        <p:nvSpPr>
          <p:cNvPr id="12" name="TextBox 11"/>
          <p:cNvSpPr txBox="1"/>
          <p:nvPr/>
        </p:nvSpPr>
        <p:spPr>
          <a:xfrm>
            <a:off x="2501843" y="3223951"/>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They all have friction</a:t>
            </a:r>
          </a:p>
        </p:txBody>
      </p:sp>
      <p:sp>
        <p:nvSpPr>
          <p:cNvPr id="13" name="TextBox 12"/>
          <p:cNvSpPr txBox="1"/>
          <p:nvPr/>
        </p:nvSpPr>
        <p:spPr>
          <a:xfrm>
            <a:off x="2104772" y="3883698"/>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B</a:t>
            </a:r>
          </a:p>
        </p:txBody>
      </p:sp>
      <p:sp>
        <p:nvSpPr>
          <p:cNvPr id="14" name="TextBox 13"/>
          <p:cNvSpPr txBox="1"/>
          <p:nvPr/>
        </p:nvSpPr>
        <p:spPr>
          <a:xfrm>
            <a:off x="2501842" y="3881369"/>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Box 1 has no friction</a:t>
            </a:r>
          </a:p>
        </p:txBody>
      </p:sp>
      <p:sp>
        <p:nvSpPr>
          <p:cNvPr id="15" name="TextBox 14"/>
          <p:cNvSpPr txBox="1"/>
          <p:nvPr/>
        </p:nvSpPr>
        <p:spPr>
          <a:xfrm>
            <a:off x="2104772" y="4543516"/>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C</a:t>
            </a:r>
          </a:p>
        </p:txBody>
      </p:sp>
      <p:sp>
        <p:nvSpPr>
          <p:cNvPr id="16" name="TextBox 15"/>
          <p:cNvSpPr txBox="1"/>
          <p:nvPr/>
        </p:nvSpPr>
        <p:spPr>
          <a:xfrm>
            <a:off x="2460597" y="4541187"/>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Boxes 1 and 2 have no friction</a:t>
            </a:r>
          </a:p>
        </p:txBody>
      </p:sp>
      <p:sp>
        <p:nvSpPr>
          <p:cNvPr id="17" name="TextBox 16"/>
          <p:cNvSpPr txBox="1"/>
          <p:nvPr/>
        </p:nvSpPr>
        <p:spPr>
          <a:xfrm>
            <a:off x="2104772" y="5203334"/>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D</a:t>
            </a:r>
          </a:p>
        </p:txBody>
      </p:sp>
      <p:sp>
        <p:nvSpPr>
          <p:cNvPr id="18" name="TextBox 17"/>
          <p:cNvSpPr txBox="1"/>
          <p:nvPr/>
        </p:nvSpPr>
        <p:spPr>
          <a:xfrm>
            <a:off x="2447027" y="5201005"/>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Boxes 3 and 4 have no friction</a:t>
            </a:r>
          </a:p>
        </p:txBody>
      </p:sp>
      <p:sp>
        <p:nvSpPr>
          <p:cNvPr id="19" name="TextBox 18"/>
          <p:cNvSpPr txBox="1"/>
          <p:nvPr/>
        </p:nvSpPr>
        <p:spPr>
          <a:xfrm>
            <a:off x="2104772" y="5856804"/>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E</a:t>
            </a:r>
          </a:p>
        </p:txBody>
      </p:sp>
      <p:sp>
        <p:nvSpPr>
          <p:cNvPr id="20" name="TextBox 19"/>
          <p:cNvSpPr txBox="1"/>
          <p:nvPr/>
        </p:nvSpPr>
        <p:spPr>
          <a:xfrm>
            <a:off x="2460597" y="5854475"/>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Box 4 has no friction</a:t>
            </a:r>
          </a:p>
        </p:txBody>
      </p:sp>
      <p:sp>
        <p:nvSpPr>
          <p:cNvPr id="21" name="Text Placeholder 16"/>
          <p:cNvSpPr txBox="1">
            <a:spLocks/>
          </p:cNvSpPr>
          <p:nvPr/>
        </p:nvSpPr>
        <p:spPr>
          <a:xfrm>
            <a:off x="1981201" y="2734571"/>
            <a:ext cx="3918021" cy="408125"/>
          </a:xfrm>
          <a:prstGeom prst="rect">
            <a:avLst/>
          </a:prstGeom>
        </p:spPr>
        <p:txBody>
          <a:bodyPr vert="horz" lIns="91440" tIns="45720" rIns="91440" bIns="45720" rtlCol="0">
            <a:no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GB" sz="1700" dirty="0">
                <a:solidFill>
                  <a:srgbClr val="1F497D">
                    <a:lumMod val="50000"/>
                  </a:srgbClr>
                </a:solidFill>
              </a:rPr>
              <a:t>1. Which boxes have no friction?</a:t>
            </a:r>
            <a:endParaRPr lang="en-US" sz="1700" dirty="0">
              <a:solidFill>
                <a:srgbClr val="1F497D">
                  <a:lumMod val="50000"/>
                </a:srgbClr>
              </a:solidFill>
            </a:endParaRPr>
          </a:p>
        </p:txBody>
      </p:sp>
      <p:sp>
        <p:nvSpPr>
          <p:cNvPr id="22" name="Text Placeholder 16"/>
          <p:cNvSpPr txBox="1">
            <a:spLocks/>
          </p:cNvSpPr>
          <p:nvPr/>
        </p:nvSpPr>
        <p:spPr>
          <a:xfrm>
            <a:off x="6387274" y="3159597"/>
            <a:ext cx="3918020" cy="603848"/>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dirty="0"/>
              <a:t>Intro</a:t>
            </a:r>
          </a:p>
        </p:txBody>
      </p:sp>
      <p:sp>
        <p:nvSpPr>
          <p:cNvPr id="23" name="Rectangle 22"/>
          <p:cNvSpPr/>
          <p:nvPr/>
        </p:nvSpPr>
        <p:spPr>
          <a:xfrm>
            <a:off x="6332459" y="3106369"/>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6332459" y="5745641"/>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6332459" y="3766187"/>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332459" y="4426005"/>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6332459" y="5085823"/>
            <a:ext cx="3926676"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510845" y="3194103"/>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A</a:t>
            </a:r>
          </a:p>
        </p:txBody>
      </p:sp>
      <p:sp>
        <p:nvSpPr>
          <p:cNvPr id="29" name="TextBox 28"/>
          <p:cNvSpPr txBox="1"/>
          <p:nvPr/>
        </p:nvSpPr>
        <p:spPr>
          <a:xfrm>
            <a:off x="6907916" y="3191774"/>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There is no force pushing sideways</a:t>
            </a:r>
          </a:p>
        </p:txBody>
      </p:sp>
      <p:sp>
        <p:nvSpPr>
          <p:cNvPr id="30" name="TextBox 29"/>
          <p:cNvSpPr txBox="1"/>
          <p:nvPr/>
        </p:nvSpPr>
        <p:spPr>
          <a:xfrm>
            <a:off x="6510845" y="3851521"/>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B</a:t>
            </a:r>
          </a:p>
        </p:txBody>
      </p:sp>
      <p:sp>
        <p:nvSpPr>
          <p:cNvPr id="31" name="TextBox 30"/>
          <p:cNvSpPr txBox="1"/>
          <p:nvPr/>
        </p:nvSpPr>
        <p:spPr>
          <a:xfrm>
            <a:off x="6907915" y="3849192"/>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 surfaces are a little bit rough</a:t>
            </a:r>
          </a:p>
        </p:txBody>
      </p:sp>
      <p:sp>
        <p:nvSpPr>
          <p:cNvPr id="32" name="TextBox 31"/>
          <p:cNvSpPr txBox="1"/>
          <p:nvPr/>
        </p:nvSpPr>
        <p:spPr>
          <a:xfrm>
            <a:off x="6510845" y="4511339"/>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C</a:t>
            </a:r>
          </a:p>
        </p:txBody>
      </p:sp>
      <p:sp>
        <p:nvSpPr>
          <p:cNvPr id="33" name="TextBox 32"/>
          <p:cNvSpPr txBox="1"/>
          <p:nvPr/>
        </p:nvSpPr>
        <p:spPr>
          <a:xfrm>
            <a:off x="6866670" y="4509010"/>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There is movement</a:t>
            </a:r>
          </a:p>
        </p:txBody>
      </p:sp>
      <p:sp>
        <p:nvSpPr>
          <p:cNvPr id="34" name="TextBox 33"/>
          <p:cNvSpPr txBox="1"/>
          <p:nvPr/>
        </p:nvSpPr>
        <p:spPr>
          <a:xfrm>
            <a:off x="6510845" y="5171157"/>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D</a:t>
            </a:r>
          </a:p>
        </p:txBody>
      </p:sp>
      <p:sp>
        <p:nvSpPr>
          <p:cNvPr id="35" name="TextBox 34"/>
          <p:cNvSpPr txBox="1"/>
          <p:nvPr/>
        </p:nvSpPr>
        <p:spPr>
          <a:xfrm>
            <a:off x="6853100" y="5168828"/>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There is no movement</a:t>
            </a:r>
          </a:p>
        </p:txBody>
      </p:sp>
      <p:sp>
        <p:nvSpPr>
          <p:cNvPr id="36" name="TextBox 35"/>
          <p:cNvSpPr txBox="1"/>
          <p:nvPr/>
        </p:nvSpPr>
        <p:spPr>
          <a:xfrm>
            <a:off x="6510845" y="5824627"/>
            <a:ext cx="220287"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E</a:t>
            </a:r>
          </a:p>
        </p:txBody>
      </p:sp>
      <p:sp>
        <p:nvSpPr>
          <p:cNvPr id="37" name="TextBox 36"/>
          <p:cNvSpPr txBox="1"/>
          <p:nvPr/>
        </p:nvSpPr>
        <p:spPr>
          <a:xfrm>
            <a:off x="6866670" y="5822298"/>
            <a:ext cx="33512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There is no force to slow the movement</a:t>
            </a:r>
          </a:p>
        </p:txBody>
      </p:sp>
      <p:sp>
        <p:nvSpPr>
          <p:cNvPr id="38" name="Text Placeholder 16"/>
          <p:cNvSpPr txBox="1">
            <a:spLocks/>
          </p:cNvSpPr>
          <p:nvPr/>
        </p:nvSpPr>
        <p:spPr>
          <a:xfrm>
            <a:off x="6387274" y="2702394"/>
            <a:ext cx="3918021" cy="408125"/>
          </a:xfrm>
          <a:prstGeom prst="rect">
            <a:avLst/>
          </a:prstGeom>
        </p:spPr>
        <p:txBody>
          <a:bodyPr vert="horz" lIns="91440" tIns="45720" rIns="91440" bIns="45720" rtlCol="0">
            <a:no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GB" sz="1700" dirty="0">
                <a:solidFill>
                  <a:srgbClr val="1F497D">
                    <a:lumMod val="50000"/>
                  </a:srgbClr>
                </a:solidFill>
              </a:rPr>
              <a:t>2. Why do you think this?</a:t>
            </a:r>
            <a:endParaRPr lang="en-US" sz="1700" dirty="0">
              <a:solidFill>
                <a:srgbClr val="1F497D">
                  <a:lumMod val="50000"/>
                </a:srgbClr>
              </a:solidFill>
            </a:endParaRPr>
          </a:p>
        </p:txBody>
      </p:sp>
      <p:grpSp>
        <p:nvGrpSpPr>
          <p:cNvPr id="39" name="Group 38"/>
          <p:cNvGrpSpPr/>
          <p:nvPr/>
        </p:nvGrpSpPr>
        <p:grpSpPr>
          <a:xfrm>
            <a:off x="9267826" y="64652"/>
            <a:ext cx="1400175" cy="1259840"/>
            <a:chOff x="5248275" y="3295015"/>
            <a:chExt cx="1400175" cy="1259840"/>
          </a:xfrm>
        </p:grpSpPr>
        <p:sp>
          <p:nvSpPr>
            <p:cNvPr id="40" name="Oval 39"/>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1" name="Text Box 29"/>
            <p:cNvSpPr txBox="1"/>
            <p:nvPr/>
          </p:nvSpPr>
          <p:spPr>
            <a:xfrm>
              <a:off x="5248275" y="3574415"/>
              <a:ext cx="1400175" cy="719034"/>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Two-tier</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multiple</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choice</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42" name="Rectangle 41">
            <a:extLst>
              <a:ext uri="{FF2B5EF4-FFF2-40B4-BE49-F238E27FC236}">
                <a16:creationId xmlns:a16="http://schemas.microsoft.com/office/drawing/2014/main" id="{E895C3DE-906E-4673-8C03-777907ED6B9C}"/>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10219079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524001" y="645638"/>
            <a:ext cx="9150889" cy="6212362"/>
          </a:xfrm>
          <a:prstGeom prst="rect">
            <a:avLst/>
          </a:prstGeom>
        </p:spPr>
      </p:pic>
      <p:sp>
        <p:nvSpPr>
          <p:cNvPr id="10"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defRPr/>
            </a:pPr>
            <a:r>
              <a:rPr lang="en-GB" dirty="0"/>
              <a:t>Sugar solution</a:t>
            </a:r>
          </a:p>
        </p:txBody>
      </p:sp>
      <p:sp>
        <p:nvSpPr>
          <p:cNvPr id="11" name="Text Placeholder 16"/>
          <p:cNvSpPr txBox="1">
            <a:spLocks/>
          </p:cNvSpPr>
          <p:nvPr/>
        </p:nvSpPr>
        <p:spPr>
          <a:xfrm>
            <a:off x="1831887" y="863126"/>
            <a:ext cx="5418658" cy="2603049"/>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2400"/>
              </a:spcAft>
              <a:defRPr/>
            </a:pPr>
            <a:r>
              <a:rPr lang="en-GB" dirty="0"/>
              <a:t>A teaspoon of sugar is dissolved in a glass of water making a sugar solution.</a:t>
            </a:r>
          </a:p>
          <a:p>
            <a:pPr>
              <a:spcAft>
                <a:spcPts val="2400"/>
              </a:spcAft>
              <a:defRPr/>
            </a:pPr>
            <a:r>
              <a:rPr lang="en-GB" dirty="0"/>
              <a:t>Read the statements in the table.</a:t>
            </a:r>
          </a:p>
          <a:p>
            <a:pPr>
              <a:spcAft>
                <a:spcPts val="2400"/>
              </a:spcAft>
              <a:defRPr/>
            </a:pPr>
            <a:r>
              <a:rPr lang="en-GB" dirty="0"/>
              <a:t>What is your decision for each statement?</a:t>
            </a:r>
            <a:endParaRPr lang="en-US" dirty="0"/>
          </a:p>
        </p:txBody>
      </p:sp>
      <p:sp>
        <p:nvSpPr>
          <p:cNvPr id="12" name="Rectangle 11"/>
          <p:cNvSpPr/>
          <p:nvPr/>
        </p:nvSpPr>
        <p:spPr>
          <a:xfrm>
            <a:off x="1831888" y="3509476"/>
            <a:ext cx="5687471"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831888" y="4169294"/>
            <a:ext cx="5687471"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831888" y="4829112"/>
            <a:ext cx="5687471"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831888" y="5488930"/>
            <a:ext cx="5687471"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869062" y="3597210"/>
            <a:ext cx="31917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1</a:t>
            </a:r>
          </a:p>
        </p:txBody>
      </p:sp>
      <p:sp>
        <p:nvSpPr>
          <p:cNvPr id="17" name="TextBox 16"/>
          <p:cNvSpPr txBox="1"/>
          <p:nvPr/>
        </p:nvSpPr>
        <p:spPr>
          <a:xfrm>
            <a:off x="2188238" y="3594881"/>
            <a:ext cx="53311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 solution includes sugar in the liquid state.</a:t>
            </a:r>
          </a:p>
        </p:txBody>
      </p:sp>
      <p:sp>
        <p:nvSpPr>
          <p:cNvPr id="18" name="TextBox 17"/>
          <p:cNvSpPr txBox="1"/>
          <p:nvPr/>
        </p:nvSpPr>
        <p:spPr>
          <a:xfrm>
            <a:off x="1869062" y="4254628"/>
            <a:ext cx="31917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2</a:t>
            </a:r>
          </a:p>
        </p:txBody>
      </p:sp>
      <p:sp>
        <p:nvSpPr>
          <p:cNvPr id="19" name="TextBox 18"/>
          <p:cNvSpPr txBox="1"/>
          <p:nvPr/>
        </p:nvSpPr>
        <p:spPr>
          <a:xfrm>
            <a:off x="2188237" y="4252299"/>
            <a:ext cx="53311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You cannot see sugar in the solution, so it is not there.</a:t>
            </a:r>
          </a:p>
        </p:txBody>
      </p:sp>
      <p:sp>
        <p:nvSpPr>
          <p:cNvPr id="20" name="TextBox 19"/>
          <p:cNvSpPr txBox="1"/>
          <p:nvPr/>
        </p:nvSpPr>
        <p:spPr>
          <a:xfrm>
            <a:off x="1869062" y="4914446"/>
            <a:ext cx="31917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3</a:t>
            </a:r>
          </a:p>
        </p:txBody>
      </p:sp>
      <p:sp>
        <p:nvSpPr>
          <p:cNvPr id="21" name="TextBox 20"/>
          <p:cNvSpPr txBox="1"/>
          <p:nvPr/>
        </p:nvSpPr>
        <p:spPr>
          <a:xfrm>
            <a:off x="2146992" y="4912117"/>
            <a:ext cx="53311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You could taste the sugar in the solution, if it were safe to do so.</a:t>
            </a:r>
          </a:p>
        </p:txBody>
      </p:sp>
      <p:sp>
        <p:nvSpPr>
          <p:cNvPr id="22" name="TextBox 21"/>
          <p:cNvSpPr txBox="1"/>
          <p:nvPr/>
        </p:nvSpPr>
        <p:spPr>
          <a:xfrm>
            <a:off x="1869062" y="5574264"/>
            <a:ext cx="31917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4</a:t>
            </a:r>
          </a:p>
        </p:txBody>
      </p:sp>
      <p:sp>
        <p:nvSpPr>
          <p:cNvPr id="23" name="TextBox 22"/>
          <p:cNvSpPr txBox="1"/>
          <p:nvPr/>
        </p:nvSpPr>
        <p:spPr>
          <a:xfrm>
            <a:off x="2133422" y="5571935"/>
            <a:ext cx="5331120" cy="369332"/>
          </a:xfrm>
          <a:prstGeom prst="rect">
            <a:avLst/>
          </a:prstGeom>
          <a:noFill/>
        </p:spPr>
        <p:txBody>
          <a:bodyPr wrap="square" rtlCol="0" anchor="ctr" anchorCtr="0">
            <a:noAutofit/>
          </a:bodyPr>
          <a:lstStyle/>
          <a:p>
            <a:r>
              <a:rPr lang="en-GB" sz="1700" dirty="0">
                <a:solidFill>
                  <a:srgbClr val="10253F"/>
                </a:solidFill>
                <a:latin typeface="Verdana" panose="020B0604030504040204" pitchFamily="34" charset="0"/>
                <a:ea typeface="Verdana" panose="020B0604030504040204" pitchFamily="34" charset="0"/>
              </a:rPr>
              <a:t>The sugar has reacted with the water.</a:t>
            </a:r>
          </a:p>
        </p:txBody>
      </p:sp>
      <p:grpSp>
        <p:nvGrpSpPr>
          <p:cNvPr id="24" name="Group 23"/>
          <p:cNvGrpSpPr/>
          <p:nvPr/>
        </p:nvGrpSpPr>
        <p:grpSpPr>
          <a:xfrm>
            <a:off x="7594290" y="3509476"/>
            <a:ext cx="2730061" cy="544860"/>
            <a:chOff x="5846013" y="2914258"/>
            <a:chExt cx="2954337" cy="544860"/>
          </a:xfrm>
        </p:grpSpPr>
        <p:sp>
          <p:nvSpPr>
            <p:cNvPr id="25" name="Rectangle 24"/>
            <p:cNvSpPr/>
            <p:nvPr/>
          </p:nvSpPr>
          <p:spPr>
            <a:xfrm>
              <a:off x="5846013" y="2914258"/>
              <a:ext cx="295433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p:cNvCxnSpPr/>
            <p:nvPr/>
          </p:nvCxnSpPr>
          <p:spPr>
            <a:xfrm>
              <a:off x="7323826" y="2914258"/>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84919" y="2918976"/>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062087" y="2916487"/>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7594290" y="4169294"/>
            <a:ext cx="2730061" cy="544860"/>
            <a:chOff x="5846013" y="3574076"/>
            <a:chExt cx="2954337" cy="544860"/>
          </a:xfrm>
        </p:grpSpPr>
        <p:sp>
          <p:nvSpPr>
            <p:cNvPr id="30" name="Rectangle 29"/>
            <p:cNvSpPr/>
            <p:nvPr/>
          </p:nvSpPr>
          <p:spPr>
            <a:xfrm>
              <a:off x="5846013" y="3574076"/>
              <a:ext cx="295433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7320305" y="3574076"/>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1398" y="3578794"/>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58566" y="3576305"/>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594290" y="4829113"/>
            <a:ext cx="2730061" cy="549393"/>
            <a:chOff x="5846013" y="4233894"/>
            <a:chExt cx="2954337" cy="549393"/>
          </a:xfrm>
        </p:grpSpPr>
        <p:sp>
          <p:nvSpPr>
            <p:cNvPr id="35" name="Rectangle 34"/>
            <p:cNvSpPr/>
            <p:nvPr/>
          </p:nvSpPr>
          <p:spPr>
            <a:xfrm>
              <a:off x="5846013" y="4233894"/>
              <a:ext cx="295433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Straight Connector 35"/>
            <p:cNvCxnSpPr/>
            <p:nvPr/>
          </p:nvCxnSpPr>
          <p:spPr>
            <a:xfrm>
              <a:off x="7320305" y="4238427"/>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581398" y="4243145"/>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58566" y="4240656"/>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7594290" y="5486530"/>
            <a:ext cx="2730061" cy="544860"/>
            <a:chOff x="5846013" y="4891312"/>
            <a:chExt cx="2954337" cy="544860"/>
          </a:xfrm>
        </p:grpSpPr>
        <p:sp>
          <p:nvSpPr>
            <p:cNvPr id="40" name="Rectangle 39"/>
            <p:cNvSpPr/>
            <p:nvPr/>
          </p:nvSpPr>
          <p:spPr>
            <a:xfrm>
              <a:off x="5846013" y="4893712"/>
              <a:ext cx="295433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Connector 40"/>
            <p:cNvCxnSpPr/>
            <p:nvPr/>
          </p:nvCxnSpPr>
          <p:spPr>
            <a:xfrm>
              <a:off x="7320305" y="4891312"/>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81398" y="4896030"/>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058566" y="4893541"/>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7594290" y="2554179"/>
            <a:ext cx="2730061" cy="838779"/>
            <a:chOff x="5846013" y="2252879"/>
            <a:chExt cx="2954337" cy="544860"/>
          </a:xfrm>
        </p:grpSpPr>
        <p:sp>
          <p:nvSpPr>
            <p:cNvPr id="45" name="Rectangle 44"/>
            <p:cNvSpPr/>
            <p:nvPr/>
          </p:nvSpPr>
          <p:spPr>
            <a:xfrm>
              <a:off x="5846013" y="2252879"/>
              <a:ext cx="295433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a:off x="7323826" y="2252879"/>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584919" y="2257597"/>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062087" y="2255108"/>
              <a:ext cx="0" cy="540142"/>
            </a:xfrm>
            <a:prstGeom prst="line">
              <a:avLst/>
            </a:prstGeom>
            <a:ln w="12700">
              <a:solidFill>
                <a:srgbClr val="10253F"/>
              </a:solidFil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7594289" y="2557862"/>
            <a:ext cx="684000" cy="830997"/>
          </a:xfrm>
          <a:prstGeom prst="rect">
            <a:avLst/>
          </a:prstGeom>
          <a:noFill/>
          <a:ln w="12700">
            <a:solidFill>
              <a:srgbClr val="10253F"/>
            </a:solidFill>
          </a:ln>
        </p:spPr>
        <p:txBody>
          <a:bodyPr wrap="square" rtlCol="0">
            <a:spAutoFit/>
          </a:bodyPr>
          <a:lstStyle/>
          <a:p>
            <a:pPr algn="ctr"/>
            <a:r>
              <a:rPr lang="en-GB" sz="1200" dirty="0">
                <a:solidFill>
                  <a:srgbClr val="10253F"/>
                </a:solidFill>
                <a:latin typeface="Verdana" panose="020B0604030504040204" pitchFamily="34" charset="0"/>
                <a:ea typeface="Verdana" panose="020B0604030504040204" pitchFamily="34" charset="0"/>
              </a:rPr>
              <a:t>I am </a:t>
            </a:r>
            <a:r>
              <a:rPr lang="en-GB" sz="1200" b="1" dirty="0">
                <a:solidFill>
                  <a:srgbClr val="10253F"/>
                </a:solidFill>
                <a:latin typeface="Verdana" panose="020B0604030504040204" pitchFamily="34" charset="0"/>
                <a:ea typeface="Verdana" panose="020B0604030504040204" pitchFamily="34" charset="0"/>
              </a:rPr>
              <a:t>sure</a:t>
            </a:r>
            <a:r>
              <a:rPr lang="en-GB" sz="1200" dirty="0">
                <a:solidFill>
                  <a:srgbClr val="10253F"/>
                </a:solidFill>
                <a:latin typeface="Verdana" panose="020B0604030504040204" pitchFamily="34" charset="0"/>
                <a:ea typeface="Verdana" panose="020B0604030504040204" pitchFamily="34" charset="0"/>
              </a:rPr>
              <a:t> this is right</a:t>
            </a:r>
          </a:p>
        </p:txBody>
      </p:sp>
      <p:sp>
        <p:nvSpPr>
          <p:cNvPr id="50" name="TextBox 49"/>
          <p:cNvSpPr txBox="1"/>
          <p:nvPr/>
        </p:nvSpPr>
        <p:spPr>
          <a:xfrm>
            <a:off x="8280237" y="2557862"/>
            <a:ext cx="684000" cy="830997"/>
          </a:xfrm>
          <a:prstGeom prst="rect">
            <a:avLst/>
          </a:prstGeom>
          <a:noFill/>
          <a:ln w="12700">
            <a:solidFill>
              <a:srgbClr val="10253F"/>
            </a:solidFill>
          </a:ln>
        </p:spPr>
        <p:txBody>
          <a:bodyPr wrap="square" rtlCol="0">
            <a:spAutoFit/>
          </a:bodyPr>
          <a:lstStyle/>
          <a:p>
            <a:pPr algn="ctr"/>
            <a:r>
              <a:rPr lang="en-GB" sz="1200" dirty="0">
                <a:solidFill>
                  <a:srgbClr val="10253F"/>
                </a:solidFill>
                <a:latin typeface="Verdana" panose="020B0604030504040204" pitchFamily="34" charset="0"/>
                <a:ea typeface="Verdana" panose="020B0604030504040204" pitchFamily="34" charset="0"/>
              </a:rPr>
              <a:t>I </a:t>
            </a:r>
            <a:r>
              <a:rPr lang="en-GB" sz="1200" b="1" dirty="0">
                <a:solidFill>
                  <a:srgbClr val="10253F"/>
                </a:solidFill>
                <a:latin typeface="Verdana" panose="020B0604030504040204" pitchFamily="34" charset="0"/>
                <a:ea typeface="Verdana" panose="020B0604030504040204" pitchFamily="34" charset="0"/>
              </a:rPr>
              <a:t>think</a:t>
            </a:r>
            <a:r>
              <a:rPr lang="en-GB" sz="1200" dirty="0">
                <a:solidFill>
                  <a:srgbClr val="10253F"/>
                </a:solidFill>
                <a:latin typeface="Verdana" panose="020B0604030504040204" pitchFamily="34" charset="0"/>
                <a:ea typeface="Verdana" panose="020B0604030504040204" pitchFamily="34" charset="0"/>
              </a:rPr>
              <a:t> this is right</a:t>
            </a:r>
          </a:p>
        </p:txBody>
      </p:sp>
      <p:sp>
        <p:nvSpPr>
          <p:cNvPr id="51" name="TextBox 50"/>
          <p:cNvSpPr txBox="1"/>
          <p:nvPr/>
        </p:nvSpPr>
        <p:spPr>
          <a:xfrm>
            <a:off x="8959318" y="2557862"/>
            <a:ext cx="684000" cy="830997"/>
          </a:xfrm>
          <a:prstGeom prst="rect">
            <a:avLst/>
          </a:prstGeom>
          <a:noFill/>
          <a:ln w="12700">
            <a:solidFill>
              <a:srgbClr val="10253F"/>
            </a:solidFill>
          </a:ln>
        </p:spPr>
        <p:txBody>
          <a:bodyPr wrap="square" rtlCol="0">
            <a:spAutoFit/>
          </a:bodyPr>
          <a:lstStyle/>
          <a:p>
            <a:pPr algn="ctr"/>
            <a:r>
              <a:rPr lang="en-GB" sz="1200" dirty="0">
                <a:solidFill>
                  <a:srgbClr val="10253F"/>
                </a:solidFill>
                <a:latin typeface="Verdana" panose="020B0604030504040204" pitchFamily="34" charset="0"/>
                <a:ea typeface="Verdana" panose="020B0604030504040204" pitchFamily="34" charset="0"/>
              </a:rPr>
              <a:t>I </a:t>
            </a:r>
            <a:r>
              <a:rPr lang="en-GB" sz="1200" b="1" dirty="0">
                <a:solidFill>
                  <a:srgbClr val="10253F"/>
                </a:solidFill>
                <a:latin typeface="Verdana" panose="020B0604030504040204" pitchFamily="34" charset="0"/>
                <a:ea typeface="Verdana" panose="020B0604030504040204" pitchFamily="34" charset="0"/>
              </a:rPr>
              <a:t>think</a:t>
            </a:r>
            <a:r>
              <a:rPr lang="en-GB" sz="1200" dirty="0">
                <a:solidFill>
                  <a:srgbClr val="10253F"/>
                </a:solidFill>
                <a:latin typeface="Verdana" panose="020B0604030504040204" pitchFamily="34" charset="0"/>
                <a:ea typeface="Verdana" panose="020B0604030504040204" pitchFamily="34" charset="0"/>
              </a:rPr>
              <a:t> this is wrong</a:t>
            </a:r>
          </a:p>
        </p:txBody>
      </p:sp>
      <p:sp>
        <p:nvSpPr>
          <p:cNvPr id="52" name="TextBox 51"/>
          <p:cNvSpPr txBox="1"/>
          <p:nvPr/>
        </p:nvSpPr>
        <p:spPr>
          <a:xfrm>
            <a:off x="9642580" y="2557862"/>
            <a:ext cx="684000" cy="830997"/>
          </a:xfrm>
          <a:prstGeom prst="rect">
            <a:avLst/>
          </a:prstGeom>
          <a:noFill/>
          <a:ln w="12700">
            <a:solidFill>
              <a:srgbClr val="10253F"/>
            </a:solidFill>
          </a:ln>
        </p:spPr>
        <p:txBody>
          <a:bodyPr wrap="square" rtlCol="0">
            <a:spAutoFit/>
          </a:bodyPr>
          <a:lstStyle/>
          <a:p>
            <a:pPr algn="ctr"/>
            <a:r>
              <a:rPr lang="en-GB" sz="1200" dirty="0">
                <a:solidFill>
                  <a:srgbClr val="10253F"/>
                </a:solidFill>
                <a:latin typeface="Verdana" panose="020B0604030504040204" pitchFamily="34" charset="0"/>
                <a:ea typeface="Verdana" panose="020B0604030504040204" pitchFamily="34" charset="0"/>
              </a:rPr>
              <a:t>I am </a:t>
            </a:r>
            <a:r>
              <a:rPr lang="en-GB" sz="1200" b="1" dirty="0">
                <a:solidFill>
                  <a:srgbClr val="10253F"/>
                </a:solidFill>
                <a:latin typeface="Verdana" panose="020B0604030504040204" pitchFamily="34" charset="0"/>
                <a:ea typeface="Verdana" panose="020B0604030504040204" pitchFamily="34" charset="0"/>
              </a:rPr>
              <a:t>sure</a:t>
            </a:r>
            <a:r>
              <a:rPr lang="en-GB" sz="1200" dirty="0">
                <a:solidFill>
                  <a:srgbClr val="10253F"/>
                </a:solidFill>
                <a:latin typeface="Verdana" panose="020B0604030504040204" pitchFamily="34" charset="0"/>
                <a:ea typeface="Verdana" panose="020B0604030504040204" pitchFamily="34" charset="0"/>
              </a:rPr>
              <a:t> this is wrong</a:t>
            </a:r>
          </a:p>
        </p:txBody>
      </p:sp>
      <p:pic>
        <p:nvPicPr>
          <p:cNvPr id="53" name="Picture 2" descr="https://image.shutterstock.com/image-photo/silver-spoon-white-sugar-260nw-13601476.jpg"/>
          <p:cNvPicPr>
            <a:picLocks noChangeAspect="1" noChangeArrowheads="1"/>
          </p:cNvPicPr>
          <p:nvPr/>
        </p:nvPicPr>
        <p:blipFill rotWithShape="1">
          <a:blip r:embed="rId4">
            <a:extLst>
              <a:ext uri="{28A0092B-C50C-407E-A947-70E740481C1C}">
                <a14:useLocalDpi xmlns:a14="http://schemas.microsoft.com/office/drawing/2010/main" val="0"/>
              </a:ext>
            </a:extLst>
          </a:blip>
          <a:srcRect l="5987" t="10948" r="6383" b="14995"/>
          <a:stretch/>
        </p:blipFill>
        <p:spPr bwMode="auto">
          <a:xfrm>
            <a:off x="7778496" y="841249"/>
            <a:ext cx="2487168" cy="1509069"/>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a:off x="9267826" y="64652"/>
            <a:ext cx="1400175" cy="1259840"/>
            <a:chOff x="5248275" y="3295015"/>
            <a:chExt cx="1400175" cy="1259840"/>
          </a:xfrm>
        </p:grpSpPr>
        <p:sp>
          <p:nvSpPr>
            <p:cNvPr id="55" name="Oval 54"/>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6" name="Text Box 29"/>
            <p:cNvSpPr txBox="1"/>
            <p:nvPr/>
          </p:nvSpPr>
          <p:spPr>
            <a:xfrm>
              <a:off x="5248275" y="3685249"/>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Confidence</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grid</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57" name="Rectangle 56">
            <a:extLst>
              <a:ext uri="{FF2B5EF4-FFF2-40B4-BE49-F238E27FC236}">
                <a16:creationId xmlns:a16="http://schemas.microsoft.com/office/drawing/2014/main" id="{E489655A-F095-4A65-9D0B-F9EA5C1682D7}"/>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12278055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1" y="651764"/>
            <a:ext cx="9150889" cy="6212362"/>
          </a:xfrm>
          <a:prstGeom prst="rect">
            <a:avLst/>
          </a:prstGeom>
          <a:ln>
            <a:solidFill>
              <a:schemeClr val="bg1">
                <a:lumMod val="75000"/>
              </a:schemeClr>
            </a:solidFill>
          </a:ln>
        </p:spPr>
      </p:pic>
      <p:sp>
        <p:nvSpPr>
          <p:cNvPr id="14"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a:tabLst>
                <a:tab pos="6280150" algn="l"/>
              </a:tabLst>
              <a:defRPr/>
            </a:pPr>
            <a:r>
              <a:rPr lang="en-US" dirty="0"/>
              <a:t>Respiration and breathing</a:t>
            </a:r>
          </a:p>
        </p:txBody>
      </p:sp>
      <p:sp>
        <p:nvSpPr>
          <p:cNvPr id="15" name="TextBox 14"/>
          <p:cNvSpPr txBox="1"/>
          <p:nvPr/>
        </p:nvSpPr>
        <p:spPr>
          <a:xfrm>
            <a:off x="1739660" y="905774"/>
            <a:ext cx="8748828" cy="1613139"/>
          </a:xfrm>
          <a:prstGeom prst="rect">
            <a:avLst/>
          </a:prstGeom>
          <a:noFill/>
        </p:spPr>
        <p:txBody>
          <a:bodyPr wrap="square" rtlCol="0">
            <a:noAutofit/>
          </a:bodyPr>
          <a:lstStyle/>
          <a:p>
            <a:pPr>
              <a:spcAft>
                <a:spcPts val="30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Respiration is one of the processes carried out by living things.</a:t>
            </a:r>
          </a:p>
          <a:p>
            <a:pPr>
              <a:spcAft>
                <a:spcPts val="12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Complete the sentences in the box.</a:t>
            </a:r>
          </a:p>
          <a:p>
            <a:pPr>
              <a:spcAft>
                <a:spcPts val="12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You should only use </a:t>
            </a:r>
            <a:r>
              <a:rPr lang="en-GB" sz="1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respiration</a:t>
            </a: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or </a:t>
            </a:r>
            <a:r>
              <a:rPr lang="en-GB" sz="1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breathing</a:t>
            </a: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to fill each gap.</a:t>
            </a:r>
          </a:p>
          <a:p>
            <a:pPr>
              <a:spcAft>
                <a:spcPts val="1200"/>
              </a:spcAft>
            </a:pPr>
            <a:endPar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1703705" y="2674189"/>
            <a:ext cx="8748828" cy="3433314"/>
          </a:xfrm>
          <a:prstGeom prst="rect">
            <a:avLst/>
          </a:prstGeom>
          <a:solidFill>
            <a:srgbClr val="FAFAEA"/>
          </a:solidFill>
          <a:ln>
            <a:solidFill>
              <a:schemeClr val="tx2">
                <a:lumMod val="50000"/>
              </a:schemeClr>
            </a:solidFill>
          </a:ln>
        </p:spPr>
        <p:txBody>
          <a:bodyPr wrap="square" rtlCol="0">
            <a:noAutofit/>
          </a:bodyPr>
          <a:lstStyle/>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Moving air into and out of your lungs is called ………………………… .</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Using food as fuel to provide energy is called ………………………… .</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happens in all living things.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only happens in some living things.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does not happen in plants.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provides living things with oxygen for ………………………… .</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020816" y="1115320"/>
            <a:ext cx="943605" cy="1340253"/>
          </a:xfrm>
          <a:prstGeom prst="rect">
            <a:avLst/>
          </a:prstGeom>
        </p:spPr>
      </p:pic>
      <p:grpSp>
        <p:nvGrpSpPr>
          <p:cNvPr id="11" name="Group 10"/>
          <p:cNvGrpSpPr/>
          <p:nvPr/>
        </p:nvGrpSpPr>
        <p:grpSpPr>
          <a:xfrm>
            <a:off x="9267826" y="64652"/>
            <a:ext cx="1400175" cy="1259840"/>
            <a:chOff x="5248275" y="3295015"/>
            <a:chExt cx="1400175" cy="1259840"/>
          </a:xfrm>
        </p:grpSpPr>
        <p:sp>
          <p:nvSpPr>
            <p:cNvPr id="12" name="Oval 11"/>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Text Box 29"/>
            <p:cNvSpPr txBox="1"/>
            <p:nvPr/>
          </p:nvSpPr>
          <p:spPr>
            <a:xfrm>
              <a:off x="5248275" y="3685249"/>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Focused</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cloze</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7" name="Rectangle 16">
            <a:extLst>
              <a:ext uri="{FF2B5EF4-FFF2-40B4-BE49-F238E27FC236}">
                <a16:creationId xmlns:a16="http://schemas.microsoft.com/office/drawing/2014/main" id="{D242751A-3E42-40BF-A566-4448F8E99455}"/>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28061956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17112" y="645638"/>
            <a:ext cx="9150889" cy="6212362"/>
          </a:xfrm>
          <a:prstGeom prst="rect">
            <a:avLst/>
          </a:prstGeom>
          <a:ln>
            <a:solidFill>
              <a:schemeClr val="bg1">
                <a:lumMod val="75000"/>
              </a:schemeClr>
            </a:solidFill>
          </a:ln>
        </p:spPr>
      </p:pic>
      <p:sp>
        <p:nvSpPr>
          <p:cNvPr id="3"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dirty="0"/>
              <a:t>Developing criticality and metacognition</a:t>
            </a:r>
            <a:endParaRPr lang="en-GB" dirty="0"/>
          </a:p>
        </p:txBody>
      </p:sp>
      <p:grpSp>
        <p:nvGrpSpPr>
          <p:cNvPr id="4" name="Group 3"/>
          <p:cNvGrpSpPr/>
          <p:nvPr/>
        </p:nvGrpSpPr>
        <p:grpSpPr>
          <a:xfrm>
            <a:off x="5121511" y="2357520"/>
            <a:ext cx="1970291" cy="1401510"/>
            <a:chOff x="0" y="0"/>
            <a:chExt cx="1428115" cy="973455"/>
          </a:xfrm>
        </p:grpSpPr>
        <p:grpSp>
          <p:nvGrpSpPr>
            <p:cNvPr id="5" name="Group 4"/>
            <p:cNvGrpSpPr>
              <a:grpSpLocks noChangeAspect="1"/>
            </p:cNvGrpSpPr>
            <p:nvPr userDrawn="1"/>
          </p:nvGrpSpPr>
          <p:grpSpPr>
            <a:xfrm>
              <a:off x="200025" y="0"/>
              <a:ext cx="475615" cy="611505"/>
              <a:chOff x="0" y="0"/>
              <a:chExt cx="527901" cy="688156"/>
            </a:xfrm>
          </p:grpSpPr>
          <p:sp>
            <p:nvSpPr>
              <p:cNvPr id="18" name="Freeform 17"/>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9" name="Oval 18"/>
              <p:cNvSpPr/>
              <p:nvPr userDrawn="1"/>
            </p:nvSpPr>
            <p:spPr>
              <a:xfrm>
                <a:off x="70701" y="0"/>
                <a:ext cx="386499" cy="386499"/>
              </a:xfrm>
              <a:prstGeom prst="ellipse">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6" name="Group 5"/>
            <p:cNvGrpSpPr>
              <a:grpSpLocks noChangeAspect="1"/>
            </p:cNvGrpSpPr>
            <p:nvPr userDrawn="1"/>
          </p:nvGrpSpPr>
          <p:grpSpPr>
            <a:xfrm>
              <a:off x="0" y="276225"/>
              <a:ext cx="475615" cy="611505"/>
              <a:chOff x="0" y="0"/>
              <a:chExt cx="527901" cy="688156"/>
            </a:xfrm>
          </p:grpSpPr>
          <p:sp>
            <p:nvSpPr>
              <p:cNvPr id="16" name="Freeform 15"/>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7" name="Oval 16"/>
              <p:cNvSpPr/>
              <p:nvPr userDrawn="1"/>
            </p:nvSpPr>
            <p:spPr>
              <a:xfrm>
                <a:off x="70701" y="0"/>
                <a:ext cx="386499" cy="386499"/>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7" name="Group 6"/>
            <p:cNvGrpSpPr>
              <a:grpSpLocks noChangeAspect="1"/>
            </p:cNvGrpSpPr>
            <p:nvPr userDrawn="1"/>
          </p:nvGrpSpPr>
          <p:grpSpPr>
            <a:xfrm>
              <a:off x="638175" y="28575"/>
              <a:ext cx="475615" cy="611505"/>
              <a:chOff x="0" y="0"/>
              <a:chExt cx="527901" cy="688156"/>
            </a:xfrm>
          </p:grpSpPr>
          <p:sp>
            <p:nvSpPr>
              <p:cNvPr id="14" name="Freeform 13"/>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5" name="Oval 14"/>
              <p:cNvSpPr/>
              <p:nvPr userDrawn="1"/>
            </p:nvSpPr>
            <p:spPr>
              <a:xfrm>
                <a:off x="70701" y="0"/>
                <a:ext cx="386499" cy="386499"/>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8" name="Group 7"/>
            <p:cNvGrpSpPr>
              <a:grpSpLocks noChangeAspect="1"/>
            </p:cNvGrpSpPr>
            <p:nvPr userDrawn="1"/>
          </p:nvGrpSpPr>
          <p:grpSpPr>
            <a:xfrm>
              <a:off x="952500" y="361950"/>
              <a:ext cx="475615" cy="611505"/>
              <a:chOff x="0" y="0"/>
              <a:chExt cx="527901" cy="688156"/>
            </a:xfrm>
          </p:grpSpPr>
          <p:sp>
            <p:nvSpPr>
              <p:cNvPr id="12" name="Freeform 11"/>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3" name="Oval 12"/>
              <p:cNvSpPr/>
              <p:nvPr userDrawn="1"/>
            </p:nvSpPr>
            <p:spPr>
              <a:xfrm>
                <a:off x="70701" y="0"/>
                <a:ext cx="386499" cy="386499"/>
              </a:xfrm>
              <a:prstGeom prst="ellipse">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9" name="Group 8"/>
            <p:cNvGrpSpPr>
              <a:grpSpLocks noChangeAspect="1"/>
            </p:cNvGrpSpPr>
            <p:nvPr userDrawn="1"/>
          </p:nvGrpSpPr>
          <p:grpSpPr>
            <a:xfrm>
              <a:off x="342900" y="342900"/>
              <a:ext cx="475615" cy="611505"/>
              <a:chOff x="0" y="0"/>
              <a:chExt cx="527901" cy="688156"/>
            </a:xfrm>
          </p:grpSpPr>
          <p:sp>
            <p:nvSpPr>
              <p:cNvPr id="10" name="Freeform 9"/>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1" name="Oval 10"/>
              <p:cNvSpPr/>
              <p:nvPr userDrawn="1"/>
            </p:nvSpPr>
            <p:spPr>
              <a:xfrm>
                <a:off x="70701" y="0"/>
                <a:ext cx="386499" cy="386499"/>
              </a:xfrm>
              <a:prstGeom prst="ellipse">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sp>
        <p:nvSpPr>
          <p:cNvPr id="26" name="Speech Bubble: Rectangle with Corners Rounded 5">
            <a:extLst>
              <a:ext uri="{FF2B5EF4-FFF2-40B4-BE49-F238E27FC236}">
                <a16:creationId xmlns:a16="http://schemas.microsoft.com/office/drawing/2014/main" id="{C76673C3-240E-4669-907A-BF24F5BBB884}"/>
              </a:ext>
            </a:extLst>
          </p:cNvPr>
          <p:cNvSpPr/>
          <p:nvPr/>
        </p:nvSpPr>
        <p:spPr>
          <a:xfrm>
            <a:off x="1953492" y="1355857"/>
            <a:ext cx="2983164" cy="1152000"/>
          </a:xfrm>
          <a:prstGeom prst="wedgeRoundRectCallout">
            <a:avLst>
              <a:gd name="adj1" fmla="val 63169"/>
              <a:gd name="adj2" fmla="val 37020"/>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Alex</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is short for the element name carbon.</a:t>
            </a:r>
          </a:p>
        </p:txBody>
      </p:sp>
      <p:sp>
        <p:nvSpPr>
          <p:cNvPr id="27" name="Speech Bubble: Rectangle with Corners Rounded 6">
            <a:extLst>
              <a:ext uri="{FF2B5EF4-FFF2-40B4-BE49-F238E27FC236}">
                <a16:creationId xmlns:a16="http://schemas.microsoft.com/office/drawing/2014/main" id="{A5E3D737-7A05-4702-99E3-47A0C2D78343}"/>
              </a:ext>
            </a:extLst>
          </p:cNvPr>
          <p:cNvSpPr/>
          <p:nvPr/>
        </p:nvSpPr>
        <p:spPr>
          <a:xfrm>
            <a:off x="1891991" y="3002445"/>
            <a:ext cx="2340000" cy="1152000"/>
          </a:xfrm>
          <a:prstGeom prst="wedgeRoundRectCallout">
            <a:avLst>
              <a:gd name="adj1" fmla="val 80005"/>
              <a:gd name="adj2" fmla="val -45928"/>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Zara</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a:t>
            </a:r>
            <a:r>
              <a:rPr lang="en-GB">
                <a:solidFill>
                  <a:srgbClr val="002060"/>
                </a:solidFill>
                <a:latin typeface="Verdana" panose="020B0604030504040204" pitchFamily="34" charset="0"/>
                <a:ea typeface="Verdana" panose="020B0604030504040204" pitchFamily="34" charset="0"/>
                <a:cs typeface="Verdana" panose="020B0604030504040204" pitchFamily="34" charset="0"/>
              </a:rPr>
              <a:t>means one </a:t>
            </a: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atom of carbon.</a:t>
            </a:r>
          </a:p>
        </p:txBody>
      </p:sp>
      <p:sp>
        <p:nvSpPr>
          <p:cNvPr id="28" name="Speech Bubble: Rectangle with Corners Rounded 7">
            <a:extLst>
              <a:ext uri="{FF2B5EF4-FFF2-40B4-BE49-F238E27FC236}">
                <a16:creationId xmlns:a16="http://schemas.microsoft.com/office/drawing/2014/main" id="{96FB7449-0180-45DA-8D17-C3A38D40D02F}"/>
              </a:ext>
            </a:extLst>
          </p:cNvPr>
          <p:cNvSpPr/>
          <p:nvPr/>
        </p:nvSpPr>
        <p:spPr>
          <a:xfrm>
            <a:off x="6435621" y="4067081"/>
            <a:ext cx="3320654" cy="1152000"/>
          </a:xfrm>
          <a:prstGeom prst="wedgeRoundRectCallout">
            <a:avLst>
              <a:gd name="adj1" fmla="val -61150"/>
              <a:gd name="adj2" fmla="val -56189"/>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Poppy</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is the symbol for the element carbon.</a:t>
            </a:r>
          </a:p>
        </p:txBody>
      </p:sp>
      <p:sp>
        <p:nvSpPr>
          <p:cNvPr id="29" name="Speech Bubble: Rectangle with Corners Rounded 8">
            <a:extLst>
              <a:ext uri="{FF2B5EF4-FFF2-40B4-BE49-F238E27FC236}">
                <a16:creationId xmlns:a16="http://schemas.microsoft.com/office/drawing/2014/main" id="{48E1FE0D-002D-43DD-96A1-19B3B0C66DF0}"/>
              </a:ext>
            </a:extLst>
          </p:cNvPr>
          <p:cNvSpPr/>
          <p:nvPr/>
        </p:nvSpPr>
        <p:spPr>
          <a:xfrm>
            <a:off x="7276657" y="1332058"/>
            <a:ext cx="2877065" cy="1152000"/>
          </a:xfrm>
          <a:prstGeom prst="wedgeRoundRectCallout">
            <a:avLst>
              <a:gd name="adj1" fmla="val -73405"/>
              <a:gd name="adj2" fmla="val 36714"/>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Arjun</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stands for the substance carbon.</a:t>
            </a:r>
          </a:p>
        </p:txBody>
      </p:sp>
      <p:sp>
        <p:nvSpPr>
          <p:cNvPr id="30" name="Speech Bubble: Rectangle with Corners Rounded 9">
            <a:extLst>
              <a:ext uri="{FF2B5EF4-FFF2-40B4-BE49-F238E27FC236}">
                <a16:creationId xmlns:a16="http://schemas.microsoft.com/office/drawing/2014/main" id="{DB511623-45D5-4D44-BAA9-E421508166FD}"/>
              </a:ext>
            </a:extLst>
          </p:cNvPr>
          <p:cNvSpPr/>
          <p:nvPr/>
        </p:nvSpPr>
        <p:spPr>
          <a:xfrm>
            <a:off x="7502545" y="2694371"/>
            <a:ext cx="2842593" cy="1152000"/>
          </a:xfrm>
          <a:prstGeom prst="wedgeRoundRectCallout">
            <a:avLst>
              <a:gd name="adj1" fmla="val -62361"/>
              <a:gd name="adj2" fmla="val -18645"/>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Kyle</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makes me picture a lump of black coal.</a:t>
            </a:r>
          </a:p>
        </p:txBody>
      </p:sp>
      <p:sp>
        <p:nvSpPr>
          <p:cNvPr id="31" name="Text Placeholder 16"/>
          <p:cNvSpPr txBox="1">
            <a:spLocks/>
          </p:cNvSpPr>
          <p:nvPr/>
        </p:nvSpPr>
        <p:spPr>
          <a:xfrm>
            <a:off x="1981201" y="4599893"/>
            <a:ext cx="8285163" cy="1755647"/>
          </a:xfrm>
          <a:prstGeom prst="rect">
            <a:avLst/>
          </a:prstGeom>
        </p:spPr>
        <p:txBody>
          <a:bodyPr vert="horz" lIns="91440" tIns="45720" rIns="91440" bIns="45720" rtlCol="0">
            <a:no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nSpc>
                <a:spcPct val="150000"/>
              </a:lnSpc>
              <a:defRPr/>
            </a:pPr>
            <a:r>
              <a:rPr lang="en-GB" sz="1600" b="1" dirty="0"/>
              <a:t>To talk about in your group:</a:t>
            </a:r>
          </a:p>
          <a:p>
            <a:pPr lvl="0">
              <a:lnSpc>
                <a:spcPct val="150000"/>
              </a:lnSpc>
              <a:defRPr/>
            </a:pPr>
            <a:r>
              <a:rPr lang="en-GB" sz="1600" dirty="0"/>
              <a:t>1   Who do you </a:t>
            </a:r>
            <a:r>
              <a:rPr lang="en-GB" sz="1600" b="1" dirty="0"/>
              <a:t>agree</a:t>
            </a:r>
            <a:r>
              <a:rPr lang="en-GB" sz="1600" dirty="0"/>
              <a:t> with?</a:t>
            </a:r>
          </a:p>
          <a:p>
            <a:pPr lvl="0">
              <a:lnSpc>
                <a:spcPct val="150000"/>
              </a:lnSpc>
              <a:defRPr/>
            </a:pPr>
            <a:r>
              <a:rPr lang="en-GB" sz="1600" dirty="0"/>
              <a:t>2   Who do you </a:t>
            </a:r>
            <a:r>
              <a:rPr lang="en-GB" sz="1600" b="1" dirty="0"/>
              <a:t>disagree</a:t>
            </a:r>
            <a:r>
              <a:rPr lang="en-GB" sz="1600" dirty="0"/>
              <a:t> with, and why?</a:t>
            </a:r>
          </a:p>
          <a:p>
            <a:pPr lvl="0">
              <a:lnSpc>
                <a:spcPct val="150000"/>
              </a:lnSpc>
              <a:defRPr/>
            </a:pPr>
            <a:r>
              <a:rPr lang="en-GB" sz="1600" dirty="0"/>
              <a:t>3   How would you explain the right ideas to these children?</a:t>
            </a:r>
          </a:p>
        </p:txBody>
      </p:sp>
      <p:sp>
        <p:nvSpPr>
          <p:cNvPr id="32" name="Text Placeholder 3"/>
          <p:cNvSpPr txBox="1">
            <a:spLocks/>
          </p:cNvSpPr>
          <p:nvPr/>
        </p:nvSpPr>
        <p:spPr>
          <a:xfrm>
            <a:off x="1878605" y="740224"/>
            <a:ext cx="6104252" cy="518249"/>
          </a:xfrm>
          <a:prstGeom prst="rect">
            <a:avLst/>
          </a:prstGeom>
        </p:spPr>
        <p:txBody>
          <a:bodyPr/>
          <a:lstStyle>
            <a:lvl1pPr marL="0" indent="0" algn="l" defTabSz="914400" rtl="0" eaLnBrk="1" latinLnBrk="0" hangingPunct="1">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GB" dirty="0">
                <a:solidFill>
                  <a:srgbClr val="1F497D">
                    <a:lumMod val="50000"/>
                  </a:srgbClr>
                </a:solidFill>
              </a:rPr>
              <a:t>Some c</a:t>
            </a:r>
            <a:r>
              <a:rPr lang="en-GB" dirty="0">
                <a:solidFill>
                  <a:srgbClr val="10253F"/>
                </a:solidFill>
              </a:rPr>
              <a:t>hildr</a:t>
            </a:r>
            <a:r>
              <a:rPr lang="en-GB" dirty="0">
                <a:solidFill>
                  <a:srgbClr val="1F497D">
                    <a:lumMod val="50000"/>
                  </a:srgbClr>
                </a:solidFill>
              </a:rPr>
              <a:t>en talk about the C in CO</a:t>
            </a:r>
            <a:r>
              <a:rPr lang="en-GB" baseline="-25000" dirty="0">
                <a:solidFill>
                  <a:srgbClr val="1F497D">
                    <a:lumMod val="50000"/>
                  </a:srgbClr>
                </a:solidFill>
              </a:rPr>
              <a:t>2</a:t>
            </a:r>
            <a:r>
              <a:rPr lang="en-GB" dirty="0">
                <a:solidFill>
                  <a:srgbClr val="1F497D">
                    <a:lumMod val="50000"/>
                  </a:srgbClr>
                </a:solidFill>
              </a:rPr>
              <a:t>.</a:t>
            </a:r>
          </a:p>
          <a:p>
            <a:pPr>
              <a:defRPr/>
            </a:pPr>
            <a:endParaRPr lang="en-GB" dirty="0">
              <a:solidFill>
                <a:srgbClr val="1F497D">
                  <a:lumMod val="50000"/>
                </a:srgbClr>
              </a:solidFill>
            </a:endParaRPr>
          </a:p>
        </p:txBody>
      </p:sp>
      <p:grpSp>
        <p:nvGrpSpPr>
          <p:cNvPr id="33" name="Group 32"/>
          <p:cNvGrpSpPr/>
          <p:nvPr/>
        </p:nvGrpSpPr>
        <p:grpSpPr>
          <a:xfrm>
            <a:off x="9267826" y="64652"/>
            <a:ext cx="1400175" cy="1259840"/>
            <a:chOff x="5248275" y="3295015"/>
            <a:chExt cx="1400175" cy="1259840"/>
          </a:xfrm>
        </p:grpSpPr>
        <p:sp>
          <p:nvSpPr>
            <p:cNvPr id="34" name="Oval 33"/>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5" name="Text Box 29"/>
            <p:cNvSpPr txBox="1"/>
            <p:nvPr/>
          </p:nvSpPr>
          <p:spPr>
            <a:xfrm>
              <a:off x="5248275" y="3574415"/>
              <a:ext cx="1400175" cy="719034"/>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Small</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group</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discussion</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36" name="Rectangle 35">
            <a:extLst>
              <a:ext uri="{FF2B5EF4-FFF2-40B4-BE49-F238E27FC236}">
                <a16:creationId xmlns:a16="http://schemas.microsoft.com/office/drawing/2014/main" id="{FFCCA67E-B11D-42A2-A32D-01C9240EC72A}"/>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9242567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0805" y="645638"/>
            <a:ext cx="9150889" cy="6212362"/>
          </a:xfrm>
          <a:prstGeom prst="rect">
            <a:avLst/>
          </a:prstGeom>
        </p:spPr>
      </p:pic>
      <p:sp>
        <p:nvSpPr>
          <p:cNvPr id="3"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GB" dirty="0"/>
              <a:t>Developing criticality</a:t>
            </a:r>
          </a:p>
        </p:txBody>
      </p:sp>
      <p:grpSp>
        <p:nvGrpSpPr>
          <p:cNvPr id="4" name="Group 3"/>
          <p:cNvGrpSpPr>
            <a:grpSpLocks noChangeAspect="1"/>
          </p:cNvGrpSpPr>
          <p:nvPr/>
        </p:nvGrpSpPr>
        <p:grpSpPr>
          <a:xfrm>
            <a:off x="3126000" y="1138864"/>
            <a:ext cx="5940000" cy="3838021"/>
            <a:chOff x="1730375" y="2074209"/>
            <a:chExt cx="5760000" cy="3721718"/>
          </a:xfrm>
        </p:grpSpPr>
        <p:grpSp>
          <p:nvGrpSpPr>
            <p:cNvPr id="5" name="Group 4"/>
            <p:cNvGrpSpPr/>
            <p:nvPr/>
          </p:nvGrpSpPr>
          <p:grpSpPr>
            <a:xfrm>
              <a:off x="1730375" y="2195927"/>
              <a:ext cx="5760000" cy="3600000"/>
              <a:chOff x="1746429" y="2204816"/>
              <a:chExt cx="5760000" cy="3600000"/>
            </a:xfrm>
          </p:grpSpPr>
          <p:cxnSp>
            <p:nvCxnSpPr>
              <p:cNvPr id="10" name="Straight Connector 9"/>
              <p:cNvCxnSpPr/>
              <p:nvPr userDrawn="1"/>
            </p:nvCxnSpPr>
            <p:spPr>
              <a:xfrm>
                <a:off x="4588303" y="2204816"/>
                <a:ext cx="0" cy="3600000"/>
              </a:xfrm>
              <a:prstGeom prst="line">
                <a:avLst/>
              </a:prstGeom>
              <a:ln w="25400">
                <a:solidFill>
                  <a:srgbClr val="214D8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1746429" y="3986272"/>
                <a:ext cx="5760000" cy="0"/>
              </a:xfrm>
              <a:prstGeom prst="line">
                <a:avLst/>
              </a:prstGeom>
              <a:ln w="25400">
                <a:solidFill>
                  <a:srgbClr val="214D83"/>
                </a:solidFill>
              </a:ln>
            </p:spPr>
            <p:style>
              <a:lnRef idx="1">
                <a:schemeClr val="accent1"/>
              </a:lnRef>
              <a:fillRef idx="0">
                <a:schemeClr val="accent1"/>
              </a:fillRef>
              <a:effectRef idx="0">
                <a:schemeClr val="accent1"/>
              </a:effectRef>
              <a:fontRef idx="minor">
                <a:schemeClr val="tx1"/>
              </a:fontRef>
            </p:style>
          </p:cxnSp>
        </p:grpSp>
        <p:sp>
          <p:nvSpPr>
            <p:cNvPr id="6" name="Text Placeholder 17"/>
            <p:cNvSpPr txBox="1">
              <a:spLocks/>
            </p:cNvSpPr>
            <p:nvPr/>
          </p:nvSpPr>
          <p:spPr>
            <a:xfrm>
              <a:off x="1730376" y="2074209"/>
              <a:ext cx="2781804" cy="388355"/>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tx2">
                      <a:lumMod val="50000"/>
                    </a:schemeClr>
                  </a:solidFill>
                </a:rPr>
                <a:t>A</a:t>
              </a:r>
              <a:r>
                <a:rPr lang="en-US" sz="1800" dirty="0">
                  <a:solidFill>
                    <a:schemeClr val="tx2">
                      <a:lumMod val="50000"/>
                    </a:schemeClr>
                  </a:solidFill>
                </a:rPr>
                <a:t> </a:t>
              </a:r>
            </a:p>
          </p:txBody>
        </p:sp>
        <p:sp>
          <p:nvSpPr>
            <p:cNvPr id="7" name="Text Placeholder 17"/>
            <p:cNvSpPr txBox="1">
              <a:spLocks/>
            </p:cNvSpPr>
            <p:nvPr/>
          </p:nvSpPr>
          <p:spPr>
            <a:xfrm>
              <a:off x="4664427" y="2074209"/>
              <a:ext cx="2781804" cy="388355"/>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tx2">
                      <a:lumMod val="50000"/>
                    </a:schemeClr>
                  </a:solidFill>
                </a:rPr>
                <a:t>B</a:t>
              </a:r>
              <a:r>
                <a:rPr lang="en-US" sz="1800" dirty="0">
                  <a:solidFill>
                    <a:schemeClr val="tx2">
                      <a:lumMod val="50000"/>
                    </a:schemeClr>
                  </a:solidFill>
                </a:rPr>
                <a:t> </a:t>
              </a:r>
            </a:p>
          </p:txBody>
        </p:sp>
        <p:sp>
          <p:nvSpPr>
            <p:cNvPr id="8" name="Text Placeholder 17"/>
            <p:cNvSpPr txBox="1">
              <a:spLocks/>
            </p:cNvSpPr>
            <p:nvPr/>
          </p:nvSpPr>
          <p:spPr>
            <a:xfrm>
              <a:off x="4664428" y="3918620"/>
              <a:ext cx="2781804" cy="388355"/>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tx2">
                      <a:lumMod val="50000"/>
                    </a:schemeClr>
                  </a:solidFill>
                </a:rPr>
                <a:t>D</a:t>
              </a:r>
              <a:r>
                <a:rPr lang="en-US" sz="1800" dirty="0">
                  <a:solidFill>
                    <a:schemeClr val="tx2">
                      <a:lumMod val="50000"/>
                    </a:schemeClr>
                  </a:solidFill>
                </a:rPr>
                <a:t> </a:t>
              </a:r>
            </a:p>
          </p:txBody>
        </p:sp>
        <p:sp>
          <p:nvSpPr>
            <p:cNvPr id="9" name="Text Placeholder 17"/>
            <p:cNvSpPr txBox="1">
              <a:spLocks/>
            </p:cNvSpPr>
            <p:nvPr/>
          </p:nvSpPr>
          <p:spPr>
            <a:xfrm>
              <a:off x="1733298" y="3918620"/>
              <a:ext cx="2781804" cy="388355"/>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tx2">
                      <a:lumMod val="50000"/>
                    </a:schemeClr>
                  </a:solidFill>
                </a:rPr>
                <a:t>C</a:t>
              </a:r>
              <a:r>
                <a:rPr lang="en-US" sz="1800" dirty="0">
                  <a:solidFill>
                    <a:schemeClr val="tx2">
                      <a:lumMod val="50000"/>
                    </a:schemeClr>
                  </a:solidFill>
                </a:rPr>
                <a:t> </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8583" y="3187916"/>
            <a:ext cx="1227673" cy="175072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0433" y="1404419"/>
            <a:ext cx="2139873" cy="1602113"/>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0957" y="3308764"/>
            <a:ext cx="1655954" cy="1629875"/>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99700" y="1287529"/>
            <a:ext cx="2150449" cy="1672571"/>
          </a:xfrm>
          <a:prstGeom prst="rect">
            <a:avLst/>
          </a:prstGeom>
        </p:spPr>
      </p:pic>
      <p:sp>
        <p:nvSpPr>
          <p:cNvPr id="16" name="Text Placeholder 16"/>
          <p:cNvSpPr txBox="1">
            <a:spLocks/>
          </p:cNvSpPr>
          <p:nvPr/>
        </p:nvSpPr>
        <p:spPr>
          <a:xfrm>
            <a:off x="1920818" y="785490"/>
            <a:ext cx="8402128" cy="339339"/>
          </a:xfrm>
          <a:prstGeom prst="rect">
            <a:avLst/>
          </a:prstGeom>
          <a:noFill/>
          <a:ln>
            <a:noFill/>
          </a:ln>
        </p:spPr>
        <p:txBody>
          <a:bodyPr vert="horz" lIns="91440" tIns="45720" rIns="91440" bIns="45720" rtlCol="0">
            <a:norm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GB" sz="1400" dirty="0"/>
              <a:t>Some children were asked to draw what they think </a:t>
            </a:r>
            <a:r>
              <a:rPr lang="en-GB" sz="1400" b="1" dirty="0"/>
              <a:t>bacteria</a:t>
            </a:r>
            <a:r>
              <a:rPr lang="en-GB" sz="1400" dirty="0"/>
              <a:t> cells look like.</a:t>
            </a:r>
          </a:p>
        </p:txBody>
      </p:sp>
      <p:sp>
        <p:nvSpPr>
          <p:cNvPr id="17" name="Text Placeholder 16"/>
          <p:cNvSpPr txBox="1">
            <a:spLocks/>
          </p:cNvSpPr>
          <p:nvPr/>
        </p:nvSpPr>
        <p:spPr>
          <a:xfrm>
            <a:off x="1920817" y="5090598"/>
            <a:ext cx="8402128" cy="1213241"/>
          </a:xfrm>
          <a:prstGeom prst="rect">
            <a:avLst/>
          </a:prstGeom>
          <a:solidFill>
            <a:srgbClr val="FAFAEA"/>
          </a:solidFill>
          <a:ln>
            <a:solidFill>
              <a:srgbClr val="002060"/>
            </a:solidFill>
          </a:ln>
        </p:spPr>
        <p:txBody>
          <a:bodyPr vert="horz" lIns="91440" tIns="45720" rIns="91440" bIns="45720" rtlCol="0">
            <a:no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GB" sz="1400" b="1" dirty="0"/>
              <a:t>To talk about in your group:</a:t>
            </a:r>
          </a:p>
          <a:p>
            <a:pPr lvl="0">
              <a:defRPr/>
            </a:pPr>
            <a:r>
              <a:rPr lang="en-GB" sz="1400" b="1" dirty="0"/>
              <a:t>1</a:t>
            </a:r>
            <a:r>
              <a:rPr lang="en-GB" sz="1400" dirty="0"/>
              <a:t>    Which is the </a:t>
            </a:r>
            <a:r>
              <a:rPr lang="en-GB" sz="1400" b="1" dirty="0"/>
              <a:t>best</a:t>
            </a:r>
            <a:r>
              <a:rPr lang="en-GB" sz="1400" dirty="0"/>
              <a:t> drawing of bacteria cells?</a:t>
            </a:r>
          </a:p>
          <a:p>
            <a:pPr lvl="0">
              <a:defRPr/>
            </a:pPr>
            <a:r>
              <a:rPr lang="en-GB" sz="1400" b="1" dirty="0"/>
              <a:t>2    </a:t>
            </a:r>
            <a:r>
              <a:rPr lang="en-GB" sz="1400" dirty="0"/>
              <a:t>Why do you think it’s the best?</a:t>
            </a:r>
          </a:p>
          <a:p>
            <a:pPr lvl="0">
              <a:defRPr/>
            </a:pPr>
            <a:r>
              <a:rPr lang="en-GB" sz="1400" b="1" dirty="0"/>
              <a:t>3    </a:t>
            </a:r>
            <a:r>
              <a:rPr lang="en-GB" sz="1400" dirty="0"/>
              <a:t>What is </a:t>
            </a:r>
            <a:r>
              <a:rPr lang="en-GB" sz="1400" b="1" dirty="0"/>
              <a:t>wrong</a:t>
            </a:r>
            <a:r>
              <a:rPr lang="en-GB" sz="1400" dirty="0"/>
              <a:t> with the other three drawings?</a:t>
            </a:r>
          </a:p>
        </p:txBody>
      </p:sp>
      <p:grpSp>
        <p:nvGrpSpPr>
          <p:cNvPr id="18" name="Group 17"/>
          <p:cNvGrpSpPr/>
          <p:nvPr/>
        </p:nvGrpSpPr>
        <p:grpSpPr>
          <a:xfrm>
            <a:off x="9267826" y="64652"/>
            <a:ext cx="1400175" cy="1259840"/>
            <a:chOff x="5248275" y="3295015"/>
            <a:chExt cx="1400175" cy="1259840"/>
          </a:xfrm>
        </p:grpSpPr>
        <p:sp>
          <p:nvSpPr>
            <p:cNvPr id="19" name="Oval 18"/>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Text Box 29"/>
            <p:cNvSpPr txBox="1"/>
            <p:nvPr/>
          </p:nvSpPr>
          <p:spPr>
            <a:xfrm>
              <a:off x="5248275" y="3676016"/>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Critiquing a representation</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61813F8C-CFA7-49F1-94B3-65AE6392A9C2}"/>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235350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612A-B277-419E-AE88-A96493C3B059}"/>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20CCF6A-D7DF-4E5E-832F-2FB060C2DA9C}"/>
              </a:ext>
            </a:extLst>
          </p:cNvPr>
          <p:cNvSpPr>
            <a:spLocks noGrp="1"/>
          </p:cNvSpPr>
          <p:nvPr>
            <p:ph idx="1"/>
          </p:nvPr>
        </p:nvSpPr>
        <p:spPr/>
        <p:txBody>
          <a:bodyPr/>
          <a:lstStyle/>
          <a:p>
            <a:r>
              <a:rPr lang="en-GB" dirty="0"/>
              <a:t>Introduce the range of resources available in BEST. </a:t>
            </a:r>
          </a:p>
          <a:p>
            <a:endParaRPr lang="en-GB" dirty="0"/>
          </a:p>
          <a:p>
            <a:r>
              <a:rPr lang="en-GB" dirty="0"/>
              <a:t>Identify how BEST resources can be used to support your subject knowledge development and pupil progress. </a:t>
            </a:r>
          </a:p>
          <a:p>
            <a:endParaRPr lang="en-GB" dirty="0"/>
          </a:p>
          <a:p>
            <a:r>
              <a:rPr lang="en-GB" dirty="0"/>
              <a:t>Reflect on how you  can introduce BESTS resources as part of the learning sequence within a lesson. </a:t>
            </a:r>
          </a:p>
        </p:txBody>
      </p:sp>
    </p:spTree>
    <p:extLst>
      <p:ext uri="{BB962C8B-B14F-4D97-AF65-F5344CB8AC3E}">
        <p14:creationId xmlns:p14="http://schemas.microsoft.com/office/powerpoint/2010/main" val="308006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517112" y="645638"/>
            <a:ext cx="9150889" cy="6212362"/>
          </a:xfrm>
          <a:prstGeom prst="rect">
            <a:avLst/>
          </a:prstGeom>
          <a:ln>
            <a:solidFill>
              <a:schemeClr val="bg1">
                <a:lumMod val="75000"/>
              </a:schemeClr>
            </a:solidFill>
          </a:ln>
        </p:spPr>
      </p:pic>
      <p:sp>
        <p:nvSpPr>
          <p:cNvPr id="8" name="Title 1">
            <a:extLst>
              <a:ext uri="{FF2B5EF4-FFF2-40B4-BE49-F238E27FC236}">
                <a16:creationId xmlns:a16="http://schemas.microsoft.com/office/drawing/2014/main" id="{1BD263D0-3893-4BA1-9435-7ECF2E587C02}"/>
              </a:ext>
            </a:extLst>
          </p:cNvPr>
          <p:cNvSpPr txBox="1">
            <a:spLocks/>
          </p:cNvSpPr>
          <p:nvPr/>
        </p:nvSpPr>
        <p:spPr>
          <a:xfrm>
            <a:off x="1667752" y="26336"/>
            <a:ext cx="8820737" cy="576000"/>
          </a:xfrm>
          <a:prstGeom prst="rect">
            <a:avLst/>
          </a:prstGeom>
        </p:spPr>
        <p:txBody>
          <a:bodyPr anchor="ctr" anchorCtr="0"/>
          <a:lstStyle>
            <a:lvl1pPr algn="ctr" defTabSz="914400" rtl="0" eaLnBrk="1" latinLnBrk="0" hangingPunct="1">
              <a:spcBef>
                <a:spcPct val="0"/>
              </a:spcBef>
              <a:buNone/>
              <a:defRPr sz="4000" b="1" kern="1200">
                <a:solidFill>
                  <a:schemeClr val="bg1"/>
                </a:solidFill>
                <a:latin typeface="+mj-lt"/>
                <a:ea typeface="+mj-ea"/>
                <a:cs typeface="+mj-cs"/>
              </a:defRPr>
            </a:lvl1pPr>
          </a:lstStyle>
          <a:p>
            <a:r>
              <a:rPr lang="en-GB" sz="2000" dirty="0">
                <a:solidFill>
                  <a:srgbClr val="10253F"/>
                </a:solidFill>
                <a:latin typeface="Verdana" panose="020B0604030504040204" pitchFamily="34" charset="0"/>
                <a:ea typeface="Verdana" panose="020B0604030504040204" pitchFamily="34" charset="0"/>
              </a:rPr>
              <a:t>Highlighting the limitations of models</a:t>
            </a:r>
          </a:p>
        </p:txBody>
      </p:sp>
      <p:sp>
        <p:nvSpPr>
          <p:cNvPr id="10" name="Text Placeholder 3">
            <a:extLst>
              <a:ext uri="{FF2B5EF4-FFF2-40B4-BE49-F238E27FC236}">
                <a16:creationId xmlns:a16="http://schemas.microsoft.com/office/drawing/2014/main" id="{08E013CA-2F4C-4F2C-81B4-0D052EAF9BC7}"/>
              </a:ext>
            </a:extLst>
          </p:cNvPr>
          <p:cNvSpPr txBox="1">
            <a:spLocks/>
          </p:cNvSpPr>
          <p:nvPr/>
        </p:nvSpPr>
        <p:spPr>
          <a:xfrm>
            <a:off x="1878605" y="832586"/>
            <a:ext cx="8434790" cy="1132618"/>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3647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3647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The diagram is from a textbook.</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It shows the </a:t>
            </a:r>
            <a:r>
              <a:rPr lang="en-GB" sz="1800" b="1" dirty="0">
                <a:solidFill>
                  <a:srgbClr val="10253F"/>
                </a:solidFill>
                <a:latin typeface="Verdana" panose="020B0604030504040204" pitchFamily="34" charset="0"/>
                <a:ea typeface="Verdana" panose="020B0604030504040204" pitchFamily="34" charset="0"/>
              </a:rPr>
              <a:t>particle model</a:t>
            </a:r>
            <a:r>
              <a:rPr lang="en-GB" sz="1800" dirty="0">
                <a:solidFill>
                  <a:srgbClr val="10253F"/>
                </a:solidFill>
                <a:latin typeface="Verdana" panose="020B0604030504040204" pitchFamily="34" charset="0"/>
                <a:ea typeface="Verdana" panose="020B0604030504040204" pitchFamily="34" charset="0"/>
              </a:rPr>
              <a:t> of a substance in the solid state melting so that the sample is in the liquid state.</a:t>
            </a:r>
          </a:p>
        </p:txBody>
      </p:sp>
      <p:sp>
        <p:nvSpPr>
          <p:cNvPr id="11" name="Text Placeholder 4">
            <a:extLst>
              <a:ext uri="{FF2B5EF4-FFF2-40B4-BE49-F238E27FC236}">
                <a16:creationId xmlns:a16="http://schemas.microsoft.com/office/drawing/2014/main" id="{D04CE314-05B3-4BD5-9F1D-0D51C4C04959}"/>
              </a:ext>
            </a:extLst>
          </p:cNvPr>
          <p:cNvSpPr txBox="1">
            <a:spLocks/>
          </p:cNvSpPr>
          <p:nvPr/>
        </p:nvSpPr>
        <p:spPr>
          <a:xfrm>
            <a:off x="1878605" y="4110182"/>
            <a:ext cx="8434790" cy="2050470"/>
          </a:xfrm>
          <a:prstGeom prst="rect">
            <a:avLst/>
          </a:prstGeom>
          <a:solidFill>
            <a:srgbClr val="FAFAEA"/>
          </a:solidFill>
          <a:ln>
            <a:solidFill>
              <a:srgbClr val="10253F"/>
            </a:solidFill>
          </a:ln>
        </p:spPr>
        <p:txBody>
          <a:bodyPr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3647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3647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None/>
            </a:pPr>
            <a:r>
              <a:rPr lang="en-GB" sz="1800" b="1" dirty="0">
                <a:solidFill>
                  <a:srgbClr val="10253F"/>
                </a:solidFill>
                <a:latin typeface="Verdana" panose="020B0604030504040204" pitchFamily="34" charset="0"/>
                <a:ea typeface="Verdana" panose="020B0604030504040204" pitchFamily="34" charset="0"/>
              </a:rPr>
              <a:t>To talk about in your group</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State three ways in which you think the diagram is a </a:t>
            </a:r>
            <a:r>
              <a:rPr lang="en-GB" sz="1800" b="1" dirty="0">
                <a:solidFill>
                  <a:srgbClr val="10253F"/>
                </a:solidFill>
                <a:latin typeface="Verdana" panose="020B0604030504040204" pitchFamily="34" charset="0"/>
                <a:ea typeface="Verdana" panose="020B0604030504040204" pitchFamily="34" charset="0"/>
              </a:rPr>
              <a:t>good representation</a:t>
            </a:r>
            <a:r>
              <a:rPr lang="en-GB" sz="1800" dirty="0">
                <a:solidFill>
                  <a:srgbClr val="10253F"/>
                </a:solidFill>
                <a:latin typeface="Verdana" panose="020B0604030504040204" pitchFamily="34" charset="0"/>
                <a:ea typeface="Verdana" panose="020B0604030504040204" pitchFamily="34" charset="0"/>
              </a:rPr>
              <a:t> of a substance melting.</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State three ways in which you think the diagram is </a:t>
            </a:r>
            <a:r>
              <a:rPr lang="en-GB" sz="1800" b="1" dirty="0">
                <a:solidFill>
                  <a:srgbClr val="10253F"/>
                </a:solidFill>
                <a:latin typeface="Verdana" panose="020B0604030504040204" pitchFamily="34" charset="0"/>
                <a:ea typeface="Verdana" panose="020B0604030504040204" pitchFamily="34" charset="0"/>
              </a:rPr>
              <a:t>not an accurate representation </a:t>
            </a:r>
            <a:r>
              <a:rPr lang="en-GB" sz="1800" dirty="0">
                <a:solidFill>
                  <a:srgbClr val="10253F"/>
                </a:solidFill>
                <a:latin typeface="Verdana" panose="020B0604030504040204" pitchFamily="34" charset="0"/>
                <a:ea typeface="Verdana" panose="020B0604030504040204" pitchFamily="34" charset="0"/>
              </a:rPr>
              <a:t>of a substance melting.</a:t>
            </a:r>
          </a:p>
        </p:txBody>
      </p:sp>
      <p:sp>
        <p:nvSpPr>
          <p:cNvPr id="12" name="Rectangle 11">
            <a:extLst>
              <a:ext uri="{FF2B5EF4-FFF2-40B4-BE49-F238E27FC236}">
                <a16:creationId xmlns:a16="http://schemas.microsoft.com/office/drawing/2014/main" id="{0D9691AB-9166-443A-8714-4DB757DCED81}"/>
              </a:ext>
            </a:extLst>
          </p:cNvPr>
          <p:cNvSpPr>
            <a:spLocks noChangeArrowheads="1"/>
          </p:cNvSpPr>
          <p:nvPr/>
        </p:nvSpPr>
        <p:spPr bwMode="auto">
          <a:xfrm>
            <a:off x="3207027" y="2201837"/>
            <a:ext cx="5486401" cy="16469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solidFill>
                <a:srgbClr val="10253F"/>
              </a:solidFill>
            </a:endParaRPr>
          </a:p>
        </p:txBody>
      </p:sp>
      <p:graphicFrame>
        <p:nvGraphicFramePr>
          <p:cNvPr id="13" name="Object 12">
            <a:extLst>
              <a:ext uri="{FF2B5EF4-FFF2-40B4-BE49-F238E27FC236}">
                <a16:creationId xmlns:a16="http://schemas.microsoft.com/office/drawing/2014/main" id="{7FA9CA50-09B4-4E02-AD72-C45EFDBC484F}"/>
              </a:ext>
            </a:extLst>
          </p:cNvPr>
          <p:cNvGraphicFramePr>
            <a:graphicFrameLocks noChangeAspect="1"/>
          </p:cNvGraphicFramePr>
          <p:nvPr/>
        </p:nvGraphicFramePr>
        <p:xfrm>
          <a:off x="3340429" y="2284761"/>
          <a:ext cx="5180721" cy="1528907"/>
        </p:xfrm>
        <a:graphic>
          <a:graphicData uri="http://schemas.openxmlformats.org/presentationml/2006/ole">
            <mc:AlternateContent xmlns:mc="http://schemas.openxmlformats.org/markup-compatibility/2006">
              <mc:Choice xmlns:v="urn:schemas-microsoft-com:vml" Requires="v">
                <p:oleObj spid="_x0000_s1028" r:id="rId5" imgW="9041270" imgH="2666667" progId="CorelPhotoPaint.Image.9">
                  <p:embed/>
                </p:oleObj>
              </mc:Choice>
              <mc:Fallback>
                <p:oleObj r:id="rId5" imgW="9041270" imgH="2666667" progId="CorelPhotoPaint.Image.9">
                  <p:embed/>
                  <p:pic>
                    <p:nvPicPr>
                      <p:cNvPr id="13" name="Object 12">
                        <a:extLst>
                          <a:ext uri="{FF2B5EF4-FFF2-40B4-BE49-F238E27FC236}">
                            <a16:creationId xmlns:a16="http://schemas.microsoft.com/office/drawing/2014/main" id="{7FA9CA50-09B4-4E02-AD72-C45EFDBC48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429" y="2284761"/>
                        <a:ext cx="5180721" cy="1528907"/>
                      </a:xfrm>
                      <a:prstGeom prst="rect">
                        <a:avLst/>
                      </a:prstGeom>
                      <a:noFill/>
                    </p:spPr>
                  </p:pic>
                </p:oleObj>
              </mc:Fallback>
            </mc:AlternateContent>
          </a:graphicData>
        </a:graphic>
      </p:graphicFrame>
      <p:grpSp>
        <p:nvGrpSpPr>
          <p:cNvPr id="14" name="Group 13"/>
          <p:cNvGrpSpPr/>
          <p:nvPr/>
        </p:nvGrpSpPr>
        <p:grpSpPr>
          <a:xfrm>
            <a:off x="9267826" y="64652"/>
            <a:ext cx="1400175" cy="1259840"/>
            <a:chOff x="5248275" y="3295015"/>
            <a:chExt cx="1400175" cy="1259840"/>
          </a:xfrm>
        </p:grpSpPr>
        <p:sp>
          <p:nvSpPr>
            <p:cNvPr id="15" name="Oval 14"/>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Text Box 29"/>
            <p:cNvSpPr txBox="1"/>
            <p:nvPr/>
          </p:nvSpPr>
          <p:spPr>
            <a:xfrm>
              <a:off x="5248275" y="3676016"/>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Critiquing a model</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7" name="Rectangle 16">
            <a:extLst>
              <a:ext uri="{FF2B5EF4-FFF2-40B4-BE49-F238E27FC236}">
                <a16:creationId xmlns:a16="http://schemas.microsoft.com/office/drawing/2014/main" id="{77CDEA5B-5355-4DBA-9995-000C01376B42}"/>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38449714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335138"/>
            <a:ext cx="9144000" cy="522862"/>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491564" y="3449722"/>
            <a:ext cx="7652610" cy="1695437"/>
          </a:xfrm>
          <a:prstGeom prst="rect">
            <a:avLst/>
          </a:prstGeom>
          <a:noFill/>
        </p:spPr>
        <p:txBody>
          <a:bodyPr vert="horz" wrap="square" lIns="36000" tIns="108000" rIns="72000" bIns="108000" rtlCol="0" anchor="t" anchorCtr="0">
            <a:spAutoFit/>
          </a:bodyPr>
          <a:lstStyle/>
          <a:p>
            <a:pPr algn="r"/>
            <a:r>
              <a:rPr lang="en-GB" sz="4800" b="1" dirty="0"/>
              <a:t>and</a:t>
            </a:r>
          </a:p>
          <a:p>
            <a:pPr algn="r"/>
            <a:r>
              <a:rPr lang="en-GB" sz="4800" b="1" dirty="0"/>
              <a:t>Improving Secondary Science</a:t>
            </a:r>
          </a:p>
        </p:txBody>
      </p:sp>
      <p:sp>
        <p:nvSpPr>
          <p:cNvPr id="7" name="Rectangle 6"/>
          <p:cNvSpPr/>
          <p:nvPr/>
        </p:nvSpPr>
        <p:spPr>
          <a:xfrm rot="5400000">
            <a:off x="6618000" y="1196312"/>
            <a:ext cx="108000" cy="799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6" name="Picture 5">
            <a:extLst>
              <a:ext uri="{FF2B5EF4-FFF2-40B4-BE49-F238E27FC236}">
                <a16:creationId xmlns:a16="http://schemas.microsoft.com/office/drawing/2014/main" id="{8B931AD8-26FA-4231-8C91-087F0E77CC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354" b="24434"/>
          <a:stretch/>
        </p:blipFill>
        <p:spPr>
          <a:xfrm>
            <a:off x="7009809" y="3535148"/>
            <a:ext cx="2044654" cy="635046"/>
          </a:xfrm>
          <a:prstGeom prst="rect">
            <a:avLst/>
          </a:prstGeom>
          <a:ln>
            <a:noFill/>
          </a:ln>
        </p:spPr>
      </p:pic>
      <p:sp>
        <p:nvSpPr>
          <p:cNvPr id="8" name="Rectangle 7">
            <a:extLst>
              <a:ext uri="{FF2B5EF4-FFF2-40B4-BE49-F238E27FC236}">
                <a16:creationId xmlns:a16="http://schemas.microsoft.com/office/drawing/2014/main" id="{E35C23B3-A550-4256-BE78-359342187113}"/>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16169816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3062">
            <a:off x="6390984" y="495149"/>
            <a:ext cx="3829065" cy="5414119"/>
          </a:xfrm>
          <a:prstGeom prst="rect">
            <a:avLst/>
          </a:prstGeom>
          <a:ln w="6350">
            <a:solidFill>
              <a:schemeClr val="bg1">
                <a:lumMod val="75000"/>
              </a:schemeClr>
            </a:solidFill>
          </a:ln>
          <a:effectLst>
            <a:outerShdw blurRad="50800" dist="38100" dir="2700000" algn="tl" rotWithShape="0">
              <a:prstClr val="black">
                <a:alpha val="40000"/>
              </a:prstClr>
            </a:outerShdw>
          </a:effectLst>
        </p:spPr>
      </p:pic>
      <p:sp>
        <p:nvSpPr>
          <p:cNvPr id="5" name="Subtitle 2"/>
          <p:cNvSpPr txBox="1">
            <a:spLocks/>
          </p:cNvSpPr>
          <p:nvPr/>
        </p:nvSpPr>
        <p:spPr>
          <a:xfrm>
            <a:off x="1883498" y="412616"/>
            <a:ext cx="3956863" cy="5232202"/>
          </a:xfrm>
          <a:prstGeom prst="rect">
            <a:avLst/>
          </a:prstGeom>
        </p:spPr>
        <p:txBody>
          <a:bodyPr vert="horz" wrap="square" lIns="0" tIns="0" rIns="0" bIns="0" rtlCol="0">
            <a:spAutoFit/>
          </a:bodyPr>
          <a:lstStyle/>
          <a:p>
            <a:pPr>
              <a:spcAft>
                <a:spcPts val="4800"/>
              </a:spcAft>
            </a:pPr>
            <a:r>
              <a:rPr lang="en-GB" sz="2000" dirty="0">
                <a:solidFill>
                  <a:srgbClr val="595959"/>
                </a:solidFill>
                <a:latin typeface="Calibri" panose="020F0502020204030204" pitchFamily="34" charset="0"/>
                <a:ea typeface="Times New Roman" panose="02020603050405020304" pitchFamily="18" charset="0"/>
                <a:cs typeface="Times New Roman" panose="02020603050405020304" pitchFamily="18" charset="0"/>
              </a:rPr>
              <a:t>The </a:t>
            </a:r>
            <a:r>
              <a:rPr lang="en-GB" sz="2000" b="1" dirty="0">
                <a:solidFill>
                  <a:srgbClr val="595959"/>
                </a:solidFill>
                <a:latin typeface="Calibri" panose="020F0502020204030204" pitchFamily="34" charset="0"/>
                <a:ea typeface="Times New Roman" panose="02020603050405020304" pitchFamily="18" charset="0"/>
                <a:cs typeface="Times New Roman" panose="02020603050405020304" pitchFamily="18" charset="0"/>
              </a:rPr>
              <a:t>Education Endowment Foundation (EEF)</a:t>
            </a:r>
            <a:r>
              <a:rPr lang="en-GB" sz="2000" dirty="0">
                <a:solidFill>
                  <a:srgbClr val="595959"/>
                </a:solidFill>
                <a:latin typeface="Calibri" panose="020F0502020204030204" pitchFamily="34" charset="0"/>
                <a:ea typeface="Times New Roman" panose="02020603050405020304" pitchFamily="18" charset="0"/>
                <a:cs typeface="Times New Roman" panose="02020603050405020304" pitchFamily="18" charset="0"/>
              </a:rPr>
              <a:t> published a guidance report in 2018 titled ‘Improving Secondary Science’</a:t>
            </a:r>
          </a:p>
          <a:p>
            <a:pPr>
              <a:spcAft>
                <a:spcPts val="1800"/>
              </a:spcAft>
            </a:pPr>
            <a:r>
              <a:rPr lang="en-GB" sz="2000" dirty="0">
                <a:solidFill>
                  <a:srgbClr val="595959"/>
                </a:solidFill>
                <a:latin typeface="Calibri" panose="020F0502020204030204" pitchFamily="34" charset="0"/>
                <a:ea typeface="Times New Roman" panose="02020603050405020304" pitchFamily="18" charset="0"/>
                <a:cs typeface="Times New Roman" panose="02020603050405020304" pitchFamily="18" charset="0"/>
              </a:rPr>
              <a:t>The report cites </a:t>
            </a:r>
            <a:r>
              <a:rPr lang="en-GB" sz="2000" b="1" dirty="0">
                <a:solidFill>
                  <a:srgbClr val="006580"/>
                </a:solidFill>
                <a:latin typeface="Calibri" panose="020F0502020204030204" pitchFamily="34" charset="0"/>
                <a:ea typeface="Times New Roman" panose="02020603050405020304" pitchFamily="18" charset="0"/>
                <a:cs typeface="Times New Roman" panose="02020603050405020304" pitchFamily="18" charset="0"/>
              </a:rPr>
              <a:t>Best Evidence Science Teaching</a:t>
            </a:r>
            <a:r>
              <a:rPr lang="en-GB" sz="2000" dirty="0">
                <a:solidFill>
                  <a:srgbClr val="595959"/>
                </a:solidFill>
                <a:latin typeface="Calibri" panose="020F0502020204030204" pitchFamily="34" charset="0"/>
                <a:ea typeface="Times New Roman" panose="02020603050405020304" pitchFamily="18" charset="0"/>
                <a:cs typeface="Times New Roman" panose="02020603050405020304" pitchFamily="18" charset="0"/>
              </a:rPr>
              <a:t> as a good source of:</a:t>
            </a:r>
          </a:p>
          <a:p>
            <a:pPr marL="446088" lvl="1" indent="-285750">
              <a:spcAft>
                <a:spcPts val="1800"/>
              </a:spcAft>
              <a:buFont typeface="Arial" panose="020B0604020202020204" pitchFamily="34" charset="0"/>
              <a:buChar char="•"/>
            </a:pPr>
            <a:r>
              <a:rPr lang="en-GB" sz="2000" dirty="0">
                <a:solidFill>
                  <a:srgbClr val="006580"/>
                </a:solidFill>
                <a:latin typeface="Calibri" panose="020F0502020204030204" pitchFamily="34" charset="0"/>
                <a:ea typeface="Times New Roman" panose="02020603050405020304" pitchFamily="18" charset="0"/>
                <a:cs typeface="Times New Roman" panose="02020603050405020304" pitchFamily="18" charset="0"/>
              </a:rPr>
              <a:t>diagnostic questions</a:t>
            </a:r>
          </a:p>
          <a:p>
            <a:pPr marL="446088" lvl="1" indent="-285750">
              <a:spcAft>
                <a:spcPts val="2400"/>
              </a:spcAft>
              <a:buFont typeface="Arial" panose="020B0604020202020204" pitchFamily="34" charset="0"/>
              <a:buChar char="•"/>
            </a:pPr>
            <a:r>
              <a:rPr lang="en-GB" sz="2000" dirty="0">
                <a:solidFill>
                  <a:srgbClr val="006580"/>
                </a:solidFill>
                <a:latin typeface="Calibri" panose="020F0502020204030204" pitchFamily="34" charset="0"/>
                <a:ea typeface="Times New Roman" panose="02020603050405020304" pitchFamily="18" charset="0"/>
                <a:cs typeface="Times New Roman" panose="02020603050405020304" pitchFamily="18" charset="0"/>
              </a:rPr>
              <a:t>activities that promote metacognitive talk and dialogue</a:t>
            </a:r>
            <a:endParaRPr lang="en-GB" sz="2000" dirty="0">
              <a:solidFill>
                <a:srgbClr val="595959"/>
              </a:solidFill>
              <a:latin typeface="Calibri" panose="020F0502020204030204" pitchFamily="34" charset="0"/>
              <a:ea typeface="Times New Roman" panose="02020603050405020304" pitchFamily="18" charset="0"/>
              <a:cs typeface="Times New Roman" panose="02020603050405020304" pitchFamily="18" charset="0"/>
            </a:endParaRPr>
          </a:p>
          <a:p>
            <a:pPr>
              <a:spcAft>
                <a:spcPts val="1200"/>
              </a:spcAft>
            </a:pPr>
            <a:endParaRPr lang="en-GB" sz="2000" dirty="0">
              <a:solidFill>
                <a:srgbClr val="595959"/>
              </a:solidFill>
              <a:latin typeface="Calibri" panose="020F0502020204030204" pitchFamily="34" charset="0"/>
              <a:ea typeface="Times New Roman" panose="02020603050405020304" pitchFamily="18" charset="0"/>
              <a:cs typeface="Times New Roman" panose="02020603050405020304" pitchFamily="18" charset="0"/>
            </a:endParaRPr>
          </a:p>
          <a:p>
            <a:pPr>
              <a:spcAft>
                <a:spcPts val="1200"/>
              </a:spcAft>
            </a:pPr>
            <a:r>
              <a:rPr lang="en-GB" sz="2000" dirty="0">
                <a:solidFill>
                  <a:srgbClr val="595959"/>
                </a:solidFill>
                <a:latin typeface="Calibri" panose="020F0502020204030204" pitchFamily="34" charset="0"/>
                <a:ea typeface="Times New Roman" panose="02020603050405020304" pitchFamily="18" charset="0"/>
                <a:cs typeface="Times New Roman" panose="02020603050405020304" pitchFamily="18" charset="0"/>
              </a:rPr>
              <a:t>The report makes seven main recommendations…</a:t>
            </a:r>
          </a:p>
        </p:txBody>
      </p:sp>
      <p:sp>
        <p:nvSpPr>
          <p:cNvPr id="6" name="Rectangle 5">
            <a:extLst>
              <a:ext uri="{FF2B5EF4-FFF2-40B4-BE49-F238E27FC236}">
                <a16:creationId xmlns:a16="http://schemas.microsoft.com/office/drawing/2014/main" id="{BBE76BFF-C12A-4B44-9E4B-A6DC6E9FD41C}"/>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5768731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7352" y="211014"/>
            <a:ext cx="2594225" cy="1080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9354" y="301014"/>
            <a:ext cx="3232338" cy="900000"/>
          </a:xfrm>
          <a:prstGeom prst="rect">
            <a:avLst/>
          </a:prstGeom>
        </p:spPr>
      </p:pic>
      <p:sp>
        <p:nvSpPr>
          <p:cNvPr id="7" name="TextBox 6"/>
          <p:cNvSpPr txBox="1"/>
          <p:nvPr/>
        </p:nvSpPr>
        <p:spPr>
          <a:xfrm>
            <a:off x="1852247" y="1934308"/>
            <a:ext cx="1969476" cy="1854000"/>
          </a:xfrm>
          <a:prstGeom prst="rect">
            <a:avLst/>
          </a:prstGeom>
          <a:solidFill>
            <a:srgbClr val="EC4541"/>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1</a:t>
            </a:r>
          </a:p>
          <a:p>
            <a:pPr>
              <a:spcAft>
                <a:spcPts val="600"/>
              </a:spcAft>
            </a:pPr>
            <a:r>
              <a:rPr lang="en-GB" sz="1600" b="1" dirty="0">
                <a:solidFill>
                  <a:schemeClr val="bg1"/>
                </a:solidFill>
                <a:latin typeface="Arial" panose="020B0604020202020204" pitchFamily="34" charset="0"/>
                <a:cs typeface="Arial" panose="020B0604020202020204" pitchFamily="34" charset="0"/>
              </a:rPr>
              <a:t>Preconceptions</a:t>
            </a:r>
          </a:p>
          <a:p>
            <a:pPr algn="l"/>
            <a:r>
              <a:rPr lang="en-GB" sz="1400" dirty="0">
                <a:solidFill>
                  <a:schemeClr val="bg1"/>
                </a:solidFill>
                <a:latin typeface="Arial" panose="020B0604020202020204" pitchFamily="34" charset="0"/>
                <a:cs typeface="Arial" panose="020B0604020202020204" pitchFamily="34" charset="0"/>
              </a:rPr>
              <a:t>Build on the ideas that pupils bring to lessons</a:t>
            </a:r>
          </a:p>
        </p:txBody>
      </p:sp>
      <p:sp>
        <p:nvSpPr>
          <p:cNvPr id="11" name="TextBox 10"/>
          <p:cNvSpPr txBox="1"/>
          <p:nvPr/>
        </p:nvSpPr>
        <p:spPr>
          <a:xfrm>
            <a:off x="4024924" y="1934307"/>
            <a:ext cx="1969476" cy="1854000"/>
          </a:xfrm>
          <a:prstGeom prst="rect">
            <a:avLst/>
          </a:prstGeom>
          <a:solidFill>
            <a:srgbClr val="F26338"/>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2</a:t>
            </a:r>
          </a:p>
          <a:p>
            <a:pPr>
              <a:spcAft>
                <a:spcPts val="600"/>
              </a:spcAft>
            </a:pPr>
            <a:r>
              <a:rPr lang="en-GB" sz="1600" b="1" dirty="0">
                <a:solidFill>
                  <a:schemeClr val="bg1"/>
                </a:solidFill>
                <a:latin typeface="Arial" panose="020B0604020202020204" pitchFamily="34" charset="0"/>
                <a:cs typeface="Arial" panose="020B0604020202020204" pitchFamily="34" charset="0"/>
              </a:rPr>
              <a:t>Self-regulation</a:t>
            </a:r>
          </a:p>
          <a:p>
            <a:pPr algn="l"/>
            <a:r>
              <a:rPr lang="en-GB" sz="1400" dirty="0">
                <a:solidFill>
                  <a:schemeClr val="bg1"/>
                </a:solidFill>
                <a:latin typeface="Arial" panose="020B0604020202020204" pitchFamily="34" charset="0"/>
                <a:cs typeface="Arial" panose="020B0604020202020204" pitchFamily="34" charset="0"/>
              </a:rPr>
              <a:t>Help pupils direct their own learning</a:t>
            </a:r>
          </a:p>
          <a:p>
            <a:pPr algn="l"/>
            <a:endParaRPr lang="en-GB" sz="14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6197601" y="1934306"/>
            <a:ext cx="1969476" cy="1854000"/>
          </a:xfrm>
          <a:prstGeom prst="rect">
            <a:avLst/>
          </a:prstGeom>
          <a:solidFill>
            <a:srgbClr val="F8972C"/>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3</a:t>
            </a:r>
          </a:p>
          <a:p>
            <a:pPr>
              <a:spcAft>
                <a:spcPts val="600"/>
              </a:spcAft>
            </a:pPr>
            <a:r>
              <a:rPr lang="en-GB" sz="1600" b="1" dirty="0">
                <a:solidFill>
                  <a:schemeClr val="bg1"/>
                </a:solidFill>
                <a:latin typeface="Arial" panose="020B0604020202020204" pitchFamily="34" charset="0"/>
                <a:cs typeface="Arial" panose="020B0604020202020204" pitchFamily="34" charset="0"/>
              </a:rPr>
              <a:t>Modelling</a:t>
            </a:r>
          </a:p>
          <a:p>
            <a:pPr algn="l"/>
            <a:r>
              <a:rPr lang="en-GB" sz="1400" dirty="0">
                <a:solidFill>
                  <a:schemeClr val="bg1"/>
                </a:solidFill>
                <a:latin typeface="Arial" panose="020B0604020202020204" pitchFamily="34" charset="0"/>
                <a:cs typeface="Arial" panose="020B0604020202020204" pitchFamily="34" charset="0"/>
              </a:rPr>
              <a:t>Use models to support understanding</a:t>
            </a:r>
          </a:p>
        </p:txBody>
      </p:sp>
      <p:sp>
        <p:nvSpPr>
          <p:cNvPr id="13" name="TextBox 12"/>
          <p:cNvSpPr txBox="1"/>
          <p:nvPr/>
        </p:nvSpPr>
        <p:spPr>
          <a:xfrm>
            <a:off x="8370277" y="1934305"/>
            <a:ext cx="1969476" cy="1854000"/>
          </a:xfrm>
          <a:prstGeom prst="rect">
            <a:avLst/>
          </a:prstGeom>
          <a:solidFill>
            <a:srgbClr val="8BC249"/>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4</a:t>
            </a:r>
          </a:p>
          <a:p>
            <a:pPr>
              <a:spcAft>
                <a:spcPts val="600"/>
              </a:spcAft>
            </a:pPr>
            <a:r>
              <a:rPr lang="en-GB" sz="1600" b="1" dirty="0">
                <a:solidFill>
                  <a:schemeClr val="bg1"/>
                </a:solidFill>
                <a:latin typeface="Arial" panose="020B0604020202020204" pitchFamily="34" charset="0"/>
                <a:cs typeface="Arial" panose="020B0604020202020204" pitchFamily="34" charset="0"/>
              </a:rPr>
              <a:t>Memory</a:t>
            </a:r>
          </a:p>
          <a:p>
            <a:pPr algn="l"/>
            <a:r>
              <a:rPr lang="en-GB" sz="1400" dirty="0">
                <a:solidFill>
                  <a:schemeClr val="bg1"/>
                </a:solidFill>
                <a:latin typeface="Arial" panose="020B0604020202020204" pitchFamily="34" charset="0"/>
                <a:cs typeface="Arial" panose="020B0604020202020204" pitchFamily="34" charset="0"/>
              </a:rPr>
              <a:t>Support pupils to retain and retrieve knowledge</a:t>
            </a:r>
          </a:p>
        </p:txBody>
      </p:sp>
      <p:sp>
        <p:nvSpPr>
          <p:cNvPr id="15" name="TextBox 14"/>
          <p:cNvSpPr txBox="1"/>
          <p:nvPr/>
        </p:nvSpPr>
        <p:spPr>
          <a:xfrm>
            <a:off x="2938585" y="4009292"/>
            <a:ext cx="1969476" cy="1854000"/>
          </a:xfrm>
          <a:prstGeom prst="rect">
            <a:avLst/>
          </a:prstGeom>
          <a:solidFill>
            <a:srgbClr val="38A4DD"/>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5</a:t>
            </a:r>
          </a:p>
          <a:p>
            <a:pPr>
              <a:spcAft>
                <a:spcPts val="600"/>
              </a:spcAft>
            </a:pPr>
            <a:r>
              <a:rPr lang="en-GB" sz="1600" b="1" dirty="0">
                <a:solidFill>
                  <a:schemeClr val="bg1"/>
                </a:solidFill>
                <a:latin typeface="Arial" panose="020B0604020202020204" pitchFamily="34" charset="0"/>
                <a:cs typeface="Arial" panose="020B0604020202020204" pitchFamily="34" charset="0"/>
              </a:rPr>
              <a:t>Practical work</a:t>
            </a:r>
          </a:p>
          <a:p>
            <a:pPr algn="l"/>
            <a:r>
              <a:rPr lang="en-GB" sz="1400" dirty="0">
                <a:solidFill>
                  <a:schemeClr val="bg1"/>
                </a:solidFill>
                <a:latin typeface="Arial" panose="020B0604020202020204" pitchFamily="34" charset="0"/>
                <a:cs typeface="Arial" panose="020B0604020202020204" pitchFamily="34" charset="0"/>
              </a:rPr>
              <a:t>Use practical work purposefully as part of a learning sequence</a:t>
            </a:r>
          </a:p>
        </p:txBody>
      </p:sp>
      <p:sp>
        <p:nvSpPr>
          <p:cNvPr id="16" name="TextBox 15"/>
          <p:cNvSpPr txBox="1"/>
          <p:nvPr/>
        </p:nvSpPr>
        <p:spPr>
          <a:xfrm>
            <a:off x="5111262" y="4009290"/>
            <a:ext cx="1969476" cy="1854000"/>
          </a:xfrm>
          <a:prstGeom prst="rect">
            <a:avLst/>
          </a:prstGeom>
          <a:solidFill>
            <a:srgbClr val="4555A5"/>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6</a:t>
            </a:r>
          </a:p>
          <a:p>
            <a:pPr>
              <a:spcAft>
                <a:spcPts val="600"/>
              </a:spcAft>
            </a:pPr>
            <a:r>
              <a:rPr lang="en-GB" sz="1600" b="1" dirty="0">
                <a:solidFill>
                  <a:schemeClr val="bg1"/>
                </a:solidFill>
                <a:latin typeface="Arial" panose="020B0604020202020204" pitchFamily="34" charset="0"/>
                <a:cs typeface="Arial" panose="020B0604020202020204" pitchFamily="34" charset="0"/>
              </a:rPr>
              <a:t>Language of science</a:t>
            </a:r>
          </a:p>
          <a:p>
            <a:pPr algn="l"/>
            <a:r>
              <a:rPr lang="en-GB" sz="1400" dirty="0">
                <a:solidFill>
                  <a:schemeClr val="bg1"/>
                </a:solidFill>
                <a:latin typeface="Arial" panose="020B0604020202020204" pitchFamily="34" charset="0"/>
                <a:cs typeface="Arial" panose="020B0604020202020204" pitchFamily="34" charset="0"/>
              </a:rPr>
              <a:t>Develop scientific vocabulary</a:t>
            </a:r>
          </a:p>
        </p:txBody>
      </p:sp>
      <p:sp>
        <p:nvSpPr>
          <p:cNvPr id="17" name="TextBox 16"/>
          <p:cNvSpPr txBox="1"/>
          <p:nvPr/>
        </p:nvSpPr>
        <p:spPr>
          <a:xfrm>
            <a:off x="7283939" y="4009290"/>
            <a:ext cx="1969476" cy="1854000"/>
          </a:xfrm>
          <a:prstGeom prst="rect">
            <a:avLst/>
          </a:prstGeom>
          <a:solidFill>
            <a:srgbClr val="7E479C"/>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7</a:t>
            </a:r>
          </a:p>
          <a:p>
            <a:pPr>
              <a:spcAft>
                <a:spcPts val="600"/>
              </a:spcAft>
            </a:pPr>
            <a:r>
              <a:rPr lang="en-GB" sz="1600" b="1" dirty="0">
                <a:solidFill>
                  <a:schemeClr val="bg1"/>
                </a:solidFill>
                <a:latin typeface="Arial" panose="020B0604020202020204" pitchFamily="34" charset="0"/>
                <a:cs typeface="Arial" panose="020B0604020202020204" pitchFamily="34" charset="0"/>
              </a:rPr>
              <a:t>Feedback</a:t>
            </a:r>
          </a:p>
          <a:p>
            <a:pPr algn="l"/>
            <a:r>
              <a:rPr lang="en-GB" sz="1400" dirty="0">
                <a:solidFill>
                  <a:schemeClr val="bg1"/>
                </a:solidFill>
                <a:latin typeface="Arial" panose="020B0604020202020204" pitchFamily="34" charset="0"/>
                <a:cs typeface="Arial" panose="020B0604020202020204" pitchFamily="34" charset="0"/>
              </a:rPr>
              <a:t>Use structured feedback to move on pupils’ thinking</a:t>
            </a:r>
          </a:p>
        </p:txBody>
      </p:sp>
      <p:sp>
        <p:nvSpPr>
          <p:cNvPr id="14" name="Rectangle 13">
            <a:extLst>
              <a:ext uri="{FF2B5EF4-FFF2-40B4-BE49-F238E27FC236}">
                <a16:creationId xmlns:a16="http://schemas.microsoft.com/office/drawing/2014/main" id="{EAD28991-4FE1-4919-8391-D3E873534855}"/>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32542134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5"/>
          <p:cNvSpPr>
            <a:spLocks noChangeArrowheads="1"/>
          </p:cNvSpPr>
          <p:nvPr/>
        </p:nvSpPr>
        <p:spPr bwMode="auto">
          <a:xfrm>
            <a:off x="3623866" y="218535"/>
            <a:ext cx="6764452" cy="66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6684" tIns="0" rIns="56684" bIns="28342" numCol="1" anchor="ctr" anchorCtr="0" compatLnSpc="1">
            <a:prstTxWarp prst="textNoShape">
              <a:avLst/>
            </a:prstTxWarp>
            <a:spAutoFit/>
          </a:bodyPr>
          <a:lstStyle/>
          <a:p>
            <a:pPr defTabSz="566837" eaLnBrk="0" fontAlgn="base" hangingPunct="0">
              <a:spcBef>
                <a:spcPct val="0"/>
              </a:spcBef>
              <a:spcAft>
                <a:spcPct val="0"/>
              </a:spcAft>
            </a:pPr>
            <a:r>
              <a:rPr lang="en-GB" altLang="en-US" sz="2000" b="1" dirty="0">
                <a:solidFill>
                  <a:srgbClr val="494A4A"/>
                </a:solidFill>
                <a:cs typeface="Arial" panose="020B0604020202020204" pitchFamily="34" charset="0"/>
              </a:rPr>
              <a:t>How can BEST help you work towards the recommendations of the </a:t>
            </a:r>
            <a:r>
              <a:rPr lang="en-GB" altLang="en-US" sz="2000" b="1" dirty="0">
                <a:solidFill>
                  <a:srgbClr val="FA5409"/>
                </a:solidFill>
                <a:cs typeface="Arial" panose="020B0604020202020204" pitchFamily="34" charset="0"/>
              </a:rPr>
              <a:t>EEF</a:t>
            </a:r>
            <a:r>
              <a:rPr lang="en-GB" altLang="en-US" sz="2000" b="1" dirty="0">
                <a:cs typeface="Arial" panose="020B0604020202020204" pitchFamily="34" charset="0"/>
              </a:rPr>
              <a:t> </a:t>
            </a:r>
            <a:r>
              <a:rPr lang="en-GB" altLang="en-US" sz="2000" b="1" i="1" dirty="0">
                <a:solidFill>
                  <a:schemeClr val="tx1">
                    <a:lumMod val="50000"/>
                    <a:lumOff val="50000"/>
                  </a:schemeClr>
                </a:solidFill>
                <a:cs typeface="Arial" panose="020B0604020202020204" pitchFamily="34" charset="0"/>
              </a:rPr>
              <a:t>Improving Secondary Science</a:t>
            </a:r>
            <a:r>
              <a:rPr lang="en-GB" altLang="en-US" sz="2000" b="1" dirty="0">
                <a:cs typeface="Arial" panose="020B0604020202020204" pitchFamily="34" charset="0"/>
              </a:rPr>
              <a:t> </a:t>
            </a:r>
            <a:r>
              <a:rPr lang="en-GB" altLang="en-US" sz="2000" b="1" dirty="0">
                <a:solidFill>
                  <a:srgbClr val="494A4A"/>
                </a:solidFill>
                <a:cs typeface="Arial" panose="020B0604020202020204" pitchFamily="34" charset="0"/>
              </a:rPr>
              <a:t>report (2018)? </a:t>
            </a:r>
            <a:endParaRPr lang="en-GB" altLang="en-US" sz="2000" baseline="30000" dirty="0">
              <a:solidFill>
                <a:srgbClr val="494A4A"/>
              </a:solidFill>
              <a:ea typeface="Calibri" panose="020F0502020204030204" pitchFamily="34" charset="0"/>
              <a:cs typeface="Times New Roman" panose="02020603050405020304" pitchFamily="18" charset="0"/>
              <a:sym typeface="Symbol" panose="05050102010706020507" pitchFamily="18" charset="2"/>
            </a:endParaRPr>
          </a:p>
        </p:txBody>
      </p:sp>
      <p:sp>
        <p:nvSpPr>
          <p:cNvPr id="2" name="Rectangle 2"/>
          <p:cNvSpPr>
            <a:spLocks noChangeAspect="1" noChangeArrowheads="1"/>
          </p:cNvSpPr>
          <p:nvPr/>
        </p:nvSpPr>
        <p:spPr bwMode="auto">
          <a:xfrm>
            <a:off x="1840416" y="1055410"/>
            <a:ext cx="1103330" cy="4849176"/>
          </a:xfrm>
          <a:prstGeom prst="rect">
            <a:avLst/>
          </a:prstGeom>
          <a:solidFill>
            <a:srgbClr val="D9111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56684" tIns="28342" rIns="56684" bIns="28342" numCol="1" anchor="t" anchorCtr="0" compatLnSpc="1">
            <a:prstTxWarp prst="textNoShape">
              <a:avLst/>
            </a:prstTxWarp>
          </a:bodyPr>
          <a:lstStyle/>
          <a:p>
            <a:pPr defTabSz="566837" eaLnBrk="0" fontAlgn="base" hangingPunct="0">
              <a:spcBef>
                <a:spcPct val="0"/>
              </a:spcBef>
              <a:spcAft>
                <a:spcPct val="0"/>
              </a:spcAft>
            </a:pPr>
            <a:r>
              <a:rPr lang="en-GB" altLang="en-US" sz="2500" b="1" dirty="0">
                <a:solidFill>
                  <a:srgbClr val="FFFFFF"/>
                </a:solidFill>
                <a:latin typeface="Arial" panose="020B0604020202020204" pitchFamily="34" charset="0"/>
                <a:ea typeface="Calibri" panose="020F0502020204030204" pitchFamily="34" charset="0"/>
                <a:cs typeface="Arial" panose="020B0604020202020204" pitchFamily="34" charset="0"/>
              </a:rPr>
              <a:t>1</a:t>
            </a:r>
            <a:endParaRPr lang="en-GB" altLang="en-US" sz="2500" dirty="0"/>
          </a:p>
          <a:p>
            <a:pPr defTabSz="566837" eaLnBrk="0" fontAlgn="base" hangingPunct="0">
              <a:spcBef>
                <a:spcPct val="0"/>
              </a:spcBef>
              <a:spcAft>
                <a:spcPts val="372"/>
              </a:spcAft>
            </a:pPr>
            <a:r>
              <a:rPr lang="en-GB" altLang="en-US" sz="900" b="1" dirty="0">
                <a:solidFill>
                  <a:srgbClr val="FFFFFF"/>
                </a:solidFill>
                <a:latin typeface="Arial" panose="020B0604020202020204" pitchFamily="34" charset="0"/>
                <a:ea typeface="Calibri" panose="020F0502020204030204" pitchFamily="34" charset="0"/>
                <a:cs typeface="Arial" panose="020B0604020202020204" pitchFamily="34" charset="0"/>
              </a:rPr>
              <a:t>Preconceptions: </a:t>
            </a:r>
          </a:p>
          <a:p>
            <a:pPr defTabSz="566837" eaLnBrk="0" fontAlgn="base" hangingPunct="0">
              <a:spcBef>
                <a:spcPct val="0"/>
              </a:spcBef>
              <a:spcAft>
                <a:spcPts val="372"/>
              </a:spcAft>
            </a:pPr>
            <a:r>
              <a:rPr lang="en-GB" altLang="en-US" sz="900" b="1" dirty="0">
                <a:solidFill>
                  <a:srgbClr val="FFFFFF"/>
                </a:solidFill>
                <a:latin typeface="Arial" panose="020B0604020202020204" pitchFamily="34" charset="0"/>
                <a:ea typeface="Calibri" panose="020F0502020204030204" pitchFamily="34" charset="0"/>
                <a:cs typeface="Arial" panose="020B0604020202020204" pitchFamily="34" charset="0"/>
              </a:rPr>
              <a:t>Build on the ideas that pupils bring to lessons</a:t>
            </a:r>
            <a:endParaRPr lang="en-GB" altLang="en-US" sz="900" dirty="0">
              <a:latin typeface="Arial" panose="020B0604020202020204" pitchFamily="34" charset="0"/>
            </a:endParaRPr>
          </a:p>
        </p:txBody>
      </p:sp>
      <p:sp>
        <p:nvSpPr>
          <p:cNvPr id="3" name="Rectangle 3"/>
          <p:cNvSpPr>
            <a:spLocks noChangeAspect="1" noChangeArrowheads="1"/>
          </p:cNvSpPr>
          <p:nvPr/>
        </p:nvSpPr>
        <p:spPr bwMode="auto">
          <a:xfrm>
            <a:off x="3066060" y="1055410"/>
            <a:ext cx="1103330" cy="4849176"/>
          </a:xfrm>
          <a:prstGeom prst="rect">
            <a:avLst/>
          </a:prstGeom>
          <a:solidFill>
            <a:srgbClr val="ED500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56684" tIns="28342" rIns="56684" bIns="28342" numCol="1" anchor="t" anchorCtr="0" compatLnSpc="1">
            <a:prstTxWarp prst="textNoShape">
              <a:avLst/>
            </a:prstTxWarp>
          </a:bodyPr>
          <a:lstStyle/>
          <a:p>
            <a:pPr defTabSz="566837" eaLnBrk="0" fontAlgn="base" hangingPunct="0">
              <a:spcBef>
                <a:spcPct val="0"/>
              </a:spcBef>
              <a:spcAft>
                <a:spcPct val="0"/>
              </a:spcAft>
            </a:pPr>
            <a:r>
              <a:rPr lang="en-GB" altLang="en-US" sz="2500" b="1" dirty="0">
                <a:solidFill>
                  <a:schemeClr val="bg1"/>
                </a:solidFill>
                <a:latin typeface="Arial" panose="020B0604020202020204" pitchFamily="34" charset="0"/>
                <a:ea typeface="Calibri" panose="020F0502020204030204" pitchFamily="34" charset="0"/>
                <a:cs typeface="Arial" panose="020B0604020202020204" pitchFamily="34" charset="0"/>
              </a:rPr>
              <a:t>2</a:t>
            </a:r>
            <a:endParaRPr lang="en-GB" altLang="en-US" sz="2500" dirty="0">
              <a:solidFill>
                <a:schemeClr val="bg1"/>
              </a:solidFill>
            </a:endParaRPr>
          </a:p>
          <a:p>
            <a:pPr defTabSz="566837" eaLnBrk="0" fontAlgn="base" hangingPunct="0">
              <a:spcBef>
                <a:spcPct val="0"/>
              </a:spcBef>
              <a:spcAft>
                <a:spcPts val="372"/>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Self-regulation: </a:t>
            </a:r>
          </a:p>
          <a:p>
            <a:pPr defTabSz="566837" eaLnBrk="0" fontAlgn="base" hangingPunct="0">
              <a:spcBef>
                <a:spcPct val="0"/>
              </a:spcBef>
              <a:spcAft>
                <a:spcPct val="0"/>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Help pupils direct their own learning</a:t>
            </a:r>
            <a:endParaRPr lang="en-GB" altLang="en-US" sz="900" dirty="0">
              <a:solidFill>
                <a:schemeClr val="bg1"/>
              </a:solidFill>
              <a:latin typeface="Arial" panose="020B0604020202020204" pitchFamily="34" charset="0"/>
            </a:endParaRPr>
          </a:p>
        </p:txBody>
      </p:sp>
      <p:sp>
        <p:nvSpPr>
          <p:cNvPr id="4" name="Rectangle 4"/>
          <p:cNvSpPr>
            <a:spLocks noChangeAspect="1" noChangeArrowheads="1"/>
          </p:cNvSpPr>
          <p:nvPr/>
        </p:nvSpPr>
        <p:spPr bwMode="auto">
          <a:xfrm>
            <a:off x="4291704" y="1055410"/>
            <a:ext cx="1103330" cy="4849176"/>
          </a:xfrm>
          <a:prstGeom prst="rect">
            <a:avLst/>
          </a:prstGeom>
          <a:solidFill>
            <a:srgbClr val="ED7D3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56684" tIns="28342" rIns="56684" bIns="28342" numCol="1" anchor="t" anchorCtr="0" compatLnSpc="1">
            <a:prstTxWarp prst="textNoShape">
              <a:avLst/>
            </a:prstTxWarp>
          </a:bodyPr>
          <a:lstStyle/>
          <a:p>
            <a:pPr defTabSz="566837" eaLnBrk="0" fontAlgn="base" hangingPunct="0">
              <a:spcBef>
                <a:spcPct val="0"/>
              </a:spcBef>
              <a:spcAft>
                <a:spcPct val="0"/>
              </a:spcAft>
            </a:pPr>
            <a:r>
              <a:rPr lang="en-US" altLang="en-US" sz="2500" b="1" dirty="0">
                <a:solidFill>
                  <a:schemeClr val="bg1"/>
                </a:solidFill>
                <a:latin typeface="Arial" panose="020B0604020202020204" pitchFamily="34" charset="0"/>
                <a:ea typeface="Calibri" panose="020F0502020204030204" pitchFamily="34" charset="0"/>
                <a:cs typeface="Arial" panose="020B0604020202020204" pitchFamily="34" charset="0"/>
              </a:rPr>
              <a:t>3</a:t>
            </a:r>
            <a:endParaRPr lang="en-US" altLang="en-US" sz="2500" dirty="0">
              <a:solidFill>
                <a:schemeClr val="bg1"/>
              </a:solidFill>
            </a:endParaRPr>
          </a:p>
          <a:p>
            <a:pPr defTabSz="566837" eaLnBrk="0" fontAlgn="base" hangingPunct="0">
              <a:spcBef>
                <a:spcPct val="0"/>
              </a:spcBef>
              <a:spcAft>
                <a:spcPts val="372"/>
              </a:spcAft>
            </a:pPr>
            <a:r>
              <a:rPr lang="en-US"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Modelling:</a:t>
            </a:r>
          </a:p>
          <a:p>
            <a:pPr defTabSz="566837" eaLnBrk="0" fontAlgn="base" hangingPunct="0">
              <a:spcBef>
                <a:spcPct val="0"/>
              </a:spcBef>
              <a:spcAft>
                <a:spcPct val="0"/>
              </a:spcAft>
            </a:pPr>
            <a:r>
              <a:rPr lang="en-US"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Use models to support understanding</a:t>
            </a:r>
            <a:endParaRPr lang="en-US" altLang="en-US" sz="900" dirty="0">
              <a:solidFill>
                <a:schemeClr val="bg1"/>
              </a:solidFill>
              <a:latin typeface="Arial" panose="020B0604020202020204" pitchFamily="34" charset="0"/>
            </a:endParaRPr>
          </a:p>
        </p:txBody>
      </p:sp>
      <p:sp>
        <p:nvSpPr>
          <p:cNvPr id="5" name="Rectangle 5"/>
          <p:cNvSpPr>
            <a:spLocks noChangeAspect="1" noChangeArrowheads="1"/>
          </p:cNvSpPr>
          <p:nvPr/>
        </p:nvSpPr>
        <p:spPr bwMode="auto">
          <a:xfrm>
            <a:off x="5517348" y="1055410"/>
            <a:ext cx="1103330" cy="4849176"/>
          </a:xfrm>
          <a:prstGeom prst="rect">
            <a:avLst/>
          </a:prstGeom>
          <a:solidFill>
            <a:srgbClr val="92D05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56684" tIns="28342" rIns="56684" bIns="28342" numCol="1" anchor="t" anchorCtr="0" compatLnSpc="1">
            <a:prstTxWarp prst="textNoShape">
              <a:avLst/>
            </a:prstTxWarp>
          </a:bodyPr>
          <a:lstStyle/>
          <a:p>
            <a:pPr defTabSz="566837" eaLnBrk="0" fontAlgn="base" hangingPunct="0">
              <a:spcBef>
                <a:spcPct val="0"/>
              </a:spcBef>
              <a:spcAft>
                <a:spcPct val="0"/>
              </a:spcAft>
            </a:pPr>
            <a:r>
              <a:rPr lang="en-GB" altLang="en-US" sz="2500" b="1" dirty="0">
                <a:solidFill>
                  <a:schemeClr val="bg1"/>
                </a:solidFill>
                <a:latin typeface="Arial" panose="020B0604020202020204" pitchFamily="34" charset="0"/>
                <a:ea typeface="Calibri" panose="020F0502020204030204" pitchFamily="34" charset="0"/>
                <a:cs typeface="Arial" panose="020B0604020202020204" pitchFamily="34" charset="0"/>
              </a:rPr>
              <a:t>4</a:t>
            </a:r>
            <a:endParaRPr lang="en-GB" altLang="en-US" sz="2500" dirty="0">
              <a:solidFill>
                <a:schemeClr val="bg1"/>
              </a:solidFill>
            </a:endParaRPr>
          </a:p>
          <a:p>
            <a:pPr defTabSz="566837" eaLnBrk="0" fontAlgn="base" hangingPunct="0">
              <a:spcBef>
                <a:spcPct val="0"/>
              </a:spcBef>
              <a:spcAft>
                <a:spcPts val="372"/>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Memory:</a:t>
            </a:r>
          </a:p>
          <a:p>
            <a:pPr defTabSz="566837" eaLnBrk="0" fontAlgn="base" hangingPunct="0">
              <a:spcBef>
                <a:spcPct val="0"/>
              </a:spcBef>
              <a:spcAft>
                <a:spcPct val="0"/>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Support pupils to retain and retrieve knowledge</a:t>
            </a:r>
            <a:endParaRPr lang="en-GB" altLang="en-US" sz="900" dirty="0">
              <a:solidFill>
                <a:schemeClr val="bg1"/>
              </a:solidFill>
              <a:latin typeface="Arial" panose="020B0604020202020204" pitchFamily="34" charset="0"/>
            </a:endParaRPr>
          </a:p>
        </p:txBody>
      </p:sp>
      <p:sp>
        <p:nvSpPr>
          <p:cNvPr id="6" name="Rectangle 6"/>
          <p:cNvSpPr>
            <a:spLocks noChangeAspect="1" noChangeArrowheads="1"/>
          </p:cNvSpPr>
          <p:nvPr/>
        </p:nvSpPr>
        <p:spPr bwMode="auto">
          <a:xfrm>
            <a:off x="6742991" y="1055410"/>
            <a:ext cx="1103330" cy="4849176"/>
          </a:xfrm>
          <a:prstGeom prst="rect">
            <a:avLst/>
          </a:prstGeom>
          <a:solidFill>
            <a:srgbClr val="5B9BD5"/>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56684" tIns="28342" rIns="56684" bIns="28342" numCol="1" anchor="t" anchorCtr="0" compatLnSpc="1">
            <a:prstTxWarp prst="textNoShape">
              <a:avLst/>
            </a:prstTxWarp>
          </a:bodyPr>
          <a:lstStyle/>
          <a:p>
            <a:pPr defTabSz="566837" eaLnBrk="0" fontAlgn="base" hangingPunct="0">
              <a:spcBef>
                <a:spcPct val="0"/>
              </a:spcBef>
              <a:spcAft>
                <a:spcPct val="0"/>
              </a:spcAft>
            </a:pPr>
            <a:r>
              <a:rPr lang="en-US" altLang="en-US" sz="2500" b="1" dirty="0">
                <a:solidFill>
                  <a:schemeClr val="bg1"/>
                </a:solidFill>
                <a:latin typeface="Arial" panose="020B0604020202020204" pitchFamily="34" charset="0"/>
                <a:ea typeface="Calibri" panose="020F0502020204030204" pitchFamily="34" charset="0"/>
                <a:cs typeface="Arial" panose="020B0604020202020204" pitchFamily="34" charset="0"/>
              </a:rPr>
              <a:t>5</a:t>
            </a:r>
            <a:endParaRPr lang="en-US" altLang="en-US" sz="2500" dirty="0">
              <a:solidFill>
                <a:schemeClr val="bg1"/>
              </a:solidFill>
            </a:endParaRPr>
          </a:p>
          <a:p>
            <a:pPr defTabSz="566837" eaLnBrk="0" fontAlgn="base" hangingPunct="0">
              <a:spcBef>
                <a:spcPct val="0"/>
              </a:spcBef>
              <a:spcAft>
                <a:spcPts val="372"/>
              </a:spcAft>
            </a:pPr>
            <a:r>
              <a:rPr lang="en-US"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Practical Work: </a:t>
            </a:r>
          </a:p>
          <a:p>
            <a:pPr defTabSz="566837" eaLnBrk="0" fontAlgn="base" hangingPunct="0">
              <a:spcBef>
                <a:spcPct val="0"/>
              </a:spcBef>
              <a:spcAft>
                <a:spcPct val="0"/>
              </a:spcAft>
            </a:pPr>
            <a:r>
              <a:rPr lang="en-US"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Use practical work purposefully and as part of a learning sequence</a:t>
            </a:r>
            <a:endParaRPr lang="en-US" altLang="en-US" sz="900" dirty="0">
              <a:solidFill>
                <a:schemeClr val="bg1"/>
              </a:solidFill>
              <a:latin typeface="Arial" panose="020B0604020202020204" pitchFamily="34" charset="0"/>
            </a:endParaRPr>
          </a:p>
        </p:txBody>
      </p:sp>
      <p:sp>
        <p:nvSpPr>
          <p:cNvPr id="7" name="Rectangle 7"/>
          <p:cNvSpPr>
            <a:spLocks noChangeAspect="1" noChangeArrowheads="1"/>
          </p:cNvSpPr>
          <p:nvPr/>
        </p:nvSpPr>
        <p:spPr bwMode="auto">
          <a:xfrm>
            <a:off x="7968635" y="1055410"/>
            <a:ext cx="1103330" cy="4849176"/>
          </a:xfrm>
          <a:prstGeom prst="rect">
            <a:avLst/>
          </a:prstGeom>
          <a:solidFill>
            <a:srgbClr val="5324A2"/>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56684" tIns="28342" rIns="56684" bIns="28342" numCol="1" anchor="t" anchorCtr="0" compatLnSpc="1">
            <a:prstTxWarp prst="textNoShape">
              <a:avLst/>
            </a:prstTxWarp>
          </a:bodyPr>
          <a:lstStyle/>
          <a:p>
            <a:pPr defTabSz="566837" eaLnBrk="0" fontAlgn="base" hangingPunct="0">
              <a:spcBef>
                <a:spcPct val="0"/>
              </a:spcBef>
              <a:spcAft>
                <a:spcPct val="0"/>
              </a:spcAft>
            </a:pPr>
            <a:r>
              <a:rPr lang="en-GB" altLang="en-US" sz="2500" b="1" dirty="0">
                <a:solidFill>
                  <a:schemeClr val="bg1"/>
                </a:solidFill>
                <a:latin typeface="Arial" panose="020B0604020202020204" pitchFamily="34" charset="0"/>
                <a:ea typeface="Calibri" panose="020F0502020204030204" pitchFamily="34" charset="0"/>
                <a:cs typeface="Arial" panose="020B0604020202020204" pitchFamily="34" charset="0"/>
              </a:rPr>
              <a:t>6</a:t>
            </a:r>
            <a:endParaRPr lang="en-GB" altLang="en-US" sz="2500" dirty="0">
              <a:solidFill>
                <a:schemeClr val="bg1"/>
              </a:solidFill>
            </a:endParaRPr>
          </a:p>
          <a:p>
            <a:pPr defTabSz="566837" eaLnBrk="0" fontAlgn="base" hangingPunct="0">
              <a:spcBef>
                <a:spcPct val="0"/>
              </a:spcBef>
              <a:spcAft>
                <a:spcPts val="372"/>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Language of Science:</a:t>
            </a:r>
          </a:p>
          <a:p>
            <a:pPr defTabSz="566837" eaLnBrk="0" fontAlgn="base" hangingPunct="0">
              <a:spcBef>
                <a:spcPct val="0"/>
              </a:spcBef>
              <a:spcAft>
                <a:spcPct val="0"/>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Develop scientific vocabulary and support pupils to read and write about science</a:t>
            </a:r>
            <a:endParaRPr lang="en-GB" altLang="en-US" sz="900" dirty="0">
              <a:solidFill>
                <a:schemeClr val="bg1"/>
              </a:solidFill>
              <a:latin typeface="Arial" panose="020B0604020202020204" pitchFamily="34" charset="0"/>
            </a:endParaRPr>
          </a:p>
        </p:txBody>
      </p:sp>
      <p:sp>
        <p:nvSpPr>
          <p:cNvPr id="8" name="Rectangle 8"/>
          <p:cNvSpPr>
            <a:spLocks noChangeAspect="1" noChangeArrowheads="1"/>
          </p:cNvSpPr>
          <p:nvPr/>
        </p:nvSpPr>
        <p:spPr bwMode="auto">
          <a:xfrm>
            <a:off x="9194280" y="1055410"/>
            <a:ext cx="1103330" cy="4849176"/>
          </a:xfrm>
          <a:prstGeom prst="rect">
            <a:avLst/>
          </a:prstGeom>
          <a:solidFill>
            <a:srgbClr val="652B9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56684" tIns="28342" rIns="56684" bIns="28342" numCol="1" anchor="t" anchorCtr="0" compatLnSpc="1">
            <a:prstTxWarp prst="textNoShape">
              <a:avLst/>
            </a:prstTxWarp>
          </a:bodyPr>
          <a:lstStyle/>
          <a:p>
            <a:pPr defTabSz="566837" eaLnBrk="0" fontAlgn="base" hangingPunct="0">
              <a:spcBef>
                <a:spcPct val="0"/>
              </a:spcBef>
              <a:spcAft>
                <a:spcPct val="0"/>
              </a:spcAft>
            </a:pPr>
            <a:r>
              <a:rPr lang="en-GB" altLang="en-US" sz="2500" b="1" dirty="0">
                <a:solidFill>
                  <a:schemeClr val="bg1"/>
                </a:solidFill>
                <a:latin typeface="Arial" panose="020B0604020202020204" pitchFamily="34" charset="0"/>
                <a:ea typeface="Calibri" panose="020F0502020204030204" pitchFamily="34" charset="0"/>
                <a:cs typeface="Arial" panose="020B0604020202020204" pitchFamily="34" charset="0"/>
              </a:rPr>
              <a:t>7</a:t>
            </a:r>
            <a:endParaRPr lang="en-GB" altLang="en-US" sz="2500" dirty="0">
              <a:solidFill>
                <a:schemeClr val="bg1"/>
              </a:solidFill>
            </a:endParaRPr>
          </a:p>
          <a:p>
            <a:pPr defTabSz="566837" eaLnBrk="0" fontAlgn="base" hangingPunct="0">
              <a:spcBef>
                <a:spcPct val="0"/>
              </a:spcBef>
              <a:spcAft>
                <a:spcPts val="372"/>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Feedback:</a:t>
            </a:r>
          </a:p>
          <a:p>
            <a:pPr defTabSz="566837" eaLnBrk="0" fontAlgn="base" hangingPunct="0">
              <a:spcBef>
                <a:spcPct val="0"/>
              </a:spcBef>
              <a:spcAft>
                <a:spcPct val="0"/>
              </a:spcAft>
            </a:pP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Use structured feedback to move on pupils</a:t>
            </a:r>
            <a:r>
              <a:rPr lang="en-GB" altLang="en-US" sz="900" b="1" dirty="0">
                <a:solidFill>
                  <a:schemeClr val="bg1"/>
                </a:solidFill>
                <a:latin typeface="Calibri" panose="020F0502020204030204" pitchFamily="34" charset="0"/>
                <a:ea typeface="Calibri" panose="020F0502020204030204" pitchFamily="34" charset="0"/>
                <a:cs typeface="Arial" panose="020B0604020202020204" pitchFamily="34" charset="0"/>
              </a:rPr>
              <a:t>’</a:t>
            </a:r>
            <a:r>
              <a:rPr lang="en-GB" altLang="en-US" sz="900" b="1" dirty="0">
                <a:solidFill>
                  <a:schemeClr val="bg1"/>
                </a:solidFill>
                <a:latin typeface="Arial" panose="020B0604020202020204" pitchFamily="34" charset="0"/>
                <a:ea typeface="Calibri" panose="020F0502020204030204" pitchFamily="34" charset="0"/>
                <a:cs typeface="Arial" panose="020B0604020202020204" pitchFamily="34" charset="0"/>
              </a:rPr>
              <a:t> thinking</a:t>
            </a:r>
            <a:endParaRPr lang="en-GB" altLang="en-US" sz="900" dirty="0">
              <a:solidFill>
                <a:schemeClr val="bg1"/>
              </a:solidFill>
              <a:latin typeface="Arial" panose="020B0604020202020204" pitchFamily="34" charset="0"/>
            </a:endParaRPr>
          </a:p>
        </p:txBody>
      </p:sp>
      <p:sp>
        <p:nvSpPr>
          <p:cNvPr id="9" name="Text Box 2"/>
          <p:cNvSpPr txBox="1">
            <a:spLocks noChangeAspect="1" noChangeArrowheads="1"/>
          </p:cNvSpPr>
          <p:nvPr/>
        </p:nvSpPr>
        <p:spPr bwMode="auto">
          <a:xfrm>
            <a:off x="1888836" y="2572837"/>
            <a:ext cx="1006490" cy="3275092"/>
          </a:xfrm>
          <a:prstGeom prst="rect">
            <a:avLst/>
          </a:prstGeom>
          <a:solidFill>
            <a:srgbClr val="FFFFFF"/>
          </a:solidFill>
          <a:ln w="9525">
            <a:noFill/>
            <a:miter lim="800000"/>
            <a:headEnd/>
            <a:tailEnd/>
          </a:ln>
        </p:spPr>
        <p:txBody>
          <a:bodyPr vert="horz" wrap="square" lIns="22316" tIns="28342" rIns="22316" bIns="28342" numCol="1" anchor="t" anchorCtr="0" compatLnSpc="1">
            <a:prstTxWarp prst="textNoShape">
              <a:avLst/>
            </a:prstTxWarp>
          </a:bodyPr>
          <a:lstStyle/>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10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Research summaries</a:t>
            </a:r>
            <a:endParaRPr lang="en-US" altLang="en-US" sz="800" dirty="0">
              <a:solidFill>
                <a:srgbClr val="006580"/>
              </a:solidFill>
            </a:endParaRP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Research findings on common preconceptions and misunderstandings explained clearly</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Diagnostic questions</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Times New Roman" panose="02020603050405020304" pitchFamily="18" charset="0"/>
              </a:rPr>
              <a:t>Quickly identify the preconceptions and misunderstandings students have</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Response activities</a:t>
            </a:r>
          </a:p>
          <a:p>
            <a:pPr algn="ctr" defTabSz="566837" eaLnBrk="0" fontAlgn="base" hangingPunct="0">
              <a:spcBef>
                <a:spcPct val="0"/>
              </a:spcBef>
            </a:pPr>
            <a:r>
              <a:rPr lang="en-US" altLang="en-US" sz="800" dirty="0">
                <a:latin typeface="Calibri" panose="020F0502020204030204" pitchFamily="34" charset="0"/>
                <a:ea typeface="Calibri" panose="020F0502020204030204" pitchFamily="34" charset="0"/>
                <a:cs typeface="Times New Roman" panose="02020603050405020304" pitchFamily="18" charset="0"/>
              </a:rPr>
              <a:t>Adaptive teaching to meet students’ learning needs and build understanding</a:t>
            </a:r>
            <a:endParaRPr lang="en-US" altLang="en-US" sz="800" dirty="0"/>
          </a:p>
        </p:txBody>
      </p:sp>
      <p:sp>
        <p:nvSpPr>
          <p:cNvPr id="10" name="Text Box 9"/>
          <p:cNvSpPr txBox="1">
            <a:spLocks noChangeAspect="1" noChangeArrowheads="1"/>
          </p:cNvSpPr>
          <p:nvPr/>
        </p:nvSpPr>
        <p:spPr bwMode="auto">
          <a:xfrm>
            <a:off x="3114481" y="2572837"/>
            <a:ext cx="1006490" cy="3275092"/>
          </a:xfrm>
          <a:prstGeom prst="rect">
            <a:avLst/>
          </a:prstGeom>
          <a:solidFill>
            <a:srgbClr val="FFFFFF"/>
          </a:solidFill>
          <a:ln w="9525">
            <a:noFill/>
            <a:miter lim="800000"/>
            <a:headEnd/>
            <a:tailEnd/>
          </a:ln>
        </p:spPr>
        <p:txBody>
          <a:bodyPr vert="horz" wrap="square" lIns="22316" tIns="28342" rIns="22316" bIns="28342" numCol="1" anchor="t" anchorCtr="0" compatLnSpc="1">
            <a:prstTxWarp prst="textNoShape">
              <a:avLst/>
            </a:prstTxWarp>
          </a:bodyPr>
          <a:lstStyle/>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10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Small-group</a:t>
            </a: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discussion activities</a:t>
            </a:r>
          </a:p>
          <a:p>
            <a:pPr algn="ctr" defTabSz="566837" eaLnBrk="0" fontAlgn="base" hangingPunct="0">
              <a:spcBef>
                <a:spcPct val="0"/>
              </a:spcBef>
            </a:pPr>
            <a:r>
              <a:rPr lang="en-US" altLang="en-US" sz="800" dirty="0">
                <a:latin typeface="Calibri" panose="020F0502020204030204" pitchFamily="34" charset="0"/>
                <a:ea typeface="Calibri" panose="020F0502020204030204" pitchFamily="34" charset="0"/>
                <a:cs typeface="Calibri" panose="020F0502020204030204" pitchFamily="34" charset="0"/>
              </a:rPr>
              <a:t>Engage students in metacognitive</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dialogue </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‘Talking heads‘ activities</a:t>
            </a:r>
          </a:p>
          <a:p>
            <a:pPr algn="ctr" defTabSz="566837" eaLnBrk="0" fontAlgn="base" hangingPunct="0">
              <a:spcBef>
                <a:spcPct val="0"/>
              </a:spcBef>
            </a:pPr>
            <a:r>
              <a:rPr lang="en-US" altLang="en-US" sz="800" dirty="0">
                <a:latin typeface="Calibri" panose="020F0502020204030204" pitchFamily="34" charset="0"/>
                <a:ea typeface="Calibri" panose="020F0502020204030204" pitchFamily="34" charset="0"/>
                <a:cs typeface="Calibri" panose="020F0502020204030204" pitchFamily="34" charset="0"/>
              </a:rPr>
              <a:t>Encourage</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exploratory talk</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Building explanations</a:t>
            </a:r>
          </a:p>
          <a:p>
            <a:pPr algn="ctr" defTabSz="566837" eaLnBrk="0" fontAlgn="base" hangingPunct="0">
              <a:spcBef>
                <a:spcPct val="0"/>
              </a:spcBef>
              <a:spcAft>
                <a:spcPct val="0"/>
              </a:spcAft>
            </a:pPr>
            <a:r>
              <a:rPr lang="en-US" altLang="en-US" sz="800" dirty="0">
                <a:latin typeface="Calibri" panose="020F0502020204030204" pitchFamily="34" charset="0"/>
                <a:ea typeface="Calibri" panose="020F0502020204030204" pitchFamily="34" charset="0"/>
                <a:cs typeface="Calibri" panose="020F0502020204030204" pitchFamily="34" charset="0"/>
              </a:rPr>
              <a:t>Help students to link scientific ideas through sequencing activities and explanatory stories</a:t>
            </a:r>
            <a:endParaRPr lang="en-US" altLang="en-US" sz="1100" dirty="0">
              <a:latin typeface="Arial" panose="020B0604020202020204" pitchFamily="34" charset="0"/>
            </a:endParaRPr>
          </a:p>
        </p:txBody>
      </p:sp>
      <p:sp>
        <p:nvSpPr>
          <p:cNvPr id="11" name="Text Box 13"/>
          <p:cNvSpPr txBox="1">
            <a:spLocks noChangeAspect="1" noChangeArrowheads="1"/>
          </p:cNvSpPr>
          <p:nvPr/>
        </p:nvSpPr>
        <p:spPr bwMode="auto">
          <a:xfrm>
            <a:off x="4340124" y="2572837"/>
            <a:ext cx="1006490" cy="3275092"/>
          </a:xfrm>
          <a:prstGeom prst="rect">
            <a:avLst/>
          </a:prstGeom>
          <a:solidFill>
            <a:srgbClr val="FFFFFF"/>
          </a:solidFill>
          <a:ln w="9525">
            <a:noFill/>
            <a:miter lim="800000"/>
            <a:headEnd/>
            <a:tailEnd/>
          </a:ln>
        </p:spPr>
        <p:txBody>
          <a:bodyPr vert="horz" wrap="square" lIns="22316" tIns="28342" rIns="22316" bIns="28342" numCol="1" anchor="t" anchorCtr="0" compatLnSpc="1">
            <a:prstTxWarp prst="textNoShape">
              <a:avLst/>
            </a:prstTxWarp>
          </a:bodyPr>
          <a:lstStyle/>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10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Building</a:t>
            </a: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understanding</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Explicit use of models help to explain difficult ideas and make predictions</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‘Critiquing a representation’ activities</a:t>
            </a:r>
          </a:p>
          <a:p>
            <a:pPr algn="ctr" defTabSz="566837" eaLnBrk="0" fontAlgn="base" hangingPunct="0">
              <a:spcBef>
                <a:spcPct val="0"/>
              </a:spcBef>
              <a:spcAft>
                <a:spcPct val="0"/>
              </a:spcAft>
            </a:pPr>
            <a:r>
              <a:rPr lang="en-US" altLang="en-US" sz="800" dirty="0">
                <a:latin typeface="Calibri" panose="020F0502020204030204" pitchFamily="34" charset="0"/>
                <a:ea typeface="Calibri" panose="020F0502020204030204" pitchFamily="34" charset="0"/>
                <a:cs typeface="Calibri" panose="020F0502020204030204" pitchFamily="34" charset="0"/>
              </a:rPr>
              <a:t>Help students to think critically about scientific models by identifying their benefits</a:t>
            </a:r>
          </a:p>
          <a:p>
            <a:pPr algn="ctr" defTabSz="566837" eaLnBrk="0" fontAlgn="base" hangingPunct="0">
              <a:spcBef>
                <a:spcPct val="0"/>
              </a:spcBef>
              <a:spcAft>
                <a:spcPct val="0"/>
              </a:spcAft>
            </a:pPr>
            <a:r>
              <a:rPr lang="en-US" altLang="en-US" sz="800" dirty="0">
                <a:latin typeface="Calibri" panose="020F0502020204030204" pitchFamily="34" charset="0"/>
                <a:ea typeface="Calibri" panose="020F0502020204030204" pitchFamily="34" charset="0"/>
                <a:cs typeface="Calibri" panose="020F0502020204030204" pitchFamily="34" charset="0"/>
              </a:rPr>
              <a:t>and limitations</a:t>
            </a:r>
            <a:endParaRPr lang="en-US" altLang="en-US" sz="800" dirty="0">
              <a:latin typeface="Arial" panose="020B0604020202020204" pitchFamily="34" charset="0"/>
            </a:endParaRPr>
          </a:p>
        </p:txBody>
      </p:sp>
      <p:sp>
        <p:nvSpPr>
          <p:cNvPr id="12" name="Text Box 12"/>
          <p:cNvSpPr txBox="1">
            <a:spLocks noChangeAspect="1" noChangeArrowheads="1"/>
          </p:cNvSpPr>
          <p:nvPr/>
        </p:nvSpPr>
        <p:spPr bwMode="auto">
          <a:xfrm>
            <a:off x="5565768" y="2572838"/>
            <a:ext cx="1006490" cy="3275091"/>
          </a:xfrm>
          <a:prstGeom prst="rect">
            <a:avLst/>
          </a:prstGeom>
          <a:solidFill>
            <a:srgbClr val="FFFFFF"/>
          </a:solidFill>
          <a:ln w="9525">
            <a:noFill/>
            <a:miter lim="800000"/>
            <a:headEnd/>
            <a:tailEnd/>
          </a:ln>
        </p:spPr>
        <p:txBody>
          <a:bodyPr vert="horz" wrap="square" lIns="22316" tIns="28342" rIns="22316" bIns="28342" numCol="1" anchor="t" anchorCtr="0" compatLnSpc="1">
            <a:prstTxWarp prst="textNoShape">
              <a:avLst/>
            </a:prstTxWarp>
          </a:bodyPr>
          <a:lstStyle/>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10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The ‘big ideas’</a:t>
            </a: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of science</a:t>
            </a:r>
          </a:p>
          <a:p>
            <a:pPr algn="ctr" defTabSz="566837" eaLnBrk="0" fontAlgn="base" hangingPunct="0">
              <a:spcBef>
                <a:spcPct val="0"/>
              </a:spcBef>
            </a:pPr>
            <a:r>
              <a:rPr lang="en-US" altLang="en-US" sz="800" dirty="0">
                <a:latin typeface="Calibri" panose="020F0502020204030204" pitchFamily="34" charset="0"/>
                <a:ea typeface="Calibri" panose="020F0502020204030204" pitchFamily="34" charset="0"/>
                <a:cs typeface="Calibri" panose="020F0502020204030204" pitchFamily="34" charset="0"/>
              </a:rPr>
              <a:t>Developed through</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key concepts</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Key concepts</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Focus learning to reduce cognitive load with appropriately-sequenced learning steps</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Conceptual progression maps</a:t>
            </a:r>
          </a:p>
          <a:p>
            <a:pPr algn="ctr" defTabSz="566837" eaLnBrk="0" fontAlgn="base" hangingPunct="0">
              <a:spcBef>
                <a:spcPct val="0"/>
              </a:spcBef>
              <a:spcAft>
                <a:spcPct val="0"/>
              </a:spcAft>
            </a:pPr>
            <a:r>
              <a:rPr lang="en-US" altLang="en-US" sz="800" dirty="0">
                <a:latin typeface="Calibri" panose="020F0502020204030204" pitchFamily="34" charset="0"/>
                <a:ea typeface="Calibri" panose="020F0502020204030204" pitchFamily="34" charset="0"/>
                <a:cs typeface="Calibri" panose="020F0502020204030204" pitchFamily="34" charset="0"/>
              </a:rPr>
              <a:t>Focus teaching in students’                ‘zone of proximal development’</a:t>
            </a:r>
            <a:endParaRPr lang="en-US" altLang="en-US" sz="800" dirty="0">
              <a:latin typeface="Arial" panose="020B0604020202020204" pitchFamily="34" charset="0"/>
            </a:endParaRPr>
          </a:p>
        </p:txBody>
      </p:sp>
      <p:sp>
        <p:nvSpPr>
          <p:cNvPr id="13" name="Text Box 11"/>
          <p:cNvSpPr txBox="1">
            <a:spLocks noChangeAspect="1" noChangeArrowheads="1"/>
          </p:cNvSpPr>
          <p:nvPr/>
        </p:nvSpPr>
        <p:spPr bwMode="auto">
          <a:xfrm>
            <a:off x="6791412" y="2572838"/>
            <a:ext cx="1006490" cy="3275091"/>
          </a:xfrm>
          <a:prstGeom prst="rect">
            <a:avLst/>
          </a:prstGeom>
          <a:solidFill>
            <a:srgbClr val="FFFFFF"/>
          </a:solidFill>
          <a:ln w="9525">
            <a:noFill/>
            <a:miter lim="800000"/>
            <a:headEnd/>
            <a:tailEnd/>
          </a:ln>
        </p:spPr>
        <p:txBody>
          <a:bodyPr vert="horz" wrap="square" lIns="22316" tIns="28342" rIns="22316" bIns="28342" numCol="1" anchor="t" anchorCtr="0" compatLnSpc="1">
            <a:prstTxWarp prst="textNoShape">
              <a:avLst/>
            </a:prstTxWarp>
          </a:bodyPr>
          <a:lstStyle/>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10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Purposeful</a:t>
            </a: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practical work</a:t>
            </a:r>
          </a:p>
          <a:p>
            <a:pPr algn="ctr" defTabSz="566837" eaLnBrk="0" fontAlgn="base" hangingPunct="0">
              <a:spcBef>
                <a:spcPct val="0"/>
              </a:spcBef>
            </a:pPr>
            <a:r>
              <a:rPr lang="en-US" altLang="en-US" sz="800" dirty="0">
                <a:latin typeface="Calibri" panose="020F0502020204030204" pitchFamily="34" charset="0"/>
                <a:ea typeface="Calibri" panose="020F0502020204030204" pitchFamily="34" charset="0"/>
                <a:cs typeface="Calibri" panose="020F0502020204030204" pitchFamily="34" charset="0"/>
              </a:rPr>
              <a:t>Practical activities focused on developing understanding and</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key competencies</a:t>
            </a: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‘Predict-explain- observe-explain’ activities</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Challenge students to apply what they know</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Cognitive conflict</a:t>
            </a:r>
          </a:p>
          <a:p>
            <a:pPr algn="ctr" defTabSz="566837" eaLnBrk="0" fontAlgn="base" hangingPunct="0">
              <a:spcBef>
                <a:spcPct val="0"/>
              </a:spcBef>
              <a:spcAft>
                <a:spcPct val="0"/>
              </a:spcAft>
            </a:pPr>
            <a:r>
              <a:rPr lang="en-US" altLang="en-US" sz="800" dirty="0">
                <a:latin typeface="Calibri" panose="020F0502020204030204" pitchFamily="34" charset="0"/>
                <a:ea typeface="Calibri" panose="020F0502020204030204" pitchFamily="34" charset="0"/>
                <a:cs typeface="Calibri" panose="020F0502020204030204" pitchFamily="34" charset="0"/>
              </a:rPr>
              <a:t>Practical activities to challenge students’ misunderstandings</a:t>
            </a:r>
            <a:endParaRPr lang="en-US" altLang="en-US" sz="800" dirty="0"/>
          </a:p>
          <a:p>
            <a:pPr defTabSz="566837" eaLnBrk="0" fontAlgn="base" hangingPunct="0">
              <a:spcBef>
                <a:spcPct val="0"/>
              </a:spcBef>
              <a:spcAft>
                <a:spcPct val="0"/>
              </a:spcAft>
            </a:pPr>
            <a:endParaRPr lang="en-US" altLang="en-US" sz="1100" dirty="0">
              <a:latin typeface="Arial" panose="020B0604020202020204" pitchFamily="34" charset="0"/>
            </a:endParaRPr>
          </a:p>
        </p:txBody>
      </p:sp>
      <p:sp>
        <p:nvSpPr>
          <p:cNvPr id="14" name="Text Box 10"/>
          <p:cNvSpPr txBox="1">
            <a:spLocks noChangeAspect="1" noChangeArrowheads="1"/>
          </p:cNvSpPr>
          <p:nvPr/>
        </p:nvSpPr>
        <p:spPr bwMode="auto">
          <a:xfrm>
            <a:off x="8017056" y="2572838"/>
            <a:ext cx="1006490" cy="3275091"/>
          </a:xfrm>
          <a:prstGeom prst="rect">
            <a:avLst/>
          </a:prstGeom>
          <a:solidFill>
            <a:srgbClr val="FFFFFF"/>
          </a:solidFill>
          <a:ln w="9525">
            <a:noFill/>
            <a:miter lim="800000"/>
            <a:headEnd/>
            <a:tailEnd/>
          </a:ln>
        </p:spPr>
        <p:txBody>
          <a:bodyPr vert="horz" wrap="square" lIns="22316" tIns="28342" rIns="22316" bIns="28342" numCol="1" anchor="t" anchorCtr="0" compatLnSpc="1">
            <a:prstTxWarp prst="textNoShape">
              <a:avLst/>
            </a:prstTxWarp>
          </a:bodyPr>
          <a:lstStyle/>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10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‘Focused cloze’ activities</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Consolidate understanding of key scientific terms</a:t>
            </a:r>
            <a:endParaRPr lang="en-US" altLang="en-US" sz="800" dirty="0"/>
          </a:p>
          <a:p>
            <a:pPr algn="ctr" defTabSz="566837" eaLnBrk="0" fontAlgn="base" hangingPunct="0">
              <a:spcBef>
                <a:spcPct val="0"/>
              </a:spcBef>
              <a:spcAft>
                <a:spcPts val="124"/>
              </a:spcAft>
            </a:pPr>
            <a:r>
              <a:rPr lang="en-US" altLang="en-US" sz="800" b="1" dirty="0" err="1">
                <a:solidFill>
                  <a:srgbClr val="006580"/>
                </a:solidFill>
                <a:latin typeface="Calibri" panose="020F0502020204030204" pitchFamily="34" charset="0"/>
                <a:ea typeface="Calibri" panose="020F0502020204030204" pitchFamily="34" charset="0"/>
                <a:cs typeface="Calibri" panose="020F0502020204030204" pitchFamily="34" charset="0"/>
              </a:rPr>
              <a:t>‘Re</a:t>
            </a: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-phrasing’ activities</a:t>
            </a:r>
          </a:p>
          <a:p>
            <a:pPr algn="ctr" defTabSz="566837" eaLnBrk="0" fontAlgn="base" hangingPunct="0">
              <a:spcBef>
                <a:spcPct val="0"/>
              </a:spcBef>
              <a:spcAft>
                <a:spcPts val="1116"/>
              </a:spcAft>
            </a:pPr>
            <a:r>
              <a:rPr lang="en-US" altLang="en-US" sz="800" dirty="0">
                <a:latin typeface="Calibri" panose="020F0502020204030204" pitchFamily="34" charset="0"/>
                <a:ea typeface="Calibri" panose="020F0502020204030204" pitchFamily="34" charset="0"/>
                <a:cs typeface="Calibri" panose="020F0502020204030204" pitchFamily="34" charset="0"/>
              </a:rPr>
              <a:t>Students encouraged to express scientific ideas in their own words</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‘Identifying evidence’ activities</a:t>
            </a:r>
          </a:p>
          <a:p>
            <a:pPr algn="ctr" defTabSz="566837" eaLnBrk="0" fontAlgn="base" hangingPunct="0">
              <a:spcBef>
                <a:spcPct val="0"/>
              </a:spcBef>
              <a:spcAft>
                <a:spcPct val="0"/>
              </a:spcAft>
            </a:pPr>
            <a:r>
              <a:rPr lang="en-US" altLang="en-US" sz="800" dirty="0">
                <a:latin typeface="Calibri" panose="020F0502020204030204" pitchFamily="34" charset="0"/>
                <a:ea typeface="Calibri" panose="020F0502020204030204" pitchFamily="34" charset="0"/>
                <a:cs typeface="Calibri" panose="020F0502020204030204" pitchFamily="34" charset="0"/>
              </a:rPr>
              <a:t>Challenge students to identify the key ideas in passages of scientific writing</a:t>
            </a:r>
            <a:endParaRPr lang="en-US" altLang="en-US" sz="800" dirty="0">
              <a:latin typeface="Arial" panose="020B0604020202020204" pitchFamily="34" charset="0"/>
            </a:endParaRPr>
          </a:p>
        </p:txBody>
      </p:sp>
      <p:sp>
        <p:nvSpPr>
          <p:cNvPr id="15" name="Text Box 14"/>
          <p:cNvSpPr txBox="1">
            <a:spLocks noChangeAspect="1" noChangeArrowheads="1"/>
          </p:cNvSpPr>
          <p:nvPr/>
        </p:nvSpPr>
        <p:spPr bwMode="auto">
          <a:xfrm>
            <a:off x="9242701" y="2572838"/>
            <a:ext cx="1006490" cy="3275091"/>
          </a:xfrm>
          <a:prstGeom prst="rect">
            <a:avLst/>
          </a:prstGeom>
          <a:solidFill>
            <a:srgbClr val="FFFFFF"/>
          </a:solidFill>
          <a:ln w="9525">
            <a:noFill/>
            <a:miter lim="800000"/>
            <a:headEnd/>
            <a:tailEnd/>
          </a:ln>
        </p:spPr>
        <p:txBody>
          <a:bodyPr vert="horz" wrap="square" lIns="22316" tIns="28342" rIns="22316" bIns="28342" numCol="1" anchor="t" anchorCtr="0" compatLnSpc="1">
            <a:prstTxWarp prst="textNoShape">
              <a:avLst/>
            </a:prstTxWarp>
          </a:bodyPr>
          <a:lstStyle/>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8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endParaRPr lang="en-US" altLang="en-US" sz="10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Progression toolkits</a:t>
            </a:r>
          </a:p>
          <a:p>
            <a:pPr algn="ctr" defTabSz="566837" eaLnBrk="0" fontAlgn="base" hangingPunct="0">
              <a:spcBef>
                <a:spcPct val="0"/>
              </a:spcBef>
              <a:spcAft>
                <a:spcPts val="744"/>
              </a:spcAft>
            </a:pPr>
            <a:r>
              <a:rPr lang="en-US" altLang="en-US" sz="800" dirty="0">
                <a:latin typeface="Calibri" panose="020F0502020204030204" pitchFamily="34" charset="0"/>
                <a:ea typeface="Calibri" panose="020F0502020204030204" pitchFamily="34" charset="0"/>
                <a:cs typeface="Calibri" panose="020F0502020204030204" pitchFamily="34" charset="0"/>
              </a:rPr>
              <a:t>All that is needed for progression without levels, including:</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Progression pathways</a:t>
            </a:r>
          </a:p>
          <a:p>
            <a:pPr algn="ctr" defTabSz="566837" eaLnBrk="0" fontAlgn="base" hangingPunct="0">
              <a:spcBef>
                <a:spcPct val="0"/>
              </a:spcBef>
              <a:spcAft>
                <a:spcPts val="744"/>
              </a:spcAft>
            </a:pPr>
            <a:r>
              <a:rPr lang="en-US" altLang="en-US" sz="800" dirty="0">
                <a:latin typeface="Calibri" panose="020F0502020204030204" pitchFamily="34" charset="0"/>
                <a:ea typeface="Calibri" panose="020F0502020204030204" pitchFamily="34" charset="0"/>
                <a:cs typeface="Calibri" panose="020F0502020204030204" pitchFamily="34" charset="0"/>
              </a:rPr>
              <a:t>Research-Informed</a:t>
            </a:r>
            <a:r>
              <a:rPr lang="en-US" altLang="en-US" sz="800" b="1" dirty="0">
                <a:latin typeface="Calibri" panose="020F0502020204030204" pitchFamily="34" charset="0"/>
                <a:ea typeface="Calibri" panose="020F0502020204030204" pitchFamily="34" charset="0"/>
                <a:cs typeface="Calibri" panose="020F0502020204030204" pitchFamily="34" charset="0"/>
              </a:rPr>
              <a:t> </a:t>
            </a:r>
            <a:r>
              <a:rPr lang="en-US" altLang="en-US" sz="800" dirty="0">
                <a:latin typeface="Calibri" panose="020F0502020204030204" pitchFamily="34" charset="0"/>
                <a:ea typeface="Calibri" panose="020F0502020204030204" pitchFamily="34" charset="0"/>
                <a:cs typeface="Calibri" panose="020F0502020204030204" pitchFamily="34" charset="0"/>
              </a:rPr>
              <a:t>learning steps for each key concept</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Diagnostic questions</a:t>
            </a:r>
          </a:p>
          <a:p>
            <a:pPr algn="ctr" defTabSz="566837" eaLnBrk="0" fontAlgn="base" hangingPunct="0">
              <a:spcBef>
                <a:spcPct val="0"/>
              </a:spcBef>
              <a:spcAft>
                <a:spcPts val="744"/>
              </a:spcAft>
            </a:pPr>
            <a:r>
              <a:rPr lang="en-US" altLang="en-US" sz="800" dirty="0">
                <a:latin typeface="Calibri" panose="020F0502020204030204" pitchFamily="34" charset="0"/>
                <a:ea typeface="Calibri" panose="020F0502020204030204" pitchFamily="34" charset="0"/>
                <a:cs typeface="Calibri" panose="020F0502020204030204" pitchFamily="34" charset="0"/>
              </a:rPr>
              <a:t>Provide feedback from student to teacher, to help you decide what happens next</a:t>
            </a:r>
            <a:endParaRPr lang="en-US" altLang="en-US" sz="800" dirty="0"/>
          </a:p>
          <a:p>
            <a:pPr algn="ctr" defTabSz="566837" eaLnBrk="0" fontAlgn="base" hangingPunct="0">
              <a:spcBef>
                <a:spcPct val="0"/>
              </a:spcBef>
              <a:spcAft>
                <a:spcPts val="124"/>
              </a:spcAft>
            </a:pPr>
            <a:r>
              <a:rPr lang="en-US" altLang="en-US" sz="800" b="1" dirty="0">
                <a:solidFill>
                  <a:srgbClr val="006580"/>
                </a:solidFill>
                <a:latin typeface="Calibri" panose="020F0502020204030204" pitchFamily="34" charset="0"/>
                <a:ea typeface="Calibri" panose="020F0502020204030204" pitchFamily="34" charset="0"/>
                <a:cs typeface="Calibri" panose="020F0502020204030204" pitchFamily="34" charset="0"/>
              </a:rPr>
              <a:t>Response activities</a:t>
            </a:r>
          </a:p>
          <a:p>
            <a:pPr algn="ctr" defTabSz="566837" eaLnBrk="0" fontAlgn="base" hangingPunct="0">
              <a:spcBef>
                <a:spcPct val="0"/>
              </a:spcBef>
              <a:spcAft>
                <a:spcPct val="0"/>
              </a:spcAft>
            </a:pPr>
            <a:r>
              <a:rPr lang="en-US" altLang="en-US" sz="800" dirty="0">
                <a:latin typeface="Calibri" panose="020F0502020204030204" pitchFamily="34" charset="0"/>
                <a:ea typeface="Calibri" panose="020F0502020204030204" pitchFamily="34" charset="0"/>
                <a:cs typeface="Calibri" panose="020F0502020204030204" pitchFamily="34" charset="0"/>
              </a:rPr>
              <a:t>Challenge misunderstandings and build scientific thinking</a:t>
            </a:r>
            <a:endParaRPr lang="en-US" altLang="en-US" sz="800" dirty="0">
              <a:latin typeface="Arial" panose="020B0604020202020204" pitchFamily="34" charset="0"/>
            </a:endParaRPr>
          </a:p>
        </p:txBody>
      </p:sp>
      <p:sp>
        <p:nvSpPr>
          <p:cNvPr id="19" name="Rectangle 25"/>
          <p:cNvSpPr>
            <a:spLocks noChangeArrowheads="1"/>
          </p:cNvSpPr>
          <p:nvPr/>
        </p:nvSpPr>
        <p:spPr bwMode="auto">
          <a:xfrm>
            <a:off x="1524000" y="5904586"/>
            <a:ext cx="9144000" cy="95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6684" tIns="0" rIns="56684" bIns="28342" numCol="1" anchor="ctr" anchorCtr="0" compatLnSpc="1">
            <a:prstTxWarp prst="textNoShape">
              <a:avLst/>
            </a:prstTxWarp>
            <a:noAutofit/>
          </a:bodyPr>
          <a:lstStyle/>
          <a:p>
            <a:pPr algn="ctr" defTabSz="566837" eaLnBrk="0" fontAlgn="base" hangingPunct="0">
              <a:spcBef>
                <a:spcPct val="0"/>
              </a:spcBef>
              <a:spcAft>
                <a:spcPts val="248"/>
              </a:spcAft>
            </a:pPr>
            <a:r>
              <a:rPr lang="en-GB" altLang="en-US" sz="1200" b="1" dirty="0">
                <a:solidFill>
                  <a:srgbClr val="494A4A"/>
                </a:solidFill>
                <a:cs typeface="Arial" panose="020B0604020202020204" pitchFamily="34" charset="0"/>
              </a:rPr>
              <a:t>Research evidence-informed resources FREE to download from</a:t>
            </a:r>
          </a:p>
          <a:p>
            <a:pPr algn="ctr" defTabSz="566837" eaLnBrk="0" fontAlgn="base" hangingPunct="0">
              <a:spcBef>
                <a:spcPct val="0"/>
              </a:spcBef>
              <a:spcAft>
                <a:spcPct val="0"/>
              </a:spcAft>
            </a:pPr>
            <a:r>
              <a:rPr lang="en-GB" altLang="en-US" sz="1700" b="1" dirty="0">
                <a:solidFill>
                  <a:srgbClr val="006580"/>
                </a:solidFill>
                <a:cs typeface="Arial" panose="020B0604020202020204" pitchFamily="34" charset="0"/>
              </a:rPr>
              <a:t>www.BestEvidenceScienceTeaching.org</a:t>
            </a:r>
            <a:r>
              <a:rPr lang="en-GB" altLang="en-US" sz="1700" b="1" dirty="0">
                <a:cs typeface="Arial" panose="020B0604020202020204" pitchFamily="34" charset="0"/>
              </a:rPr>
              <a:t> </a:t>
            </a:r>
            <a:endParaRPr lang="en-GB" altLang="en-US" sz="2200" baseline="30000" dirty="0">
              <a:solidFill>
                <a:srgbClr val="006580"/>
              </a:solidFill>
              <a:ea typeface="Calibri" panose="020F0502020204030204" pitchFamily="34" charset="0"/>
              <a:cs typeface="Times New Roman" panose="02020603050405020304" pitchFamily="18" charset="0"/>
              <a:sym typeface="Symbol" panose="05050102010706020507" pitchFamily="18" charset="2"/>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4632" y="6182290"/>
            <a:ext cx="944558" cy="398007"/>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0416" y="275191"/>
            <a:ext cx="1314420" cy="548030"/>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0416" y="6281080"/>
            <a:ext cx="1103330" cy="200426"/>
          </a:xfrm>
          <a:prstGeom prst="rect">
            <a:avLst/>
          </a:prstGeom>
        </p:spPr>
      </p:pic>
      <p:grpSp>
        <p:nvGrpSpPr>
          <p:cNvPr id="31" name="Group 30"/>
          <p:cNvGrpSpPr/>
          <p:nvPr/>
        </p:nvGrpSpPr>
        <p:grpSpPr>
          <a:xfrm>
            <a:off x="1897850" y="2577903"/>
            <a:ext cx="988465" cy="569387"/>
            <a:chOff x="605169" y="4023825"/>
            <a:chExt cx="1634400" cy="887690"/>
          </a:xfrm>
        </p:grpSpPr>
        <p:sp>
          <p:nvSpPr>
            <p:cNvPr id="30" name="TextBox 29"/>
            <p:cNvSpPr txBox="1"/>
            <p:nvPr/>
          </p:nvSpPr>
          <p:spPr>
            <a:xfrm>
              <a:off x="605169" y="4023825"/>
              <a:ext cx="1634400" cy="887690"/>
            </a:xfrm>
            <a:prstGeom prst="rect">
              <a:avLst/>
            </a:prstGeom>
            <a:solidFill>
              <a:srgbClr val="F4F4F4"/>
            </a:solidFill>
          </p:spPr>
          <p:txBody>
            <a:bodyPr wrap="square" rtlCol="0">
              <a:spAutoFit/>
            </a:bodyPr>
            <a:lstStyle/>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How</a:t>
              </a:r>
            </a:p>
            <a:p>
              <a:pPr algn="ctr" defTabSz="566837" eaLnBrk="0" fontAlgn="base" hangingPunct="0">
                <a:spcBef>
                  <a:spcPct val="0"/>
                </a:spcBef>
                <a:spcAft>
                  <a:spcPct val="0"/>
                </a:spcAft>
              </a:pPr>
              <a:endParaRPr lang="en-US" altLang="en-US" sz="15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can help:</a:t>
              </a: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211" y="4322102"/>
              <a:ext cx="720000" cy="283044"/>
            </a:xfrm>
            <a:prstGeom prst="rect">
              <a:avLst/>
            </a:prstGeom>
          </p:spPr>
        </p:pic>
      </p:grpSp>
      <p:grpSp>
        <p:nvGrpSpPr>
          <p:cNvPr id="32" name="Group 31"/>
          <p:cNvGrpSpPr/>
          <p:nvPr/>
        </p:nvGrpSpPr>
        <p:grpSpPr>
          <a:xfrm>
            <a:off x="3123493" y="2577903"/>
            <a:ext cx="988465" cy="569387"/>
            <a:chOff x="605169" y="4023825"/>
            <a:chExt cx="1634400" cy="887690"/>
          </a:xfrm>
        </p:grpSpPr>
        <p:sp>
          <p:nvSpPr>
            <p:cNvPr id="33" name="TextBox 32"/>
            <p:cNvSpPr txBox="1"/>
            <p:nvPr/>
          </p:nvSpPr>
          <p:spPr>
            <a:xfrm>
              <a:off x="605169" y="4023825"/>
              <a:ext cx="1634400" cy="887690"/>
            </a:xfrm>
            <a:prstGeom prst="rect">
              <a:avLst/>
            </a:prstGeom>
            <a:solidFill>
              <a:srgbClr val="F4F4F4"/>
            </a:solidFill>
          </p:spPr>
          <p:txBody>
            <a:bodyPr wrap="square" rtlCol="0">
              <a:spAutoFit/>
            </a:bodyPr>
            <a:lstStyle/>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How</a:t>
              </a:r>
            </a:p>
            <a:p>
              <a:pPr algn="ctr" defTabSz="566837" eaLnBrk="0" fontAlgn="base" hangingPunct="0">
                <a:spcBef>
                  <a:spcPct val="0"/>
                </a:spcBef>
                <a:spcAft>
                  <a:spcPct val="0"/>
                </a:spcAft>
              </a:pPr>
              <a:endParaRPr lang="en-US" altLang="en-US" sz="15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can help:</a:t>
              </a:r>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211" y="4322102"/>
              <a:ext cx="720000" cy="283044"/>
            </a:xfrm>
            <a:prstGeom prst="rect">
              <a:avLst/>
            </a:prstGeom>
          </p:spPr>
        </p:pic>
      </p:grpSp>
      <p:grpSp>
        <p:nvGrpSpPr>
          <p:cNvPr id="35" name="Group 34"/>
          <p:cNvGrpSpPr/>
          <p:nvPr/>
        </p:nvGrpSpPr>
        <p:grpSpPr>
          <a:xfrm>
            <a:off x="4349137" y="2577903"/>
            <a:ext cx="988465" cy="569387"/>
            <a:chOff x="605169" y="4023825"/>
            <a:chExt cx="1634400" cy="887690"/>
          </a:xfrm>
        </p:grpSpPr>
        <p:sp>
          <p:nvSpPr>
            <p:cNvPr id="36" name="TextBox 35"/>
            <p:cNvSpPr txBox="1"/>
            <p:nvPr/>
          </p:nvSpPr>
          <p:spPr>
            <a:xfrm>
              <a:off x="605169" y="4023825"/>
              <a:ext cx="1634400" cy="887690"/>
            </a:xfrm>
            <a:prstGeom prst="rect">
              <a:avLst/>
            </a:prstGeom>
            <a:solidFill>
              <a:srgbClr val="F4F4F4"/>
            </a:solidFill>
          </p:spPr>
          <p:txBody>
            <a:bodyPr wrap="square" rtlCol="0">
              <a:spAutoFit/>
            </a:bodyPr>
            <a:lstStyle/>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How</a:t>
              </a:r>
            </a:p>
            <a:p>
              <a:pPr algn="ctr" defTabSz="566837" eaLnBrk="0" fontAlgn="base" hangingPunct="0">
                <a:spcBef>
                  <a:spcPct val="0"/>
                </a:spcBef>
                <a:spcAft>
                  <a:spcPct val="0"/>
                </a:spcAft>
              </a:pPr>
              <a:endParaRPr lang="en-US" altLang="en-US" sz="15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can help:</a:t>
              </a:r>
            </a:p>
          </p:txBody>
        </p:sp>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211" y="4322102"/>
              <a:ext cx="720000" cy="283044"/>
            </a:xfrm>
            <a:prstGeom prst="rect">
              <a:avLst/>
            </a:prstGeom>
          </p:spPr>
        </p:pic>
      </p:grpSp>
      <p:grpSp>
        <p:nvGrpSpPr>
          <p:cNvPr id="38" name="Group 37"/>
          <p:cNvGrpSpPr/>
          <p:nvPr/>
        </p:nvGrpSpPr>
        <p:grpSpPr>
          <a:xfrm>
            <a:off x="5574781" y="2577903"/>
            <a:ext cx="988465" cy="569387"/>
            <a:chOff x="605169" y="4023825"/>
            <a:chExt cx="1634400" cy="887690"/>
          </a:xfrm>
        </p:grpSpPr>
        <p:sp>
          <p:nvSpPr>
            <p:cNvPr id="39" name="TextBox 38"/>
            <p:cNvSpPr txBox="1"/>
            <p:nvPr/>
          </p:nvSpPr>
          <p:spPr>
            <a:xfrm>
              <a:off x="605169" y="4023825"/>
              <a:ext cx="1634400" cy="887690"/>
            </a:xfrm>
            <a:prstGeom prst="rect">
              <a:avLst/>
            </a:prstGeom>
            <a:solidFill>
              <a:srgbClr val="F4F4F4"/>
            </a:solidFill>
          </p:spPr>
          <p:txBody>
            <a:bodyPr wrap="square" rtlCol="0">
              <a:spAutoFit/>
            </a:bodyPr>
            <a:lstStyle/>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How</a:t>
              </a:r>
            </a:p>
            <a:p>
              <a:pPr algn="ctr" defTabSz="566837" eaLnBrk="0" fontAlgn="base" hangingPunct="0">
                <a:spcBef>
                  <a:spcPct val="0"/>
                </a:spcBef>
                <a:spcAft>
                  <a:spcPct val="0"/>
                </a:spcAft>
              </a:pPr>
              <a:endParaRPr lang="en-US" altLang="en-US" sz="15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can help:</a:t>
              </a:r>
            </a:p>
          </p:txBody>
        </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211" y="4322102"/>
              <a:ext cx="720000" cy="283044"/>
            </a:xfrm>
            <a:prstGeom prst="rect">
              <a:avLst/>
            </a:prstGeom>
          </p:spPr>
        </p:pic>
      </p:grpSp>
      <p:grpSp>
        <p:nvGrpSpPr>
          <p:cNvPr id="41" name="Group 40"/>
          <p:cNvGrpSpPr/>
          <p:nvPr/>
        </p:nvGrpSpPr>
        <p:grpSpPr>
          <a:xfrm>
            <a:off x="6800425" y="2577903"/>
            <a:ext cx="988465" cy="569387"/>
            <a:chOff x="605169" y="4023825"/>
            <a:chExt cx="1634400" cy="887690"/>
          </a:xfrm>
        </p:grpSpPr>
        <p:sp>
          <p:nvSpPr>
            <p:cNvPr id="42" name="TextBox 41"/>
            <p:cNvSpPr txBox="1"/>
            <p:nvPr/>
          </p:nvSpPr>
          <p:spPr>
            <a:xfrm>
              <a:off x="605169" y="4023825"/>
              <a:ext cx="1634400" cy="887690"/>
            </a:xfrm>
            <a:prstGeom prst="rect">
              <a:avLst/>
            </a:prstGeom>
            <a:solidFill>
              <a:srgbClr val="F4F4F4"/>
            </a:solidFill>
          </p:spPr>
          <p:txBody>
            <a:bodyPr wrap="square" rtlCol="0">
              <a:spAutoFit/>
            </a:bodyPr>
            <a:lstStyle/>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How</a:t>
              </a:r>
            </a:p>
            <a:p>
              <a:pPr algn="ctr" defTabSz="566837" eaLnBrk="0" fontAlgn="base" hangingPunct="0">
                <a:spcBef>
                  <a:spcPct val="0"/>
                </a:spcBef>
                <a:spcAft>
                  <a:spcPct val="0"/>
                </a:spcAft>
              </a:pPr>
              <a:endParaRPr lang="en-US" altLang="en-US" sz="15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can help:</a:t>
              </a: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211" y="4322102"/>
              <a:ext cx="720000" cy="283044"/>
            </a:xfrm>
            <a:prstGeom prst="rect">
              <a:avLst/>
            </a:prstGeom>
          </p:spPr>
        </p:pic>
      </p:grpSp>
      <p:grpSp>
        <p:nvGrpSpPr>
          <p:cNvPr id="44" name="Group 43"/>
          <p:cNvGrpSpPr/>
          <p:nvPr/>
        </p:nvGrpSpPr>
        <p:grpSpPr>
          <a:xfrm>
            <a:off x="8026069" y="2577903"/>
            <a:ext cx="988465" cy="569387"/>
            <a:chOff x="605169" y="4023825"/>
            <a:chExt cx="1634400" cy="887690"/>
          </a:xfrm>
        </p:grpSpPr>
        <p:sp>
          <p:nvSpPr>
            <p:cNvPr id="45" name="TextBox 44"/>
            <p:cNvSpPr txBox="1"/>
            <p:nvPr/>
          </p:nvSpPr>
          <p:spPr>
            <a:xfrm>
              <a:off x="605169" y="4023825"/>
              <a:ext cx="1634400" cy="887690"/>
            </a:xfrm>
            <a:prstGeom prst="rect">
              <a:avLst/>
            </a:prstGeom>
            <a:solidFill>
              <a:srgbClr val="F4F4F4"/>
            </a:solidFill>
          </p:spPr>
          <p:txBody>
            <a:bodyPr wrap="square" rtlCol="0">
              <a:spAutoFit/>
            </a:bodyPr>
            <a:lstStyle/>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How</a:t>
              </a:r>
            </a:p>
            <a:p>
              <a:pPr algn="ctr" defTabSz="566837" eaLnBrk="0" fontAlgn="base" hangingPunct="0">
                <a:spcBef>
                  <a:spcPct val="0"/>
                </a:spcBef>
                <a:spcAft>
                  <a:spcPct val="0"/>
                </a:spcAft>
              </a:pPr>
              <a:endParaRPr lang="en-US" altLang="en-US" sz="15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can help:</a:t>
              </a:r>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211" y="4322102"/>
              <a:ext cx="720000" cy="283044"/>
            </a:xfrm>
            <a:prstGeom prst="rect">
              <a:avLst/>
            </a:prstGeom>
          </p:spPr>
        </p:pic>
      </p:grpSp>
      <p:grpSp>
        <p:nvGrpSpPr>
          <p:cNvPr id="47" name="Group 46"/>
          <p:cNvGrpSpPr/>
          <p:nvPr/>
        </p:nvGrpSpPr>
        <p:grpSpPr>
          <a:xfrm>
            <a:off x="9251714" y="2577903"/>
            <a:ext cx="988465" cy="569387"/>
            <a:chOff x="605169" y="4023825"/>
            <a:chExt cx="1634400" cy="887690"/>
          </a:xfrm>
        </p:grpSpPr>
        <p:sp>
          <p:nvSpPr>
            <p:cNvPr id="48" name="TextBox 47"/>
            <p:cNvSpPr txBox="1"/>
            <p:nvPr/>
          </p:nvSpPr>
          <p:spPr>
            <a:xfrm>
              <a:off x="605169" y="4023825"/>
              <a:ext cx="1634400" cy="887690"/>
            </a:xfrm>
            <a:prstGeom prst="rect">
              <a:avLst/>
            </a:prstGeom>
            <a:solidFill>
              <a:srgbClr val="F4F4F4"/>
            </a:solidFill>
          </p:spPr>
          <p:txBody>
            <a:bodyPr wrap="square" rtlCol="0">
              <a:spAutoFit/>
            </a:bodyPr>
            <a:lstStyle/>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How</a:t>
              </a:r>
            </a:p>
            <a:p>
              <a:pPr algn="ctr" defTabSz="566837" eaLnBrk="0" fontAlgn="base" hangingPunct="0">
                <a:spcBef>
                  <a:spcPct val="0"/>
                </a:spcBef>
                <a:spcAft>
                  <a:spcPct val="0"/>
                </a:spcAft>
              </a:pPr>
              <a:endParaRPr lang="en-US" altLang="en-US" sz="1500" b="1" dirty="0">
                <a:latin typeface="Calibri" panose="020F0502020204030204" pitchFamily="34" charset="0"/>
                <a:ea typeface="Calibri" panose="020F0502020204030204" pitchFamily="34" charset="0"/>
                <a:cs typeface="Calibri" panose="020F0502020204030204" pitchFamily="34" charset="0"/>
              </a:endParaRPr>
            </a:p>
            <a:p>
              <a:pPr algn="ctr" defTabSz="566837" eaLnBrk="0" fontAlgn="base" hangingPunct="0">
                <a:spcBef>
                  <a:spcPct val="0"/>
                </a:spcBef>
                <a:spcAft>
                  <a:spcPct val="0"/>
                </a:spcAft>
              </a:pPr>
              <a:r>
                <a:rPr lang="en-US" altLang="en-US" sz="800" b="1" dirty="0">
                  <a:latin typeface="Calibri" panose="020F0502020204030204" pitchFamily="34" charset="0"/>
                  <a:ea typeface="Calibri" panose="020F0502020204030204" pitchFamily="34" charset="0"/>
                  <a:cs typeface="Calibri" panose="020F0502020204030204" pitchFamily="34" charset="0"/>
                </a:rPr>
                <a:t>can help:</a:t>
              </a: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211" y="4322102"/>
              <a:ext cx="720000" cy="283044"/>
            </a:xfrm>
            <a:prstGeom prst="rect">
              <a:avLst/>
            </a:prstGeom>
          </p:spPr>
        </p:pic>
      </p:grpSp>
    </p:spTree>
    <p:extLst>
      <p:ext uri="{BB962C8B-B14F-4D97-AF65-F5344CB8AC3E}">
        <p14:creationId xmlns:p14="http://schemas.microsoft.com/office/powerpoint/2010/main" val="299137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17112" y="645638"/>
            <a:ext cx="9150889" cy="6212362"/>
          </a:xfrm>
          <a:prstGeom prst="rect">
            <a:avLst/>
          </a:prstGeom>
        </p:spPr>
      </p:pic>
      <p:sp>
        <p:nvSpPr>
          <p:cNvPr id="3"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defRPr/>
            </a:pPr>
            <a:r>
              <a:rPr lang="en-GB" dirty="0"/>
              <a:t>Moving through the digestive system</a:t>
            </a:r>
            <a:endParaRPr lang="en-GB" sz="2400" dirty="0"/>
          </a:p>
        </p:txBody>
      </p:sp>
      <p:sp>
        <p:nvSpPr>
          <p:cNvPr id="5" name="Rectangle 4"/>
          <p:cNvSpPr/>
          <p:nvPr/>
        </p:nvSpPr>
        <p:spPr>
          <a:xfrm>
            <a:off x="1926386" y="5553530"/>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926386" y="3574076"/>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926386" y="4233894"/>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926386" y="4893712"/>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981200" y="3659410"/>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A</a:t>
            </a:r>
          </a:p>
        </p:txBody>
      </p:sp>
      <p:sp>
        <p:nvSpPr>
          <p:cNvPr id="10" name="TextBox 9"/>
          <p:cNvSpPr txBox="1"/>
          <p:nvPr/>
        </p:nvSpPr>
        <p:spPr>
          <a:xfrm>
            <a:off x="2484098" y="3657081"/>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Gravity</a:t>
            </a:r>
          </a:p>
        </p:txBody>
      </p:sp>
      <p:sp>
        <p:nvSpPr>
          <p:cNvPr id="11" name="TextBox 10"/>
          <p:cNvSpPr txBox="1"/>
          <p:nvPr/>
        </p:nvSpPr>
        <p:spPr>
          <a:xfrm>
            <a:off x="1981200" y="4319228"/>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B</a:t>
            </a:r>
          </a:p>
        </p:txBody>
      </p:sp>
      <p:sp>
        <p:nvSpPr>
          <p:cNvPr id="12" name="TextBox 11"/>
          <p:cNvSpPr txBox="1"/>
          <p:nvPr/>
        </p:nvSpPr>
        <p:spPr>
          <a:xfrm>
            <a:off x="2484098" y="4316899"/>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Contraction of muscles in the digestive system</a:t>
            </a:r>
          </a:p>
        </p:txBody>
      </p:sp>
      <p:sp>
        <p:nvSpPr>
          <p:cNvPr id="13" name="TextBox 12"/>
          <p:cNvSpPr txBox="1"/>
          <p:nvPr/>
        </p:nvSpPr>
        <p:spPr>
          <a:xfrm>
            <a:off x="1981200" y="4979046"/>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C</a:t>
            </a:r>
          </a:p>
        </p:txBody>
      </p:sp>
      <p:sp>
        <p:nvSpPr>
          <p:cNvPr id="14" name="TextBox 13"/>
          <p:cNvSpPr txBox="1"/>
          <p:nvPr/>
        </p:nvSpPr>
        <p:spPr>
          <a:xfrm>
            <a:off x="2484098" y="4976717"/>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Vibrations from body movements such as walking</a:t>
            </a:r>
          </a:p>
        </p:txBody>
      </p:sp>
      <p:sp>
        <p:nvSpPr>
          <p:cNvPr id="15" name="TextBox 14"/>
          <p:cNvSpPr txBox="1"/>
          <p:nvPr/>
        </p:nvSpPr>
        <p:spPr>
          <a:xfrm>
            <a:off x="1981200" y="5632516"/>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D</a:t>
            </a:r>
          </a:p>
        </p:txBody>
      </p:sp>
      <p:sp>
        <p:nvSpPr>
          <p:cNvPr id="16" name="TextBox 15"/>
          <p:cNvSpPr txBox="1"/>
          <p:nvPr/>
        </p:nvSpPr>
        <p:spPr>
          <a:xfrm>
            <a:off x="2484098" y="5630187"/>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Swallowing more food pushes it along</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0296" y="916986"/>
            <a:ext cx="2544792" cy="2385742"/>
          </a:xfrm>
          <a:prstGeom prst="rect">
            <a:avLst/>
          </a:prstGeom>
        </p:spPr>
      </p:pic>
      <p:sp>
        <p:nvSpPr>
          <p:cNvPr id="18" name="Text Placeholder 16"/>
          <p:cNvSpPr txBox="1">
            <a:spLocks/>
          </p:cNvSpPr>
          <p:nvPr/>
        </p:nvSpPr>
        <p:spPr>
          <a:xfrm>
            <a:off x="1981200" y="1026544"/>
            <a:ext cx="5006340" cy="2427857"/>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GB" dirty="0">
                <a:solidFill>
                  <a:srgbClr val="1F497D">
                    <a:lumMod val="50000"/>
                  </a:srgbClr>
                </a:solidFill>
              </a:rPr>
              <a:t>Food we swallow moves through the digestive system.</a:t>
            </a:r>
          </a:p>
          <a:p>
            <a:pPr lvl="0">
              <a:defRPr/>
            </a:pPr>
            <a:endParaRPr lang="en-GB" dirty="0">
              <a:solidFill>
                <a:srgbClr val="1F497D">
                  <a:lumMod val="50000"/>
                </a:srgbClr>
              </a:solidFill>
            </a:endParaRPr>
          </a:p>
          <a:p>
            <a:pPr lvl="0">
              <a:defRPr/>
            </a:pPr>
            <a:endParaRPr lang="en-GB" dirty="0">
              <a:solidFill>
                <a:srgbClr val="1F497D">
                  <a:lumMod val="50000"/>
                </a:srgbClr>
              </a:solidFill>
            </a:endParaRPr>
          </a:p>
          <a:p>
            <a:pPr lvl="0">
              <a:defRPr/>
            </a:pPr>
            <a:r>
              <a:rPr lang="en-GB" dirty="0">
                <a:solidFill>
                  <a:srgbClr val="1F497D">
                    <a:lumMod val="50000"/>
                  </a:srgbClr>
                </a:solidFill>
              </a:rPr>
              <a:t>What is the main thing that causes food to move through the digestive system?</a:t>
            </a:r>
          </a:p>
        </p:txBody>
      </p:sp>
      <p:grpSp>
        <p:nvGrpSpPr>
          <p:cNvPr id="19" name="Group 18"/>
          <p:cNvGrpSpPr/>
          <p:nvPr/>
        </p:nvGrpSpPr>
        <p:grpSpPr>
          <a:xfrm>
            <a:off x="9267826" y="64652"/>
            <a:ext cx="1400175" cy="1259840"/>
            <a:chOff x="5248275" y="3295015"/>
            <a:chExt cx="1400175" cy="1259840"/>
          </a:xfrm>
        </p:grpSpPr>
        <p:sp>
          <p:nvSpPr>
            <p:cNvPr id="20" name="Oval 19"/>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1" name="Text Box 29"/>
            <p:cNvSpPr txBox="1"/>
            <p:nvPr/>
          </p:nvSpPr>
          <p:spPr>
            <a:xfrm>
              <a:off x="5248275" y="3574415"/>
              <a:ext cx="1400175" cy="719034"/>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Simple</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multiple</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choice</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Rectangle 3">
            <a:extLst>
              <a:ext uri="{FF2B5EF4-FFF2-40B4-BE49-F238E27FC236}">
                <a16:creationId xmlns:a16="http://schemas.microsoft.com/office/drawing/2014/main" id="{5AB12684-F547-4ACB-8B34-7F34ACEF2132}"/>
              </a:ext>
            </a:extLst>
          </p:cNvPr>
          <p:cNvSpPr/>
          <p:nvPr/>
        </p:nvSpPr>
        <p:spPr>
          <a:xfrm>
            <a:off x="5446944" y="3244334"/>
            <a:ext cx="1298112" cy="369332"/>
          </a:xfrm>
          <a:prstGeom prst="rect">
            <a:avLst/>
          </a:prstGeom>
        </p:spPr>
        <p:txBody>
          <a:bodyPr wrap="none">
            <a:spAutoFit/>
          </a:bodyPr>
          <a:lstStyle/>
          <a:p>
            <a:r>
              <a:rPr lang="en-GB" dirty="0"/>
              <a:t>BEST (2021)</a:t>
            </a:r>
          </a:p>
        </p:txBody>
      </p:sp>
      <p:sp>
        <p:nvSpPr>
          <p:cNvPr id="22" name="Rectangle 21">
            <a:extLst>
              <a:ext uri="{FF2B5EF4-FFF2-40B4-BE49-F238E27FC236}">
                <a16:creationId xmlns:a16="http://schemas.microsoft.com/office/drawing/2014/main" id="{D355A26B-86EF-4B77-BE52-E1CD9571FCCE}"/>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4899992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17112" y="645638"/>
            <a:ext cx="9150889" cy="6212362"/>
          </a:xfrm>
          <a:prstGeom prst="rect">
            <a:avLst/>
          </a:prstGeom>
        </p:spPr>
      </p:pic>
      <p:sp>
        <p:nvSpPr>
          <p:cNvPr id="3"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defRPr/>
            </a:pPr>
            <a:r>
              <a:rPr lang="en-GB" dirty="0"/>
              <a:t>Moving through the digestive system</a:t>
            </a:r>
            <a:endParaRPr lang="en-GB" sz="2400" dirty="0"/>
          </a:p>
        </p:txBody>
      </p:sp>
      <p:sp>
        <p:nvSpPr>
          <p:cNvPr id="5" name="Rectangle 4"/>
          <p:cNvSpPr/>
          <p:nvPr/>
        </p:nvSpPr>
        <p:spPr>
          <a:xfrm>
            <a:off x="1926386" y="5553530"/>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926386" y="3574076"/>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926386" y="4233894"/>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926386" y="4893712"/>
            <a:ext cx="8303467" cy="540142"/>
          </a:xfrm>
          <a:prstGeom prst="rect">
            <a:avLst/>
          </a:prstGeom>
          <a:solidFill>
            <a:srgbClr val="FAFAEA"/>
          </a:solidFill>
          <a:ln w="12700">
            <a:solidFill>
              <a:srgbClr val="102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981200" y="3659410"/>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A</a:t>
            </a:r>
          </a:p>
        </p:txBody>
      </p:sp>
      <p:sp>
        <p:nvSpPr>
          <p:cNvPr id="10" name="TextBox 9"/>
          <p:cNvSpPr txBox="1"/>
          <p:nvPr/>
        </p:nvSpPr>
        <p:spPr>
          <a:xfrm>
            <a:off x="2484098" y="3657081"/>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Gravity</a:t>
            </a:r>
          </a:p>
        </p:txBody>
      </p:sp>
      <p:sp>
        <p:nvSpPr>
          <p:cNvPr id="11" name="TextBox 10"/>
          <p:cNvSpPr txBox="1"/>
          <p:nvPr/>
        </p:nvSpPr>
        <p:spPr>
          <a:xfrm>
            <a:off x="1981200" y="4319228"/>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B</a:t>
            </a:r>
          </a:p>
        </p:txBody>
      </p:sp>
      <p:sp>
        <p:nvSpPr>
          <p:cNvPr id="12" name="TextBox 11"/>
          <p:cNvSpPr txBox="1"/>
          <p:nvPr/>
        </p:nvSpPr>
        <p:spPr>
          <a:xfrm>
            <a:off x="2484098" y="4316899"/>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Contraction of muscles in the digestive system</a:t>
            </a:r>
          </a:p>
        </p:txBody>
      </p:sp>
      <p:sp>
        <p:nvSpPr>
          <p:cNvPr id="13" name="TextBox 12"/>
          <p:cNvSpPr txBox="1"/>
          <p:nvPr/>
        </p:nvSpPr>
        <p:spPr>
          <a:xfrm>
            <a:off x="1981200" y="4979046"/>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C</a:t>
            </a:r>
          </a:p>
        </p:txBody>
      </p:sp>
      <p:sp>
        <p:nvSpPr>
          <p:cNvPr id="14" name="TextBox 13"/>
          <p:cNvSpPr txBox="1"/>
          <p:nvPr/>
        </p:nvSpPr>
        <p:spPr>
          <a:xfrm>
            <a:off x="2484098" y="4976717"/>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Vibrations from body movements such as walking</a:t>
            </a:r>
          </a:p>
        </p:txBody>
      </p:sp>
      <p:sp>
        <p:nvSpPr>
          <p:cNvPr id="15" name="TextBox 14"/>
          <p:cNvSpPr txBox="1"/>
          <p:nvPr/>
        </p:nvSpPr>
        <p:spPr>
          <a:xfrm>
            <a:off x="1981200" y="5632516"/>
            <a:ext cx="465826" cy="369332"/>
          </a:xfrm>
          <a:prstGeom prst="rect">
            <a:avLst/>
          </a:prstGeom>
          <a:noFill/>
        </p:spPr>
        <p:txBody>
          <a:bodyPr wrap="square" rtlCol="0">
            <a:spAutoFit/>
          </a:bodyPr>
          <a:lstStyle/>
          <a:p>
            <a:pPr algn="ctr"/>
            <a:r>
              <a:rPr lang="en-GB" dirty="0">
                <a:solidFill>
                  <a:srgbClr val="10253F"/>
                </a:solidFill>
                <a:latin typeface="Verdana" panose="020B0604030504040204" pitchFamily="34" charset="0"/>
                <a:ea typeface="Verdana" panose="020B0604030504040204" pitchFamily="34" charset="0"/>
              </a:rPr>
              <a:t>D</a:t>
            </a:r>
          </a:p>
        </p:txBody>
      </p:sp>
      <p:sp>
        <p:nvSpPr>
          <p:cNvPr id="16" name="TextBox 15"/>
          <p:cNvSpPr txBox="1"/>
          <p:nvPr/>
        </p:nvSpPr>
        <p:spPr>
          <a:xfrm>
            <a:off x="2484098" y="5630187"/>
            <a:ext cx="7728009" cy="369332"/>
          </a:xfrm>
          <a:prstGeom prst="rect">
            <a:avLst/>
          </a:prstGeom>
          <a:noFill/>
        </p:spPr>
        <p:txBody>
          <a:bodyPr wrap="square" rtlCol="0" anchor="ctr" anchorCtr="0">
            <a:normAutofit/>
          </a:bodyPr>
          <a:lstStyle/>
          <a:p>
            <a:r>
              <a:rPr lang="en-GB" dirty="0">
                <a:solidFill>
                  <a:srgbClr val="10253F"/>
                </a:solidFill>
                <a:latin typeface="Verdana" panose="020B0604030504040204" pitchFamily="34" charset="0"/>
                <a:ea typeface="Verdana" panose="020B0604030504040204" pitchFamily="34" charset="0"/>
              </a:rPr>
              <a:t>Swallowing more food pushes it along</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0296" y="916986"/>
            <a:ext cx="2544792" cy="2385742"/>
          </a:xfrm>
          <a:prstGeom prst="rect">
            <a:avLst/>
          </a:prstGeom>
        </p:spPr>
      </p:pic>
      <p:sp>
        <p:nvSpPr>
          <p:cNvPr id="18" name="Text Placeholder 16"/>
          <p:cNvSpPr txBox="1">
            <a:spLocks/>
          </p:cNvSpPr>
          <p:nvPr/>
        </p:nvSpPr>
        <p:spPr>
          <a:xfrm>
            <a:off x="1981200" y="1026544"/>
            <a:ext cx="5006340" cy="2427857"/>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GB" dirty="0">
                <a:solidFill>
                  <a:srgbClr val="1F497D">
                    <a:lumMod val="50000"/>
                  </a:srgbClr>
                </a:solidFill>
              </a:rPr>
              <a:t>Food we swallow moves through the digestive system.</a:t>
            </a:r>
          </a:p>
          <a:p>
            <a:pPr lvl="0">
              <a:defRPr/>
            </a:pPr>
            <a:endParaRPr lang="en-GB" dirty="0">
              <a:solidFill>
                <a:srgbClr val="1F497D">
                  <a:lumMod val="50000"/>
                </a:srgbClr>
              </a:solidFill>
            </a:endParaRPr>
          </a:p>
          <a:p>
            <a:pPr lvl="0">
              <a:defRPr/>
            </a:pPr>
            <a:endParaRPr lang="en-GB" dirty="0">
              <a:solidFill>
                <a:srgbClr val="1F497D">
                  <a:lumMod val="50000"/>
                </a:srgbClr>
              </a:solidFill>
            </a:endParaRPr>
          </a:p>
          <a:p>
            <a:pPr lvl="0">
              <a:defRPr/>
            </a:pPr>
            <a:r>
              <a:rPr lang="en-GB" dirty="0">
                <a:solidFill>
                  <a:srgbClr val="1F497D">
                    <a:lumMod val="50000"/>
                  </a:srgbClr>
                </a:solidFill>
              </a:rPr>
              <a:t>What is the main thing that causes food to move through the digestive system?</a:t>
            </a:r>
          </a:p>
        </p:txBody>
      </p:sp>
      <p:grpSp>
        <p:nvGrpSpPr>
          <p:cNvPr id="19" name="Group 18"/>
          <p:cNvGrpSpPr/>
          <p:nvPr/>
        </p:nvGrpSpPr>
        <p:grpSpPr>
          <a:xfrm>
            <a:off x="7108724" y="0"/>
            <a:ext cx="3559277" cy="6858000"/>
            <a:chOff x="5584723" y="0"/>
            <a:chExt cx="3559277" cy="6858000"/>
          </a:xfrm>
        </p:grpSpPr>
        <p:sp>
          <p:nvSpPr>
            <p:cNvPr id="20" name="Rectangle 19"/>
            <p:cNvSpPr/>
            <p:nvPr/>
          </p:nvSpPr>
          <p:spPr>
            <a:xfrm>
              <a:off x="5584723" y="0"/>
              <a:ext cx="3559277" cy="6858000"/>
            </a:xfrm>
            <a:prstGeom prst="rect">
              <a:avLst/>
            </a:prstGeom>
            <a:gradFill>
              <a:gsLst>
                <a:gs pos="0">
                  <a:schemeClr val="bg1">
                    <a:alpha val="0"/>
                  </a:schemeClr>
                </a:gs>
                <a:gs pos="25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6922349" y="255857"/>
              <a:ext cx="1969476" cy="1854000"/>
            </a:xfrm>
            <a:prstGeom prst="rect">
              <a:avLst/>
            </a:prstGeom>
            <a:solidFill>
              <a:srgbClr val="EC4541"/>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1</a:t>
              </a:r>
            </a:p>
            <a:p>
              <a:pPr>
                <a:spcAft>
                  <a:spcPts val="600"/>
                </a:spcAft>
              </a:pPr>
              <a:r>
                <a:rPr lang="en-GB" sz="1600" b="1" dirty="0">
                  <a:solidFill>
                    <a:schemeClr val="bg1"/>
                  </a:solidFill>
                  <a:latin typeface="Arial" panose="020B0604020202020204" pitchFamily="34" charset="0"/>
                  <a:cs typeface="Arial" panose="020B0604020202020204" pitchFamily="34" charset="0"/>
                </a:rPr>
                <a:t>Preconceptions</a:t>
              </a:r>
            </a:p>
            <a:p>
              <a:pPr algn="l"/>
              <a:r>
                <a:rPr lang="en-GB" sz="1400" dirty="0">
                  <a:solidFill>
                    <a:schemeClr val="bg1"/>
                  </a:solidFill>
                  <a:latin typeface="Arial" panose="020B0604020202020204" pitchFamily="34" charset="0"/>
                  <a:cs typeface="Arial" panose="020B0604020202020204" pitchFamily="34" charset="0"/>
                </a:rPr>
                <a:t>Build on the ideas that pupils bring to lessons</a:t>
              </a:r>
            </a:p>
          </p:txBody>
        </p:sp>
      </p:grpSp>
      <p:sp>
        <p:nvSpPr>
          <p:cNvPr id="22" name="TextBox 21"/>
          <p:cNvSpPr txBox="1"/>
          <p:nvPr/>
        </p:nvSpPr>
        <p:spPr>
          <a:xfrm>
            <a:off x="8446349" y="4729533"/>
            <a:ext cx="1969476" cy="1854000"/>
          </a:xfrm>
          <a:prstGeom prst="rect">
            <a:avLst/>
          </a:prstGeom>
          <a:solidFill>
            <a:srgbClr val="8BC249"/>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4</a:t>
            </a:r>
          </a:p>
          <a:p>
            <a:pPr>
              <a:spcAft>
                <a:spcPts val="600"/>
              </a:spcAft>
            </a:pPr>
            <a:r>
              <a:rPr lang="en-GB" sz="1600" b="1" dirty="0">
                <a:solidFill>
                  <a:schemeClr val="bg1"/>
                </a:solidFill>
                <a:latin typeface="Arial" panose="020B0604020202020204" pitchFamily="34" charset="0"/>
                <a:cs typeface="Arial" panose="020B0604020202020204" pitchFamily="34" charset="0"/>
              </a:rPr>
              <a:t>Memory</a:t>
            </a:r>
          </a:p>
          <a:p>
            <a:pPr algn="l"/>
            <a:r>
              <a:rPr lang="en-GB" sz="1400" dirty="0">
                <a:solidFill>
                  <a:schemeClr val="bg1"/>
                </a:solidFill>
                <a:latin typeface="Arial" panose="020B0604020202020204" pitchFamily="34" charset="0"/>
                <a:cs typeface="Arial" panose="020B0604020202020204" pitchFamily="34" charset="0"/>
              </a:rPr>
              <a:t>Support pupils to retain and retrieve knowledge</a:t>
            </a:r>
          </a:p>
        </p:txBody>
      </p:sp>
      <p:sp>
        <p:nvSpPr>
          <p:cNvPr id="23" name="TextBox 22"/>
          <p:cNvSpPr txBox="1"/>
          <p:nvPr/>
        </p:nvSpPr>
        <p:spPr>
          <a:xfrm>
            <a:off x="8446349" y="2492695"/>
            <a:ext cx="1969476" cy="1854000"/>
          </a:xfrm>
          <a:prstGeom prst="rect">
            <a:avLst/>
          </a:prstGeom>
          <a:solidFill>
            <a:srgbClr val="7E479C"/>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3600" b="1" dirty="0">
                <a:solidFill>
                  <a:schemeClr val="bg1"/>
                </a:solidFill>
                <a:latin typeface="Arial" panose="020B0604020202020204" pitchFamily="34" charset="0"/>
                <a:cs typeface="Arial" panose="020B0604020202020204" pitchFamily="34" charset="0"/>
              </a:rPr>
              <a:t>7</a:t>
            </a:r>
          </a:p>
          <a:p>
            <a:pPr>
              <a:spcAft>
                <a:spcPts val="600"/>
              </a:spcAft>
            </a:pPr>
            <a:r>
              <a:rPr lang="en-GB" sz="1600" b="1" dirty="0">
                <a:solidFill>
                  <a:schemeClr val="bg1"/>
                </a:solidFill>
                <a:latin typeface="Arial" panose="020B0604020202020204" pitchFamily="34" charset="0"/>
                <a:cs typeface="Arial" panose="020B0604020202020204" pitchFamily="34" charset="0"/>
              </a:rPr>
              <a:t>Feedback</a:t>
            </a:r>
          </a:p>
          <a:p>
            <a:pPr algn="l"/>
            <a:r>
              <a:rPr lang="en-GB" sz="1400" dirty="0">
                <a:solidFill>
                  <a:schemeClr val="bg1"/>
                </a:solidFill>
                <a:latin typeface="Arial" panose="020B0604020202020204" pitchFamily="34" charset="0"/>
                <a:cs typeface="Arial" panose="020B0604020202020204" pitchFamily="34" charset="0"/>
              </a:rPr>
              <a:t>Use structured feedback to move on pupils’ thinking</a:t>
            </a:r>
          </a:p>
        </p:txBody>
      </p:sp>
      <p:sp>
        <p:nvSpPr>
          <p:cNvPr id="24" name="Rectangle 23">
            <a:extLst>
              <a:ext uri="{FF2B5EF4-FFF2-40B4-BE49-F238E27FC236}">
                <a16:creationId xmlns:a16="http://schemas.microsoft.com/office/drawing/2014/main" id="{559C5CFE-318F-4FBD-AC61-01A91C118B5E}"/>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2926036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FF260D-C4E4-4895-B155-30693BA16646}"/>
              </a:ext>
            </a:extLst>
          </p:cNvPr>
          <p:cNvPicPr>
            <a:picLocks noChangeAspect="1"/>
          </p:cNvPicPr>
          <p:nvPr/>
        </p:nvPicPr>
        <p:blipFill rotWithShape="1">
          <a:blip r:embed="rId3">
            <a:extLst>
              <a:ext uri="{28A0092B-C50C-407E-A947-70E740481C1C}">
                <a14:useLocalDpi xmlns:a14="http://schemas.microsoft.com/office/drawing/2010/main" val="0"/>
              </a:ext>
            </a:extLst>
          </a:blip>
          <a:srcRect l="3439" t="-24" r="3776" b="1886"/>
          <a:stretch/>
        </p:blipFill>
        <p:spPr>
          <a:xfrm>
            <a:off x="1524000" y="1"/>
            <a:ext cx="9144000" cy="6844937"/>
          </a:xfrm>
          <a:prstGeom prst="rect">
            <a:avLst/>
          </a:prstGeom>
        </p:spPr>
      </p:pic>
      <p:grpSp>
        <p:nvGrpSpPr>
          <p:cNvPr id="13" name="Group 12"/>
          <p:cNvGrpSpPr/>
          <p:nvPr/>
        </p:nvGrpSpPr>
        <p:grpSpPr>
          <a:xfrm>
            <a:off x="1832283" y="1445343"/>
            <a:ext cx="4692857" cy="5132213"/>
            <a:chOff x="308282" y="1445342"/>
            <a:chExt cx="4692857" cy="5132213"/>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2" y="4468984"/>
              <a:ext cx="4692857" cy="2108571"/>
            </a:xfrm>
            <a:prstGeom prst="rect">
              <a:avLst/>
            </a:prstGeom>
            <a:ln w="19050">
              <a:solidFill>
                <a:schemeClr val="tx1"/>
              </a:solidFill>
            </a:ln>
            <a:effectLst>
              <a:outerShdw blurRad="50800" dist="38100" dir="2700000" algn="tl" rotWithShape="0">
                <a:prstClr val="black">
                  <a:alpha val="40000"/>
                </a:prstClr>
              </a:outerShdw>
            </a:effectLst>
          </p:spPr>
        </p:pic>
        <p:cxnSp>
          <p:nvCxnSpPr>
            <p:cNvPr id="5" name="Straight Connector 4"/>
            <p:cNvCxnSpPr/>
            <p:nvPr/>
          </p:nvCxnSpPr>
          <p:spPr>
            <a:xfrm flipV="1">
              <a:off x="308282" y="2517058"/>
              <a:ext cx="1746660" cy="19519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054942" y="1445342"/>
              <a:ext cx="2349910" cy="107171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H="1" flipV="1">
              <a:off x="4404852" y="2517058"/>
              <a:ext cx="596287" cy="19519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AFBE89-F482-4D99-A6AF-D8E9CBC8299F}"/>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1909698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FF260D-C4E4-4895-B155-30693BA16646}"/>
              </a:ext>
            </a:extLst>
          </p:cNvPr>
          <p:cNvPicPr>
            <a:picLocks noChangeAspect="1"/>
          </p:cNvPicPr>
          <p:nvPr/>
        </p:nvPicPr>
        <p:blipFill rotWithShape="1">
          <a:blip r:embed="rId3">
            <a:extLst>
              <a:ext uri="{28A0092B-C50C-407E-A947-70E740481C1C}">
                <a14:useLocalDpi xmlns:a14="http://schemas.microsoft.com/office/drawing/2010/main" val="0"/>
              </a:ext>
            </a:extLst>
          </a:blip>
          <a:srcRect l="3439" t="-24" r="3776" b="1886"/>
          <a:stretch/>
        </p:blipFill>
        <p:spPr>
          <a:xfrm>
            <a:off x="1524000" y="1"/>
            <a:ext cx="9144000" cy="6844937"/>
          </a:xfrm>
          <a:prstGeom prst="rect">
            <a:avLst/>
          </a:prstGeom>
        </p:spPr>
      </p:pic>
      <p:grpSp>
        <p:nvGrpSpPr>
          <p:cNvPr id="12" name="Group 11"/>
          <p:cNvGrpSpPr/>
          <p:nvPr/>
        </p:nvGrpSpPr>
        <p:grpSpPr>
          <a:xfrm>
            <a:off x="5568950" y="1445342"/>
            <a:ext cx="5059918" cy="5211858"/>
            <a:chOff x="4044950" y="1445342"/>
            <a:chExt cx="5059918" cy="5211858"/>
          </a:xfrm>
        </p:grpSpPr>
        <p:cxnSp>
          <p:nvCxnSpPr>
            <p:cNvPr id="5" name="Straight Connector 4"/>
            <p:cNvCxnSpPr/>
            <p:nvPr/>
          </p:nvCxnSpPr>
          <p:spPr>
            <a:xfrm flipV="1">
              <a:off x="4044950" y="2862072"/>
              <a:ext cx="2675890" cy="1043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720840" y="1445342"/>
              <a:ext cx="2384028" cy="14167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V="1">
              <a:off x="8866378" y="2862072"/>
              <a:ext cx="238490" cy="1043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950" y="3905772"/>
              <a:ext cx="4821428" cy="2751428"/>
            </a:xfrm>
            <a:prstGeom prst="rect">
              <a:avLst/>
            </a:prstGeom>
            <a:ln w="19050">
              <a:solidFill>
                <a:schemeClr val="tx1"/>
              </a:solidFill>
            </a:ln>
            <a:effectLst>
              <a:outerShdw blurRad="50800" dist="38100" dir="2700000" algn="tl" rotWithShape="0">
                <a:prstClr val="black">
                  <a:alpha val="40000"/>
                </a:prstClr>
              </a:outerShdw>
            </a:effectLst>
          </p:spPr>
        </p:pic>
      </p:grpSp>
      <p:sp>
        <p:nvSpPr>
          <p:cNvPr id="8" name="Rectangle 7">
            <a:extLst>
              <a:ext uri="{FF2B5EF4-FFF2-40B4-BE49-F238E27FC236}">
                <a16:creationId xmlns:a16="http://schemas.microsoft.com/office/drawing/2014/main" id="{1F383473-33EB-407A-A662-0A63494D1819}"/>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4201218077"/>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FF260D-C4E4-4895-B155-30693BA16646}"/>
              </a:ext>
            </a:extLst>
          </p:cNvPr>
          <p:cNvPicPr>
            <a:picLocks noChangeAspect="1"/>
          </p:cNvPicPr>
          <p:nvPr/>
        </p:nvPicPr>
        <p:blipFill rotWithShape="1">
          <a:blip r:embed="rId3">
            <a:extLst>
              <a:ext uri="{28A0092B-C50C-407E-A947-70E740481C1C}">
                <a14:useLocalDpi xmlns:a14="http://schemas.microsoft.com/office/drawing/2010/main" val="0"/>
              </a:ext>
            </a:extLst>
          </a:blip>
          <a:srcRect l="3439" t="-24" r="3776" b="1886"/>
          <a:stretch/>
        </p:blipFill>
        <p:spPr>
          <a:xfrm>
            <a:off x="1524000" y="1"/>
            <a:ext cx="9144000" cy="6844937"/>
          </a:xfrm>
          <a:prstGeom prst="rect">
            <a:avLst/>
          </a:prstGeom>
        </p:spPr>
      </p:pic>
      <p:grpSp>
        <p:nvGrpSpPr>
          <p:cNvPr id="12" name="Group 11"/>
          <p:cNvGrpSpPr/>
          <p:nvPr/>
        </p:nvGrpSpPr>
        <p:grpSpPr>
          <a:xfrm>
            <a:off x="1832283" y="3018111"/>
            <a:ext cx="4667143" cy="3615993"/>
            <a:chOff x="308282" y="3018110"/>
            <a:chExt cx="4667143" cy="3615993"/>
          </a:xfrm>
        </p:grpSpPr>
        <p:cxnSp>
          <p:nvCxnSpPr>
            <p:cNvPr id="5" name="Straight Connector 4"/>
            <p:cNvCxnSpPr/>
            <p:nvPr/>
          </p:nvCxnSpPr>
          <p:spPr>
            <a:xfrm flipV="1">
              <a:off x="308282" y="3520440"/>
              <a:ext cx="1746660" cy="1159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054942" y="3018110"/>
              <a:ext cx="2349910" cy="5023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H="1" flipV="1">
              <a:off x="4404852" y="3520440"/>
              <a:ext cx="570573" cy="1159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2" y="4679817"/>
              <a:ext cx="4667143" cy="1954286"/>
            </a:xfrm>
            <a:prstGeom prst="rect">
              <a:avLst/>
            </a:prstGeom>
            <a:ln w="19050">
              <a:solidFill>
                <a:schemeClr val="tx1"/>
              </a:solidFill>
            </a:ln>
            <a:effectLst>
              <a:outerShdw blurRad="50800" dist="38100" dir="2700000" algn="tl" rotWithShape="0">
                <a:prstClr val="black">
                  <a:alpha val="40000"/>
                </a:prstClr>
              </a:outerShdw>
            </a:effectLst>
          </p:spPr>
        </p:pic>
      </p:grpSp>
      <p:sp>
        <p:nvSpPr>
          <p:cNvPr id="8" name="Rectangle 7">
            <a:extLst>
              <a:ext uri="{FF2B5EF4-FFF2-40B4-BE49-F238E27FC236}">
                <a16:creationId xmlns:a16="http://schemas.microsoft.com/office/drawing/2014/main" id="{E79F05E4-3F3C-49C7-9E72-31B7F7D602EB}"/>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33185596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C0B4-5189-4014-948E-1365E277D381}"/>
              </a:ext>
            </a:extLst>
          </p:cNvPr>
          <p:cNvSpPr>
            <a:spLocks noGrp="1"/>
          </p:cNvSpPr>
          <p:nvPr>
            <p:ph type="title"/>
          </p:nvPr>
        </p:nvSpPr>
        <p:spPr/>
        <p:txBody>
          <a:bodyPr/>
          <a:lstStyle/>
          <a:p>
            <a:r>
              <a:rPr lang="en-GB" dirty="0"/>
              <a:t>Introducing Best evidence science teaching (BEST)</a:t>
            </a:r>
          </a:p>
        </p:txBody>
      </p:sp>
      <p:pic>
        <p:nvPicPr>
          <p:cNvPr id="4" name="Online Media 3" title="Best Evidence Science Teaching">
            <a:hlinkClick r:id="" action="ppaction://media"/>
            <a:extLst>
              <a:ext uri="{FF2B5EF4-FFF2-40B4-BE49-F238E27FC236}">
                <a16:creationId xmlns:a16="http://schemas.microsoft.com/office/drawing/2014/main" id="{1D7BBDF7-34D6-40E1-8BF4-6252E59F21EC}"/>
              </a:ext>
            </a:extLst>
          </p:cNvPr>
          <p:cNvPicPr>
            <a:picLocks noGrp="1" noRot="1" noChangeAspect="1"/>
          </p:cNvPicPr>
          <p:nvPr>
            <p:ph idx="1"/>
            <a:videoFile r:link="rId1"/>
          </p:nvPr>
        </p:nvPicPr>
        <p:blipFill>
          <a:blip r:embed="rId3"/>
          <a:stretch>
            <a:fillRect/>
          </a:stretch>
        </p:blipFill>
        <p:spPr>
          <a:xfrm>
            <a:off x="2658140" y="2066704"/>
            <a:ext cx="7440427" cy="4185240"/>
          </a:xfrm>
          <a:prstGeom prst="rect">
            <a:avLst/>
          </a:prstGeom>
        </p:spPr>
      </p:pic>
    </p:spTree>
    <p:extLst>
      <p:ext uri="{BB962C8B-B14F-4D97-AF65-F5344CB8AC3E}">
        <p14:creationId xmlns:p14="http://schemas.microsoft.com/office/powerpoint/2010/main" val="2361322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FF260D-C4E4-4895-B155-30693BA16646}"/>
              </a:ext>
            </a:extLst>
          </p:cNvPr>
          <p:cNvPicPr>
            <a:picLocks noChangeAspect="1"/>
          </p:cNvPicPr>
          <p:nvPr/>
        </p:nvPicPr>
        <p:blipFill rotWithShape="1">
          <a:blip r:embed="rId3">
            <a:extLst>
              <a:ext uri="{28A0092B-C50C-407E-A947-70E740481C1C}">
                <a14:useLocalDpi xmlns:a14="http://schemas.microsoft.com/office/drawing/2010/main" val="0"/>
              </a:ext>
            </a:extLst>
          </a:blip>
          <a:srcRect l="3439" t="-24" r="3776" b="1886"/>
          <a:stretch/>
        </p:blipFill>
        <p:spPr>
          <a:xfrm>
            <a:off x="1524000" y="1"/>
            <a:ext cx="9144000" cy="6844937"/>
          </a:xfrm>
          <a:prstGeom prst="rect">
            <a:avLst/>
          </a:prstGeom>
        </p:spPr>
      </p:pic>
      <p:cxnSp>
        <p:nvCxnSpPr>
          <p:cNvPr id="5" name="Straight Connector 4"/>
          <p:cNvCxnSpPr/>
          <p:nvPr/>
        </p:nvCxnSpPr>
        <p:spPr>
          <a:xfrm flipV="1">
            <a:off x="5051456" y="3739897"/>
            <a:ext cx="3193385" cy="375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244840" y="2999232"/>
            <a:ext cx="2384028" cy="7406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V="1">
            <a:off x="9860026" y="3739897"/>
            <a:ext cx="768842" cy="3754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1456" y="4115354"/>
            <a:ext cx="4808571" cy="2520000"/>
          </a:xfrm>
          <a:prstGeom prst="rect">
            <a:avLst/>
          </a:prstGeom>
          <a:ln w="19050">
            <a:solidFill>
              <a:schemeClr val="tx1"/>
            </a:solid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87E55C69-7E99-4597-89A0-23590587D121}"/>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3679039871"/>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1" y="651764"/>
            <a:ext cx="9150889" cy="6212362"/>
          </a:xfrm>
          <a:prstGeom prst="rect">
            <a:avLst/>
          </a:prstGeom>
          <a:ln>
            <a:solidFill>
              <a:schemeClr val="bg1">
                <a:lumMod val="75000"/>
              </a:schemeClr>
            </a:solidFill>
          </a:ln>
        </p:spPr>
      </p:pic>
      <p:sp>
        <p:nvSpPr>
          <p:cNvPr id="14"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a:tabLst>
                <a:tab pos="6280150" algn="l"/>
              </a:tabLst>
              <a:defRPr/>
            </a:pPr>
            <a:r>
              <a:rPr lang="en-US" dirty="0"/>
              <a:t>Respiration and breathing</a:t>
            </a:r>
          </a:p>
        </p:txBody>
      </p:sp>
      <p:sp>
        <p:nvSpPr>
          <p:cNvPr id="15" name="TextBox 14"/>
          <p:cNvSpPr txBox="1"/>
          <p:nvPr/>
        </p:nvSpPr>
        <p:spPr>
          <a:xfrm>
            <a:off x="1739660" y="905774"/>
            <a:ext cx="8748828" cy="1613139"/>
          </a:xfrm>
          <a:prstGeom prst="rect">
            <a:avLst/>
          </a:prstGeom>
          <a:noFill/>
        </p:spPr>
        <p:txBody>
          <a:bodyPr wrap="square" rtlCol="0">
            <a:noAutofit/>
          </a:bodyPr>
          <a:lstStyle/>
          <a:p>
            <a:pPr>
              <a:spcAft>
                <a:spcPts val="30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Respiration is one of the processes carried out by living things.</a:t>
            </a:r>
          </a:p>
          <a:p>
            <a:pPr>
              <a:spcAft>
                <a:spcPts val="12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Complete the sentences in the box.</a:t>
            </a:r>
          </a:p>
          <a:p>
            <a:pPr>
              <a:spcAft>
                <a:spcPts val="12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You should only use </a:t>
            </a:r>
            <a:r>
              <a:rPr lang="en-GB" sz="1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respiration</a:t>
            </a: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or </a:t>
            </a:r>
            <a:r>
              <a:rPr lang="en-GB" sz="1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breathing</a:t>
            </a: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to fill each gap.</a:t>
            </a:r>
          </a:p>
          <a:p>
            <a:pPr>
              <a:spcAft>
                <a:spcPts val="1200"/>
              </a:spcAft>
            </a:pPr>
            <a:endPar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1703705" y="2674189"/>
            <a:ext cx="8748828" cy="3433314"/>
          </a:xfrm>
          <a:prstGeom prst="rect">
            <a:avLst/>
          </a:prstGeom>
          <a:solidFill>
            <a:srgbClr val="FAFAEA"/>
          </a:solidFill>
          <a:ln>
            <a:solidFill>
              <a:schemeClr val="tx2">
                <a:lumMod val="50000"/>
              </a:schemeClr>
            </a:solidFill>
          </a:ln>
        </p:spPr>
        <p:txBody>
          <a:bodyPr wrap="square" rtlCol="0">
            <a:noAutofit/>
          </a:bodyPr>
          <a:lstStyle/>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Moving air into and out of your lungs is called ………………………… .</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Using food as fuel to provide energy is called ………………………… .</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happens in all living things.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only happens in some living things.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does not happen in plants.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provides living things with oxygen for ………………………… .</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020816" y="1115320"/>
            <a:ext cx="943605" cy="1340253"/>
          </a:xfrm>
          <a:prstGeom prst="rect">
            <a:avLst/>
          </a:prstGeom>
        </p:spPr>
      </p:pic>
      <p:grpSp>
        <p:nvGrpSpPr>
          <p:cNvPr id="11" name="Group 10"/>
          <p:cNvGrpSpPr/>
          <p:nvPr/>
        </p:nvGrpSpPr>
        <p:grpSpPr>
          <a:xfrm>
            <a:off x="9267826" y="64652"/>
            <a:ext cx="1400175" cy="1259840"/>
            <a:chOff x="5248275" y="3295015"/>
            <a:chExt cx="1400175" cy="1259840"/>
          </a:xfrm>
        </p:grpSpPr>
        <p:sp>
          <p:nvSpPr>
            <p:cNvPr id="12" name="Oval 11"/>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Text Box 29"/>
            <p:cNvSpPr txBox="1"/>
            <p:nvPr/>
          </p:nvSpPr>
          <p:spPr>
            <a:xfrm>
              <a:off x="5248275" y="3685249"/>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Focused</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cloze</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7" name="Rectangle 16">
            <a:extLst>
              <a:ext uri="{FF2B5EF4-FFF2-40B4-BE49-F238E27FC236}">
                <a16:creationId xmlns:a16="http://schemas.microsoft.com/office/drawing/2014/main" id="{8BECBA86-E6E5-4B50-9CF9-8E2A868ED872}"/>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296307038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1" y="651764"/>
            <a:ext cx="9150889" cy="6212362"/>
          </a:xfrm>
          <a:prstGeom prst="rect">
            <a:avLst/>
          </a:prstGeom>
          <a:ln>
            <a:solidFill>
              <a:schemeClr val="bg1">
                <a:lumMod val="75000"/>
              </a:schemeClr>
            </a:solidFill>
          </a:ln>
        </p:spPr>
      </p:pic>
      <p:grpSp>
        <p:nvGrpSpPr>
          <p:cNvPr id="11" name="Group 10"/>
          <p:cNvGrpSpPr/>
          <p:nvPr/>
        </p:nvGrpSpPr>
        <p:grpSpPr>
          <a:xfrm>
            <a:off x="9267826" y="64652"/>
            <a:ext cx="1400175" cy="1259840"/>
            <a:chOff x="5248275" y="3295015"/>
            <a:chExt cx="1400175" cy="1259840"/>
          </a:xfrm>
        </p:grpSpPr>
        <p:sp>
          <p:nvSpPr>
            <p:cNvPr id="12" name="Oval 11"/>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Text Box 29"/>
            <p:cNvSpPr txBox="1"/>
            <p:nvPr/>
          </p:nvSpPr>
          <p:spPr>
            <a:xfrm>
              <a:off x="5248275" y="3685249"/>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Focused</a:t>
              </a:r>
            </a:p>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cloze</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4" name="Title 1"/>
          <p:cNvSpPr txBox="1">
            <a:spLocks/>
          </p:cNvSpPr>
          <p:nvPr/>
        </p:nvSpPr>
        <p:spPr>
          <a:xfrm>
            <a:off x="1667752" y="26336"/>
            <a:ext cx="8820737" cy="57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000" b="1"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defRPr/>
            </a:pPr>
            <a:r>
              <a:rPr lang="en-US" dirty="0"/>
              <a:t>Respiration and breathing</a:t>
            </a:r>
          </a:p>
        </p:txBody>
      </p:sp>
      <p:sp>
        <p:nvSpPr>
          <p:cNvPr id="15" name="TextBox 14"/>
          <p:cNvSpPr txBox="1"/>
          <p:nvPr/>
        </p:nvSpPr>
        <p:spPr>
          <a:xfrm>
            <a:off x="1739660" y="905774"/>
            <a:ext cx="8748828" cy="1613139"/>
          </a:xfrm>
          <a:prstGeom prst="rect">
            <a:avLst/>
          </a:prstGeom>
          <a:noFill/>
        </p:spPr>
        <p:txBody>
          <a:bodyPr wrap="square" rtlCol="0">
            <a:noAutofit/>
          </a:bodyPr>
          <a:lstStyle/>
          <a:p>
            <a:pPr>
              <a:spcAft>
                <a:spcPts val="30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Respiration is one of the processes carried out by living things.</a:t>
            </a:r>
          </a:p>
          <a:p>
            <a:pPr>
              <a:spcAft>
                <a:spcPts val="12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Complete the sentences in the box.</a:t>
            </a:r>
          </a:p>
          <a:p>
            <a:pPr>
              <a:spcAft>
                <a:spcPts val="1200"/>
              </a:spcAft>
            </a:pP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You should only use </a:t>
            </a:r>
            <a:r>
              <a:rPr lang="en-GB" sz="1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respiration</a:t>
            </a: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or </a:t>
            </a:r>
            <a:r>
              <a:rPr lang="en-GB" sz="1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breathing</a:t>
            </a:r>
            <a:r>
              <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to fill each gap.</a:t>
            </a:r>
          </a:p>
          <a:p>
            <a:pPr>
              <a:spcAft>
                <a:spcPts val="1200"/>
              </a:spcAft>
            </a:pPr>
            <a:endParaRPr lang="en-GB" sz="16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1703705" y="2674189"/>
            <a:ext cx="8748828" cy="3433314"/>
          </a:xfrm>
          <a:prstGeom prst="rect">
            <a:avLst/>
          </a:prstGeom>
          <a:solidFill>
            <a:srgbClr val="FAFAEA"/>
          </a:solidFill>
          <a:ln>
            <a:solidFill>
              <a:schemeClr val="tx2">
                <a:lumMod val="50000"/>
              </a:schemeClr>
            </a:solidFill>
          </a:ln>
        </p:spPr>
        <p:txBody>
          <a:bodyPr wrap="square" rtlCol="0">
            <a:noAutofit/>
          </a:bodyPr>
          <a:lstStyle/>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Moving air into and out of your lungs is called ………………………… .</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Using food as fuel to provide energy is called ………………………… .</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happens in all living things.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only happens in some living things.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does not happen in plants.</a:t>
            </a:r>
          </a:p>
          <a:p>
            <a:pPr>
              <a:spcAft>
                <a:spcPts val="2400"/>
              </a:spcAft>
            </a:pPr>
            <a:r>
              <a:rPr lang="en-GB"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provides living things with oxygen for ………………………… .</a:t>
            </a:r>
          </a:p>
        </p:txBody>
      </p:sp>
      <p:sp>
        <p:nvSpPr>
          <p:cNvPr id="20" name="Rectangle 19"/>
          <p:cNvSpPr/>
          <p:nvPr/>
        </p:nvSpPr>
        <p:spPr>
          <a:xfrm>
            <a:off x="7108724" y="0"/>
            <a:ext cx="3559277" cy="6858000"/>
          </a:xfrm>
          <a:prstGeom prst="rect">
            <a:avLst/>
          </a:prstGeom>
          <a:gradFill>
            <a:gsLst>
              <a:gs pos="0">
                <a:schemeClr val="bg1">
                  <a:alpha val="0"/>
                </a:schemeClr>
              </a:gs>
              <a:gs pos="25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a:spLocks/>
          </p:cNvSpPr>
          <p:nvPr/>
        </p:nvSpPr>
        <p:spPr>
          <a:xfrm>
            <a:off x="8840312" y="135696"/>
            <a:ext cx="1656000" cy="1584000"/>
          </a:xfrm>
          <a:prstGeom prst="rect">
            <a:avLst/>
          </a:prstGeom>
          <a:solidFill>
            <a:srgbClr val="4555A5"/>
          </a:solidFill>
          <a:effectLst>
            <a:outerShdw blurRad="50800" dist="38100" dir="2700000" algn="tl" rotWithShape="0">
              <a:prstClr val="black">
                <a:alpha val="40000"/>
              </a:prstClr>
            </a:outerShdw>
          </a:effectLst>
        </p:spPr>
        <p:txBody>
          <a:bodyPr vert="horz" wrap="square" lIns="108000" tIns="108000" rIns="108000" bIns="108000" rtlCol="0" anchor="t" anchorCtr="0">
            <a:sp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6</a:t>
            </a:r>
            <a:endParaRPr lang="en-GB" sz="3200" b="1" dirty="0">
              <a:solidFill>
                <a:schemeClr val="bg1"/>
              </a:solidFill>
              <a:latin typeface="Arial" panose="020B0604020202020204" pitchFamily="34" charset="0"/>
              <a:cs typeface="Arial" panose="020B0604020202020204" pitchFamily="34" charset="0"/>
            </a:endParaRPr>
          </a:p>
          <a:p>
            <a:pPr>
              <a:spcAft>
                <a:spcPts val="600"/>
              </a:spcAft>
            </a:pPr>
            <a:r>
              <a:rPr lang="en-GB" sz="1400" b="1" dirty="0">
                <a:solidFill>
                  <a:schemeClr val="bg1"/>
                </a:solidFill>
                <a:latin typeface="Arial" panose="020B0604020202020204" pitchFamily="34" charset="0"/>
                <a:cs typeface="Arial" panose="020B0604020202020204" pitchFamily="34" charset="0"/>
              </a:rPr>
              <a:t>Language of science</a:t>
            </a:r>
          </a:p>
          <a:p>
            <a:pPr algn="l"/>
            <a:r>
              <a:rPr lang="en-GB" sz="1200" dirty="0">
                <a:solidFill>
                  <a:schemeClr val="bg1"/>
                </a:solidFill>
                <a:latin typeface="Arial" panose="020B0604020202020204" pitchFamily="34" charset="0"/>
                <a:cs typeface="Arial" panose="020B0604020202020204" pitchFamily="34" charset="0"/>
              </a:rPr>
              <a:t>Develop scientific vocabulary</a:t>
            </a:r>
          </a:p>
        </p:txBody>
      </p:sp>
      <p:sp>
        <p:nvSpPr>
          <p:cNvPr id="22" name="TextBox 21"/>
          <p:cNvSpPr txBox="1"/>
          <p:nvPr/>
        </p:nvSpPr>
        <p:spPr>
          <a:xfrm>
            <a:off x="8840312" y="1788124"/>
            <a:ext cx="1656000" cy="1584000"/>
          </a:xfrm>
          <a:prstGeom prst="rect">
            <a:avLst/>
          </a:prstGeom>
          <a:solidFill>
            <a:srgbClr val="EC4541"/>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1</a:t>
            </a:r>
            <a:endParaRPr lang="en-GB" sz="3200" b="1" dirty="0">
              <a:solidFill>
                <a:schemeClr val="bg1"/>
              </a:solidFill>
              <a:latin typeface="Arial" panose="020B0604020202020204" pitchFamily="34" charset="0"/>
              <a:cs typeface="Arial" panose="020B0604020202020204" pitchFamily="34" charset="0"/>
            </a:endParaRPr>
          </a:p>
          <a:p>
            <a:pPr>
              <a:spcAft>
                <a:spcPts val="600"/>
              </a:spcAft>
            </a:pPr>
            <a:r>
              <a:rPr lang="en-GB" sz="1400" b="1" dirty="0">
                <a:solidFill>
                  <a:schemeClr val="bg1"/>
                </a:solidFill>
                <a:latin typeface="Arial" panose="020B0604020202020204" pitchFamily="34" charset="0"/>
                <a:cs typeface="Arial" panose="020B0604020202020204" pitchFamily="34" charset="0"/>
              </a:rPr>
              <a:t>Preconceptions</a:t>
            </a:r>
          </a:p>
          <a:p>
            <a:pPr algn="l"/>
            <a:r>
              <a:rPr lang="en-GB" sz="1200" dirty="0">
                <a:solidFill>
                  <a:schemeClr val="bg1"/>
                </a:solidFill>
                <a:latin typeface="Arial" panose="020B0604020202020204" pitchFamily="34" charset="0"/>
                <a:cs typeface="Arial" panose="020B0604020202020204" pitchFamily="34" charset="0"/>
              </a:rPr>
              <a:t>Build on the ideas that pupils bring to lessons</a:t>
            </a:r>
          </a:p>
        </p:txBody>
      </p:sp>
      <p:sp>
        <p:nvSpPr>
          <p:cNvPr id="23" name="TextBox 22"/>
          <p:cNvSpPr txBox="1"/>
          <p:nvPr/>
        </p:nvSpPr>
        <p:spPr>
          <a:xfrm>
            <a:off x="8840312" y="5092979"/>
            <a:ext cx="1656000" cy="1584000"/>
          </a:xfrm>
          <a:prstGeom prst="rect">
            <a:avLst/>
          </a:prstGeom>
          <a:solidFill>
            <a:srgbClr val="8BC249"/>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4</a:t>
            </a:r>
            <a:endParaRPr lang="en-GB" sz="3200" b="1" dirty="0">
              <a:solidFill>
                <a:schemeClr val="bg1"/>
              </a:solidFill>
              <a:latin typeface="Arial" panose="020B0604020202020204" pitchFamily="34" charset="0"/>
              <a:cs typeface="Arial" panose="020B0604020202020204" pitchFamily="34" charset="0"/>
            </a:endParaRPr>
          </a:p>
          <a:p>
            <a:pPr>
              <a:spcAft>
                <a:spcPts val="600"/>
              </a:spcAft>
            </a:pPr>
            <a:r>
              <a:rPr lang="en-GB" sz="1400" b="1" dirty="0">
                <a:solidFill>
                  <a:schemeClr val="bg1"/>
                </a:solidFill>
                <a:latin typeface="Arial" panose="020B0604020202020204" pitchFamily="34" charset="0"/>
                <a:cs typeface="Arial" panose="020B0604020202020204" pitchFamily="34" charset="0"/>
              </a:rPr>
              <a:t>Memory</a:t>
            </a:r>
          </a:p>
          <a:p>
            <a:pPr algn="l"/>
            <a:r>
              <a:rPr lang="en-GB" sz="1200" dirty="0">
                <a:solidFill>
                  <a:schemeClr val="bg1"/>
                </a:solidFill>
                <a:latin typeface="Arial" panose="020B0604020202020204" pitchFamily="34" charset="0"/>
                <a:cs typeface="Arial" panose="020B0604020202020204" pitchFamily="34" charset="0"/>
              </a:rPr>
              <a:t>Support pupils to retain and retrieve knowledge</a:t>
            </a:r>
          </a:p>
        </p:txBody>
      </p:sp>
      <p:sp>
        <p:nvSpPr>
          <p:cNvPr id="24" name="TextBox 23"/>
          <p:cNvSpPr txBox="1"/>
          <p:nvPr/>
        </p:nvSpPr>
        <p:spPr>
          <a:xfrm>
            <a:off x="8840312" y="3440552"/>
            <a:ext cx="1656000" cy="1584000"/>
          </a:xfrm>
          <a:prstGeom prst="rect">
            <a:avLst/>
          </a:prstGeom>
          <a:solidFill>
            <a:srgbClr val="7E479C"/>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7</a:t>
            </a:r>
            <a:endParaRPr lang="en-GB" sz="3200" b="1" dirty="0">
              <a:solidFill>
                <a:schemeClr val="bg1"/>
              </a:solidFill>
              <a:latin typeface="Arial" panose="020B0604020202020204" pitchFamily="34" charset="0"/>
              <a:cs typeface="Arial" panose="020B0604020202020204" pitchFamily="34" charset="0"/>
            </a:endParaRPr>
          </a:p>
          <a:p>
            <a:pPr>
              <a:spcAft>
                <a:spcPts val="600"/>
              </a:spcAft>
            </a:pPr>
            <a:r>
              <a:rPr lang="en-GB" sz="1400" b="1" dirty="0">
                <a:solidFill>
                  <a:schemeClr val="bg1"/>
                </a:solidFill>
                <a:latin typeface="Arial" panose="020B0604020202020204" pitchFamily="34" charset="0"/>
                <a:cs typeface="Arial" panose="020B0604020202020204" pitchFamily="34" charset="0"/>
              </a:rPr>
              <a:t>Feedback</a:t>
            </a:r>
          </a:p>
          <a:p>
            <a:pPr algn="l"/>
            <a:r>
              <a:rPr lang="en-GB" sz="1200" dirty="0">
                <a:solidFill>
                  <a:schemeClr val="bg1"/>
                </a:solidFill>
                <a:latin typeface="Arial" panose="020B0604020202020204" pitchFamily="34" charset="0"/>
                <a:cs typeface="Arial" panose="020B0604020202020204" pitchFamily="34" charset="0"/>
              </a:rPr>
              <a:t>Use structured feedback to move on pupils’ thinking</a:t>
            </a:r>
          </a:p>
        </p:txBody>
      </p:sp>
      <p:sp>
        <p:nvSpPr>
          <p:cNvPr id="17" name="Rectangle 16">
            <a:extLst>
              <a:ext uri="{FF2B5EF4-FFF2-40B4-BE49-F238E27FC236}">
                <a16:creationId xmlns:a16="http://schemas.microsoft.com/office/drawing/2014/main" id="{9502CC43-7E80-408B-AE4B-86257FA5493F}"/>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234515013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517112" y="645638"/>
            <a:ext cx="9150889" cy="6212362"/>
          </a:xfrm>
          <a:prstGeom prst="rect">
            <a:avLst/>
          </a:prstGeom>
          <a:ln>
            <a:solidFill>
              <a:schemeClr val="bg1">
                <a:lumMod val="75000"/>
              </a:schemeClr>
            </a:solidFill>
          </a:ln>
        </p:spPr>
      </p:pic>
      <p:sp>
        <p:nvSpPr>
          <p:cNvPr id="8" name="Title 1">
            <a:extLst>
              <a:ext uri="{FF2B5EF4-FFF2-40B4-BE49-F238E27FC236}">
                <a16:creationId xmlns:a16="http://schemas.microsoft.com/office/drawing/2014/main" id="{1BD263D0-3893-4BA1-9435-7ECF2E587C02}"/>
              </a:ext>
            </a:extLst>
          </p:cNvPr>
          <p:cNvSpPr txBox="1">
            <a:spLocks/>
          </p:cNvSpPr>
          <p:nvPr/>
        </p:nvSpPr>
        <p:spPr>
          <a:xfrm>
            <a:off x="1667752" y="26336"/>
            <a:ext cx="8820737" cy="576000"/>
          </a:xfrm>
          <a:prstGeom prst="rect">
            <a:avLst/>
          </a:prstGeom>
        </p:spPr>
        <p:txBody>
          <a:bodyPr anchor="ctr" anchorCtr="0"/>
          <a:lstStyle>
            <a:lvl1pPr algn="ctr" defTabSz="914400" rtl="0" eaLnBrk="1" latinLnBrk="0" hangingPunct="1">
              <a:spcBef>
                <a:spcPct val="0"/>
              </a:spcBef>
              <a:buNone/>
              <a:defRPr sz="4000" b="1" kern="1200">
                <a:solidFill>
                  <a:schemeClr val="bg1"/>
                </a:solidFill>
                <a:latin typeface="+mj-lt"/>
                <a:ea typeface="+mj-ea"/>
                <a:cs typeface="+mj-cs"/>
              </a:defRPr>
            </a:lvl1pPr>
          </a:lstStyle>
          <a:p>
            <a:r>
              <a:rPr lang="en-GB" sz="2000" dirty="0">
                <a:solidFill>
                  <a:srgbClr val="10253F"/>
                </a:solidFill>
                <a:latin typeface="Verdana" panose="020B0604030504040204" pitchFamily="34" charset="0"/>
                <a:ea typeface="Verdana" panose="020B0604030504040204" pitchFamily="34" charset="0"/>
              </a:rPr>
              <a:t>Particle model - melting</a:t>
            </a:r>
          </a:p>
        </p:txBody>
      </p:sp>
      <p:sp>
        <p:nvSpPr>
          <p:cNvPr id="10" name="Text Placeholder 3">
            <a:extLst>
              <a:ext uri="{FF2B5EF4-FFF2-40B4-BE49-F238E27FC236}">
                <a16:creationId xmlns:a16="http://schemas.microsoft.com/office/drawing/2014/main" id="{08E013CA-2F4C-4F2C-81B4-0D052EAF9BC7}"/>
              </a:ext>
            </a:extLst>
          </p:cNvPr>
          <p:cNvSpPr txBox="1">
            <a:spLocks/>
          </p:cNvSpPr>
          <p:nvPr/>
        </p:nvSpPr>
        <p:spPr>
          <a:xfrm>
            <a:off x="1878605" y="832586"/>
            <a:ext cx="8434790" cy="1132618"/>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3647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3647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The diagram is from a textbook.</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It shows the </a:t>
            </a:r>
            <a:r>
              <a:rPr lang="en-GB" sz="1800" b="1" dirty="0">
                <a:solidFill>
                  <a:srgbClr val="10253F"/>
                </a:solidFill>
                <a:latin typeface="Verdana" panose="020B0604030504040204" pitchFamily="34" charset="0"/>
                <a:ea typeface="Verdana" panose="020B0604030504040204" pitchFamily="34" charset="0"/>
              </a:rPr>
              <a:t>particle model</a:t>
            </a:r>
            <a:r>
              <a:rPr lang="en-GB" sz="1800" dirty="0">
                <a:solidFill>
                  <a:srgbClr val="10253F"/>
                </a:solidFill>
                <a:latin typeface="Verdana" panose="020B0604030504040204" pitchFamily="34" charset="0"/>
                <a:ea typeface="Verdana" panose="020B0604030504040204" pitchFamily="34" charset="0"/>
              </a:rPr>
              <a:t> of a substance in the solid state melting so that the sample is in the liquid state.</a:t>
            </a:r>
          </a:p>
        </p:txBody>
      </p:sp>
      <p:sp>
        <p:nvSpPr>
          <p:cNvPr id="11" name="Text Placeholder 4">
            <a:extLst>
              <a:ext uri="{FF2B5EF4-FFF2-40B4-BE49-F238E27FC236}">
                <a16:creationId xmlns:a16="http://schemas.microsoft.com/office/drawing/2014/main" id="{D04CE314-05B3-4BD5-9F1D-0D51C4C04959}"/>
              </a:ext>
            </a:extLst>
          </p:cNvPr>
          <p:cNvSpPr txBox="1">
            <a:spLocks/>
          </p:cNvSpPr>
          <p:nvPr/>
        </p:nvSpPr>
        <p:spPr>
          <a:xfrm>
            <a:off x="1878605" y="4110182"/>
            <a:ext cx="8434790" cy="2050470"/>
          </a:xfrm>
          <a:prstGeom prst="rect">
            <a:avLst/>
          </a:prstGeom>
          <a:solidFill>
            <a:srgbClr val="FAFAEA"/>
          </a:solidFill>
          <a:ln>
            <a:solidFill>
              <a:srgbClr val="10253F"/>
            </a:solidFill>
          </a:ln>
        </p:spPr>
        <p:txBody>
          <a:bodyPr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3647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3647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None/>
            </a:pPr>
            <a:r>
              <a:rPr lang="en-GB" sz="1800" b="1" dirty="0">
                <a:solidFill>
                  <a:srgbClr val="10253F"/>
                </a:solidFill>
                <a:latin typeface="Verdana" panose="020B0604030504040204" pitchFamily="34" charset="0"/>
                <a:ea typeface="Verdana" panose="020B0604030504040204" pitchFamily="34" charset="0"/>
              </a:rPr>
              <a:t>To talk about in your group</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State three ways in which you think the diagram is a </a:t>
            </a:r>
            <a:r>
              <a:rPr lang="en-GB" sz="1800" b="1" dirty="0">
                <a:solidFill>
                  <a:srgbClr val="10253F"/>
                </a:solidFill>
                <a:latin typeface="Verdana" panose="020B0604030504040204" pitchFamily="34" charset="0"/>
                <a:ea typeface="Verdana" panose="020B0604030504040204" pitchFamily="34" charset="0"/>
              </a:rPr>
              <a:t>good representation</a:t>
            </a:r>
            <a:r>
              <a:rPr lang="en-GB" sz="1800" dirty="0">
                <a:solidFill>
                  <a:srgbClr val="10253F"/>
                </a:solidFill>
                <a:latin typeface="Verdana" panose="020B0604030504040204" pitchFamily="34" charset="0"/>
                <a:ea typeface="Verdana" panose="020B0604030504040204" pitchFamily="34" charset="0"/>
              </a:rPr>
              <a:t> of a substance melting.</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State three ways in which you think the diagram is </a:t>
            </a:r>
            <a:r>
              <a:rPr lang="en-GB" sz="1800" b="1" dirty="0">
                <a:solidFill>
                  <a:srgbClr val="10253F"/>
                </a:solidFill>
                <a:latin typeface="Verdana" panose="020B0604030504040204" pitchFamily="34" charset="0"/>
                <a:ea typeface="Verdana" panose="020B0604030504040204" pitchFamily="34" charset="0"/>
              </a:rPr>
              <a:t>not an accurate representation </a:t>
            </a:r>
            <a:r>
              <a:rPr lang="en-GB" sz="1800" dirty="0">
                <a:solidFill>
                  <a:srgbClr val="10253F"/>
                </a:solidFill>
                <a:latin typeface="Verdana" panose="020B0604030504040204" pitchFamily="34" charset="0"/>
                <a:ea typeface="Verdana" panose="020B0604030504040204" pitchFamily="34" charset="0"/>
              </a:rPr>
              <a:t>of a substance melting.</a:t>
            </a:r>
          </a:p>
        </p:txBody>
      </p:sp>
      <p:sp>
        <p:nvSpPr>
          <p:cNvPr id="12" name="Rectangle 11">
            <a:extLst>
              <a:ext uri="{FF2B5EF4-FFF2-40B4-BE49-F238E27FC236}">
                <a16:creationId xmlns:a16="http://schemas.microsoft.com/office/drawing/2014/main" id="{0D9691AB-9166-443A-8714-4DB757DCED81}"/>
              </a:ext>
            </a:extLst>
          </p:cNvPr>
          <p:cNvSpPr>
            <a:spLocks noChangeArrowheads="1"/>
          </p:cNvSpPr>
          <p:nvPr/>
        </p:nvSpPr>
        <p:spPr bwMode="auto">
          <a:xfrm>
            <a:off x="3207027" y="2201837"/>
            <a:ext cx="5486401" cy="16469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solidFill>
                <a:srgbClr val="10253F"/>
              </a:solidFill>
            </a:endParaRPr>
          </a:p>
        </p:txBody>
      </p:sp>
      <p:graphicFrame>
        <p:nvGraphicFramePr>
          <p:cNvPr id="13" name="Object 12">
            <a:extLst>
              <a:ext uri="{FF2B5EF4-FFF2-40B4-BE49-F238E27FC236}">
                <a16:creationId xmlns:a16="http://schemas.microsoft.com/office/drawing/2014/main" id="{7FA9CA50-09B4-4E02-AD72-C45EFDBC484F}"/>
              </a:ext>
            </a:extLst>
          </p:cNvPr>
          <p:cNvGraphicFramePr>
            <a:graphicFrameLocks noChangeAspect="1"/>
          </p:cNvGraphicFramePr>
          <p:nvPr>
            <p:extLst/>
          </p:nvPr>
        </p:nvGraphicFramePr>
        <p:xfrm>
          <a:off x="3340429" y="2284761"/>
          <a:ext cx="5180721" cy="1528907"/>
        </p:xfrm>
        <a:graphic>
          <a:graphicData uri="http://schemas.openxmlformats.org/presentationml/2006/ole">
            <mc:AlternateContent xmlns:mc="http://schemas.openxmlformats.org/markup-compatibility/2006">
              <mc:Choice xmlns:v="urn:schemas-microsoft-com:vml" Requires="v">
                <p:oleObj spid="_x0000_s11266" r:id="rId5" imgW="9041270" imgH="2666667" progId="CorelPhotoPaint.Image.9">
                  <p:embed/>
                </p:oleObj>
              </mc:Choice>
              <mc:Fallback>
                <p:oleObj r:id="rId5" imgW="9041270" imgH="2666667" progId="CorelPhotoPaint.Image.9">
                  <p:embed/>
                  <p:pic>
                    <p:nvPicPr>
                      <p:cNvPr id="13" name="Object 12">
                        <a:extLst>
                          <a:ext uri="{FF2B5EF4-FFF2-40B4-BE49-F238E27FC236}">
                            <a16:creationId xmlns:a16="http://schemas.microsoft.com/office/drawing/2014/main" id="{7FA9CA50-09B4-4E02-AD72-C45EFDBC48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429" y="2284761"/>
                        <a:ext cx="5180721" cy="1528907"/>
                      </a:xfrm>
                      <a:prstGeom prst="rect">
                        <a:avLst/>
                      </a:prstGeom>
                      <a:noFill/>
                    </p:spPr>
                  </p:pic>
                </p:oleObj>
              </mc:Fallback>
            </mc:AlternateContent>
          </a:graphicData>
        </a:graphic>
      </p:graphicFrame>
      <p:grpSp>
        <p:nvGrpSpPr>
          <p:cNvPr id="14" name="Group 13"/>
          <p:cNvGrpSpPr/>
          <p:nvPr/>
        </p:nvGrpSpPr>
        <p:grpSpPr>
          <a:xfrm>
            <a:off x="9267826" y="64652"/>
            <a:ext cx="1400175" cy="1259840"/>
            <a:chOff x="5248275" y="3295015"/>
            <a:chExt cx="1400175" cy="1259840"/>
          </a:xfrm>
        </p:grpSpPr>
        <p:sp>
          <p:nvSpPr>
            <p:cNvPr id="15" name="Oval 14"/>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Text Box 29"/>
            <p:cNvSpPr txBox="1"/>
            <p:nvPr/>
          </p:nvSpPr>
          <p:spPr>
            <a:xfrm>
              <a:off x="5248275" y="3676016"/>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Critiquing a model</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7" name="Rectangle 16">
            <a:extLst>
              <a:ext uri="{FF2B5EF4-FFF2-40B4-BE49-F238E27FC236}">
                <a16:creationId xmlns:a16="http://schemas.microsoft.com/office/drawing/2014/main" id="{6A26E8C8-9DC2-4501-8AFC-51E23F4F2DED}"/>
              </a:ext>
            </a:extLst>
          </p:cNvPr>
          <p:cNvSpPr/>
          <p:nvPr/>
        </p:nvSpPr>
        <p:spPr>
          <a:xfrm>
            <a:off x="103259" y="744950"/>
            <a:ext cx="1485591" cy="369332"/>
          </a:xfrm>
          <a:prstGeom prst="rect">
            <a:avLst/>
          </a:prstGeom>
        </p:spPr>
        <p:txBody>
          <a:bodyPr wrap="square">
            <a:spAutoFit/>
          </a:bodyPr>
          <a:lstStyle/>
          <a:p>
            <a:r>
              <a:rPr lang="en-GB" dirty="0"/>
              <a:t>BEST (2021)</a:t>
            </a:r>
          </a:p>
        </p:txBody>
      </p:sp>
    </p:spTree>
    <p:extLst>
      <p:ext uri="{BB962C8B-B14F-4D97-AF65-F5344CB8AC3E}">
        <p14:creationId xmlns:p14="http://schemas.microsoft.com/office/powerpoint/2010/main" val="11261158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517112" y="645638"/>
            <a:ext cx="9150889" cy="6212362"/>
          </a:xfrm>
          <a:prstGeom prst="rect">
            <a:avLst/>
          </a:prstGeom>
          <a:ln>
            <a:solidFill>
              <a:schemeClr val="bg1">
                <a:lumMod val="75000"/>
              </a:schemeClr>
            </a:solidFill>
          </a:ln>
        </p:spPr>
      </p:pic>
      <p:sp>
        <p:nvSpPr>
          <p:cNvPr id="8" name="Title 1">
            <a:extLst>
              <a:ext uri="{FF2B5EF4-FFF2-40B4-BE49-F238E27FC236}">
                <a16:creationId xmlns:a16="http://schemas.microsoft.com/office/drawing/2014/main" id="{1BD263D0-3893-4BA1-9435-7ECF2E587C02}"/>
              </a:ext>
            </a:extLst>
          </p:cNvPr>
          <p:cNvSpPr txBox="1">
            <a:spLocks/>
          </p:cNvSpPr>
          <p:nvPr/>
        </p:nvSpPr>
        <p:spPr>
          <a:xfrm>
            <a:off x="1667752" y="26336"/>
            <a:ext cx="8820737" cy="576000"/>
          </a:xfrm>
          <a:prstGeom prst="rect">
            <a:avLst/>
          </a:prstGeom>
        </p:spPr>
        <p:txBody>
          <a:bodyPr anchor="ctr" anchorCtr="0"/>
          <a:lstStyle>
            <a:lvl1pPr algn="ctr" defTabSz="914400" rtl="0" eaLnBrk="1" latinLnBrk="0" hangingPunct="1">
              <a:spcBef>
                <a:spcPct val="0"/>
              </a:spcBef>
              <a:buNone/>
              <a:defRPr sz="4000" b="1" kern="1200">
                <a:solidFill>
                  <a:schemeClr val="bg1"/>
                </a:solidFill>
                <a:latin typeface="+mj-lt"/>
                <a:ea typeface="+mj-ea"/>
                <a:cs typeface="+mj-cs"/>
              </a:defRPr>
            </a:lvl1pPr>
          </a:lstStyle>
          <a:p>
            <a:r>
              <a:rPr lang="en-GB" sz="2000" dirty="0">
                <a:solidFill>
                  <a:srgbClr val="10253F"/>
                </a:solidFill>
                <a:latin typeface="Verdana" panose="020B0604030504040204" pitchFamily="34" charset="0"/>
                <a:ea typeface="Verdana" panose="020B0604030504040204" pitchFamily="34" charset="0"/>
              </a:rPr>
              <a:t>Particle model - melting</a:t>
            </a:r>
          </a:p>
        </p:txBody>
      </p:sp>
      <p:sp>
        <p:nvSpPr>
          <p:cNvPr id="9" name="Slide Number Placeholder 2">
            <a:extLst>
              <a:ext uri="{FF2B5EF4-FFF2-40B4-BE49-F238E27FC236}">
                <a16:creationId xmlns:a16="http://schemas.microsoft.com/office/drawing/2014/main" id="{28C411B8-0917-405F-B19D-98EBA1F8349B}"/>
              </a:ext>
            </a:extLst>
          </p:cNvPr>
          <p:cNvSpPr>
            <a:spLocks noGrp="1"/>
          </p:cNvSpPr>
          <p:nvPr>
            <p:ph type="sldNum" sz="quarter" idx="12"/>
          </p:nvPr>
        </p:nvSpPr>
        <p:spPr>
          <a:xfrm>
            <a:off x="8415528" y="6471442"/>
            <a:ext cx="2133600" cy="299358"/>
          </a:xfrm>
        </p:spPr>
        <p:txBody>
          <a:bodyPr/>
          <a:lstStyle/>
          <a:p>
            <a:fld id="{06B17CD8-68B9-44AA-BEF0-31F9F4687D13}" type="slidenum">
              <a:rPr lang="en-GB" smtClean="0">
                <a:solidFill>
                  <a:srgbClr val="10253F"/>
                </a:solidFill>
              </a:rPr>
              <a:pPr/>
              <a:t>34</a:t>
            </a:fld>
            <a:endParaRPr lang="en-GB" dirty="0">
              <a:solidFill>
                <a:srgbClr val="10253F"/>
              </a:solidFill>
            </a:endParaRPr>
          </a:p>
        </p:txBody>
      </p:sp>
      <p:sp>
        <p:nvSpPr>
          <p:cNvPr id="10" name="Text Placeholder 3">
            <a:extLst>
              <a:ext uri="{FF2B5EF4-FFF2-40B4-BE49-F238E27FC236}">
                <a16:creationId xmlns:a16="http://schemas.microsoft.com/office/drawing/2014/main" id="{08E013CA-2F4C-4F2C-81B4-0D052EAF9BC7}"/>
              </a:ext>
            </a:extLst>
          </p:cNvPr>
          <p:cNvSpPr txBox="1">
            <a:spLocks/>
          </p:cNvSpPr>
          <p:nvPr/>
        </p:nvSpPr>
        <p:spPr>
          <a:xfrm>
            <a:off x="1878605" y="832586"/>
            <a:ext cx="8434790" cy="1132618"/>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3647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3647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The diagram is from a textbook.</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It shows the </a:t>
            </a:r>
            <a:r>
              <a:rPr lang="en-GB" sz="1800" b="1" dirty="0">
                <a:solidFill>
                  <a:srgbClr val="10253F"/>
                </a:solidFill>
                <a:latin typeface="Verdana" panose="020B0604030504040204" pitchFamily="34" charset="0"/>
                <a:ea typeface="Verdana" panose="020B0604030504040204" pitchFamily="34" charset="0"/>
              </a:rPr>
              <a:t>particle model</a:t>
            </a:r>
            <a:r>
              <a:rPr lang="en-GB" sz="1800" dirty="0">
                <a:solidFill>
                  <a:srgbClr val="10253F"/>
                </a:solidFill>
                <a:latin typeface="Verdana" panose="020B0604030504040204" pitchFamily="34" charset="0"/>
                <a:ea typeface="Verdana" panose="020B0604030504040204" pitchFamily="34" charset="0"/>
              </a:rPr>
              <a:t> of a substance in the solid state melting so that the sample is in the liquid state.</a:t>
            </a:r>
          </a:p>
        </p:txBody>
      </p:sp>
      <p:sp>
        <p:nvSpPr>
          <p:cNvPr id="11" name="Text Placeholder 4">
            <a:extLst>
              <a:ext uri="{FF2B5EF4-FFF2-40B4-BE49-F238E27FC236}">
                <a16:creationId xmlns:a16="http://schemas.microsoft.com/office/drawing/2014/main" id="{D04CE314-05B3-4BD5-9F1D-0D51C4C04959}"/>
              </a:ext>
            </a:extLst>
          </p:cNvPr>
          <p:cNvSpPr txBox="1">
            <a:spLocks/>
          </p:cNvSpPr>
          <p:nvPr/>
        </p:nvSpPr>
        <p:spPr>
          <a:xfrm>
            <a:off x="1878605" y="4110182"/>
            <a:ext cx="8434790" cy="2050470"/>
          </a:xfrm>
          <a:prstGeom prst="rect">
            <a:avLst/>
          </a:prstGeom>
          <a:solidFill>
            <a:srgbClr val="FAFAEA"/>
          </a:solidFill>
          <a:ln>
            <a:solidFill>
              <a:srgbClr val="10253F"/>
            </a:solidFill>
          </a:ln>
        </p:spPr>
        <p:txBody>
          <a:bodyPr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3647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3647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None/>
            </a:pPr>
            <a:r>
              <a:rPr lang="en-GB" sz="1800" b="1" dirty="0">
                <a:solidFill>
                  <a:srgbClr val="10253F"/>
                </a:solidFill>
                <a:latin typeface="Verdana" panose="020B0604030504040204" pitchFamily="34" charset="0"/>
                <a:ea typeface="Verdana" panose="020B0604030504040204" pitchFamily="34" charset="0"/>
              </a:rPr>
              <a:t>To talk about in your group</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State three ways in which you think the diagram is a </a:t>
            </a:r>
            <a:r>
              <a:rPr lang="en-GB" sz="1800" b="1" dirty="0">
                <a:solidFill>
                  <a:srgbClr val="10253F"/>
                </a:solidFill>
                <a:latin typeface="Verdana" panose="020B0604030504040204" pitchFamily="34" charset="0"/>
                <a:ea typeface="Verdana" panose="020B0604030504040204" pitchFamily="34" charset="0"/>
              </a:rPr>
              <a:t>good representation</a:t>
            </a:r>
            <a:r>
              <a:rPr lang="en-GB" sz="1800" dirty="0">
                <a:solidFill>
                  <a:srgbClr val="10253F"/>
                </a:solidFill>
                <a:latin typeface="Verdana" panose="020B0604030504040204" pitchFamily="34" charset="0"/>
                <a:ea typeface="Verdana" panose="020B0604030504040204" pitchFamily="34" charset="0"/>
              </a:rPr>
              <a:t> of a substance melting.</a:t>
            </a:r>
          </a:p>
          <a:p>
            <a:pPr marL="0" indent="0">
              <a:spcAft>
                <a:spcPts val="1200"/>
              </a:spcAft>
              <a:buNone/>
            </a:pPr>
            <a:r>
              <a:rPr lang="en-GB" sz="1800" dirty="0">
                <a:solidFill>
                  <a:srgbClr val="10253F"/>
                </a:solidFill>
                <a:latin typeface="Verdana" panose="020B0604030504040204" pitchFamily="34" charset="0"/>
                <a:ea typeface="Verdana" panose="020B0604030504040204" pitchFamily="34" charset="0"/>
              </a:rPr>
              <a:t>State three ways in which you think the diagram is </a:t>
            </a:r>
            <a:r>
              <a:rPr lang="en-GB" sz="1800" b="1" dirty="0">
                <a:solidFill>
                  <a:srgbClr val="10253F"/>
                </a:solidFill>
                <a:latin typeface="Verdana" panose="020B0604030504040204" pitchFamily="34" charset="0"/>
                <a:ea typeface="Verdana" panose="020B0604030504040204" pitchFamily="34" charset="0"/>
              </a:rPr>
              <a:t>not an accurate representation </a:t>
            </a:r>
            <a:r>
              <a:rPr lang="en-GB" sz="1800" dirty="0">
                <a:solidFill>
                  <a:srgbClr val="10253F"/>
                </a:solidFill>
                <a:latin typeface="Verdana" panose="020B0604030504040204" pitchFamily="34" charset="0"/>
                <a:ea typeface="Verdana" panose="020B0604030504040204" pitchFamily="34" charset="0"/>
              </a:rPr>
              <a:t>of a substance melting.</a:t>
            </a:r>
          </a:p>
        </p:txBody>
      </p:sp>
      <p:sp>
        <p:nvSpPr>
          <p:cNvPr id="12" name="Rectangle 11">
            <a:extLst>
              <a:ext uri="{FF2B5EF4-FFF2-40B4-BE49-F238E27FC236}">
                <a16:creationId xmlns:a16="http://schemas.microsoft.com/office/drawing/2014/main" id="{0D9691AB-9166-443A-8714-4DB757DCED81}"/>
              </a:ext>
            </a:extLst>
          </p:cNvPr>
          <p:cNvSpPr>
            <a:spLocks noChangeArrowheads="1"/>
          </p:cNvSpPr>
          <p:nvPr/>
        </p:nvSpPr>
        <p:spPr bwMode="auto">
          <a:xfrm>
            <a:off x="3207027" y="2201837"/>
            <a:ext cx="5486401" cy="16469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solidFill>
                <a:srgbClr val="10253F"/>
              </a:solidFill>
            </a:endParaRPr>
          </a:p>
        </p:txBody>
      </p:sp>
      <p:graphicFrame>
        <p:nvGraphicFramePr>
          <p:cNvPr id="13" name="Object 12">
            <a:extLst>
              <a:ext uri="{FF2B5EF4-FFF2-40B4-BE49-F238E27FC236}">
                <a16:creationId xmlns:a16="http://schemas.microsoft.com/office/drawing/2014/main" id="{7FA9CA50-09B4-4E02-AD72-C45EFDBC484F}"/>
              </a:ext>
            </a:extLst>
          </p:cNvPr>
          <p:cNvGraphicFramePr>
            <a:graphicFrameLocks noChangeAspect="1"/>
          </p:cNvGraphicFramePr>
          <p:nvPr>
            <p:extLst/>
          </p:nvPr>
        </p:nvGraphicFramePr>
        <p:xfrm>
          <a:off x="3340429" y="2284761"/>
          <a:ext cx="5180721" cy="1528907"/>
        </p:xfrm>
        <a:graphic>
          <a:graphicData uri="http://schemas.openxmlformats.org/presentationml/2006/ole">
            <mc:AlternateContent xmlns:mc="http://schemas.openxmlformats.org/markup-compatibility/2006">
              <mc:Choice xmlns:v="urn:schemas-microsoft-com:vml" Requires="v">
                <p:oleObj spid="_x0000_s10246" r:id="rId5" imgW="9041270" imgH="2666667" progId="CorelPhotoPaint.Image.9">
                  <p:embed/>
                </p:oleObj>
              </mc:Choice>
              <mc:Fallback>
                <p:oleObj r:id="rId5" imgW="9041270" imgH="2666667" progId="CorelPhotoPaint.Image.9">
                  <p:embed/>
                  <p:pic>
                    <p:nvPicPr>
                      <p:cNvPr id="13" name="Object 12">
                        <a:extLst>
                          <a:ext uri="{FF2B5EF4-FFF2-40B4-BE49-F238E27FC236}">
                            <a16:creationId xmlns:a16="http://schemas.microsoft.com/office/drawing/2014/main" id="{7FA9CA50-09B4-4E02-AD72-C45EFDBC48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429" y="2284761"/>
                        <a:ext cx="5180721" cy="1528907"/>
                      </a:xfrm>
                      <a:prstGeom prst="rect">
                        <a:avLst/>
                      </a:prstGeom>
                      <a:noFill/>
                    </p:spPr>
                  </p:pic>
                </p:oleObj>
              </mc:Fallback>
            </mc:AlternateContent>
          </a:graphicData>
        </a:graphic>
      </p:graphicFrame>
      <p:grpSp>
        <p:nvGrpSpPr>
          <p:cNvPr id="14" name="Group 13"/>
          <p:cNvGrpSpPr/>
          <p:nvPr/>
        </p:nvGrpSpPr>
        <p:grpSpPr>
          <a:xfrm>
            <a:off x="9267826" y="64652"/>
            <a:ext cx="1400175" cy="1259840"/>
            <a:chOff x="5248275" y="3295015"/>
            <a:chExt cx="1400175" cy="1259840"/>
          </a:xfrm>
        </p:grpSpPr>
        <p:sp>
          <p:nvSpPr>
            <p:cNvPr id="15" name="Oval 14"/>
            <p:cNvSpPr>
              <a:spLocks noChangeAspect="1"/>
            </p:cNvSpPr>
            <p:nvPr/>
          </p:nvSpPr>
          <p:spPr>
            <a:xfrm>
              <a:off x="5314950" y="3295015"/>
              <a:ext cx="1259840" cy="125984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Text Box 29"/>
            <p:cNvSpPr txBox="1"/>
            <p:nvPr/>
          </p:nvSpPr>
          <p:spPr>
            <a:xfrm>
              <a:off x="5248275" y="3676016"/>
              <a:ext cx="1400175" cy="50359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sz="1400"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Critiquing a representation</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7" name="Rectangle 16"/>
          <p:cNvSpPr/>
          <p:nvPr/>
        </p:nvSpPr>
        <p:spPr>
          <a:xfrm>
            <a:off x="5867400" y="0"/>
            <a:ext cx="4800601" cy="6858000"/>
          </a:xfrm>
          <a:prstGeom prst="rect">
            <a:avLst/>
          </a:prstGeom>
          <a:gradFill>
            <a:gsLst>
              <a:gs pos="0">
                <a:schemeClr val="bg1">
                  <a:alpha val="0"/>
                </a:schemeClr>
              </a:gs>
              <a:gs pos="25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7094577" y="124654"/>
            <a:ext cx="1656000" cy="1584000"/>
          </a:xfrm>
          <a:prstGeom prst="rect">
            <a:avLst/>
          </a:prstGeom>
          <a:solidFill>
            <a:srgbClr val="F8972C"/>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3</a:t>
            </a:r>
          </a:p>
          <a:p>
            <a:pPr>
              <a:spcAft>
                <a:spcPts val="600"/>
              </a:spcAft>
            </a:pPr>
            <a:r>
              <a:rPr lang="en-GB" sz="1400" b="1" dirty="0">
                <a:solidFill>
                  <a:schemeClr val="bg1"/>
                </a:solidFill>
                <a:latin typeface="Arial" panose="020B0604020202020204" pitchFamily="34" charset="0"/>
                <a:cs typeface="Arial" panose="020B0604020202020204" pitchFamily="34" charset="0"/>
              </a:rPr>
              <a:t>Modelling</a:t>
            </a:r>
            <a:endParaRPr lang="en-GB" sz="1600" b="1" dirty="0">
              <a:solidFill>
                <a:schemeClr val="bg1"/>
              </a:solidFill>
              <a:latin typeface="Arial" panose="020B0604020202020204" pitchFamily="34" charset="0"/>
              <a:cs typeface="Arial" panose="020B0604020202020204" pitchFamily="34" charset="0"/>
            </a:endParaRPr>
          </a:p>
          <a:p>
            <a:pPr algn="l"/>
            <a:r>
              <a:rPr lang="en-GB" sz="1200" dirty="0">
                <a:solidFill>
                  <a:schemeClr val="bg1"/>
                </a:solidFill>
                <a:latin typeface="Arial" panose="020B0604020202020204" pitchFamily="34" charset="0"/>
                <a:cs typeface="Arial" panose="020B0604020202020204" pitchFamily="34" charset="0"/>
              </a:rPr>
              <a:t>Use models to support understanding</a:t>
            </a:r>
          </a:p>
        </p:txBody>
      </p:sp>
      <p:sp>
        <p:nvSpPr>
          <p:cNvPr id="21" name="TextBox 20"/>
          <p:cNvSpPr txBox="1"/>
          <p:nvPr/>
        </p:nvSpPr>
        <p:spPr>
          <a:xfrm>
            <a:off x="8840312" y="1788124"/>
            <a:ext cx="1656000" cy="1584000"/>
          </a:xfrm>
          <a:prstGeom prst="rect">
            <a:avLst/>
          </a:prstGeom>
          <a:solidFill>
            <a:srgbClr val="EC4541"/>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1</a:t>
            </a:r>
            <a:endParaRPr lang="en-GB" sz="3200" b="1" dirty="0">
              <a:solidFill>
                <a:schemeClr val="bg1"/>
              </a:solidFill>
              <a:latin typeface="Arial" panose="020B0604020202020204" pitchFamily="34" charset="0"/>
              <a:cs typeface="Arial" panose="020B0604020202020204" pitchFamily="34" charset="0"/>
            </a:endParaRPr>
          </a:p>
          <a:p>
            <a:pPr>
              <a:spcAft>
                <a:spcPts val="600"/>
              </a:spcAft>
            </a:pPr>
            <a:r>
              <a:rPr lang="en-GB" sz="1400" b="1" dirty="0">
                <a:solidFill>
                  <a:schemeClr val="bg1"/>
                </a:solidFill>
                <a:latin typeface="Arial" panose="020B0604020202020204" pitchFamily="34" charset="0"/>
                <a:cs typeface="Arial" panose="020B0604020202020204" pitchFamily="34" charset="0"/>
              </a:rPr>
              <a:t>Preconceptions</a:t>
            </a:r>
          </a:p>
          <a:p>
            <a:pPr algn="l"/>
            <a:r>
              <a:rPr lang="en-GB" sz="1200" dirty="0">
                <a:solidFill>
                  <a:schemeClr val="bg1"/>
                </a:solidFill>
                <a:latin typeface="Arial" panose="020B0604020202020204" pitchFamily="34" charset="0"/>
                <a:cs typeface="Arial" panose="020B0604020202020204" pitchFamily="34" charset="0"/>
              </a:rPr>
              <a:t>Build on the ideas that pupils bring to lessons</a:t>
            </a:r>
          </a:p>
        </p:txBody>
      </p:sp>
      <p:sp>
        <p:nvSpPr>
          <p:cNvPr id="22" name="TextBox 21"/>
          <p:cNvSpPr txBox="1"/>
          <p:nvPr/>
        </p:nvSpPr>
        <p:spPr>
          <a:xfrm>
            <a:off x="8840312" y="5092979"/>
            <a:ext cx="1656000" cy="1584000"/>
          </a:xfrm>
          <a:prstGeom prst="rect">
            <a:avLst/>
          </a:prstGeom>
          <a:solidFill>
            <a:srgbClr val="8BC249"/>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4</a:t>
            </a:r>
            <a:endParaRPr lang="en-GB" sz="3200" b="1" dirty="0">
              <a:solidFill>
                <a:schemeClr val="bg1"/>
              </a:solidFill>
              <a:latin typeface="Arial" panose="020B0604020202020204" pitchFamily="34" charset="0"/>
              <a:cs typeface="Arial" panose="020B0604020202020204" pitchFamily="34" charset="0"/>
            </a:endParaRPr>
          </a:p>
          <a:p>
            <a:pPr>
              <a:spcAft>
                <a:spcPts val="600"/>
              </a:spcAft>
            </a:pPr>
            <a:r>
              <a:rPr lang="en-GB" sz="1400" b="1" dirty="0">
                <a:solidFill>
                  <a:schemeClr val="bg1"/>
                </a:solidFill>
                <a:latin typeface="Arial" panose="020B0604020202020204" pitchFamily="34" charset="0"/>
                <a:cs typeface="Arial" panose="020B0604020202020204" pitchFamily="34" charset="0"/>
              </a:rPr>
              <a:t>Memory</a:t>
            </a:r>
          </a:p>
          <a:p>
            <a:pPr algn="l"/>
            <a:r>
              <a:rPr lang="en-GB" sz="1200" dirty="0">
                <a:solidFill>
                  <a:schemeClr val="bg1"/>
                </a:solidFill>
                <a:latin typeface="Arial" panose="020B0604020202020204" pitchFamily="34" charset="0"/>
                <a:cs typeface="Arial" panose="020B0604020202020204" pitchFamily="34" charset="0"/>
              </a:rPr>
              <a:t>Support pupils to retain and retrieve knowledge</a:t>
            </a:r>
          </a:p>
        </p:txBody>
      </p:sp>
      <p:sp>
        <p:nvSpPr>
          <p:cNvPr id="23" name="TextBox 22"/>
          <p:cNvSpPr txBox="1"/>
          <p:nvPr/>
        </p:nvSpPr>
        <p:spPr>
          <a:xfrm>
            <a:off x="8840312" y="3440552"/>
            <a:ext cx="1656000" cy="1584000"/>
          </a:xfrm>
          <a:prstGeom prst="rect">
            <a:avLst/>
          </a:prstGeom>
          <a:solidFill>
            <a:srgbClr val="7E479C"/>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7</a:t>
            </a:r>
            <a:endParaRPr lang="en-GB" sz="3200" b="1" dirty="0">
              <a:solidFill>
                <a:schemeClr val="bg1"/>
              </a:solidFill>
              <a:latin typeface="Arial" panose="020B0604020202020204" pitchFamily="34" charset="0"/>
              <a:cs typeface="Arial" panose="020B0604020202020204" pitchFamily="34" charset="0"/>
            </a:endParaRPr>
          </a:p>
          <a:p>
            <a:pPr>
              <a:spcAft>
                <a:spcPts val="600"/>
              </a:spcAft>
            </a:pPr>
            <a:r>
              <a:rPr lang="en-GB" sz="1400" b="1" dirty="0">
                <a:solidFill>
                  <a:schemeClr val="bg1"/>
                </a:solidFill>
                <a:latin typeface="Arial" panose="020B0604020202020204" pitchFamily="34" charset="0"/>
                <a:cs typeface="Arial" panose="020B0604020202020204" pitchFamily="34" charset="0"/>
              </a:rPr>
              <a:t>Feedback</a:t>
            </a:r>
          </a:p>
          <a:p>
            <a:pPr algn="l"/>
            <a:r>
              <a:rPr lang="en-GB" sz="1200" dirty="0">
                <a:solidFill>
                  <a:schemeClr val="bg1"/>
                </a:solidFill>
                <a:latin typeface="Arial" panose="020B0604020202020204" pitchFamily="34" charset="0"/>
                <a:cs typeface="Arial" panose="020B0604020202020204" pitchFamily="34" charset="0"/>
              </a:rPr>
              <a:t>Use structured feedback to move on pupils’ thinking</a:t>
            </a:r>
          </a:p>
        </p:txBody>
      </p:sp>
      <p:sp>
        <p:nvSpPr>
          <p:cNvPr id="24" name="TextBox 23"/>
          <p:cNvSpPr txBox="1"/>
          <p:nvPr/>
        </p:nvSpPr>
        <p:spPr>
          <a:xfrm>
            <a:off x="8840312" y="124654"/>
            <a:ext cx="1656000" cy="1584000"/>
          </a:xfrm>
          <a:prstGeom prst="rect">
            <a:avLst/>
          </a:prstGeom>
          <a:solidFill>
            <a:srgbClr val="F26338"/>
          </a:solidFill>
          <a:effectLst>
            <a:outerShdw blurRad="50800" dist="38100" dir="2700000" algn="tl" rotWithShape="0">
              <a:prstClr val="black">
                <a:alpha val="40000"/>
              </a:prstClr>
            </a:outerShdw>
          </a:effectLst>
        </p:spPr>
        <p:txBody>
          <a:bodyPr vert="horz" wrap="square" lIns="108000" tIns="108000" rIns="108000" bIns="108000" rtlCol="0" anchor="t" anchorCtr="0">
            <a:noAutofit/>
          </a:bodyPr>
          <a:lstStyle/>
          <a:p>
            <a:pPr>
              <a:spcAft>
                <a:spcPts val="600"/>
              </a:spcAft>
            </a:pPr>
            <a:r>
              <a:rPr lang="en-GB" sz="2400" b="1" dirty="0">
                <a:solidFill>
                  <a:schemeClr val="bg1"/>
                </a:solidFill>
                <a:latin typeface="Arial" panose="020B0604020202020204" pitchFamily="34" charset="0"/>
                <a:cs typeface="Arial" panose="020B0604020202020204" pitchFamily="34" charset="0"/>
              </a:rPr>
              <a:t>2</a:t>
            </a:r>
          </a:p>
          <a:p>
            <a:pPr>
              <a:spcAft>
                <a:spcPts val="600"/>
              </a:spcAft>
            </a:pPr>
            <a:r>
              <a:rPr lang="en-GB" sz="1400" b="1" dirty="0">
                <a:solidFill>
                  <a:schemeClr val="bg1"/>
                </a:solidFill>
                <a:latin typeface="Arial" panose="020B0604020202020204" pitchFamily="34" charset="0"/>
                <a:cs typeface="Arial" panose="020B0604020202020204" pitchFamily="34" charset="0"/>
              </a:rPr>
              <a:t>Self-regulation</a:t>
            </a:r>
          </a:p>
          <a:p>
            <a:pPr algn="l"/>
            <a:r>
              <a:rPr lang="en-GB" sz="1200" dirty="0">
                <a:solidFill>
                  <a:schemeClr val="bg1"/>
                </a:solidFill>
                <a:latin typeface="Arial" panose="020B0604020202020204" pitchFamily="34" charset="0"/>
                <a:cs typeface="Arial" panose="020B0604020202020204" pitchFamily="34" charset="0"/>
              </a:rPr>
              <a:t>Help pupils direct their own learning</a:t>
            </a:r>
          </a:p>
          <a:p>
            <a:pPr algn="l"/>
            <a:endParaRPr lang="en-GB" sz="1200" b="1"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23E02346-F884-4164-B589-31FB606E9F13}"/>
              </a:ext>
            </a:extLst>
          </p:cNvPr>
          <p:cNvSpPr/>
          <p:nvPr/>
        </p:nvSpPr>
        <p:spPr>
          <a:xfrm>
            <a:off x="103259" y="744950"/>
            <a:ext cx="1485591" cy="369332"/>
          </a:xfrm>
          <a:prstGeom prst="rect">
            <a:avLst/>
          </a:prstGeom>
        </p:spPr>
        <p:txBody>
          <a:bodyPr wrap="square">
            <a:spAutoFit/>
          </a:bodyPr>
          <a:lstStyle/>
          <a:p>
            <a:r>
              <a:rPr lang="en-GB" dirty="0"/>
              <a:t>BEST (2021)</a:t>
            </a:r>
          </a:p>
        </p:txBody>
      </p:sp>
      <p:sp>
        <p:nvSpPr>
          <p:cNvPr id="3" name="AutoShape 2" descr="https://ukc-powerpoint.officeapps.live.com/pods/GetClipboardImage.ashx?Id=0277388a-3ec0-4444-8177-4d53ceb88a39&amp;DC=GUK5&amp;pkey=0b53461f-d7d1-477b-bafc-5cd161950120&amp;wdwaccluster=GUK5">
            <a:extLst>
              <a:ext uri="{FF2B5EF4-FFF2-40B4-BE49-F238E27FC236}">
                <a16:creationId xmlns:a16="http://schemas.microsoft.com/office/drawing/2014/main" id="{08DE0D0C-971D-4206-B29A-1179A34FD2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https://ukc-powerpoint.officeapps.live.com/pods/GetClipboardImage.ashx?Id=0277388a-3ec0-4444-8177-4d53ceb88a39&amp;DC=GUK5&amp;pkey=0b53461f-d7d1-477b-bafc-5cd161950120&amp;wdwaccluster=GUK5">
            <a:extLst>
              <a:ext uri="{FF2B5EF4-FFF2-40B4-BE49-F238E27FC236}">
                <a16:creationId xmlns:a16="http://schemas.microsoft.com/office/drawing/2014/main" id="{9F9FF2F3-DDBA-4BED-8487-BD6FEAEB3F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059884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C53B-AC5F-5561-7A2A-2B4978E4F72E}"/>
              </a:ext>
            </a:extLst>
          </p:cNvPr>
          <p:cNvSpPr>
            <a:spLocks noGrp="1"/>
          </p:cNvSpPr>
          <p:nvPr>
            <p:ph type="title"/>
          </p:nvPr>
        </p:nvSpPr>
        <p:spPr>
          <a:xfrm>
            <a:off x="664881" y="-248408"/>
            <a:ext cx="10515600" cy="1325563"/>
          </a:xfrm>
        </p:spPr>
        <p:txBody>
          <a:bodyPr/>
          <a:lstStyle/>
          <a:p>
            <a:r>
              <a:rPr lang="en-GB" dirty="0"/>
              <a:t>Task 3 potential limitations </a:t>
            </a:r>
          </a:p>
        </p:txBody>
      </p:sp>
      <p:sp>
        <p:nvSpPr>
          <p:cNvPr id="3" name="Content Placeholder 2">
            <a:extLst>
              <a:ext uri="{FF2B5EF4-FFF2-40B4-BE49-F238E27FC236}">
                <a16:creationId xmlns:a16="http://schemas.microsoft.com/office/drawing/2014/main" id="{38D524DE-7FFF-430A-006C-7128F61F1E14}"/>
              </a:ext>
            </a:extLst>
          </p:cNvPr>
          <p:cNvSpPr>
            <a:spLocks noGrp="1"/>
          </p:cNvSpPr>
          <p:nvPr>
            <p:ph idx="1"/>
          </p:nvPr>
        </p:nvSpPr>
        <p:spPr>
          <a:xfrm>
            <a:off x="8879590" y="1160217"/>
            <a:ext cx="3185549" cy="4351338"/>
          </a:xfrm>
        </p:spPr>
        <p:txBody>
          <a:bodyPr>
            <a:normAutofit fontScale="85000" lnSpcReduction="20000"/>
          </a:bodyPr>
          <a:lstStyle/>
          <a:p>
            <a:pPr marL="0" indent="0">
              <a:buNone/>
            </a:pPr>
            <a:r>
              <a:rPr lang="en-GB" dirty="0"/>
              <a:t>The purpose of this task is to promote dialogue amongst the students? </a:t>
            </a:r>
          </a:p>
          <a:p>
            <a:pPr marL="0" indent="0">
              <a:buNone/>
            </a:pPr>
            <a:endParaRPr lang="en-GB" dirty="0"/>
          </a:p>
          <a:p>
            <a:pPr marL="0" indent="0">
              <a:buNone/>
            </a:pPr>
            <a:r>
              <a:rPr lang="en-GB" dirty="0"/>
              <a:t>What action do you need to take? How do you support the pupils move on from simply saying, they are all correct? </a:t>
            </a:r>
          </a:p>
          <a:p>
            <a:pPr marL="0" indent="0">
              <a:buNone/>
            </a:pPr>
            <a:endParaRPr lang="en-GB" dirty="0"/>
          </a:p>
          <a:p>
            <a:pPr marL="0" indent="0">
              <a:buNone/>
            </a:pPr>
            <a:r>
              <a:rPr lang="en-GB" dirty="0"/>
              <a:t>How do you foster dialogic talk? </a:t>
            </a:r>
          </a:p>
        </p:txBody>
      </p:sp>
      <p:grpSp>
        <p:nvGrpSpPr>
          <p:cNvPr id="4" name="Group 3">
            <a:extLst>
              <a:ext uri="{FF2B5EF4-FFF2-40B4-BE49-F238E27FC236}">
                <a16:creationId xmlns:a16="http://schemas.microsoft.com/office/drawing/2014/main" id="{5F46F571-CDF2-4171-A3C5-67141AA1DE8A}"/>
              </a:ext>
            </a:extLst>
          </p:cNvPr>
          <p:cNvGrpSpPr/>
          <p:nvPr/>
        </p:nvGrpSpPr>
        <p:grpSpPr>
          <a:xfrm>
            <a:off x="3549886" y="2283935"/>
            <a:ext cx="1970291" cy="1401510"/>
            <a:chOff x="0" y="0"/>
            <a:chExt cx="1428115" cy="973455"/>
          </a:xfrm>
        </p:grpSpPr>
        <p:grpSp>
          <p:nvGrpSpPr>
            <p:cNvPr id="5" name="Group 4">
              <a:extLst>
                <a:ext uri="{FF2B5EF4-FFF2-40B4-BE49-F238E27FC236}">
                  <a16:creationId xmlns:a16="http://schemas.microsoft.com/office/drawing/2014/main" id="{00FC513A-FBDA-433F-BFDB-6E5DD9FB088B}"/>
                </a:ext>
              </a:extLst>
            </p:cNvPr>
            <p:cNvGrpSpPr>
              <a:grpSpLocks noChangeAspect="1"/>
            </p:cNvGrpSpPr>
            <p:nvPr userDrawn="1"/>
          </p:nvGrpSpPr>
          <p:grpSpPr>
            <a:xfrm>
              <a:off x="200025" y="0"/>
              <a:ext cx="475615" cy="611505"/>
              <a:chOff x="0" y="0"/>
              <a:chExt cx="527901" cy="688156"/>
            </a:xfrm>
          </p:grpSpPr>
          <p:sp>
            <p:nvSpPr>
              <p:cNvPr id="18" name="Freeform 17">
                <a:extLst>
                  <a:ext uri="{FF2B5EF4-FFF2-40B4-BE49-F238E27FC236}">
                    <a16:creationId xmlns:a16="http://schemas.microsoft.com/office/drawing/2014/main" id="{CBD2FB4D-19D3-43D6-AD06-9250F3CA6581}"/>
                  </a:ext>
                </a:extLst>
              </p:cNvPr>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9" name="Oval 18">
                <a:extLst>
                  <a:ext uri="{FF2B5EF4-FFF2-40B4-BE49-F238E27FC236}">
                    <a16:creationId xmlns:a16="http://schemas.microsoft.com/office/drawing/2014/main" id="{2EB5D40F-E565-419D-BC83-71B84A776DE9}"/>
                  </a:ext>
                </a:extLst>
              </p:cNvPr>
              <p:cNvSpPr/>
              <p:nvPr userDrawn="1"/>
            </p:nvSpPr>
            <p:spPr>
              <a:xfrm>
                <a:off x="70701" y="0"/>
                <a:ext cx="386499" cy="386499"/>
              </a:xfrm>
              <a:prstGeom prst="ellipse">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6" name="Group 5">
              <a:extLst>
                <a:ext uri="{FF2B5EF4-FFF2-40B4-BE49-F238E27FC236}">
                  <a16:creationId xmlns:a16="http://schemas.microsoft.com/office/drawing/2014/main" id="{D338E976-A4C4-43A6-9F66-2FC3EDB98869}"/>
                </a:ext>
              </a:extLst>
            </p:cNvPr>
            <p:cNvGrpSpPr>
              <a:grpSpLocks noChangeAspect="1"/>
            </p:cNvGrpSpPr>
            <p:nvPr userDrawn="1"/>
          </p:nvGrpSpPr>
          <p:grpSpPr>
            <a:xfrm>
              <a:off x="0" y="276225"/>
              <a:ext cx="475615" cy="611505"/>
              <a:chOff x="0" y="0"/>
              <a:chExt cx="527901" cy="688156"/>
            </a:xfrm>
          </p:grpSpPr>
          <p:sp>
            <p:nvSpPr>
              <p:cNvPr id="16" name="Freeform 15">
                <a:extLst>
                  <a:ext uri="{FF2B5EF4-FFF2-40B4-BE49-F238E27FC236}">
                    <a16:creationId xmlns:a16="http://schemas.microsoft.com/office/drawing/2014/main" id="{4FA0CB75-F812-4591-A2BE-3DF0C00C9712}"/>
                  </a:ext>
                </a:extLst>
              </p:cNvPr>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7" name="Oval 16">
                <a:extLst>
                  <a:ext uri="{FF2B5EF4-FFF2-40B4-BE49-F238E27FC236}">
                    <a16:creationId xmlns:a16="http://schemas.microsoft.com/office/drawing/2014/main" id="{95CF25FD-BC59-43F0-AFED-5DC9C5CD8983}"/>
                  </a:ext>
                </a:extLst>
              </p:cNvPr>
              <p:cNvSpPr/>
              <p:nvPr userDrawn="1"/>
            </p:nvSpPr>
            <p:spPr>
              <a:xfrm>
                <a:off x="70701" y="0"/>
                <a:ext cx="386499" cy="386499"/>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7" name="Group 6">
              <a:extLst>
                <a:ext uri="{FF2B5EF4-FFF2-40B4-BE49-F238E27FC236}">
                  <a16:creationId xmlns:a16="http://schemas.microsoft.com/office/drawing/2014/main" id="{51DDBEDA-8355-4F46-AA02-5793119C118A}"/>
                </a:ext>
              </a:extLst>
            </p:cNvPr>
            <p:cNvGrpSpPr>
              <a:grpSpLocks noChangeAspect="1"/>
            </p:cNvGrpSpPr>
            <p:nvPr userDrawn="1"/>
          </p:nvGrpSpPr>
          <p:grpSpPr>
            <a:xfrm>
              <a:off x="638175" y="28575"/>
              <a:ext cx="475615" cy="611505"/>
              <a:chOff x="0" y="0"/>
              <a:chExt cx="527901" cy="688156"/>
            </a:xfrm>
          </p:grpSpPr>
          <p:sp>
            <p:nvSpPr>
              <p:cNvPr id="14" name="Freeform 13">
                <a:extLst>
                  <a:ext uri="{FF2B5EF4-FFF2-40B4-BE49-F238E27FC236}">
                    <a16:creationId xmlns:a16="http://schemas.microsoft.com/office/drawing/2014/main" id="{77397738-334B-416F-9A88-009C302D0663}"/>
                  </a:ext>
                </a:extLst>
              </p:cNvPr>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5" name="Oval 14">
                <a:extLst>
                  <a:ext uri="{FF2B5EF4-FFF2-40B4-BE49-F238E27FC236}">
                    <a16:creationId xmlns:a16="http://schemas.microsoft.com/office/drawing/2014/main" id="{70DB38D6-F30E-4258-8161-C12E249FEFA6}"/>
                  </a:ext>
                </a:extLst>
              </p:cNvPr>
              <p:cNvSpPr/>
              <p:nvPr userDrawn="1"/>
            </p:nvSpPr>
            <p:spPr>
              <a:xfrm>
                <a:off x="70701" y="0"/>
                <a:ext cx="386499" cy="386499"/>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8" name="Group 7">
              <a:extLst>
                <a:ext uri="{FF2B5EF4-FFF2-40B4-BE49-F238E27FC236}">
                  <a16:creationId xmlns:a16="http://schemas.microsoft.com/office/drawing/2014/main" id="{1FAD3B30-E7ED-4505-A1F4-700E04509183}"/>
                </a:ext>
              </a:extLst>
            </p:cNvPr>
            <p:cNvGrpSpPr>
              <a:grpSpLocks noChangeAspect="1"/>
            </p:cNvGrpSpPr>
            <p:nvPr userDrawn="1"/>
          </p:nvGrpSpPr>
          <p:grpSpPr>
            <a:xfrm>
              <a:off x="952500" y="361950"/>
              <a:ext cx="475615" cy="611505"/>
              <a:chOff x="0" y="0"/>
              <a:chExt cx="527901" cy="688156"/>
            </a:xfrm>
          </p:grpSpPr>
          <p:sp>
            <p:nvSpPr>
              <p:cNvPr id="12" name="Freeform 11">
                <a:extLst>
                  <a:ext uri="{FF2B5EF4-FFF2-40B4-BE49-F238E27FC236}">
                    <a16:creationId xmlns:a16="http://schemas.microsoft.com/office/drawing/2014/main" id="{63CACFA3-5E5A-4787-8B75-07A067E61CBE}"/>
                  </a:ext>
                </a:extLst>
              </p:cNvPr>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3" name="Oval 12">
                <a:extLst>
                  <a:ext uri="{FF2B5EF4-FFF2-40B4-BE49-F238E27FC236}">
                    <a16:creationId xmlns:a16="http://schemas.microsoft.com/office/drawing/2014/main" id="{E53C269C-4523-4CEA-B36F-F048470F960B}"/>
                  </a:ext>
                </a:extLst>
              </p:cNvPr>
              <p:cNvSpPr/>
              <p:nvPr userDrawn="1"/>
            </p:nvSpPr>
            <p:spPr>
              <a:xfrm>
                <a:off x="70701" y="0"/>
                <a:ext cx="386499" cy="386499"/>
              </a:xfrm>
              <a:prstGeom prst="ellipse">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nvGrpSpPr>
            <p:cNvPr id="9" name="Group 8">
              <a:extLst>
                <a:ext uri="{FF2B5EF4-FFF2-40B4-BE49-F238E27FC236}">
                  <a16:creationId xmlns:a16="http://schemas.microsoft.com/office/drawing/2014/main" id="{DCCB0CFD-5773-4A68-9E04-764B41A448FD}"/>
                </a:ext>
              </a:extLst>
            </p:cNvPr>
            <p:cNvGrpSpPr>
              <a:grpSpLocks noChangeAspect="1"/>
            </p:cNvGrpSpPr>
            <p:nvPr userDrawn="1"/>
          </p:nvGrpSpPr>
          <p:grpSpPr>
            <a:xfrm>
              <a:off x="342900" y="342900"/>
              <a:ext cx="475615" cy="611505"/>
              <a:chOff x="0" y="0"/>
              <a:chExt cx="527901" cy="688156"/>
            </a:xfrm>
          </p:grpSpPr>
          <p:sp>
            <p:nvSpPr>
              <p:cNvPr id="10" name="Freeform 9">
                <a:extLst>
                  <a:ext uri="{FF2B5EF4-FFF2-40B4-BE49-F238E27FC236}">
                    <a16:creationId xmlns:a16="http://schemas.microsoft.com/office/drawing/2014/main" id="{83E826E8-402F-47D6-BF45-02BE063B1927}"/>
                  </a:ext>
                </a:extLst>
              </p:cNvPr>
              <p:cNvSpPr/>
              <p:nvPr userDrawn="1"/>
            </p:nvSpPr>
            <p:spPr>
              <a:xfrm>
                <a:off x="0" y="334638"/>
                <a:ext cx="527901" cy="353518"/>
              </a:xfrm>
              <a:custGeom>
                <a:avLst/>
                <a:gdLst>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28"/>
                  <a:gd name="connsiteY0" fmla="*/ 377072 h 377072"/>
                  <a:gd name="connsiteX1" fmla="*/ 537328 w 537328"/>
                  <a:gd name="connsiteY1" fmla="*/ 18853 h 377072"/>
                  <a:gd name="connsiteX2" fmla="*/ 9427 w 537328"/>
                  <a:gd name="connsiteY2" fmla="*/ 18853 h 377072"/>
                  <a:gd name="connsiteX3" fmla="*/ 9427 w 537328"/>
                  <a:gd name="connsiteY3" fmla="*/ 0 h 377072"/>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32"/>
                  <a:gd name="connsiteY0" fmla="*/ 384069 h 384069"/>
                  <a:gd name="connsiteX1" fmla="*/ 537328 w 537332"/>
                  <a:gd name="connsiteY1" fmla="*/ 25850 h 384069"/>
                  <a:gd name="connsiteX2" fmla="*/ 9427 w 537332"/>
                  <a:gd name="connsiteY2" fmla="*/ 25850 h 384069"/>
                  <a:gd name="connsiteX3" fmla="*/ 9427 w 537332"/>
                  <a:gd name="connsiteY3" fmla="*/ 6997 h 384069"/>
                  <a:gd name="connsiteX0" fmla="*/ 0 w 537328"/>
                  <a:gd name="connsiteY0" fmla="*/ 710852 h 710852"/>
                  <a:gd name="connsiteX1" fmla="*/ 537328 w 537328"/>
                  <a:gd name="connsiteY1" fmla="*/ 352633 h 710852"/>
                  <a:gd name="connsiteX2" fmla="*/ 9427 w 537328"/>
                  <a:gd name="connsiteY2" fmla="*/ 352633 h 710852"/>
                  <a:gd name="connsiteX3" fmla="*/ 9427 w 537328"/>
                  <a:gd name="connsiteY3" fmla="*/ 333780 h 710852"/>
                  <a:gd name="connsiteX0" fmla="*/ 0 w 537328"/>
                  <a:gd name="connsiteY0" fmla="*/ 1461154 h 1461154"/>
                  <a:gd name="connsiteX1" fmla="*/ 537328 w 537328"/>
                  <a:gd name="connsiteY1" fmla="*/ 1102935 h 1461154"/>
                  <a:gd name="connsiteX2" fmla="*/ 9427 w 537328"/>
                  <a:gd name="connsiteY2" fmla="*/ 1102935 h 1461154"/>
                  <a:gd name="connsiteX3" fmla="*/ 160256 w 537328"/>
                  <a:gd name="connsiteY3" fmla="*/ 0 h 1461154"/>
                  <a:gd name="connsiteX0" fmla="*/ 0 w 537328"/>
                  <a:gd name="connsiteY0" fmla="*/ 710853 h 710853"/>
                  <a:gd name="connsiteX1" fmla="*/ 537328 w 537328"/>
                  <a:gd name="connsiteY1" fmla="*/ 352634 h 710853"/>
                  <a:gd name="connsiteX2" fmla="*/ 9427 w 537328"/>
                  <a:gd name="connsiteY2" fmla="*/ 352634 h 710853"/>
                  <a:gd name="connsiteX0" fmla="*/ 0 w 537328"/>
                  <a:gd name="connsiteY0" fmla="*/ 836552 h 836552"/>
                  <a:gd name="connsiteX1" fmla="*/ 537328 w 537328"/>
                  <a:gd name="connsiteY1" fmla="*/ 478333 h 836552"/>
                  <a:gd name="connsiteX2" fmla="*/ 9427 w 537328"/>
                  <a:gd name="connsiteY2" fmla="*/ 478333 h 836552"/>
                  <a:gd name="connsiteX0" fmla="*/ 0 w 537328"/>
                  <a:gd name="connsiteY0" fmla="*/ 737239 h 737239"/>
                  <a:gd name="connsiteX1" fmla="*/ 537328 w 537328"/>
                  <a:gd name="connsiteY1" fmla="*/ 379020 h 737239"/>
                  <a:gd name="connsiteX2" fmla="*/ 9427 w 537328"/>
                  <a:gd name="connsiteY2" fmla="*/ 379020 h 737239"/>
                  <a:gd name="connsiteX0" fmla="*/ 527957 w 527957"/>
                  <a:gd name="connsiteY0" fmla="*/ 379020 h 379020"/>
                  <a:gd name="connsiteX1" fmla="*/ 56 w 527957"/>
                  <a:gd name="connsiteY1" fmla="*/ 379020 h 379020"/>
                  <a:gd name="connsiteX0" fmla="*/ 527957 w 527957"/>
                  <a:gd name="connsiteY0" fmla="*/ 390136 h 390136"/>
                  <a:gd name="connsiteX1" fmla="*/ 56 w 527957"/>
                  <a:gd name="connsiteY1" fmla="*/ 390136 h 390136"/>
                  <a:gd name="connsiteX0" fmla="*/ 527901 w 527901"/>
                  <a:gd name="connsiteY0" fmla="*/ 438358 h 438358"/>
                  <a:gd name="connsiteX1" fmla="*/ 0 w 527901"/>
                  <a:gd name="connsiteY1" fmla="*/ 438358 h 438358"/>
                  <a:gd name="connsiteX0" fmla="*/ 527901 w 527901"/>
                  <a:gd name="connsiteY0" fmla="*/ 438358 h 438358"/>
                  <a:gd name="connsiteX1" fmla="*/ 0 w 527901"/>
                  <a:gd name="connsiteY1" fmla="*/ 438358 h 438358"/>
                  <a:gd name="connsiteX2" fmla="*/ 527901 w 527901"/>
                  <a:gd name="connsiteY2" fmla="*/ 438358 h 438358"/>
                </a:gdLst>
                <a:ahLst/>
                <a:cxnLst>
                  <a:cxn ang="0">
                    <a:pos x="connsiteX0" y="connsiteY0"/>
                  </a:cxn>
                  <a:cxn ang="0">
                    <a:pos x="connsiteX1" y="connsiteY1"/>
                  </a:cxn>
                  <a:cxn ang="0">
                    <a:pos x="connsiteX2" y="connsiteY2"/>
                  </a:cxn>
                </a:cxnLst>
                <a:rect l="l" t="t" r="r" b="b"/>
                <a:pathLst>
                  <a:path w="527901" h="438358">
                    <a:moveTo>
                      <a:pt x="527901" y="438358"/>
                    </a:moveTo>
                    <a:cubicBezTo>
                      <a:pt x="520044" y="-139818"/>
                      <a:pt x="3142" y="-152389"/>
                      <a:pt x="0" y="438358"/>
                    </a:cubicBezTo>
                    <a:lnTo>
                      <a:pt x="527901" y="438358"/>
                    </a:lnTo>
                    <a:close/>
                  </a:path>
                </a:pathLst>
              </a:cu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1" name="Oval 10">
                <a:extLst>
                  <a:ext uri="{FF2B5EF4-FFF2-40B4-BE49-F238E27FC236}">
                    <a16:creationId xmlns:a16="http://schemas.microsoft.com/office/drawing/2014/main" id="{9577A47A-00A2-4877-A3EE-75B06521DA2C}"/>
                  </a:ext>
                </a:extLst>
              </p:cNvPr>
              <p:cNvSpPr/>
              <p:nvPr userDrawn="1"/>
            </p:nvSpPr>
            <p:spPr>
              <a:xfrm>
                <a:off x="70701" y="0"/>
                <a:ext cx="386499" cy="386499"/>
              </a:xfrm>
              <a:prstGeom prst="ellipse">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grpSp>
      </p:grpSp>
      <p:sp>
        <p:nvSpPr>
          <p:cNvPr id="20" name="Speech Bubble: Rectangle with Corners Rounded 5">
            <a:extLst>
              <a:ext uri="{FF2B5EF4-FFF2-40B4-BE49-F238E27FC236}">
                <a16:creationId xmlns:a16="http://schemas.microsoft.com/office/drawing/2014/main" id="{EA67B7A1-E868-409B-AB64-0100EB1E5A39}"/>
              </a:ext>
            </a:extLst>
          </p:cNvPr>
          <p:cNvSpPr/>
          <p:nvPr/>
        </p:nvSpPr>
        <p:spPr>
          <a:xfrm>
            <a:off x="381867" y="1282272"/>
            <a:ext cx="2983164" cy="1152000"/>
          </a:xfrm>
          <a:prstGeom prst="wedgeRoundRectCallout">
            <a:avLst>
              <a:gd name="adj1" fmla="val 63169"/>
              <a:gd name="adj2" fmla="val 37020"/>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Alex</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is short for the element name carbon.</a:t>
            </a:r>
          </a:p>
        </p:txBody>
      </p:sp>
      <p:sp>
        <p:nvSpPr>
          <p:cNvPr id="21" name="Speech Bubble: Rectangle with Corners Rounded 6">
            <a:extLst>
              <a:ext uri="{FF2B5EF4-FFF2-40B4-BE49-F238E27FC236}">
                <a16:creationId xmlns:a16="http://schemas.microsoft.com/office/drawing/2014/main" id="{CF0B98D5-6AD9-4624-8F11-16810AFDF426}"/>
              </a:ext>
            </a:extLst>
          </p:cNvPr>
          <p:cNvSpPr/>
          <p:nvPr/>
        </p:nvSpPr>
        <p:spPr>
          <a:xfrm>
            <a:off x="320366" y="2928860"/>
            <a:ext cx="2340000" cy="1152000"/>
          </a:xfrm>
          <a:prstGeom prst="wedgeRoundRectCallout">
            <a:avLst>
              <a:gd name="adj1" fmla="val 80005"/>
              <a:gd name="adj2" fmla="val -45928"/>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Zara</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means one atom of carbon.</a:t>
            </a:r>
          </a:p>
        </p:txBody>
      </p:sp>
      <p:sp>
        <p:nvSpPr>
          <p:cNvPr id="22" name="Speech Bubble: Rectangle with Corners Rounded 7">
            <a:extLst>
              <a:ext uri="{FF2B5EF4-FFF2-40B4-BE49-F238E27FC236}">
                <a16:creationId xmlns:a16="http://schemas.microsoft.com/office/drawing/2014/main" id="{BF0EAB5A-3B69-47CD-8FE5-322D5F491F05}"/>
              </a:ext>
            </a:extLst>
          </p:cNvPr>
          <p:cNvSpPr/>
          <p:nvPr/>
        </p:nvSpPr>
        <p:spPr>
          <a:xfrm>
            <a:off x="4863996" y="3993496"/>
            <a:ext cx="3320654" cy="1152000"/>
          </a:xfrm>
          <a:prstGeom prst="wedgeRoundRectCallout">
            <a:avLst>
              <a:gd name="adj1" fmla="val -61150"/>
              <a:gd name="adj2" fmla="val -56189"/>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Poppy</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is the symbol for the element carbon.</a:t>
            </a:r>
          </a:p>
        </p:txBody>
      </p:sp>
      <p:sp>
        <p:nvSpPr>
          <p:cNvPr id="23" name="Speech Bubble: Rectangle with Corners Rounded 8">
            <a:extLst>
              <a:ext uri="{FF2B5EF4-FFF2-40B4-BE49-F238E27FC236}">
                <a16:creationId xmlns:a16="http://schemas.microsoft.com/office/drawing/2014/main" id="{602CB438-6795-4D1A-8DC1-C27B34059568}"/>
              </a:ext>
            </a:extLst>
          </p:cNvPr>
          <p:cNvSpPr/>
          <p:nvPr/>
        </p:nvSpPr>
        <p:spPr>
          <a:xfrm>
            <a:off x="5705032" y="1258473"/>
            <a:ext cx="2877065" cy="1152000"/>
          </a:xfrm>
          <a:prstGeom prst="wedgeRoundRectCallout">
            <a:avLst>
              <a:gd name="adj1" fmla="val -73405"/>
              <a:gd name="adj2" fmla="val 36714"/>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Arjun</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stands for the substance carbon.</a:t>
            </a:r>
          </a:p>
        </p:txBody>
      </p:sp>
      <p:sp>
        <p:nvSpPr>
          <p:cNvPr id="24" name="Speech Bubble: Rectangle with Corners Rounded 9">
            <a:extLst>
              <a:ext uri="{FF2B5EF4-FFF2-40B4-BE49-F238E27FC236}">
                <a16:creationId xmlns:a16="http://schemas.microsoft.com/office/drawing/2014/main" id="{98B94DFB-448C-4036-BEB0-2FCE8FA86219}"/>
              </a:ext>
            </a:extLst>
          </p:cNvPr>
          <p:cNvSpPr/>
          <p:nvPr/>
        </p:nvSpPr>
        <p:spPr>
          <a:xfrm>
            <a:off x="5930920" y="2620786"/>
            <a:ext cx="2842593" cy="1152000"/>
          </a:xfrm>
          <a:prstGeom prst="wedgeRoundRectCallout">
            <a:avLst>
              <a:gd name="adj1" fmla="val -62361"/>
              <a:gd name="adj2" fmla="val -18645"/>
              <a:gd name="adj3" fmla="val 16667"/>
            </a:avLst>
          </a:prstGeom>
          <a:solidFill>
            <a:srgbClr val="FAFAEA"/>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b="1" dirty="0">
                <a:solidFill>
                  <a:srgbClr val="002060"/>
                </a:solidFill>
                <a:latin typeface="Verdana" panose="020B0604030504040204" pitchFamily="34" charset="0"/>
                <a:ea typeface="Verdana" panose="020B0604030504040204" pitchFamily="34" charset="0"/>
                <a:cs typeface="Verdana" panose="020B0604030504040204" pitchFamily="34" charset="0"/>
              </a:rPr>
              <a:t>Kyle</a:t>
            </a:r>
          </a:p>
          <a:p>
            <a:pPr algn="ctr"/>
            <a:r>
              <a:rPr lang="en-GB" dirty="0">
                <a:solidFill>
                  <a:srgbClr val="002060"/>
                </a:solidFill>
                <a:latin typeface="Verdana" panose="020B0604030504040204" pitchFamily="34" charset="0"/>
                <a:ea typeface="Verdana" panose="020B0604030504040204" pitchFamily="34" charset="0"/>
                <a:cs typeface="Verdana" panose="020B0604030504040204" pitchFamily="34" charset="0"/>
              </a:rPr>
              <a:t>C makes me picture a lump of black coal.</a:t>
            </a:r>
          </a:p>
        </p:txBody>
      </p:sp>
      <p:sp>
        <p:nvSpPr>
          <p:cNvPr id="25" name="Text Placeholder 16">
            <a:extLst>
              <a:ext uri="{FF2B5EF4-FFF2-40B4-BE49-F238E27FC236}">
                <a16:creationId xmlns:a16="http://schemas.microsoft.com/office/drawing/2014/main" id="{837EADF2-5421-49B3-876D-43DF9CCFEB1B}"/>
              </a:ext>
            </a:extLst>
          </p:cNvPr>
          <p:cNvSpPr txBox="1">
            <a:spLocks/>
          </p:cNvSpPr>
          <p:nvPr/>
        </p:nvSpPr>
        <p:spPr>
          <a:xfrm>
            <a:off x="409576" y="4526308"/>
            <a:ext cx="8285163" cy="1755647"/>
          </a:xfrm>
          <a:prstGeom prst="rect">
            <a:avLst/>
          </a:prstGeom>
        </p:spPr>
        <p:txBody>
          <a:bodyPr vert="horz" lIns="91440" tIns="45720" rIns="91440" bIns="45720" rtlCol="0">
            <a:noAutofit/>
          </a:bodyPr>
          <a:lstStyle>
            <a:lvl1pPr marL="0" indent="0" algn="l" defTabSz="914400" rtl="0" eaLnBrk="1" latinLnBrk="0" hangingPunct="1">
              <a:lnSpc>
                <a:spcPct val="114000"/>
              </a:lnSpc>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nSpc>
                <a:spcPct val="150000"/>
              </a:lnSpc>
              <a:defRPr/>
            </a:pPr>
            <a:r>
              <a:rPr lang="en-GB" sz="1600" b="1" dirty="0"/>
              <a:t>To talk about in your group:</a:t>
            </a:r>
          </a:p>
          <a:p>
            <a:pPr lvl="0">
              <a:lnSpc>
                <a:spcPct val="150000"/>
              </a:lnSpc>
              <a:defRPr/>
            </a:pPr>
            <a:r>
              <a:rPr lang="en-GB" sz="1600" dirty="0"/>
              <a:t>1   Who do you </a:t>
            </a:r>
            <a:r>
              <a:rPr lang="en-GB" sz="1600" b="1" dirty="0"/>
              <a:t>agree</a:t>
            </a:r>
            <a:r>
              <a:rPr lang="en-GB" sz="1600" dirty="0"/>
              <a:t> with?</a:t>
            </a:r>
          </a:p>
          <a:p>
            <a:pPr lvl="0">
              <a:lnSpc>
                <a:spcPct val="150000"/>
              </a:lnSpc>
              <a:defRPr/>
            </a:pPr>
            <a:r>
              <a:rPr lang="en-GB" sz="1600" dirty="0"/>
              <a:t>2   Who do you </a:t>
            </a:r>
            <a:r>
              <a:rPr lang="en-GB" sz="1600" b="1" dirty="0"/>
              <a:t>disagree</a:t>
            </a:r>
            <a:r>
              <a:rPr lang="en-GB" sz="1600" dirty="0"/>
              <a:t> with, and why?</a:t>
            </a:r>
          </a:p>
          <a:p>
            <a:pPr lvl="0">
              <a:lnSpc>
                <a:spcPct val="150000"/>
              </a:lnSpc>
              <a:defRPr/>
            </a:pPr>
            <a:r>
              <a:rPr lang="en-GB" sz="1600" dirty="0"/>
              <a:t>3   How would you explain the right ideas to these children?</a:t>
            </a:r>
          </a:p>
        </p:txBody>
      </p:sp>
      <p:sp>
        <p:nvSpPr>
          <p:cNvPr id="26" name="Text Placeholder 3">
            <a:extLst>
              <a:ext uri="{FF2B5EF4-FFF2-40B4-BE49-F238E27FC236}">
                <a16:creationId xmlns:a16="http://schemas.microsoft.com/office/drawing/2014/main" id="{FF07EEB8-6B4F-49A8-9EB5-82ED64F04E68}"/>
              </a:ext>
            </a:extLst>
          </p:cNvPr>
          <p:cNvSpPr txBox="1">
            <a:spLocks/>
          </p:cNvSpPr>
          <p:nvPr/>
        </p:nvSpPr>
        <p:spPr>
          <a:xfrm>
            <a:off x="1878605" y="740224"/>
            <a:ext cx="6104252" cy="518249"/>
          </a:xfrm>
          <a:prstGeom prst="rect">
            <a:avLst/>
          </a:prstGeom>
        </p:spPr>
        <p:txBody>
          <a:bodyPr/>
          <a:lstStyle>
            <a:lvl1pPr marL="0" indent="0" algn="l" defTabSz="914400" rtl="0" eaLnBrk="1" latinLnBrk="0" hangingPunct="1">
              <a:spcBef>
                <a:spcPct val="20000"/>
              </a:spcBef>
              <a:buFont typeface="+mj-lt"/>
              <a:buNone/>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lgn="l" defTabSz="914400" rtl="0" eaLnBrk="1" latinLnBrk="0" hangingPunct="1">
              <a:spcBef>
                <a:spcPct val="20000"/>
              </a:spcBef>
              <a:buFont typeface="Arial" panose="020B0604020202020204" pitchFamily="34"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1485900" indent="-571500" algn="l" defTabSz="914400" rtl="0" eaLnBrk="1" latinLnBrk="0" hangingPunct="1">
              <a:spcBef>
                <a:spcPct val="20000"/>
              </a:spcBef>
              <a:buFont typeface="Courier New" panose="02070309020205020404" pitchFamily="49" charset="0"/>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1974850" indent="-539750" algn="l" defTabSz="914400" rtl="0" eaLnBrk="1" latinLnBrk="0" hangingPunct="1">
              <a:spcBef>
                <a:spcPct val="20000"/>
              </a:spcBef>
              <a:buFont typeface="Wingdings" panose="05000000000000000000"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2514600" indent="-539750" algn="l" defTabSz="914400" rtl="0" eaLnBrk="1" latinLnBrk="0" hangingPunct="1">
              <a:spcBef>
                <a:spcPct val="20000"/>
              </a:spcBef>
              <a:buFont typeface="Courier New" panose="02070309020205020404" pitchFamily="49" charset="0"/>
              <a:buChar char="o"/>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GB" dirty="0">
                <a:solidFill>
                  <a:srgbClr val="1F497D">
                    <a:lumMod val="50000"/>
                  </a:srgbClr>
                </a:solidFill>
              </a:rPr>
              <a:t>Some c</a:t>
            </a:r>
            <a:r>
              <a:rPr lang="en-GB" dirty="0">
                <a:solidFill>
                  <a:srgbClr val="10253F"/>
                </a:solidFill>
              </a:rPr>
              <a:t>hildr</a:t>
            </a:r>
            <a:r>
              <a:rPr lang="en-GB" dirty="0">
                <a:solidFill>
                  <a:srgbClr val="1F497D">
                    <a:lumMod val="50000"/>
                  </a:srgbClr>
                </a:solidFill>
              </a:rPr>
              <a:t>en talk about the C in CO</a:t>
            </a:r>
            <a:r>
              <a:rPr lang="en-GB" baseline="-25000" dirty="0">
                <a:solidFill>
                  <a:srgbClr val="1F497D">
                    <a:lumMod val="50000"/>
                  </a:srgbClr>
                </a:solidFill>
              </a:rPr>
              <a:t>2</a:t>
            </a:r>
            <a:r>
              <a:rPr lang="en-GB" dirty="0">
                <a:solidFill>
                  <a:srgbClr val="1F497D">
                    <a:lumMod val="50000"/>
                  </a:srgbClr>
                </a:solidFill>
              </a:rPr>
              <a:t>.</a:t>
            </a:r>
          </a:p>
          <a:p>
            <a:pPr>
              <a:defRPr/>
            </a:pPr>
            <a:endParaRPr lang="en-GB" dirty="0">
              <a:solidFill>
                <a:srgbClr val="1F497D">
                  <a:lumMod val="50000"/>
                </a:srgbClr>
              </a:solidFill>
            </a:endParaRPr>
          </a:p>
        </p:txBody>
      </p:sp>
    </p:spTree>
    <p:extLst>
      <p:ext uri="{BB962C8B-B14F-4D97-AF65-F5344CB8AC3E}">
        <p14:creationId xmlns:p14="http://schemas.microsoft.com/office/powerpoint/2010/main" val="2372916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EE29-515E-4832-996C-E4B647D8C8CA}"/>
              </a:ext>
            </a:extLst>
          </p:cNvPr>
          <p:cNvSpPr>
            <a:spLocks noGrp="1"/>
          </p:cNvSpPr>
          <p:nvPr>
            <p:ph type="title"/>
          </p:nvPr>
        </p:nvSpPr>
        <p:spPr/>
        <p:txBody>
          <a:bodyPr/>
          <a:lstStyle/>
          <a:p>
            <a:r>
              <a:rPr lang="en-GB" dirty="0"/>
              <a:t>SMART targets</a:t>
            </a:r>
          </a:p>
        </p:txBody>
      </p:sp>
      <p:sp>
        <p:nvSpPr>
          <p:cNvPr id="3" name="Content Placeholder 2">
            <a:extLst>
              <a:ext uri="{FF2B5EF4-FFF2-40B4-BE49-F238E27FC236}">
                <a16:creationId xmlns:a16="http://schemas.microsoft.com/office/drawing/2014/main" id="{B53DA956-EF19-47F9-8146-7727C71347FA}"/>
              </a:ext>
            </a:extLst>
          </p:cNvPr>
          <p:cNvSpPr>
            <a:spLocks noGrp="1"/>
          </p:cNvSpPr>
          <p:nvPr>
            <p:ph idx="1"/>
          </p:nvPr>
        </p:nvSpPr>
        <p:spPr/>
        <p:txBody>
          <a:bodyPr>
            <a:normAutofit fontScale="92500" lnSpcReduction="10000"/>
          </a:bodyPr>
          <a:lstStyle/>
          <a:p>
            <a:r>
              <a:rPr lang="en-GB" dirty="0"/>
              <a:t>You have previously had a lecture on self efficacy and SMART targets. </a:t>
            </a:r>
          </a:p>
          <a:p>
            <a:endParaRPr lang="en-GB" dirty="0"/>
          </a:p>
          <a:p>
            <a:r>
              <a:rPr lang="en-GB" dirty="0"/>
              <a:t>In your portfolio of evidence that is due in December you will need to show evidence of how you have:</a:t>
            </a:r>
          </a:p>
          <a:p>
            <a:endParaRPr lang="en-GB" dirty="0"/>
          </a:p>
          <a:p>
            <a:r>
              <a:rPr lang="en-GB" dirty="0"/>
              <a:t>Improved your subject </a:t>
            </a:r>
            <a:r>
              <a:rPr lang="en-GB" dirty="0" err="1"/>
              <a:t>knolwedge</a:t>
            </a:r>
            <a:r>
              <a:rPr lang="en-GB" dirty="0"/>
              <a:t>.</a:t>
            </a:r>
          </a:p>
          <a:p>
            <a:r>
              <a:rPr lang="en-GB" dirty="0"/>
              <a:t>Used theories on how pupils learn to frame your practice. </a:t>
            </a:r>
          </a:p>
          <a:p>
            <a:endParaRPr lang="en-GB" dirty="0"/>
          </a:p>
          <a:p>
            <a:r>
              <a:rPr lang="en-GB" dirty="0"/>
              <a:t>What SMART target can you set yourself and how can you use BEST to evidence that progress? </a:t>
            </a:r>
          </a:p>
        </p:txBody>
      </p:sp>
    </p:spTree>
    <p:extLst>
      <p:ext uri="{BB962C8B-B14F-4D97-AF65-F5344CB8AC3E}">
        <p14:creationId xmlns:p14="http://schemas.microsoft.com/office/powerpoint/2010/main" val="262447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7D91-5EF4-4C50-B6BC-AD19F50D26F5}"/>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98FFC69A-D11E-4E7F-BB3F-80716A59FC1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9478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721514" y="1942901"/>
            <a:ext cx="2695546" cy="2917985"/>
            <a:chOff x="3763713" y="1849281"/>
            <a:chExt cx="2695546" cy="291798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359436">
              <a:off x="3763713" y="1849281"/>
              <a:ext cx="2694893" cy="2026800"/>
            </a:xfrm>
            <a:prstGeom prst="rect">
              <a:avLst/>
            </a:prstGeom>
            <a:ln w="6350">
              <a:solidFill>
                <a:srgbClr val="D3CDBD"/>
              </a:solidFill>
            </a:ln>
            <a:effectLst>
              <a:outerShdw blurRad="50800" dist="38100" dir="2700000" algn="tl" rotWithShape="0">
                <a:prstClr val="black">
                  <a:alpha val="40000"/>
                </a:prstClr>
              </a:outerShdw>
            </a:effectLst>
          </p:spPr>
        </p:pic>
        <p:sp>
          <p:nvSpPr>
            <p:cNvPr id="10" name="TextBox 9"/>
            <p:cNvSpPr txBox="1"/>
            <p:nvPr/>
          </p:nvSpPr>
          <p:spPr>
            <a:xfrm>
              <a:off x="4303437" y="4056714"/>
              <a:ext cx="1626915" cy="710552"/>
            </a:xfrm>
            <a:prstGeom prst="rect">
              <a:avLst/>
            </a:prstGeom>
            <a:noFill/>
          </p:spPr>
          <p:txBody>
            <a:bodyPr vert="horz" wrap="square" lIns="36000" tIns="108000" rIns="72000" bIns="108000" rtlCol="0" anchor="t" anchorCtr="0">
              <a:spAutoFit/>
            </a:bodyPr>
            <a:lstStyle/>
            <a:p>
              <a:pPr algn="ctr"/>
              <a:r>
                <a:rPr lang="en-GB" sz="1600" dirty="0">
                  <a:solidFill>
                    <a:srgbClr val="595959"/>
                  </a:solidFill>
                </a:rPr>
                <a:t>DIAGNOSTIC QUESTIONS</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80000">
              <a:off x="3931285" y="2076098"/>
              <a:ext cx="2527974" cy="1894650"/>
            </a:xfrm>
            <a:prstGeom prst="rect">
              <a:avLst/>
            </a:prstGeom>
            <a:ln w="6350">
              <a:solidFill>
                <a:schemeClr val="bg1">
                  <a:lumMod val="75000"/>
                </a:schemeClr>
              </a:solidFill>
            </a:ln>
            <a:effectLst>
              <a:outerShdw blurRad="50800" dist="38100" dir="2700000" algn="tl" rotWithShape="0">
                <a:prstClr val="black">
                  <a:alpha val="40000"/>
                </a:prstClr>
              </a:outerShdw>
            </a:effectLst>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2042" y="178801"/>
            <a:ext cx="2878847" cy="1131738"/>
          </a:xfrm>
          <a:prstGeom prst="rect">
            <a:avLst/>
          </a:prstGeom>
          <a:ln>
            <a:noFill/>
          </a:ln>
        </p:spPr>
      </p:pic>
      <p:grpSp>
        <p:nvGrpSpPr>
          <p:cNvPr id="40" name="Group 39"/>
          <p:cNvGrpSpPr/>
          <p:nvPr/>
        </p:nvGrpSpPr>
        <p:grpSpPr>
          <a:xfrm>
            <a:off x="4330708" y="1861032"/>
            <a:ext cx="2702400" cy="2960665"/>
            <a:chOff x="6294529" y="1806601"/>
            <a:chExt cx="2702400" cy="2960665"/>
          </a:xfrm>
        </p:grpSpPr>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283437">
              <a:off x="6294529" y="1806601"/>
              <a:ext cx="2702400" cy="2026800"/>
            </a:xfrm>
            <a:prstGeom prst="rect">
              <a:avLst/>
            </a:prstGeom>
            <a:ln w="6350">
              <a:solidFill>
                <a:srgbClr val="D3CDBD"/>
              </a:solidFill>
            </a:ln>
            <a:effectLst>
              <a:outerShdw blurRad="50800" dist="38100" dir="2700000" algn="tl" rotWithShape="0">
                <a:prstClr val="black">
                  <a:alpha val="40000"/>
                </a:prstClr>
              </a:outerShdw>
            </a:effectLst>
          </p:spPr>
        </p:pic>
        <p:sp>
          <p:nvSpPr>
            <p:cNvPr id="11" name="TextBox 10"/>
            <p:cNvSpPr txBox="1"/>
            <p:nvPr/>
          </p:nvSpPr>
          <p:spPr>
            <a:xfrm>
              <a:off x="6798664" y="4056714"/>
              <a:ext cx="1626915" cy="710552"/>
            </a:xfrm>
            <a:prstGeom prst="rect">
              <a:avLst/>
            </a:prstGeom>
            <a:noFill/>
          </p:spPr>
          <p:txBody>
            <a:bodyPr vert="horz" wrap="square" lIns="36000" tIns="108000" rIns="72000" bIns="108000" rtlCol="0" anchor="t" anchorCtr="0">
              <a:spAutoFit/>
            </a:bodyPr>
            <a:lstStyle/>
            <a:p>
              <a:pPr algn="ctr"/>
              <a:r>
                <a:rPr lang="en-GB" sz="1600" dirty="0">
                  <a:solidFill>
                    <a:srgbClr val="595959"/>
                  </a:solidFill>
                </a:rPr>
                <a:t>RESPONSE ACTIVITIES</a:t>
              </a:r>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480000">
              <a:off x="6349451" y="2103135"/>
              <a:ext cx="2525341" cy="1895981"/>
            </a:xfrm>
            <a:prstGeom prst="rect">
              <a:avLst/>
            </a:prstGeom>
            <a:ln w="6350">
              <a:solidFill>
                <a:schemeClr val="bg1">
                  <a:lumMod val="75000"/>
                </a:schemeClr>
              </a:solidFill>
            </a:ln>
            <a:effectLst>
              <a:outerShdw blurRad="50800" dist="38100" dir="2700000" algn="tl" rotWithShape="0">
                <a:prstClr val="black">
                  <a:alpha val="40000"/>
                </a:prstClr>
              </a:outerShdw>
            </a:effectLst>
          </p:spPr>
        </p:pic>
      </p:grpSp>
      <p:grpSp>
        <p:nvGrpSpPr>
          <p:cNvPr id="38" name="Group 37"/>
          <p:cNvGrpSpPr/>
          <p:nvPr/>
        </p:nvGrpSpPr>
        <p:grpSpPr>
          <a:xfrm>
            <a:off x="6740989" y="1983030"/>
            <a:ext cx="3712782" cy="2838667"/>
            <a:chOff x="226923" y="1928599"/>
            <a:chExt cx="3712782" cy="2838667"/>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120000">
              <a:off x="292905" y="1928599"/>
              <a:ext cx="3646800" cy="1460347"/>
            </a:xfrm>
            <a:prstGeom prst="rect">
              <a:avLst/>
            </a:prstGeom>
            <a:ln w="6350">
              <a:solidFill>
                <a:schemeClr val="bg1">
                  <a:lumMod val="8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1360000">
              <a:off x="273796" y="2209783"/>
              <a:ext cx="3646800" cy="1503773"/>
            </a:xfrm>
            <a:prstGeom prst="rect">
              <a:avLst/>
            </a:prstGeom>
            <a:ln w="6350">
              <a:solidFill>
                <a:schemeClr val="bg1">
                  <a:lumMod val="85000"/>
                </a:schemeClr>
              </a:solidFill>
            </a:ln>
            <a:effectLst>
              <a:outerShdw blurRad="50800" dist="38100" dir="2700000" algn="tl" rotWithShape="0">
                <a:prstClr val="black">
                  <a:alpha val="40000"/>
                </a:prstClr>
              </a:outerShdw>
            </a:effectLst>
          </p:spPr>
        </p:pic>
        <p:sp>
          <p:nvSpPr>
            <p:cNvPr id="9" name="TextBox 8"/>
            <p:cNvSpPr txBox="1"/>
            <p:nvPr/>
          </p:nvSpPr>
          <p:spPr>
            <a:xfrm>
              <a:off x="1237365" y="4056714"/>
              <a:ext cx="1626915" cy="710552"/>
            </a:xfrm>
            <a:prstGeom prst="rect">
              <a:avLst/>
            </a:prstGeom>
            <a:noFill/>
          </p:spPr>
          <p:txBody>
            <a:bodyPr vert="horz" wrap="square" lIns="36000" tIns="108000" rIns="72000" bIns="108000" rtlCol="0" anchor="t" anchorCtr="0">
              <a:spAutoFit/>
            </a:bodyPr>
            <a:lstStyle/>
            <a:p>
              <a:pPr algn="ctr"/>
              <a:r>
                <a:rPr lang="en-GB" sz="1600" dirty="0">
                  <a:solidFill>
                    <a:srgbClr val="595959"/>
                  </a:solidFill>
                </a:rPr>
                <a:t>PROGRESSION TOOLKITS</a:t>
              </a: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480000">
              <a:off x="226923" y="2476248"/>
              <a:ext cx="3647799" cy="1539825"/>
            </a:xfrm>
            <a:prstGeom prst="rect">
              <a:avLst/>
            </a:prstGeom>
            <a:ln w="6350">
              <a:solidFill>
                <a:schemeClr val="bg1">
                  <a:lumMod val="75000"/>
                </a:schemeClr>
              </a:solidFill>
            </a:ln>
            <a:effectLst>
              <a:outerShdw blurRad="50800" dist="38100" dir="2700000" algn="tl" rotWithShape="0">
                <a:prstClr val="black">
                  <a:alpha val="40000"/>
                </a:prstClr>
              </a:outerShdw>
            </a:effectLst>
          </p:spPr>
        </p:pic>
      </p:grpSp>
      <p:sp>
        <p:nvSpPr>
          <p:cNvPr id="17" name="TextBox 16"/>
          <p:cNvSpPr txBox="1"/>
          <p:nvPr/>
        </p:nvSpPr>
        <p:spPr>
          <a:xfrm>
            <a:off x="1524001" y="4948486"/>
            <a:ext cx="9144000" cy="1002940"/>
          </a:xfrm>
          <a:prstGeom prst="rect">
            <a:avLst/>
          </a:prstGeom>
          <a:solidFill>
            <a:schemeClr val="bg1">
              <a:lumMod val="85000"/>
            </a:schemeClr>
          </a:solidFill>
        </p:spPr>
        <p:txBody>
          <a:bodyPr vert="horz" wrap="square" lIns="36000" tIns="108000" rIns="72000" bIns="108000" rtlCol="0" anchor="t" anchorCtr="0">
            <a:spAutoFit/>
          </a:bodyPr>
          <a:lstStyle/>
          <a:p>
            <a:pPr marL="361950" algn="ctr"/>
            <a:r>
              <a:rPr lang="en-GB" sz="2000" dirty="0">
                <a:solidFill>
                  <a:srgbClr val="333F48"/>
                </a:solidFill>
              </a:rPr>
              <a:t>…to help teachers develop </a:t>
            </a:r>
            <a:r>
              <a:rPr lang="en-GB" sz="2000" b="1" dirty="0">
                <a:solidFill>
                  <a:srgbClr val="006580"/>
                </a:solidFill>
              </a:rPr>
              <a:t>evidence-based practices</a:t>
            </a:r>
            <a:endParaRPr lang="en-GB" sz="2000" dirty="0">
              <a:solidFill>
                <a:srgbClr val="333F48"/>
              </a:solidFill>
            </a:endParaRPr>
          </a:p>
          <a:p>
            <a:pPr marL="361950" algn="ctr"/>
            <a:endParaRPr lang="en-GB" sz="1100" dirty="0">
              <a:solidFill>
                <a:srgbClr val="333F48"/>
              </a:solidFill>
            </a:endParaRPr>
          </a:p>
          <a:p>
            <a:pPr marL="361950" algn="ctr"/>
            <a:r>
              <a:rPr lang="en-GB" sz="2000" dirty="0">
                <a:solidFill>
                  <a:srgbClr val="333F48"/>
                </a:solidFill>
              </a:rPr>
              <a:t>…to test and consolidate students’ understanding of </a:t>
            </a:r>
            <a:r>
              <a:rPr lang="en-GB" sz="2000" b="1" dirty="0">
                <a:solidFill>
                  <a:srgbClr val="006580"/>
                </a:solidFill>
              </a:rPr>
              <a:t>key concepts</a:t>
            </a:r>
            <a:r>
              <a:rPr lang="en-GB" sz="2000" dirty="0">
                <a:solidFill>
                  <a:srgbClr val="333F48"/>
                </a:solidFill>
              </a:rPr>
              <a:t> in science.</a:t>
            </a:r>
          </a:p>
        </p:txBody>
      </p:sp>
      <p:sp>
        <p:nvSpPr>
          <p:cNvPr id="2" name="Rectangle 1"/>
          <p:cNvSpPr/>
          <p:nvPr/>
        </p:nvSpPr>
        <p:spPr>
          <a:xfrm>
            <a:off x="1524000" y="6335138"/>
            <a:ext cx="9144000" cy="522862"/>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p:cNvGrpSpPr/>
          <p:nvPr/>
        </p:nvGrpSpPr>
        <p:grpSpPr>
          <a:xfrm>
            <a:off x="7778946" y="51882"/>
            <a:ext cx="1404000" cy="1404000"/>
            <a:chOff x="7057510" y="277365"/>
            <a:chExt cx="1404000" cy="1404000"/>
          </a:xfrm>
        </p:grpSpPr>
        <p:sp>
          <p:nvSpPr>
            <p:cNvPr id="28" name="Oval 27"/>
            <p:cNvSpPr>
              <a:spLocks noChangeAspect="1"/>
            </p:cNvSpPr>
            <p:nvPr/>
          </p:nvSpPr>
          <p:spPr>
            <a:xfrm>
              <a:off x="7057510" y="277365"/>
              <a:ext cx="1404000" cy="1404000"/>
            </a:xfrm>
            <a:prstGeom prst="ellipse">
              <a:avLst/>
            </a:prstGeom>
            <a:solidFill>
              <a:srgbClr val="D3C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9" name="Text Box 29"/>
            <p:cNvSpPr txBox="1"/>
            <p:nvPr/>
          </p:nvSpPr>
          <p:spPr>
            <a:xfrm>
              <a:off x="7059423" y="527515"/>
              <a:ext cx="1400175" cy="90370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All based</a:t>
              </a:r>
            </a:p>
            <a:p>
              <a:pPr algn="ctr"/>
              <a:r>
                <a:rPr lang="en-GB"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on research evidence</a:t>
              </a: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7" name="Group 36"/>
          <p:cNvGrpSpPr/>
          <p:nvPr/>
        </p:nvGrpSpPr>
        <p:grpSpPr>
          <a:xfrm>
            <a:off x="6377148" y="51882"/>
            <a:ext cx="1412974" cy="1404000"/>
            <a:chOff x="3995690" y="42595"/>
            <a:chExt cx="1412974" cy="1404000"/>
          </a:xfrm>
        </p:grpSpPr>
        <p:sp>
          <p:nvSpPr>
            <p:cNvPr id="25" name="Oval 24"/>
            <p:cNvSpPr>
              <a:spLocks noChangeAspect="1"/>
            </p:cNvSpPr>
            <p:nvPr/>
          </p:nvSpPr>
          <p:spPr>
            <a:xfrm>
              <a:off x="3995690" y="42595"/>
              <a:ext cx="1404000" cy="1404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0" name="Text Box 29"/>
            <p:cNvSpPr txBox="1"/>
            <p:nvPr/>
          </p:nvSpPr>
          <p:spPr>
            <a:xfrm>
              <a:off x="4008489" y="287528"/>
              <a:ext cx="1400175" cy="90370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Hundreds</a:t>
              </a:r>
            </a:p>
            <a:p>
              <a:pPr algn="ctr"/>
              <a:r>
                <a:rPr lang="en-GB"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of</a:t>
              </a:r>
            </a:p>
            <a:p>
              <a:pPr algn="ctr"/>
              <a:r>
                <a:rPr lang="en-GB"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resources</a:t>
              </a: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5" name="Group 14"/>
          <p:cNvGrpSpPr/>
          <p:nvPr/>
        </p:nvGrpSpPr>
        <p:grpSpPr>
          <a:xfrm>
            <a:off x="9182657" y="51882"/>
            <a:ext cx="1404000" cy="1404000"/>
            <a:chOff x="7815100" y="72576"/>
            <a:chExt cx="1404000" cy="1404000"/>
          </a:xfrm>
        </p:grpSpPr>
        <p:sp>
          <p:nvSpPr>
            <p:cNvPr id="34" name="Oval 33"/>
            <p:cNvSpPr>
              <a:spLocks noChangeAspect="1"/>
            </p:cNvSpPr>
            <p:nvPr/>
          </p:nvSpPr>
          <p:spPr>
            <a:xfrm>
              <a:off x="7815100" y="72576"/>
              <a:ext cx="1404000" cy="1404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6" name="Text Box 29"/>
            <p:cNvSpPr txBox="1"/>
            <p:nvPr/>
          </p:nvSpPr>
          <p:spPr>
            <a:xfrm>
              <a:off x="7817013" y="322726"/>
              <a:ext cx="1400175" cy="903700"/>
            </a:xfrm>
            <a:prstGeom prst="rect">
              <a:avLst/>
            </a:prstGeom>
            <a:noFill/>
            <a:ln w="6350">
              <a:noFill/>
            </a:ln>
          </p:spPr>
          <p:txBody>
            <a:bodyPr rot="0" spcFirstLastPara="0" vert="horz" wrap="square" lIns="36000" tIns="36000" rIns="36000" bIns="36000" numCol="1" spcCol="0" rtlCol="0" fromWordArt="0" anchor="t" anchorCtr="0" forceAA="0" compatLnSpc="1">
              <a:prstTxWarp prst="textNoShape">
                <a:avLst/>
              </a:prstTxWarp>
              <a:spAutoFit/>
            </a:bodyPr>
            <a:lstStyle/>
            <a:p>
              <a:pPr algn="ctr"/>
              <a:r>
                <a:rPr lang="en-GB" b="1" dirty="0">
                  <a:solidFill>
                    <a:srgbClr val="006580"/>
                  </a:solidFill>
                  <a:latin typeface="Calibri" panose="020F0502020204030204" pitchFamily="34" charset="0"/>
                  <a:ea typeface="Calibri" panose="020F0502020204030204" pitchFamily="34" charset="0"/>
                  <a:cs typeface="Times New Roman" panose="02020603050405020304" pitchFamily="18" charset="0"/>
                </a:rPr>
                <a:t>ONLINE, OPEN-ACCESS &amp; FREE!</a:t>
              </a: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6" name="TextBox 15">
            <a:extLst>
              <a:ext uri="{FF2B5EF4-FFF2-40B4-BE49-F238E27FC236}">
                <a16:creationId xmlns:a16="http://schemas.microsoft.com/office/drawing/2014/main" id="{961D0EAB-A377-4334-8869-1187084E10FA}"/>
              </a:ext>
            </a:extLst>
          </p:cNvPr>
          <p:cNvSpPr txBox="1"/>
          <p:nvPr/>
        </p:nvSpPr>
        <p:spPr>
          <a:xfrm>
            <a:off x="25387" y="5951426"/>
            <a:ext cx="11313042" cy="923330"/>
          </a:xfrm>
          <a:prstGeom prst="rect">
            <a:avLst/>
          </a:prstGeom>
          <a:noFill/>
        </p:spPr>
        <p:txBody>
          <a:bodyPr wrap="square" rtlCol="0">
            <a:spAutoFit/>
          </a:bodyPr>
          <a:lstStyle/>
          <a:p>
            <a:r>
              <a:rPr lang="en-GB" dirty="0"/>
              <a:t>BEST (2021) available at https://www.stem.org.uk/secondary/resources/collections/science/best-evidence-science-teaching?gclid=CjwKCAjwo9unBhBTEiwAipC1181kZNkJY_5q1QXca-dKWWLyIHjTJRi6Vwe9JfiDYbFxk6kOWmCu8BoC3DQQAvD_BwE</a:t>
            </a:r>
          </a:p>
        </p:txBody>
      </p:sp>
    </p:spTree>
    <p:extLst>
      <p:ext uri="{BB962C8B-B14F-4D97-AF65-F5344CB8AC3E}">
        <p14:creationId xmlns:p14="http://schemas.microsoft.com/office/powerpoint/2010/main" val="9021456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Evidence Science Teaching (BEST)</a:t>
            </a:r>
          </a:p>
        </p:txBody>
      </p:sp>
      <p:sp>
        <p:nvSpPr>
          <p:cNvPr id="3" name="Content Placeholder 2"/>
          <p:cNvSpPr>
            <a:spLocks noGrp="1"/>
          </p:cNvSpPr>
          <p:nvPr>
            <p:ph idx="1"/>
          </p:nvPr>
        </p:nvSpPr>
        <p:spPr>
          <a:xfrm>
            <a:off x="354420" y="1391567"/>
            <a:ext cx="7123394" cy="5466433"/>
          </a:xfrm>
        </p:spPr>
        <p:txBody>
          <a:bodyPr>
            <a:noAutofit/>
          </a:bodyPr>
          <a:lstStyle/>
          <a:p>
            <a:pPr marL="0" indent="0">
              <a:spcBef>
                <a:spcPts val="300"/>
              </a:spcBef>
              <a:buNone/>
            </a:pPr>
            <a:r>
              <a:rPr lang="en-GB" sz="1800" dirty="0">
                <a:solidFill>
                  <a:srgbClr val="333F48"/>
                </a:solidFill>
              </a:rPr>
              <a:t>The resources have been developed from the best available research evidence on:</a:t>
            </a:r>
          </a:p>
          <a:p>
            <a:pPr marL="536575" lvl="1" indent="-268288">
              <a:spcBef>
                <a:spcPts val="300"/>
              </a:spcBef>
            </a:pPr>
            <a:r>
              <a:rPr lang="en-GB" sz="1600" dirty="0">
                <a:solidFill>
                  <a:srgbClr val="006580"/>
                </a:solidFill>
              </a:rPr>
              <a:t>common misunderstandings in science</a:t>
            </a:r>
          </a:p>
          <a:p>
            <a:pPr marL="536575" lvl="1" indent="-268288">
              <a:spcBef>
                <a:spcPts val="300"/>
              </a:spcBef>
            </a:pPr>
            <a:r>
              <a:rPr lang="en-GB" sz="1600" dirty="0">
                <a:solidFill>
                  <a:srgbClr val="006580"/>
                </a:solidFill>
              </a:rPr>
              <a:t>effective diagnostic questioning and formative assessment</a:t>
            </a:r>
          </a:p>
          <a:p>
            <a:pPr marL="536575" lvl="1" indent="-268288">
              <a:spcBef>
                <a:spcPts val="300"/>
              </a:spcBef>
            </a:pPr>
            <a:r>
              <a:rPr lang="en-GB" sz="1600" dirty="0">
                <a:solidFill>
                  <a:srgbClr val="006580"/>
                </a:solidFill>
              </a:rPr>
              <a:t>constructivist approaches to building understanding</a:t>
            </a:r>
          </a:p>
          <a:p>
            <a:pPr marL="536575" lvl="1" indent="-268288">
              <a:spcBef>
                <a:spcPts val="300"/>
              </a:spcBef>
            </a:pPr>
            <a:r>
              <a:rPr lang="en-GB" sz="1600" dirty="0">
                <a:solidFill>
                  <a:srgbClr val="006580"/>
                </a:solidFill>
              </a:rPr>
              <a:t>sequencing of key concepts.</a:t>
            </a:r>
          </a:p>
          <a:p>
            <a:pPr marL="0" indent="0">
              <a:buNone/>
            </a:pPr>
            <a:endParaRPr lang="en-GB" sz="900" dirty="0">
              <a:solidFill>
                <a:srgbClr val="333F48"/>
              </a:solidFill>
            </a:endParaRPr>
          </a:p>
          <a:p>
            <a:pPr marL="0" indent="0">
              <a:spcAft>
                <a:spcPts val="600"/>
              </a:spcAft>
              <a:buNone/>
            </a:pPr>
            <a:r>
              <a:rPr lang="en-GB" sz="1800" dirty="0">
                <a:solidFill>
                  <a:srgbClr val="333F48"/>
                </a:solidFill>
              </a:rPr>
              <a:t>The resources are developed by the </a:t>
            </a:r>
            <a:r>
              <a:rPr lang="en-GB" sz="1800" dirty="0">
                <a:solidFill>
                  <a:srgbClr val="006580"/>
                </a:solidFill>
              </a:rPr>
              <a:t>University of York Science Education Group</a:t>
            </a:r>
            <a:r>
              <a:rPr lang="en-GB" sz="1800" dirty="0">
                <a:solidFill>
                  <a:srgbClr val="333F48"/>
                </a:solidFill>
              </a:rPr>
              <a:t>. </a:t>
            </a:r>
          </a:p>
          <a:p>
            <a:pPr marL="0" indent="0">
              <a:spcAft>
                <a:spcPts val="600"/>
              </a:spcAft>
              <a:buNone/>
            </a:pPr>
            <a:r>
              <a:rPr lang="en-GB" sz="1800" dirty="0">
                <a:solidFill>
                  <a:srgbClr val="333F48"/>
                </a:solidFill>
              </a:rPr>
              <a:t>The </a:t>
            </a:r>
            <a:r>
              <a:rPr lang="en-GB" sz="1800" dirty="0">
                <a:solidFill>
                  <a:srgbClr val="006580"/>
                </a:solidFill>
              </a:rPr>
              <a:t>Salters' Institute</a:t>
            </a:r>
            <a:r>
              <a:rPr lang="en-GB" sz="1800" dirty="0">
                <a:solidFill>
                  <a:srgbClr val="333F48"/>
                </a:solidFill>
              </a:rPr>
              <a:t> has been proud to fully fund the BEST project since it began in 2016. </a:t>
            </a:r>
          </a:p>
          <a:p>
            <a:pPr marL="0" indent="0">
              <a:spcAft>
                <a:spcPts val="600"/>
              </a:spcAft>
              <a:buNone/>
            </a:pPr>
            <a:r>
              <a:rPr lang="en-GB" sz="1800" dirty="0">
                <a:solidFill>
                  <a:srgbClr val="333F48"/>
                </a:solidFill>
              </a:rPr>
              <a:t>The </a:t>
            </a:r>
            <a:r>
              <a:rPr lang="en-GB" sz="1800" dirty="0">
                <a:solidFill>
                  <a:srgbClr val="006580"/>
                </a:solidFill>
              </a:rPr>
              <a:t>Institute of Physics</a:t>
            </a:r>
            <a:r>
              <a:rPr lang="en-GB" sz="1800" dirty="0">
                <a:solidFill>
                  <a:srgbClr val="333F48"/>
                </a:solidFill>
              </a:rPr>
              <a:t> is now a co-funder of BEST, having supported the project since 2021.</a:t>
            </a:r>
          </a:p>
          <a:p>
            <a:pPr marL="0" indent="0">
              <a:spcAft>
                <a:spcPts val="600"/>
              </a:spcAft>
              <a:buNone/>
            </a:pPr>
            <a:r>
              <a:rPr lang="en-GB" sz="1800" dirty="0">
                <a:solidFill>
                  <a:srgbClr val="333F48"/>
                </a:solidFill>
              </a:rPr>
              <a:t>We are providing </a:t>
            </a:r>
            <a:r>
              <a:rPr lang="en-GB" sz="1800" dirty="0">
                <a:solidFill>
                  <a:srgbClr val="006580"/>
                </a:solidFill>
              </a:rPr>
              <a:t>FREE</a:t>
            </a:r>
            <a:r>
              <a:rPr lang="en-GB" sz="1800" dirty="0">
                <a:solidFill>
                  <a:srgbClr val="333F48"/>
                </a:solidFill>
              </a:rPr>
              <a:t> online access to the resources in collaboration with </a:t>
            </a:r>
            <a:r>
              <a:rPr lang="en-GB" sz="1800" dirty="0">
                <a:solidFill>
                  <a:srgbClr val="006580"/>
                </a:solidFill>
              </a:rPr>
              <a:t>STEM Learning</a:t>
            </a:r>
            <a:r>
              <a:rPr lang="en-GB" sz="1800" dirty="0">
                <a:solidFill>
                  <a:srgbClr val="333F48"/>
                </a:solidFill>
              </a:rPr>
              <a:t> to support science teaching.</a:t>
            </a:r>
          </a:p>
        </p:txBody>
      </p:sp>
      <p:sp>
        <p:nvSpPr>
          <p:cNvPr id="10" name="TextBox 9">
            <a:extLst>
              <a:ext uri="{FF2B5EF4-FFF2-40B4-BE49-F238E27FC236}">
                <a16:creationId xmlns:a16="http://schemas.microsoft.com/office/drawing/2014/main" id="{C269A2F8-0DED-406E-B8F5-237EEC7ED2C9}"/>
              </a:ext>
            </a:extLst>
          </p:cNvPr>
          <p:cNvSpPr txBox="1"/>
          <p:nvPr/>
        </p:nvSpPr>
        <p:spPr>
          <a:xfrm>
            <a:off x="25387" y="5951426"/>
            <a:ext cx="11313042" cy="923330"/>
          </a:xfrm>
          <a:prstGeom prst="rect">
            <a:avLst/>
          </a:prstGeom>
          <a:noFill/>
        </p:spPr>
        <p:txBody>
          <a:bodyPr wrap="square" rtlCol="0">
            <a:spAutoFit/>
          </a:bodyPr>
          <a:lstStyle/>
          <a:p>
            <a:r>
              <a:rPr lang="en-GB" dirty="0"/>
              <a:t>BEST (2021) available at https://www.stem.org.uk/secondary/resources/collections/science/best-evidence-science-teaching?gclid=CjwKCAjwo9unBhBTEiwAipC1181kZNkJY_5q1QXca-dKWWLyIHjTJRi6Vwe9JfiDYbFxk6kOWmCu8BoC3DQQAvD_BwE</a:t>
            </a:r>
          </a:p>
        </p:txBody>
      </p:sp>
    </p:spTree>
    <p:extLst>
      <p:ext uri="{BB962C8B-B14F-4D97-AF65-F5344CB8AC3E}">
        <p14:creationId xmlns:p14="http://schemas.microsoft.com/office/powerpoint/2010/main" val="27234245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6552-C007-4840-9A76-30CBBCD7BC49}"/>
              </a:ext>
            </a:extLst>
          </p:cNvPr>
          <p:cNvSpPr>
            <a:spLocks noGrp="1"/>
          </p:cNvSpPr>
          <p:nvPr>
            <p:ph type="title"/>
          </p:nvPr>
        </p:nvSpPr>
        <p:spPr/>
        <p:txBody>
          <a:bodyPr/>
          <a:lstStyle/>
          <a:p>
            <a:r>
              <a:rPr lang="en-GB" dirty="0"/>
              <a:t>BEST Curriculum maps</a:t>
            </a:r>
          </a:p>
        </p:txBody>
      </p:sp>
      <p:pic>
        <p:nvPicPr>
          <p:cNvPr id="4" name="Content Placeholder 3">
            <a:extLst>
              <a:ext uri="{FF2B5EF4-FFF2-40B4-BE49-F238E27FC236}">
                <a16:creationId xmlns:a16="http://schemas.microsoft.com/office/drawing/2014/main" id="{B8E7A774-C6E3-4778-AE95-8C4C44536670}"/>
              </a:ext>
            </a:extLst>
          </p:cNvPr>
          <p:cNvPicPr>
            <a:picLocks noGrp="1" noChangeAspect="1"/>
          </p:cNvPicPr>
          <p:nvPr>
            <p:ph idx="1"/>
          </p:nvPr>
        </p:nvPicPr>
        <p:blipFill rotWithShape="1">
          <a:blip r:embed="rId2"/>
          <a:srcRect l="29062" t="22309" r="11836" b="14893"/>
          <a:stretch/>
        </p:blipFill>
        <p:spPr>
          <a:xfrm>
            <a:off x="3051543" y="1690688"/>
            <a:ext cx="8133907" cy="4861427"/>
          </a:xfrm>
          <a:prstGeom prst="rect">
            <a:avLst/>
          </a:prstGeom>
        </p:spPr>
      </p:pic>
      <p:sp>
        <p:nvSpPr>
          <p:cNvPr id="5" name="Oval 4">
            <a:extLst>
              <a:ext uri="{FF2B5EF4-FFF2-40B4-BE49-F238E27FC236}">
                <a16:creationId xmlns:a16="http://schemas.microsoft.com/office/drawing/2014/main" id="{ED38BA75-9EC0-4F89-B62F-F6CD85B756B3}"/>
              </a:ext>
            </a:extLst>
          </p:cNvPr>
          <p:cNvSpPr/>
          <p:nvPr/>
        </p:nvSpPr>
        <p:spPr>
          <a:xfrm>
            <a:off x="3147238" y="2133057"/>
            <a:ext cx="1339702" cy="1325563"/>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86B2BA7-FA3B-444F-A8CA-0F68F73CE363}"/>
              </a:ext>
            </a:extLst>
          </p:cNvPr>
          <p:cNvSpPr txBox="1"/>
          <p:nvPr/>
        </p:nvSpPr>
        <p:spPr>
          <a:xfrm>
            <a:off x="318977" y="2147777"/>
            <a:ext cx="2339163" cy="1477328"/>
          </a:xfrm>
          <a:prstGeom prst="rect">
            <a:avLst/>
          </a:prstGeom>
          <a:noFill/>
          <a:ln w="57150">
            <a:solidFill>
              <a:schemeClr val="tx1"/>
            </a:solidFill>
          </a:ln>
        </p:spPr>
        <p:txBody>
          <a:bodyPr wrap="square" rtlCol="0">
            <a:spAutoFit/>
          </a:bodyPr>
          <a:lstStyle/>
          <a:p>
            <a:r>
              <a:rPr lang="en-GB" dirty="0"/>
              <a:t>The titles of each column on the curriculum map refer to the big ideas in that discipline. </a:t>
            </a:r>
          </a:p>
        </p:txBody>
      </p:sp>
      <p:sp>
        <p:nvSpPr>
          <p:cNvPr id="7" name="TextBox 6">
            <a:extLst>
              <a:ext uri="{FF2B5EF4-FFF2-40B4-BE49-F238E27FC236}">
                <a16:creationId xmlns:a16="http://schemas.microsoft.com/office/drawing/2014/main" id="{B4D9F358-6A19-43F4-8082-D071755B94BE}"/>
              </a:ext>
            </a:extLst>
          </p:cNvPr>
          <p:cNvSpPr txBox="1"/>
          <p:nvPr/>
        </p:nvSpPr>
        <p:spPr>
          <a:xfrm>
            <a:off x="471376" y="4501116"/>
            <a:ext cx="2339163" cy="1200329"/>
          </a:xfrm>
          <a:prstGeom prst="rect">
            <a:avLst/>
          </a:prstGeom>
          <a:noFill/>
          <a:ln w="57150">
            <a:solidFill>
              <a:schemeClr val="tx1"/>
            </a:solidFill>
          </a:ln>
        </p:spPr>
        <p:txBody>
          <a:bodyPr wrap="square" rtlCol="0">
            <a:spAutoFit/>
          </a:bodyPr>
          <a:lstStyle/>
          <a:p>
            <a:r>
              <a:rPr lang="en-GB" dirty="0"/>
              <a:t>Within each BIG IDEA resources are divided into topics and then key concepts</a:t>
            </a:r>
          </a:p>
        </p:txBody>
      </p:sp>
    </p:spTree>
    <p:extLst>
      <p:ext uri="{BB962C8B-B14F-4D97-AF65-F5344CB8AC3E}">
        <p14:creationId xmlns:p14="http://schemas.microsoft.com/office/powerpoint/2010/main" val="17367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3598-6634-4505-9121-C932C718426F}"/>
              </a:ext>
            </a:extLst>
          </p:cNvPr>
          <p:cNvSpPr>
            <a:spLocks noGrp="1"/>
          </p:cNvSpPr>
          <p:nvPr>
            <p:ph type="title"/>
          </p:nvPr>
        </p:nvSpPr>
        <p:spPr/>
        <p:txBody>
          <a:bodyPr/>
          <a:lstStyle/>
          <a:p>
            <a:r>
              <a:rPr lang="en-GB" dirty="0"/>
              <a:t>Finding resources on BEST</a:t>
            </a:r>
          </a:p>
        </p:txBody>
      </p:sp>
      <p:sp>
        <p:nvSpPr>
          <p:cNvPr id="3" name="Content Placeholder 2">
            <a:extLst>
              <a:ext uri="{FF2B5EF4-FFF2-40B4-BE49-F238E27FC236}">
                <a16:creationId xmlns:a16="http://schemas.microsoft.com/office/drawing/2014/main" id="{0811F06E-5A34-4BC8-A1DA-2F56CB1D7499}"/>
              </a:ext>
            </a:extLst>
          </p:cNvPr>
          <p:cNvSpPr>
            <a:spLocks noGrp="1"/>
          </p:cNvSpPr>
          <p:nvPr>
            <p:ph idx="1"/>
          </p:nvPr>
        </p:nvSpPr>
        <p:spPr>
          <a:xfrm>
            <a:off x="838200" y="1464118"/>
            <a:ext cx="10515600" cy="4351338"/>
          </a:xfrm>
        </p:spPr>
        <p:txBody>
          <a:bodyPr/>
          <a:lstStyle/>
          <a:p>
            <a:r>
              <a:rPr lang="en-GB" dirty="0"/>
              <a:t>These tiles correspond to the big ideas in the curriculum map. </a:t>
            </a:r>
          </a:p>
          <a:p>
            <a:endParaRPr lang="en-GB" dirty="0"/>
          </a:p>
          <a:p>
            <a:endParaRPr lang="en-GB" dirty="0"/>
          </a:p>
        </p:txBody>
      </p:sp>
      <p:pic>
        <p:nvPicPr>
          <p:cNvPr id="4" name="Picture 3">
            <a:extLst>
              <a:ext uri="{FF2B5EF4-FFF2-40B4-BE49-F238E27FC236}">
                <a16:creationId xmlns:a16="http://schemas.microsoft.com/office/drawing/2014/main" id="{761B337F-659A-45D0-8043-4A25D0D53B12}"/>
              </a:ext>
            </a:extLst>
          </p:cNvPr>
          <p:cNvPicPr>
            <a:picLocks noChangeAspect="1"/>
          </p:cNvPicPr>
          <p:nvPr/>
        </p:nvPicPr>
        <p:blipFill rotWithShape="1">
          <a:blip r:embed="rId2"/>
          <a:srcRect l="17093" t="27596" r="19156" b="14419"/>
          <a:stretch/>
        </p:blipFill>
        <p:spPr>
          <a:xfrm>
            <a:off x="606057" y="2038235"/>
            <a:ext cx="9420446" cy="4819765"/>
          </a:xfrm>
          <a:prstGeom prst="rect">
            <a:avLst/>
          </a:prstGeom>
        </p:spPr>
      </p:pic>
    </p:spTree>
    <p:extLst>
      <p:ext uri="{BB962C8B-B14F-4D97-AF65-F5344CB8AC3E}">
        <p14:creationId xmlns:p14="http://schemas.microsoft.com/office/powerpoint/2010/main" val="45098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AEEB-6FEC-4173-9DC6-69E42364AD22}"/>
              </a:ext>
            </a:extLst>
          </p:cNvPr>
          <p:cNvSpPr>
            <a:spLocks noGrp="1"/>
          </p:cNvSpPr>
          <p:nvPr>
            <p:ph type="title"/>
          </p:nvPr>
        </p:nvSpPr>
        <p:spPr/>
        <p:txBody>
          <a:bodyPr/>
          <a:lstStyle/>
          <a:p>
            <a:r>
              <a:rPr lang="en-GB" dirty="0"/>
              <a:t>Finding resources on BEST</a:t>
            </a:r>
          </a:p>
        </p:txBody>
      </p:sp>
      <p:sp>
        <p:nvSpPr>
          <p:cNvPr id="3" name="Content Placeholder 2">
            <a:extLst>
              <a:ext uri="{FF2B5EF4-FFF2-40B4-BE49-F238E27FC236}">
                <a16:creationId xmlns:a16="http://schemas.microsoft.com/office/drawing/2014/main" id="{82E6BCCB-2B82-455C-9D11-A8BA76BF165D}"/>
              </a:ext>
            </a:extLst>
          </p:cNvPr>
          <p:cNvSpPr>
            <a:spLocks noGrp="1"/>
          </p:cNvSpPr>
          <p:nvPr>
            <p:ph idx="1"/>
          </p:nvPr>
        </p:nvSpPr>
        <p:spPr>
          <a:xfrm>
            <a:off x="838200" y="1825624"/>
            <a:ext cx="10515600" cy="5223761"/>
          </a:xfrm>
        </p:spPr>
        <p:txBody>
          <a:bodyPr>
            <a:normAutofit lnSpcReduction="10000"/>
          </a:bodyPr>
          <a:lstStyle/>
          <a:p>
            <a:r>
              <a:rPr lang="en-GB" dirty="0"/>
              <a:t>Each big idea is then subdivided into topics and key concepts.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Each key concept will have a progression map, a range of diagnostic questions and accompanying response activities</a:t>
            </a:r>
          </a:p>
        </p:txBody>
      </p:sp>
      <p:pic>
        <p:nvPicPr>
          <p:cNvPr id="4" name="Picture 3">
            <a:extLst>
              <a:ext uri="{FF2B5EF4-FFF2-40B4-BE49-F238E27FC236}">
                <a16:creationId xmlns:a16="http://schemas.microsoft.com/office/drawing/2014/main" id="{FE3B4BDC-0A1C-45E5-89AE-D45D8A01DEA5}"/>
              </a:ext>
            </a:extLst>
          </p:cNvPr>
          <p:cNvPicPr>
            <a:picLocks noChangeAspect="1"/>
          </p:cNvPicPr>
          <p:nvPr/>
        </p:nvPicPr>
        <p:blipFill rotWithShape="1">
          <a:blip r:embed="rId2"/>
          <a:srcRect l="13750" t="29457" r="9477" b="17054"/>
          <a:stretch/>
        </p:blipFill>
        <p:spPr>
          <a:xfrm>
            <a:off x="1612604" y="2167177"/>
            <a:ext cx="9360195" cy="3668233"/>
          </a:xfrm>
          <a:prstGeom prst="rect">
            <a:avLst/>
          </a:prstGeom>
        </p:spPr>
      </p:pic>
    </p:spTree>
    <p:extLst>
      <p:ext uri="{BB962C8B-B14F-4D97-AF65-F5344CB8AC3E}">
        <p14:creationId xmlns:p14="http://schemas.microsoft.com/office/powerpoint/2010/main" val="26348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82F7-C446-4575-AABE-A767E93F13CE}"/>
              </a:ext>
            </a:extLst>
          </p:cNvPr>
          <p:cNvSpPr>
            <a:spLocks noGrp="1"/>
          </p:cNvSpPr>
          <p:nvPr>
            <p:ph type="title"/>
          </p:nvPr>
        </p:nvSpPr>
        <p:spPr/>
        <p:txBody>
          <a:bodyPr/>
          <a:lstStyle/>
          <a:p>
            <a:r>
              <a:rPr lang="en-GB" dirty="0"/>
              <a:t>Task 1 </a:t>
            </a:r>
          </a:p>
        </p:txBody>
      </p:sp>
      <p:sp>
        <p:nvSpPr>
          <p:cNvPr id="3" name="Content Placeholder 2">
            <a:extLst>
              <a:ext uri="{FF2B5EF4-FFF2-40B4-BE49-F238E27FC236}">
                <a16:creationId xmlns:a16="http://schemas.microsoft.com/office/drawing/2014/main" id="{22D46BAD-A94F-4270-8042-887E18C70D2C}"/>
              </a:ext>
            </a:extLst>
          </p:cNvPr>
          <p:cNvSpPr>
            <a:spLocks noGrp="1"/>
          </p:cNvSpPr>
          <p:nvPr>
            <p:ph idx="1"/>
          </p:nvPr>
        </p:nvSpPr>
        <p:spPr>
          <a:xfrm>
            <a:off x="476693" y="1177039"/>
            <a:ext cx="10515600" cy="4351338"/>
          </a:xfrm>
        </p:spPr>
        <p:txBody>
          <a:bodyPr>
            <a:normAutofit fontScale="92500" lnSpcReduction="10000"/>
          </a:bodyPr>
          <a:lstStyle/>
          <a:p>
            <a:r>
              <a:rPr lang="en-GB" dirty="0"/>
              <a:t>Split into subject specialism and work in pairs. </a:t>
            </a:r>
          </a:p>
          <a:p>
            <a:endParaRPr lang="en-GB" dirty="0"/>
          </a:p>
          <a:p>
            <a:r>
              <a:rPr lang="en-GB" dirty="0"/>
              <a:t>In chemistry find a resource on the pH scale. </a:t>
            </a:r>
          </a:p>
          <a:p>
            <a:r>
              <a:rPr lang="en-GB" dirty="0"/>
              <a:t>In Physics find a resource that tests misconceptions on building circuits. </a:t>
            </a:r>
          </a:p>
          <a:p>
            <a:r>
              <a:rPr lang="en-GB" dirty="0"/>
              <a:t>In biology find a resource on cellular respiration</a:t>
            </a:r>
          </a:p>
          <a:p>
            <a:endParaRPr lang="en-GB" dirty="0"/>
          </a:p>
          <a:p>
            <a:r>
              <a:rPr lang="en-GB" dirty="0"/>
              <a:t>Download one of the diagnostic questions and accompanying response activity. Part of the task is choosing the most appropriate resource. There is more than 1.  In your groups ensure you can justify why you chose that resource.</a:t>
            </a:r>
          </a:p>
          <a:p>
            <a:endParaRPr lang="en-GB" dirty="0"/>
          </a:p>
          <a:p>
            <a:endParaRPr lang="en-GB" dirty="0"/>
          </a:p>
        </p:txBody>
      </p:sp>
    </p:spTree>
    <p:extLst>
      <p:ext uri="{BB962C8B-B14F-4D97-AF65-F5344CB8AC3E}">
        <p14:creationId xmlns:p14="http://schemas.microsoft.com/office/powerpoint/2010/main" val="1836074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5417</Words>
  <Application>Microsoft Office PowerPoint</Application>
  <PresentationFormat>Widescreen</PresentationFormat>
  <Paragraphs>643</Paragraphs>
  <Slides>37</Slides>
  <Notes>26</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Calibri</vt:lpstr>
      <vt:lpstr>Calibri Light</vt:lpstr>
      <vt:lpstr>Symbol</vt:lpstr>
      <vt:lpstr>Times New Roman</vt:lpstr>
      <vt:lpstr>Verdana</vt:lpstr>
      <vt:lpstr>Office Theme</vt:lpstr>
      <vt:lpstr>CorelPhotoPaint.Image.9</vt:lpstr>
      <vt:lpstr>Introducing BEST</vt:lpstr>
      <vt:lpstr>Objectives</vt:lpstr>
      <vt:lpstr>Introducing Best evidence science teaching (BEST)</vt:lpstr>
      <vt:lpstr>PowerPoint Presentation</vt:lpstr>
      <vt:lpstr>Best Evidence Science Teaching (BEST)</vt:lpstr>
      <vt:lpstr>BEST Curriculum maps</vt:lpstr>
      <vt:lpstr>Finding resources on BEST</vt:lpstr>
      <vt:lpstr>Finding resources on BEST</vt:lpstr>
      <vt:lpstr>Task 1 </vt:lpstr>
      <vt:lpstr>Evidence-informed progression</vt:lpstr>
      <vt:lpstr>Diagnose misunderstandings</vt:lpstr>
      <vt:lpstr>Task 2 </vt:lpstr>
      <vt:lpstr>Exemplar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3 potential limitations </vt:lpstr>
      <vt:lpstr>SMART targets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BEST</dc:title>
  <dc:creator>Robert Campbell</dc:creator>
  <cp:lastModifiedBy>Robert Campbell</cp:lastModifiedBy>
  <cp:revision>7</cp:revision>
  <dcterms:created xsi:type="dcterms:W3CDTF">2023-09-05T11:11:11Z</dcterms:created>
  <dcterms:modified xsi:type="dcterms:W3CDTF">2023-09-05T12:10:30Z</dcterms:modified>
</cp:coreProperties>
</file>