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media/image40.jpg" ContentType="image/jpg"/>
  <Override PartName="/ppt/theme/theme1.xml" ContentType="application/vnd.openxmlformats-officedocument.theme+xml"/>
  <Override PartName="/ppt/diagrams/quickStyle3.xml" ContentType="application/vnd.openxmlformats-officedocument.drawingml.diagramStyle+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media/image13.jpg" ContentType="image/jpg"/>
  <Override PartName="/ppt/media/image14.jpg" ContentType="image/jpg"/>
  <Override PartName="/ppt/media/image15.jpg" ContentType="image/jpg"/>
  <Override PartName="/ppt/media/image16.jpg" ContentType="image/jpg"/>
  <Override PartName="/ppt/media/image17.jpg" ContentType="image/jpg"/>
  <Override PartName="/ppt/media/image18.jpg" ContentType="image/jpg"/>
  <Override PartName="/ppt/media/image19.jpg" ContentType="image/jpg"/>
  <Override PartName="/ppt/media/image20.jpg" ContentType="image/jpg"/>
  <Override PartName="/ppt/media/image21.jpg" ContentType="image/jpg"/>
  <Override PartName="/ppt/media/image41.jpg" ContentType="image/jpg"/>
  <Override PartName="/ppt/media/image42.jpg" ContentType="image/jpg"/>
  <Override PartName="/ppt/media/image43.jpg" ContentType="image/jpg"/>
  <Override PartName="/ppt/media/image44.jpg" ContentType="image/jpg"/>
  <Override PartName="/ppt/media/image45.jpg" ContentType="image/jpg"/>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colors3.xml" ContentType="application/vnd.openxmlformats-officedocument.drawingml.diagramColors+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drawing3.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5.jpg" ContentType="image/jpg"/>
  <Override PartName="/ppt/media/image36.jpg" ContentType="image/jpg"/>
  <Override PartName="/ppt/media/image37.jpg" ContentType="image/jpg"/>
  <Override PartName="/ppt/media/image38.jpg" ContentType="image/jpg"/>
  <Override PartName="/ppt/media/image39.jpg" ContentType="image/jpg"/>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notesMasterIdLst>
    <p:notesMasterId r:id="rId69"/>
  </p:notesMasterIdLst>
  <p:sldIdLst>
    <p:sldId id="256" r:id="rId2"/>
    <p:sldId id="367" r:id="rId3"/>
    <p:sldId id="369" r:id="rId4"/>
    <p:sldId id="430" r:id="rId5"/>
    <p:sldId id="429" r:id="rId6"/>
    <p:sldId id="438" r:id="rId7"/>
    <p:sldId id="257" r:id="rId8"/>
    <p:sldId id="370" r:id="rId9"/>
    <p:sldId id="371" r:id="rId10"/>
    <p:sldId id="444" r:id="rId11"/>
    <p:sldId id="313" r:id="rId12"/>
    <p:sldId id="306" r:id="rId13"/>
    <p:sldId id="314" r:id="rId14"/>
    <p:sldId id="372" r:id="rId15"/>
    <p:sldId id="395" r:id="rId16"/>
    <p:sldId id="448" r:id="rId17"/>
    <p:sldId id="431" r:id="rId18"/>
    <p:sldId id="383" r:id="rId19"/>
    <p:sldId id="394" r:id="rId20"/>
    <p:sldId id="384" r:id="rId21"/>
    <p:sldId id="385" r:id="rId22"/>
    <p:sldId id="386" r:id="rId23"/>
    <p:sldId id="432" r:id="rId24"/>
    <p:sldId id="439" r:id="rId25"/>
    <p:sldId id="445" r:id="rId26"/>
    <p:sldId id="397" r:id="rId27"/>
    <p:sldId id="433" r:id="rId28"/>
    <p:sldId id="398" r:id="rId29"/>
    <p:sldId id="263" r:id="rId30"/>
    <p:sldId id="399" r:id="rId31"/>
    <p:sldId id="440" r:id="rId32"/>
    <p:sldId id="390" r:id="rId33"/>
    <p:sldId id="393" r:id="rId34"/>
    <p:sldId id="387" r:id="rId35"/>
    <p:sldId id="388" r:id="rId36"/>
    <p:sldId id="421" r:id="rId37"/>
    <p:sldId id="434" r:id="rId38"/>
    <p:sldId id="402" r:id="rId39"/>
    <p:sldId id="446" r:id="rId40"/>
    <p:sldId id="389" r:id="rId41"/>
    <p:sldId id="403" r:id="rId42"/>
    <p:sldId id="391" r:id="rId43"/>
    <p:sldId id="404" r:id="rId44"/>
    <p:sldId id="405" r:id="rId45"/>
    <p:sldId id="392" r:id="rId46"/>
    <p:sldId id="406" r:id="rId47"/>
    <p:sldId id="441" r:id="rId48"/>
    <p:sldId id="375" r:id="rId49"/>
    <p:sldId id="410" r:id="rId50"/>
    <p:sldId id="442" r:id="rId51"/>
    <p:sldId id="415" r:id="rId52"/>
    <p:sldId id="437" r:id="rId53"/>
    <p:sldId id="412" r:id="rId54"/>
    <p:sldId id="413" r:id="rId55"/>
    <p:sldId id="414" r:id="rId56"/>
    <p:sldId id="416" r:id="rId57"/>
    <p:sldId id="417" r:id="rId58"/>
    <p:sldId id="418" r:id="rId59"/>
    <p:sldId id="419" r:id="rId60"/>
    <p:sldId id="420" r:id="rId61"/>
    <p:sldId id="381" r:id="rId62"/>
    <p:sldId id="443" r:id="rId63"/>
    <p:sldId id="422" r:id="rId64"/>
    <p:sldId id="423" r:id="rId65"/>
    <p:sldId id="424" r:id="rId66"/>
    <p:sldId id="447" r:id="rId67"/>
    <p:sldId id="425" r:id="rId6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969" autoAdjust="0"/>
  </p:normalViewPr>
  <p:slideViewPr>
    <p:cSldViewPr snapToGrid="0">
      <p:cViewPr varScale="1">
        <p:scale>
          <a:sx n="61" d="100"/>
          <a:sy n="61" d="100"/>
        </p:scale>
        <p:origin x="1020" y="84"/>
      </p:cViewPr>
      <p:guideLst>
        <p:guide orient="horz" pos="2160"/>
        <p:guide pos="3840"/>
      </p:guideLst>
    </p:cSldViewPr>
  </p:slideViewPr>
  <p:outlineViewPr>
    <p:cViewPr>
      <p:scale>
        <a:sx n="33" d="100"/>
        <a:sy n="33" d="100"/>
      </p:scale>
      <p:origin x="0" y="-66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75"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ustomXml" Target="../customXml/item3.xml"/><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owen\Documents\St%20Marys%20University\_PROFESSIONAL%20STUDIES\2025-26\Lectures%20and%20Workshops\2.Safeguarding\data-children-in-need%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owen\Documents\St%20Marys%20University\_PROFESSIONAL%20STUDIES\2025-26\Lectures%20and%20Workshops\2.Safeguarding\Data%20-%202025.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owen\Documents\St%20Marys%20University\_PROFESSIONAL%20STUDIES\2025-26\Lectures%20and%20Workshops\2.Safeguarding\Data%20-%202025.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owen\Documents\St%20Marys%20University\_PROFESSIONAL%20STUDIES\2025-26\Lectures%20and%20Workshops\2.Safeguarding\Data%20-%202025.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owen\Documents\St%20Marys%20University\_PROFESSIONAL%20STUDIES\2025-26\Lectures%20and%20Workshops\2.Safeguarding\Data%20-%202025.csv"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'CP Plans'!$B$1</c:f>
              <c:strCache>
                <c:ptCount val="1"/>
                <c:pt idx="0">
                  <c:v>Neglect</c:v>
                </c:pt>
              </c:strCache>
            </c:strRef>
          </c:tx>
          <c:spPr>
            <a:solidFill>
              <a:schemeClr val="accent1"/>
            </a:solidFill>
            <a:ln>
              <a:noFill/>
            </a:ln>
            <a:effectLst/>
          </c:spPr>
          <c:invertIfNegative val="0"/>
          <c:cat>
            <c:numRef>
              <c:f>'CP Plans'!$A$2:$A$6</c:f>
              <c:numCache>
                <c:formatCode>General</c:formatCode>
                <c:ptCount val="5"/>
                <c:pt idx="0">
                  <c:v>2020</c:v>
                </c:pt>
                <c:pt idx="1">
                  <c:v>2021</c:v>
                </c:pt>
                <c:pt idx="2">
                  <c:v>2022</c:v>
                </c:pt>
                <c:pt idx="3">
                  <c:v>2023</c:v>
                </c:pt>
                <c:pt idx="4">
                  <c:v>2024</c:v>
                </c:pt>
              </c:numCache>
            </c:numRef>
          </c:cat>
          <c:val>
            <c:numRef>
              <c:f>'CP Plans'!$B$2:$B$6</c:f>
              <c:numCache>
                <c:formatCode>General</c:formatCode>
                <c:ptCount val="5"/>
                <c:pt idx="0">
                  <c:v>33120</c:v>
                </c:pt>
                <c:pt idx="1">
                  <c:v>30260</c:v>
                </c:pt>
                <c:pt idx="2">
                  <c:v>30280</c:v>
                </c:pt>
                <c:pt idx="3">
                  <c:v>30900</c:v>
                </c:pt>
                <c:pt idx="4">
                  <c:v>30950</c:v>
                </c:pt>
              </c:numCache>
            </c:numRef>
          </c:val>
          <c:extLst>
            <c:ext xmlns:c16="http://schemas.microsoft.com/office/drawing/2014/chart" uri="{C3380CC4-5D6E-409C-BE32-E72D297353CC}">
              <c16:uniqueId val="{00000000-F759-4E00-B4CC-8DA4A508B5A8}"/>
            </c:ext>
          </c:extLst>
        </c:ser>
        <c:ser>
          <c:idx val="1"/>
          <c:order val="1"/>
          <c:tx>
            <c:strRef>
              <c:f>'CP Plans'!$C$1</c:f>
              <c:strCache>
                <c:ptCount val="1"/>
                <c:pt idx="0">
                  <c:v>Physical</c:v>
                </c:pt>
              </c:strCache>
            </c:strRef>
          </c:tx>
          <c:spPr>
            <a:solidFill>
              <a:schemeClr val="accent2"/>
            </a:solidFill>
            <a:ln>
              <a:noFill/>
            </a:ln>
            <a:effectLst/>
          </c:spPr>
          <c:invertIfNegative val="0"/>
          <c:cat>
            <c:numRef>
              <c:f>'CP Plans'!$A$2:$A$6</c:f>
              <c:numCache>
                <c:formatCode>General</c:formatCode>
                <c:ptCount val="5"/>
                <c:pt idx="0">
                  <c:v>2020</c:v>
                </c:pt>
                <c:pt idx="1">
                  <c:v>2021</c:v>
                </c:pt>
                <c:pt idx="2">
                  <c:v>2022</c:v>
                </c:pt>
                <c:pt idx="3">
                  <c:v>2023</c:v>
                </c:pt>
                <c:pt idx="4">
                  <c:v>2024</c:v>
                </c:pt>
              </c:numCache>
            </c:numRef>
          </c:cat>
          <c:val>
            <c:numRef>
              <c:f>'CP Plans'!$C$2:$C$6</c:f>
              <c:numCache>
                <c:formatCode>General</c:formatCode>
                <c:ptCount val="5"/>
                <c:pt idx="0">
                  <c:v>5730</c:v>
                </c:pt>
                <c:pt idx="1">
                  <c:v>5190</c:v>
                </c:pt>
                <c:pt idx="2">
                  <c:v>5450</c:v>
                </c:pt>
                <c:pt idx="3">
                  <c:v>5280</c:v>
                </c:pt>
                <c:pt idx="4">
                  <c:v>4810</c:v>
                </c:pt>
              </c:numCache>
            </c:numRef>
          </c:val>
          <c:extLst>
            <c:ext xmlns:c16="http://schemas.microsoft.com/office/drawing/2014/chart" uri="{C3380CC4-5D6E-409C-BE32-E72D297353CC}">
              <c16:uniqueId val="{00000001-F759-4E00-B4CC-8DA4A508B5A8}"/>
            </c:ext>
          </c:extLst>
        </c:ser>
        <c:ser>
          <c:idx val="2"/>
          <c:order val="2"/>
          <c:tx>
            <c:strRef>
              <c:f>'CP Plans'!$D$1</c:f>
              <c:strCache>
                <c:ptCount val="1"/>
                <c:pt idx="0">
                  <c:v>Sexual</c:v>
                </c:pt>
              </c:strCache>
            </c:strRef>
          </c:tx>
          <c:spPr>
            <a:solidFill>
              <a:schemeClr val="accent3"/>
            </a:solidFill>
            <a:ln>
              <a:noFill/>
            </a:ln>
            <a:effectLst/>
          </c:spPr>
          <c:invertIfNegative val="0"/>
          <c:cat>
            <c:numRef>
              <c:f>'CP Plans'!$A$2:$A$6</c:f>
              <c:numCache>
                <c:formatCode>General</c:formatCode>
                <c:ptCount val="5"/>
                <c:pt idx="0">
                  <c:v>2020</c:v>
                </c:pt>
                <c:pt idx="1">
                  <c:v>2021</c:v>
                </c:pt>
                <c:pt idx="2">
                  <c:v>2022</c:v>
                </c:pt>
                <c:pt idx="3">
                  <c:v>2023</c:v>
                </c:pt>
                <c:pt idx="4">
                  <c:v>2024</c:v>
                </c:pt>
              </c:numCache>
            </c:numRef>
          </c:cat>
          <c:val>
            <c:numRef>
              <c:f>'CP Plans'!$D$2:$D$6</c:f>
              <c:numCache>
                <c:formatCode>General</c:formatCode>
                <c:ptCount val="5"/>
                <c:pt idx="0">
                  <c:v>2600</c:v>
                </c:pt>
                <c:pt idx="1">
                  <c:v>2450</c:v>
                </c:pt>
                <c:pt idx="2">
                  <c:v>2520</c:v>
                </c:pt>
                <c:pt idx="3">
                  <c:v>2290</c:v>
                </c:pt>
                <c:pt idx="4">
                  <c:v>2160</c:v>
                </c:pt>
              </c:numCache>
            </c:numRef>
          </c:val>
          <c:extLst>
            <c:ext xmlns:c16="http://schemas.microsoft.com/office/drawing/2014/chart" uri="{C3380CC4-5D6E-409C-BE32-E72D297353CC}">
              <c16:uniqueId val="{00000002-F759-4E00-B4CC-8DA4A508B5A8}"/>
            </c:ext>
          </c:extLst>
        </c:ser>
        <c:ser>
          <c:idx val="3"/>
          <c:order val="3"/>
          <c:tx>
            <c:strRef>
              <c:f>'CP Plans'!$E$1</c:f>
              <c:strCache>
                <c:ptCount val="1"/>
                <c:pt idx="0">
                  <c:v>Emotional</c:v>
                </c:pt>
              </c:strCache>
            </c:strRef>
          </c:tx>
          <c:spPr>
            <a:solidFill>
              <a:schemeClr val="accent4"/>
            </a:solidFill>
            <a:ln>
              <a:noFill/>
            </a:ln>
            <a:effectLst/>
          </c:spPr>
          <c:invertIfNegative val="0"/>
          <c:cat>
            <c:numRef>
              <c:f>'CP Plans'!$A$2:$A$6</c:f>
              <c:numCache>
                <c:formatCode>General</c:formatCode>
                <c:ptCount val="5"/>
                <c:pt idx="0">
                  <c:v>2020</c:v>
                </c:pt>
                <c:pt idx="1">
                  <c:v>2021</c:v>
                </c:pt>
                <c:pt idx="2">
                  <c:v>2022</c:v>
                </c:pt>
                <c:pt idx="3">
                  <c:v>2023</c:v>
                </c:pt>
                <c:pt idx="4">
                  <c:v>2024</c:v>
                </c:pt>
              </c:numCache>
            </c:numRef>
          </c:cat>
          <c:val>
            <c:numRef>
              <c:f>'CP Plans'!$E$2:$E$6</c:f>
              <c:numCache>
                <c:formatCode>General</c:formatCode>
                <c:ptCount val="5"/>
                <c:pt idx="0">
                  <c:v>23390</c:v>
                </c:pt>
                <c:pt idx="1">
                  <c:v>24150</c:v>
                </c:pt>
                <c:pt idx="2">
                  <c:v>24650</c:v>
                </c:pt>
                <c:pt idx="3">
                  <c:v>23990</c:v>
                </c:pt>
                <c:pt idx="4">
                  <c:v>23150</c:v>
                </c:pt>
              </c:numCache>
            </c:numRef>
          </c:val>
          <c:extLst>
            <c:ext xmlns:c16="http://schemas.microsoft.com/office/drawing/2014/chart" uri="{C3380CC4-5D6E-409C-BE32-E72D297353CC}">
              <c16:uniqueId val="{00000003-F759-4E00-B4CC-8DA4A508B5A8}"/>
            </c:ext>
          </c:extLst>
        </c:ser>
        <c:ser>
          <c:idx val="4"/>
          <c:order val="4"/>
          <c:tx>
            <c:strRef>
              <c:f>'CP Plans'!$F$1</c:f>
              <c:strCache>
                <c:ptCount val="1"/>
                <c:pt idx="0">
                  <c:v>Multiple</c:v>
                </c:pt>
              </c:strCache>
            </c:strRef>
          </c:tx>
          <c:spPr>
            <a:solidFill>
              <a:schemeClr val="accent5"/>
            </a:solidFill>
            <a:ln>
              <a:noFill/>
            </a:ln>
            <a:effectLst/>
          </c:spPr>
          <c:invertIfNegative val="0"/>
          <c:cat>
            <c:numRef>
              <c:f>'CP Plans'!$A$2:$A$6</c:f>
              <c:numCache>
                <c:formatCode>General</c:formatCode>
                <c:ptCount val="5"/>
                <c:pt idx="0">
                  <c:v>2020</c:v>
                </c:pt>
                <c:pt idx="1">
                  <c:v>2021</c:v>
                </c:pt>
                <c:pt idx="2">
                  <c:v>2022</c:v>
                </c:pt>
                <c:pt idx="3">
                  <c:v>2023</c:v>
                </c:pt>
                <c:pt idx="4">
                  <c:v>2024</c:v>
                </c:pt>
              </c:numCache>
            </c:numRef>
          </c:cat>
          <c:val>
            <c:numRef>
              <c:f>'CP Plans'!$F$2:$F$6</c:f>
              <c:numCache>
                <c:formatCode>General</c:formatCode>
                <c:ptCount val="5"/>
                <c:pt idx="0">
                  <c:v>1550</c:v>
                </c:pt>
                <c:pt idx="1">
                  <c:v>1790</c:v>
                </c:pt>
                <c:pt idx="2">
                  <c:v>1500</c:v>
                </c:pt>
                <c:pt idx="3">
                  <c:v>1420</c:v>
                </c:pt>
                <c:pt idx="4">
                  <c:v>1040</c:v>
                </c:pt>
              </c:numCache>
            </c:numRef>
          </c:val>
          <c:extLst>
            <c:ext xmlns:c16="http://schemas.microsoft.com/office/drawing/2014/chart" uri="{C3380CC4-5D6E-409C-BE32-E72D297353CC}">
              <c16:uniqueId val="{00000004-F759-4E00-B4CC-8DA4A508B5A8}"/>
            </c:ext>
          </c:extLst>
        </c:ser>
        <c:dLbls>
          <c:showLegendKey val="0"/>
          <c:showVal val="0"/>
          <c:showCatName val="0"/>
          <c:showSerName val="0"/>
          <c:showPercent val="0"/>
          <c:showBubbleSize val="0"/>
        </c:dLbls>
        <c:gapWidth val="219"/>
        <c:overlap val="-27"/>
        <c:axId val="321931216"/>
        <c:axId val="321929296"/>
      </c:barChart>
      <c:catAx>
        <c:axId val="321931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21929296"/>
        <c:crosses val="autoZero"/>
        <c:auto val="1"/>
        <c:lblAlgn val="ctr"/>
        <c:lblOffset val="100"/>
        <c:noMultiLvlLbl val="0"/>
      </c:catAx>
      <c:valAx>
        <c:axId val="3219292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931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'CP Plans Richmond'!$B$1</c:f>
              <c:strCache>
                <c:ptCount val="1"/>
                <c:pt idx="0">
                  <c:v>Neglect</c:v>
                </c:pt>
              </c:strCache>
            </c:strRef>
          </c:tx>
          <c:spPr>
            <a:ln w="28575" cap="rnd">
              <a:solidFill>
                <a:srgbClr val="FFC000"/>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Richmond'!$B$2:$B$10</c:f>
              <c:numCache>
                <c:formatCode>General</c:formatCode>
                <c:ptCount val="9"/>
                <c:pt idx="0">
                  <c:v>29</c:v>
                </c:pt>
                <c:pt idx="1">
                  <c:v>20</c:v>
                </c:pt>
                <c:pt idx="2">
                  <c:v>29</c:v>
                </c:pt>
                <c:pt idx="3">
                  <c:v>27</c:v>
                </c:pt>
                <c:pt idx="4">
                  <c:v>46</c:v>
                </c:pt>
                <c:pt idx="5">
                  <c:v>39</c:v>
                </c:pt>
                <c:pt idx="6">
                  <c:v>53</c:v>
                </c:pt>
                <c:pt idx="7">
                  <c:v>49</c:v>
                </c:pt>
                <c:pt idx="8">
                  <c:v>50</c:v>
                </c:pt>
              </c:numCache>
            </c:numRef>
          </c:val>
          <c:smooth val="0"/>
          <c:extLst>
            <c:ext xmlns:c16="http://schemas.microsoft.com/office/drawing/2014/chart" uri="{C3380CC4-5D6E-409C-BE32-E72D297353CC}">
              <c16:uniqueId val="{00000000-C8C9-406E-8D8F-07E5973AEA44}"/>
            </c:ext>
          </c:extLst>
        </c:ser>
        <c:ser>
          <c:idx val="1"/>
          <c:order val="1"/>
          <c:tx>
            <c:strRef>
              <c:f>'CP Plans Richmond'!$C$1</c:f>
              <c:strCache>
                <c:ptCount val="1"/>
                <c:pt idx="0">
                  <c:v>Physical</c:v>
                </c:pt>
              </c:strCache>
            </c:strRef>
          </c:tx>
          <c:spPr>
            <a:ln w="28575" cap="rnd">
              <a:solidFill>
                <a:srgbClr val="00B050"/>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Richmond'!$C$2:$C$10</c:f>
              <c:numCache>
                <c:formatCode>General</c:formatCode>
                <c:ptCount val="9"/>
                <c:pt idx="0">
                  <c:v>8</c:v>
                </c:pt>
                <c:pt idx="1">
                  <c:v>7</c:v>
                </c:pt>
                <c:pt idx="2">
                  <c:v>17</c:v>
                </c:pt>
                <c:pt idx="3">
                  <c:v>28</c:v>
                </c:pt>
                <c:pt idx="4">
                  <c:v>49</c:v>
                </c:pt>
                <c:pt idx="5">
                  <c:v>34</c:v>
                </c:pt>
                <c:pt idx="6">
                  <c:v>0</c:v>
                </c:pt>
                <c:pt idx="7">
                  <c:v>0</c:v>
                </c:pt>
                <c:pt idx="8">
                  <c:v>35</c:v>
                </c:pt>
              </c:numCache>
            </c:numRef>
          </c:val>
          <c:smooth val="0"/>
          <c:extLst>
            <c:ext xmlns:c16="http://schemas.microsoft.com/office/drawing/2014/chart" uri="{C3380CC4-5D6E-409C-BE32-E72D297353CC}">
              <c16:uniqueId val="{00000001-C8C9-406E-8D8F-07E5973AEA44}"/>
            </c:ext>
          </c:extLst>
        </c:ser>
        <c:ser>
          <c:idx val="2"/>
          <c:order val="2"/>
          <c:tx>
            <c:strRef>
              <c:f>'CP Plans Richmond'!$D$1</c:f>
              <c:strCache>
                <c:ptCount val="1"/>
                <c:pt idx="0">
                  <c:v>Sexual</c:v>
                </c:pt>
              </c:strCache>
            </c:strRef>
          </c:tx>
          <c:spPr>
            <a:ln w="28575" cap="rnd">
              <a:solidFill>
                <a:schemeClr val="accent3"/>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Richmond'!$D$2:$D$10</c:f>
              <c:numCache>
                <c:formatCode>General</c:formatCode>
                <c:ptCount val="9"/>
                <c:pt idx="0">
                  <c:v>0</c:v>
                </c:pt>
                <c:pt idx="1">
                  <c:v>0</c:v>
                </c:pt>
                <c:pt idx="2">
                  <c:v>0</c:v>
                </c:pt>
                <c:pt idx="3">
                  <c:v>7</c:v>
                </c:pt>
                <c:pt idx="4">
                  <c:v>10</c:v>
                </c:pt>
                <c:pt idx="5">
                  <c:v>9</c:v>
                </c:pt>
                <c:pt idx="6">
                  <c:v>0</c:v>
                </c:pt>
                <c:pt idx="7">
                  <c:v>0</c:v>
                </c:pt>
                <c:pt idx="8">
                  <c:v>0</c:v>
                </c:pt>
              </c:numCache>
            </c:numRef>
          </c:val>
          <c:smooth val="0"/>
          <c:extLst>
            <c:ext xmlns:c16="http://schemas.microsoft.com/office/drawing/2014/chart" uri="{C3380CC4-5D6E-409C-BE32-E72D297353CC}">
              <c16:uniqueId val="{00000002-C8C9-406E-8D8F-07E5973AEA44}"/>
            </c:ext>
          </c:extLst>
        </c:ser>
        <c:ser>
          <c:idx val="3"/>
          <c:order val="3"/>
          <c:tx>
            <c:strRef>
              <c:f>'CP Plans Richmond'!$E$1</c:f>
              <c:strCache>
                <c:ptCount val="1"/>
                <c:pt idx="0">
                  <c:v>Emotional</c:v>
                </c:pt>
              </c:strCache>
            </c:strRef>
          </c:tx>
          <c:spPr>
            <a:ln w="28575" cap="rnd">
              <a:solidFill>
                <a:srgbClr val="FF0000"/>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Richmond'!$E$2:$E$10</c:f>
              <c:numCache>
                <c:formatCode>General</c:formatCode>
                <c:ptCount val="9"/>
                <c:pt idx="0">
                  <c:v>72</c:v>
                </c:pt>
                <c:pt idx="1">
                  <c:v>79</c:v>
                </c:pt>
                <c:pt idx="2">
                  <c:v>46</c:v>
                </c:pt>
                <c:pt idx="3">
                  <c:v>34</c:v>
                </c:pt>
                <c:pt idx="4">
                  <c:v>56</c:v>
                </c:pt>
                <c:pt idx="5">
                  <c:v>68</c:v>
                </c:pt>
                <c:pt idx="6">
                  <c:v>57</c:v>
                </c:pt>
                <c:pt idx="7">
                  <c:v>46</c:v>
                </c:pt>
                <c:pt idx="8">
                  <c:v>49</c:v>
                </c:pt>
              </c:numCache>
            </c:numRef>
          </c:val>
          <c:smooth val="0"/>
          <c:extLst>
            <c:ext xmlns:c16="http://schemas.microsoft.com/office/drawing/2014/chart" uri="{C3380CC4-5D6E-409C-BE32-E72D297353CC}">
              <c16:uniqueId val="{00000003-C8C9-406E-8D8F-07E5973AEA44}"/>
            </c:ext>
          </c:extLst>
        </c:ser>
        <c:ser>
          <c:idx val="4"/>
          <c:order val="4"/>
          <c:tx>
            <c:strRef>
              <c:f>'CP Plans Richmond'!$F$1</c:f>
              <c:strCache>
                <c:ptCount val="1"/>
                <c:pt idx="0">
                  <c:v>Multiple</c:v>
                </c:pt>
              </c:strCache>
            </c:strRef>
          </c:tx>
          <c:spPr>
            <a:ln w="28575" cap="rnd">
              <a:solidFill>
                <a:schemeClr val="accent5"/>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Richmond'!$F$2:$F$10</c:f>
              <c:numCache>
                <c:formatCode>General</c:formatCode>
                <c:ptCount val="9"/>
                <c:pt idx="0">
                  <c:v>0</c:v>
                </c:pt>
                <c:pt idx="1">
                  <c:v>0</c:v>
                </c:pt>
                <c:pt idx="2">
                  <c:v>0</c:v>
                </c:pt>
                <c:pt idx="3">
                  <c:v>0</c:v>
                </c:pt>
                <c:pt idx="4">
                  <c:v>0</c:v>
                </c:pt>
                <c:pt idx="5">
                  <c:v>0</c:v>
                </c:pt>
                <c:pt idx="6">
                  <c:v>0</c:v>
                </c:pt>
                <c:pt idx="7">
                  <c:v>0</c:v>
                </c:pt>
                <c:pt idx="8">
                  <c:v>0</c:v>
                </c:pt>
              </c:numCache>
            </c:numRef>
          </c:val>
          <c:smooth val="0"/>
          <c:extLst>
            <c:ext xmlns:c16="http://schemas.microsoft.com/office/drawing/2014/chart" uri="{C3380CC4-5D6E-409C-BE32-E72D297353CC}">
              <c16:uniqueId val="{00000004-C8C9-406E-8D8F-07E5973AEA44}"/>
            </c:ext>
          </c:extLst>
        </c:ser>
        <c:dLbls>
          <c:showLegendKey val="0"/>
          <c:showVal val="0"/>
          <c:showCatName val="0"/>
          <c:showSerName val="0"/>
          <c:showPercent val="0"/>
          <c:showBubbleSize val="0"/>
        </c:dLbls>
        <c:smooth val="0"/>
        <c:axId val="324712624"/>
        <c:axId val="324714544"/>
      </c:lineChart>
      <c:catAx>
        <c:axId val="324712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24714544"/>
        <c:crosses val="autoZero"/>
        <c:auto val="1"/>
        <c:lblAlgn val="ctr"/>
        <c:lblOffset val="100"/>
        <c:noMultiLvlLbl val="0"/>
      </c:catAx>
      <c:valAx>
        <c:axId val="324714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712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'CS Referrals'!$B$1</c:f>
              <c:strCache>
                <c:ptCount val="1"/>
                <c:pt idx="0">
                  <c:v>Referrals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tx1">
                        <a:lumMod val="75000"/>
                        <a:lumOff val="25000"/>
                      </a:schemeClr>
                    </a:solidFill>
                    <a:latin typeface="Arial" panose="020B0604020202020204" pitchFamily="34" charset="0"/>
                    <a:ea typeface="+mn-ea"/>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'CS Referrals'!$A$2:$A$10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'CS Referrals'!$B$2:$B$10</c:f>
              <c:numCache>
                <c:formatCode>General</c:formatCode>
                <c:ptCount val="9"/>
                <c:pt idx="0">
                  <c:v>1177</c:v>
                </c:pt>
                <c:pt idx="1">
                  <c:v>1316</c:v>
                </c:pt>
                <c:pt idx="2">
                  <c:v>1075</c:v>
                </c:pt>
                <c:pt idx="3">
                  <c:v>1032</c:v>
                </c:pt>
                <c:pt idx="4">
                  <c:v>1274</c:v>
                </c:pt>
                <c:pt idx="5">
                  <c:v>1202</c:v>
                </c:pt>
                <c:pt idx="6">
                  <c:v>1467</c:v>
                </c:pt>
                <c:pt idx="7">
                  <c:v>1234</c:v>
                </c:pt>
                <c:pt idx="8">
                  <c:v>1299</c:v>
                </c:pt>
              </c:numCache>
            </c:numRef>
          </c:val>
          <c:smooth val="0"/>
          <c:extLst>
            <c:ext xmlns:c16="http://schemas.microsoft.com/office/drawing/2014/chart" uri="{C3380CC4-5D6E-409C-BE32-E72D297353CC}">
              <c16:uniqueId val="{00000000-490A-4A60-BC6E-3B32E1674687}"/>
            </c:ext>
          </c:extLst>
        </c:ser>
        <c:dLbls>
          <c:showLegendKey val="0"/>
          <c:showVal val="0"/>
          <c:showCatName val="0"/>
          <c:showSerName val="0"/>
          <c:showPercent val="0"/>
          <c:showBubbleSize val="0"/>
        </c:dLbls>
        <c:smooth val="0"/>
        <c:axId val="272463504"/>
        <c:axId val="272463984"/>
      </c:lineChart>
      <c:catAx>
        <c:axId val="27246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1" i="0" u="none" strike="noStrike" kern="1200" baseline="0">
                <a:solidFill>
                  <a:schemeClr val="tx1">
                    <a:lumMod val="65000"/>
                    <a:lumOff val="35000"/>
                  </a:schemeClr>
                </a:solidFill>
                <a:latin typeface="+mn-lt"/>
                <a:ea typeface="+mn-ea"/>
                <a:cs typeface="+mn-cs"/>
              </a:defRPr>
            </a:pPr>
            <a:endParaRPr lang="en-US"/>
          </a:p>
        </c:txPr>
        <c:crossAx val="272463984"/>
        <c:crosses val="autoZero"/>
        <c:auto val="1"/>
        <c:lblAlgn val="ctr"/>
        <c:lblOffset val="100"/>
        <c:noMultiLvlLbl val="0"/>
      </c:catAx>
      <c:valAx>
        <c:axId val="2724639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724635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'data-children-in-need (4)'!$A$2</c:f>
              <c:strCache>
                <c:ptCount val="1"/>
                <c:pt idx="0">
                  <c:v>2024</c:v>
                </c:pt>
              </c:strCache>
            </c:strRef>
          </c:tx>
          <c:spPr>
            <a:solidFill>
              <a:schemeClr val="accent1"/>
            </a:solidFill>
            <a:ln>
              <a:noFill/>
            </a:ln>
            <a:effectLst/>
          </c:spPr>
          <c:invertIfNegative val="0"/>
          <c:cat>
            <c:strRef>
              <c:f>'data-children-in-need (4)'!$B$1:$X$1</c:f>
              <c:strCache>
                <c:ptCount val="23"/>
                <c:pt idx="0">
                  <c:v>Alcohol Misuse</c:v>
                </c:pt>
                <c:pt idx="1">
                  <c:v>Drug Misuse</c:v>
                </c:pt>
                <c:pt idx="2">
                  <c:v>Domestic Abuse</c:v>
                </c:pt>
                <c:pt idx="3">
                  <c:v>Mental Health</c:v>
                </c:pt>
                <c:pt idx="4">
                  <c:v>Learning Disability</c:v>
                </c:pt>
                <c:pt idx="5">
                  <c:v>Physical Disability</c:v>
                </c:pt>
                <c:pt idx="6">
                  <c:v>Young Carer</c:v>
                </c:pt>
                <c:pt idx="7">
                  <c:v>Fostered</c:v>
                </c:pt>
                <c:pt idx="8">
                  <c:v>Asylum Seeker</c:v>
                </c:pt>
                <c:pt idx="9">
                  <c:v>Going Missing</c:v>
                </c:pt>
                <c:pt idx="10">
                  <c:v>CSE</c:v>
                </c:pt>
                <c:pt idx="11">
                  <c:v>Trafficking</c:v>
                </c:pt>
                <c:pt idx="12">
                  <c:v>Gangs</c:v>
                </c:pt>
                <c:pt idx="13">
                  <c:v>Antisocial Behaviour</c:v>
                </c:pt>
                <c:pt idx="14">
                  <c:v>Self Harm</c:v>
                </c:pt>
                <c:pt idx="15">
                  <c:v>Neglect</c:v>
                </c:pt>
                <c:pt idx="16">
                  <c:v>Emotional Abuse</c:v>
                </c:pt>
                <c:pt idx="17">
                  <c:v>Physical Abuse</c:v>
                </c:pt>
                <c:pt idx="18">
                  <c:v>Sexual Abuse</c:v>
                </c:pt>
                <c:pt idx="19">
                  <c:v>FGM</c:v>
                </c:pt>
                <c:pt idx="20">
                  <c:v>Faith Linked Abuse</c:v>
                </c:pt>
                <c:pt idx="21">
                  <c:v>CCE</c:v>
                </c:pt>
                <c:pt idx="22">
                  <c:v>Other</c:v>
                </c:pt>
              </c:strCache>
            </c:strRef>
          </c:cat>
          <c:val>
            <c:numRef>
              <c:f>'data-children-in-need (4)'!$B$2:$X$2</c:f>
              <c:numCache>
                <c:formatCode>General</c:formatCode>
                <c:ptCount val="23"/>
                <c:pt idx="0">
                  <c:v>280</c:v>
                </c:pt>
                <c:pt idx="1">
                  <c:v>276</c:v>
                </c:pt>
                <c:pt idx="2">
                  <c:v>600</c:v>
                </c:pt>
                <c:pt idx="3">
                  <c:v>912</c:v>
                </c:pt>
                <c:pt idx="4">
                  <c:v>295</c:v>
                </c:pt>
                <c:pt idx="5">
                  <c:v>144</c:v>
                </c:pt>
                <c:pt idx="6">
                  <c:v>88</c:v>
                </c:pt>
                <c:pt idx="7">
                  <c:v>0</c:v>
                </c:pt>
                <c:pt idx="8">
                  <c:v>17</c:v>
                </c:pt>
                <c:pt idx="9">
                  <c:v>67</c:v>
                </c:pt>
                <c:pt idx="10">
                  <c:v>91</c:v>
                </c:pt>
                <c:pt idx="11">
                  <c:v>10</c:v>
                </c:pt>
                <c:pt idx="12">
                  <c:v>25</c:v>
                </c:pt>
                <c:pt idx="13">
                  <c:v>123</c:v>
                </c:pt>
                <c:pt idx="14">
                  <c:v>115</c:v>
                </c:pt>
                <c:pt idx="15">
                  <c:v>133</c:v>
                </c:pt>
                <c:pt idx="16">
                  <c:v>282</c:v>
                </c:pt>
                <c:pt idx="17">
                  <c:v>244</c:v>
                </c:pt>
                <c:pt idx="18">
                  <c:v>85</c:v>
                </c:pt>
                <c:pt idx="19">
                  <c:v>0</c:v>
                </c:pt>
                <c:pt idx="20">
                  <c:v>0</c:v>
                </c:pt>
                <c:pt idx="21">
                  <c:v>42</c:v>
                </c:pt>
                <c:pt idx="22">
                  <c:v>174</c:v>
                </c:pt>
              </c:numCache>
            </c:numRef>
          </c:val>
          <c:extLst>
            <c:ext xmlns:c16="http://schemas.microsoft.com/office/drawing/2014/chart" uri="{C3380CC4-5D6E-409C-BE32-E72D297353CC}">
              <c16:uniqueId val="{00000000-0786-4A83-997D-E92B126D8DCC}"/>
            </c:ext>
          </c:extLst>
        </c:ser>
        <c:ser>
          <c:idx val="1"/>
          <c:order val="1"/>
          <c:tx>
            <c:strRef>
              <c:f>'data-children-in-need (4)'!$A$3</c:f>
              <c:strCache>
                <c:ptCount val="1"/>
                <c:pt idx="0">
                  <c:v>2023</c:v>
                </c:pt>
              </c:strCache>
            </c:strRef>
          </c:tx>
          <c:spPr>
            <a:solidFill>
              <a:schemeClr val="accent2"/>
            </a:solidFill>
            <a:ln>
              <a:noFill/>
            </a:ln>
            <a:effectLst/>
          </c:spPr>
          <c:invertIfNegative val="0"/>
          <c:cat>
            <c:strRef>
              <c:f>'data-children-in-need (4)'!$B$1:$X$1</c:f>
              <c:strCache>
                <c:ptCount val="23"/>
                <c:pt idx="0">
                  <c:v>Alcohol Misuse</c:v>
                </c:pt>
                <c:pt idx="1">
                  <c:v>Drug Misuse</c:v>
                </c:pt>
                <c:pt idx="2">
                  <c:v>Domestic Abuse</c:v>
                </c:pt>
                <c:pt idx="3">
                  <c:v>Mental Health</c:v>
                </c:pt>
                <c:pt idx="4">
                  <c:v>Learning Disability</c:v>
                </c:pt>
                <c:pt idx="5">
                  <c:v>Physical Disability</c:v>
                </c:pt>
                <c:pt idx="6">
                  <c:v>Young Carer</c:v>
                </c:pt>
                <c:pt idx="7">
                  <c:v>Fostered</c:v>
                </c:pt>
                <c:pt idx="8">
                  <c:v>Asylum Seeker</c:v>
                </c:pt>
                <c:pt idx="9">
                  <c:v>Going Missing</c:v>
                </c:pt>
                <c:pt idx="10">
                  <c:v>CSE</c:v>
                </c:pt>
                <c:pt idx="11">
                  <c:v>Trafficking</c:v>
                </c:pt>
                <c:pt idx="12">
                  <c:v>Gangs</c:v>
                </c:pt>
                <c:pt idx="13">
                  <c:v>Antisocial Behaviour</c:v>
                </c:pt>
                <c:pt idx="14">
                  <c:v>Self Harm</c:v>
                </c:pt>
                <c:pt idx="15">
                  <c:v>Neglect</c:v>
                </c:pt>
                <c:pt idx="16">
                  <c:v>Emotional Abuse</c:v>
                </c:pt>
                <c:pt idx="17">
                  <c:v>Physical Abuse</c:v>
                </c:pt>
                <c:pt idx="18">
                  <c:v>Sexual Abuse</c:v>
                </c:pt>
                <c:pt idx="19">
                  <c:v>FGM</c:v>
                </c:pt>
                <c:pt idx="20">
                  <c:v>Faith Linked Abuse</c:v>
                </c:pt>
                <c:pt idx="21">
                  <c:v>CCE</c:v>
                </c:pt>
                <c:pt idx="22">
                  <c:v>Other</c:v>
                </c:pt>
              </c:strCache>
            </c:strRef>
          </c:cat>
          <c:val>
            <c:numRef>
              <c:f>'data-children-in-need (4)'!$B$3:$X$3</c:f>
              <c:numCache>
                <c:formatCode>General</c:formatCode>
                <c:ptCount val="23"/>
                <c:pt idx="0">
                  <c:v>252</c:v>
                </c:pt>
                <c:pt idx="1">
                  <c:v>243</c:v>
                </c:pt>
                <c:pt idx="2">
                  <c:v>557</c:v>
                </c:pt>
                <c:pt idx="3">
                  <c:v>931</c:v>
                </c:pt>
                <c:pt idx="4">
                  <c:v>279</c:v>
                </c:pt>
                <c:pt idx="5">
                  <c:v>147</c:v>
                </c:pt>
                <c:pt idx="6">
                  <c:v>65</c:v>
                </c:pt>
                <c:pt idx="7">
                  <c:v>8</c:v>
                </c:pt>
                <c:pt idx="8">
                  <c:v>13</c:v>
                </c:pt>
                <c:pt idx="9">
                  <c:v>61</c:v>
                </c:pt>
                <c:pt idx="10">
                  <c:v>66</c:v>
                </c:pt>
                <c:pt idx="11">
                  <c:v>11</c:v>
                </c:pt>
                <c:pt idx="12">
                  <c:v>34</c:v>
                </c:pt>
                <c:pt idx="13">
                  <c:v>162</c:v>
                </c:pt>
                <c:pt idx="14">
                  <c:v>117</c:v>
                </c:pt>
                <c:pt idx="15">
                  <c:v>124</c:v>
                </c:pt>
                <c:pt idx="16">
                  <c:v>270</c:v>
                </c:pt>
                <c:pt idx="17">
                  <c:v>244</c:v>
                </c:pt>
                <c:pt idx="18">
                  <c:v>87</c:v>
                </c:pt>
                <c:pt idx="19">
                  <c:v>0</c:v>
                </c:pt>
                <c:pt idx="20">
                  <c:v>17</c:v>
                </c:pt>
                <c:pt idx="21">
                  <c:v>54</c:v>
                </c:pt>
                <c:pt idx="22">
                  <c:v>121</c:v>
                </c:pt>
              </c:numCache>
            </c:numRef>
          </c:val>
          <c:extLst>
            <c:ext xmlns:c16="http://schemas.microsoft.com/office/drawing/2014/chart" uri="{C3380CC4-5D6E-409C-BE32-E72D297353CC}">
              <c16:uniqueId val="{00000001-0786-4A83-997D-E92B126D8DCC}"/>
            </c:ext>
          </c:extLst>
        </c:ser>
        <c:ser>
          <c:idx val="2"/>
          <c:order val="2"/>
          <c:tx>
            <c:strRef>
              <c:f>'data-children-in-need (4)'!$A$4</c:f>
              <c:strCache>
                <c:ptCount val="1"/>
                <c:pt idx="0">
                  <c:v>2022</c:v>
                </c:pt>
              </c:strCache>
            </c:strRef>
          </c:tx>
          <c:spPr>
            <a:solidFill>
              <a:schemeClr val="accent3"/>
            </a:solidFill>
            <a:ln>
              <a:noFill/>
            </a:ln>
            <a:effectLst/>
          </c:spPr>
          <c:invertIfNegative val="0"/>
          <c:cat>
            <c:strRef>
              <c:f>'data-children-in-need (4)'!$B$1:$X$1</c:f>
              <c:strCache>
                <c:ptCount val="23"/>
                <c:pt idx="0">
                  <c:v>Alcohol Misuse</c:v>
                </c:pt>
                <c:pt idx="1">
                  <c:v>Drug Misuse</c:v>
                </c:pt>
                <c:pt idx="2">
                  <c:v>Domestic Abuse</c:v>
                </c:pt>
                <c:pt idx="3">
                  <c:v>Mental Health</c:v>
                </c:pt>
                <c:pt idx="4">
                  <c:v>Learning Disability</c:v>
                </c:pt>
                <c:pt idx="5">
                  <c:v>Physical Disability</c:v>
                </c:pt>
                <c:pt idx="6">
                  <c:v>Young Carer</c:v>
                </c:pt>
                <c:pt idx="7">
                  <c:v>Fostered</c:v>
                </c:pt>
                <c:pt idx="8">
                  <c:v>Asylum Seeker</c:v>
                </c:pt>
                <c:pt idx="9">
                  <c:v>Going Missing</c:v>
                </c:pt>
                <c:pt idx="10">
                  <c:v>CSE</c:v>
                </c:pt>
                <c:pt idx="11">
                  <c:v>Trafficking</c:v>
                </c:pt>
                <c:pt idx="12">
                  <c:v>Gangs</c:v>
                </c:pt>
                <c:pt idx="13">
                  <c:v>Antisocial Behaviour</c:v>
                </c:pt>
                <c:pt idx="14">
                  <c:v>Self Harm</c:v>
                </c:pt>
                <c:pt idx="15">
                  <c:v>Neglect</c:v>
                </c:pt>
                <c:pt idx="16">
                  <c:v>Emotional Abuse</c:v>
                </c:pt>
                <c:pt idx="17">
                  <c:v>Physical Abuse</c:v>
                </c:pt>
                <c:pt idx="18">
                  <c:v>Sexual Abuse</c:v>
                </c:pt>
                <c:pt idx="19">
                  <c:v>FGM</c:v>
                </c:pt>
                <c:pt idx="20">
                  <c:v>Faith Linked Abuse</c:v>
                </c:pt>
                <c:pt idx="21">
                  <c:v>CCE</c:v>
                </c:pt>
                <c:pt idx="22">
                  <c:v>Other</c:v>
                </c:pt>
              </c:strCache>
            </c:strRef>
          </c:cat>
          <c:val>
            <c:numRef>
              <c:f>'data-children-in-need (4)'!$B$4:$X$4</c:f>
              <c:numCache>
                <c:formatCode>General</c:formatCode>
                <c:ptCount val="23"/>
                <c:pt idx="0">
                  <c:v>275</c:v>
                </c:pt>
                <c:pt idx="1">
                  <c:v>300</c:v>
                </c:pt>
                <c:pt idx="2">
                  <c:v>677</c:v>
                </c:pt>
                <c:pt idx="3">
                  <c:v>977</c:v>
                </c:pt>
                <c:pt idx="4">
                  <c:v>288</c:v>
                </c:pt>
                <c:pt idx="5">
                  <c:v>147</c:v>
                </c:pt>
                <c:pt idx="6">
                  <c:v>70</c:v>
                </c:pt>
                <c:pt idx="7">
                  <c:v>0</c:v>
                </c:pt>
                <c:pt idx="8">
                  <c:v>17</c:v>
                </c:pt>
                <c:pt idx="9">
                  <c:v>59</c:v>
                </c:pt>
                <c:pt idx="10">
                  <c:v>84</c:v>
                </c:pt>
                <c:pt idx="11">
                  <c:v>8</c:v>
                </c:pt>
                <c:pt idx="12">
                  <c:v>32</c:v>
                </c:pt>
                <c:pt idx="13">
                  <c:v>127</c:v>
                </c:pt>
                <c:pt idx="14">
                  <c:v>163</c:v>
                </c:pt>
                <c:pt idx="15">
                  <c:v>122</c:v>
                </c:pt>
                <c:pt idx="16">
                  <c:v>257</c:v>
                </c:pt>
                <c:pt idx="17">
                  <c:v>284</c:v>
                </c:pt>
                <c:pt idx="18">
                  <c:v>117</c:v>
                </c:pt>
                <c:pt idx="19">
                  <c:v>0</c:v>
                </c:pt>
                <c:pt idx="20">
                  <c:v>8</c:v>
                </c:pt>
                <c:pt idx="21">
                  <c:v>53</c:v>
                </c:pt>
                <c:pt idx="22">
                  <c:v>159</c:v>
                </c:pt>
              </c:numCache>
            </c:numRef>
          </c:val>
          <c:extLst>
            <c:ext xmlns:c16="http://schemas.microsoft.com/office/drawing/2014/chart" uri="{C3380CC4-5D6E-409C-BE32-E72D297353CC}">
              <c16:uniqueId val="{00000002-0786-4A83-997D-E92B126D8DCC}"/>
            </c:ext>
          </c:extLst>
        </c:ser>
        <c:ser>
          <c:idx val="3"/>
          <c:order val="3"/>
          <c:tx>
            <c:strRef>
              <c:f>'data-children-in-need (4)'!$A$5</c:f>
              <c:strCache>
                <c:ptCount val="1"/>
                <c:pt idx="0">
                  <c:v>2021</c:v>
                </c:pt>
              </c:strCache>
            </c:strRef>
          </c:tx>
          <c:spPr>
            <a:solidFill>
              <a:schemeClr val="accent4"/>
            </a:solidFill>
            <a:ln>
              <a:noFill/>
            </a:ln>
            <a:effectLst/>
          </c:spPr>
          <c:invertIfNegative val="0"/>
          <c:cat>
            <c:strRef>
              <c:f>'data-children-in-need (4)'!$B$1:$X$1</c:f>
              <c:strCache>
                <c:ptCount val="23"/>
                <c:pt idx="0">
                  <c:v>Alcohol Misuse</c:v>
                </c:pt>
                <c:pt idx="1">
                  <c:v>Drug Misuse</c:v>
                </c:pt>
                <c:pt idx="2">
                  <c:v>Domestic Abuse</c:v>
                </c:pt>
                <c:pt idx="3">
                  <c:v>Mental Health</c:v>
                </c:pt>
                <c:pt idx="4">
                  <c:v>Learning Disability</c:v>
                </c:pt>
                <c:pt idx="5">
                  <c:v>Physical Disability</c:v>
                </c:pt>
                <c:pt idx="6">
                  <c:v>Young Carer</c:v>
                </c:pt>
                <c:pt idx="7">
                  <c:v>Fostered</c:v>
                </c:pt>
                <c:pt idx="8">
                  <c:v>Asylum Seeker</c:v>
                </c:pt>
                <c:pt idx="9">
                  <c:v>Going Missing</c:v>
                </c:pt>
                <c:pt idx="10">
                  <c:v>CSE</c:v>
                </c:pt>
                <c:pt idx="11">
                  <c:v>Trafficking</c:v>
                </c:pt>
                <c:pt idx="12">
                  <c:v>Gangs</c:v>
                </c:pt>
                <c:pt idx="13">
                  <c:v>Antisocial Behaviour</c:v>
                </c:pt>
                <c:pt idx="14">
                  <c:v>Self Harm</c:v>
                </c:pt>
                <c:pt idx="15">
                  <c:v>Neglect</c:v>
                </c:pt>
                <c:pt idx="16">
                  <c:v>Emotional Abuse</c:v>
                </c:pt>
                <c:pt idx="17">
                  <c:v>Physical Abuse</c:v>
                </c:pt>
                <c:pt idx="18">
                  <c:v>Sexual Abuse</c:v>
                </c:pt>
                <c:pt idx="19">
                  <c:v>FGM</c:v>
                </c:pt>
                <c:pt idx="20">
                  <c:v>Faith Linked Abuse</c:v>
                </c:pt>
                <c:pt idx="21">
                  <c:v>CCE</c:v>
                </c:pt>
                <c:pt idx="22">
                  <c:v>Other</c:v>
                </c:pt>
              </c:strCache>
            </c:strRef>
          </c:cat>
          <c:val>
            <c:numRef>
              <c:f>'data-children-in-need (4)'!$B$5:$X$5</c:f>
              <c:numCache>
                <c:formatCode>General</c:formatCode>
                <c:ptCount val="23"/>
                <c:pt idx="0">
                  <c:v>295</c:v>
                </c:pt>
                <c:pt idx="1">
                  <c:v>296</c:v>
                </c:pt>
                <c:pt idx="2">
                  <c:v>608</c:v>
                </c:pt>
                <c:pt idx="3">
                  <c:v>860</c:v>
                </c:pt>
                <c:pt idx="4">
                  <c:v>208</c:v>
                </c:pt>
                <c:pt idx="5">
                  <c:v>190</c:v>
                </c:pt>
                <c:pt idx="6">
                  <c:v>82</c:v>
                </c:pt>
                <c:pt idx="7">
                  <c:v>11</c:v>
                </c:pt>
                <c:pt idx="8">
                  <c:v>12</c:v>
                </c:pt>
                <c:pt idx="9">
                  <c:v>46</c:v>
                </c:pt>
                <c:pt idx="10">
                  <c:v>68</c:v>
                </c:pt>
                <c:pt idx="11">
                  <c:v>8</c:v>
                </c:pt>
                <c:pt idx="12">
                  <c:v>24</c:v>
                </c:pt>
                <c:pt idx="13">
                  <c:v>121</c:v>
                </c:pt>
                <c:pt idx="14">
                  <c:v>111</c:v>
                </c:pt>
                <c:pt idx="15">
                  <c:v>79</c:v>
                </c:pt>
                <c:pt idx="16">
                  <c:v>204</c:v>
                </c:pt>
                <c:pt idx="17">
                  <c:v>197</c:v>
                </c:pt>
                <c:pt idx="18">
                  <c:v>67</c:v>
                </c:pt>
                <c:pt idx="19">
                  <c:v>0</c:v>
                </c:pt>
                <c:pt idx="20">
                  <c:v>0</c:v>
                </c:pt>
                <c:pt idx="21">
                  <c:v>0</c:v>
                </c:pt>
                <c:pt idx="22">
                  <c:v>144</c:v>
                </c:pt>
              </c:numCache>
            </c:numRef>
          </c:val>
          <c:extLst>
            <c:ext xmlns:c16="http://schemas.microsoft.com/office/drawing/2014/chart" uri="{C3380CC4-5D6E-409C-BE32-E72D297353CC}">
              <c16:uniqueId val="{00000003-0786-4A83-997D-E92B126D8DCC}"/>
            </c:ext>
          </c:extLst>
        </c:ser>
        <c:dLbls>
          <c:showLegendKey val="0"/>
          <c:showVal val="0"/>
          <c:showCatName val="0"/>
          <c:showSerName val="0"/>
          <c:showPercent val="0"/>
          <c:showBubbleSize val="0"/>
        </c:dLbls>
        <c:gapWidth val="219"/>
        <c:overlap val="-27"/>
        <c:axId val="324736768"/>
        <c:axId val="324735808"/>
      </c:barChart>
      <c:catAx>
        <c:axId val="324736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5400000" spcFirstLastPara="1" vertOverflow="ellipsis" wrap="square" anchor="ctr" anchorCtr="1"/>
          <a:lstStyle/>
          <a:p>
            <a:pPr>
              <a:defRPr sz="12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24735808"/>
        <c:crosses val="autoZero"/>
        <c:auto val="1"/>
        <c:lblAlgn val="ctr"/>
        <c:lblOffset val="100"/>
        <c:noMultiLvlLbl val="0"/>
      </c:catAx>
      <c:valAx>
        <c:axId val="324735808"/>
        <c:scaling>
          <c:orientation val="minMax"/>
          <c:max val="10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73676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'CP Plans Richmond'!$B$1</c:f>
              <c:strCache>
                <c:ptCount val="1"/>
                <c:pt idx="0">
                  <c:v>Neglect</c:v>
                </c:pt>
              </c:strCache>
            </c:strRef>
          </c:tx>
          <c:spPr>
            <a:ln w="28575" cap="rnd">
              <a:solidFill>
                <a:srgbClr val="FFC000"/>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Richmond'!$B$2:$B$10</c:f>
              <c:numCache>
                <c:formatCode>General</c:formatCode>
                <c:ptCount val="9"/>
                <c:pt idx="0">
                  <c:v>29</c:v>
                </c:pt>
                <c:pt idx="1">
                  <c:v>20</c:v>
                </c:pt>
                <c:pt idx="2">
                  <c:v>29</c:v>
                </c:pt>
                <c:pt idx="3">
                  <c:v>27</c:v>
                </c:pt>
                <c:pt idx="4">
                  <c:v>46</c:v>
                </c:pt>
                <c:pt idx="5">
                  <c:v>39</c:v>
                </c:pt>
                <c:pt idx="6">
                  <c:v>53</c:v>
                </c:pt>
                <c:pt idx="7">
                  <c:v>49</c:v>
                </c:pt>
                <c:pt idx="8">
                  <c:v>50</c:v>
                </c:pt>
              </c:numCache>
            </c:numRef>
          </c:val>
          <c:smooth val="0"/>
          <c:extLst>
            <c:ext xmlns:c16="http://schemas.microsoft.com/office/drawing/2014/chart" uri="{C3380CC4-5D6E-409C-BE32-E72D297353CC}">
              <c16:uniqueId val="{00000000-A8AD-485F-8565-AA0C38CB043C}"/>
            </c:ext>
          </c:extLst>
        </c:ser>
        <c:ser>
          <c:idx val="1"/>
          <c:order val="1"/>
          <c:tx>
            <c:strRef>
              <c:f>'CP Plans Richmond'!$C$1</c:f>
              <c:strCache>
                <c:ptCount val="1"/>
                <c:pt idx="0">
                  <c:v>Physical</c:v>
                </c:pt>
              </c:strCache>
            </c:strRef>
          </c:tx>
          <c:spPr>
            <a:ln w="28575" cap="rnd">
              <a:solidFill>
                <a:srgbClr val="00B050"/>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Richmond'!$C$2:$C$10</c:f>
              <c:numCache>
                <c:formatCode>General</c:formatCode>
                <c:ptCount val="9"/>
                <c:pt idx="0">
                  <c:v>8</c:v>
                </c:pt>
                <c:pt idx="1">
                  <c:v>7</c:v>
                </c:pt>
                <c:pt idx="2">
                  <c:v>17</c:v>
                </c:pt>
                <c:pt idx="3">
                  <c:v>28</c:v>
                </c:pt>
                <c:pt idx="4">
                  <c:v>49</c:v>
                </c:pt>
                <c:pt idx="5">
                  <c:v>34</c:v>
                </c:pt>
                <c:pt idx="6">
                  <c:v>0</c:v>
                </c:pt>
                <c:pt idx="7">
                  <c:v>0</c:v>
                </c:pt>
                <c:pt idx="8">
                  <c:v>35</c:v>
                </c:pt>
              </c:numCache>
            </c:numRef>
          </c:val>
          <c:smooth val="0"/>
          <c:extLst>
            <c:ext xmlns:c16="http://schemas.microsoft.com/office/drawing/2014/chart" uri="{C3380CC4-5D6E-409C-BE32-E72D297353CC}">
              <c16:uniqueId val="{00000001-A8AD-485F-8565-AA0C38CB043C}"/>
            </c:ext>
          </c:extLst>
        </c:ser>
        <c:ser>
          <c:idx val="2"/>
          <c:order val="2"/>
          <c:tx>
            <c:strRef>
              <c:f>'CP Plans Richmond'!$D$1</c:f>
              <c:strCache>
                <c:ptCount val="1"/>
                <c:pt idx="0">
                  <c:v>Sexual</c:v>
                </c:pt>
              </c:strCache>
            </c:strRef>
          </c:tx>
          <c:spPr>
            <a:ln w="28575" cap="rnd">
              <a:solidFill>
                <a:schemeClr val="accent3"/>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Richmond'!$D$2:$D$10</c:f>
              <c:numCache>
                <c:formatCode>General</c:formatCode>
                <c:ptCount val="9"/>
                <c:pt idx="0">
                  <c:v>0</c:v>
                </c:pt>
                <c:pt idx="1">
                  <c:v>0</c:v>
                </c:pt>
                <c:pt idx="2">
                  <c:v>0</c:v>
                </c:pt>
                <c:pt idx="3">
                  <c:v>7</c:v>
                </c:pt>
                <c:pt idx="4">
                  <c:v>10</c:v>
                </c:pt>
                <c:pt idx="5">
                  <c:v>9</c:v>
                </c:pt>
                <c:pt idx="6">
                  <c:v>0</c:v>
                </c:pt>
                <c:pt idx="7">
                  <c:v>0</c:v>
                </c:pt>
                <c:pt idx="8">
                  <c:v>0</c:v>
                </c:pt>
              </c:numCache>
            </c:numRef>
          </c:val>
          <c:smooth val="0"/>
          <c:extLst>
            <c:ext xmlns:c16="http://schemas.microsoft.com/office/drawing/2014/chart" uri="{C3380CC4-5D6E-409C-BE32-E72D297353CC}">
              <c16:uniqueId val="{00000002-A8AD-485F-8565-AA0C38CB043C}"/>
            </c:ext>
          </c:extLst>
        </c:ser>
        <c:ser>
          <c:idx val="3"/>
          <c:order val="3"/>
          <c:tx>
            <c:strRef>
              <c:f>'CP Plans Richmond'!$E$1</c:f>
              <c:strCache>
                <c:ptCount val="1"/>
                <c:pt idx="0">
                  <c:v>Emotional</c:v>
                </c:pt>
              </c:strCache>
            </c:strRef>
          </c:tx>
          <c:spPr>
            <a:ln w="28575" cap="rnd">
              <a:solidFill>
                <a:srgbClr val="FF0000"/>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Richmond'!$E$2:$E$10</c:f>
              <c:numCache>
                <c:formatCode>General</c:formatCode>
                <c:ptCount val="9"/>
                <c:pt idx="0">
                  <c:v>72</c:v>
                </c:pt>
                <c:pt idx="1">
                  <c:v>79</c:v>
                </c:pt>
                <c:pt idx="2">
                  <c:v>46</c:v>
                </c:pt>
                <c:pt idx="3">
                  <c:v>34</c:v>
                </c:pt>
                <c:pt idx="4">
                  <c:v>56</c:v>
                </c:pt>
                <c:pt idx="5">
                  <c:v>68</c:v>
                </c:pt>
                <c:pt idx="6">
                  <c:v>57</c:v>
                </c:pt>
                <c:pt idx="7">
                  <c:v>46</c:v>
                </c:pt>
                <c:pt idx="8">
                  <c:v>49</c:v>
                </c:pt>
              </c:numCache>
            </c:numRef>
          </c:val>
          <c:smooth val="0"/>
          <c:extLst>
            <c:ext xmlns:c16="http://schemas.microsoft.com/office/drawing/2014/chart" uri="{C3380CC4-5D6E-409C-BE32-E72D297353CC}">
              <c16:uniqueId val="{00000003-A8AD-485F-8565-AA0C38CB043C}"/>
            </c:ext>
          </c:extLst>
        </c:ser>
        <c:ser>
          <c:idx val="4"/>
          <c:order val="4"/>
          <c:tx>
            <c:strRef>
              <c:f>'CP Plans Richmond'!$F$1</c:f>
              <c:strCache>
                <c:ptCount val="1"/>
                <c:pt idx="0">
                  <c:v>Multiple</c:v>
                </c:pt>
              </c:strCache>
            </c:strRef>
          </c:tx>
          <c:spPr>
            <a:ln w="28575" cap="rnd">
              <a:solidFill>
                <a:schemeClr val="accent5"/>
              </a:solidFill>
              <a:round/>
            </a:ln>
            <a:effectLst/>
          </c:spPr>
          <c:marker>
            <c:symbol val="none"/>
          </c:marker>
          <c:cat>
            <c:numRef>
              <c:f>'CP Plans Richmond'!$A$2:$A$10</c:f>
              <c:numCache>
                <c:formatCode>General</c:formatCode>
                <c:ptCount val="9"/>
                <c:pt idx="0">
                  <c:v>2016</c:v>
                </c:pt>
                <c:pt idx="1">
                  <c:v>2017</c:v>
                </c:pt>
                <c:pt idx="2">
                  <c:v>2018</c:v>
                </c:pt>
                <c:pt idx="3">
                  <c:v>2019</c:v>
                </c:pt>
                <c:pt idx="4">
                  <c:v>2020</c:v>
                </c:pt>
                <c:pt idx="5">
                  <c:v>2021</c:v>
                </c:pt>
                <c:pt idx="6">
                  <c:v>2022</c:v>
                </c:pt>
                <c:pt idx="7">
                  <c:v>2023</c:v>
                </c:pt>
                <c:pt idx="8">
                  <c:v>2024</c:v>
                </c:pt>
              </c:numCache>
            </c:numRef>
          </c:cat>
          <c:val>
            <c:numRef>
              <c:f>'CP Plans Richmond'!$F$2:$F$10</c:f>
              <c:numCache>
                <c:formatCode>General</c:formatCode>
                <c:ptCount val="9"/>
                <c:pt idx="0">
                  <c:v>0</c:v>
                </c:pt>
                <c:pt idx="1">
                  <c:v>0</c:v>
                </c:pt>
                <c:pt idx="2">
                  <c:v>0</c:v>
                </c:pt>
                <c:pt idx="3">
                  <c:v>0</c:v>
                </c:pt>
                <c:pt idx="4">
                  <c:v>0</c:v>
                </c:pt>
                <c:pt idx="5">
                  <c:v>0</c:v>
                </c:pt>
                <c:pt idx="6">
                  <c:v>0</c:v>
                </c:pt>
                <c:pt idx="7">
                  <c:v>0</c:v>
                </c:pt>
                <c:pt idx="8">
                  <c:v>0</c:v>
                </c:pt>
              </c:numCache>
            </c:numRef>
          </c:val>
          <c:smooth val="0"/>
          <c:extLst>
            <c:ext xmlns:c16="http://schemas.microsoft.com/office/drawing/2014/chart" uri="{C3380CC4-5D6E-409C-BE32-E72D297353CC}">
              <c16:uniqueId val="{00000004-A8AD-485F-8565-AA0C38CB043C}"/>
            </c:ext>
          </c:extLst>
        </c:ser>
        <c:dLbls>
          <c:showLegendKey val="0"/>
          <c:showVal val="0"/>
          <c:showCatName val="0"/>
          <c:showSerName val="0"/>
          <c:showPercent val="0"/>
          <c:showBubbleSize val="0"/>
        </c:dLbls>
        <c:smooth val="0"/>
        <c:axId val="324712624"/>
        <c:axId val="324714544"/>
      </c:lineChart>
      <c:catAx>
        <c:axId val="3247126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crossAx val="324714544"/>
        <c:crosses val="autoZero"/>
        <c:auto val="1"/>
        <c:lblAlgn val="ctr"/>
        <c:lblOffset val="100"/>
        <c:noMultiLvlLbl val="0"/>
      </c:catAx>
      <c:valAx>
        <c:axId val="324714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47126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B7709B-E4F8-4ED9-A2EB-B1458C9624BF}" type="doc">
      <dgm:prSet loTypeId="urn:microsoft.com/office/officeart/2005/8/layout/hProcess9" loCatId="process" qsTypeId="urn:microsoft.com/office/officeart/2005/8/quickstyle/simple1" qsCatId="simple" csTypeId="urn:microsoft.com/office/officeart/2005/8/colors/colorful1" csCatId="colorful" phldr="1"/>
      <dgm:spPr/>
    </dgm:pt>
    <dgm:pt modelId="{DF278B17-EAB3-4400-87EB-9F14F03C908B}">
      <dgm:prSet phldrT="[Text]"/>
      <dgm:spPr/>
      <dgm:t>
        <a:bodyPr/>
        <a:lstStyle/>
        <a:p>
          <a:r>
            <a:rPr lang="en-GB" dirty="0"/>
            <a:t>1. Universal Services</a:t>
          </a:r>
        </a:p>
      </dgm:t>
    </dgm:pt>
    <dgm:pt modelId="{C5429A20-EA90-4D7B-B754-352E47C2B53F}" type="parTrans" cxnId="{11959E14-2D20-4659-901F-CB28F57EEF49}">
      <dgm:prSet/>
      <dgm:spPr/>
      <dgm:t>
        <a:bodyPr/>
        <a:lstStyle/>
        <a:p>
          <a:endParaRPr lang="en-GB"/>
        </a:p>
      </dgm:t>
    </dgm:pt>
    <dgm:pt modelId="{BEB44E34-AB7C-4E13-8581-C158E031961F}" type="sibTrans" cxnId="{11959E14-2D20-4659-901F-CB28F57EEF49}">
      <dgm:prSet/>
      <dgm:spPr/>
      <dgm:t>
        <a:bodyPr/>
        <a:lstStyle/>
        <a:p>
          <a:endParaRPr lang="en-GB"/>
        </a:p>
      </dgm:t>
    </dgm:pt>
    <dgm:pt modelId="{7FE4E568-0B89-4F20-8BFD-9F9968D472F9}">
      <dgm:prSet phldrT="[Text]"/>
      <dgm:spPr/>
      <dgm:t>
        <a:bodyPr/>
        <a:lstStyle/>
        <a:p>
          <a:r>
            <a:rPr lang="en-GB" dirty="0"/>
            <a:t>2. Early Help</a:t>
          </a:r>
        </a:p>
      </dgm:t>
    </dgm:pt>
    <dgm:pt modelId="{728AF5F0-DEA5-4917-AE22-5067EB32BB44}" type="parTrans" cxnId="{2848F3C9-CFAD-4192-9C4D-964C76776C31}">
      <dgm:prSet/>
      <dgm:spPr/>
      <dgm:t>
        <a:bodyPr/>
        <a:lstStyle/>
        <a:p>
          <a:endParaRPr lang="en-GB"/>
        </a:p>
      </dgm:t>
    </dgm:pt>
    <dgm:pt modelId="{457D66A6-C869-4565-813E-16EB60A95CD3}" type="sibTrans" cxnId="{2848F3C9-CFAD-4192-9C4D-964C76776C31}">
      <dgm:prSet/>
      <dgm:spPr/>
      <dgm:t>
        <a:bodyPr/>
        <a:lstStyle/>
        <a:p>
          <a:endParaRPr lang="en-GB"/>
        </a:p>
      </dgm:t>
    </dgm:pt>
    <dgm:pt modelId="{A5701469-012E-4F81-9C3B-19F616EB6A5F}">
      <dgm:prSet phldrT="[Text]"/>
      <dgm:spPr/>
      <dgm:t>
        <a:bodyPr/>
        <a:lstStyle/>
        <a:p>
          <a:r>
            <a:rPr lang="en-GB" dirty="0"/>
            <a:t>3. Targeted Help</a:t>
          </a:r>
        </a:p>
      </dgm:t>
    </dgm:pt>
    <dgm:pt modelId="{B49F9F41-CC68-44FD-A9B0-EFB45ADB9534}" type="parTrans" cxnId="{E466038B-F6E3-447F-AFF7-A20621923756}">
      <dgm:prSet/>
      <dgm:spPr/>
      <dgm:t>
        <a:bodyPr/>
        <a:lstStyle/>
        <a:p>
          <a:endParaRPr lang="en-GB"/>
        </a:p>
      </dgm:t>
    </dgm:pt>
    <dgm:pt modelId="{BB9E2768-E3A4-4D54-B231-08CBF5FAF6BE}" type="sibTrans" cxnId="{E466038B-F6E3-447F-AFF7-A20621923756}">
      <dgm:prSet/>
      <dgm:spPr/>
      <dgm:t>
        <a:bodyPr/>
        <a:lstStyle/>
        <a:p>
          <a:endParaRPr lang="en-GB"/>
        </a:p>
      </dgm:t>
    </dgm:pt>
    <dgm:pt modelId="{933A23D3-B6B7-4956-9CAD-C908D9DDD0BF}">
      <dgm:prSet phldrT="[Text]"/>
      <dgm:spPr/>
      <dgm:t>
        <a:bodyPr/>
        <a:lstStyle/>
        <a:p>
          <a:r>
            <a:rPr lang="en-GB" dirty="0"/>
            <a:t>4. Specialist Help</a:t>
          </a:r>
        </a:p>
      </dgm:t>
    </dgm:pt>
    <dgm:pt modelId="{F72A990E-0F7B-4EA7-970F-C7820DFC1852}" type="parTrans" cxnId="{F3651C36-D0D9-4E3F-9047-98AD8DA96356}">
      <dgm:prSet/>
      <dgm:spPr/>
      <dgm:t>
        <a:bodyPr/>
        <a:lstStyle/>
        <a:p>
          <a:endParaRPr lang="en-GB"/>
        </a:p>
      </dgm:t>
    </dgm:pt>
    <dgm:pt modelId="{CC93E175-35BD-44D4-836A-4C20D970EFC6}" type="sibTrans" cxnId="{F3651C36-D0D9-4E3F-9047-98AD8DA96356}">
      <dgm:prSet/>
      <dgm:spPr/>
      <dgm:t>
        <a:bodyPr/>
        <a:lstStyle/>
        <a:p>
          <a:endParaRPr lang="en-GB"/>
        </a:p>
      </dgm:t>
    </dgm:pt>
    <dgm:pt modelId="{F2F5BB05-BA5B-4844-B5C7-D87573CC6C21}" type="pres">
      <dgm:prSet presAssocID="{83B7709B-E4F8-4ED9-A2EB-B1458C9624BF}" presName="CompostProcess" presStyleCnt="0">
        <dgm:presLayoutVars>
          <dgm:dir/>
          <dgm:resizeHandles val="exact"/>
        </dgm:presLayoutVars>
      </dgm:prSet>
      <dgm:spPr/>
    </dgm:pt>
    <dgm:pt modelId="{1F70A5D0-B4E0-47C3-971F-DAEA235D81DE}" type="pres">
      <dgm:prSet presAssocID="{83B7709B-E4F8-4ED9-A2EB-B1458C9624BF}" presName="arrow" presStyleLbl="bgShp" presStyleIdx="0" presStyleCnt="1"/>
      <dgm:spPr/>
    </dgm:pt>
    <dgm:pt modelId="{5E01177A-2531-423F-B364-C4CD738F2740}" type="pres">
      <dgm:prSet presAssocID="{83B7709B-E4F8-4ED9-A2EB-B1458C9624BF}" presName="linearProcess" presStyleCnt="0"/>
      <dgm:spPr/>
    </dgm:pt>
    <dgm:pt modelId="{C1526DC6-4614-406B-AB54-FFBB5D3E0C67}" type="pres">
      <dgm:prSet presAssocID="{DF278B17-EAB3-4400-87EB-9F14F03C908B}" presName="textNode" presStyleLbl="node1" presStyleIdx="0" presStyleCnt="4">
        <dgm:presLayoutVars>
          <dgm:bulletEnabled val="1"/>
        </dgm:presLayoutVars>
      </dgm:prSet>
      <dgm:spPr/>
    </dgm:pt>
    <dgm:pt modelId="{5263EA2D-F90F-42B7-A4F6-A47E85B0E697}" type="pres">
      <dgm:prSet presAssocID="{BEB44E34-AB7C-4E13-8581-C158E031961F}" presName="sibTrans" presStyleCnt="0"/>
      <dgm:spPr/>
    </dgm:pt>
    <dgm:pt modelId="{637FD73E-4E14-4F13-864D-19598511BA3B}" type="pres">
      <dgm:prSet presAssocID="{7FE4E568-0B89-4F20-8BFD-9F9968D472F9}" presName="textNode" presStyleLbl="node1" presStyleIdx="1" presStyleCnt="4">
        <dgm:presLayoutVars>
          <dgm:bulletEnabled val="1"/>
        </dgm:presLayoutVars>
      </dgm:prSet>
      <dgm:spPr/>
    </dgm:pt>
    <dgm:pt modelId="{46A541AF-E93C-4C99-8D66-F50B95CED937}" type="pres">
      <dgm:prSet presAssocID="{457D66A6-C869-4565-813E-16EB60A95CD3}" presName="sibTrans" presStyleCnt="0"/>
      <dgm:spPr/>
    </dgm:pt>
    <dgm:pt modelId="{BB869E98-7BE3-4002-BEAD-AFA746720959}" type="pres">
      <dgm:prSet presAssocID="{A5701469-012E-4F81-9C3B-19F616EB6A5F}" presName="textNode" presStyleLbl="node1" presStyleIdx="2" presStyleCnt="4">
        <dgm:presLayoutVars>
          <dgm:bulletEnabled val="1"/>
        </dgm:presLayoutVars>
      </dgm:prSet>
      <dgm:spPr/>
    </dgm:pt>
    <dgm:pt modelId="{EA7991AC-A5E8-472C-B2A8-90F34B8B9A38}" type="pres">
      <dgm:prSet presAssocID="{BB9E2768-E3A4-4D54-B231-08CBF5FAF6BE}" presName="sibTrans" presStyleCnt="0"/>
      <dgm:spPr/>
    </dgm:pt>
    <dgm:pt modelId="{4E196C34-7068-4D94-949B-AF5D48C1265E}" type="pres">
      <dgm:prSet presAssocID="{933A23D3-B6B7-4956-9CAD-C908D9DDD0BF}" presName="textNode" presStyleLbl="node1" presStyleIdx="3" presStyleCnt="4">
        <dgm:presLayoutVars>
          <dgm:bulletEnabled val="1"/>
        </dgm:presLayoutVars>
      </dgm:prSet>
      <dgm:spPr/>
    </dgm:pt>
  </dgm:ptLst>
  <dgm:cxnLst>
    <dgm:cxn modelId="{11959E14-2D20-4659-901F-CB28F57EEF49}" srcId="{83B7709B-E4F8-4ED9-A2EB-B1458C9624BF}" destId="{DF278B17-EAB3-4400-87EB-9F14F03C908B}" srcOrd="0" destOrd="0" parTransId="{C5429A20-EA90-4D7B-B754-352E47C2B53F}" sibTransId="{BEB44E34-AB7C-4E13-8581-C158E031961F}"/>
    <dgm:cxn modelId="{F3651C36-D0D9-4E3F-9047-98AD8DA96356}" srcId="{83B7709B-E4F8-4ED9-A2EB-B1458C9624BF}" destId="{933A23D3-B6B7-4956-9CAD-C908D9DDD0BF}" srcOrd="3" destOrd="0" parTransId="{F72A990E-0F7B-4EA7-970F-C7820DFC1852}" sibTransId="{CC93E175-35BD-44D4-836A-4C20D970EFC6}"/>
    <dgm:cxn modelId="{DCE1A060-0DC5-4F38-A4A2-DD5271D242BF}" type="presOf" srcId="{83B7709B-E4F8-4ED9-A2EB-B1458C9624BF}" destId="{F2F5BB05-BA5B-4844-B5C7-D87573CC6C21}" srcOrd="0" destOrd="0" presId="urn:microsoft.com/office/officeart/2005/8/layout/hProcess9"/>
    <dgm:cxn modelId="{358A7771-57A9-48E0-9C93-37E4589DF4E3}" type="presOf" srcId="{A5701469-012E-4F81-9C3B-19F616EB6A5F}" destId="{BB869E98-7BE3-4002-BEAD-AFA746720959}" srcOrd="0" destOrd="0" presId="urn:microsoft.com/office/officeart/2005/8/layout/hProcess9"/>
    <dgm:cxn modelId="{54134B59-2D45-4657-8CFF-B51092D7614E}" type="presOf" srcId="{7FE4E568-0B89-4F20-8BFD-9F9968D472F9}" destId="{637FD73E-4E14-4F13-864D-19598511BA3B}" srcOrd="0" destOrd="0" presId="urn:microsoft.com/office/officeart/2005/8/layout/hProcess9"/>
    <dgm:cxn modelId="{E466038B-F6E3-447F-AFF7-A20621923756}" srcId="{83B7709B-E4F8-4ED9-A2EB-B1458C9624BF}" destId="{A5701469-012E-4F81-9C3B-19F616EB6A5F}" srcOrd="2" destOrd="0" parTransId="{B49F9F41-CC68-44FD-A9B0-EFB45ADB9534}" sibTransId="{BB9E2768-E3A4-4D54-B231-08CBF5FAF6BE}"/>
    <dgm:cxn modelId="{CB1374C7-5C09-44E2-A567-B495AA8E1793}" type="presOf" srcId="{933A23D3-B6B7-4956-9CAD-C908D9DDD0BF}" destId="{4E196C34-7068-4D94-949B-AF5D48C1265E}" srcOrd="0" destOrd="0" presId="urn:microsoft.com/office/officeart/2005/8/layout/hProcess9"/>
    <dgm:cxn modelId="{2848F3C9-CFAD-4192-9C4D-964C76776C31}" srcId="{83B7709B-E4F8-4ED9-A2EB-B1458C9624BF}" destId="{7FE4E568-0B89-4F20-8BFD-9F9968D472F9}" srcOrd="1" destOrd="0" parTransId="{728AF5F0-DEA5-4917-AE22-5067EB32BB44}" sibTransId="{457D66A6-C869-4565-813E-16EB60A95CD3}"/>
    <dgm:cxn modelId="{518D0CCB-6125-475A-98A0-AC8170BA4D33}" type="presOf" srcId="{DF278B17-EAB3-4400-87EB-9F14F03C908B}" destId="{C1526DC6-4614-406B-AB54-FFBB5D3E0C67}" srcOrd="0" destOrd="0" presId="urn:microsoft.com/office/officeart/2005/8/layout/hProcess9"/>
    <dgm:cxn modelId="{CB693E5C-4014-43CA-B4B2-1884D8D1E7D3}" type="presParOf" srcId="{F2F5BB05-BA5B-4844-B5C7-D87573CC6C21}" destId="{1F70A5D0-B4E0-47C3-971F-DAEA235D81DE}" srcOrd="0" destOrd="0" presId="urn:microsoft.com/office/officeart/2005/8/layout/hProcess9"/>
    <dgm:cxn modelId="{2DAEA2B0-1A8D-4D8E-BBFC-75619339903D}" type="presParOf" srcId="{F2F5BB05-BA5B-4844-B5C7-D87573CC6C21}" destId="{5E01177A-2531-423F-B364-C4CD738F2740}" srcOrd="1" destOrd="0" presId="urn:microsoft.com/office/officeart/2005/8/layout/hProcess9"/>
    <dgm:cxn modelId="{677675F1-EA20-420B-94D8-A1EB34B810B2}" type="presParOf" srcId="{5E01177A-2531-423F-B364-C4CD738F2740}" destId="{C1526DC6-4614-406B-AB54-FFBB5D3E0C67}" srcOrd="0" destOrd="0" presId="urn:microsoft.com/office/officeart/2005/8/layout/hProcess9"/>
    <dgm:cxn modelId="{987C9934-BA28-4554-8B19-63A67D03DC18}" type="presParOf" srcId="{5E01177A-2531-423F-B364-C4CD738F2740}" destId="{5263EA2D-F90F-42B7-A4F6-A47E85B0E697}" srcOrd="1" destOrd="0" presId="urn:microsoft.com/office/officeart/2005/8/layout/hProcess9"/>
    <dgm:cxn modelId="{77AA7056-E8F7-4245-924E-FC5C3B0CD6B2}" type="presParOf" srcId="{5E01177A-2531-423F-B364-C4CD738F2740}" destId="{637FD73E-4E14-4F13-864D-19598511BA3B}" srcOrd="2" destOrd="0" presId="urn:microsoft.com/office/officeart/2005/8/layout/hProcess9"/>
    <dgm:cxn modelId="{89C7A554-7468-4E6F-BCAE-D123FCC9EA3F}" type="presParOf" srcId="{5E01177A-2531-423F-B364-C4CD738F2740}" destId="{46A541AF-E93C-4C99-8D66-F50B95CED937}" srcOrd="3" destOrd="0" presId="urn:microsoft.com/office/officeart/2005/8/layout/hProcess9"/>
    <dgm:cxn modelId="{9B513B85-6668-4B33-93AC-AFB92B23A3E8}" type="presParOf" srcId="{5E01177A-2531-423F-B364-C4CD738F2740}" destId="{BB869E98-7BE3-4002-BEAD-AFA746720959}" srcOrd="4" destOrd="0" presId="urn:microsoft.com/office/officeart/2005/8/layout/hProcess9"/>
    <dgm:cxn modelId="{085E9F87-3F45-4EAD-9AA4-8625D98780B6}" type="presParOf" srcId="{5E01177A-2531-423F-B364-C4CD738F2740}" destId="{EA7991AC-A5E8-472C-B2A8-90F34B8B9A38}" srcOrd="5" destOrd="0" presId="urn:microsoft.com/office/officeart/2005/8/layout/hProcess9"/>
    <dgm:cxn modelId="{B9C39AA6-5253-48BD-B020-BB92AD048A7F}" type="presParOf" srcId="{5E01177A-2531-423F-B364-C4CD738F2740}" destId="{4E196C34-7068-4D94-949B-AF5D48C1265E}"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BC7AC76-5FD2-4361-9D57-B8F4DBA22DB2}" type="doc">
      <dgm:prSet loTypeId="urn:microsoft.com/office/officeart/2005/8/layout/hProcess9" loCatId="process" qsTypeId="urn:microsoft.com/office/officeart/2005/8/quickstyle/simple1" qsCatId="simple" csTypeId="urn:microsoft.com/office/officeart/2005/8/colors/colorful1" csCatId="colorful" phldr="1"/>
      <dgm:spPr/>
    </dgm:pt>
    <dgm:pt modelId="{AB8A68BA-5684-49B9-930D-86CBF0408E93}">
      <dgm:prSet phldrT="[Text]"/>
      <dgm:spPr/>
      <dgm:t>
        <a:bodyPr/>
        <a:lstStyle/>
        <a:p>
          <a:r>
            <a:rPr lang="en-GB" dirty="0">
              <a:latin typeface="Arial" panose="020B0604020202020204" pitchFamily="34" charset="0"/>
              <a:cs typeface="Arial" panose="020B0604020202020204" pitchFamily="34" charset="0"/>
            </a:rPr>
            <a:t>Recognise</a:t>
          </a:r>
        </a:p>
      </dgm:t>
    </dgm:pt>
    <dgm:pt modelId="{9CC5DF36-6157-4F8B-8B80-4942301C18B9}" type="parTrans" cxnId="{F5EF8A97-3666-4717-9E73-1FFE4ABC4564}">
      <dgm:prSet/>
      <dgm:spPr/>
      <dgm:t>
        <a:bodyPr/>
        <a:lstStyle/>
        <a:p>
          <a:endParaRPr lang="en-GB">
            <a:latin typeface="Arial" panose="020B0604020202020204" pitchFamily="34" charset="0"/>
            <a:cs typeface="Arial" panose="020B0604020202020204" pitchFamily="34" charset="0"/>
          </a:endParaRPr>
        </a:p>
      </dgm:t>
    </dgm:pt>
    <dgm:pt modelId="{C917409F-2AF5-4697-BE0E-524741A53D41}" type="sibTrans" cxnId="{F5EF8A97-3666-4717-9E73-1FFE4ABC4564}">
      <dgm:prSet/>
      <dgm:spPr/>
      <dgm:t>
        <a:bodyPr/>
        <a:lstStyle/>
        <a:p>
          <a:endParaRPr lang="en-GB">
            <a:latin typeface="Arial" panose="020B0604020202020204" pitchFamily="34" charset="0"/>
            <a:cs typeface="Arial" panose="020B0604020202020204" pitchFamily="34" charset="0"/>
          </a:endParaRPr>
        </a:p>
      </dgm:t>
    </dgm:pt>
    <dgm:pt modelId="{C60F9516-C034-4585-8C80-1BBA966A5790}">
      <dgm:prSet phldrT="[Text]"/>
      <dgm:spPr/>
      <dgm:t>
        <a:bodyPr/>
        <a:lstStyle/>
        <a:p>
          <a:r>
            <a:rPr lang="en-GB" dirty="0">
              <a:latin typeface="Arial" panose="020B0604020202020204" pitchFamily="34" charset="0"/>
              <a:cs typeface="Arial" panose="020B0604020202020204" pitchFamily="34" charset="0"/>
            </a:rPr>
            <a:t>Respond</a:t>
          </a:r>
        </a:p>
      </dgm:t>
    </dgm:pt>
    <dgm:pt modelId="{556B6B4F-CFC0-4F9A-8543-76BD1654D798}" type="parTrans" cxnId="{34CE0DE4-4788-489D-ADE5-4DADB21ADFD3}">
      <dgm:prSet/>
      <dgm:spPr/>
      <dgm:t>
        <a:bodyPr/>
        <a:lstStyle/>
        <a:p>
          <a:endParaRPr lang="en-GB">
            <a:latin typeface="Arial" panose="020B0604020202020204" pitchFamily="34" charset="0"/>
            <a:cs typeface="Arial" panose="020B0604020202020204" pitchFamily="34" charset="0"/>
          </a:endParaRPr>
        </a:p>
      </dgm:t>
    </dgm:pt>
    <dgm:pt modelId="{7485FE40-2A1D-46A7-954E-5AAC74ECB678}" type="sibTrans" cxnId="{34CE0DE4-4788-489D-ADE5-4DADB21ADFD3}">
      <dgm:prSet/>
      <dgm:spPr/>
      <dgm:t>
        <a:bodyPr/>
        <a:lstStyle/>
        <a:p>
          <a:endParaRPr lang="en-GB">
            <a:latin typeface="Arial" panose="020B0604020202020204" pitchFamily="34" charset="0"/>
            <a:cs typeface="Arial" panose="020B0604020202020204" pitchFamily="34" charset="0"/>
          </a:endParaRPr>
        </a:p>
      </dgm:t>
    </dgm:pt>
    <dgm:pt modelId="{E589879C-EB4E-4252-8776-2D74382818AD}">
      <dgm:prSet phldrT="[Text]"/>
      <dgm:spPr/>
      <dgm:t>
        <a:bodyPr/>
        <a:lstStyle/>
        <a:p>
          <a:r>
            <a:rPr lang="en-GB" dirty="0">
              <a:latin typeface="Arial" panose="020B0604020202020204" pitchFamily="34" charset="0"/>
              <a:cs typeface="Arial" panose="020B0604020202020204" pitchFamily="34" charset="0"/>
            </a:rPr>
            <a:t>R…</a:t>
          </a:r>
        </a:p>
      </dgm:t>
    </dgm:pt>
    <dgm:pt modelId="{317E888E-676D-4619-94D8-5FAF763CA9C7}" type="parTrans" cxnId="{AB1C68AF-C366-4EBF-BFA2-BAD7EB485DDB}">
      <dgm:prSet/>
      <dgm:spPr/>
      <dgm:t>
        <a:bodyPr/>
        <a:lstStyle/>
        <a:p>
          <a:endParaRPr lang="en-GB">
            <a:latin typeface="Arial" panose="020B0604020202020204" pitchFamily="34" charset="0"/>
            <a:cs typeface="Arial" panose="020B0604020202020204" pitchFamily="34" charset="0"/>
          </a:endParaRPr>
        </a:p>
      </dgm:t>
    </dgm:pt>
    <dgm:pt modelId="{87EE77DA-0411-40D2-86F6-BCA98E9764AB}" type="sibTrans" cxnId="{AB1C68AF-C366-4EBF-BFA2-BAD7EB485DDB}">
      <dgm:prSet/>
      <dgm:spPr/>
      <dgm:t>
        <a:bodyPr/>
        <a:lstStyle/>
        <a:p>
          <a:endParaRPr lang="en-GB">
            <a:latin typeface="Arial" panose="020B0604020202020204" pitchFamily="34" charset="0"/>
            <a:cs typeface="Arial" panose="020B0604020202020204" pitchFamily="34" charset="0"/>
          </a:endParaRPr>
        </a:p>
      </dgm:t>
    </dgm:pt>
    <dgm:pt modelId="{098AE807-7235-4C98-BB12-8354EAE46F2D}">
      <dgm:prSet phldrT="[Text]"/>
      <dgm:spPr/>
      <dgm:t>
        <a:bodyPr/>
        <a:lstStyle/>
        <a:p>
          <a:r>
            <a:rPr lang="en-GB" dirty="0">
              <a:latin typeface="Arial" panose="020B0604020202020204" pitchFamily="34" charset="0"/>
              <a:cs typeface="Arial" panose="020B0604020202020204" pitchFamily="34" charset="0"/>
            </a:rPr>
            <a:t>R…</a:t>
          </a:r>
        </a:p>
      </dgm:t>
    </dgm:pt>
    <dgm:pt modelId="{C3273A42-B3A9-49A0-B989-7BE507AD3B79}" type="parTrans" cxnId="{D7F934D9-8A23-445C-B46B-F8ADAFEFF316}">
      <dgm:prSet/>
      <dgm:spPr/>
      <dgm:t>
        <a:bodyPr/>
        <a:lstStyle/>
        <a:p>
          <a:endParaRPr lang="en-GB">
            <a:latin typeface="Arial" panose="020B0604020202020204" pitchFamily="34" charset="0"/>
            <a:cs typeface="Arial" panose="020B0604020202020204" pitchFamily="34" charset="0"/>
          </a:endParaRPr>
        </a:p>
      </dgm:t>
    </dgm:pt>
    <dgm:pt modelId="{EE384EE6-EF71-43A9-80A0-1547FF9FF5B4}" type="sibTrans" cxnId="{D7F934D9-8A23-445C-B46B-F8ADAFEFF316}">
      <dgm:prSet/>
      <dgm:spPr/>
      <dgm:t>
        <a:bodyPr/>
        <a:lstStyle/>
        <a:p>
          <a:endParaRPr lang="en-GB">
            <a:latin typeface="Arial" panose="020B0604020202020204" pitchFamily="34" charset="0"/>
            <a:cs typeface="Arial" panose="020B0604020202020204" pitchFamily="34" charset="0"/>
          </a:endParaRPr>
        </a:p>
      </dgm:t>
    </dgm:pt>
    <dgm:pt modelId="{6E805E52-1BC6-4B13-9687-0BA4938020C3}">
      <dgm:prSet phldrT="[Text]"/>
      <dgm:spPr/>
      <dgm:t>
        <a:bodyPr/>
        <a:lstStyle/>
        <a:p>
          <a:r>
            <a:rPr lang="en-GB" dirty="0">
              <a:latin typeface="Arial" panose="020B0604020202020204" pitchFamily="34" charset="0"/>
              <a:cs typeface="Arial" panose="020B0604020202020204" pitchFamily="34" charset="0"/>
            </a:rPr>
            <a:t>R…</a:t>
          </a:r>
        </a:p>
      </dgm:t>
    </dgm:pt>
    <dgm:pt modelId="{C0C3B8FA-1574-497B-99B3-58AAAE042BC8}" type="parTrans" cxnId="{8A9B1EB3-64A4-4045-80FB-E8C8ECF471FE}">
      <dgm:prSet/>
      <dgm:spPr/>
      <dgm:t>
        <a:bodyPr/>
        <a:lstStyle/>
        <a:p>
          <a:endParaRPr lang="en-GB">
            <a:latin typeface="Arial" panose="020B0604020202020204" pitchFamily="34" charset="0"/>
            <a:cs typeface="Arial" panose="020B0604020202020204" pitchFamily="34" charset="0"/>
          </a:endParaRPr>
        </a:p>
      </dgm:t>
    </dgm:pt>
    <dgm:pt modelId="{7E309A60-7917-43D0-8AE0-035D0A048759}" type="sibTrans" cxnId="{8A9B1EB3-64A4-4045-80FB-E8C8ECF471FE}">
      <dgm:prSet/>
      <dgm:spPr/>
      <dgm:t>
        <a:bodyPr/>
        <a:lstStyle/>
        <a:p>
          <a:endParaRPr lang="en-GB">
            <a:latin typeface="Arial" panose="020B0604020202020204" pitchFamily="34" charset="0"/>
            <a:cs typeface="Arial" panose="020B0604020202020204" pitchFamily="34" charset="0"/>
          </a:endParaRPr>
        </a:p>
      </dgm:t>
    </dgm:pt>
    <dgm:pt modelId="{9134D642-CF65-47C7-836E-ECEF8C04F72A}" type="pres">
      <dgm:prSet presAssocID="{FBC7AC76-5FD2-4361-9D57-B8F4DBA22DB2}" presName="CompostProcess" presStyleCnt="0">
        <dgm:presLayoutVars>
          <dgm:dir/>
          <dgm:resizeHandles val="exact"/>
        </dgm:presLayoutVars>
      </dgm:prSet>
      <dgm:spPr/>
    </dgm:pt>
    <dgm:pt modelId="{F7569380-6EDE-49EA-96AA-FC1DA2920988}" type="pres">
      <dgm:prSet presAssocID="{FBC7AC76-5FD2-4361-9D57-B8F4DBA22DB2}" presName="arrow" presStyleLbl="bgShp" presStyleIdx="0" presStyleCnt="1"/>
      <dgm:spPr/>
    </dgm:pt>
    <dgm:pt modelId="{629C842C-7C2F-49CC-946F-CEEDE2B1B6D3}" type="pres">
      <dgm:prSet presAssocID="{FBC7AC76-5FD2-4361-9D57-B8F4DBA22DB2}" presName="linearProcess" presStyleCnt="0"/>
      <dgm:spPr/>
    </dgm:pt>
    <dgm:pt modelId="{63F5434F-6922-4CD2-80D4-59EE18375C70}" type="pres">
      <dgm:prSet presAssocID="{AB8A68BA-5684-49B9-930D-86CBF0408E93}" presName="textNode" presStyleLbl="node1" presStyleIdx="0" presStyleCnt="5">
        <dgm:presLayoutVars>
          <dgm:bulletEnabled val="1"/>
        </dgm:presLayoutVars>
      </dgm:prSet>
      <dgm:spPr/>
    </dgm:pt>
    <dgm:pt modelId="{4373C2A6-7819-41CB-976A-8A5D610CB836}" type="pres">
      <dgm:prSet presAssocID="{C917409F-2AF5-4697-BE0E-524741A53D41}" presName="sibTrans" presStyleCnt="0"/>
      <dgm:spPr/>
    </dgm:pt>
    <dgm:pt modelId="{5C550688-7921-4C32-981B-F9BE48101E66}" type="pres">
      <dgm:prSet presAssocID="{C60F9516-C034-4585-8C80-1BBA966A5790}" presName="textNode" presStyleLbl="node1" presStyleIdx="1" presStyleCnt="5">
        <dgm:presLayoutVars>
          <dgm:bulletEnabled val="1"/>
        </dgm:presLayoutVars>
      </dgm:prSet>
      <dgm:spPr/>
    </dgm:pt>
    <dgm:pt modelId="{CC8F72C0-F13A-4409-A463-CAA74C0B3273}" type="pres">
      <dgm:prSet presAssocID="{7485FE40-2A1D-46A7-954E-5AAC74ECB678}" presName="sibTrans" presStyleCnt="0"/>
      <dgm:spPr/>
    </dgm:pt>
    <dgm:pt modelId="{EE6E88A8-DB84-4778-8BF7-0D1BE783F0F3}" type="pres">
      <dgm:prSet presAssocID="{E589879C-EB4E-4252-8776-2D74382818AD}" presName="textNode" presStyleLbl="node1" presStyleIdx="2" presStyleCnt="5">
        <dgm:presLayoutVars>
          <dgm:bulletEnabled val="1"/>
        </dgm:presLayoutVars>
      </dgm:prSet>
      <dgm:spPr/>
    </dgm:pt>
    <dgm:pt modelId="{68768211-9878-4C7E-8A9B-DE6B11093742}" type="pres">
      <dgm:prSet presAssocID="{87EE77DA-0411-40D2-86F6-BCA98E9764AB}" presName="sibTrans" presStyleCnt="0"/>
      <dgm:spPr/>
    </dgm:pt>
    <dgm:pt modelId="{509B9EBE-59C0-4D67-9404-5998D466250A}" type="pres">
      <dgm:prSet presAssocID="{6E805E52-1BC6-4B13-9687-0BA4938020C3}" presName="textNode" presStyleLbl="node1" presStyleIdx="3" presStyleCnt="5">
        <dgm:presLayoutVars>
          <dgm:bulletEnabled val="1"/>
        </dgm:presLayoutVars>
      </dgm:prSet>
      <dgm:spPr/>
    </dgm:pt>
    <dgm:pt modelId="{0B9D3D9B-E0E4-42D7-AABD-A3E501A5F592}" type="pres">
      <dgm:prSet presAssocID="{7E309A60-7917-43D0-8AE0-035D0A048759}" presName="sibTrans" presStyleCnt="0"/>
      <dgm:spPr/>
    </dgm:pt>
    <dgm:pt modelId="{C15DAB89-AEA9-4923-9C18-581574394FC2}" type="pres">
      <dgm:prSet presAssocID="{098AE807-7235-4C98-BB12-8354EAE46F2D}" presName="textNode" presStyleLbl="node1" presStyleIdx="4" presStyleCnt="5">
        <dgm:presLayoutVars>
          <dgm:bulletEnabled val="1"/>
        </dgm:presLayoutVars>
      </dgm:prSet>
      <dgm:spPr/>
    </dgm:pt>
  </dgm:ptLst>
  <dgm:cxnLst>
    <dgm:cxn modelId="{96354660-B3C3-4E1E-8995-521B62F2E000}" type="presOf" srcId="{C60F9516-C034-4585-8C80-1BBA966A5790}" destId="{5C550688-7921-4C32-981B-F9BE48101E66}" srcOrd="0" destOrd="0" presId="urn:microsoft.com/office/officeart/2005/8/layout/hProcess9"/>
    <dgm:cxn modelId="{2661408D-8189-419B-9DA9-6455E0D9E733}" type="presOf" srcId="{098AE807-7235-4C98-BB12-8354EAE46F2D}" destId="{C15DAB89-AEA9-4923-9C18-581574394FC2}" srcOrd="0" destOrd="0" presId="urn:microsoft.com/office/officeart/2005/8/layout/hProcess9"/>
    <dgm:cxn modelId="{18C4C692-7F47-475B-A773-EB1BC157DC90}" type="presOf" srcId="{AB8A68BA-5684-49B9-930D-86CBF0408E93}" destId="{63F5434F-6922-4CD2-80D4-59EE18375C70}" srcOrd="0" destOrd="0" presId="urn:microsoft.com/office/officeart/2005/8/layout/hProcess9"/>
    <dgm:cxn modelId="{F5EF8A97-3666-4717-9E73-1FFE4ABC4564}" srcId="{FBC7AC76-5FD2-4361-9D57-B8F4DBA22DB2}" destId="{AB8A68BA-5684-49B9-930D-86CBF0408E93}" srcOrd="0" destOrd="0" parTransId="{9CC5DF36-6157-4F8B-8B80-4942301C18B9}" sibTransId="{C917409F-2AF5-4697-BE0E-524741A53D41}"/>
    <dgm:cxn modelId="{AB1C68AF-C366-4EBF-BFA2-BAD7EB485DDB}" srcId="{FBC7AC76-5FD2-4361-9D57-B8F4DBA22DB2}" destId="{E589879C-EB4E-4252-8776-2D74382818AD}" srcOrd="2" destOrd="0" parTransId="{317E888E-676D-4619-94D8-5FAF763CA9C7}" sibTransId="{87EE77DA-0411-40D2-86F6-BCA98E9764AB}"/>
    <dgm:cxn modelId="{6F13DFAF-24C5-408F-B9A2-1C21ECBE6849}" type="presOf" srcId="{6E805E52-1BC6-4B13-9687-0BA4938020C3}" destId="{509B9EBE-59C0-4D67-9404-5998D466250A}" srcOrd="0" destOrd="0" presId="urn:microsoft.com/office/officeart/2005/8/layout/hProcess9"/>
    <dgm:cxn modelId="{28C34CB2-86A1-475C-8930-246AEE69276B}" type="presOf" srcId="{FBC7AC76-5FD2-4361-9D57-B8F4DBA22DB2}" destId="{9134D642-CF65-47C7-836E-ECEF8C04F72A}" srcOrd="0" destOrd="0" presId="urn:microsoft.com/office/officeart/2005/8/layout/hProcess9"/>
    <dgm:cxn modelId="{8A9B1EB3-64A4-4045-80FB-E8C8ECF471FE}" srcId="{FBC7AC76-5FD2-4361-9D57-B8F4DBA22DB2}" destId="{6E805E52-1BC6-4B13-9687-0BA4938020C3}" srcOrd="3" destOrd="0" parTransId="{C0C3B8FA-1574-497B-99B3-58AAAE042BC8}" sibTransId="{7E309A60-7917-43D0-8AE0-035D0A048759}"/>
    <dgm:cxn modelId="{91BDD0BF-769C-48A7-BC7F-915FF5A66E80}" type="presOf" srcId="{E589879C-EB4E-4252-8776-2D74382818AD}" destId="{EE6E88A8-DB84-4778-8BF7-0D1BE783F0F3}" srcOrd="0" destOrd="0" presId="urn:microsoft.com/office/officeart/2005/8/layout/hProcess9"/>
    <dgm:cxn modelId="{D7F934D9-8A23-445C-B46B-F8ADAFEFF316}" srcId="{FBC7AC76-5FD2-4361-9D57-B8F4DBA22DB2}" destId="{098AE807-7235-4C98-BB12-8354EAE46F2D}" srcOrd="4" destOrd="0" parTransId="{C3273A42-B3A9-49A0-B989-7BE507AD3B79}" sibTransId="{EE384EE6-EF71-43A9-80A0-1547FF9FF5B4}"/>
    <dgm:cxn modelId="{34CE0DE4-4788-489D-ADE5-4DADB21ADFD3}" srcId="{FBC7AC76-5FD2-4361-9D57-B8F4DBA22DB2}" destId="{C60F9516-C034-4585-8C80-1BBA966A5790}" srcOrd="1" destOrd="0" parTransId="{556B6B4F-CFC0-4F9A-8543-76BD1654D798}" sibTransId="{7485FE40-2A1D-46A7-954E-5AAC74ECB678}"/>
    <dgm:cxn modelId="{E869CD62-3189-43E5-A500-B1773143DC94}" type="presParOf" srcId="{9134D642-CF65-47C7-836E-ECEF8C04F72A}" destId="{F7569380-6EDE-49EA-96AA-FC1DA2920988}" srcOrd="0" destOrd="0" presId="urn:microsoft.com/office/officeart/2005/8/layout/hProcess9"/>
    <dgm:cxn modelId="{B48DF9EC-7E38-4848-A173-D2238BC3F7F1}" type="presParOf" srcId="{9134D642-CF65-47C7-836E-ECEF8C04F72A}" destId="{629C842C-7C2F-49CC-946F-CEEDE2B1B6D3}" srcOrd="1" destOrd="0" presId="urn:microsoft.com/office/officeart/2005/8/layout/hProcess9"/>
    <dgm:cxn modelId="{4040B981-6632-4883-8604-0F64B1CE595F}" type="presParOf" srcId="{629C842C-7C2F-49CC-946F-CEEDE2B1B6D3}" destId="{63F5434F-6922-4CD2-80D4-59EE18375C70}" srcOrd="0" destOrd="0" presId="urn:microsoft.com/office/officeart/2005/8/layout/hProcess9"/>
    <dgm:cxn modelId="{A83FBDE0-9302-4C1C-BAF9-1091CF8ACFD0}" type="presParOf" srcId="{629C842C-7C2F-49CC-946F-CEEDE2B1B6D3}" destId="{4373C2A6-7819-41CB-976A-8A5D610CB836}" srcOrd="1" destOrd="0" presId="urn:microsoft.com/office/officeart/2005/8/layout/hProcess9"/>
    <dgm:cxn modelId="{A5C01E29-125E-4600-8B91-B25023475718}" type="presParOf" srcId="{629C842C-7C2F-49CC-946F-CEEDE2B1B6D3}" destId="{5C550688-7921-4C32-981B-F9BE48101E66}" srcOrd="2" destOrd="0" presId="urn:microsoft.com/office/officeart/2005/8/layout/hProcess9"/>
    <dgm:cxn modelId="{ED4E0583-7DBC-4B83-A1D7-409DE8567138}" type="presParOf" srcId="{629C842C-7C2F-49CC-946F-CEEDE2B1B6D3}" destId="{CC8F72C0-F13A-4409-A463-CAA74C0B3273}" srcOrd="3" destOrd="0" presId="urn:microsoft.com/office/officeart/2005/8/layout/hProcess9"/>
    <dgm:cxn modelId="{1D6CA227-5E0C-4753-9733-97FA94B277CA}" type="presParOf" srcId="{629C842C-7C2F-49CC-946F-CEEDE2B1B6D3}" destId="{EE6E88A8-DB84-4778-8BF7-0D1BE783F0F3}" srcOrd="4" destOrd="0" presId="urn:microsoft.com/office/officeart/2005/8/layout/hProcess9"/>
    <dgm:cxn modelId="{B63CE9B0-C927-40C7-B94F-6295B46AAA6A}" type="presParOf" srcId="{629C842C-7C2F-49CC-946F-CEEDE2B1B6D3}" destId="{68768211-9878-4C7E-8A9B-DE6B11093742}" srcOrd="5" destOrd="0" presId="urn:microsoft.com/office/officeart/2005/8/layout/hProcess9"/>
    <dgm:cxn modelId="{CFA12523-BAC8-40E2-9569-69E258B3F02D}" type="presParOf" srcId="{629C842C-7C2F-49CC-946F-CEEDE2B1B6D3}" destId="{509B9EBE-59C0-4D67-9404-5998D466250A}" srcOrd="6" destOrd="0" presId="urn:microsoft.com/office/officeart/2005/8/layout/hProcess9"/>
    <dgm:cxn modelId="{9D0CDB91-F01A-42A0-81CB-F7454A9C9287}" type="presParOf" srcId="{629C842C-7C2F-49CC-946F-CEEDE2B1B6D3}" destId="{0B9D3D9B-E0E4-42D7-AABD-A3E501A5F592}" srcOrd="7" destOrd="0" presId="urn:microsoft.com/office/officeart/2005/8/layout/hProcess9"/>
    <dgm:cxn modelId="{403B3AC5-3D06-4B61-8D04-55548698001C}" type="presParOf" srcId="{629C842C-7C2F-49CC-946F-CEEDE2B1B6D3}" destId="{C15DAB89-AEA9-4923-9C18-581574394FC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BC7AC76-5FD2-4361-9D57-B8F4DBA22DB2}" type="doc">
      <dgm:prSet loTypeId="urn:microsoft.com/office/officeart/2005/8/layout/hProcess9" loCatId="process" qsTypeId="urn:microsoft.com/office/officeart/2005/8/quickstyle/simple1" qsCatId="simple" csTypeId="urn:microsoft.com/office/officeart/2005/8/colors/colorful1" csCatId="colorful" phldr="1"/>
      <dgm:spPr/>
    </dgm:pt>
    <dgm:pt modelId="{AB8A68BA-5684-49B9-930D-86CBF0408E93}">
      <dgm:prSet phldrT="[Text]"/>
      <dgm:spPr/>
      <dgm:t>
        <a:bodyPr/>
        <a:lstStyle/>
        <a:p>
          <a:r>
            <a:rPr lang="en-GB" dirty="0">
              <a:latin typeface="Arial" panose="020B0604020202020204" pitchFamily="34" charset="0"/>
              <a:cs typeface="Arial" panose="020B0604020202020204" pitchFamily="34" charset="0"/>
            </a:rPr>
            <a:t>Recognise</a:t>
          </a:r>
        </a:p>
      </dgm:t>
    </dgm:pt>
    <dgm:pt modelId="{9CC5DF36-6157-4F8B-8B80-4942301C18B9}" type="parTrans" cxnId="{F5EF8A97-3666-4717-9E73-1FFE4ABC4564}">
      <dgm:prSet/>
      <dgm:spPr/>
      <dgm:t>
        <a:bodyPr/>
        <a:lstStyle/>
        <a:p>
          <a:endParaRPr lang="en-GB">
            <a:latin typeface="Arial" panose="020B0604020202020204" pitchFamily="34" charset="0"/>
            <a:cs typeface="Arial" panose="020B0604020202020204" pitchFamily="34" charset="0"/>
          </a:endParaRPr>
        </a:p>
      </dgm:t>
    </dgm:pt>
    <dgm:pt modelId="{C917409F-2AF5-4697-BE0E-524741A53D41}" type="sibTrans" cxnId="{F5EF8A97-3666-4717-9E73-1FFE4ABC4564}">
      <dgm:prSet/>
      <dgm:spPr/>
      <dgm:t>
        <a:bodyPr/>
        <a:lstStyle/>
        <a:p>
          <a:endParaRPr lang="en-GB">
            <a:latin typeface="Arial" panose="020B0604020202020204" pitchFamily="34" charset="0"/>
            <a:cs typeface="Arial" panose="020B0604020202020204" pitchFamily="34" charset="0"/>
          </a:endParaRPr>
        </a:p>
      </dgm:t>
    </dgm:pt>
    <dgm:pt modelId="{C60F9516-C034-4585-8C80-1BBA966A5790}">
      <dgm:prSet phldrT="[Text]"/>
      <dgm:spPr/>
      <dgm:t>
        <a:bodyPr/>
        <a:lstStyle/>
        <a:p>
          <a:r>
            <a:rPr lang="en-GB" dirty="0">
              <a:latin typeface="Arial" panose="020B0604020202020204" pitchFamily="34" charset="0"/>
              <a:cs typeface="Arial" panose="020B0604020202020204" pitchFamily="34" charset="0"/>
            </a:rPr>
            <a:t>Respond</a:t>
          </a:r>
        </a:p>
      </dgm:t>
    </dgm:pt>
    <dgm:pt modelId="{556B6B4F-CFC0-4F9A-8543-76BD1654D798}" type="parTrans" cxnId="{34CE0DE4-4788-489D-ADE5-4DADB21ADFD3}">
      <dgm:prSet/>
      <dgm:spPr/>
      <dgm:t>
        <a:bodyPr/>
        <a:lstStyle/>
        <a:p>
          <a:endParaRPr lang="en-GB">
            <a:latin typeface="Arial" panose="020B0604020202020204" pitchFamily="34" charset="0"/>
            <a:cs typeface="Arial" panose="020B0604020202020204" pitchFamily="34" charset="0"/>
          </a:endParaRPr>
        </a:p>
      </dgm:t>
    </dgm:pt>
    <dgm:pt modelId="{7485FE40-2A1D-46A7-954E-5AAC74ECB678}" type="sibTrans" cxnId="{34CE0DE4-4788-489D-ADE5-4DADB21ADFD3}">
      <dgm:prSet/>
      <dgm:spPr/>
      <dgm:t>
        <a:bodyPr/>
        <a:lstStyle/>
        <a:p>
          <a:endParaRPr lang="en-GB">
            <a:latin typeface="Arial" panose="020B0604020202020204" pitchFamily="34" charset="0"/>
            <a:cs typeface="Arial" panose="020B0604020202020204" pitchFamily="34" charset="0"/>
          </a:endParaRPr>
        </a:p>
      </dgm:t>
    </dgm:pt>
    <dgm:pt modelId="{E589879C-EB4E-4252-8776-2D74382818AD}">
      <dgm:prSet phldrT="[Text]"/>
      <dgm:spPr/>
      <dgm:t>
        <a:bodyPr/>
        <a:lstStyle/>
        <a:p>
          <a:r>
            <a:rPr lang="en-GB" dirty="0">
              <a:latin typeface="Arial" panose="020B0604020202020204" pitchFamily="34" charset="0"/>
              <a:cs typeface="Arial" panose="020B0604020202020204" pitchFamily="34" charset="0"/>
            </a:rPr>
            <a:t>Record</a:t>
          </a:r>
        </a:p>
      </dgm:t>
    </dgm:pt>
    <dgm:pt modelId="{317E888E-676D-4619-94D8-5FAF763CA9C7}" type="parTrans" cxnId="{AB1C68AF-C366-4EBF-BFA2-BAD7EB485DDB}">
      <dgm:prSet/>
      <dgm:spPr/>
      <dgm:t>
        <a:bodyPr/>
        <a:lstStyle/>
        <a:p>
          <a:endParaRPr lang="en-GB">
            <a:latin typeface="Arial" panose="020B0604020202020204" pitchFamily="34" charset="0"/>
            <a:cs typeface="Arial" panose="020B0604020202020204" pitchFamily="34" charset="0"/>
          </a:endParaRPr>
        </a:p>
      </dgm:t>
    </dgm:pt>
    <dgm:pt modelId="{87EE77DA-0411-40D2-86F6-BCA98E9764AB}" type="sibTrans" cxnId="{AB1C68AF-C366-4EBF-BFA2-BAD7EB485DDB}">
      <dgm:prSet/>
      <dgm:spPr/>
      <dgm:t>
        <a:bodyPr/>
        <a:lstStyle/>
        <a:p>
          <a:endParaRPr lang="en-GB">
            <a:latin typeface="Arial" panose="020B0604020202020204" pitchFamily="34" charset="0"/>
            <a:cs typeface="Arial" panose="020B0604020202020204" pitchFamily="34" charset="0"/>
          </a:endParaRPr>
        </a:p>
      </dgm:t>
    </dgm:pt>
    <dgm:pt modelId="{098AE807-7235-4C98-BB12-8354EAE46F2D}">
      <dgm:prSet phldrT="[Text]"/>
      <dgm:spPr/>
      <dgm:t>
        <a:bodyPr/>
        <a:lstStyle/>
        <a:p>
          <a:r>
            <a:rPr lang="en-GB" dirty="0">
              <a:latin typeface="Arial" panose="020B0604020202020204" pitchFamily="34" charset="0"/>
              <a:cs typeface="Arial" panose="020B0604020202020204" pitchFamily="34" charset="0"/>
            </a:rPr>
            <a:t>Refer</a:t>
          </a:r>
        </a:p>
      </dgm:t>
    </dgm:pt>
    <dgm:pt modelId="{C3273A42-B3A9-49A0-B989-7BE507AD3B79}" type="parTrans" cxnId="{D7F934D9-8A23-445C-B46B-F8ADAFEFF316}">
      <dgm:prSet/>
      <dgm:spPr/>
      <dgm:t>
        <a:bodyPr/>
        <a:lstStyle/>
        <a:p>
          <a:endParaRPr lang="en-GB">
            <a:latin typeface="Arial" panose="020B0604020202020204" pitchFamily="34" charset="0"/>
            <a:cs typeface="Arial" panose="020B0604020202020204" pitchFamily="34" charset="0"/>
          </a:endParaRPr>
        </a:p>
      </dgm:t>
    </dgm:pt>
    <dgm:pt modelId="{EE384EE6-EF71-43A9-80A0-1547FF9FF5B4}" type="sibTrans" cxnId="{D7F934D9-8A23-445C-B46B-F8ADAFEFF316}">
      <dgm:prSet/>
      <dgm:spPr/>
      <dgm:t>
        <a:bodyPr/>
        <a:lstStyle/>
        <a:p>
          <a:endParaRPr lang="en-GB">
            <a:latin typeface="Arial" panose="020B0604020202020204" pitchFamily="34" charset="0"/>
            <a:cs typeface="Arial" panose="020B0604020202020204" pitchFamily="34" charset="0"/>
          </a:endParaRPr>
        </a:p>
      </dgm:t>
    </dgm:pt>
    <dgm:pt modelId="{6E805E52-1BC6-4B13-9687-0BA4938020C3}">
      <dgm:prSet phldrT="[Text]"/>
      <dgm:spPr/>
      <dgm:t>
        <a:bodyPr/>
        <a:lstStyle/>
        <a:p>
          <a:r>
            <a:rPr lang="en-GB" dirty="0">
              <a:latin typeface="Arial" panose="020B0604020202020204" pitchFamily="34" charset="0"/>
              <a:cs typeface="Arial" panose="020B0604020202020204" pitchFamily="34" charset="0"/>
            </a:rPr>
            <a:t>Report</a:t>
          </a:r>
        </a:p>
      </dgm:t>
    </dgm:pt>
    <dgm:pt modelId="{C0C3B8FA-1574-497B-99B3-58AAAE042BC8}" type="parTrans" cxnId="{8A9B1EB3-64A4-4045-80FB-E8C8ECF471FE}">
      <dgm:prSet/>
      <dgm:spPr/>
      <dgm:t>
        <a:bodyPr/>
        <a:lstStyle/>
        <a:p>
          <a:endParaRPr lang="en-GB">
            <a:latin typeface="Arial" panose="020B0604020202020204" pitchFamily="34" charset="0"/>
            <a:cs typeface="Arial" panose="020B0604020202020204" pitchFamily="34" charset="0"/>
          </a:endParaRPr>
        </a:p>
      </dgm:t>
    </dgm:pt>
    <dgm:pt modelId="{7E309A60-7917-43D0-8AE0-035D0A048759}" type="sibTrans" cxnId="{8A9B1EB3-64A4-4045-80FB-E8C8ECF471FE}">
      <dgm:prSet/>
      <dgm:spPr/>
      <dgm:t>
        <a:bodyPr/>
        <a:lstStyle/>
        <a:p>
          <a:endParaRPr lang="en-GB">
            <a:latin typeface="Arial" panose="020B0604020202020204" pitchFamily="34" charset="0"/>
            <a:cs typeface="Arial" panose="020B0604020202020204" pitchFamily="34" charset="0"/>
          </a:endParaRPr>
        </a:p>
      </dgm:t>
    </dgm:pt>
    <dgm:pt modelId="{9134D642-CF65-47C7-836E-ECEF8C04F72A}" type="pres">
      <dgm:prSet presAssocID="{FBC7AC76-5FD2-4361-9D57-B8F4DBA22DB2}" presName="CompostProcess" presStyleCnt="0">
        <dgm:presLayoutVars>
          <dgm:dir/>
          <dgm:resizeHandles val="exact"/>
        </dgm:presLayoutVars>
      </dgm:prSet>
      <dgm:spPr/>
    </dgm:pt>
    <dgm:pt modelId="{F7569380-6EDE-49EA-96AA-FC1DA2920988}" type="pres">
      <dgm:prSet presAssocID="{FBC7AC76-5FD2-4361-9D57-B8F4DBA22DB2}" presName="arrow" presStyleLbl="bgShp" presStyleIdx="0" presStyleCnt="1"/>
      <dgm:spPr/>
    </dgm:pt>
    <dgm:pt modelId="{629C842C-7C2F-49CC-946F-CEEDE2B1B6D3}" type="pres">
      <dgm:prSet presAssocID="{FBC7AC76-5FD2-4361-9D57-B8F4DBA22DB2}" presName="linearProcess" presStyleCnt="0"/>
      <dgm:spPr/>
    </dgm:pt>
    <dgm:pt modelId="{63F5434F-6922-4CD2-80D4-59EE18375C70}" type="pres">
      <dgm:prSet presAssocID="{AB8A68BA-5684-49B9-930D-86CBF0408E93}" presName="textNode" presStyleLbl="node1" presStyleIdx="0" presStyleCnt="5">
        <dgm:presLayoutVars>
          <dgm:bulletEnabled val="1"/>
        </dgm:presLayoutVars>
      </dgm:prSet>
      <dgm:spPr/>
    </dgm:pt>
    <dgm:pt modelId="{4373C2A6-7819-41CB-976A-8A5D610CB836}" type="pres">
      <dgm:prSet presAssocID="{C917409F-2AF5-4697-BE0E-524741A53D41}" presName="sibTrans" presStyleCnt="0"/>
      <dgm:spPr/>
    </dgm:pt>
    <dgm:pt modelId="{5C550688-7921-4C32-981B-F9BE48101E66}" type="pres">
      <dgm:prSet presAssocID="{C60F9516-C034-4585-8C80-1BBA966A5790}" presName="textNode" presStyleLbl="node1" presStyleIdx="1" presStyleCnt="5">
        <dgm:presLayoutVars>
          <dgm:bulletEnabled val="1"/>
        </dgm:presLayoutVars>
      </dgm:prSet>
      <dgm:spPr/>
    </dgm:pt>
    <dgm:pt modelId="{CC8F72C0-F13A-4409-A463-CAA74C0B3273}" type="pres">
      <dgm:prSet presAssocID="{7485FE40-2A1D-46A7-954E-5AAC74ECB678}" presName="sibTrans" presStyleCnt="0"/>
      <dgm:spPr/>
    </dgm:pt>
    <dgm:pt modelId="{EE6E88A8-DB84-4778-8BF7-0D1BE783F0F3}" type="pres">
      <dgm:prSet presAssocID="{E589879C-EB4E-4252-8776-2D74382818AD}" presName="textNode" presStyleLbl="node1" presStyleIdx="2" presStyleCnt="5">
        <dgm:presLayoutVars>
          <dgm:bulletEnabled val="1"/>
        </dgm:presLayoutVars>
      </dgm:prSet>
      <dgm:spPr/>
    </dgm:pt>
    <dgm:pt modelId="{68768211-9878-4C7E-8A9B-DE6B11093742}" type="pres">
      <dgm:prSet presAssocID="{87EE77DA-0411-40D2-86F6-BCA98E9764AB}" presName="sibTrans" presStyleCnt="0"/>
      <dgm:spPr/>
    </dgm:pt>
    <dgm:pt modelId="{509B9EBE-59C0-4D67-9404-5998D466250A}" type="pres">
      <dgm:prSet presAssocID="{6E805E52-1BC6-4B13-9687-0BA4938020C3}" presName="textNode" presStyleLbl="node1" presStyleIdx="3" presStyleCnt="5">
        <dgm:presLayoutVars>
          <dgm:bulletEnabled val="1"/>
        </dgm:presLayoutVars>
      </dgm:prSet>
      <dgm:spPr/>
    </dgm:pt>
    <dgm:pt modelId="{0B9D3D9B-E0E4-42D7-AABD-A3E501A5F592}" type="pres">
      <dgm:prSet presAssocID="{7E309A60-7917-43D0-8AE0-035D0A048759}" presName="sibTrans" presStyleCnt="0"/>
      <dgm:spPr/>
    </dgm:pt>
    <dgm:pt modelId="{C15DAB89-AEA9-4923-9C18-581574394FC2}" type="pres">
      <dgm:prSet presAssocID="{098AE807-7235-4C98-BB12-8354EAE46F2D}" presName="textNode" presStyleLbl="node1" presStyleIdx="4" presStyleCnt="5">
        <dgm:presLayoutVars>
          <dgm:bulletEnabled val="1"/>
        </dgm:presLayoutVars>
      </dgm:prSet>
      <dgm:spPr/>
    </dgm:pt>
  </dgm:ptLst>
  <dgm:cxnLst>
    <dgm:cxn modelId="{96354660-B3C3-4E1E-8995-521B62F2E000}" type="presOf" srcId="{C60F9516-C034-4585-8C80-1BBA966A5790}" destId="{5C550688-7921-4C32-981B-F9BE48101E66}" srcOrd="0" destOrd="0" presId="urn:microsoft.com/office/officeart/2005/8/layout/hProcess9"/>
    <dgm:cxn modelId="{2661408D-8189-419B-9DA9-6455E0D9E733}" type="presOf" srcId="{098AE807-7235-4C98-BB12-8354EAE46F2D}" destId="{C15DAB89-AEA9-4923-9C18-581574394FC2}" srcOrd="0" destOrd="0" presId="urn:microsoft.com/office/officeart/2005/8/layout/hProcess9"/>
    <dgm:cxn modelId="{18C4C692-7F47-475B-A773-EB1BC157DC90}" type="presOf" srcId="{AB8A68BA-5684-49B9-930D-86CBF0408E93}" destId="{63F5434F-6922-4CD2-80D4-59EE18375C70}" srcOrd="0" destOrd="0" presId="urn:microsoft.com/office/officeart/2005/8/layout/hProcess9"/>
    <dgm:cxn modelId="{F5EF8A97-3666-4717-9E73-1FFE4ABC4564}" srcId="{FBC7AC76-5FD2-4361-9D57-B8F4DBA22DB2}" destId="{AB8A68BA-5684-49B9-930D-86CBF0408E93}" srcOrd="0" destOrd="0" parTransId="{9CC5DF36-6157-4F8B-8B80-4942301C18B9}" sibTransId="{C917409F-2AF5-4697-BE0E-524741A53D41}"/>
    <dgm:cxn modelId="{AB1C68AF-C366-4EBF-BFA2-BAD7EB485DDB}" srcId="{FBC7AC76-5FD2-4361-9D57-B8F4DBA22DB2}" destId="{E589879C-EB4E-4252-8776-2D74382818AD}" srcOrd="2" destOrd="0" parTransId="{317E888E-676D-4619-94D8-5FAF763CA9C7}" sibTransId="{87EE77DA-0411-40D2-86F6-BCA98E9764AB}"/>
    <dgm:cxn modelId="{6F13DFAF-24C5-408F-B9A2-1C21ECBE6849}" type="presOf" srcId="{6E805E52-1BC6-4B13-9687-0BA4938020C3}" destId="{509B9EBE-59C0-4D67-9404-5998D466250A}" srcOrd="0" destOrd="0" presId="urn:microsoft.com/office/officeart/2005/8/layout/hProcess9"/>
    <dgm:cxn modelId="{28C34CB2-86A1-475C-8930-246AEE69276B}" type="presOf" srcId="{FBC7AC76-5FD2-4361-9D57-B8F4DBA22DB2}" destId="{9134D642-CF65-47C7-836E-ECEF8C04F72A}" srcOrd="0" destOrd="0" presId="urn:microsoft.com/office/officeart/2005/8/layout/hProcess9"/>
    <dgm:cxn modelId="{8A9B1EB3-64A4-4045-80FB-E8C8ECF471FE}" srcId="{FBC7AC76-5FD2-4361-9D57-B8F4DBA22DB2}" destId="{6E805E52-1BC6-4B13-9687-0BA4938020C3}" srcOrd="3" destOrd="0" parTransId="{C0C3B8FA-1574-497B-99B3-58AAAE042BC8}" sibTransId="{7E309A60-7917-43D0-8AE0-035D0A048759}"/>
    <dgm:cxn modelId="{91BDD0BF-769C-48A7-BC7F-915FF5A66E80}" type="presOf" srcId="{E589879C-EB4E-4252-8776-2D74382818AD}" destId="{EE6E88A8-DB84-4778-8BF7-0D1BE783F0F3}" srcOrd="0" destOrd="0" presId="urn:microsoft.com/office/officeart/2005/8/layout/hProcess9"/>
    <dgm:cxn modelId="{D7F934D9-8A23-445C-B46B-F8ADAFEFF316}" srcId="{FBC7AC76-5FD2-4361-9D57-B8F4DBA22DB2}" destId="{098AE807-7235-4C98-BB12-8354EAE46F2D}" srcOrd="4" destOrd="0" parTransId="{C3273A42-B3A9-49A0-B989-7BE507AD3B79}" sibTransId="{EE384EE6-EF71-43A9-80A0-1547FF9FF5B4}"/>
    <dgm:cxn modelId="{34CE0DE4-4788-489D-ADE5-4DADB21ADFD3}" srcId="{FBC7AC76-5FD2-4361-9D57-B8F4DBA22DB2}" destId="{C60F9516-C034-4585-8C80-1BBA966A5790}" srcOrd="1" destOrd="0" parTransId="{556B6B4F-CFC0-4F9A-8543-76BD1654D798}" sibTransId="{7485FE40-2A1D-46A7-954E-5AAC74ECB678}"/>
    <dgm:cxn modelId="{E869CD62-3189-43E5-A500-B1773143DC94}" type="presParOf" srcId="{9134D642-CF65-47C7-836E-ECEF8C04F72A}" destId="{F7569380-6EDE-49EA-96AA-FC1DA2920988}" srcOrd="0" destOrd="0" presId="urn:microsoft.com/office/officeart/2005/8/layout/hProcess9"/>
    <dgm:cxn modelId="{B48DF9EC-7E38-4848-A173-D2238BC3F7F1}" type="presParOf" srcId="{9134D642-CF65-47C7-836E-ECEF8C04F72A}" destId="{629C842C-7C2F-49CC-946F-CEEDE2B1B6D3}" srcOrd="1" destOrd="0" presId="urn:microsoft.com/office/officeart/2005/8/layout/hProcess9"/>
    <dgm:cxn modelId="{4040B981-6632-4883-8604-0F64B1CE595F}" type="presParOf" srcId="{629C842C-7C2F-49CC-946F-CEEDE2B1B6D3}" destId="{63F5434F-6922-4CD2-80D4-59EE18375C70}" srcOrd="0" destOrd="0" presId="urn:microsoft.com/office/officeart/2005/8/layout/hProcess9"/>
    <dgm:cxn modelId="{A83FBDE0-9302-4C1C-BAF9-1091CF8ACFD0}" type="presParOf" srcId="{629C842C-7C2F-49CC-946F-CEEDE2B1B6D3}" destId="{4373C2A6-7819-41CB-976A-8A5D610CB836}" srcOrd="1" destOrd="0" presId="urn:microsoft.com/office/officeart/2005/8/layout/hProcess9"/>
    <dgm:cxn modelId="{A5C01E29-125E-4600-8B91-B25023475718}" type="presParOf" srcId="{629C842C-7C2F-49CC-946F-CEEDE2B1B6D3}" destId="{5C550688-7921-4C32-981B-F9BE48101E66}" srcOrd="2" destOrd="0" presId="urn:microsoft.com/office/officeart/2005/8/layout/hProcess9"/>
    <dgm:cxn modelId="{ED4E0583-7DBC-4B83-A1D7-409DE8567138}" type="presParOf" srcId="{629C842C-7C2F-49CC-946F-CEEDE2B1B6D3}" destId="{CC8F72C0-F13A-4409-A463-CAA74C0B3273}" srcOrd="3" destOrd="0" presId="urn:microsoft.com/office/officeart/2005/8/layout/hProcess9"/>
    <dgm:cxn modelId="{1D6CA227-5E0C-4753-9733-97FA94B277CA}" type="presParOf" srcId="{629C842C-7C2F-49CC-946F-CEEDE2B1B6D3}" destId="{EE6E88A8-DB84-4778-8BF7-0D1BE783F0F3}" srcOrd="4" destOrd="0" presId="urn:microsoft.com/office/officeart/2005/8/layout/hProcess9"/>
    <dgm:cxn modelId="{B63CE9B0-C927-40C7-B94F-6295B46AAA6A}" type="presParOf" srcId="{629C842C-7C2F-49CC-946F-CEEDE2B1B6D3}" destId="{68768211-9878-4C7E-8A9B-DE6B11093742}" srcOrd="5" destOrd="0" presId="urn:microsoft.com/office/officeart/2005/8/layout/hProcess9"/>
    <dgm:cxn modelId="{CFA12523-BAC8-40E2-9569-69E258B3F02D}" type="presParOf" srcId="{629C842C-7C2F-49CC-946F-CEEDE2B1B6D3}" destId="{509B9EBE-59C0-4D67-9404-5998D466250A}" srcOrd="6" destOrd="0" presId="urn:microsoft.com/office/officeart/2005/8/layout/hProcess9"/>
    <dgm:cxn modelId="{9D0CDB91-F01A-42A0-81CB-F7454A9C9287}" type="presParOf" srcId="{629C842C-7C2F-49CC-946F-CEEDE2B1B6D3}" destId="{0B9D3D9B-E0E4-42D7-AABD-A3E501A5F592}" srcOrd="7" destOrd="0" presId="urn:microsoft.com/office/officeart/2005/8/layout/hProcess9"/>
    <dgm:cxn modelId="{403B3AC5-3D06-4B61-8D04-55548698001C}" type="presParOf" srcId="{629C842C-7C2F-49CC-946F-CEEDE2B1B6D3}" destId="{C15DAB89-AEA9-4923-9C18-581574394FC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0A5D0-B4E0-47C3-971F-DAEA235D81DE}">
      <dsp:nvSpPr>
        <dsp:cNvPr id="0" name=""/>
        <dsp:cNvSpPr/>
      </dsp:nvSpPr>
      <dsp:spPr>
        <a:xfrm>
          <a:off x="892838" y="0"/>
          <a:ext cx="10118833" cy="3253243"/>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526DC6-4614-406B-AB54-FFBB5D3E0C67}">
      <dsp:nvSpPr>
        <dsp:cNvPr id="0" name=""/>
        <dsp:cNvSpPr/>
      </dsp:nvSpPr>
      <dsp:spPr>
        <a:xfrm>
          <a:off x="1562" y="975972"/>
          <a:ext cx="2807721" cy="1301297"/>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1. Universal Services</a:t>
          </a:r>
        </a:p>
      </dsp:txBody>
      <dsp:txXfrm>
        <a:off x="65086" y="1039496"/>
        <a:ext cx="2680673" cy="1174249"/>
      </dsp:txXfrm>
    </dsp:sp>
    <dsp:sp modelId="{637FD73E-4E14-4F13-864D-19598511BA3B}">
      <dsp:nvSpPr>
        <dsp:cNvPr id="0" name=""/>
        <dsp:cNvSpPr/>
      </dsp:nvSpPr>
      <dsp:spPr>
        <a:xfrm>
          <a:off x="3032783" y="975972"/>
          <a:ext cx="2807721" cy="1301297"/>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2. Early Help</a:t>
          </a:r>
        </a:p>
      </dsp:txBody>
      <dsp:txXfrm>
        <a:off x="3096307" y="1039496"/>
        <a:ext cx="2680673" cy="1174249"/>
      </dsp:txXfrm>
    </dsp:sp>
    <dsp:sp modelId="{BB869E98-7BE3-4002-BEAD-AFA746720959}">
      <dsp:nvSpPr>
        <dsp:cNvPr id="0" name=""/>
        <dsp:cNvSpPr/>
      </dsp:nvSpPr>
      <dsp:spPr>
        <a:xfrm>
          <a:off x="6064005" y="975972"/>
          <a:ext cx="2807721" cy="1301297"/>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3. Targeted Help</a:t>
          </a:r>
        </a:p>
      </dsp:txBody>
      <dsp:txXfrm>
        <a:off x="6127529" y="1039496"/>
        <a:ext cx="2680673" cy="1174249"/>
      </dsp:txXfrm>
    </dsp:sp>
    <dsp:sp modelId="{4E196C34-7068-4D94-949B-AF5D48C1265E}">
      <dsp:nvSpPr>
        <dsp:cNvPr id="0" name=""/>
        <dsp:cNvSpPr/>
      </dsp:nvSpPr>
      <dsp:spPr>
        <a:xfrm>
          <a:off x="9095226" y="975972"/>
          <a:ext cx="2807721" cy="1301297"/>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GB" sz="3300" kern="1200" dirty="0"/>
            <a:t>4. Specialist Help</a:t>
          </a:r>
        </a:p>
      </dsp:txBody>
      <dsp:txXfrm>
        <a:off x="9158750" y="1039496"/>
        <a:ext cx="2680673" cy="11742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69380-6EDE-49EA-96AA-FC1DA2920988}">
      <dsp:nvSpPr>
        <dsp:cNvPr id="0" name=""/>
        <dsp:cNvSpPr/>
      </dsp:nvSpPr>
      <dsp:spPr>
        <a:xfrm>
          <a:off x="899097" y="0"/>
          <a:ext cx="10189777" cy="238614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5434F-6922-4CD2-80D4-59EE18375C70}">
      <dsp:nvSpPr>
        <dsp:cNvPr id="0" name=""/>
        <dsp:cNvSpPr/>
      </dsp:nvSpPr>
      <dsp:spPr>
        <a:xfrm>
          <a:off x="804" y="715842"/>
          <a:ext cx="2172966" cy="95445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Recognise</a:t>
          </a:r>
        </a:p>
      </dsp:txBody>
      <dsp:txXfrm>
        <a:off x="47397" y="762435"/>
        <a:ext cx="2079780" cy="861270"/>
      </dsp:txXfrm>
    </dsp:sp>
    <dsp:sp modelId="{5C550688-7921-4C32-981B-F9BE48101E66}">
      <dsp:nvSpPr>
        <dsp:cNvPr id="0" name=""/>
        <dsp:cNvSpPr/>
      </dsp:nvSpPr>
      <dsp:spPr>
        <a:xfrm>
          <a:off x="2454154" y="715842"/>
          <a:ext cx="2172966" cy="95445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Respond</a:t>
          </a:r>
        </a:p>
      </dsp:txBody>
      <dsp:txXfrm>
        <a:off x="2500747" y="762435"/>
        <a:ext cx="2079780" cy="861270"/>
      </dsp:txXfrm>
    </dsp:sp>
    <dsp:sp modelId="{EE6E88A8-DB84-4778-8BF7-0D1BE783F0F3}">
      <dsp:nvSpPr>
        <dsp:cNvPr id="0" name=""/>
        <dsp:cNvSpPr/>
      </dsp:nvSpPr>
      <dsp:spPr>
        <a:xfrm>
          <a:off x="4907503" y="715842"/>
          <a:ext cx="2172966" cy="95445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a:t>
          </a:r>
        </a:p>
      </dsp:txBody>
      <dsp:txXfrm>
        <a:off x="4954096" y="762435"/>
        <a:ext cx="2079780" cy="861270"/>
      </dsp:txXfrm>
    </dsp:sp>
    <dsp:sp modelId="{509B9EBE-59C0-4D67-9404-5998D466250A}">
      <dsp:nvSpPr>
        <dsp:cNvPr id="0" name=""/>
        <dsp:cNvSpPr/>
      </dsp:nvSpPr>
      <dsp:spPr>
        <a:xfrm>
          <a:off x="7360852" y="715842"/>
          <a:ext cx="2172966" cy="95445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a:t>
          </a:r>
        </a:p>
      </dsp:txBody>
      <dsp:txXfrm>
        <a:off x="7407445" y="762435"/>
        <a:ext cx="2079780" cy="861270"/>
      </dsp:txXfrm>
    </dsp:sp>
    <dsp:sp modelId="{C15DAB89-AEA9-4923-9C18-581574394FC2}">
      <dsp:nvSpPr>
        <dsp:cNvPr id="0" name=""/>
        <dsp:cNvSpPr/>
      </dsp:nvSpPr>
      <dsp:spPr>
        <a:xfrm>
          <a:off x="9814201" y="715842"/>
          <a:ext cx="2172966" cy="95445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a:t>
          </a:r>
        </a:p>
      </dsp:txBody>
      <dsp:txXfrm>
        <a:off x="9860794" y="762435"/>
        <a:ext cx="2079780" cy="8612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569380-6EDE-49EA-96AA-FC1DA2920988}">
      <dsp:nvSpPr>
        <dsp:cNvPr id="0" name=""/>
        <dsp:cNvSpPr/>
      </dsp:nvSpPr>
      <dsp:spPr>
        <a:xfrm>
          <a:off x="899097" y="0"/>
          <a:ext cx="10189777" cy="238614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5434F-6922-4CD2-80D4-59EE18375C70}">
      <dsp:nvSpPr>
        <dsp:cNvPr id="0" name=""/>
        <dsp:cNvSpPr/>
      </dsp:nvSpPr>
      <dsp:spPr>
        <a:xfrm>
          <a:off x="804" y="715842"/>
          <a:ext cx="2172966" cy="954456"/>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Recognise</a:t>
          </a:r>
        </a:p>
      </dsp:txBody>
      <dsp:txXfrm>
        <a:off x="47397" y="762435"/>
        <a:ext cx="2079780" cy="861270"/>
      </dsp:txXfrm>
    </dsp:sp>
    <dsp:sp modelId="{5C550688-7921-4C32-981B-F9BE48101E66}">
      <dsp:nvSpPr>
        <dsp:cNvPr id="0" name=""/>
        <dsp:cNvSpPr/>
      </dsp:nvSpPr>
      <dsp:spPr>
        <a:xfrm>
          <a:off x="2454154" y="715842"/>
          <a:ext cx="2172966" cy="954456"/>
        </a:xfrm>
        <a:prstGeom prst="roundRect">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Respond</a:t>
          </a:r>
        </a:p>
      </dsp:txBody>
      <dsp:txXfrm>
        <a:off x="2500747" y="762435"/>
        <a:ext cx="2079780" cy="861270"/>
      </dsp:txXfrm>
    </dsp:sp>
    <dsp:sp modelId="{EE6E88A8-DB84-4778-8BF7-0D1BE783F0F3}">
      <dsp:nvSpPr>
        <dsp:cNvPr id="0" name=""/>
        <dsp:cNvSpPr/>
      </dsp:nvSpPr>
      <dsp:spPr>
        <a:xfrm>
          <a:off x="4907503" y="715842"/>
          <a:ext cx="2172966" cy="954456"/>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Record</a:t>
          </a:r>
        </a:p>
      </dsp:txBody>
      <dsp:txXfrm>
        <a:off x="4954096" y="762435"/>
        <a:ext cx="2079780" cy="861270"/>
      </dsp:txXfrm>
    </dsp:sp>
    <dsp:sp modelId="{509B9EBE-59C0-4D67-9404-5998D466250A}">
      <dsp:nvSpPr>
        <dsp:cNvPr id="0" name=""/>
        <dsp:cNvSpPr/>
      </dsp:nvSpPr>
      <dsp:spPr>
        <a:xfrm>
          <a:off x="7360852" y="715842"/>
          <a:ext cx="2172966" cy="954456"/>
        </a:xfrm>
        <a:prstGeom prst="roundRect">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Report</a:t>
          </a:r>
        </a:p>
      </dsp:txBody>
      <dsp:txXfrm>
        <a:off x="7407445" y="762435"/>
        <a:ext cx="2079780" cy="861270"/>
      </dsp:txXfrm>
    </dsp:sp>
    <dsp:sp modelId="{C15DAB89-AEA9-4923-9C18-581574394FC2}">
      <dsp:nvSpPr>
        <dsp:cNvPr id="0" name=""/>
        <dsp:cNvSpPr/>
      </dsp:nvSpPr>
      <dsp:spPr>
        <a:xfrm>
          <a:off x="9814201" y="715842"/>
          <a:ext cx="2172966" cy="954456"/>
        </a:xfrm>
        <a:prstGeom prst="round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latin typeface="Arial" panose="020B0604020202020204" pitchFamily="34" charset="0"/>
              <a:cs typeface="Arial" panose="020B0604020202020204" pitchFamily="34" charset="0"/>
            </a:rPr>
            <a:t>Refer</a:t>
          </a:r>
        </a:p>
      </dsp:txBody>
      <dsp:txXfrm>
        <a:off x="9860794" y="762435"/>
        <a:ext cx="2079780" cy="86127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06AE4D-208D-4E5D-95FF-3BB93E838A7E}" type="datetimeFigureOut">
              <a:rPr lang="en-GB" smtClean="0"/>
              <a:t>05/08/2025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7427E4-048C-48EB-905F-EAED96A567DE}" type="slidenum">
              <a:rPr lang="en-GB" smtClean="0"/>
              <a:t>‹#›</a:t>
            </a:fld>
            <a:endParaRPr lang="en-GB"/>
          </a:p>
        </p:txBody>
      </p:sp>
    </p:spTree>
    <p:extLst>
      <p:ext uri="{BB962C8B-B14F-4D97-AF65-F5344CB8AC3E}">
        <p14:creationId xmlns:p14="http://schemas.microsoft.com/office/powerpoint/2010/main" val="862532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7427E4-048C-48EB-905F-EAED96A567DE}" type="slidenum">
              <a:rPr lang="en-GB" smtClean="0"/>
              <a:t>15</a:t>
            </a:fld>
            <a:endParaRPr lang="en-GB"/>
          </a:p>
        </p:txBody>
      </p:sp>
    </p:spTree>
    <p:extLst>
      <p:ext uri="{BB962C8B-B14F-4D97-AF65-F5344CB8AC3E}">
        <p14:creationId xmlns:p14="http://schemas.microsoft.com/office/powerpoint/2010/main" val="219690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BFC1F4-4C92-40B6-AD9A-82ECC3FC71F2}" type="slidenum">
              <a:rPr lang="en-GB" smtClean="0"/>
              <a:t>20</a:t>
            </a:fld>
            <a:endParaRPr lang="en-GB"/>
          </a:p>
        </p:txBody>
      </p:sp>
    </p:spTree>
    <p:extLst>
      <p:ext uri="{BB962C8B-B14F-4D97-AF65-F5344CB8AC3E}">
        <p14:creationId xmlns:p14="http://schemas.microsoft.com/office/powerpoint/2010/main" val="3723762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BFC1F4-4C92-40B6-AD9A-82ECC3FC71F2}" type="slidenum">
              <a:rPr lang="en-GB" smtClean="0"/>
              <a:t>23</a:t>
            </a:fld>
            <a:endParaRPr lang="en-GB"/>
          </a:p>
        </p:txBody>
      </p:sp>
    </p:spTree>
    <p:extLst>
      <p:ext uri="{BB962C8B-B14F-4D97-AF65-F5344CB8AC3E}">
        <p14:creationId xmlns:p14="http://schemas.microsoft.com/office/powerpoint/2010/main" val="321237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8BFC1F4-4C92-40B6-AD9A-82ECC3FC71F2}" type="slidenum">
              <a:rPr lang="en-GB" smtClean="0"/>
              <a:t>24</a:t>
            </a:fld>
            <a:endParaRPr lang="en-GB"/>
          </a:p>
        </p:txBody>
      </p:sp>
    </p:spTree>
    <p:extLst>
      <p:ext uri="{BB962C8B-B14F-4D97-AF65-F5344CB8AC3E}">
        <p14:creationId xmlns:p14="http://schemas.microsoft.com/office/powerpoint/2010/main" val="232287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4819F-6775-75F3-6924-463984FA4C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47748D-CCFB-DBB0-75FA-A32E09CD5F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54577B-2B0A-AE67-04CE-898CBA13F78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39A7B63-01A1-B7A9-162F-9EA9C1699572}"/>
              </a:ext>
            </a:extLst>
          </p:cNvPr>
          <p:cNvSpPr>
            <a:spLocks noGrp="1"/>
          </p:cNvSpPr>
          <p:nvPr>
            <p:ph type="sldNum" sz="quarter" idx="5"/>
          </p:nvPr>
        </p:nvSpPr>
        <p:spPr/>
        <p:txBody>
          <a:bodyPr/>
          <a:lstStyle/>
          <a:p>
            <a:fld id="{98BFC1F4-4C92-40B6-AD9A-82ECC3FC71F2}" type="slidenum">
              <a:rPr lang="en-GB" smtClean="0"/>
              <a:t>25</a:t>
            </a:fld>
            <a:endParaRPr lang="en-GB"/>
          </a:p>
        </p:txBody>
      </p:sp>
    </p:spTree>
    <p:extLst>
      <p:ext uri="{BB962C8B-B14F-4D97-AF65-F5344CB8AC3E}">
        <p14:creationId xmlns:p14="http://schemas.microsoft.com/office/powerpoint/2010/main" val="30383274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67427E4-048C-48EB-905F-EAED96A567DE}" type="slidenum">
              <a:rPr lang="en-GB" smtClean="0"/>
              <a:t>52</a:t>
            </a:fld>
            <a:endParaRPr lang="en-GB"/>
          </a:p>
        </p:txBody>
      </p:sp>
    </p:spTree>
    <p:extLst>
      <p:ext uri="{BB962C8B-B14F-4D97-AF65-F5344CB8AC3E}">
        <p14:creationId xmlns:p14="http://schemas.microsoft.com/office/powerpoint/2010/main" val="1811123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9B0FF0F-ECC6-4F0D-98D2-26FF23A0CC95}" type="datetimeFigureOut">
              <a:rPr lang="en-GB" smtClean="0"/>
              <a:t>05/08/2025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E9F53-F7F9-46D1-8F1C-2180F30A728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8389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0FF0F-ECC6-4F0D-98D2-26FF23A0CC95}" type="datetimeFigureOut">
              <a:rPr lang="en-GB" smtClean="0"/>
              <a:t>05/08/2025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2348725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9B0FF0F-ECC6-4F0D-98D2-26FF23A0CC95}" type="datetimeFigureOut">
              <a:rPr lang="en-GB" smtClean="0"/>
              <a:t>05/08/2025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1564060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1581AA"/>
                </a:solidFill>
                <a:latin typeface="Gothic Uralic"/>
                <a:cs typeface="Gothic Uralic"/>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33888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36803"/>
          </a:xfrm>
        </p:spPr>
        <p:txBody>
          <a:bodyPr/>
          <a:lstStyle/>
          <a:p>
            <a:r>
              <a:rPr lang="en-US" dirty="0"/>
              <a:t>Click to edit Master title style</a:t>
            </a:r>
          </a:p>
        </p:txBody>
      </p:sp>
      <p:sp>
        <p:nvSpPr>
          <p:cNvPr id="3" name="Content Placeholder 2"/>
          <p:cNvSpPr>
            <a:spLocks noGrp="1"/>
          </p:cNvSpPr>
          <p:nvPr>
            <p:ph idx="1"/>
          </p:nvPr>
        </p:nvSpPr>
        <p:spPr>
          <a:xfrm>
            <a:off x="1097280" y="1894114"/>
            <a:ext cx="10058400" cy="4216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9B0FF0F-ECC6-4F0D-98D2-26FF23A0CC95}" type="datetimeFigureOut">
              <a:rPr lang="en-GB" smtClean="0"/>
              <a:t>05/08/2025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394863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B0FF0F-ECC6-4F0D-98D2-26FF23A0CC95}" type="datetimeFigureOut">
              <a:rPr lang="en-GB" smtClean="0"/>
              <a:t>05/08/2025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D3E9F53-F7F9-46D1-8F1C-2180F30A7287}"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868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B0FF0F-ECC6-4F0D-98D2-26FF23A0CC95}" type="datetimeFigureOut">
              <a:rPr lang="en-GB" smtClean="0"/>
              <a:t>05/08/2025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1033658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B0FF0F-ECC6-4F0D-98D2-26FF23A0CC95}" type="datetimeFigureOut">
              <a:rPr lang="en-GB" smtClean="0"/>
              <a:t>05/08/2025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182970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9B0FF0F-ECC6-4F0D-98D2-26FF23A0CC95}" type="datetimeFigureOut">
              <a:rPr lang="en-GB" smtClean="0"/>
              <a:t>05/08/2025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126429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9B0FF0F-ECC6-4F0D-98D2-26FF23A0CC95}" type="datetimeFigureOut">
              <a:rPr lang="en-GB" smtClean="0"/>
              <a:t>05/08/2025</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3602798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B0FF0F-ECC6-4F0D-98D2-26FF23A0CC95}" type="datetimeFigureOut">
              <a:rPr lang="en-GB" smtClean="0"/>
              <a:t>05/08/2025</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D3E9F53-F7F9-46D1-8F1C-2180F30A7287}" type="slidenum">
              <a:rPr lang="en-GB" smtClean="0"/>
              <a:t>‹#›</a:t>
            </a:fld>
            <a:endParaRPr lang="en-GB"/>
          </a:p>
        </p:txBody>
      </p:sp>
    </p:spTree>
    <p:extLst>
      <p:ext uri="{BB962C8B-B14F-4D97-AF65-F5344CB8AC3E}">
        <p14:creationId xmlns:p14="http://schemas.microsoft.com/office/powerpoint/2010/main" val="2676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B0FF0F-ECC6-4F0D-98D2-26FF23A0CC95}" type="datetimeFigureOut">
              <a:rPr lang="en-GB" smtClean="0"/>
              <a:t>05/08/2025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D3E9F53-F7F9-46D1-8F1C-2180F30A7287}" type="slidenum">
              <a:rPr lang="en-GB" smtClean="0"/>
              <a:t>‹#›</a:t>
            </a:fld>
            <a:endParaRPr lang="en-GB"/>
          </a:p>
        </p:txBody>
      </p:sp>
    </p:spTree>
    <p:extLst>
      <p:ext uri="{BB962C8B-B14F-4D97-AF65-F5344CB8AC3E}">
        <p14:creationId xmlns:p14="http://schemas.microsoft.com/office/powerpoint/2010/main" val="65864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98678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460389"/>
            <a:ext cx="10058400" cy="4408705"/>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9B0FF0F-ECC6-4F0D-98D2-26FF23A0CC95}" type="datetimeFigureOut">
              <a:rPr lang="en-GB" smtClean="0"/>
              <a:t>05/08/2025</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D3E9F53-F7F9-46D1-8F1C-2180F30A7287}" type="slidenum">
              <a:rPr lang="en-GB" smtClean="0"/>
              <a:t>‹#›</a:t>
            </a:fld>
            <a:endParaRPr lang="en-GB"/>
          </a:p>
        </p:txBody>
      </p:sp>
      <p:cxnSp>
        <p:nvCxnSpPr>
          <p:cNvPr id="10" name="Straight Connector 9"/>
          <p:cNvCxnSpPr/>
          <p:nvPr/>
        </p:nvCxnSpPr>
        <p:spPr>
          <a:xfrm>
            <a:off x="1188720" y="1273388"/>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431463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2.jpeg"/><Relationship Id="rId3" Type="http://schemas.openxmlformats.org/officeDocument/2006/relationships/image" Target="../media/image13.jpg"/><Relationship Id="rId7" Type="http://schemas.openxmlformats.org/officeDocument/2006/relationships/image" Target="../media/image17.jpg"/><Relationship Id="rId12"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 Id="rId1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hyperlink" Target="https://learning.nspcc.org.uk/media/1336/learning-from-case-reviews-education.pdf"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ing.nspcc.org.uk/media/1336/learning-from-case-reviews-education.pdf"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file:///C:\Users\rowen\Documents\St%20Marys%20University\_PROFESSIONAL%20STUDIES\Moodle\Safeguarding%20-%20Moodle\Safeguarding%20Documents\What_to_do_if_you_re_worried_a_child_is_being_abused.pdf" TargetMode="External"/><Relationship Id="rId2" Type="http://schemas.openxmlformats.org/officeDocument/2006/relationships/hyperlink" Target="https://assets.publishing.service.gov.uk/media/65cb4349a7ded0000c79e4e1/Working_together_to_safeguard_children_2023_-_statutory_guidance.pdf"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32.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png"/><Relationship Id="rId4" Type="http://schemas.openxmlformats.org/officeDocument/2006/relationships/image" Target="../media/image29.jpeg"/><Relationship Id="rId9" Type="http://schemas.openxmlformats.org/officeDocument/2006/relationships/image" Target="../media/image34.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shorespace.org.uk/" TargetMode="Externa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41.jpg"/><Relationship Id="rId13" Type="http://schemas.openxmlformats.org/officeDocument/2006/relationships/image" Target="../media/image1.jpeg"/><Relationship Id="rId3" Type="http://schemas.openxmlformats.org/officeDocument/2006/relationships/image" Target="../media/image36.jpg"/><Relationship Id="rId7" Type="http://schemas.openxmlformats.org/officeDocument/2006/relationships/image" Target="../media/image40.jpg"/><Relationship Id="rId12" Type="http://schemas.openxmlformats.org/officeDocument/2006/relationships/image" Target="../media/image45.jpg"/><Relationship Id="rId2" Type="http://schemas.openxmlformats.org/officeDocument/2006/relationships/image" Target="../media/image35.jpg"/><Relationship Id="rId1" Type="http://schemas.openxmlformats.org/officeDocument/2006/relationships/slideLayout" Target="../slideLayouts/slideLayout2.xml"/><Relationship Id="rId6" Type="http://schemas.openxmlformats.org/officeDocument/2006/relationships/image" Target="../media/image39.jpg"/><Relationship Id="rId11" Type="http://schemas.openxmlformats.org/officeDocument/2006/relationships/image" Target="../media/image44.jpg"/><Relationship Id="rId5" Type="http://schemas.openxmlformats.org/officeDocument/2006/relationships/image" Target="../media/image38.jpg"/><Relationship Id="rId10" Type="http://schemas.openxmlformats.org/officeDocument/2006/relationships/image" Target="../media/image43.jpg"/><Relationship Id="rId4" Type="http://schemas.openxmlformats.org/officeDocument/2006/relationships/image" Target="../media/image37.jpg"/><Relationship Id="rId9" Type="http://schemas.openxmlformats.org/officeDocument/2006/relationships/image" Target="../media/image42.jpg"/></Relationships>
</file>

<file path=ppt/slides/_rels/slide3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www.youtube.com/watch?v=3ILaguFXHr4" TargetMode="External"/><Relationship Id="rId7" Type="http://schemas.openxmlformats.org/officeDocument/2006/relationships/hyperlink" Target="https://www.youtube.com/watch?v=udRpKAlu-Q8" TargetMode="External"/><Relationship Id="rId2" Type="http://schemas.openxmlformats.org/officeDocument/2006/relationships/hyperlink" Target="https://www.youtube.com/watch?v=1Javv9tYWpE" TargetMode="External"/><Relationship Id="rId1" Type="http://schemas.openxmlformats.org/officeDocument/2006/relationships/slideLayout" Target="../slideLayouts/slideLayout2.xml"/><Relationship Id="rId6" Type="http://schemas.openxmlformats.org/officeDocument/2006/relationships/hyperlink" Target="https://www.youtube.com/watch?v=XHgLYI9KZ-A&amp;list=PLwAhCSxvRyvLUHhtus62_aq13YamBp8g5" TargetMode="External"/><Relationship Id="rId5" Type="http://schemas.openxmlformats.org/officeDocument/2006/relationships/hyperlink" Target="https://www.youtube.com/watch?v=Ff_glEzwyDs" TargetMode="External"/><Relationship Id="rId4" Type="http://schemas.openxmlformats.org/officeDocument/2006/relationships/hyperlink" Target="https://www.youtube.com/watch?v=RNYPGwmOxnY"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assets.publishing.service.gov.uk/media/686b94eefe1a249e937cbd2d/Keeping_children_safe_in_education_2025.pdf"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www.childnet.com/resources" TargetMode="External"/><Relationship Id="rId3" Type="http://schemas.openxmlformats.org/officeDocument/2006/relationships/hyperlink" Target="https://www.nspcc.org.uk/preventing-abuse/keeping-children-safe/online-safety/" TargetMode="External"/><Relationship Id="rId7" Type="http://schemas.openxmlformats.org/officeDocument/2006/relationships/hyperlink" Target="https://www.gov.uk/government/news/new-council-for-internet-safety-in-the-uk"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www.nspcc.org.uk/preventing-abuse/keeping-children-safe/sexting/" TargetMode="External"/><Relationship Id="rId5" Type="http://schemas.openxmlformats.org/officeDocument/2006/relationships/hyperlink" Target="https://saferinternet.org.uk/" TargetMode="External"/><Relationship Id="rId4" Type="http://schemas.openxmlformats.org/officeDocument/2006/relationships/hyperlink" Target="https://www.thinkuknow.co.uk/" TargetMode="External"/><Relationship Id="rId9" Type="http://schemas.openxmlformats.org/officeDocument/2006/relationships/hyperlink" Target="https://www.parentzone.me/"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jpeg"/><Relationship Id="rId9" Type="http://schemas.openxmlformats.org/officeDocument/2006/relationships/image" Target="../media/image10.jpg"/></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1.xml.rels><?xml version="1.0" encoding="UTF-8" standalone="yes"?>
<Relationships xmlns="http://schemas.openxmlformats.org/package/2006/relationships"><Relationship Id="rId3" Type="http://schemas.openxmlformats.org/officeDocument/2006/relationships/hyperlink" Target="https://www.gov.uk/report-child-abuse-to-local-council" TargetMode="External"/><Relationship Id="rId2" Type="http://schemas.openxmlformats.org/officeDocument/2006/relationships/hyperlink" Target="https://www.richmond.gov.uk/services/children_and_family_care/single_point_of_access"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2.xml.rels><?xml version="1.0" encoding="UTF-8" standalone="yes"?>
<Relationships xmlns="http://schemas.openxmlformats.org/package/2006/relationships"><Relationship Id="rId8" Type="http://schemas.openxmlformats.org/officeDocument/2006/relationships/image" Target="../media/image18.jpg"/><Relationship Id="rId13" Type="http://schemas.openxmlformats.org/officeDocument/2006/relationships/image" Target="../media/image22.jpeg"/><Relationship Id="rId3" Type="http://schemas.openxmlformats.org/officeDocument/2006/relationships/image" Target="../media/image13.jpg"/><Relationship Id="rId7" Type="http://schemas.openxmlformats.org/officeDocument/2006/relationships/image" Target="../media/image17.jpg"/><Relationship Id="rId12"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jpg"/><Relationship Id="rId11" Type="http://schemas.openxmlformats.org/officeDocument/2006/relationships/image" Target="../media/image21.jpg"/><Relationship Id="rId5" Type="http://schemas.openxmlformats.org/officeDocument/2006/relationships/image" Target="../media/image15.jpg"/><Relationship Id="rId10" Type="http://schemas.openxmlformats.org/officeDocument/2006/relationships/image" Target="../media/image20.jpg"/><Relationship Id="rId4" Type="http://schemas.openxmlformats.org/officeDocument/2006/relationships/image" Target="../media/image14.jpg"/><Relationship Id="rId9" Type="http://schemas.openxmlformats.org/officeDocument/2006/relationships/image" Target="../media/image19.jpg"/><Relationship Id="rId14" Type="http://schemas.openxmlformats.org/officeDocument/2006/relationships/image" Target="../media/image23.png"/></Relationships>
</file>

<file path=ppt/slides/_rels/slide5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s://www.nspcc.org.uk/" TargetMode="External"/><Relationship Id="rId3" Type="http://schemas.openxmlformats.org/officeDocument/2006/relationships/hyperlink" Target="https://assets.publishing.service.gov.uk/government/uploads/system/uploads/attachment_data/file/999348/Keeping_children_safe_in_education_2021.pdf" TargetMode="External"/><Relationship Id="rId7" Type="http://schemas.openxmlformats.org/officeDocument/2006/relationships/hyperlink" Target="https://assets.publishing.service.gov.uk/government/uploads/system/uploads/attachment_data/file/721581/Information_sharing_advice_practitioners_safeguarding_services.pdf" TargetMode="External"/><Relationship Id="rId2" Type="http://schemas.openxmlformats.org/officeDocument/2006/relationships/hyperlink" Target="https://www.barnardos.org.uk/" TargetMode="External"/><Relationship Id="rId1" Type="http://schemas.openxmlformats.org/officeDocument/2006/relationships/slideLayout" Target="../slideLayouts/slideLayout2.xml"/><Relationship Id="rId6" Type="http://schemas.openxmlformats.org/officeDocument/2006/relationships/hyperlink" Target="https://assets.publishing.service.gov.uk/government/uploads/system/uploads/attachment_data/file/419604/What_to_do_if_you_re_worried_a_child_is_being_abused.pdf" TargetMode="External"/><Relationship Id="rId11" Type="http://schemas.openxmlformats.org/officeDocument/2006/relationships/image" Target="../media/image1.jpeg"/><Relationship Id="rId5" Type="http://schemas.openxmlformats.org/officeDocument/2006/relationships/hyperlink" Target="https://assets.publishing.service.gov.uk/government/uploads/system/uploads/attachment_data/file/942454/Working_together_to_safeguard_children_inter_agency_guidance.pdf" TargetMode="External"/><Relationship Id="rId10" Type="http://schemas.openxmlformats.org/officeDocument/2006/relationships/hyperlink" Target="https://www.surreyscp.org.uk/wp-content/uploads/2021/04/Effective-family-resilience-SSCP-Dec-2020-v7.pdf" TargetMode="External"/><Relationship Id="rId4" Type="http://schemas.openxmlformats.org/officeDocument/2006/relationships/hyperlink" Target="https://www.healthysurrey.org.uk/domestic-abuse" TargetMode="External"/><Relationship Id="rId9" Type="http://schemas.openxmlformats.org/officeDocument/2006/relationships/hyperlink" Target="https://www.surreyscp.org.uk/" TargetMode="External"/></Relationships>
</file>

<file path=ppt/slides/_rels/slide64.xml.rels><?xml version="1.0" encoding="UTF-8" standalone="yes"?>
<Relationships xmlns="http://schemas.openxmlformats.org/package/2006/relationships"><Relationship Id="rId8" Type="http://schemas.openxmlformats.org/officeDocument/2006/relationships/hyperlink" Target="https://www.youtube.com/watch?v=BtiI_e27c68&amp;list=PLVH4p1IyxF5anhmFtcmdcQgqAhWY9L0nm&amp;index=24" TargetMode="External"/><Relationship Id="rId3" Type="http://schemas.openxmlformats.org/officeDocument/2006/relationships/hyperlink" Target="https://www.youtube.com/watch?v=GLGYlxvZrxQ&amp;list=PLVH4p1IyxF5anhmFtcmdcQgqAhWY9L0nm&amp;index=7" TargetMode="External"/><Relationship Id="rId7" Type="http://schemas.openxmlformats.org/officeDocument/2006/relationships/hyperlink" Target="https://www.youtube.com/watch?v=HW6yfEDPbjk&amp;list=PLVH4p1IyxF5anhmFtcmdcQgqAhWY9L0nm&amp;index=25" TargetMode="External"/><Relationship Id="rId2" Type="http://schemas.openxmlformats.org/officeDocument/2006/relationships/hyperlink" Target="https://www.youtube.com/watch?v=FDO_eROtlHo&amp;list=PLVH4p1IyxF5anhmFtcmdcQgqAhWY9L0nm&amp;index=2" TargetMode="External"/><Relationship Id="rId1" Type="http://schemas.openxmlformats.org/officeDocument/2006/relationships/slideLayout" Target="../slideLayouts/slideLayout2.xml"/><Relationship Id="rId6" Type="http://schemas.openxmlformats.org/officeDocument/2006/relationships/hyperlink" Target="https://www.youtube.com/watch?v=a0WAMExLq70&amp;list=PLVH4p1IyxF5anhmFtcmdcQgqAhWY9L0nm&amp;index=26" TargetMode="External"/><Relationship Id="rId5" Type="http://schemas.openxmlformats.org/officeDocument/2006/relationships/hyperlink" Target="https://www.youtube.com/watch?v=FoPdS6hSSGo&amp;list=PLVH4p1IyxF5anhmFtcmdcQgqAhWY9L0nm&amp;index=27" TargetMode="External"/><Relationship Id="rId4" Type="http://schemas.openxmlformats.org/officeDocument/2006/relationships/hyperlink" Target="https://www.youtube.com/watch?v=1ptB4tvhj-Y&amp;list=PLVH4p1IyxF5anhmFtcmdcQgqAhWY9L0nm&amp;index=9" TargetMode="External"/><Relationship Id="rId9" Type="http://schemas.openxmlformats.org/officeDocument/2006/relationships/image" Target="../media/image1.jpeg"/></Relationships>
</file>

<file path=ppt/slides/_rels/slide65.xml.rels><?xml version="1.0" encoding="UTF-8" standalone="yes"?>
<Relationships xmlns="http://schemas.openxmlformats.org/package/2006/relationships"><Relationship Id="rId8" Type="http://schemas.openxmlformats.org/officeDocument/2006/relationships/hyperlink" Target="https://www.youtube.com/watch?v=XHWWoT7jHjI&amp;list=PLVH4p1IyxF5anhmFtcmdcQgqAhWY9L0nm&amp;index=11" TargetMode="External"/><Relationship Id="rId13" Type="http://schemas.openxmlformats.org/officeDocument/2006/relationships/hyperlink" Target="https://www.youtube.com/watch?v=0dutTyNP0cg&amp;list=PLVH4p1IyxF5anhmFtcmdcQgqAhWY9L0nm&amp;index=23" TargetMode="External"/><Relationship Id="rId3" Type="http://schemas.openxmlformats.org/officeDocument/2006/relationships/hyperlink" Target="https://www.youtube.com/watch?v=pf-ruUrEYYk&amp;list=PLVH4p1IyxF5anhmFtcmdcQgqAhWY9L0nm&amp;index=31" TargetMode="External"/><Relationship Id="rId7" Type="http://schemas.openxmlformats.org/officeDocument/2006/relationships/hyperlink" Target="https://www.youtube.com/watch?v=Gp4loT9LyTw&amp;list=PLVH4p1IyxF5anhmFtcmdcQgqAhWY9L0nm&amp;index=33" TargetMode="External"/><Relationship Id="rId12" Type="http://schemas.openxmlformats.org/officeDocument/2006/relationships/hyperlink" Target="https://www.youtube.com/watch?v=sC3RdfVLTSI&amp;list=PLVH4p1IyxF5anhmFtcmdcQgqAhWY9L0nm&amp;index=20"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ww.youtube.com/watch?v=H0UwWj3KxJE&amp;list=PLVH4p1IyxF5anhmFtcmdcQgqAhWY9L0nm&amp;index=28" TargetMode="External"/><Relationship Id="rId11" Type="http://schemas.openxmlformats.org/officeDocument/2006/relationships/hyperlink" Target="https://www.youtube.com/watch?v=249An5gow60&amp;list=PLVH4p1IyxF5anhmFtcmdcQgqAhWY9L0nm&amp;index=21" TargetMode="External"/><Relationship Id="rId5" Type="http://schemas.openxmlformats.org/officeDocument/2006/relationships/hyperlink" Target="https://www.youtube.com/watch?v=tTxINqUP-sE&amp;list=PLVH4p1IyxF5anhmFtcmdcQgqAhWY9L0nm&amp;index=29" TargetMode="External"/><Relationship Id="rId10" Type="http://schemas.openxmlformats.org/officeDocument/2006/relationships/hyperlink" Target="https://www.youtube.com/watch?v=JF5C5g-uVX8&amp;list=PLVH4p1IyxF5anhmFtcmdcQgqAhWY9L0nm&amp;index=19" TargetMode="External"/><Relationship Id="rId4" Type="http://schemas.openxmlformats.org/officeDocument/2006/relationships/hyperlink" Target="https://www.youtube.com/watch?v=ucfB81_X64o&amp;list=PLVH4p1IyxF5anhmFtcmdcQgqAhWY9L0nm&amp;index=30" TargetMode="External"/><Relationship Id="rId9" Type="http://schemas.openxmlformats.org/officeDocument/2006/relationships/hyperlink" Target="https://www.youtube.com/watch?v=NyiGP5BbP1I&amp;list=PLVH4p1IyxF5anhmFtcmdcQgqAhWY9L0nm&amp;index=12" TargetMode="External"/></Relationships>
</file>

<file path=ppt/slides/_rels/slide6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411D4-75F1-4B81-A53B-803F714E744C}"/>
              </a:ext>
            </a:extLst>
          </p:cNvPr>
          <p:cNvSpPr>
            <a:spLocks noGrp="1"/>
          </p:cNvSpPr>
          <p:nvPr>
            <p:ph type="ctrTitle"/>
          </p:nvPr>
        </p:nvSpPr>
        <p:spPr>
          <a:xfrm>
            <a:off x="1097280" y="758952"/>
            <a:ext cx="10058400" cy="3418910"/>
          </a:xfrm>
        </p:spPr>
        <p:txBody>
          <a:bodyPr/>
          <a:lstStyle/>
          <a:p>
            <a:r>
              <a:rPr lang="en-GB" dirty="0">
                <a:latin typeface="Arial" panose="020B0604020202020204" pitchFamily="34" charset="0"/>
                <a:cs typeface="Arial" panose="020B0604020202020204" pitchFamily="34" charset="0"/>
              </a:rPr>
              <a:t>Safeguarding</a:t>
            </a:r>
          </a:p>
        </p:txBody>
      </p:sp>
      <p:sp>
        <p:nvSpPr>
          <p:cNvPr id="3" name="Subtitle 2">
            <a:extLst>
              <a:ext uri="{FF2B5EF4-FFF2-40B4-BE49-F238E27FC236}">
                <a16:creationId xmlns:a16="http://schemas.microsoft.com/office/drawing/2014/main" id="{C97E3C67-3673-4C6F-86E5-8204DFF005A2}"/>
              </a:ext>
            </a:extLst>
          </p:cNvPr>
          <p:cNvSpPr>
            <a:spLocks noGrp="1"/>
          </p:cNvSpPr>
          <p:nvPr>
            <p:ph type="subTitle" idx="1"/>
          </p:nvPr>
        </p:nvSpPr>
        <p:spPr/>
        <p:txBody>
          <a:bodyPr/>
          <a:lstStyle/>
          <a:p>
            <a:r>
              <a:rPr lang="en-GB" dirty="0">
                <a:latin typeface="Arial" panose="020B0604020202020204" pitchFamily="34" charset="0"/>
                <a:cs typeface="Arial" panose="020B0604020202020204" pitchFamily="34" charset="0"/>
              </a:rPr>
              <a:t>EVERYONE’s RESPONSIBILITY</a:t>
            </a:r>
          </a:p>
        </p:txBody>
      </p:sp>
      <p:pic>
        <p:nvPicPr>
          <p:cNvPr id="1026" name="Picture 2" descr="Crest of St Mary's University, Twickenham">
            <a:extLst>
              <a:ext uri="{FF2B5EF4-FFF2-40B4-BE49-F238E27FC236}">
                <a16:creationId xmlns:a16="http://schemas.microsoft.com/office/drawing/2014/main" id="{189F7F79-1731-4C5B-BC32-7C6EBDBF3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7688" y="311641"/>
            <a:ext cx="378142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7771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E942F-90C5-7002-A3C0-600B837AD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1D7454-ABF4-C887-6D81-EF485BDE9332}"/>
              </a:ext>
            </a:extLst>
          </p:cNvPr>
          <p:cNvSpPr>
            <a:spLocks noGrp="1"/>
          </p:cNvSpPr>
          <p:nvPr>
            <p:ph type="title"/>
          </p:nvPr>
        </p:nvSpPr>
        <p:spPr>
          <a:xfrm>
            <a:off x="1097280" y="286603"/>
            <a:ext cx="10058400" cy="1012110"/>
          </a:xfrm>
        </p:spPr>
        <p:txBody>
          <a:bodyPr>
            <a:normAutofit fontScale="90000"/>
          </a:bodyPr>
          <a:lstStyle/>
          <a:p>
            <a:r>
              <a:rPr lang="en-GB" dirty="0">
                <a:latin typeface="Arial" panose="020B0604020202020204" pitchFamily="34" charset="0"/>
                <a:cs typeface="Arial" panose="020B0604020202020204" pitchFamily="34" charset="0"/>
              </a:rPr>
              <a:t>Child Protection Plans by Abuse Category (England)</a:t>
            </a:r>
          </a:p>
        </p:txBody>
      </p:sp>
      <p:sp>
        <p:nvSpPr>
          <p:cNvPr id="3" name="Content Placeholder 2">
            <a:extLst>
              <a:ext uri="{FF2B5EF4-FFF2-40B4-BE49-F238E27FC236}">
                <a16:creationId xmlns:a16="http://schemas.microsoft.com/office/drawing/2014/main" id="{3959ADDC-762F-45A1-E2EA-75CF086A9384}"/>
              </a:ext>
            </a:extLst>
          </p:cNvPr>
          <p:cNvSpPr>
            <a:spLocks noGrp="1"/>
          </p:cNvSpPr>
          <p:nvPr>
            <p:ph idx="1"/>
          </p:nvPr>
        </p:nvSpPr>
        <p:spPr>
          <a:xfrm>
            <a:off x="1" y="6372665"/>
            <a:ext cx="12146316" cy="485334"/>
          </a:xfrm>
        </p:spPr>
        <p:txBody>
          <a:bodyPr>
            <a:normAutofit/>
          </a:bodyPr>
          <a:lstStyle/>
          <a:p>
            <a:pPr marL="182563" indent="0" algn="r">
              <a:lnSpc>
                <a:spcPct val="120000"/>
              </a:lnSpc>
              <a:spcBef>
                <a:spcPts val="600"/>
              </a:spcBef>
              <a:spcAft>
                <a:spcPts val="0"/>
              </a:spcAft>
              <a:buNone/>
            </a:pPr>
            <a:r>
              <a:rPr lang="en-GB" sz="2000" i="1" dirty="0">
                <a:solidFill>
                  <a:schemeClr val="bg1"/>
                </a:solidFill>
              </a:rPr>
              <a:t>DfE (2025). Characteristics of children in need in England</a:t>
            </a:r>
            <a:endParaRPr lang="en-GB" i="1" dirty="0">
              <a:solidFill>
                <a:schemeClr val="bg1"/>
              </a:solidFill>
            </a:endParaRPr>
          </a:p>
        </p:txBody>
      </p:sp>
      <p:pic>
        <p:nvPicPr>
          <p:cNvPr id="4" name="Picture 2" descr="Crest of St Mary's University, Twickenham">
            <a:extLst>
              <a:ext uri="{FF2B5EF4-FFF2-40B4-BE49-F238E27FC236}">
                <a16:creationId xmlns:a16="http://schemas.microsoft.com/office/drawing/2014/main" id="{6EDD4FD6-28BB-0251-2F05-6BE2DC368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A675BD9-3492-5296-26E3-81C62D4BC07B}"/>
              </a:ext>
            </a:extLst>
          </p:cNvPr>
          <p:cNvSpPr txBox="1"/>
          <p:nvPr/>
        </p:nvSpPr>
        <p:spPr>
          <a:xfrm>
            <a:off x="9844171" y="2676830"/>
            <a:ext cx="2144917" cy="1200329"/>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Protect </a:t>
            </a:r>
            <a:r>
              <a:rPr lang="en-GB" dirty="0">
                <a:latin typeface="Arial" panose="020B0604020202020204" pitchFamily="34" charset="0"/>
                <a:ea typeface="Calibri" panose="020F0502020204030204" pitchFamily="34" charset="0"/>
                <a:cs typeface="Arial" panose="020B0604020202020204" pitchFamily="34" charset="0"/>
              </a:rPr>
              <a:t>a child(ren) who is suffering, or is likely to suffer, significant harm. </a:t>
            </a:r>
          </a:p>
        </p:txBody>
      </p:sp>
      <p:graphicFrame>
        <p:nvGraphicFramePr>
          <p:cNvPr id="16" name="Chart 15">
            <a:extLst>
              <a:ext uri="{FF2B5EF4-FFF2-40B4-BE49-F238E27FC236}">
                <a16:creationId xmlns:a16="http://schemas.microsoft.com/office/drawing/2014/main" id="{2A3788EF-1B1C-BA71-51F1-4E860D4A5B9D}"/>
              </a:ext>
            </a:extLst>
          </p:cNvPr>
          <p:cNvGraphicFramePr>
            <a:graphicFrameLocks/>
          </p:cNvGraphicFramePr>
          <p:nvPr>
            <p:extLst>
              <p:ext uri="{D42A27DB-BD31-4B8C-83A1-F6EECF244321}">
                <p14:modId xmlns:p14="http://schemas.microsoft.com/office/powerpoint/2010/main" val="2669304485"/>
              </p:ext>
            </p:extLst>
          </p:nvPr>
        </p:nvGraphicFramePr>
        <p:xfrm>
          <a:off x="677917" y="1495408"/>
          <a:ext cx="9418076" cy="487725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6964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1012110"/>
          </a:xfrm>
        </p:spPr>
        <p:txBody>
          <a:bodyPr>
            <a:normAutofit fontScale="90000"/>
          </a:bodyPr>
          <a:lstStyle/>
          <a:p>
            <a:r>
              <a:rPr lang="en-GB" dirty="0">
                <a:latin typeface="Arial" panose="020B0604020202020204" pitchFamily="34" charset="0"/>
                <a:cs typeface="Arial" panose="020B0604020202020204" pitchFamily="34" charset="0"/>
              </a:rPr>
              <a:t>Child Protection Plans by Abuse Category (Richmond)</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1" y="6372665"/>
            <a:ext cx="12146316" cy="485334"/>
          </a:xfrm>
        </p:spPr>
        <p:txBody>
          <a:bodyPr>
            <a:normAutofit/>
          </a:bodyPr>
          <a:lstStyle/>
          <a:p>
            <a:pPr marL="182563" indent="0" algn="r">
              <a:lnSpc>
                <a:spcPct val="120000"/>
              </a:lnSpc>
              <a:spcBef>
                <a:spcPts val="600"/>
              </a:spcBef>
              <a:spcAft>
                <a:spcPts val="0"/>
              </a:spcAft>
              <a:buNone/>
            </a:pPr>
            <a:r>
              <a:rPr lang="en-GB" sz="2000" i="1" dirty="0">
                <a:solidFill>
                  <a:schemeClr val="bg1"/>
                </a:solidFill>
              </a:rPr>
              <a:t>DfE (2025). Characteristics of children in need in England</a:t>
            </a:r>
            <a:endParaRPr lang="en-GB" i="1" dirty="0">
              <a:solidFill>
                <a:schemeClr val="bg1"/>
              </a:solidFill>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2A755B6-F92D-4ED3-BCFF-DC4C4B36DAAC}"/>
              </a:ext>
            </a:extLst>
          </p:cNvPr>
          <p:cNvSpPr txBox="1"/>
          <p:nvPr/>
        </p:nvSpPr>
        <p:spPr>
          <a:xfrm>
            <a:off x="113998" y="2958526"/>
            <a:ext cx="2407975" cy="1200329"/>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To protect </a:t>
            </a:r>
            <a:r>
              <a:rPr lang="en-GB" dirty="0">
                <a:latin typeface="Arial" panose="020B0604020202020204" pitchFamily="34" charset="0"/>
                <a:ea typeface="Calibri" panose="020F0502020204030204" pitchFamily="34" charset="0"/>
                <a:cs typeface="Arial" panose="020B0604020202020204" pitchFamily="34" charset="0"/>
              </a:rPr>
              <a:t>a child(ren) who is suffering, or is likely to suffer, significant harm. </a:t>
            </a:r>
          </a:p>
        </p:txBody>
      </p:sp>
      <p:sp>
        <p:nvSpPr>
          <p:cNvPr id="7" name="TextBox 6">
            <a:extLst>
              <a:ext uri="{FF2B5EF4-FFF2-40B4-BE49-F238E27FC236}">
                <a16:creationId xmlns:a16="http://schemas.microsoft.com/office/drawing/2014/main" id="{FC3E7781-43C2-4157-82E0-AC3FF1C2D37D}"/>
              </a:ext>
            </a:extLst>
          </p:cNvPr>
          <p:cNvSpPr txBox="1"/>
          <p:nvPr/>
        </p:nvSpPr>
        <p:spPr>
          <a:xfrm>
            <a:off x="7864043" y="1631723"/>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150</a:t>
            </a:r>
          </a:p>
        </p:txBody>
      </p:sp>
      <p:sp>
        <p:nvSpPr>
          <p:cNvPr id="10" name="TextBox 9">
            <a:extLst>
              <a:ext uri="{FF2B5EF4-FFF2-40B4-BE49-F238E27FC236}">
                <a16:creationId xmlns:a16="http://schemas.microsoft.com/office/drawing/2014/main" id="{E8C2FE0B-C6B0-4D6B-BC73-34F6ABC29323}"/>
              </a:ext>
            </a:extLst>
          </p:cNvPr>
          <p:cNvSpPr txBox="1"/>
          <p:nvPr/>
        </p:nvSpPr>
        <p:spPr>
          <a:xfrm>
            <a:off x="6908604" y="1637804"/>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161</a:t>
            </a:r>
          </a:p>
        </p:txBody>
      </p:sp>
      <p:sp>
        <p:nvSpPr>
          <p:cNvPr id="11" name="TextBox 10">
            <a:extLst>
              <a:ext uri="{FF2B5EF4-FFF2-40B4-BE49-F238E27FC236}">
                <a16:creationId xmlns:a16="http://schemas.microsoft.com/office/drawing/2014/main" id="{FBB774E8-D0E7-401D-90F5-0E6184F63DB4}"/>
              </a:ext>
            </a:extLst>
          </p:cNvPr>
          <p:cNvSpPr txBox="1"/>
          <p:nvPr/>
        </p:nvSpPr>
        <p:spPr>
          <a:xfrm>
            <a:off x="3043438" y="1625201"/>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109</a:t>
            </a:r>
          </a:p>
        </p:txBody>
      </p:sp>
      <p:sp>
        <p:nvSpPr>
          <p:cNvPr id="12" name="TextBox 11">
            <a:extLst>
              <a:ext uri="{FF2B5EF4-FFF2-40B4-BE49-F238E27FC236}">
                <a16:creationId xmlns:a16="http://schemas.microsoft.com/office/drawing/2014/main" id="{4BFC17E2-1168-47E3-BD49-A7CD3AF1E2FD}"/>
              </a:ext>
            </a:extLst>
          </p:cNvPr>
          <p:cNvSpPr txBox="1"/>
          <p:nvPr/>
        </p:nvSpPr>
        <p:spPr>
          <a:xfrm>
            <a:off x="4036227" y="1631500"/>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106</a:t>
            </a:r>
          </a:p>
        </p:txBody>
      </p:sp>
      <p:sp>
        <p:nvSpPr>
          <p:cNvPr id="13" name="TextBox 12">
            <a:extLst>
              <a:ext uri="{FF2B5EF4-FFF2-40B4-BE49-F238E27FC236}">
                <a16:creationId xmlns:a16="http://schemas.microsoft.com/office/drawing/2014/main" id="{32DE7278-D0C4-4E34-B69A-D14C83612576}"/>
              </a:ext>
            </a:extLst>
          </p:cNvPr>
          <p:cNvSpPr txBox="1"/>
          <p:nvPr/>
        </p:nvSpPr>
        <p:spPr>
          <a:xfrm>
            <a:off x="4997726" y="1631500"/>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92</a:t>
            </a:r>
          </a:p>
        </p:txBody>
      </p:sp>
      <p:sp>
        <p:nvSpPr>
          <p:cNvPr id="14" name="TextBox 13">
            <a:extLst>
              <a:ext uri="{FF2B5EF4-FFF2-40B4-BE49-F238E27FC236}">
                <a16:creationId xmlns:a16="http://schemas.microsoft.com/office/drawing/2014/main" id="{9618C1BB-D391-4F75-9AF5-3BF885B198FF}"/>
              </a:ext>
            </a:extLst>
          </p:cNvPr>
          <p:cNvSpPr txBox="1"/>
          <p:nvPr/>
        </p:nvSpPr>
        <p:spPr>
          <a:xfrm>
            <a:off x="5953165" y="1631500"/>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96</a:t>
            </a:r>
          </a:p>
        </p:txBody>
      </p:sp>
      <p:sp>
        <p:nvSpPr>
          <p:cNvPr id="19" name="TextBox 18">
            <a:extLst>
              <a:ext uri="{FF2B5EF4-FFF2-40B4-BE49-F238E27FC236}">
                <a16:creationId xmlns:a16="http://schemas.microsoft.com/office/drawing/2014/main" id="{5825038C-4D66-4E05-9B01-671072AFD6C5}"/>
              </a:ext>
            </a:extLst>
          </p:cNvPr>
          <p:cNvSpPr txBox="1"/>
          <p:nvPr/>
        </p:nvSpPr>
        <p:spPr>
          <a:xfrm>
            <a:off x="8847931" y="1631723"/>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110</a:t>
            </a:r>
          </a:p>
        </p:txBody>
      </p:sp>
      <p:sp>
        <p:nvSpPr>
          <p:cNvPr id="6" name="TextBox 5">
            <a:extLst>
              <a:ext uri="{FF2B5EF4-FFF2-40B4-BE49-F238E27FC236}">
                <a16:creationId xmlns:a16="http://schemas.microsoft.com/office/drawing/2014/main" id="{8FB25A98-100B-ABB7-9392-3E15602771D3}"/>
              </a:ext>
            </a:extLst>
          </p:cNvPr>
          <p:cNvSpPr txBox="1"/>
          <p:nvPr/>
        </p:nvSpPr>
        <p:spPr>
          <a:xfrm>
            <a:off x="9818331" y="1631500"/>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95</a:t>
            </a:r>
          </a:p>
        </p:txBody>
      </p:sp>
      <p:sp>
        <p:nvSpPr>
          <p:cNvPr id="8" name="Rectangle 7">
            <a:extLst>
              <a:ext uri="{FF2B5EF4-FFF2-40B4-BE49-F238E27FC236}">
                <a16:creationId xmlns:a16="http://schemas.microsoft.com/office/drawing/2014/main" id="{C303328D-8649-34AD-DBD9-CC72384E5A0F}"/>
              </a:ext>
            </a:extLst>
          </p:cNvPr>
          <p:cNvSpPr/>
          <p:nvPr/>
        </p:nvSpPr>
        <p:spPr>
          <a:xfrm>
            <a:off x="6296536" y="2304410"/>
            <a:ext cx="1920827" cy="3219300"/>
          </a:xfrm>
          <a:prstGeom prst="rect">
            <a:avLst/>
          </a:prstGeom>
          <a:solidFill>
            <a:schemeClr val="bg1">
              <a:lumMod val="7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chemeClr val="tx1"/>
                </a:solidFill>
              </a:rPr>
              <a:t>COVID</a:t>
            </a:r>
          </a:p>
        </p:txBody>
      </p:sp>
      <p:sp>
        <p:nvSpPr>
          <p:cNvPr id="5" name="TextBox 4">
            <a:extLst>
              <a:ext uri="{FF2B5EF4-FFF2-40B4-BE49-F238E27FC236}">
                <a16:creationId xmlns:a16="http://schemas.microsoft.com/office/drawing/2014/main" id="{29C15080-59E0-5FB2-54CA-678FA4EE94B2}"/>
              </a:ext>
            </a:extLst>
          </p:cNvPr>
          <p:cNvSpPr txBox="1"/>
          <p:nvPr/>
        </p:nvSpPr>
        <p:spPr>
          <a:xfrm>
            <a:off x="10787091" y="1639314"/>
            <a:ext cx="745588" cy="369332"/>
          </a:xfrm>
          <a:prstGeom prst="rect">
            <a:avLst/>
          </a:prstGeom>
          <a:solidFill>
            <a:schemeClr val="accent1">
              <a:lumMod val="20000"/>
              <a:lumOff val="80000"/>
            </a:schemeClr>
          </a:solidFill>
          <a:ln>
            <a:solidFill>
              <a:srgbClr val="002060"/>
            </a:solidFill>
          </a:ln>
        </p:spPr>
        <p:txBody>
          <a:bodyPr wrap="square" rtlCol="0">
            <a:spAutoFit/>
          </a:bodyPr>
          <a:lstStyle/>
          <a:p>
            <a:pPr algn="ctr"/>
            <a:r>
              <a:rPr lang="en-GB" b="1" dirty="0"/>
              <a:t>134</a:t>
            </a:r>
          </a:p>
        </p:txBody>
      </p:sp>
      <p:graphicFrame>
        <p:nvGraphicFramePr>
          <p:cNvPr id="16" name="Chart 15">
            <a:extLst>
              <a:ext uri="{FF2B5EF4-FFF2-40B4-BE49-F238E27FC236}">
                <a16:creationId xmlns:a16="http://schemas.microsoft.com/office/drawing/2014/main" id="{2A0ABFCC-5B1D-04B0-7416-71087D07352A}"/>
              </a:ext>
            </a:extLst>
          </p:cNvPr>
          <p:cNvGraphicFramePr>
            <a:graphicFrameLocks/>
          </p:cNvGraphicFramePr>
          <p:nvPr>
            <p:extLst>
              <p:ext uri="{D42A27DB-BD31-4B8C-83A1-F6EECF244321}">
                <p14:modId xmlns:p14="http://schemas.microsoft.com/office/powerpoint/2010/main" val="68108546"/>
              </p:ext>
            </p:extLst>
          </p:nvPr>
        </p:nvGraphicFramePr>
        <p:xfrm>
          <a:off x="2521973" y="1924794"/>
          <a:ext cx="9317930" cy="444937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995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P spid="13" grpId="0" animBg="1"/>
      <p:bldP spid="14" grpId="0" animBg="1"/>
      <p:bldP spid="19" grpId="0" animBg="1"/>
      <p:bldP spid="6"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5C1CAC-A698-1F96-09B3-AE827F5D6344}"/>
              </a:ext>
            </a:extLst>
          </p:cNvPr>
          <p:cNvSpPr/>
          <p:nvPr/>
        </p:nvSpPr>
        <p:spPr>
          <a:xfrm>
            <a:off x="7285884" y="2135917"/>
            <a:ext cx="1889647" cy="3765729"/>
          </a:xfrm>
          <a:prstGeom prst="rect">
            <a:avLst/>
          </a:prstGeom>
          <a:solidFill>
            <a:schemeClr val="bg1">
              <a:lumMod val="75000"/>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COVID</a:t>
            </a:r>
          </a:p>
        </p:txBody>
      </p:sp>
      <p:graphicFrame>
        <p:nvGraphicFramePr>
          <p:cNvPr id="9" name="Chart 8">
            <a:extLst>
              <a:ext uri="{FF2B5EF4-FFF2-40B4-BE49-F238E27FC236}">
                <a16:creationId xmlns:a16="http://schemas.microsoft.com/office/drawing/2014/main" id="{5396D960-A43E-AEE1-5171-8865C8F9AE2B}"/>
              </a:ext>
            </a:extLst>
          </p:cNvPr>
          <p:cNvGraphicFramePr>
            <a:graphicFrameLocks/>
          </p:cNvGraphicFramePr>
          <p:nvPr>
            <p:extLst>
              <p:ext uri="{D42A27DB-BD31-4B8C-83A1-F6EECF244321}">
                <p14:modId xmlns:p14="http://schemas.microsoft.com/office/powerpoint/2010/main" val="1125841970"/>
              </p:ext>
            </p:extLst>
          </p:nvPr>
        </p:nvGraphicFramePr>
        <p:xfrm>
          <a:off x="3857974" y="1483123"/>
          <a:ext cx="7961626" cy="4744255"/>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43959" y="280461"/>
            <a:ext cx="10058400" cy="1012110"/>
          </a:xfrm>
        </p:spPr>
        <p:txBody>
          <a:bodyPr>
            <a:noAutofit/>
          </a:bodyPr>
          <a:lstStyle/>
          <a:p>
            <a:r>
              <a:rPr lang="en-GB" sz="4400" dirty="0">
                <a:latin typeface="Arial" panose="020B0604020202020204" pitchFamily="34" charset="0"/>
                <a:cs typeface="Arial" panose="020B0604020202020204" pitchFamily="34" charset="0"/>
              </a:rPr>
              <a:t>Referrals to Children’s Social Care Services (Richmond)</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1" y="6372665"/>
            <a:ext cx="12146316" cy="485334"/>
          </a:xfrm>
        </p:spPr>
        <p:txBody>
          <a:bodyPr>
            <a:normAutofit/>
          </a:bodyPr>
          <a:lstStyle/>
          <a:p>
            <a:pPr marL="182563" indent="0" algn="r">
              <a:lnSpc>
                <a:spcPct val="120000"/>
              </a:lnSpc>
              <a:spcBef>
                <a:spcPts val="600"/>
              </a:spcBef>
              <a:spcAft>
                <a:spcPts val="0"/>
              </a:spcAft>
              <a:buNone/>
            </a:pPr>
            <a:r>
              <a:rPr lang="en-GB" sz="2000" i="1" dirty="0">
                <a:solidFill>
                  <a:schemeClr val="bg1"/>
                </a:solidFill>
              </a:rPr>
              <a:t>DfE (2025) Characteristics of children in need in England</a:t>
            </a:r>
            <a:endParaRPr lang="en-GB" i="1" dirty="0">
              <a:solidFill>
                <a:schemeClr val="bg1"/>
              </a:solidFill>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60C8A9A-E275-45FA-A4EE-E105CB252893}"/>
              </a:ext>
            </a:extLst>
          </p:cNvPr>
          <p:cNvSpPr txBox="1"/>
          <p:nvPr/>
        </p:nvSpPr>
        <p:spPr>
          <a:xfrm>
            <a:off x="372400" y="1763590"/>
            <a:ext cx="3506426" cy="4138056"/>
          </a:xfrm>
          <a:prstGeom prst="rect">
            <a:avLst/>
          </a:prstGeom>
          <a:noFill/>
        </p:spPr>
        <p:txBody>
          <a:bodyPr wrap="square">
            <a:spAutoFit/>
          </a:bodyPr>
          <a:lstStyle/>
          <a:p>
            <a:pPr>
              <a:lnSpc>
                <a:spcPct val="110000"/>
              </a:lnSpc>
            </a:pPr>
            <a:r>
              <a:rPr lang="en-GB" sz="2000" b="1" dirty="0">
                <a:effectLst/>
                <a:latin typeface="Arial" panose="020B0604020202020204" pitchFamily="34" charset="0"/>
                <a:ea typeface="Calibri" panose="020F0502020204030204" pitchFamily="34" charset="0"/>
                <a:cs typeface="Arial" panose="020B0604020202020204" pitchFamily="34" charset="0"/>
              </a:rPr>
              <a:t>Child in Need</a:t>
            </a:r>
          </a:p>
          <a:p>
            <a:pPr>
              <a:lnSpc>
                <a:spcPct val="110000"/>
              </a:lnSpc>
            </a:pPr>
            <a:endParaRPr lang="en-GB" sz="2000" b="1" dirty="0">
              <a:effectLst/>
              <a:latin typeface="Arial" panose="020B0604020202020204" pitchFamily="34" charset="0"/>
              <a:ea typeface="Calibri" panose="020F0502020204030204" pitchFamily="34" charset="0"/>
              <a:cs typeface="Arial" panose="020B0604020202020204" pitchFamily="34" charset="0"/>
            </a:endParaRPr>
          </a:p>
          <a:p>
            <a:pPr>
              <a:lnSpc>
                <a:spcPct val="110000"/>
              </a:lnSpc>
            </a:pPr>
            <a:r>
              <a:rPr lang="en-GB" sz="2000" dirty="0">
                <a:latin typeface="Arial" panose="020B0604020202020204" pitchFamily="34" charset="0"/>
                <a:ea typeface="Calibri" panose="020F0502020204030204" pitchFamily="34" charset="0"/>
                <a:cs typeface="Arial" panose="020B0604020202020204" pitchFamily="34" charset="0"/>
              </a:rPr>
              <a:t>‘</a:t>
            </a:r>
            <a:r>
              <a:rPr lang="en-GB" sz="2000" dirty="0">
                <a:effectLst/>
                <a:latin typeface="Arial" panose="020B0604020202020204" pitchFamily="34" charset="0"/>
                <a:ea typeface="Calibri" panose="020F0502020204030204" pitchFamily="34" charset="0"/>
                <a:cs typeface="Arial" panose="020B0604020202020204" pitchFamily="34" charset="0"/>
              </a:rPr>
              <a:t>a child who is unlikely to achieve or maintain a reasonable level of health or development, or whose health and development is likely to be significantly or further impaired, without the provision of services; or a child who is disabled.’</a:t>
            </a:r>
          </a:p>
          <a:p>
            <a:pPr algn="r">
              <a:lnSpc>
                <a:spcPct val="110000"/>
              </a:lnSpc>
            </a:pPr>
            <a:r>
              <a:rPr lang="en-GB" sz="2000" i="1" dirty="0">
                <a:latin typeface="Arial" panose="020B0604020202020204" pitchFamily="34" charset="0"/>
                <a:ea typeface="Calibri" panose="020F0502020204030204" pitchFamily="34" charset="0"/>
                <a:cs typeface="Arial" panose="020B0604020202020204" pitchFamily="34" charset="0"/>
              </a:rPr>
              <a:t>(KCSIE, 2025, para.60)</a:t>
            </a:r>
            <a:endParaRPr lang="en-GB" sz="20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06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1012110"/>
          </a:xfrm>
        </p:spPr>
        <p:txBody>
          <a:bodyPr>
            <a:normAutofit fontScale="90000"/>
          </a:bodyPr>
          <a:lstStyle/>
          <a:p>
            <a:r>
              <a:rPr lang="en-GB" dirty="0">
                <a:latin typeface="Arial" panose="020B0604020202020204" pitchFamily="34" charset="0"/>
                <a:cs typeface="Arial" panose="020B0604020202020204" pitchFamily="34" charset="0"/>
              </a:rPr>
              <a:t>Children in Need Assessments (Richmond)</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1" y="6372665"/>
            <a:ext cx="12146316" cy="485334"/>
          </a:xfrm>
        </p:spPr>
        <p:txBody>
          <a:bodyPr>
            <a:normAutofit/>
          </a:bodyPr>
          <a:lstStyle/>
          <a:p>
            <a:pPr marL="182563" indent="0" algn="r">
              <a:lnSpc>
                <a:spcPct val="120000"/>
              </a:lnSpc>
              <a:spcBef>
                <a:spcPts val="600"/>
              </a:spcBef>
              <a:spcAft>
                <a:spcPts val="0"/>
              </a:spcAft>
              <a:buNone/>
            </a:pPr>
            <a:r>
              <a:rPr lang="en-GB" sz="2000" i="1" dirty="0">
                <a:solidFill>
                  <a:schemeClr val="bg1"/>
                </a:solidFill>
              </a:rPr>
              <a:t>DfE (2025) Characteristics of children in need in England</a:t>
            </a:r>
            <a:endParaRPr lang="en-GB" i="1" dirty="0">
              <a:solidFill>
                <a:schemeClr val="bg1"/>
              </a:solidFill>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1DAC5A7A-C7E1-89B2-2D4C-474E8A4B32F8}"/>
              </a:ext>
            </a:extLst>
          </p:cNvPr>
          <p:cNvGraphicFramePr>
            <a:graphicFrameLocks/>
          </p:cNvGraphicFramePr>
          <p:nvPr>
            <p:extLst>
              <p:ext uri="{D42A27DB-BD31-4B8C-83A1-F6EECF244321}">
                <p14:modId xmlns:p14="http://schemas.microsoft.com/office/powerpoint/2010/main" val="2176145173"/>
              </p:ext>
            </p:extLst>
          </p:nvPr>
        </p:nvGraphicFramePr>
        <p:xfrm>
          <a:off x="127061" y="1298714"/>
          <a:ext cx="11962925" cy="5272684"/>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Rounded Corners 10">
            <a:extLst>
              <a:ext uri="{FF2B5EF4-FFF2-40B4-BE49-F238E27FC236}">
                <a16:creationId xmlns:a16="http://schemas.microsoft.com/office/drawing/2014/main" id="{64AC24E2-AF59-4D40-870A-F7EF251C229A}"/>
              </a:ext>
            </a:extLst>
          </p:cNvPr>
          <p:cNvSpPr/>
          <p:nvPr/>
        </p:nvSpPr>
        <p:spPr>
          <a:xfrm>
            <a:off x="1545022" y="1844567"/>
            <a:ext cx="961696" cy="4528098"/>
          </a:xfrm>
          <a:prstGeom prst="roundRect">
            <a:avLst/>
          </a:prstGeom>
          <a:solidFill>
            <a:srgbClr val="FF0000">
              <a:alpha val="15000"/>
            </a:srgbClr>
          </a:solid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FA4AD186-ED22-6BAE-0DCC-C2D9A31A60D2}"/>
              </a:ext>
            </a:extLst>
          </p:cNvPr>
          <p:cNvSpPr/>
          <p:nvPr/>
        </p:nvSpPr>
        <p:spPr>
          <a:xfrm>
            <a:off x="5513875" y="4412908"/>
            <a:ext cx="1454483" cy="1959755"/>
          </a:xfrm>
          <a:prstGeom prst="roundRect">
            <a:avLst/>
          </a:prstGeom>
          <a:solidFill>
            <a:srgbClr val="00B0F0">
              <a:alpha val="15000"/>
            </a:srgbClr>
          </a:solidFill>
          <a:ln w="317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3819DC70-2FE2-F653-F290-127669285FF7}"/>
              </a:ext>
            </a:extLst>
          </p:cNvPr>
          <p:cNvSpPr/>
          <p:nvPr/>
        </p:nvSpPr>
        <p:spPr>
          <a:xfrm>
            <a:off x="535562" y="3996559"/>
            <a:ext cx="961696" cy="2376105"/>
          </a:xfrm>
          <a:prstGeom prst="roundRect">
            <a:avLst/>
          </a:prstGeom>
          <a:solidFill>
            <a:srgbClr val="FFC000">
              <a:alpha val="15000"/>
            </a:srgbClr>
          </a:solid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457200" rtl="0" eaLnBrk="1" latinLnBrk="0" hangingPunct="1">
              <a:defRPr sz="1800" kern="1200">
                <a:solidFill>
                  <a:schemeClr val="lt1"/>
                </a:solidFill>
                <a:latin typeface="+mn-lt"/>
                <a:ea typeface="+mn-ea"/>
                <a:cs typeface="+mn-cs"/>
              </a:defRPr>
            </a:lvl1pPr>
            <a:lvl2pPr marL="457200" indent="0" algn="l" defTabSz="457200" rtl="0" eaLnBrk="1" latinLnBrk="0" hangingPunct="1">
              <a:defRPr sz="1800" kern="1200">
                <a:solidFill>
                  <a:schemeClr val="lt1"/>
                </a:solidFill>
                <a:latin typeface="+mn-lt"/>
                <a:ea typeface="+mn-ea"/>
                <a:cs typeface="+mn-cs"/>
              </a:defRPr>
            </a:lvl2pPr>
            <a:lvl3pPr marL="914400" indent="0" algn="l" defTabSz="457200" rtl="0" eaLnBrk="1" latinLnBrk="0" hangingPunct="1">
              <a:defRPr sz="1800" kern="1200">
                <a:solidFill>
                  <a:schemeClr val="lt1"/>
                </a:solidFill>
                <a:latin typeface="+mn-lt"/>
                <a:ea typeface="+mn-ea"/>
                <a:cs typeface="+mn-cs"/>
              </a:defRPr>
            </a:lvl3pPr>
            <a:lvl4pPr marL="1371600" indent="0" algn="l" defTabSz="457200" rtl="0" eaLnBrk="1" latinLnBrk="0" hangingPunct="1">
              <a:defRPr sz="1800" kern="1200">
                <a:solidFill>
                  <a:schemeClr val="lt1"/>
                </a:solidFill>
                <a:latin typeface="+mn-lt"/>
                <a:ea typeface="+mn-ea"/>
                <a:cs typeface="+mn-cs"/>
              </a:defRPr>
            </a:lvl4pPr>
            <a:lvl5pPr marL="1828800" indent="0" algn="l" defTabSz="457200" rtl="0" eaLnBrk="1" latinLnBrk="0" hangingPunct="1">
              <a:defRPr sz="1800" kern="1200">
                <a:solidFill>
                  <a:schemeClr val="lt1"/>
                </a:solidFill>
                <a:latin typeface="+mn-lt"/>
                <a:ea typeface="+mn-ea"/>
                <a:cs typeface="+mn-cs"/>
              </a:defRPr>
            </a:lvl5pPr>
            <a:lvl6pPr marL="2286000" indent="0" algn="l" defTabSz="457200" rtl="0" eaLnBrk="1" latinLnBrk="0" hangingPunct="1">
              <a:defRPr sz="1800" kern="1200">
                <a:solidFill>
                  <a:schemeClr val="lt1"/>
                </a:solidFill>
                <a:latin typeface="+mn-lt"/>
                <a:ea typeface="+mn-ea"/>
                <a:cs typeface="+mn-cs"/>
              </a:defRPr>
            </a:lvl6pPr>
            <a:lvl7pPr marL="2743200" indent="0" algn="l" defTabSz="457200" rtl="0" eaLnBrk="1" latinLnBrk="0" hangingPunct="1">
              <a:defRPr sz="1800" kern="1200">
                <a:solidFill>
                  <a:schemeClr val="lt1"/>
                </a:solidFill>
                <a:latin typeface="+mn-lt"/>
                <a:ea typeface="+mn-ea"/>
                <a:cs typeface="+mn-cs"/>
              </a:defRPr>
            </a:lvl7pPr>
            <a:lvl8pPr marL="3200400" indent="0" algn="l" defTabSz="457200" rtl="0" eaLnBrk="1" latinLnBrk="0" hangingPunct="1">
              <a:defRPr sz="1800" kern="1200">
                <a:solidFill>
                  <a:schemeClr val="lt1"/>
                </a:solidFill>
                <a:latin typeface="+mn-lt"/>
                <a:ea typeface="+mn-ea"/>
                <a:cs typeface="+mn-cs"/>
              </a:defRPr>
            </a:lvl8pPr>
            <a:lvl9pPr marL="3657600" indent="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4" name="Rectangle: Rounded Corners 13">
            <a:extLst>
              <a:ext uri="{FF2B5EF4-FFF2-40B4-BE49-F238E27FC236}">
                <a16:creationId xmlns:a16="http://schemas.microsoft.com/office/drawing/2014/main" id="{312D2D41-37D8-A0B6-C578-24557A3F86E8}"/>
              </a:ext>
            </a:extLst>
          </p:cNvPr>
          <p:cNvSpPr/>
          <p:nvPr/>
        </p:nvSpPr>
        <p:spPr>
          <a:xfrm>
            <a:off x="2554016" y="3996559"/>
            <a:ext cx="961696" cy="2376105"/>
          </a:xfrm>
          <a:prstGeom prst="roundRect">
            <a:avLst/>
          </a:prstGeom>
          <a:solidFill>
            <a:srgbClr val="FFC000">
              <a:alpha val="15000"/>
            </a:srgbClr>
          </a:solid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457200" rtl="0" eaLnBrk="1" latinLnBrk="0" hangingPunct="1">
              <a:defRPr sz="1800" kern="1200">
                <a:solidFill>
                  <a:schemeClr val="lt1"/>
                </a:solidFill>
                <a:latin typeface="+mn-lt"/>
                <a:ea typeface="+mn-ea"/>
                <a:cs typeface="+mn-cs"/>
              </a:defRPr>
            </a:lvl1pPr>
            <a:lvl2pPr marL="457200" indent="0" algn="l" defTabSz="457200" rtl="0" eaLnBrk="1" latinLnBrk="0" hangingPunct="1">
              <a:defRPr sz="1800" kern="1200">
                <a:solidFill>
                  <a:schemeClr val="lt1"/>
                </a:solidFill>
                <a:latin typeface="+mn-lt"/>
                <a:ea typeface="+mn-ea"/>
                <a:cs typeface="+mn-cs"/>
              </a:defRPr>
            </a:lvl2pPr>
            <a:lvl3pPr marL="914400" indent="0" algn="l" defTabSz="457200" rtl="0" eaLnBrk="1" latinLnBrk="0" hangingPunct="1">
              <a:defRPr sz="1800" kern="1200">
                <a:solidFill>
                  <a:schemeClr val="lt1"/>
                </a:solidFill>
                <a:latin typeface="+mn-lt"/>
                <a:ea typeface="+mn-ea"/>
                <a:cs typeface="+mn-cs"/>
              </a:defRPr>
            </a:lvl3pPr>
            <a:lvl4pPr marL="1371600" indent="0" algn="l" defTabSz="457200" rtl="0" eaLnBrk="1" latinLnBrk="0" hangingPunct="1">
              <a:defRPr sz="1800" kern="1200">
                <a:solidFill>
                  <a:schemeClr val="lt1"/>
                </a:solidFill>
                <a:latin typeface="+mn-lt"/>
                <a:ea typeface="+mn-ea"/>
                <a:cs typeface="+mn-cs"/>
              </a:defRPr>
            </a:lvl4pPr>
            <a:lvl5pPr marL="1828800" indent="0" algn="l" defTabSz="457200" rtl="0" eaLnBrk="1" latinLnBrk="0" hangingPunct="1">
              <a:defRPr sz="1800" kern="1200">
                <a:solidFill>
                  <a:schemeClr val="lt1"/>
                </a:solidFill>
                <a:latin typeface="+mn-lt"/>
                <a:ea typeface="+mn-ea"/>
                <a:cs typeface="+mn-cs"/>
              </a:defRPr>
            </a:lvl5pPr>
            <a:lvl6pPr marL="2286000" indent="0" algn="l" defTabSz="457200" rtl="0" eaLnBrk="1" latinLnBrk="0" hangingPunct="1">
              <a:defRPr sz="1800" kern="1200">
                <a:solidFill>
                  <a:schemeClr val="lt1"/>
                </a:solidFill>
                <a:latin typeface="+mn-lt"/>
                <a:ea typeface="+mn-ea"/>
                <a:cs typeface="+mn-cs"/>
              </a:defRPr>
            </a:lvl6pPr>
            <a:lvl7pPr marL="2743200" indent="0" algn="l" defTabSz="457200" rtl="0" eaLnBrk="1" latinLnBrk="0" hangingPunct="1">
              <a:defRPr sz="1800" kern="1200">
                <a:solidFill>
                  <a:schemeClr val="lt1"/>
                </a:solidFill>
                <a:latin typeface="+mn-lt"/>
                <a:ea typeface="+mn-ea"/>
                <a:cs typeface="+mn-cs"/>
              </a:defRPr>
            </a:lvl7pPr>
            <a:lvl8pPr marL="3200400" indent="0" algn="l" defTabSz="457200" rtl="0" eaLnBrk="1" latinLnBrk="0" hangingPunct="1">
              <a:defRPr sz="1800" kern="1200">
                <a:solidFill>
                  <a:schemeClr val="lt1"/>
                </a:solidFill>
                <a:latin typeface="+mn-lt"/>
                <a:ea typeface="+mn-ea"/>
                <a:cs typeface="+mn-cs"/>
              </a:defRPr>
            </a:lvl8pPr>
            <a:lvl9pPr marL="3657600" indent="0" algn="l" defTabSz="457200" rtl="0" eaLnBrk="1" latinLnBrk="0" hangingPunct="1">
              <a:defRPr sz="1800" kern="1200">
                <a:solidFill>
                  <a:schemeClr val="lt1"/>
                </a:solidFill>
                <a:latin typeface="+mn-lt"/>
                <a:ea typeface="+mn-ea"/>
                <a:cs typeface="+mn-cs"/>
              </a:defRPr>
            </a:lvl9pPr>
          </a:lstStyle>
          <a:p>
            <a:pPr algn="ctr"/>
            <a:endParaRPr lang="en-GB"/>
          </a:p>
        </p:txBody>
      </p:sp>
      <p:sp>
        <p:nvSpPr>
          <p:cNvPr id="15" name="Rectangle: Rounded Corners 14">
            <a:extLst>
              <a:ext uri="{FF2B5EF4-FFF2-40B4-BE49-F238E27FC236}">
                <a16:creationId xmlns:a16="http://schemas.microsoft.com/office/drawing/2014/main" id="{A15F52DA-7C38-7168-4AA7-9B9A6A7D4036}"/>
              </a:ext>
            </a:extLst>
          </p:cNvPr>
          <p:cNvSpPr/>
          <p:nvPr/>
        </p:nvSpPr>
        <p:spPr>
          <a:xfrm>
            <a:off x="8485673" y="3996559"/>
            <a:ext cx="961696" cy="2376105"/>
          </a:xfrm>
          <a:prstGeom prst="roundRect">
            <a:avLst/>
          </a:prstGeom>
          <a:solidFill>
            <a:srgbClr val="FFC000">
              <a:alpha val="15000"/>
            </a:srgbClr>
          </a:solidFill>
          <a:ln w="317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indent="0" algn="l" defTabSz="457200" rtl="0" eaLnBrk="1" latinLnBrk="0" hangingPunct="1">
              <a:defRPr sz="1800" kern="1200">
                <a:solidFill>
                  <a:schemeClr val="lt1"/>
                </a:solidFill>
                <a:latin typeface="+mn-lt"/>
                <a:ea typeface="+mn-ea"/>
                <a:cs typeface="+mn-cs"/>
              </a:defRPr>
            </a:lvl1pPr>
            <a:lvl2pPr marL="457200" indent="0" algn="l" defTabSz="457200" rtl="0" eaLnBrk="1" latinLnBrk="0" hangingPunct="1">
              <a:defRPr sz="1800" kern="1200">
                <a:solidFill>
                  <a:schemeClr val="lt1"/>
                </a:solidFill>
                <a:latin typeface="+mn-lt"/>
                <a:ea typeface="+mn-ea"/>
                <a:cs typeface="+mn-cs"/>
              </a:defRPr>
            </a:lvl2pPr>
            <a:lvl3pPr marL="914400" indent="0" algn="l" defTabSz="457200" rtl="0" eaLnBrk="1" latinLnBrk="0" hangingPunct="1">
              <a:defRPr sz="1800" kern="1200">
                <a:solidFill>
                  <a:schemeClr val="lt1"/>
                </a:solidFill>
                <a:latin typeface="+mn-lt"/>
                <a:ea typeface="+mn-ea"/>
                <a:cs typeface="+mn-cs"/>
              </a:defRPr>
            </a:lvl3pPr>
            <a:lvl4pPr marL="1371600" indent="0" algn="l" defTabSz="457200" rtl="0" eaLnBrk="1" latinLnBrk="0" hangingPunct="1">
              <a:defRPr sz="1800" kern="1200">
                <a:solidFill>
                  <a:schemeClr val="lt1"/>
                </a:solidFill>
                <a:latin typeface="+mn-lt"/>
                <a:ea typeface="+mn-ea"/>
                <a:cs typeface="+mn-cs"/>
              </a:defRPr>
            </a:lvl4pPr>
            <a:lvl5pPr marL="1828800" indent="0" algn="l" defTabSz="457200" rtl="0" eaLnBrk="1" latinLnBrk="0" hangingPunct="1">
              <a:defRPr sz="1800" kern="1200">
                <a:solidFill>
                  <a:schemeClr val="lt1"/>
                </a:solidFill>
                <a:latin typeface="+mn-lt"/>
                <a:ea typeface="+mn-ea"/>
                <a:cs typeface="+mn-cs"/>
              </a:defRPr>
            </a:lvl5pPr>
            <a:lvl6pPr marL="2286000" indent="0" algn="l" defTabSz="457200" rtl="0" eaLnBrk="1" latinLnBrk="0" hangingPunct="1">
              <a:defRPr sz="1800" kern="1200">
                <a:solidFill>
                  <a:schemeClr val="lt1"/>
                </a:solidFill>
                <a:latin typeface="+mn-lt"/>
                <a:ea typeface="+mn-ea"/>
                <a:cs typeface="+mn-cs"/>
              </a:defRPr>
            </a:lvl6pPr>
            <a:lvl7pPr marL="2743200" indent="0" algn="l" defTabSz="457200" rtl="0" eaLnBrk="1" latinLnBrk="0" hangingPunct="1">
              <a:defRPr sz="1800" kern="1200">
                <a:solidFill>
                  <a:schemeClr val="lt1"/>
                </a:solidFill>
                <a:latin typeface="+mn-lt"/>
                <a:ea typeface="+mn-ea"/>
                <a:cs typeface="+mn-cs"/>
              </a:defRPr>
            </a:lvl7pPr>
            <a:lvl8pPr marL="3200400" indent="0" algn="l" defTabSz="457200" rtl="0" eaLnBrk="1" latinLnBrk="0" hangingPunct="1">
              <a:defRPr sz="1800" kern="1200">
                <a:solidFill>
                  <a:schemeClr val="lt1"/>
                </a:solidFill>
                <a:latin typeface="+mn-lt"/>
                <a:ea typeface="+mn-ea"/>
                <a:cs typeface="+mn-cs"/>
              </a:defRPr>
            </a:lvl8pPr>
            <a:lvl9pPr marL="3657600" indent="0" algn="l" defTabSz="457200" rtl="0" eaLnBrk="1" latinLnBrk="0" hangingPunct="1">
              <a:defRPr sz="1800" kern="1200">
                <a:solidFill>
                  <a:schemeClr val="lt1"/>
                </a:solidFill>
                <a:latin typeface="+mn-lt"/>
                <a:ea typeface="+mn-ea"/>
                <a:cs typeface="+mn-cs"/>
              </a:defRPr>
            </a:lvl9pPr>
          </a:lstStyle>
          <a:p>
            <a:pPr algn="ctr"/>
            <a:endParaRPr lang="en-GB"/>
          </a:p>
        </p:txBody>
      </p:sp>
    </p:spTree>
    <p:extLst>
      <p:ext uri="{BB962C8B-B14F-4D97-AF65-F5344CB8AC3E}">
        <p14:creationId xmlns:p14="http://schemas.microsoft.com/office/powerpoint/2010/main" val="125394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1012110"/>
          </a:xfrm>
        </p:spPr>
        <p:txBody>
          <a:bodyPr/>
          <a:lstStyle/>
          <a:p>
            <a:r>
              <a:rPr lang="en-GB" dirty="0">
                <a:latin typeface="Arial" panose="020B0604020202020204" pitchFamily="34" charset="0"/>
                <a:cs typeface="Arial" panose="020B0604020202020204" pitchFamily="34" charset="0"/>
              </a:rPr>
              <a:t>‘It could happen here’</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669235" y="1936350"/>
            <a:ext cx="10860156" cy="4023360"/>
          </a:xfrm>
        </p:spPr>
        <p:txBody>
          <a:bodyPr>
            <a:normAutofit/>
          </a:bodyPr>
          <a:lstStyle/>
          <a:p>
            <a:pPr marL="534988" lvl="0" indent="-534988">
              <a:lnSpc>
                <a:spcPct val="107000"/>
              </a:lnSpc>
              <a:spcAft>
                <a:spcPts val="800"/>
              </a:spcAft>
              <a:buFont typeface="Wingdings" panose="05000000000000000000" pitchFamily="2" charset="2"/>
              <a:buChar char="q"/>
            </a:pPr>
            <a:r>
              <a:rPr lang="en-GB" sz="4000" i="1" dirty="0">
                <a:solidFill>
                  <a:schemeClr val="tx1"/>
                </a:solidFill>
                <a:effectLst/>
                <a:latin typeface="Arial" panose="020B0604020202020204" pitchFamily="34" charset="0"/>
                <a:ea typeface="Calibri" panose="020F0502020204030204" pitchFamily="34" charset="0"/>
                <a:cs typeface="Arial" panose="020B0604020202020204" pitchFamily="34" charset="0"/>
              </a:rPr>
              <a:t>Safeguarding and promoting the welfare of children is </a:t>
            </a:r>
            <a:r>
              <a:rPr lang="en-GB" sz="4000" b="1" i="1" dirty="0">
                <a:solidFill>
                  <a:srgbClr val="FF0000"/>
                </a:solidFill>
                <a:effectLst/>
                <a:latin typeface="Arial" panose="020B0604020202020204" pitchFamily="34" charset="0"/>
                <a:ea typeface="Calibri" panose="020F0502020204030204" pitchFamily="34" charset="0"/>
                <a:cs typeface="Arial" panose="020B0604020202020204" pitchFamily="34" charset="0"/>
              </a:rPr>
              <a:t>everyone’s responsibility</a:t>
            </a:r>
          </a:p>
          <a:p>
            <a:pPr marL="534988" lvl="0" indent="-534988">
              <a:lnSpc>
                <a:spcPct val="107000"/>
              </a:lnSpc>
              <a:spcAft>
                <a:spcPts val="800"/>
              </a:spcAft>
              <a:buFont typeface="Wingdings" panose="05000000000000000000" pitchFamily="2" charset="2"/>
              <a:buChar char="q"/>
            </a:pPr>
            <a:r>
              <a:rPr lang="en-GB" sz="2400" dirty="0">
                <a:effectLst/>
                <a:latin typeface="Arial" panose="020B0604020202020204" pitchFamily="34" charset="0"/>
                <a:ea typeface="Calibri" panose="020F0502020204030204" pitchFamily="34" charset="0"/>
                <a:cs typeface="Arial" panose="020B0604020202020204" pitchFamily="34" charset="0"/>
              </a:rPr>
              <a:t>Piecing the puzzle together - everyone has a role to play in identifying concerns, sharing information and taking prompt action.</a:t>
            </a:r>
          </a:p>
          <a:p>
            <a:pPr marL="534988" lvl="0" indent="-534988">
              <a:lnSpc>
                <a:spcPct val="107000"/>
              </a:lnSpc>
              <a:spcAft>
                <a:spcPts val="800"/>
              </a:spcAft>
              <a:buFont typeface="Wingdings" panose="05000000000000000000" pitchFamily="2" charset="2"/>
              <a:buChar char="q"/>
            </a:pPr>
            <a:r>
              <a:rPr lang="en-GB" sz="2400" dirty="0">
                <a:effectLst/>
                <a:latin typeface="Arial" panose="020B0604020202020204" pitchFamily="34" charset="0"/>
                <a:ea typeface="Calibri" panose="020F0502020204030204" pitchFamily="34" charset="0"/>
                <a:cs typeface="Arial" panose="020B0604020202020204" pitchFamily="34" charset="0"/>
              </a:rPr>
              <a:t>All staff must be able to identify </a:t>
            </a:r>
            <a:r>
              <a:rPr lang="en-GB" sz="2400" b="1" i="1" dirty="0">
                <a:solidFill>
                  <a:srgbClr val="FF0000"/>
                </a:solidFill>
                <a:effectLst/>
                <a:latin typeface="Arial" panose="020B0604020202020204" pitchFamily="34" charset="0"/>
                <a:ea typeface="Calibri" panose="020F0502020204030204" pitchFamily="34" charset="0"/>
                <a:cs typeface="Arial" panose="020B0604020202020204" pitchFamily="34" charset="0"/>
              </a:rPr>
              <a:t>(Recognise) </a:t>
            </a:r>
            <a:r>
              <a:rPr lang="en-GB" sz="2400" dirty="0">
                <a:effectLst/>
                <a:latin typeface="Arial" panose="020B0604020202020204" pitchFamily="34" charset="0"/>
                <a:ea typeface="Calibri" panose="020F0502020204030204" pitchFamily="34" charset="0"/>
                <a:cs typeface="Arial" panose="020B0604020202020204" pitchFamily="34" charset="0"/>
              </a:rPr>
              <a:t>children who may benefit from early help.</a:t>
            </a:r>
            <a:endParaRPr lang="en-GB" sz="32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41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22330" y="469036"/>
            <a:ext cx="8750953" cy="752129"/>
          </a:xfrm>
          <a:prstGeom prst="rect">
            <a:avLst/>
          </a:prstGeom>
        </p:spPr>
        <p:txBody>
          <a:bodyPr vert="horz" wrap="square" lIns="0" tIns="13335" rIns="0" bIns="0" rtlCol="0" anchor="b">
            <a:spAutoFit/>
          </a:bodyPr>
          <a:lstStyle/>
          <a:p>
            <a:pPr marL="12700">
              <a:lnSpc>
                <a:spcPct val="100000"/>
              </a:lnSpc>
              <a:spcBef>
                <a:spcPts val="105"/>
              </a:spcBef>
            </a:pPr>
            <a:r>
              <a:rPr dirty="0">
                <a:latin typeface="Arial" panose="020B0604020202020204" pitchFamily="34" charset="0"/>
                <a:cs typeface="Arial" panose="020B0604020202020204" pitchFamily="34" charset="0"/>
              </a:rPr>
              <a:t>Why </a:t>
            </a:r>
            <a:r>
              <a:rPr spc="-5" dirty="0">
                <a:latin typeface="Arial" panose="020B0604020202020204" pitchFamily="34" charset="0"/>
                <a:cs typeface="Arial" panose="020B0604020202020204" pitchFamily="34" charset="0"/>
              </a:rPr>
              <a:t>does safeguarding</a:t>
            </a:r>
            <a:r>
              <a:rPr spc="1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matter?</a:t>
            </a:r>
            <a:endParaRPr dirty="0">
              <a:latin typeface="Arial" panose="020B0604020202020204" pitchFamily="34" charset="0"/>
              <a:cs typeface="Arial" panose="020B0604020202020204" pitchFamily="34" charset="0"/>
            </a:endParaRPr>
          </a:p>
        </p:txBody>
      </p:sp>
      <p:sp>
        <p:nvSpPr>
          <p:cNvPr id="4" name="object 4">
            <a:extLst>
              <a:ext uri="{C183D7F6-B498-43B3-948B-1728B52AA6E4}">
                <adec:decorative xmlns:adec="http://schemas.microsoft.com/office/drawing/2017/decorative" val="1"/>
              </a:ext>
            </a:extLst>
          </p:cNvPr>
          <p:cNvSpPr/>
          <p:nvPr/>
        </p:nvSpPr>
        <p:spPr>
          <a:xfrm>
            <a:off x="5296495" y="1997961"/>
            <a:ext cx="1551472" cy="1569847"/>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 name="object 5"/>
          <p:cNvSpPr txBox="1"/>
          <p:nvPr/>
        </p:nvSpPr>
        <p:spPr>
          <a:xfrm>
            <a:off x="5296495" y="3635084"/>
            <a:ext cx="1692134" cy="444352"/>
          </a:xfrm>
          <a:prstGeom prst="rect">
            <a:avLst/>
          </a:prstGeom>
        </p:spPr>
        <p:txBody>
          <a:bodyPr vert="horz" wrap="square" lIns="0" tIns="13335" rIns="0" bIns="0" rtlCol="0">
            <a:spAutoFit/>
          </a:bodyPr>
          <a:lstStyle/>
          <a:p>
            <a:pPr marL="12700">
              <a:spcBef>
                <a:spcPts val="105"/>
              </a:spcBef>
            </a:pPr>
            <a:r>
              <a:rPr sz="1400" dirty="0">
                <a:latin typeface="Arial" panose="020B0604020202020204" pitchFamily="34" charset="0"/>
                <a:cs typeface="Arial" panose="020B0604020202020204" pitchFamily="34" charset="0"/>
              </a:rPr>
              <a:t>Haringey London</a:t>
            </a:r>
            <a:r>
              <a:rPr sz="1400" spc="-7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2007</a:t>
            </a:r>
          </a:p>
        </p:txBody>
      </p:sp>
      <p:sp>
        <p:nvSpPr>
          <p:cNvPr id="7" name="object 7">
            <a:extLst>
              <a:ext uri="{C183D7F6-B498-43B3-948B-1728B52AA6E4}">
                <adec:decorative xmlns:adec="http://schemas.microsoft.com/office/drawing/2017/decorative" val="1"/>
              </a:ext>
            </a:extLst>
          </p:cNvPr>
          <p:cNvSpPr/>
          <p:nvPr/>
        </p:nvSpPr>
        <p:spPr>
          <a:xfrm>
            <a:off x="6435785" y="4316824"/>
            <a:ext cx="1551472" cy="1525750"/>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p:cNvSpPr txBox="1"/>
          <p:nvPr/>
        </p:nvSpPr>
        <p:spPr>
          <a:xfrm>
            <a:off x="6462103" y="5968035"/>
            <a:ext cx="1551471" cy="479747"/>
          </a:xfrm>
          <a:prstGeom prst="rect">
            <a:avLst/>
          </a:prstGeom>
        </p:spPr>
        <p:txBody>
          <a:bodyPr vert="horz" wrap="square" lIns="0" tIns="12700" rIns="0" bIns="0" rtlCol="0">
            <a:spAutoFit/>
          </a:bodyPr>
          <a:lstStyle/>
          <a:p>
            <a:pPr marL="12700" marR="5080" indent="-12700">
              <a:lnSpc>
                <a:spcPct val="113300"/>
              </a:lnSpc>
              <a:spcBef>
                <a:spcPts val="100"/>
              </a:spcBef>
            </a:pPr>
            <a:r>
              <a:rPr sz="1400" spc="-5" dirty="0">
                <a:latin typeface="Arial" panose="020B0604020202020204" pitchFamily="34" charset="0"/>
                <a:cs typeface="Arial" panose="020B0604020202020204" pitchFamily="34" charset="0"/>
              </a:rPr>
              <a:t>Powys,</a:t>
            </a:r>
            <a:r>
              <a:rPr sz="1400" spc="-95" dirty="0">
                <a:latin typeface="Arial" panose="020B0604020202020204" pitchFamily="34" charset="0"/>
                <a:cs typeface="Arial" panose="020B0604020202020204" pitchFamily="34" charset="0"/>
              </a:rPr>
              <a:t> </a:t>
            </a:r>
            <a:r>
              <a:rPr sz="1400" spc="10" dirty="0">
                <a:latin typeface="Arial" panose="020B0604020202020204" pitchFamily="34" charset="0"/>
                <a:cs typeface="Arial" panose="020B0604020202020204" pitchFamily="34" charset="0"/>
              </a:rPr>
              <a:t>Wales  </a:t>
            </a:r>
            <a:r>
              <a:rPr sz="1400" dirty="0">
                <a:latin typeface="Arial" panose="020B0604020202020204" pitchFamily="34" charset="0"/>
                <a:cs typeface="Arial" panose="020B0604020202020204" pitchFamily="34" charset="0"/>
              </a:rPr>
              <a:t>2012</a:t>
            </a:r>
          </a:p>
        </p:txBody>
      </p:sp>
      <p:sp>
        <p:nvSpPr>
          <p:cNvPr id="9" name="object 9"/>
          <p:cNvSpPr txBox="1"/>
          <p:nvPr/>
        </p:nvSpPr>
        <p:spPr>
          <a:xfrm>
            <a:off x="202046" y="5970618"/>
            <a:ext cx="1771650" cy="228909"/>
          </a:xfrm>
          <a:prstGeom prst="rect">
            <a:avLst/>
          </a:prstGeom>
        </p:spPr>
        <p:txBody>
          <a:bodyPr vert="horz" wrap="square" lIns="0" tIns="13335" rIns="0" bIns="0" rtlCol="0">
            <a:spAutoFit/>
          </a:bodyPr>
          <a:lstStyle/>
          <a:p>
            <a:pPr marL="12700">
              <a:spcBef>
                <a:spcPts val="105"/>
              </a:spcBef>
            </a:pPr>
            <a:r>
              <a:rPr sz="1400" spc="5" dirty="0">
                <a:latin typeface="Arial" panose="020B0604020202020204" pitchFamily="34" charset="0"/>
                <a:cs typeface="Arial" panose="020B0604020202020204" pitchFamily="34" charset="0"/>
              </a:rPr>
              <a:t>West </a:t>
            </a:r>
            <a:r>
              <a:rPr sz="1400" dirty="0">
                <a:latin typeface="Arial" panose="020B0604020202020204" pitchFamily="34" charset="0"/>
                <a:cs typeface="Arial" panose="020B0604020202020204" pitchFamily="34" charset="0"/>
              </a:rPr>
              <a:t>Yorkshire</a:t>
            </a:r>
            <a:r>
              <a:rPr sz="1400" spc="-12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2008</a:t>
            </a:r>
          </a:p>
        </p:txBody>
      </p:sp>
      <p:sp>
        <p:nvSpPr>
          <p:cNvPr id="10" name="object 10">
            <a:extLst>
              <a:ext uri="{C183D7F6-B498-43B3-948B-1728B52AA6E4}">
                <adec:decorative xmlns:adec="http://schemas.microsoft.com/office/drawing/2017/decorative" val="1"/>
              </a:ext>
            </a:extLst>
          </p:cNvPr>
          <p:cNvSpPr/>
          <p:nvPr/>
        </p:nvSpPr>
        <p:spPr>
          <a:xfrm>
            <a:off x="202045" y="4441371"/>
            <a:ext cx="1897927" cy="1401203"/>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1" name="object 11"/>
          <p:cNvSpPr txBox="1"/>
          <p:nvPr/>
        </p:nvSpPr>
        <p:spPr>
          <a:xfrm>
            <a:off x="2427540" y="5950451"/>
            <a:ext cx="1979965" cy="228909"/>
          </a:xfrm>
          <a:prstGeom prst="rect">
            <a:avLst/>
          </a:prstGeom>
        </p:spPr>
        <p:txBody>
          <a:bodyPr vert="horz" wrap="square" lIns="0" tIns="13335" rIns="0" bIns="0" rtlCol="0">
            <a:spAutoFit/>
          </a:bodyPr>
          <a:lstStyle/>
          <a:p>
            <a:pPr marL="12700">
              <a:spcBef>
                <a:spcPts val="105"/>
              </a:spcBef>
            </a:pPr>
            <a:r>
              <a:rPr sz="1400" dirty="0">
                <a:latin typeface="Arial" panose="020B0604020202020204" pitchFamily="34" charset="0"/>
                <a:cs typeface="Arial" panose="020B0604020202020204" pitchFamily="34" charset="0"/>
              </a:rPr>
              <a:t>South London</a:t>
            </a:r>
            <a:r>
              <a:rPr sz="1400" spc="-75"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2012</a:t>
            </a:r>
          </a:p>
        </p:txBody>
      </p:sp>
      <p:sp>
        <p:nvSpPr>
          <p:cNvPr id="12" name="object 12">
            <a:extLst>
              <a:ext uri="{C183D7F6-B498-43B3-948B-1728B52AA6E4}">
                <adec:decorative xmlns:adec="http://schemas.microsoft.com/office/drawing/2017/decorative" val="1"/>
              </a:ext>
            </a:extLst>
          </p:cNvPr>
          <p:cNvSpPr/>
          <p:nvPr/>
        </p:nvSpPr>
        <p:spPr>
          <a:xfrm>
            <a:off x="2411050" y="4511727"/>
            <a:ext cx="1897927" cy="1363545"/>
          </a:xfrm>
          <a:prstGeom prst="rect">
            <a:avLst/>
          </a:prstGeom>
          <a:blipFill>
            <a:blip r:embed="rId6"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3" name="object 13">
            <a:extLst>
              <a:ext uri="{C183D7F6-B498-43B3-948B-1728B52AA6E4}">
                <adec:decorative xmlns:adec="http://schemas.microsoft.com/office/drawing/2017/decorative" val="1"/>
              </a:ext>
            </a:extLst>
          </p:cNvPr>
          <p:cNvSpPr/>
          <p:nvPr/>
        </p:nvSpPr>
        <p:spPr>
          <a:xfrm>
            <a:off x="827024" y="1990343"/>
            <a:ext cx="1357883" cy="1577466"/>
          </a:xfrm>
          <a:prstGeom prst="rect">
            <a:avLst/>
          </a:prstGeom>
          <a:blipFill>
            <a:blip r:embed="rId7"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4" name="object 14"/>
          <p:cNvSpPr txBox="1"/>
          <p:nvPr/>
        </p:nvSpPr>
        <p:spPr>
          <a:xfrm>
            <a:off x="827024" y="3675728"/>
            <a:ext cx="1379855" cy="444352"/>
          </a:xfrm>
          <a:prstGeom prst="rect">
            <a:avLst/>
          </a:prstGeom>
        </p:spPr>
        <p:txBody>
          <a:bodyPr vert="horz" wrap="square" lIns="0" tIns="13335" rIns="0" bIns="0" rtlCol="0">
            <a:spAutoFit/>
          </a:bodyPr>
          <a:lstStyle/>
          <a:p>
            <a:pPr marL="12700" marR="5080">
              <a:spcBef>
                <a:spcPts val="105"/>
              </a:spcBef>
            </a:pPr>
            <a:r>
              <a:rPr sz="1400" spc="5" dirty="0">
                <a:latin typeface="Arial" panose="020B0604020202020204" pitchFamily="34" charset="0"/>
                <a:cs typeface="Arial" panose="020B0604020202020204" pitchFamily="34" charset="0"/>
              </a:rPr>
              <a:t>West</a:t>
            </a:r>
            <a:r>
              <a:rPr sz="1400" spc="-11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Sussex  2000</a:t>
            </a:r>
          </a:p>
        </p:txBody>
      </p:sp>
      <p:sp>
        <p:nvSpPr>
          <p:cNvPr id="15" name="object 15">
            <a:extLst>
              <a:ext uri="{C183D7F6-B498-43B3-948B-1728B52AA6E4}">
                <adec:decorative xmlns:adec="http://schemas.microsoft.com/office/drawing/2017/decorative" val="1"/>
              </a:ext>
            </a:extLst>
          </p:cNvPr>
          <p:cNvSpPr/>
          <p:nvPr/>
        </p:nvSpPr>
        <p:spPr>
          <a:xfrm>
            <a:off x="3068701" y="1990343"/>
            <a:ext cx="1564766" cy="1577466"/>
          </a:xfrm>
          <a:prstGeom prst="rect">
            <a:avLst/>
          </a:prstGeom>
          <a:blipFill>
            <a:blip r:embed="rId8"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6"/>
          <p:cNvSpPr txBox="1"/>
          <p:nvPr/>
        </p:nvSpPr>
        <p:spPr>
          <a:xfrm>
            <a:off x="3075558" y="3641464"/>
            <a:ext cx="1564766" cy="444352"/>
          </a:xfrm>
          <a:prstGeom prst="rect">
            <a:avLst/>
          </a:prstGeom>
        </p:spPr>
        <p:txBody>
          <a:bodyPr vert="horz" wrap="square" lIns="0" tIns="13335" rIns="0" bIns="0" rtlCol="0">
            <a:spAutoFit/>
          </a:bodyPr>
          <a:lstStyle/>
          <a:p>
            <a:pPr marL="12700">
              <a:spcBef>
                <a:spcPts val="105"/>
              </a:spcBef>
            </a:pPr>
            <a:r>
              <a:rPr sz="1400" dirty="0" err="1">
                <a:latin typeface="Arial" panose="020B0604020202020204" pitchFamily="34" charset="0"/>
                <a:cs typeface="Arial" panose="020B0604020202020204" pitchFamily="34" charset="0"/>
              </a:rPr>
              <a:t>Cambridgeshire</a:t>
            </a:r>
            <a:r>
              <a:rPr lang="en-GB" sz="1400" dirty="0">
                <a:latin typeface="Arial" panose="020B0604020202020204" pitchFamily="34" charset="0"/>
                <a:cs typeface="Arial" panose="020B0604020202020204" pitchFamily="34" charset="0"/>
              </a:rPr>
              <a:t> </a:t>
            </a:r>
            <a:r>
              <a:rPr sz="1400" dirty="0">
                <a:latin typeface="Arial" panose="020B0604020202020204" pitchFamily="34" charset="0"/>
                <a:cs typeface="Arial" panose="020B0604020202020204" pitchFamily="34" charset="0"/>
              </a:rPr>
              <a:t>2002</a:t>
            </a:r>
          </a:p>
        </p:txBody>
      </p:sp>
      <p:sp>
        <p:nvSpPr>
          <p:cNvPr id="17" name="object 17">
            <a:extLst>
              <a:ext uri="{C183D7F6-B498-43B3-948B-1728B52AA6E4}">
                <adec:decorative xmlns:adec="http://schemas.microsoft.com/office/drawing/2017/decorative" val="1"/>
              </a:ext>
            </a:extLst>
          </p:cNvPr>
          <p:cNvSpPr/>
          <p:nvPr/>
        </p:nvSpPr>
        <p:spPr>
          <a:xfrm>
            <a:off x="4572625" y="4384285"/>
            <a:ext cx="1564766" cy="1492312"/>
          </a:xfrm>
          <a:prstGeom prst="rect">
            <a:avLst/>
          </a:prstGeom>
          <a:blipFill>
            <a:blip r:embed="rId9"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8" name="object 18"/>
          <p:cNvSpPr txBox="1"/>
          <p:nvPr/>
        </p:nvSpPr>
        <p:spPr>
          <a:xfrm>
            <a:off x="4572625" y="5941587"/>
            <a:ext cx="1771650" cy="228268"/>
          </a:xfrm>
          <a:prstGeom prst="rect">
            <a:avLst/>
          </a:prstGeom>
        </p:spPr>
        <p:txBody>
          <a:bodyPr vert="horz" wrap="square" lIns="0" tIns="12700" rIns="0" bIns="0" rtlCol="0">
            <a:spAutoFit/>
          </a:bodyPr>
          <a:lstStyle/>
          <a:p>
            <a:pPr marR="8255">
              <a:spcBef>
                <a:spcPts val="100"/>
              </a:spcBef>
            </a:pPr>
            <a:r>
              <a:rPr lang="en-GB" sz="1400" spc="-5" dirty="0">
                <a:latin typeface="Arial" panose="020B0604020202020204" pitchFamily="34" charset="0"/>
                <a:cs typeface="Arial" panose="020B0604020202020204" pitchFamily="34" charset="0"/>
              </a:rPr>
              <a:t>Bradford </a:t>
            </a:r>
            <a:r>
              <a:rPr sz="1400" spc="-5" dirty="0">
                <a:latin typeface="Arial" panose="020B0604020202020204" pitchFamily="34" charset="0"/>
                <a:cs typeface="Arial" panose="020B0604020202020204" pitchFamily="34" charset="0"/>
              </a:rPr>
              <a:t>2013</a:t>
            </a:r>
            <a:endParaRPr sz="1400" dirty="0">
              <a:latin typeface="Arial" panose="020B0604020202020204" pitchFamily="34" charset="0"/>
              <a:cs typeface="Arial" panose="020B0604020202020204" pitchFamily="34" charset="0"/>
            </a:endParaRPr>
          </a:p>
        </p:txBody>
      </p:sp>
      <p:sp>
        <p:nvSpPr>
          <p:cNvPr id="19" name="object 19">
            <a:extLst>
              <a:ext uri="{C183D7F6-B498-43B3-948B-1728B52AA6E4}">
                <adec:decorative xmlns:adec="http://schemas.microsoft.com/office/drawing/2017/decorative" val="1"/>
              </a:ext>
            </a:extLst>
          </p:cNvPr>
          <p:cNvSpPr/>
          <p:nvPr/>
        </p:nvSpPr>
        <p:spPr>
          <a:xfrm>
            <a:off x="8372099" y="4304487"/>
            <a:ext cx="1193800" cy="1577466"/>
          </a:xfrm>
          <a:prstGeom prst="rect">
            <a:avLst/>
          </a:prstGeom>
          <a:blipFill>
            <a:blip r:embed="rId10"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0" name="object 20"/>
          <p:cNvSpPr txBox="1"/>
          <p:nvPr/>
        </p:nvSpPr>
        <p:spPr>
          <a:xfrm>
            <a:off x="8372099" y="5969977"/>
            <a:ext cx="1704457" cy="228909"/>
          </a:xfrm>
          <a:prstGeom prst="rect">
            <a:avLst/>
          </a:prstGeom>
        </p:spPr>
        <p:txBody>
          <a:bodyPr vert="horz" wrap="square" lIns="0" tIns="12700" rIns="0" bIns="0" rtlCol="0">
            <a:spAutoFit/>
          </a:bodyPr>
          <a:lstStyle/>
          <a:p>
            <a:pPr marL="12700">
              <a:spcBef>
                <a:spcPts val="100"/>
              </a:spcBef>
            </a:pPr>
            <a:r>
              <a:rPr lang="en-GB" sz="1400" spc="-5" dirty="0">
                <a:latin typeface="Arial" panose="020B0604020202020204" pitchFamily="34" charset="0"/>
                <a:cs typeface="Arial" panose="020B0604020202020204" pitchFamily="34" charset="0"/>
              </a:rPr>
              <a:t>Coventry </a:t>
            </a:r>
            <a:r>
              <a:rPr sz="1400" spc="-5" dirty="0">
                <a:latin typeface="Arial" panose="020B0604020202020204" pitchFamily="34" charset="0"/>
                <a:cs typeface="Arial" panose="020B0604020202020204" pitchFamily="34" charset="0"/>
              </a:rPr>
              <a:t>2013</a:t>
            </a:r>
            <a:endParaRPr sz="1400" dirty="0">
              <a:latin typeface="Arial" panose="020B0604020202020204" pitchFamily="34" charset="0"/>
              <a:cs typeface="Arial" panose="020B0604020202020204" pitchFamily="34" charset="0"/>
            </a:endParaRPr>
          </a:p>
        </p:txBody>
      </p:sp>
      <p:sp>
        <p:nvSpPr>
          <p:cNvPr id="21" name="object 21">
            <a:extLst>
              <a:ext uri="{C183D7F6-B498-43B3-948B-1728B52AA6E4}">
                <adec:decorative xmlns:adec="http://schemas.microsoft.com/office/drawing/2017/decorative" val="1"/>
              </a:ext>
            </a:extLst>
          </p:cNvPr>
          <p:cNvSpPr/>
          <p:nvPr/>
        </p:nvSpPr>
        <p:spPr>
          <a:xfrm>
            <a:off x="7526527" y="1996291"/>
            <a:ext cx="2002102" cy="1577466"/>
          </a:xfrm>
          <a:prstGeom prst="rect">
            <a:avLst/>
          </a:prstGeom>
          <a:blipFill>
            <a:blip r:embed="rId11"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2" name="object 22"/>
          <p:cNvSpPr txBox="1"/>
          <p:nvPr/>
        </p:nvSpPr>
        <p:spPr>
          <a:xfrm>
            <a:off x="7526527" y="3646700"/>
            <a:ext cx="1574472" cy="228268"/>
          </a:xfrm>
          <a:prstGeom prst="rect">
            <a:avLst/>
          </a:prstGeom>
        </p:spPr>
        <p:txBody>
          <a:bodyPr vert="horz" wrap="square" lIns="0" tIns="12700" rIns="0" bIns="0" rtlCol="0">
            <a:spAutoFit/>
          </a:bodyPr>
          <a:lstStyle/>
          <a:p>
            <a:pPr marL="12700">
              <a:spcBef>
                <a:spcPts val="100"/>
              </a:spcBef>
            </a:pPr>
            <a:r>
              <a:rPr sz="1400" spc="-5" dirty="0" err="1">
                <a:latin typeface="Arial" panose="020B0604020202020204" pitchFamily="34" charset="0"/>
                <a:cs typeface="Arial" panose="020B0604020202020204" pitchFamily="34" charset="0"/>
              </a:rPr>
              <a:t>Rotherham</a:t>
            </a:r>
            <a:r>
              <a:rPr lang="en-GB" sz="1400" spc="-5" dirty="0">
                <a:latin typeface="Arial" panose="020B0604020202020204" pitchFamily="34" charset="0"/>
                <a:cs typeface="Arial" panose="020B0604020202020204" pitchFamily="34" charset="0"/>
              </a:rPr>
              <a:t> 2016</a:t>
            </a:r>
            <a:endParaRPr sz="1400" dirty="0">
              <a:latin typeface="Arial" panose="020B0604020202020204" pitchFamily="34" charset="0"/>
              <a:cs typeface="Arial" panose="020B0604020202020204" pitchFamily="34" charset="0"/>
            </a:endParaRPr>
          </a:p>
        </p:txBody>
      </p:sp>
      <p:pic>
        <p:nvPicPr>
          <p:cNvPr id="24" name="Picture 2" descr="Crest of St Mary's University, Twickenham">
            <a:extLst>
              <a:ext uri="{FF2B5EF4-FFF2-40B4-BE49-F238E27FC236}">
                <a16:creationId xmlns:a16="http://schemas.microsoft.com/office/drawing/2014/main" id="{75A2E535-5890-4250-9F2D-DE348A55AA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23" name="AutoShape 2" descr="Headshot silhouette Stock Photos, Royalty Free Headshot silhouette Images |  Depositphotos">
            <a:extLst>
              <a:ext uri="{FF2B5EF4-FFF2-40B4-BE49-F238E27FC236}">
                <a16:creationId xmlns:a16="http://schemas.microsoft.com/office/drawing/2014/main" id="{9ED5B963-005B-2BEB-9A1A-8FAF6DEF46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latin typeface="Arial" panose="020B0604020202020204" pitchFamily="34" charset="0"/>
              <a:cs typeface="Arial" panose="020B0604020202020204" pitchFamily="34" charset="0"/>
            </a:endParaRPr>
          </a:p>
        </p:txBody>
      </p:sp>
      <p:pic>
        <p:nvPicPr>
          <p:cNvPr id="1032" name="Picture 8" descr="Teenager Silhouette Studio Portrait Stock Image - Image of shot, amusement:  175677125">
            <a:extLst>
              <a:ext uri="{FF2B5EF4-FFF2-40B4-BE49-F238E27FC236}">
                <a16:creationId xmlns:a16="http://schemas.microsoft.com/office/drawing/2014/main" id="{5D209527-255A-80E4-5D9A-EA5DB3249E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59900" y="2027798"/>
            <a:ext cx="2099179" cy="1401202"/>
          </a:xfrm>
          <a:prstGeom prst="rect">
            <a:avLst/>
          </a:prstGeom>
          <a:noFill/>
          <a:extLst>
            <a:ext uri="{909E8E84-426E-40DD-AFC4-6F175D3DCCD1}">
              <a14:hiddenFill xmlns:a14="http://schemas.microsoft.com/office/drawing/2010/main">
                <a:solidFill>
                  <a:srgbClr val="FFFFFF"/>
                </a:solidFill>
              </a14:hiddenFill>
            </a:ext>
          </a:extLst>
        </p:spPr>
      </p:pic>
      <p:sp>
        <p:nvSpPr>
          <p:cNvPr id="27" name="object 22">
            <a:extLst>
              <a:ext uri="{FF2B5EF4-FFF2-40B4-BE49-F238E27FC236}">
                <a16:creationId xmlns:a16="http://schemas.microsoft.com/office/drawing/2014/main" id="{C23D36A6-622B-A494-1C5A-65AB5B74A3C3}"/>
              </a:ext>
            </a:extLst>
          </p:cNvPr>
          <p:cNvSpPr txBox="1"/>
          <p:nvPr/>
        </p:nvSpPr>
        <p:spPr>
          <a:xfrm>
            <a:off x="10281670" y="3630490"/>
            <a:ext cx="1574472" cy="228268"/>
          </a:xfrm>
          <a:prstGeom prst="rect">
            <a:avLst/>
          </a:prstGeom>
        </p:spPr>
        <p:txBody>
          <a:bodyPr vert="horz" wrap="square" lIns="0" tIns="12700" rIns="0" bIns="0" rtlCol="0">
            <a:spAutoFit/>
          </a:bodyPr>
          <a:lstStyle/>
          <a:p>
            <a:pPr marL="12700">
              <a:spcBef>
                <a:spcPts val="100"/>
              </a:spcBef>
            </a:pPr>
            <a:r>
              <a:rPr lang="en-GB" sz="1400" spc="-5" dirty="0">
                <a:latin typeface="Arial" panose="020B0604020202020204" pitchFamily="34" charset="0"/>
                <a:cs typeface="Arial" panose="020B0604020202020204" pitchFamily="34" charset="0"/>
              </a:rPr>
              <a:t>Sandwell, 2021</a:t>
            </a:r>
            <a:endParaRPr sz="14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F5657A8-9F0B-88AB-816B-44AD56B144A4}"/>
              </a:ext>
            </a:extLst>
          </p:cNvPr>
          <p:cNvPicPr>
            <a:picLocks noChangeAspect="1"/>
          </p:cNvPicPr>
          <p:nvPr/>
        </p:nvPicPr>
        <p:blipFill>
          <a:blip r:embed="rId14"/>
          <a:stretch>
            <a:fillRect/>
          </a:stretch>
        </p:blipFill>
        <p:spPr>
          <a:xfrm>
            <a:off x="9873284" y="4178554"/>
            <a:ext cx="1924319" cy="1771897"/>
          </a:xfrm>
          <a:prstGeom prst="rect">
            <a:avLst/>
          </a:prstGeom>
        </p:spPr>
      </p:pic>
      <p:sp>
        <p:nvSpPr>
          <p:cNvPr id="25" name="object 8">
            <a:extLst>
              <a:ext uri="{FF2B5EF4-FFF2-40B4-BE49-F238E27FC236}">
                <a16:creationId xmlns:a16="http://schemas.microsoft.com/office/drawing/2014/main" id="{FE5A536D-2BB9-479F-5586-70375C597F1F}"/>
              </a:ext>
            </a:extLst>
          </p:cNvPr>
          <p:cNvSpPr txBox="1"/>
          <p:nvPr/>
        </p:nvSpPr>
        <p:spPr>
          <a:xfrm>
            <a:off x="9959900" y="5968035"/>
            <a:ext cx="1551471" cy="242823"/>
          </a:xfrm>
          <a:prstGeom prst="rect">
            <a:avLst/>
          </a:prstGeom>
        </p:spPr>
        <p:txBody>
          <a:bodyPr vert="horz" wrap="square" lIns="0" tIns="12700" rIns="0" bIns="0" rtlCol="0">
            <a:spAutoFit/>
          </a:bodyPr>
          <a:lstStyle/>
          <a:p>
            <a:pPr marL="12700" marR="5080" indent="-12700" algn="ctr">
              <a:lnSpc>
                <a:spcPct val="113300"/>
              </a:lnSpc>
              <a:spcBef>
                <a:spcPts val="100"/>
              </a:spcBef>
            </a:pPr>
            <a:r>
              <a:rPr lang="en-GB" sz="1400" spc="-5" dirty="0">
                <a:latin typeface="Arial" panose="020B0604020202020204" pitchFamily="34" charset="0"/>
                <a:cs typeface="Arial" panose="020B0604020202020204" pitchFamily="34" charset="0"/>
              </a:rPr>
              <a:t>Woking, 2023</a:t>
            </a:r>
            <a:endParaRPr sz="14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BB895-A859-28F8-CD52-DC888BF9C8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7C7107-9A8F-3E14-00BB-52A377F0278B}"/>
              </a:ext>
            </a:extLst>
          </p:cNvPr>
          <p:cNvSpPr>
            <a:spLocks noGrp="1"/>
          </p:cNvSpPr>
          <p:nvPr>
            <p:ph type="title"/>
          </p:nvPr>
        </p:nvSpPr>
        <p:spPr>
          <a:xfrm>
            <a:off x="1097280" y="286603"/>
            <a:ext cx="10058400" cy="1012110"/>
          </a:xfrm>
        </p:spPr>
        <p:txBody>
          <a:bodyPr>
            <a:noAutofit/>
          </a:bodyPr>
          <a:lstStyle/>
          <a:p>
            <a:r>
              <a:rPr lang="en-GB" sz="4400" dirty="0">
                <a:latin typeface="Arial" panose="020B0604020202020204" pitchFamily="34" charset="0"/>
                <a:cs typeface="Arial" panose="020B0604020202020204" pitchFamily="34" charset="0"/>
              </a:rPr>
              <a:t>Serious Case Reviews 2020-2023</a:t>
            </a:r>
            <a:br>
              <a:rPr lang="en-GB" sz="3600" dirty="0">
                <a:latin typeface="Arial" panose="020B0604020202020204" pitchFamily="34" charset="0"/>
                <a:cs typeface="Arial" panose="020B0604020202020204" pitchFamily="34" charset="0"/>
              </a:rPr>
            </a:br>
            <a:r>
              <a:rPr lang="en-GB" sz="2800" dirty="0">
                <a:latin typeface="Arial" panose="020B0604020202020204" pitchFamily="34" charset="0"/>
                <a:cs typeface="Arial" panose="020B0604020202020204" pitchFamily="34" charset="0"/>
              </a:rPr>
              <a:t>Learning for improved practice around the education sector </a:t>
            </a: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447D279-A486-53A3-2ADF-782C19A723E2}"/>
              </a:ext>
            </a:extLst>
          </p:cNvPr>
          <p:cNvSpPr>
            <a:spLocks noGrp="1"/>
          </p:cNvSpPr>
          <p:nvPr>
            <p:ph idx="1"/>
          </p:nvPr>
        </p:nvSpPr>
        <p:spPr>
          <a:xfrm>
            <a:off x="669235" y="1495407"/>
            <a:ext cx="10860156" cy="4810799"/>
          </a:xfrm>
        </p:spPr>
        <p:txBody>
          <a:bodyPr>
            <a:noAutofit/>
          </a:bodyPr>
          <a:lstStyle/>
          <a:p>
            <a:pPr marL="0" lvl="0" indent="0">
              <a:lnSpc>
                <a:spcPct val="120000"/>
              </a:lnSpc>
              <a:spcBef>
                <a:spcPts val="0"/>
              </a:spcBef>
              <a:spcAft>
                <a:spcPts val="300"/>
              </a:spcAft>
              <a:buNone/>
            </a:pPr>
            <a:r>
              <a:rPr lang="en-GB" b="1" i="1" dirty="0">
                <a:latin typeface="Arial" panose="020B0604020202020204" pitchFamily="34" charset="0"/>
                <a:cs typeface="Arial" panose="020B0604020202020204" pitchFamily="34" charset="0"/>
              </a:rPr>
              <a:t>‘Many case reviews highlighted education as a source of stability and continuity in children’s lives. Teachers were often identified as a positive relationship in the child’s life’ (NSPCC, 2023, p.2)</a:t>
            </a:r>
          </a:p>
          <a:p>
            <a:pPr marL="0" lvl="0" indent="0">
              <a:lnSpc>
                <a:spcPct val="120000"/>
              </a:lnSpc>
              <a:spcBef>
                <a:spcPts val="0"/>
              </a:spcBef>
              <a:spcAft>
                <a:spcPts val="300"/>
              </a:spcAft>
              <a:buNone/>
            </a:pPr>
            <a:endParaRPr lang="en-GB" sz="3600" b="1" i="1" dirty="0">
              <a:latin typeface="Arial" panose="020B0604020202020204" pitchFamily="34" charset="0"/>
              <a:cs typeface="Arial" panose="020B0604020202020204" pitchFamily="34" charset="0"/>
            </a:endParaRPr>
          </a:p>
          <a:p>
            <a:pPr marL="0" lvl="0" indent="0" algn="ctr">
              <a:lnSpc>
                <a:spcPct val="120000"/>
              </a:lnSpc>
              <a:spcBef>
                <a:spcPts val="0"/>
              </a:spcBef>
              <a:spcAft>
                <a:spcPts val="300"/>
              </a:spcAft>
              <a:buNone/>
            </a:pPr>
            <a:r>
              <a:rPr lang="en-GB" sz="3600" dirty="0">
                <a:latin typeface="Arial" panose="020B0604020202020204" pitchFamily="34" charset="0"/>
                <a:cs typeface="Arial" panose="020B0604020202020204" pitchFamily="34" charset="0"/>
              </a:rPr>
              <a:t>From your own experiences, what ‘failings’ or aspects of safeguarding practice do you think could be improved?</a:t>
            </a:r>
          </a:p>
          <a:p>
            <a:pPr marL="534988" lvl="0" indent="-534988">
              <a:lnSpc>
                <a:spcPct val="120000"/>
              </a:lnSpc>
              <a:spcBef>
                <a:spcPts val="0"/>
              </a:spcBef>
              <a:spcAft>
                <a:spcPts val="0"/>
              </a:spcAft>
              <a:buFont typeface="Wingdings" panose="05000000000000000000" pitchFamily="2" charset="2"/>
              <a:buChar char="q"/>
            </a:pPr>
            <a:endParaRPr lang="en-GB" sz="1800" dirty="0">
              <a:latin typeface="Arial" panose="020B0604020202020204" pitchFamily="34" charset="0"/>
              <a:cs typeface="Arial" panose="020B0604020202020204" pitchFamily="34" charset="0"/>
            </a:endParaRPr>
          </a:p>
          <a:p>
            <a:pPr marL="534988" lvl="0" indent="-534988">
              <a:lnSpc>
                <a:spcPct val="120000"/>
              </a:lnSpc>
              <a:spcBef>
                <a:spcPts val="0"/>
              </a:spcBef>
              <a:spcAft>
                <a:spcPts val="0"/>
              </a:spcAft>
              <a:buFont typeface="Wingdings" panose="05000000000000000000" pitchFamily="2" charset="2"/>
              <a:buChar char="q"/>
            </a:pPr>
            <a:endParaRPr lang="en-GB"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FE242F2D-DF96-5DBB-8956-3F568EEAFD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1C0B8C6-0698-0FFC-82BE-D1EF149269F9}"/>
              </a:ext>
            </a:extLst>
          </p:cNvPr>
          <p:cNvSpPr txBox="1">
            <a:spLocks/>
          </p:cNvSpPr>
          <p:nvPr/>
        </p:nvSpPr>
        <p:spPr>
          <a:xfrm>
            <a:off x="1" y="6372665"/>
            <a:ext cx="12146316" cy="4853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0" algn="r">
              <a:lnSpc>
                <a:spcPct val="120000"/>
              </a:lnSpc>
              <a:spcBef>
                <a:spcPts val="600"/>
              </a:spcBef>
              <a:spcAft>
                <a:spcPts val="0"/>
              </a:spcAft>
              <a:buNone/>
            </a:pPr>
            <a:r>
              <a:rPr lang="en-GB" i="1"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NSPCC (2023) </a:t>
            </a:r>
            <a:r>
              <a:rPr lang="en-GB"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Education: learning from case reviews </a:t>
            </a:r>
            <a:endParaRPr lang="en-GB"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58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1012110"/>
          </a:xfrm>
        </p:spPr>
        <p:txBody>
          <a:bodyPr>
            <a:noAutofit/>
          </a:bodyPr>
          <a:lstStyle/>
          <a:p>
            <a:r>
              <a:rPr lang="en-GB" sz="4400" dirty="0">
                <a:latin typeface="Arial" panose="020B0604020202020204" pitchFamily="34" charset="0"/>
                <a:cs typeface="Arial" panose="020B0604020202020204" pitchFamily="34" charset="0"/>
              </a:rPr>
              <a:t>Serious Case Reviews 2020-2023</a:t>
            </a:r>
            <a:br>
              <a:rPr lang="en-GB" sz="3600" dirty="0">
                <a:latin typeface="Arial" panose="020B0604020202020204" pitchFamily="34" charset="0"/>
                <a:cs typeface="Arial" panose="020B0604020202020204" pitchFamily="34" charset="0"/>
              </a:rPr>
            </a:br>
            <a:r>
              <a:rPr lang="en-GB" sz="2800" dirty="0">
                <a:latin typeface="Arial" panose="020B0604020202020204" pitchFamily="34" charset="0"/>
                <a:cs typeface="Arial" panose="020B0604020202020204" pitchFamily="34" charset="0"/>
              </a:rPr>
              <a:t>Learning for improved practice around the education sector </a:t>
            </a:r>
            <a:endParaRPr lang="en-GB" sz="36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669235" y="1495407"/>
            <a:ext cx="10860156" cy="4810799"/>
          </a:xfrm>
        </p:spPr>
        <p:txBody>
          <a:bodyPr>
            <a:noAutofit/>
          </a:bodyPr>
          <a:lstStyle/>
          <a:p>
            <a:pPr marL="0" lvl="0" indent="0">
              <a:lnSpc>
                <a:spcPct val="120000"/>
              </a:lnSpc>
              <a:spcBef>
                <a:spcPts val="0"/>
              </a:spcBef>
              <a:spcAft>
                <a:spcPts val="300"/>
              </a:spcAft>
              <a:buNone/>
            </a:pPr>
            <a:r>
              <a:rPr lang="en-GB" b="1" i="1" dirty="0">
                <a:latin typeface="Arial" panose="020B0604020202020204" pitchFamily="34" charset="0"/>
                <a:cs typeface="Arial" panose="020B0604020202020204" pitchFamily="34" charset="0"/>
              </a:rPr>
              <a:t>‘Many case reviews highlighted education as a source of stability and continuity in children’s lives. Teachers were often identified as a positive relationship in the child’s life’ (NSPCC, 2023, p.2)</a:t>
            </a:r>
          </a:p>
          <a:p>
            <a:pPr marL="993775" lvl="0" indent="-439738">
              <a:lnSpc>
                <a:spcPct val="120000"/>
              </a:lnSpc>
              <a:spcBef>
                <a:spcPts val="0"/>
              </a:spcBef>
              <a:spcAft>
                <a:spcPts val="300"/>
              </a:spcAft>
              <a:buFont typeface="Wingdings" panose="05000000000000000000" pitchFamily="2" charset="2"/>
              <a:buChar char="q"/>
            </a:pPr>
            <a:r>
              <a:rPr lang="en-GB" dirty="0">
                <a:latin typeface="Arial" panose="020B0604020202020204" pitchFamily="34" charset="0"/>
                <a:cs typeface="Arial" panose="020B0604020202020204" pitchFamily="34" charset="0"/>
              </a:rPr>
              <a:t>Behaviour and attendance – are these indicators of safeguarding concerns?</a:t>
            </a:r>
          </a:p>
          <a:p>
            <a:pPr marL="993775" indent="-439738">
              <a:lnSpc>
                <a:spcPct val="120000"/>
              </a:lnSpc>
              <a:spcBef>
                <a:spcPts val="0"/>
              </a:spcBef>
              <a:spcAft>
                <a:spcPts val="300"/>
              </a:spcAft>
              <a:buFont typeface="Wingdings" panose="05000000000000000000" pitchFamily="2" charset="2"/>
              <a:buChar char="q"/>
            </a:pPr>
            <a:r>
              <a:rPr lang="en-GB" dirty="0">
                <a:latin typeface="Arial" panose="020B0604020202020204" pitchFamily="34" charset="0"/>
                <a:cs typeface="Arial" panose="020B0604020202020204" pitchFamily="34" charset="0"/>
              </a:rPr>
              <a:t>Bullying – why is it taking place and what is impact is it having on children? </a:t>
            </a:r>
          </a:p>
          <a:p>
            <a:pPr marL="993775" lvl="0" indent="-439738">
              <a:lnSpc>
                <a:spcPct val="120000"/>
              </a:lnSpc>
              <a:spcBef>
                <a:spcPts val="0"/>
              </a:spcBef>
              <a:spcAft>
                <a:spcPts val="300"/>
              </a:spcAft>
              <a:buFont typeface="Wingdings" panose="05000000000000000000" pitchFamily="2" charset="2"/>
              <a:buChar char="q"/>
            </a:pPr>
            <a:r>
              <a:rPr lang="en-GB" dirty="0">
                <a:latin typeface="Arial" panose="020B0604020202020204" pitchFamily="34" charset="0"/>
                <a:cs typeface="Arial" panose="020B0604020202020204" pitchFamily="34" charset="0"/>
              </a:rPr>
              <a:t>It can be hard to get children with SEND the help they needed. </a:t>
            </a:r>
            <a:endParaRPr lang="en-GB" dirty="0">
              <a:effectLst/>
              <a:latin typeface="Arial" panose="020B0604020202020204" pitchFamily="34" charset="0"/>
              <a:ea typeface="Calibri" panose="020F0502020204030204" pitchFamily="34" charset="0"/>
              <a:cs typeface="Arial" panose="020B0604020202020204" pitchFamily="34" charset="0"/>
            </a:endParaRPr>
          </a:p>
          <a:p>
            <a:pPr marL="993775" lvl="0" indent="-439738">
              <a:lnSpc>
                <a:spcPct val="120000"/>
              </a:lnSpc>
              <a:spcBef>
                <a:spcPts val="0"/>
              </a:spcBef>
              <a:spcAft>
                <a:spcPts val="300"/>
              </a:spcAft>
              <a:buFont typeface="Wingdings" panose="05000000000000000000" pitchFamily="2" charset="2"/>
              <a:buChar char="q"/>
            </a:pPr>
            <a:r>
              <a:rPr lang="en-GB" dirty="0">
                <a:latin typeface="Arial" panose="020B0604020202020204" pitchFamily="34" charset="0"/>
                <a:cs typeface="Arial" panose="020B0604020202020204" pitchFamily="34" charset="0"/>
              </a:rPr>
              <a:t>Difficult to engage with, or effectively challenge, parents. </a:t>
            </a:r>
          </a:p>
          <a:p>
            <a:pPr marL="993775" lvl="0" indent="-439738">
              <a:lnSpc>
                <a:spcPct val="120000"/>
              </a:lnSpc>
              <a:spcBef>
                <a:spcPts val="0"/>
              </a:spcBef>
              <a:spcAft>
                <a:spcPts val="300"/>
              </a:spcAft>
              <a:buFont typeface="Wingdings" panose="05000000000000000000" pitchFamily="2" charset="2"/>
              <a:buChar char="q"/>
            </a:pPr>
            <a:r>
              <a:rPr lang="en-GB" dirty="0">
                <a:latin typeface="Arial" panose="020B0604020202020204" pitchFamily="34" charset="0"/>
                <a:cs typeface="Arial" panose="020B0604020202020204" pitchFamily="34" charset="0"/>
              </a:rPr>
              <a:t>Difficult to get the information needed.  Delays in sharing information. </a:t>
            </a:r>
          </a:p>
          <a:p>
            <a:pPr marL="993775" lvl="0" indent="-439738">
              <a:lnSpc>
                <a:spcPct val="120000"/>
              </a:lnSpc>
              <a:spcBef>
                <a:spcPts val="0"/>
              </a:spcBef>
              <a:spcAft>
                <a:spcPts val="300"/>
              </a:spcAft>
              <a:buFont typeface="Wingdings" panose="05000000000000000000" pitchFamily="2" charset="2"/>
              <a:buChar char="q"/>
            </a:pPr>
            <a:r>
              <a:rPr lang="en-GB" dirty="0">
                <a:effectLst/>
                <a:latin typeface="Arial" panose="020B0604020202020204" pitchFamily="34" charset="0"/>
                <a:ea typeface="Calibri" panose="020F0502020204030204" pitchFamily="34" charset="0"/>
                <a:cs typeface="Arial" panose="020B0604020202020204" pitchFamily="34" charset="0"/>
              </a:rPr>
              <a:t>Teachers are well placed to r</a:t>
            </a:r>
            <a:r>
              <a:rPr lang="en-GB" dirty="0">
                <a:latin typeface="Arial" panose="020B0604020202020204" pitchFamily="34" charset="0"/>
                <a:cs typeface="Arial" panose="020B0604020202020204" pitchFamily="34" charset="0"/>
              </a:rPr>
              <a:t>ecognise and respond to abuse - ongoing concerns or changes in circumstances</a:t>
            </a:r>
          </a:p>
          <a:p>
            <a:pPr marL="993775" lvl="0" indent="-439738">
              <a:lnSpc>
                <a:spcPct val="120000"/>
              </a:lnSpc>
              <a:spcBef>
                <a:spcPts val="0"/>
              </a:spcBef>
              <a:spcAft>
                <a:spcPts val="300"/>
              </a:spcAft>
              <a:buFont typeface="Wingdings" panose="05000000000000000000" pitchFamily="2" charset="2"/>
              <a:buChar char="q"/>
            </a:pPr>
            <a:r>
              <a:rPr lang="en-GB" dirty="0">
                <a:latin typeface="Arial" panose="020B0604020202020204" pitchFamily="34" charset="0"/>
                <a:cs typeface="Arial" panose="020B0604020202020204" pitchFamily="34" charset="0"/>
              </a:rPr>
              <a:t>Teachers need resources and knowledge to keep children safe online</a:t>
            </a:r>
          </a:p>
          <a:p>
            <a:pPr marL="993775" lvl="0" indent="-439738">
              <a:lnSpc>
                <a:spcPct val="120000"/>
              </a:lnSpc>
              <a:spcBef>
                <a:spcPts val="0"/>
              </a:spcBef>
              <a:spcAft>
                <a:spcPts val="300"/>
              </a:spcAft>
              <a:buFont typeface="Wingdings" panose="05000000000000000000" pitchFamily="2" charset="2"/>
              <a:buChar char="q"/>
            </a:pPr>
            <a:r>
              <a:rPr lang="en-GB" dirty="0">
                <a:latin typeface="Arial" panose="020B0604020202020204" pitchFamily="34" charset="0"/>
                <a:cs typeface="Arial" panose="020B0604020202020204" pitchFamily="34" charset="0"/>
              </a:rPr>
              <a:t>In high-achieving schools, children are more worried about disclosing abuse</a:t>
            </a:r>
          </a:p>
          <a:p>
            <a:pPr marL="534988" lvl="0" indent="-534988">
              <a:lnSpc>
                <a:spcPct val="120000"/>
              </a:lnSpc>
              <a:spcBef>
                <a:spcPts val="0"/>
              </a:spcBef>
              <a:spcAft>
                <a:spcPts val="0"/>
              </a:spcAft>
              <a:buFont typeface="Wingdings" panose="05000000000000000000" pitchFamily="2" charset="2"/>
              <a:buChar char="q"/>
            </a:pPr>
            <a:endParaRPr lang="en-GB" sz="1800" dirty="0">
              <a:latin typeface="Arial" panose="020B0604020202020204" pitchFamily="34" charset="0"/>
              <a:cs typeface="Arial" panose="020B0604020202020204" pitchFamily="34" charset="0"/>
            </a:endParaRPr>
          </a:p>
          <a:p>
            <a:pPr marL="534988" lvl="0" indent="-534988">
              <a:lnSpc>
                <a:spcPct val="120000"/>
              </a:lnSpc>
              <a:spcBef>
                <a:spcPts val="0"/>
              </a:spcBef>
              <a:spcAft>
                <a:spcPts val="0"/>
              </a:spcAft>
              <a:buFont typeface="Wingdings" panose="05000000000000000000" pitchFamily="2" charset="2"/>
              <a:buChar char="q"/>
            </a:pPr>
            <a:endParaRPr lang="en-GB" sz="18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FD0778C1-4D02-626C-43B5-B64385A0759B}"/>
              </a:ext>
            </a:extLst>
          </p:cNvPr>
          <p:cNvSpPr txBox="1">
            <a:spLocks/>
          </p:cNvSpPr>
          <p:nvPr/>
        </p:nvSpPr>
        <p:spPr>
          <a:xfrm>
            <a:off x="1" y="6372665"/>
            <a:ext cx="12146316" cy="4853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182563" indent="0" algn="r">
              <a:lnSpc>
                <a:spcPct val="120000"/>
              </a:lnSpc>
              <a:spcBef>
                <a:spcPts val="600"/>
              </a:spcBef>
              <a:spcAft>
                <a:spcPts val="0"/>
              </a:spcAft>
              <a:buNone/>
            </a:pPr>
            <a:r>
              <a:rPr lang="en-GB" i="1"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NSPCC (2023) </a:t>
            </a:r>
            <a:r>
              <a:rPr lang="en-GB" dirty="0">
                <a:solidFill>
                  <a:schemeClr val="bg1"/>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Education: learning from case reviews </a:t>
            </a:r>
            <a:endParaRPr lang="en-GB"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972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20" y="552821"/>
            <a:ext cx="10036449" cy="751488"/>
          </a:xfrm>
          <a:prstGeom prst="rect">
            <a:avLst/>
          </a:prstGeom>
        </p:spPr>
        <p:txBody>
          <a:bodyPr vert="horz" wrap="square" lIns="0" tIns="12700" rIns="0" bIns="0" rtlCol="0" anchor="b">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Key </a:t>
            </a:r>
            <a:r>
              <a:rPr lang="en-GB" spc="-5" dirty="0">
                <a:latin typeface="Arial" panose="020B0604020202020204" pitchFamily="34" charset="0"/>
                <a:cs typeface="Arial" panose="020B0604020202020204" pitchFamily="34" charset="0"/>
              </a:rPr>
              <a:t>Documents</a:t>
            </a:r>
            <a:endParaRPr dirty="0">
              <a:latin typeface="Arial" panose="020B0604020202020204" pitchFamily="34" charset="0"/>
              <a:cs typeface="Arial" panose="020B0604020202020204" pitchFamily="34" charset="0"/>
            </a:endParaRPr>
          </a:p>
        </p:txBody>
      </p:sp>
      <p:sp>
        <p:nvSpPr>
          <p:cNvPr id="6" name="object 6"/>
          <p:cNvSpPr txBox="1"/>
          <p:nvPr/>
        </p:nvSpPr>
        <p:spPr>
          <a:xfrm>
            <a:off x="547286" y="1909337"/>
            <a:ext cx="11100763" cy="3832203"/>
          </a:xfrm>
          <a:prstGeom prst="rect">
            <a:avLst/>
          </a:prstGeom>
        </p:spPr>
        <p:txBody>
          <a:bodyPr vert="horz" wrap="square" lIns="0" tIns="13335" rIns="0" bIns="0" rtlCol="0">
            <a:spAutoFit/>
          </a:bodyPr>
          <a:lstStyle/>
          <a:p>
            <a:pPr marL="1168400" marR="5080" indent="-717550">
              <a:lnSpc>
                <a:spcPct val="120000"/>
              </a:lnSpc>
              <a:spcBef>
                <a:spcPts val="600"/>
              </a:spcBef>
              <a:spcAft>
                <a:spcPts val="600"/>
              </a:spcAft>
              <a:buClr>
                <a:srgbClr val="00B0F0"/>
              </a:buClr>
              <a:buFont typeface="Wingdings" panose="05000000000000000000" pitchFamily="2" charset="2"/>
              <a:buChar char="q"/>
              <a:tabLst>
                <a:tab pos="3032125" algn="l"/>
              </a:tabLst>
            </a:pPr>
            <a:r>
              <a:rPr lang="en-GB" sz="3600" b="1" i="1" dirty="0">
                <a:solidFill>
                  <a:srgbClr val="FF0000"/>
                </a:solidFill>
                <a:latin typeface="Arial" panose="020B0604020202020204" pitchFamily="34" charset="0"/>
                <a:cs typeface="Arial" panose="020B0604020202020204" pitchFamily="34" charset="0"/>
              </a:rPr>
              <a:t>Keeping Children </a:t>
            </a:r>
            <a:r>
              <a:rPr lang="en-GB" sz="3600" b="1" i="1" spc="-5" dirty="0">
                <a:solidFill>
                  <a:srgbClr val="FF0000"/>
                </a:solidFill>
                <a:latin typeface="Arial" panose="020B0604020202020204" pitchFamily="34" charset="0"/>
                <a:cs typeface="Arial" panose="020B0604020202020204" pitchFamily="34" charset="0"/>
              </a:rPr>
              <a:t>Safe in </a:t>
            </a:r>
            <a:r>
              <a:rPr lang="en-GB" sz="3600" b="1" i="1" dirty="0">
                <a:solidFill>
                  <a:srgbClr val="FF0000"/>
                </a:solidFill>
                <a:latin typeface="Arial" panose="020B0604020202020204" pitchFamily="34" charset="0"/>
                <a:cs typeface="Arial" panose="020B0604020202020204" pitchFamily="34" charset="0"/>
              </a:rPr>
              <a:t>Education (2025) </a:t>
            </a:r>
            <a:r>
              <a:rPr lang="en-GB" sz="2800" b="1" i="1" dirty="0">
                <a:solidFill>
                  <a:srgbClr val="FF0000"/>
                </a:solidFill>
                <a:latin typeface="Arial" panose="020B0604020202020204" pitchFamily="34" charset="0"/>
                <a:cs typeface="Arial" panose="020B0604020202020204" pitchFamily="34" charset="0"/>
              </a:rPr>
              <a:t>– </a:t>
            </a:r>
            <a:r>
              <a:rPr lang="en-GB" sz="2800" i="1" dirty="0">
                <a:solidFill>
                  <a:srgbClr val="FF0000"/>
                </a:solidFill>
                <a:latin typeface="Arial" panose="020B0604020202020204" pitchFamily="34" charset="0"/>
                <a:cs typeface="Arial" panose="020B0604020202020204" pitchFamily="34" charset="0"/>
              </a:rPr>
              <a:t>part 1, Annex A, Annex B</a:t>
            </a:r>
            <a:endParaRPr lang="en-GB" sz="3600" i="1" dirty="0">
              <a:solidFill>
                <a:srgbClr val="FF0000"/>
              </a:solidFill>
              <a:latin typeface="Arial" panose="020B0604020202020204" pitchFamily="34" charset="0"/>
              <a:cs typeface="Arial" panose="020B0604020202020204" pitchFamily="34" charset="0"/>
            </a:endParaRPr>
          </a:p>
          <a:p>
            <a:pPr marL="1168400" marR="5080" indent="-717550">
              <a:lnSpc>
                <a:spcPct val="120000"/>
              </a:lnSpc>
              <a:spcBef>
                <a:spcPts val="600"/>
              </a:spcBef>
              <a:spcAft>
                <a:spcPts val="600"/>
              </a:spcAft>
              <a:buClr>
                <a:srgbClr val="00B0F0"/>
              </a:buClr>
              <a:buFont typeface="Wingdings" panose="05000000000000000000" pitchFamily="2" charset="2"/>
              <a:buChar char="q"/>
              <a:tabLst>
                <a:tab pos="3032125" algn="l"/>
              </a:tabLst>
            </a:pPr>
            <a:r>
              <a:rPr lang="en-GB" sz="2400" i="1" spc="-10" dirty="0">
                <a:solidFill>
                  <a:schemeClr val="tx1">
                    <a:lumMod val="85000"/>
                    <a:lumOff val="15000"/>
                  </a:schemeClr>
                </a:solidFill>
                <a:latin typeface="Arial" panose="020B0604020202020204" pitchFamily="34" charset="0"/>
                <a:cs typeface="Arial" panose="020B0604020202020204" pitchFamily="34" charset="0"/>
              </a:rPr>
              <a:t>‘Must’ and ‘Should’</a:t>
            </a:r>
          </a:p>
          <a:p>
            <a:pPr marL="2082800" marR="5080" lvl="2" indent="-717550">
              <a:lnSpc>
                <a:spcPct val="120000"/>
              </a:lnSpc>
              <a:spcBef>
                <a:spcPts val="600"/>
              </a:spcBef>
              <a:spcAft>
                <a:spcPts val="600"/>
              </a:spcAft>
              <a:buClr>
                <a:srgbClr val="00B0F0"/>
              </a:buClr>
              <a:buFont typeface="Wingdings" panose="05000000000000000000" pitchFamily="2" charset="2"/>
              <a:buChar char="q"/>
              <a:tabLst>
                <a:tab pos="3032125" algn="l"/>
              </a:tabLst>
            </a:pPr>
            <a:r>
              <a:rPr lang="en-GB" sz="2400" i="1" spc="-10" dirty="0">
                <a:solidFill>
                  <a:schemeClr val="tx1">
                    <a:lumMod val="85000"/>
                    <a:lumOff val="15000"/>
                  </a:schemeClr>
                </a:solidFill>
                <a:latin typeface="Arial" panose="020B0604020202020204" pitchFamily="34" charset="0"/>
                <a:cs typeface="Arial" panose="020B0604020202020204" pitchFamily="34" charset="0"/>
                <a:hlinkClick r:id="rId2"/>
              </a:rPr>
              <a:t>Working </a:t>
            </a:r>
            <a:r>
              <a:rPr lang="en-GB" sz="2400" i="1" dirty="0">
                <a:solidFill>
                  <a:schemeClr val="tx1">
                    <a:lumMod val="85000"/>
                    <a:lumOff val="15000"/>
                  </a:schemeClr>
                </a:solidFill>
                <a:latin typeface="Arial" panose="020B0604020202020204" pitchFamily="34" charset="0"/>
                <a:cs typeface="Arial" panose="020B0604020202020204" pitchFamily="34" charset="0"/>
                <a:hlinkClick r:id="rId2"/>
              </a:rPr>
              <a:t>Together </a:t>
            </a:r>
            <a:r>
              <a:rPr lang="en-GB" sz="2400" i="1" spc="5" dirty="0">
                <a:solidFill>
                  <a:schemeClr val="tx1">
                    <a:lumMod val="85000"/>
                    <a:lumOff val="15000"/>
                  </a:schemeClr>
                </a:solidFill>
                <a:latin typeface="Arial" panose="020B0604020202020204" pitchFamily="34" charset="0"/>
                <a:cs typeface="Arial" panose="020B0604020202020204" pitchFamily="34" charset="0"/>
                <a:hlinkClick r:id="rId2"/>
              </a:rPr>
              <a:t>to </a:t>
            </a:r>
            <a:r>
              <a:rPr lang="en-GB" sz="2400" i="1" spc="-5" dirty="0">
                <a:solidFill>
                  <a:schemeClr val="tx1">
                    <a:lumMod val="85000"/>
                    <a:lumOff val="15000"/>
                  </a:schemeClr>
                </a:solidFill>
                <a:latin typeface="Arial" panose="020B0604020202020204" pitchFamily="34" charset="0"/>
                <a:cs typeface="Arial" panose="020B0604020202020204" pitchFamily="34" charset="0"/>
                <a:hlinkClick r:id="rId2"/>
              </a:rPr>
              <a:t>Safeguard  </a:t>
            </a:r>
            <a:r>
              <a:rPr lang="en-GB" sz="2400" i="1" dirty="0">
                <a:solidFill>
                  <a:schemeClr val="tx1">
                    <a:lumMod val="85000"/>
                    <a:lumOff val="15000"/>
                  </a:schemeClr>
                </a:solidFill>
                <a:latin typeface="Arial" panose="020B0604020202020204" pitchFamily="34" charset="0"/>
                <a:cs typeface="Arial" panose="020B0604020202020204" pitchFamily="34" charset="0"/>
                <a:hlinkClick r:id="rId2"/>
              </a:rPr>
              <a:t>Children</a:t>
            </a:r>
            <a:r>
              <a:rPr lang="en-GB" sz="2400" i="1" spc="-20" dirty="0">
                <a:solidFill>
                  <a:schemeClr val="tx1">
                    <a:lumMod val="85000"/>
                    <a:lumOff val="15000"/>
                  </a:schemeClr>
                </a:solidFill>
                <a:latin typeface="Arial" panose="020B0604020202020204" pitchFamily="34" charset="0"/>
                <a:cs typeface="Arial" panose="020B0604020202020204" pitchFamily="34" charset="0"/>
                <a:hlinkClick r:id="rId2"/>
              </a:rPr>
              <a:t> (</a:t>
            </a:r>
            <a:r>
              <a:rPr lang="en-GB" sz="2400" i="1" dirty="0">
                <a:solidFill>
                  <a:schemeClr val="tx1">
                    <a:lumMod val="85000"/>
                    <a:lumOff val="15000"/>
                  </a:schemeClr>
                </a:solidFill>
                <a:latin typeface="Arial" panose="020B0604020202020204" pitchFamily="34" charset="0"/>
                <a:cs typeface="Arial" panose="020B0604020202020204" pitchFamily="34" charset="0"/>
                <a:hlinkClick r:id="rId2"/>
              </a:rPr>
              <a:t>2023) </a:t>
            </a:r>
            <a:r>
              <a:rPr lang="en-GB" sz="2400" i="1" dirty="0">
                <a:solidFill>
                  <a:schemeClr val="tx1">
                    <a:lumMod val="85000"/>
                    <a:lumOff val="15000"/>
                  </a:schemeClr>
                </a:solidFill>
                <a:latin typeface="Arial" panose="020B0604020202020204" pitchFamily="34" charset="0"/>
                <a:cs typeface="Arial" panose="020B0604020202020204" pitchFamily="34" charset="0"/>
              </a:rPr>
              <a:t>– statutory guidance</a:t>
            </a:r>
          </a:p>
          <a:p>
            <a:pPr marL="2082800" marR="5080" lvl="2" indent="-717550">
              <a:lnSpc>
                <a:spcPct val="120000"/>
              </a:lnSpc>
              <a:spcBef>
                <a:spcPts val="600"/>
              </a:spcBef>
              <a:spcAft>
                <a:spcPts val="600"/>
              </a:spcAft>
              <a:buClr>
                <a:srgbClr val="00B0F0"/>
              </a:buClr>
              <a:buFont typeface="Wingdings" panose="05000000000000000000" pitchFamily="2" charset="2"/>
              <a:buChar char="q"/>
              <a:tabLst>
                <a:tab pos="3032125" algn="l"/>
              </a:tabLst>
            </a:pPr>
            <a:r>
              <a:rPr sz="2400" i="1" spc="-1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What </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to </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Do </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if </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You’re </a:t>
            </a:r>
            <a:r>
              <a:rPr sz="2400" i="1" spc="-10"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Worried </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a</a:t>
            </a:r>
            <a:r>
              <a:rPr sz="2400" i="1" spc="-20"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 </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Child</a:t>
            </a:r>
            <a:r>
              <a:rPr sz="2400" i="1" spc="-10"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 </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i</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s </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Bein</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g</a:t>
            </a:r>
            <a:r>
              <a:rPr sz="2400" i="1" spc="-10"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 A</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b</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u</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s</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e</a:t>
            </a:r>
            <a:r>
              <a:rPr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d</a:t>
            </a:r>
            <a:r>
              <a:rPr lang="en-GB" sz="2400" i="1"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 advice for practitioners (</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2</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0</a:t>
            </a:r>
            <a:r>
              <a:rPr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15</a:t>
            </a:r>
            <a:r>
              <a:rPr lang="en-GB" sz="2400" i="1" spc="-5" dirty="0">
                <a:solidFill>
                  <a:schemeClr val="tx1">
                    <a:lumMod val="85000"/>
                    <a:lumOff val="15000"/>
                  </a:schemeClr>
                </a:solidFill>
                <a:latin typeface="Arial" panose="020B0604020202020204" pitchFamily="34" charset="0"/>
                <a:cs typeface="Arial" panose="020B0604020202020204" pitchFamily="34" charset="0"/>
                <a:hlinkClick r:id="rId3" action="ppaction://hlinkfile"/>
              </a:rPr>
              <a:t>) </a:t>
            </a:r>
            <a:r>
              <a:rPr lang="en-GB" sz="2400" i="1" spc="-5" dirty="0">
                <a:solidFill>
                  <a:schemeClr val="tx1">
                    <a:lumMod val="85000"/>
                    <a:lumOff val="15000"/>
                  </a:schemeClr>
                </a:solidFill>
                <a:latin typeface="Arial" panose="020B0604020202020204" pitchFamily="34" charset="0"/>
                <a:cs typeface="Arial" panose="020B0604020202020204" pitchFamily="34" charset="0"/>
              </a:rPr>
              <a:t>– Gov advice</a:t>
            </a:r>
          </a:p>
        </p:txBody>
      </p:sp>
      <p:pic>
        <p:nvPicPr>
          <p:cNvPr id="11" name="Picture 2" descr="Crest of St Mary's University, Twickenham">
            <a:extLst>
              <a:ext uri="{FF2B5EF4-FFF2-40B4-BE49-F238E27FC236}">
                <a16:creationId xmlns:a16="http://schemas.microsoft.com/office/drawing/2014/main" id="{588A17F2-8899-46F8-A312-A3186F1156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18" y="543687"/>
            <a:ext cx="10036449" cy="689932"/>
          </a:xfrm>
          <a:prstGeom prst="rect">
            <a:avLst/>
          </a:prstGeom>
        </p:spPr>
        <p:txBody>
          <a:bodyPr vert="horz" wrap="square" lIns="0" tIns="12700" rIns="0" bIns="0" rtlCol="0" anchor="b">
            <a:spAutoFit/>
          </a:bodyPr>
          <a:lstStyle/>
          <a:p>
            <a:pPr marL="12700">
              <a:lnSpc>
                <a:spcPct val="100000"/>
              </a:lnSpc>
              <a:spcBef>
                <a:spcPts val="100"/>
              </a:spcBef>
            </a:pPr>
            <a:r>
              <a:rPr lang="en-GB" sz="4400" spc="-5" dirty="0">
                <a:latin typeface="Arial" panose="020B0604020202020204" pitchFamily="34" charset="0"/>
                <a:cs typeface="Arial" panose="020B0604020202020204" pitchFamily="34" charset="0"/>
              </a:rPr>
              <a:t>Keeping Children Safe in Education</a:t>
            </a:r>
            <a:endParaRPr sz="4400" dirty="0">
              <a:latin typeface="Arial" panose="020B0604020202020204" pitchFamily="34" charset="0"/>
              <a:cs typeface="Arial" panose="020B0604020202020204" pitchFamily="34" charset="0"/>
            </a:endParaRPr>
          </a:p>
        </p:txBody>
      </p:sp>
      <p:sp>
        <p:nvSpPr>
          <p:cNvPr id="6" name="object 6"/>
          <p:cNvSpPr txBox="1"/>
          <p:nvPr/>
        </p:nvSpPr>
        <p:spPr>
          <a:xfrm>
            <a:off x="933887" y="1861149"/>
            <a:ext cx="10599309" cy="4192302"/>
          </a:xfrm>
          <a:prstGeom prst="rect">
            <a:avLst/>
          </a:prstGeom>
        </p:spPr>
        <p:txBody>
          <a:bodyPr vert="horz" wrap="square" lIns="0" tIns="13335" rIns="0" bIns="0" rtlCol="0">
            <a:spAutoFit/>
          </a:bodyPr>
          <a:lstStyle/>
          <a:p>
            <a:pPr marL="450850" marR="5080" indent="-450850">
              <a:lnSpc>
                <a:spcPct val="150000"/>
              </a:lnSpc>
              <a:buClr>
                <a:srgbClr val="00B0F0"/>
              </a:buClr>
              <a:buFont typeface="Wingdings" panose="05000000000000000000" pitchFamily="2" charset="2"/>
              <a:buChar char="q"/>
              <a:tabLst>
                <a:tab pos="3032125" algn="l"/>
              </a:tabLst>
            </a:pPr>
            <a:r>
              <a:rPr lang="en-GB" sz="2400" dirty="0">
                <a:solidFill>
                  <a:srgbClr val="FF0000"/>
                </a:solidFill>
                <a:latin typeface="Arial" panose="020B0604020202020204" pitchFamily="34" charset="0"/>
                <a:cs typeface="Arial" panose="020B0604020202020204" pitchFamily="34" charset="0"/>
              </a:rPr>
              <a:t>Part 1 – All staff</a:t>
            </a:r>
          </a:p>
          <a:p>
            <a:pPr marL="1365250" marR="5080" lvl="2" indent="-450850">
              <a:lnSpc>
                <a:spcPct val="150000"/>
              </a:lnSpc>
              <a:buClr>
                <a:srgbClr val="00B0F0"/>
              </a:buClr>
              <a:buFont typeface="Wingdings" panose="05000000000000000000" pitchFamily="2" charset="2"/>
              <a:buChar char="q"/>
              <a:tabLst>
                <a:tab pos="3032125" algn="l"/>
              </a:tabLst>
            </a:pPr>
            <a:r>
              <a:rPr lang="en-GB" sz="2000" dirty="0">
                <a:solidFill>
                  <a:srgbClr val="FF0000"/>
                </a:solidFill>
                <a:latin typeface="Arial" panose="020B0604020202020204" pitchFamily="34" charset="0"/>
                <a:cs typeface="Arial" panose="020B0604020202020204" pitchFamily="34" charset="0"/>
              </a:rPr>
              <a:t>Annex A – condensed version</a:t>
            </a:r>
          </a:p>
          <a:p>
            <a:pPr marL="1365250" marR="5080" lvl="2" indent="-450850">
              <a:lnSpc>
                <a:spcPct val="150000"/>
              </a:lnSpc>
              <a:buClr>
                <a:srgbClr val="00B0F0"/>
              </a:buClr>
              <a:buFont typeface="Wingdings" panose="05000000000000000000" pitchFamily="2" charset="2"/>
              <a:buChar char="q"/>
              <a:tabLst>
                <a:tab pos="3032125" algn="l"/>
              </a:tabLst>
            </a:pPr>
            <a:r>
              <a:rPr lang="en-GB" sz="2000" dirty="0">
                <a:solidFill>
                  <a:srgbClr val="FF0000"/>
                </a:solidFill>
                <a:latin typeface="Arial" panose="020B0604020202020204" pitchFamily="34" charset="0"/>
                <a:cs typeface="Arial" panose="020B0604020202020204" pitchFamily="34" charset="0"/>
              </a:rPr>
              <a:t>Annex B – further info/support about specific abuse / safeguarding issues</a:t>
            </a:r>
            <a:endParaRPr lang="en-GB" sz="2400" dirty="0">
              <a:solidFill>
                <a:srgbClr val="FF0000"/>
              </a:solidFill>
              <a:latin typeface="Arial" panose="020B0604020202020204" pitchFamily="34" charset="0"/>
              <a:cs typeface="Arial" panose="020B0604020202020204" pitchFamily="34" charset="0"/>
            </a:endParaRPr>
          </a:p>
          <a:p>
            <a:pPr marL="450850" marR="5080" indent="-450850">
              <a:lnSpc>
                <a:spcPct val="15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Part 2 – Management of safeguarding</a:t>
            </a:r>
          </a:p>
          <a:p>
            <a:pPr marL="450850" marR="5080" indent="-450850">
              <a:lnSpc>
                <a:spcPct val="15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Part 3 – Safer Recruitment</a:t>
            </a:r>
          </a:p>
          <a:p>
            <a:pPr marL="450850" marR="5080" indent="-450850">
              <a:lnSpc>
                <a:spcPct val="15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Part 4 – Allegations made against teachers and other staff</a:t>
            </a:r>
            <a:endParaRPr lang="en-GB" sz="2000" dirty="0">
              <a:solidFill>
                <a:schemeClr val="tx1">
                  <a:lumMod val="85000"/>
                  <a:lumOff val="15000"/>
                </a:schemeClr>
              </a:solidFill>
              <a:latin typeface="Arial" panose="020B0604020202020204" pitchFamily="34" charset="0"/>
              <a:cs typeface="Arial" panose="020B0604020202020204" pitchFamily="34" charset="0"/>
            </a:endParaRPr>
          </a:p>
          <a:p>
            <a:pPr marL="450850" marR="5080" indent="-450850">
              <a:lnSpc>
                <a:spcPct val="15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Part 5 – Child on child sexual violence and harassment</a:t>
            </a:r>
          </a:p>
          <a:p>
            <a:pPr marR="5080">
              <a:lnSpc>
                <a:spcPct val="150000"/>
              </a:lnSpc>
              <a:buClr>
                <a:srgbClr val="00B0F0"/>
              </a:buClr>
              <a:tabLst>
                <a:tab pos="3032125" algn="l"/>
              </a:tabLst>
            </a:pPr>
            <a:endParaRPr lang="en-GB" sz="2400" dirty="0">
              <a:solidFill>
                <a:schemeClr val="tx1">
                  <a:lumMod val="85000"/>
                  <a:lumOff val="15000"/>
                </a:schemeClr>
              </a:solidFill>
              <a:latin typeface="Arial" panose="020B0604020202020204" pitchFamily="34" charset="0"/>
              <a:cs typeface="Arial" panose="020B0604020202020204" pitchFamily="34" charset="0"/>
            </a:endParaRPr>
          </a:p>
        </p:txBody>
      </p:sp>
      <p:pic>
        <p:nvPicPr>
          <p:cNvPr id="11" name="Picture 2" descr="Crest of St Mary's University, Twickenham">
            <a:extLst>
              <a:ext uri="{FF2B5EF4-FFF2-40B4-BE49-F238E27FC236}">
                <a16:creationId xmlns:a16="http://schemas.microsoft.com/office/drawing/2014/main" id="{588A17F2-8899-46F8-A312-A3186F115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1832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1317" y="331486"/>
            <a:ext cx="8191500" cy="750847"/>
          </a:xfrm>
          <a:prstGeom prst="rect">
            <a:avLst/>
          </a:prstGeom>
        </p:spPr>
        <p:txBody>
          <a:bodyPr vert="horz" wrap="square" lIns="0" tIns="12065" rIns="0" bIns="0" rtlCol="0" anchor="b">
            <a:spAutoFit/>
          </a:bodyPr>
          <a:lstStyle/>
          <a:p>
            <a:pPr marL="12700">
              <a:lnSpc>
                <a:spcPct val="100000"/>
              </a:lnSpc>
              <a:spcBef>
                <a:spcPts val="95"/>
              </a:spcBef>
            </a:pPr>
            <a:r>
              <a:rPr lang="en-GB" spc="-10" dirty="0">
                <a:latin typeface="Arial" panose="020B0604020202020204" pitchFamily="34" charset="0"/>
                <a:cs typeface="Arial" panose="020B0604020202020204" pitchFamily="34" charset="0"/>
              </a:rPr>
              <a:t>Consideration</a:t>
            </a:r>
            <a:endParaRPr dirty="0">
              <a:latin typeface="Arial" panose="020B0604020202020204" pitchFamily="34" charset="0"/>
              <a:cs typeface="Arial" panose="020B0604020202020204" pitchFamily="34" charset="0"/>
            </a:endParaRPr>
          </a:p>
        </p:txBody>
      </p:sp>
      <p:sp>
        <p:nvSpPr>
          <p:cNvPr id="3" name="object 3"/>
          <p:cNvSpPr txBox="1"/>
          <p:nvPr/>
        </p:nvSpPr>
        <p:spPr>
          <a:xfrm>
            <a:off x="1221317" y="2171114"/>
            <a:ext cx="9920295" cy="3066417"/>
          </a:xfrm>
          <a:prstGeom prst="rect">
            <a:avLst/>
          </a:prstGeom>
        </p:spPr>
        <p:txBody>
          <a:bodyPr vert="horz" wrap="square" lIns="0" tIns="12065" rIns="0" bIns="0" rtlCol="0">
            <a:spAutoFit/>
          </a:bodyPr>
          <a:lstStyle/>
          <a:p>
            <a:pPr marL="168910" marR="5080" algn="ctr">
              <a:lnSpc>
                <a:spcPct val="120000"/>
              </a:lnSpc>
              <a:spcAft>
                <a:spcPts val="600"/>
              </a:spcAft>
              <a:buClr>
                <a:srgbClr val="353535"/>
              </a:buClr>
              <a:tabLst>
                <a:tab pos="456565" algn="l"/>
              </a:tabLst>
            </a:pPr>
            <a:r>
              <a:rPr lang="en-GB" sz="3200" dirty="0">
                <a:solidFill>
                  <a:srgbClr val="201F1E"/>
                </a:solidFill>
                <a:latin typeface="Arial" panose="020B0604020202020204" pitchFamily="34" charset="0"/>
                <a:cs typeface="Arial" panose="020B0604020202020204" pitchFamily="34" charset="0"/>
              </a:rPr>
              <a:t>The session explores safeguarding roles and responsibilities and will touch upon issues of a sensitive nature. </a:t>
            </a:r>
          </a:p>
          <a:p>
            <a:pPr marL="168910" marR="5080" algn="ctr">
              <a:lnSpc>
                <a:spcPct val="120000"/>
              </a:lnSpc>
              <a:spcAft>
                <a:spcPts val="600"/>
              </a:spcAft>
              <a:buClr>
                <a:srgbClr val="353535"/>
              </a:buClr>
              <a:tabLst>
                <a:tab pos="456565" algn="l"/>
              </a:tabLst>
            </a:pPr>
            <a:endParaRPr lang="en-GB" sz="3200" dirty="0">
              <a:solidFill>
                <a:srgbClr val="201F1E"/>
              </a:solidFill>
              <a:latin typeface="Arial" panose="020B0604020202020204" pitchFamily="34" charset="0"/>
              <a:cs typeface="Arial" panose="020B0604020202020204" pitchFamily="34" charset="0"/>
            </a:endParaRPr>
          </a:p>
          <a:p>
            <a:pPr marL="168910" marR="5080" algn="ctr">
              <a:lnSpc>
                <a:spcPct val="120000"/>
              </a:lnSpc>
              <a:spcAft>
                <a:spcPts val="600"/>
              </a:spcAft>
              <a:buClr>
                <a:srgbClr val="353535"/>
              </a:buClr>
              <a:tabLst>
                <a:tab pos="456565" algn="l"/>
              </a:tabLst>
            </a:pPr>
            <a:r>
              <a:rPr lang="en-GB" sz="3200" dirty="0">
                <a:solidFill>
                  <a:srgbClr val="201F1E"/>
                </a:solidFill>
                <a:latin typeface="Arial" panose="020B0604020202020204" pitchFamily="34" charset="0"/>
                <a:cs typeface="Arial" panose="020B0604020202020204" pitchFamily="34" charset="0"/>
              </a:rPr>
              <a:t>Please be reminded of mutual care and respect</a:t>
            </a:r>
            <a:endParaRPr lang="en-GB" sz="3600" dirty="0">
              <a:solidFill>
                <a:srgbClr val="221F1F"/>
              </a:solidFill>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75D356B8-6E7E-4D8C-853F-C2F6A12454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356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8259" y="236455"/>
            <a:ext cx="10036449" cy="751488"/>
          </a:xfrm>
          <a:prstGeom prst="rect">
            <a:avLst/>
          </a:prstGeom>
        </p:spPr>
        <p:txBody>
          <a:bodyPr vert="horz" wrap="square" lIns="0" tIns="12700" rIns="0" bIns="0" rtlCol="0" anchor="b">
            <a:spAutoFit/>
          </a:bodyPr>
          <a:lstStyle/>
          <a:p>
            <a:pPr marL="12700">
              <a:lnSpc>
                <a:spcPct val="100000"/>
              </a:lnSpc>
              <a:spcBef>
                <a:spcPts val="100"/>
              </a:spcBef>
            </a:pPr>
            <a:r>
              <a:rPr lang="en-GB" spc="-5" dirty="0">
                <a:latin typeface="Arial" panose="020B0604020202020204" pitchFamily="34" charset="0"/>
                <a:cs typeface="Arial" panose="020B0604020202020204" pitchFamily="34" charset="0"/>
              </a:rPr>
              <a:t>KCSIE – 2022 Updates</a:t>
            </a:r>
            <a:endParaRPr dirty="0">
              <a:latin typeface="Arial" panose="020B0604020202020204" pitchFamily="34" charset="0"/>
              <a:cs typeface="Arial" panose="020B0604020202020204" pitchFamily="34" charset="0"/>
            </a:endParaRPr>
          </a:p>
        </p:txBody>
      </p:sp>
      <p:pic>
        <p:nvPicPr>
          <p:cNvPr id="11" name="Picture 2" descr="Crest of St Mary's University, Twickenham">
            <a:extLst>
              <a:ext uri="{FF2B5EF4-FFF2-40B4-BE49-F238E27FC236}">
                <a16:creationId xmlns:a16="http://schemas.microsoft.com/office/drawing/2014/main" id="{588A17F2-8899-46F8-A312-A3186F115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Teachers struggle to deal with classroom sexual abuse&#10;">
            <a:extLst>
              <a:ext uri="{FF2B5EF4-FFF2-40B4-BE49-F238E27FC236}">
                <a16:creationId xmlns:a16="http://schemas.microsoft.com/office/drawing/2014/main" id="{D017C936-516C-438D-BE54-CB04E35263E7}"/>
              </a:ext>
            </a:extLst>
          </p:cNvPr>
          <p:cNvPicPr>
            <a:picLocks noChangeAspect="1"/>
          </p:cNvPicPr>
          <p:nvPr/>
        </p:nvPicPr>
        <p:blipFill>
          <a:blip r:embed="rId4"/>
          <a:stretch>
            <a:fillRect/>
          </a:stretch>
        </p:blipFill>
        <p:spPr>
          <a:xfrm>
            <a:off x="838200" y="1485470"/>
            <a:ext cx="5257800" cy="838200"/>
          </a:xfrm>
          <a:prstGeom prst="rect">
            <a:avLst/>
          </a:prstGeom>
          <a:ln>
            <a:solidFill>
              <a:schemeClr val="tx1"/>
            </a:solidFill>
          </a:ln>
          <a:effectLst>
            <a:outerShdw blurRad="50800" dist="38100" dir="2700000" algn="tl" rotWithShape="0">
              <a:prstClr val="black">
                <a:alpha val="40000"/>
              </a:prstClr>
            </a:outerShdw>
          </a:effectLst>
        </p:spPr>
      </p:pic>
      <p:pic>
        <p:nvPicPr>
          <p:cNvPr id="8" name="Picture 7" descr="Teachers say they do not feel equipped to deal with per-on-peer sexual abuse because they have had no training.">
            <a:extLst>
              <a:ext uri="{FF2B5EF4-FFF2-40B4-BE49-F238E27FC236}">
                <a16:creationId xmlns:a16="http://schemas.microsoft.com/office/drawing/2014/main" id="{4D3F9BD4-D3D2-4E88-8701-DB9D71F7861B}"/>
              </a:ext>
            </a:extLst>
          </p:cNvPr>
          <p:cNvPicPr>
            <a:picLocks noChangeAspect="1"/>
          </p:cNvPicPr>
          <p:nvPr/>
        </p:nvPicPr>
        <p:blipFill>
          <a:blip r:embed="rId5"/>
          <a:stretch>
            <a:fillRect/>
          </a:stretch>
        </p:blipFill>
        <p:spPr>
          <a:xfrm>
            <a:off x="838200" y="2452929"/>
            <a:ext cx="6802316" cy="671080"/>
          </a:xfrm>
          <a:prstGeom prst="rect">
            <a:avLst/>
          </a:prstGeom>
          <a:ln>
            <a:solidFill>
              <a:schemeClr val="tx1"/>
            </a:solidFill>
          </a:ln>
          <a:effectLst>
            <a:outerShdw blurRad="50800" dist="38100" dir="2700000" algn="tl" rotWithShape="0">
              <a:prstClr val="black">
                <a:alpha val="40000"/>
              </a:prstClr>
            </a:outerShdw>
          </a:effectLst>
        </p:spPr>
      </p:pic>
      <p:pic>
        <p:nvPicPr>
          <p:cNvPr id="10" name="Picture 9" descr="Text&#10;&#10;Description automatically generated">
            <a:extLst>
              <a:ext uri="{FF2B5EF4-FFF2-40B4-BE49-F238E27FC236}">
                <a16:creationId xmlns:a16="http://schemas.microsoft.com/office/drawing/2014/main" id="{03416A53-DEC9-45AC-B5E7-D7625E6E5A9F}"/>
              </a:ext>
            </a:extLst>
          </p:cNvPr>
          <p:cNvPicPr>
            <a:picLocks noChangeAspect="1"/>
          </p:cNvPicPr>
          <p:nvPr/>
        </p:nvPicPr>
        <p:blipFill>
          <a:blip r:embed="rId6"/>
          <a:stretch>
            <a:fillRect/>
          </a:stretch>
        </p:blipFill>
        <p:spPr>
          <a:xfrm>
            <a:off x="802152" y="3318725"/>
            <a:ext cx="7168076" cy="1340172"/>
          </a:xfrm>
          <a:prstGeom prst="rect">
            <a:avLst/>
          </a:prstGeom>
          <a:ln>
            <a:solidFill>
              <a:schemeClr val="tx1"/>
            </a:solidFill>
          </a:ln>
          <a:effectLst>
            <a:outerShdw blurRad="50800" dist="38100" dir="2700000" algn="tl" rotWithShape="0">
              <a:prstClr val="black">
                <a:alpha val="40000"/>
              </a:prstClr>
            </a:outerShdw>
          </a:effectLst>
        </p:spPr>
      </p:pic>
      <p:pic>
        <p:nvPicPr>
          <p:cNvPr id="13" name="Picture 12" descr="NSPCC launch Report Abuse in Education helpline">
            <a:extLst>
              <a:ext uri="{FF2B5EF4-FFF2-40B4-BE49-F238E27FC236}">
                <a16:creationId xmlns:a16="http://schemas.microsoft.com/office/drawing/2014/main" id="{EE72684A-2B44-4CC8-AE1E-4D3D64F8A03A}"/>
              </a:ext>
            </a:extLst>
          </p:cNvPr>
          <p:cNvPicPr>
            <a:picLocks noChangeAspect="1"/>
          </p:cNvPicPr>
          <p:nvPr/>
        </p:nvPicPr>
        <p:blipFill>
          <a:blip r:embed="rId7"/>
          <a:stretch>
            <a:fillRect/>
          </a:stretch>
        </p:blipFill>
        <p:spPr>
          <a:xfrm>
            <a:off x="4656407" y="4658897"/>
            <a:ext cx="7287066" cy="2109196"/>
          </a:xfrm>
          <a:prstGeom prst="rect">
            <a:avLst/>
          </a:prstGeom>
          <a:ln>
            <a:solidFill>
              <a:schemeClr val="tx1"/>
            </a:solidFill>
          </a:ln>
          <a:effectLst>
            <a:outerShdw blurRad="50800" dist="38100" dir="2700000" algn="tl" rotWithShape="0">
              <a:prstClr val="black">
                <a:alpha val="40000"/>
              </a:prstClr>
            </a:outerShdw>
          </a:effectLst>
        </p:spPr>
      </p:pic>
      <p:sp>
        <p:nvSpPr>
          <p:cNvPr id="3" name="TextBox 2">
            <a:extLst>
              <a:ext uri="{FF2B5EF4-FFF2-40B4-BE49-F238E27FC236}">
                <a16:creationId xmlns:a16="http://schemas.microsoft.com/office/drawing/2014/main" id="{0DD8E82C-358D-4A78-97AD-71CDC22FEE7D}"/>
              </a:ext>
            </a:extLst>
          </p:cNvPr>
          <p:cNvSpPr txBox="1"/>
          <p:nvPr/>
        </p:nvSpPr>
        <p:spPr>
          <a:xfrm>
            <a:off x="838200" y="5132188"/>
            <a:ext cx="3408312" cy="646331"/>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ln>
                  <a:solidFill>
                    <a:schemeClr val="tx1"/>
                  </a:solidFill>
                </a:ln>
                <a:solidFill>
                  <a:sysClr val="windowText" lastClr="000000"/>
                </a:solidFill>
              </a:rPr>
              <a:t>25% less investment in County Lines in rural locations (Aug 2021)</a:t>
            </a:r>
          </a:p>
        </p:txBody>
      </p:sp>
      <p:sp>
        <p:nvSpPr>
          <p:cNvPr id="12" name="TextBox 11">
            <a:extLst>
              <a:ext uri="{FF2B5EF4-FFF2-40B4-BE49-F238E27FC236}">
                <a16:creationId xmlns:a16="http://schemas.microsoft.com/office/drawing/2014/main" id="{D4BFE130-83FC-4F5A-9A34-A53C916CB37C}"/>
              </a:ext>
            </a:extLst>
          </p:cNvPr>
          <p:cNvSpPr txBox="1"/>
          <p:nvPr/>
        </p:nvSpPr>
        <p:spPr>
          <a:xfrm>
            <a:off x="6852943" y="1552772"/>
            <a:ext cx="3707426" cy="646331"/>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ln>
                  <a:solidFill>
                    <a:schemeClr val="tx1"/>
                  </a:solidFill>
                </a:ln>
                <a:solidFill>
                  <a:sysClr val="windowText" lastClr="000000"/>
                </a:solidFill>
              </a:rPr>
              <a:t>Reports of sex abuse between children double in 2 years (Sep 2021)</a:t>
            </a:r>
          </a:p>
        </p:txBody>
      </p:sp>
      <p:sp>
        <p:nvSpPr>
          <p:cNvPr id="14" name="TextBox 13">
            <a:extLst>
              <a:ext uri="{FF2B5EF4-FFF2-40B4-BE49-F238E27FC236}">
                <a16:creationId xmlns:a16="http://schemas.microsoft.com/office/drawing/2014/main" id="{FBDE9383-5865-43D6-9436-BED997F4FD4A}"/>
              </a:ext>
            </a:extLst>
          </p:cNvPr>
          <p:cNvSpPr txBox="1"/>
          <p:nvPr/>
        </p:nvSpPr>
        <p:spPr>
          <a:xfrm>
            <a:off x="8299940" y="2631166"/>
            <a:ext cx="3707427" cy="1200329"/>
          </a:xfrm>
          <a:prstGeom prst="rect">
            <a:avLst/>
          </a:prstGeom>
          <a:no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GB" dirty="0">
                <a:ln>
                  <a:solidFill>
                    <a:schemeClr val="tx1"/>
                  </a:solidFill>
                </a:ln>
                <a:solidFill>
                  <a:sysClr val="windowText" lastClr="000000"/>
                </a:solidFill>
              </a:rPr>
              <a:t>Child sexual abuse victims let down by ‘blatant hypocrisy and moral failing of religions’, inquiry finds (Sep 2021)</a:t>
            </a:r>
          </a:p>
        </p:txBody>
      </p:sp>
    </p:spTree>
    <p:extLst>
      <p:ext uri="{BB962C8B-B14F-4D97-AF65-F5344CB8AC3E}">
        <p14:creationId xmlns:p14="http://schemas.microsoft.com/office/powerpoint/2010/main" val="281404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est of St Mary's University, Twickenham">
            <a:extLst>
              <a:ext uri="{FF2B5EF4-FFF2-40B4-BE49-F238E27FC236}">
                <a16:creationId xmlns:a16="http://schemas.microsoft.com/office/drawing/2014/main" id="{588A17F2-8899-46F8-A312-A3186F115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57216DCC-05C3-4BC1-BBF3-03A02FE445CA}"/>
              </a:ext>
            </a:extLst>
          </p:cNvPr>
          <p:cNvSpPr txBox="1"/>
          <p:nvPr/>
        </p:nvSpPr>
        <p:spPr>
          <a:xfrm>
            <a:off x="747366" y="1614478"/>
            <a:ext cx="10949522" cy="4228402"/>
          </a:xfrm>
          <a:prstGeom prst="rect">
            <a:avLst/>
          </a:prstGeom>
          <a:noFill/>
        </p:spPr>
        <p:txBody>
          <a:bodyPr wrap="square">
            <a:spAutoFit/>
          </a:bodyPr>
          <a:lstStyle/>
          <a:p>
            <a:pPr marL="450850" indent="-450850">
              <a:lnSpc>
                <a:spcPct val="120000"/>
              </a:lnSpc>
              <a:spcAft>
                <a:spcPts val="1800"/>
              </a:spcAft>
              <a:buClr>
                <a:srgbClr val="00B0F0"/>
              </a:buClr>
              <a:buFont typeface="Wingdings" panose="05000000000000000000" pitchFamily="2" charset="2"/>
              <a:buChar char="q"/>
            </a:pPr>
            <a:r>
              <a:rPr lang="en-GB" sz="2200" i="1" dirty="0">
                <a:solidFill>
                  <a:schemeClr val="tx1">
                    <a:lumMod val="85000"/>
                    <a:lumOff val="15000"/>
                  </a:schemeClr>
                </a:solidFill>
                <a:latin typeface="Arial" panose="020B0604020202020204" pitchFamily="34" charset="0"/>
                <a:cs typeface="Arial" panose="020B0604020202020204" pitchFamily="34" charset="0"/>
              </a:rPr>
              <a:t>‘</a:t>
            </a:r>
            <a:r>
              <a:rPr lang="en-GB" sz="2200" b="0" i="1" dirty="0">
                <a:solidFill>
                  <a:schemeClr val="tx1">
                    <a:lumMod val="85000"/>
                    <a:lumOff val="15000"/>
                  </a:schemeClr>
                </a:solidFill>
                <a:effectLst/>
                <a:latin typeface="Arial" panose="020B0604020202020204" pitchFamily="34" charset="0"/>
                <a:cs typeface="Arial" panose="020B0604020202020204" pitchFamily="34" charset="0"/>
              </a:rPr>
              <a:t>It is concerning that for some children, incidents (of sexual harassment and online sexual abuse) are </a:t>
            </a:r>
            <a:r>
              <a:rPr lang="en-GB" sz="2200" i="1" dirty="0">
                <a:solidFill>
                  <a:srgbClr val="FF0000"/>
                </a:solidFill>
                <a:effectLst/>
                <a:latin typeface="Arial" panose="020B0604020202020204" pitchFamily="34" charset="0"/>
                <a:cs typeface="Arial" panose="020B0604020202020204" pitchFamily="34" charset="0"/>
              </a:rPr>
              <a:t>so commonplace that they see no point in reporting them</a:t>
            </a:r>
            <a:r>
              <a:rPr lang="en-GB" sz="2200" i="1" dirty="0">
                <a:solidFill>
                  <a:schemeClr val="tx1">
                    <a:lumMod val="85000"/>
                    <a:lumOff val="15000"/>
                  </a:schemeClr>
                </a:solidFill>
                <a:latin typeface="Arial" panose="020B0604020202020204" pitchFamily="34" charset="0"/>
                <a:cs typeface="Arial" panose="020B0604020202020204" pitchFamily="34" charset="0"/>
              </a:rPr>
              <a:t>’</a:t>
            </a:r>
            <a:r>
              <a:rPr lang="en-GB" sz="2200" b="0" i="1" dirty="0">
                <a:solidFill>
                  <a:schemeClr val="tx1">
                    <a:lumMod val="85000"/>
                    <a:lumOff val="15000"/>
                  </a:schemeClr>
                </a:solidFill>
                <a:effectLst/>
                <a:latin typeface="Arial" panose="020B0604020202020204" pitchFamily="34" charset="0"/>
                <a:cs typeface="Arial" panose="020B0604020202020204" pitchFamily="34" charset="0"/>
              </a:rPr>
              <a:t>. </a:t>
            </a:r>
          </a:p>
          <a:p>
            <a:pPr marL="450850" indent="-450850">
              <a:lnSpc>
                <a:spcPct val="120000"/>
              </a:lnSpc>
              <a:spcAft>
                <a:spcPts val="1800"/>
              </a:spcAft>
              <a:buClr>
                <a:srgbClr val="00B0F0"/>
              </a:buClr>
              <a:buFont typeface="Wingdings" panose="05000000000000000000" pitchFamily="2" charset="2"/>
              <a:buChar char="q"/>
            </a:pPr>
            <a:r>
              <a:rPr lang="en-GB" sz="2200" i="1" dirty="0">
                <a:solidFill>
                  <a:srgbClr val="FF0000"/>
                </a:solidFill>
                <a:latin typeface="Arial" panose="020B0604020202020204" pitchFamily="34" charset="0"/>
                <a:cs typeface="Arial" panose="020B0604020202020204" pitchFamily="34" charset="0"/>
              </a:rPr>
              <a:t>‘It shouldn’t be our responsibility to educate boys’ </a:t>
            </a:r>
          </a:p>
          <a:p>
            <a:pPr marL="450850" indent="-450850">
              <a:lnSpc>
                <a:spcPct val="120000"/>
              </a:lnSpc>
              <a:spcAft>
                <a:spcPts val="1800"/>
              </a:spcAft>
              <a:buClr>
                <a:srgbClr val="00B0F0"/>
              </a:buClr>
              <a:buFont typeface="Wingdings" panose="05000000000000000000" pitchFamily="2" charset="2"/>
              <a:buChar char="q"/>
            </a:pPr>
            <a:r>
              <a:rPr lang="en-GB" sz="2200" i="1" dirty="0">
                <a:solidFill>
                  <a:schemeClr val="tx1">
                    <a:lumMod val="85000"/>
                    <a:lumOff val="15000"/>
                  </a:schemeClr>
                </a:solidFill>
                <a:latin typeface="Arial" panose="020B0604020202020204" pitchFamily="34" charset="0"/>
                <a:cs typeface="Arial" panose="020B0604020202020204" pitchFamily="34" charset="0"/>
              </a:rPr>
              <a:t>‘P</a:t>
            </a:r>
            <a:r>
              <a:rPr lang="en-GB" sz="2200" b="0" i="1" dirty="0">
                <a:solidFill>
                  <a:schemeClr val="tx1">
                    <a:lumMod val="85000"/>
                    <a:lumOff val="15000"/>
                  </a:schemeClr>
                </a:solidFill>
                <a:effectLst/>
                <a:latin typeface="Arial" panose="020B0604020202020204" pitchFamily="34" charset="0"/>
                <a:cs typeface="Arial" panose="020B0604020202020204" pitchFamily="34" charset="0"/>
              </a:rPr>
              <a:t>rofessionals consistently </a:t>
            </a:r>
            <a:r>
              <a:rPr lang="en-GB" sz="2200" i="1" dirty="0">
                <a:solidFill>
                  <a:srgbClr val="FF0000"/>
                </a:solidFill>
                <a:effectLst/>
                <a:latin typeface="Arial" panose="020B0604020202020204" pitchFamily="34" charset="0"/>
                <a:cs typeface="Arial" panose="020B0604020202020204" pitchFamily="34" charset="0"/>
              </a:rPr>
              <a:t>underestimated the prevalence of online sexual abuse</a:t>
            </a:r>
            <a:r>
              <a:rPr lang="en-GB" sz="2200" i="1" dirty="0">
                <a:solidFill>
                  <a:srgbClr val="FF0000"/>
                </a:solidFill>
                <a:latin typeface="Arial" panose="020B0604020202020204" pitchFamily="34" charset="0"/>
                <a:cs typeface="Arial" panose="020B0604020202020204" pitchFamily="34" charset="0"/>
              </a:rPr>
              <a:t>’</a:t>
            </a:r>
            <a:r>
              <a:rPr lang="en-GB" sz="2200" i="1" dirty="0">
                <a:solidFill>
                  <a:srgbClr val="FF0000"/>
                </a:solidFill>
                <a:effectLst/>
                <a:latin typeface="Arial" panose="020B0604020202020204" pitchFamily="34" charset="0"/>
                <a:cs typeface="Arial" panose="020B0604020202020204" pitchFamily="34" charset="0"/>
              </a:rPr>
              <a:t>.</a:t>
            </a:r>
          </a:p>
          <a:p>
            <a:pPr marL="450850" indent="-450850">
              <a:lnSpc>
                <a:spcPct val="120000"/>
              </a:lnSpc>
              <a:spcAft>
                <a:spcPts val="1800"/>
              </a:spcAft>
              <a:buClr>
                <a:srgbClr val="00B0F0"/>
              </a:buClr>
              <a:buFont typeface="Wingdings" panose="05000000000000000000" pitchFamily="2" charset="2"/>
              <a:buChar char="q"/>
            </a:pPr>
            <a:r>
              <a:rPr lang="en-GB" sz="2200" i="1" dirty="0">
                <a:solidFill>
                  <a:schemeClr val="tx1">
                    <a:lumMod val="85000"/>
                    <a:lumOff val="15000"/>
                  </a:schemeClr>
                </a:solidFill>
                <a:latin typeface="Arial" panose="020B0604020202020204" pitchFamily="34" charset="0"/>
                <a:cs typeface="Arial" panose="020B0604020202020204" pitchFamily="34" charset="0"/>
              </a:rPr>
              <a:t>‘</a:t>
            </a:r>
            <a:r>
              <a:rPr lang="en-GB" sz="2200" b="0" i="1" dirty="0">
                <a:solidFill>
                  <a:schemeClr val="tx1">
                    <a:lumMod val="85000"/>
                    <a:lumOff val="15000"/>
                  </a:schemeClr>
                </a:solidFill>
                <a:effectLst/>
                <a:latin typeface="Arial" panose="020B0604020202020204" pitchFamily="34" charset="0"/>
                <a:cs typeface="Arial" panose="020B0604020202020204" pitchFamily="34" charset="0"/>
              </a:rPr>
              <a:t>Schools and colleges </a:t>
            </a:r>
            <a:r>
              <a:rPr lang="en-GB" sz="2200" i="1" dirty="0">
                <a:solidFill>
                  <a:srgbClr val="FF0000"/>
                </a:solidFill>
                <a:effectLst/>
                <a:latin typeface="Arial" panose="020B0604020202020204" pitchFamily="34" charset="0"/>
                <a:cs typeface="Arial" panose="020B0604020202020204" pitchFamily="34" charset="0"/>
              </a:rPr>
              <a:t>cannot tackle sexual harassment and sexual violence, including online, on their own, </a:t>
            </a:r>
            <a:r>
              <a:rPr lang="en-GB" sz="2200" b="0" i="1" dirty="0">
                <a:solidFill>
                  <a:schemeClr val="tx1">
                    <a:lumMod val="85000"/>
                    <a:lumOff val="15000"/>
                  </a:schemeClr>
                </a:solidFill>
                <a:effectLst/>
                <a:latin typeface="Arial" panose="020B0604020202020204" pitchFamily="34" charset="0"/>
                <a:cs typeface="Arial" panose="020B0604020202020204" pitchFamily="34" charset="0"/>
              </a:rPr>
              <a:t>and neither should they’.</a:t>
            </a:r>
          </a:p>
          <a:p>
            <a:pPr marL="450850" indent="-450850">
              <a:lnSpc>
                <a:spcPct val="120000"/>
              </a:lnSpc>
              <a:spcAft>
                <a:spcPts val="1800"/>
              </a:spcAft>
              <a:buClr>
                <a:srgbClr val="00B0F0"/>
              </a:buClr>
              <a:buFont typeface="Wingdings" panose="05000000000000000000" pitchFamily="2" charset="2"/>
              <a:buChar char="q"/>
            </a:pPr>
            <a:r>
              <a:rPr lang="en-GB" sz="2200" i="1" dirty="0">
                <a:solidFill>
                  <a:schemeClr val="tx1">
                    <a:lumMod val="85000"/>
                    <a:lumOff val="15000"/>
                  </a:schemeClr>
                </a:solidFill>
                <a:latin typeface="Arial" panose="020B0604020202020204" pitchFamily="34" charset="0"/>
                <a:cs typeface="Arial" panose="020B0604020202020204" pitchFamily="34" charset="0"/>
              </a:rPr>
              <a:t>‘Schools </a:t>
            </a:r>
            <a:r>
              <a:rPr lang="en-GB" sz="2200" i="1" dirty="0">
                <a:solidFill>
                  <a:srgbClr val="FF0000"/>
                </a:solidFill>
                <a:latin typeface="Arial" panose="020B0604020202020204" pitchFamily="34" charset="0"/>
                <a:cs typeface="Arial" panose="020B0604020202020204" pitchFamily="34" charset="0"/>
              </a:rPr>
              <a:t>must act as though sexual harassment, and online sexual abuse is happening </a:t>
            </a:r>
            <a:r>
              <a:rPr lang="en-GB" sz="2200" i="1" dirty="0">
                <a:solidFill>
                  <a:schemeClr val="tx1">
                    <a:lumMod val="85000"/>
                    <a:lumOff val="15000"/>
                  </a:schemeClr>
                </a:solidFill>
                <a:latin typeface="Arial" panose="020B0604020202020204" pitchFamily="34" charset="0"/>
                <a:cs typeface="Arial" panose="020B0604020202020204" pitchFamily="34" charset="0"/>
              </a:rPr>
              <a:t>– even if there are no reports’.</a:t>
            </a:r>
          </a:p>
        </p:txBody>
      </p:sp>
      <p:sp>
        <p:nvSpPr>
          <p:cNvPr id="2" name="Title 1">
            <a:extLst>
              <a:ext uri="{FF2B5EF4-FFF2-40B4-BE49-F238E27FC236}">
                <a16:creationId xmlns:a16="http://schemas.microsoft.com/office/drawing/2014/main" id="{D8FAFB3B-41AA-0B02-A8C8-9B3E5F2127ED}"/>
              </a:ext>
            </a:extLst>
          </p:cNvPr>
          <p:cNvSpPr>
            <a:spLocks noGrp="1"/>
          </p:cNvSpPr>
          <p:nvPr>
            <p:ph type="title"/>
          </p:nvPr>
        </p:nvSpPr>
        <p:spPr>
          <a:xfrm>
            <a:off x="1066800" y="469169"/>
            <a:ext cx="10058400" cy="836803"/>
          </a:xfrm>
        </p:spPr>
        <p:txBody>
          <a:bodyPr>
            <a:noAutofit/>
          </a:bodyPr>
          <a:lstStyle/>
          <a:p>
            <a:r>
              <a:rPr lang="en-GB" sz="4000" dirty="0">
                <a:latin typeface="Arial" panose="020B0604020202020204" pitchFamily="34" charset="0"/>
                <a:cs typeface="Arial" panose="020B0604020202020204" pitchFamily="34" charset="0"/>
              </a:rPr>
              <a:t>Review of Sexual Abuse in Schools and Colleges (June 2021)</a:t>
            </a:r>
          </a:p>
        </p:txBody>
      </p:sp>
    </p:spTree>
    <p:extLst>
      <p:ext uri="{BB962C8B-B14F-4D97-AF65-F5344CB8AC3E}">
        <p14:creationId xmlns:p14="http://schemas.microsoft.com/office/powerpoint/2010/main" val="2804096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Crest of St Mary's University, Twickenham">
            <a:extLst>
              <a:ext uri="{FF2B5EF4-FFF2-40B4-BE49-F238E27FC236}">
                <a16:creationId xmlns:a16="http://schemas.microsoft.com/office/drawing/2014/main" id="{588A17F2-8899-46F8-A312-A3186F1156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cidents of sexual harassment happen more to girls than boys.">
            <a:extLst>
              <a:ext uri="{FF2B5EF4-FFF2-40B4-BE49-F238E27FC236}">
                <a16:creationId xmlns:a16="http://schemas.microsoft.com/office/drawing/2014/main" id="{9944EBD6-ADA1-44DF-B674-CCAEAAE40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1200" y="1007917"/>
            <a:ext cx="10004800" cy="576017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95BFA8-B784-F190-AA6A-1B97F981DF0C}"/>
              </a:ext>
            </a:extLst>
          </p:cNvPr>
          <p:cNvSpPr>
            <a:spLocks noGrp="1"/>
          </p:cNvSpPr>
          <p:nvPr>
            <p:ph type="title"/>
          </p:nvPr>
        </p:nvSpPr>
        <p:spPr>
          <a:xfrm>
            <a:off x="501650" y="341865"/>
            <a:ext cx="10058400" cy="836803"/>
          </a:xfrm>
        </p:spPr>
        <p:txBody>
          <a:bodyPr>
            <a:noAutofit/>
          </a:bodyPr>
          <a:lstStyle/>
          <a:p>
            <a:r>
              <a:rPr lang="en-GB" sz="3600" dirty="0">
                <a:latin typeface="Arial" panose="020B0604020202020204" pitchFamily="34" charset="0"/>
                <a:cs typeface="Arial" panose="020B0604020202020204" pitchFamily="34" charset="0"/>
              </a:rPr>
              <a:t>Fig.2.  These things happen ‘a lot’ or ‘sometimes’ between people my age (%) </a:t>
            </a:r>
          </a:p>
        </p:txBody>
      </p:sp>
      <p:sp>
        <p:nvSpPr>
          <p:cNvPr id="3" name="Rectangle: Rounded Corners 2">
            <a:extLst>
              <a:ext uri="{FF2B5EF4-FFF2-40B4-BE49-F238E27FC236}">
                <a16:creationId xmlns:a16="http://schemas.microsoft.com/office/drawing/2014/main" id="{50F43952-2CD8-8597-F6A0-A97D9CDA334F}"/>
              </a:ext>
            </a:extLst>
          </p:cNvPr>
          <p:cNvSpPr/>
          <p:nvPr/>
        </p:nvSpPr>
        <p:spPr>
          <a:xfrm>
            <a:off x="4776952" y="1970690"/>
            <a:ext cx="1512000" cy="4682358"/>
          </a:xfrm>
          <a:prstGeom prst="roundRect">
            <a:avLst/>
          </a:prstGeom>
          <a:solidFill>
            <a:srgbClr val="FF0000">
              <a:alpha val="14000"/>
            </a:srgbClr>
          </a:solid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FB29AA9C-B3B8-947B-FD4B-4CEC513DDAA4}"/>
              </a:ext>
            </a:extLst>
          </p:cNvPr>
          <p:cNvSpPr/>
          <p:nvPr/>
        </p:nvSpPr>
        <p:spPr>
          <a:xfrm>
            <a:off x="6350000" y="1970690"/>
            <a:ext cx="1512000" cy="4682358"/>
          </a:xfrm>
          <a:prstGeom prst="roundRect">
            <a:avLst/>
          </a:prstGeom>
          <a:solidFill>
            <a:srgbClr val="FF0000">
              <a:alpha val="14000"/>
            </a:srgbClr>
          </a:solidFill>
          <a:ln w="508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26851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20" y="217056"/>
            <a:ext cx="10036449" cy="751488"/>
          </a:xfrm>
          <a:prstGeom prst="rect">
            <a:avLst/>
          </a:prstGeom>
        </p:spPr>
        <p:txBody>
          <a:bodyPr vert="horz" wrap="square" lIns="0" tIns="12700" rIns="0" bIns="0" rtlCol="0" anchor="b">
            <a:spAutoFit/>
          </a:bodyPr>
          <a:lstStyle/>
          <a:p>
            <a:pPr marL="12700">
              <a:lnSpc>
                <a:spcPct val="100000"/>
              </a:lnSpc>
              <a:spcBef>
                <a:spcPts val="100"/>
              </a:spcBef>
            </a:pPr>
            <a:r>
              <a:rPr lang="en-GB" spc="-5" dirty="0">
                <a:latin typeface="Arial" panose="020B0604020202020204" pitchFamily="34" charset="0"/>
                <a:cs typeface="Arial" panose="020B0604020202020204" pitchFamily="34" charset="0"/>
              </a:rPr>
              <a:t>KCSIE – 2023 Updates</a:t>
            </a:r>
            <a:endParaRPr dirty="0">
              <a:latin typeface="Arial" panose="020B0604020202020204" pitchFamily="34" charset="0"/>
              <a:cs typeface="Arial" panose="020B0604020202020204" pitchFamily="34" charset="0"/>
            </a:endParaRPr>
          </a:p>
        </p:txBody>
      </p:sp>
      <p:pic>
        <p:nvPicPr>
          <p:cNvPr id="11" name="Picture 2" descr="Crest of St Mary's University, Twickenham">
            <a:extLst>
              <a:ext uri="{FF2B5EF4-FFF2-40B4-BE49-F238E27FC236}">
                <a16:creationId xmlns:a16="http://schemas.microsoft.com/office/drawing/2014/main" id="{588A17F2-8899-46F8-A312-A3186F115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4BFE130-83FC-4F5A-9A34-A53C916CB37C}"/>
              </a:ext>
            </a:extLst>
          </p:cNvPr>
          <p:cNvSpPr txBox="1"/>
          <p:nvPr/>
        </p:nvSpPr>
        <p:spPr>
          <a:xfrm>
            <a:off x="1098530" y="1304309"/>
            <a:ext cx="10153239" cy="3469861"/>
          </a:xfrm>
          <a:prstGeom prst="rect">
            <a:avLst/>
          </a:prstGeom>
          <a:noFill/>
        </p:spPr>
        <p:txBody>
          <a:bodyPr wrap="square" rtlCol="0">
            <a:spAutoFit/>
          </a:bodyPr>
          <a:lstStyle/>
          <a:p>
            <a:pPr marL="441325" indent="-441325">
              <a:lnSpc>
                <a:spcPct val="120000"/>
              </a:lnSpc>
              <a:buClr>
                <a:srgbClr val="00B0F0"/>
              </a:buClr>
              <a:buFont typeface="Wingdings" panose="05000000000000000000" pitchFamily="2" charset="2"/>
              <a:buChar char="q"/>
            </a:pPr>
            <a:r>
              <a:rPr lang="en-GB" sz="2400" dirty="0">
                <a:solidFill>
                  <a:srgbClr val="FF0000"/>
                </a:solidFill>
                <a:latin typeface="Arial" panose="020B0604020202020204" pitchFamily="34" charset="0"/>
                <a:cs typeface="Arial" panose="020B0604020202020204" pitchFamily="34" charset="0"/>
              </a:rPr>
              <a:t>Online activity </a:t>
            </a:r>
            <a:r>
              <a:rPr lang="en-GB" sz="2400" dirty="0">
                <a:latin typeface="Arial" panose="020B0604020202020204" pitchFamily="34" charset="0"/>
                <a:cs typeface="Arial" panose="020B0604020202020204" pitchFamily="34" charset="0"/>
              </a:rPr>
              <a:t>- schools to enhance monitoring of</a:t>
            </a:r>
          </a:p>
          <a:p>
            <a:pPr marL="441325" indent="-441325">
              <a:lnSpc>
                <a:spcPct val="120000"/>
              </a:lnSpc>
              <a:buClr>
                <a:srgbClr val="00B0F0"/>
              </a:buClr>
              <a:buFont typeface="Wingdings" panose="05000000000000000000" pitchFamily="2" charset="2"/>
              <a:buChar char="q"/>
            </a:pPr>
            <a:r>
              <a:rPr lang="en-GB" sz="2400" dirty="0">
                <a:solidFill>
                  <a:srgbClr val="FF0000"/>
                </a:solidFill>
                <a:latin typeface="Arial" panose="020B0604020202020204" pitchFamily="34" charset="0"/>
                <a:cs typeface="Arial" panose="020B0604020202020204" pitchFamily="34" charset="0"/>
              </a:rPr>
              <a:t>Attendance</a:t>
            </a:r>
            <a:r>
              <a:rPr lang="en-GB" sz="2400" dirty="0">
                <a:latin typeface="Arial" panose="020B0604020202020204" pitchFamily="34" charset="0"/>
                <a:cs typeface="Arial" panose="020B0604020202020204" pitchFamily="34" charset="0"/>
              </a:rPr>
              <a:t> – absence a warning sign of safeguarding concerns, including sexual abuse, sexual or criminal exploitation.</a:t>
            </a:r>
          </a:p>
          <a:p>
            <a:pPr marL="441325" indent="-441325">
              <a:lnSpc>
                <a:spcPct val="120000"/>
              </a:lnSpc>
              <a:buClr>
                <a:srgbClr val="00B0F0"/>
              </a:buClr>
              <a:buFont typeface="Wingdings" panose="05000000000000000000" pitchFamily="2" charset="2"/>
              <a:buChar char="q"/>
            </a:pPr>
            <a:r>
              <a:rPr lang="en-GB" sz="2400" dirty="0">
                <a:solidFill>
                  <a:srgbClr val="FF0000"/>
                </a:solidFill>
                <a:latin typeface="Arial" panose="020B0604020202020204" pitchFamily="34" charset="0"/>
                <a:cs typeface="Arial" panose="020B0604020202020204" pitchFamily="34" charset="0"/>
              </a:rPr>
              <a:t>Safer Recruitment</a:t>
            </a:r>
            <a:r>
              <a:rPr lang="en-GB" sz="2400" dirty="0">
                <a:latin typeface="Arial" panose="020B0604020202020204" pitchFamily="34" charset="0"/>
                <a:cs typeface="Arial" panose="020B0604020202020204" pitchFamily="34" charset="0"/>
              </a:rPr>
              <a:t> – online searches of job applicants</a:t>
            </a:r>
          </a:p>
          <a:p>
            <a:pPr marL="3651250" marR="5080" lvl="7" indent="-450850">
              <a:lnSpc>
                <a:spcPct val="11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Application</a:t>
            </a:r>
          </a:p>
          <a:p>
            <a:pPr marL="3651250" marR="5080" lvl="7" indent="-450850">
              <a:lnSpc>
                <a:spcPct val="11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Shortlisting </a:t>
            </a:r>
          </a:p>
          <a:p>
            <a:pPr marL="3651250" marR="5080" lvl="7" indent="-450850">
              <a:lnSpc>
                <a:spcPct val="11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References</a:t>
            </a:r>
          </a:p>
          <a:p>
            <a:pPr marL="3651250" marR="5080" lvl="7" indent="-450850">
              <a:lnSpc>
                <a:spcPct val="110000"/>
              </a:lnSpc>
              <a:buClr>
                <a:srgbClr val="00B0F0"/>
              </a:buClr>
              <a:buFont typeface="Wingdings" panose="05000000000000000000" pitchFamily="2" charset="2"/>
              <a:buChar char="q"/>
              <a:tabLst>
                <a:tab pos="3032125" algn="l"/>
              </a:tabLst>
            </a:pPr>
            <a:r>
              <a:rPr lang="en-GB" sz="2400" dirty="0">
                <a:solidFill>
                  <a:schemeClr val="tx1">
                    <a:lumMod val="85000"/>
                    <a:lumOff val="15000"/>
                  </a:schemeClr>
                </a:solidFill>
                <a:latin typeface="Arial" panose="020B0604020202020204" pitchFamily="34" charset="0"/>
                <a:cs typeface="Arial" panose="020B0604020202020204" pitchFamily="34" charset="0"/>
              </a:rPr>
              <a:t>Selection / Interview</a:t>
            </a:r>
          </a:p>
        </p:txBody>
      </p:sp>
      <p:pic>
        <p:nvPicPr>
          <p:cNvPr id="2050" name="Picture 2" descr="Facebook (@facebook) / X">
            <a:extLst>
              <a:ext uri="{FF2B5EF4-FFF2-40B4-BE49-F238E27FC236}">
                <a16:creationId xmlns:a16="http://schemas.microsoft.com/office/drawing/2014/main" id="{B90EC175-45B9-1AEA-EB7B-151E5D02E7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0861" y="511581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inkedIn (@LinkedIn) / X">
            <a:extLst>
              <a:ext uri="{FF2B5EF4-FFF2-40B4-BE49-F238E27FC236}">
                <a16:creationId xmlns:a16="http://schemas.microsoft.com/office/drawing/2014/main" id="{25F42426-CD2A-DD5F-D79C-0AEB0C786F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2282" y="510993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stagram - Wikipedia">
            <a:extLst>
              <a:ext uri="{FF2B5EF4-FFF2-40B4-BE49-F238E27FC236}">
                <a16:creationId xmlns:a16="http://schemas.microsoft.com/office/drawing/2014/main" id="{88711A4D-2E23-6C5B-87F2-5EF9CF5E3D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19464" y="510993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BC exiting Twitter: Australia's national broadcaster shuts down almost all  accounts on Elon Musk's X | Twitter | The Guardian">
            <a:extLst>
              <a:ext uri="{FF2B5EF4-FFF2-40B4-BE49-F238E27FC236}">
                <a16:creationId xmlns:a16="http://schemas.microsoft.com/office/drawing/2014/main" id="{1623B730-6EFA-CF30-D182-736EECCC47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96000" y="510993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TikTok - Apps on Google Play">
            <a:extLst>
              <a:ext uri="{FF2B5EF4-FFF2-40B4-BE49-F238E27FC236}">
                <a16:creationId xmlns:a16="http://schemas.microsoft.com/office/drawing/2014/main" id="{CAAB0E4E-5A04-0112-7A54-391CDCEF7F1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7732" y="5109935"/>
            <a:ext cx="1080000" cy="10800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YouTube">
            <a:extLst>
              <a:ext uri="{FF2B5EF4-FFF2-40B4-BE49-F238E27FC236}">
                <a16:creationId xmlns:a16="http://schemas.microsoft.com/office/drawing/2014/main" id="{B8B2BB7A-E9EB-BAD3-C670-F1D2E9EED6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90962" y="5109935"/>
            <a:ext cx="1080000" cy="10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871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par>
                                <p:cTn id="8" presetID="10" presetClass="entr" presetSubtype="0" fill="hold" nodeType="withEffect">
                                  <p:stCondLst>
                                    <p:cond delay="0"/>
                                  </p:stCondLst>
                                  <p:childTnLst>
                                    <p:set>
                                      <p:cBhvr>
                                        <p:cTn id="9" dur="1" fill="hold">
                                          <p:stCondLst>
                                            <p:cond delay="0"/>
                                          </p:stCondLst>
                                        </p:cTn>
                                        <p:tgtEl>
                                          <p:spTgt spid="2052"/>
                                        </p:tgtEl>
                                        <p:attrNameLst>
                                          <p:attrName>style.visibility</p:attrName>
                                        </p:attrNameLst>
                                      </p:cBhvr>
                                      <p:to>
                                        <p:strVal val="visible"/>
                                      </p:to>
                                    </p:set>
                                    <p:animEffect transition="in" filter="fade">
                                      <p:cBhvr>
                                        <p:cTn id="10" dur="500"/>
                                        <p:tgtEl>
                                          <p:spTgt spid="2052"/>
                                        </p:tgtEl>
                                      </p:cBhvr>
                                    </p:animEffect>
                                  </p:childTnLst>
                                </p:cTn>
                              </p:par>
                              <p:par>
                                <p:cTn id="11" presetID="10" presetClass="entr" presetSubtype="0" fill="hold" nodeType="withEffect">
                                  <p:stCondLst>
                                    <p:cond delay="0"/>
                                  </p:stCondLst>
                                  <p:childTnLst>
                                    <p:set>
                                      <p:cBhvr>
                                        <p:cTn id="12" dur="1" fill="hold">
                                          <p:stCondLst>
                                            <p:cond delay="0"/>
                                          </p:stCondLst>
                                        </p:cTn>
                                        <p:tgtEl>
                                          <p:spTgt spid="2054"/>
                                        </p:tgtEl>
                                        <p:attrNameLst>
                                          <p:attrName>style.visibility</p:attrName>
                                        </p:attrNameLst>
                                      </p:cBhvr>
                                      <p:to>
                                        <p:strVal val="visible"/>
                                      </p:to>
                                    </p:set>
                                    <p:animEffect transition="in" filter="fade">
                                      <p:cBhvr>
                                        <p:cTn id="13" dur="500"/>
                                        <p:tgtEl>
                                          <p:spTgt spid="2054"/>
                                        </p:tgtEl>
                                      </p:cBhvr>
                                    </p:animEffect>
                                  </p:childTnLst>
                                </p:cTn>
                              </p:par>
                              <p:par>
                                <p:cTn id="14" presetID="10" presetClass="entr" presetSubtype="0" fill="hold" nodeType="withEffect">
                                  <p:stCondLst>
                                    <p:cond delay="0"/>
                                  </p:stCondLst>
                                  <p:childTnLst>
                                    <p:set>
                                      <p:cBhvr>
                                        <p:cTn id="15" dur="1" fill="hold">
                                          <p:stCondLst>
                                            <p:cond delay="0"/>
                                          </p:stCondLst>
                                        </p:cTn>
                                        <p:tgtEl>
                                          <p:spTgt spid="2056"/>
                                        </p:tgtEl>
                                        <p:attrNameLst>
                                          <p:attrName>style.visibility</p:attrName>
                                        </p:attrNameLst>
                                      </p:cBhvr>
                                      <p:to>
                                        <p:strVal val="visible"/>
                                      </p:to>
                                    </p:set>
                                    <p:animEffect transition="in" filter="fade">
                                      <p:cBhvr>
                                        <p:cTn id="16" dur="500"/>
                                        <p:tgtEl>
                                          <p:spTgt spid="2056"/>
                                        </p:tgtEl>
                                      </p:cBhvr>
                                    </p:animEffect>
                                  </p:childTnLst>
                                </p:cTn>
                              </p:par>
                              <p:par>
                                <p:cTn id="17" presetID="10" presetClass="entr" presetSubtype="0" fill="hold" nodeType="withEffect">
                                  <p:stCondLst>
                                    <p:cond delay="0"/>
                                  </p:stCondLst>
                                  <p:childTnLst>
                                    <p:set>
                                      <p:cBhvr>
                                        <p:cTn id="18" dur="1" fill="hold">
                                          <p:stCondLst>
                                            <p:cond delay="0"/>
                                          </p:stCondLst>
                                        </p:cTn>
                                        <p:tgtEl>
                                          <p:spTgt spid="2058"/>
                                        </p:tgtEl>
                                        <p:attrNameLst>
                                          <p:attrName>style.visibility</p:attrName>
                                        </p:attrNameLst>
                                      </p:cBhvr>
                                      <p:to>
                                        <p:strVal val="visible"/>
                                      </p:to>
                                    </p:set>
                                    <p:animEffect transition="in" filter="fade">
                                      <p:cBhvr>
                                        <p:cTn id="19" dur="500"/>
                                        <p:tgtEl>
                                          <p:spTgt spid="2058"/>
                                        </p:tgtEl>
                                      </p:cBhvr>
                                    </p:animEffect>
                                  </p:childTnLst>
                                </p:cTn>
                              </p:par>
                              <p:par>
                                <p:cTn id="20" presetID="10" presetClass="entr" presetSubtype="0" fill="hold" nodeType="withEffect">
                                  <p:stCondLst>
                                    <p:cond delay="0"/>
                                  </p:stCondLst>
                                  <p:childTnLst>
                                    <p:set>
                                      <p:cBhvr>
                                        <p:cTn id="21" dur="1" fill="hold">
                                          <p:stCondLst>
                                            <p:cond delay="0"/>
                                          </p:stCondLst>
                                        </p:cTn>
                                        <p:tgtEl>
                                          <p:spTgt spid="2060"/>
                                        </p:tgtEl>
                                        <p:attrNameLst>
                                          <p:attrName>style.visibility</p:attrName>
                                        </p:attrNameLst>
                                      </p:cBhvr>
                                      <p:to>
                                        <p:strVal val="visible"/>
                                      </p:to>
                                    </p:set>
                                    <p:animEffect transition="in" filter="fade">
                                      <p:cBhvr>
                                        <p:cTn id="22" dur="500"/>
                                        <p:tgtEl>
                                          <p:spTgt spid="2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15320" y="371430"/>
            <a:ext cx="10036449" cy="751488"/>
          </a:xfrm>
          <a:prstGeom prst="rect">
            <a:avLst/>
          </a:prstGeom>
        </p:spPr>
        <p:txBody>
          <a:bodyPr vert="horz" wrap="square" lIns="0" tIns="12700" rIns="0" bIns="0" rtlCol="0" anchor="b">
            <a:spAutoFit/>
          </a:bodyPr>
          <a:lstStyle/>
          <a:p>
            <a:pPr marL="12700">
              <a:lnSpc>
                <a:spcPct val="100000"/>
              </a:lnSpc>
              <a:spcBef>
                <a:spcPts val="100"/>
              </a:spcBef>
            </a:pPr>
            <a:r>
              <a:rPr lang="en-GB" spc="-5" dirty="0">
                <a:latin typeface="Arial" panose="020B0604020202020204" pitchFamily="34" charset="0"/>
                <a:cs typeface="Arial" panose="020B0604020202020204" pitchFamily="34" charset="0"/>
              </a:rPr>
              <a:t>KCSIE – 2024 Updates</a:t>
            </a:r>
            <a:endParaRPr dirty="0">
              <a:latin typeface="Arial" panose="020B0604020202020204" pitchFamily="34" charset="0"/>
              <a:cs typeface="Arial" panose="020B0604020202020204" pitchFamily="34" charset="0"/>
            </a:endParaRPr>
          </a:p>
        </p:txBody>
      </p:sp>
      <p:pic>
        <p:nvPicPr>
          <p:cNvPr id="11" name="Picture 2" descr="Crest of St Mary's University, Twickenham">
            <a:extLst>
              <a:ext uri="{FF2B5EF4-FFF2-40B4-BE49-F238E27FC236}">
                <a16:creationId xmlns:a16="http://schemas.microsoft.com/office/drawing/2014/main" id="{588A17F2-8899-46F8-A312-A3186F115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D4BFE130-83FC-4F5A-9A34-A53C916CB37C}"/>
              </a:ext>
            </a:extLst>
          </p:cNvPr>
          <p:cNvSpPr txBox="1"/>
          <p:nvPr/>
        </p:nvSpPr>
        <p:spPr>
          <a:xfrm>
            <a:off x="1098530" y="1588088"/>
            <a:ext cx="10153239" cy="3608873"/>
          </a:xfrm>
          <a:prstGeom prst="rect">
            <a:avLst/>
          </a:prstGeom>
          <a:noFill/>
        </p:spPr>
        <p:txBody>
          <a:bodyPr wrap="square" rtlCol="0">
            <a:spAutoFit/>
          </a:bodyPr>
          <a:lstStyle/>
          <a:p>
            <a:pPr marL="441325" indent="-441325">
              <a:lnSpc>
                <a:spcPct val="120000"/>
              </a:lnSpc>
              <a:spcAft>
                <a:spcPts val="1800"/>
              </a:spcAft>
              <a:buClr>
                <a:srgbClr val="00B0F0"/>
              </a:buClr>
              <a:buFont typeface="Wingdings" panose="05000000000000000000" pitchFamily="2" charset="2"/>
              <a:buChar char="q"/>
            </a:pPr>
            <a:r>
              <a:rPr lang="en-GB" sz="2800" dirty="0">
                <a:solidFill>
                  <a:srgbClr val="FF0000"/>
                </a:solidFill>
                <a:latin typeface="Arial" panose="020B0604020202020204" pitchFamily="34" charset="0"/>
                <a:cs typeface="Arial" panose="020B0604020202020204" pitchFamily="34" charset="0"/>
              </a:rPr>
              <a:t>Categories of Abuse </a:t>
            </a:r>
            <a:r>
              <a:rPr lang="en-GB" sz="2800" dirty="0">
                <a:solidFill>
                  <a:schemeClr val="tx1">
                    <a:lumMod val="85000"/>
                    <a:lumOff val="15000"/>
                  </a:schemeClr>
                </a:solidFill>
                <a:latin typeface="Arial" panose="020B0604020202020204" pitchFamily="34" charset="0"/>
                <a:cs typeface="Arial" panose="020B0604020202020204" pitchFamily="34" charset="0"/>
              </a:rPr>
              <a:t>- previously 4 (physical, sexual, emotional and neglect) are now abuse, neglect and exploitation</a:t>
            </a:r>
          </a:p>
          <a:p>
            <a:pPr marL="441325" indent="-441325">
              <a:lnSpc>
                <a:spcPct val="120000"/>
              </a:lnSpc>
              <a:spcAft>
                <a:spcPts val="1800"/>
              </a:spcAft>
              <a:buClr>
                <a:srgbClr val="00B0F0"/>
              </a:buClr>
              <a:buFont typeface="Wingdings" panose="05000000000000000000" pitchFamily="2" charset="2"/>
              <a:buChar char="q"/>
            </a:pPr>
            <a:r>
              <a:rPr lang="en-GB" sz="2800" dirty="0">
                <a:solidFill>
                  <a:srgbClr val="FF0000"/>
                </a:solidFill>
                <a:latin typeface="Arial" panose="020B0604020202020204" pitchFamily="34" charset="0"/>
                <a:cs typeface="Arial" panose="020B0604020202020204" pitchFamily="34" charset="0"/>
              </a:rPr>
              <a:t>Abuse can be indirect </a:t>
            </a:r>
            <a:r>
              <a:rPr lang="en-GB" sz="2800" dirty="0">
                <a:solidFill>
                  <a:schemeClr val="tx1">
                    <a:lumMod val="85000"/>
                    <a:lumOff val="15000"/>
                  </a:schemeClr>
                </a:solidFill>
                <a:latin typeface="Arial" panose="020B0604020202020204" pitchFamily="34" charset="0"/>
                <a:cs typeface="Arial" panose="020B0604020202020204" pitchFamily="34" charset="0"/>
              </a:rPr>
              <a:t>… </a:t>
            </a:r>
            <a:r>
              <a:rPr lang="en-GB" sz="2800" i="1" dirty="0">
                <a:solidFill>
                  <a:schemeClr val="tx1">
                    <a:lumMod val="85000"/>
                    <a:lumOff val="15000"/>
                  </a:schemeClr>
                </a:solidFill>
                <a:latin typeface="Arial" panose="020B0604020202020204" pitchFamily="34" charset="0"/>
                <a:cs typeface="Arial" panose="020B0604020202020204" pitchFamily="34" charset="0"/>
              </a:rPr>
              <a:t>‘seeing, hearing, or experiencing effects of domestic abuse, are indicators of abuse’.  </a:t>
            </a:r>
          </a:p>
          <a:p>
            <a:pPr marL="441325" indent="-441325">
              <a:lnSpc>
                <a:spcPct val="120000"/>
              </a:lnSpc>
              <a:spcAft>
                <a:spcPts val="1800"/>
              </a:spcAft>
              <a:buClr>
                <a:srgbClr val="00B0F0"/>
              </a:buClr>
              <a:buFont typeface="Wingdings" panose="05000000000000000000" pitchFamily="2" charset="2"/>
              <a:buChar char="q"/>
            </a:pPr>
            <a:r>
              <a:rPr lang="en-GB" sz="2800" dirty="0">
                <a:solidFill>
                  <a:srgbClr val="FF0000"/>
                </a:solidFill>
                <a:latin typeface="Arial" panose="020B0604020202020204" pitchFamily="34" charset="0"/>
                <a:cs typeface="Arial" panose="020B0604020202020204" pitchFamily="34" charset="0"/>
              </a:rPr>
              <a:t>Gender questioning </a:t>
            </a:r>
            <a:r>
              <a:rPr lang="en-GB" sz="2800" dirty="0">
                <a:solidFill>
                  <a:schemeClr val="tx1">
                    <a:lumMod val="85000"/>
                    <a:lumOff val="15000"/>
                  </a:schemeClr>
                </a:solidFill>
                <a:latin typeface="Arial" panose="020B0604020202020204" pitchFamily="34" charset="0"/>
                <a:cs typeface="Arial" panose="020B0604020202020204" pitchFamily="34" charset="0"/>
              </a:rPr>
              <a:t>children guidance terminology</a:t>
            </a:r>
          </a:p>
        </p:txBody>
      </p:sp>
    </p:spTree>
    <p:extLst>
      <p:ext uri="{BB962C8B-B14F-4D97-AF65-F5344CB8AC3E}">
        <p14:creationId xmlns:p14="http://schemas.microsoft.com/office/powerpoint/2010/main" val="2759615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B115F-B883-4E12-8D4E-219F2C0BAAF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A858D74-02C7-B900-2D85-E6FE18DCA426}"/>
              </a:ext>
            </a:extLst>
          </p:cNvPr>
          <p:cNvSpPr txBox="1">
            <a:spLocks noGrp="1"/>
          </p:cNvSpPr>
          <p:nvPr>
            <p:ph type="title"/>
          </p:nvPr>
        </p:nvSpPr>
        <p:spPr>
          <a:xfrm>
            <a:off x="1215320" y="371430"/>
            <a:ext cx="10036449" cy="751488"/>
          </a:xfrm>
          <a:prstGeom prst="rect">
            <a:avLst/>
          </a:prstGeom>
        </p:spPr>
        <p:txBody>
          <a:bodyPr vert="horz" wrap="square" lIns="0" tIns="12700" rIns="0" bIns="0" rtlCol="0" anchor="b">
            <a:spAutoFit/>
          </a:bodyPr>
          <a:lstStyle/>
          <a:p>
            <a:pPr marL="12700">
              <a:lnSpc>
                <a:spcPct val="100000"/>
              </a:lnSpc>
              <a:spcBef>
                <a:spcPts val="100"/>
              </a:spcBef>
            </a:pPr>
            <a:r>
              <a:rPr lang="en-GB" spc="-5" dirty="0">
                <a:latin typeface="Arial" panose="020B0604020202020204" pitchFamily="34" charset="0"/>
                <a:cs typeface="Arial" panose="020B0604020202020204" pitchFamily="34" charset="0"/>
              </a:rPr>
              <a:t>KCSIE – 2025 Updates</a:t>
            </a:r>
            <a:endParaRPr dirty="0">
              <a:latin typeface="Arial" panose="020B0604020202020204" pitchFamily="34" charset="0"/>
              <a:cs typeface="Arial" panose="020B0604020202020204" pitchFamily="34" charset="0"/>
            </a:endParaRPr>
          </a:p>
        </p:txBody>
      </p:sp>
      <p:pic>
        <p:nvPicPr>
          <p:cNvPr id="11" name="Picture 2" descr="Crest of St Mary's University, Twickenham">
            <a:extLst>
              <a:ext uri="{FF2B5EF4-FFF2-40B4-BE49-F238E27FC236}">
                <a16:creationId xmlns:a16="http://schemas.microsoft.com/office/drawing/2014/main" id="{B8609B34-76B3-3CD0-C749-77D5CC5D1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754CCFD5-4820-906E-34D3-EB481A442D71}"/>
              </a:ext>
            </a:extLst>
          </p:cNvPr>
          <p:cNvSpPr txBox="1"/>
          <p:nvPr/>
        </p:nvSpPr>
        <p:spPr>
          <a:xfrm>
            <a:off x="1098530" y="1588088"/>
            <a:ext cx="10153239" cy="4585101"/>
          </a:xfrm>
          <a:prstGeom prst="rect">
            <a:avLst/>
          </a:prstGeom>
          <a:noFill/>
        </p:spPr>
        <p:txBody>
          <a:bodyPr wrap="square" rtlCol="0">
            <a:spAutoFit/>
          </a:bodyPr>
          <a:lstStyle/>
          <a:p>
            <a:pPr marL="441325" indent="-441325">
              <a:lnSpc>
                <a:spcPct val="110000"/>
              </a:lnSpc>
              <a:spcAft>
                <a:spcPts val="1200"/>
              </a:spcAft>
              <a:buClr>
                <a:srgbClr val="00B0F0"/>
              </a:buClr>
              <a:buFont typeface="Wingdings" panose="05000000000000000000" pitchFamily="2" charset="2"/>
              <a:buChar char="q"/>
            </a:pPr>
            <a:r>
              <a:rPr lang="en-GB" sz="2400" dirty="0">
                <a:solidFill>
                  <a:srgbClr val="FF0000"/>
                </a:solidFill>
                <a:latin typeface="Arial" panose="020B0604020202020204" pitchFamily="34" charset="0"/>
                <a:cs typeface="Arial" panose="020B0604020202020204" pitchFamily="34" charset="0"/>
              </a:rPr>
              <a:t>Revised guidance on RSHE </a:t>
            </a:r>
            <a:r>
              <a:rPr lang="en-GB" sz="2400" dirty="0">
                <a:solidFill>
                  <a:schemeClr val="tx1">
                    <a:lumMod val="85000"/>
                    <a:lumOff val="15000"/>
                  </a:schemeClr>
                </a:solidFill>
                <a:latin typeface="Arial" panose="020B0604020202020204" pitchFamily="34" charset="0"/>
                <a:cs typeface="Arial" panose="020B0604020202020204" pitchFamily="34" charset="0"/>
              </a:rPr>
              <a:t>– due summer 2025 and to be signposted in KCSIE updates</a:t>
            </a:r>
          </a:p>
          <a:p>
            <a:pPr marL="441325" indent="-441325">
              <a:lnSpc>
                <a:spcPct val="110000"/>
              </a:lnSpc>
              <a:spcAft>
                <a:spcPts val="1200"/>
              </a:spcAft>
              <a:buClr>
                <a:srgbClr val="00B0F0"/>
              </a:buClr>
              <a:buFont typeface="Wingdings" panose="05000000000000000000" pitchFamily="2" charset="2"/>
              <a:buChar char="q"/>
            </a:pPr>
            <a:r>
              <a:rPr lang="en-GB" sz="2400" dirty="0">
                <a:solidFill>
                  <a:srgbClr val="FF0000"/>
                </a:solidFill>
                <a:latin typeface="Arial" panose="020B0604020202020204" pitchFamily="34" charset="0"/>
                <a:cs typeface="Arial" panose="020B0604020202020204" pitchFamily="34" charset="0"/>
              </a:rPr>
              <a:t>Online safety</a:t>
            </a:r>
            <a:r>
              <a:rPr lang="en-GB" sz="2400" dirty="0">
                <a:solidFill>
                  <a:schemeClr val="tx1">
                    <a:lumMod val="85000"/>
                    <a:lumOff val="15000"/>
                  </a:schemeClr>
                </a:solidFill>
                <a:latin typeface="Arial" panose="020B0604020202020204" pitchFamily="34" charset="0"/>
                <a:cs typeface="Arial" panose="020B0604020202020204" pitchFamily="34" charset="0"/>
              </a:rPr>
              <a:t>… 4 risks (content, contact, conduct, commerce).  </a:t>
            </a:r>
            <a:r>
              <a:rPr lang="en-GB" sz="2400" u="sng" dirty="0">
                <a:solidFill>
                  <a:schemeClr val="tx1">
                    <a:lumMod val="85000"/>
                    <a:lumOff val="15000"/>
                  </a:schemeClr>
                </a:solidFill>
                <a:latin typeface="Arial" panose="020B0604020202020204" pitchFamily="34" charset="0"/>
                <a:cs typeface="Arial" panose="020B0604020202020204" pitchFamily="34" charset="0"/>
              </a:rPr>
              <a:t>Conspiracy theories </a:t>
            </a:r>
            <a:r>
              <a:rPr lang="en-GB" sz="2400" dirty="0">
                <a:solidFill>
                  <a:schemeClr val="tx1">
                    <a:lumMod val="85000"/>
                    <a:lumOff val="15000"/>
                  </a:schemeClr>
                </a:solidFill>
                <a:latin typeface="Arial" panose="020B0604020202020204" pitchFamily="34" charset="0"/>
                <a:cs typeface="Arial" panose="020B0604020202020204" pitchFamily="34" charset="0"/>
              </a:rPr>
              <a:t>added as a </a:t>
            </a:r>
            <a:r>
              <a:rPr lang="en-GB" sz="2400" u="sng" dirty="0">
                <a:latin typeface="Arial" panose="020B0604020202020204" pitchFamily="34" charset="0"/>
                <a:cs typeface="Arial" panose="020B0604020202020204" pitchFamily="34" charset="0"/>
              </a:rPr>
              <a:t>content</a:t>
            </a:r>
            <a:r>
              <a:rPr lang="en-GB" sz="2400" dirty="0">
                <a:solidFill>
                  <a:schemeClr val="tx1">
                    <a:lumMod val="85000"/>
                    <a:lumOff val="15000"/>
                  </a:schemeClr>
                </a:solidFill>
                <a:latin typeface="Arial" panose="020B0604020202020204" pitchFamily="34" charset="0"/>
                <a:cs typeface="Arial" panose="020B0604020202020204" pitchFamily="34" charset="0"/>
              </a:rPr>
              <a:t> risk</a:t>
            </a:r>
          </a:p>
          <a:p>
            <a:pPr marL="441325" indent="-441325">
              <a:lnSpc>
                <a:spcPct val="110000"/>
              </a:lnSpc>
              <a:spcAft>
                <a:spcPts val="1200"/>
              </a:spcAft>
              <a:buClr>
                <a:srgbClr val="00B0F0"/>
              </a:buClr>
              <a:buFont typeface="Wingdings" panose="05000000000000000000" pitchFamily="2" charset="2"/>
              <a:buChar char="q"/>
            </a:pPr>
            <a:r>
              <a:rPr lang="en-GB" sz="2400" dirty="0">
                <a:solidFill>
                  <a:srgbClr val="FF0000"/>
                </a:solidFill>
                <a:latin typeface="Arial" panose="020B0604020202020204" pitchFamily="34" charset="0"/>
                <a:cs typeface="Arial" panose="020B0604020202020204" pitchFamily="34" charset="0"/>
              </a:rPr>
              <a:t>Revised guidance on gender questioning </a:t>
            </a:r>
            <a:r>
              <a:rPr lang="en-GB" sz="2400" dirty="0">
                <a:solidFill>
                  <a:schemeClr val="tx1">
                    <a:lumMod val="85000"/>
                    <a:lumOff val="15000"/>
                  </a:schemeClr>
                </a:solidFill>
                <a:latin typeface="Arial" panose="020B0604020202020204" pitchFamily="34" charset="0"/>
                <a:cs typeface="Arial" panose="020B0604020202020204" pitchFamily="34" charset="0"/>
              </a:rPr>
              <a:t>– due summer 2025 and to be signposted in KCSIE updates</a:t>
            </a:r>
          </a:p>
          <a:p>
            <a:pPr marL="441325" indent="-441325">
              <a:lnSpc>
                <a:spcPct val="110000"/>
              </a:lnSpc>
              <a:spcAft>
                <a:spcPts val="1200"/>
              </a:spcAft>
              <a:buClr>
                <a:srgbClr val="00B0F0"/>
              </a:buClr>
              <a:buFont typeface="Wingdings" panose="05000000000000000000" pitchFamily="2" charset="2"/>
              <a:buChar char="q"/>
            </a:pPr>
            <a:r>
              <a:rPr lang="en-GB" sz="2400" dirty="0">
                <a:solidFill>
                  <a:srgbClr val="FF0000"/>
                </a:solidFill>
                <a:latin typeface="Arial" panose="020B0604020202020204" pitchFamily="34" charset="0"/>
                <a:cs typeface="Arial" panose="020B0604020202020204" pitchFamily="34" charset="0"/>
              </a:rPr>
              <a:t>Child-on-child sexual violence and harassment. </a:t>
            </a:r>
            <a:r>
              <a:rPr lang="en-GB" sz="2400" dirty="0">
                <a:solidFill>
                  <a:schemeClr val="tx1">
                    <a:lumMod val="85000"/>
                    <a:lumOff val="15000"/>
                  </a:schemeClr>
                </a:solidFill>
                <a:latin typeface="Arial" panose="020B0604020202020204" pitchFamily="34" charset="0"/>
                <a:cs typeface="Arial" panose="020B0604020202020204" pitchFamily="34" charset="0"/>
              </a:rPr>
              <a:t> Link added to the Lucy Faithfull Foundation’s </a:t>
            </a:r>
            <a:r>
              <a:rPr lang="en-GB" sz="2400" dirty="0">
                <a:solidFill>
                  <a:schemeClr val="tx1">
                    <a:lumMod val="85000"/>
                    <a:lumOff val="15000"/>
                  </a:schemeClr>
                </a:solidFill>
                <a:latin typeface="Arial" panose="020B0604020202020204" pitchFamily="34" charset="0"/>
                <a:cs typeface="Arial" panose="020B0604020202020204" pitchFamily="34" charset="0"/>
                <a:hlinkClick r:id="rId4"/>
              </a:rPr>
              <a:t>‘Shore Space’ </a:t>
            </a:r>
            <a:r>
              <a:rPr lang="en-GB" sz="2400" dirty="0">
                <a:solidFill>
                  <a:schemeClr val="tx1">
                    <a:lumMod val="85000"/>
                    <a:lumOff val="15000"/>
                  </a:schemeClr>
                </a:solidFill>
                <a:latin typeface="Arial" panose="020B0604020202020204" pitchFamily="34" charset="0"/>
                <a:cs typeface="Arial" panose="020B0604020202020204" pitchFamily="34" charset="0"/>
              </a:rPr>
              <a:t>which offers a confidential chat service </a:t>
            </a:r>
            <a:r>
              <a:rPr lang="en-GB" sz="2400" dirty="0">
                <a:latin typeface="Arial" panose="020B0604020202020204" pitchFamily="34" charset="0"/>
                <a:cs typeface="Arial" panose="020B0604020202020204" pitchFamily="34" charset="0"/>
              </a:rPr>
              <a:t>supporting young people concerned about their own or someone else’s sexual thoughts and behaviours. </a:t>
            </a:r>
            <a:endParaRPr lang="en-GB" sz="2400" dirty="0">
              <a:solidFill>
                <a:schemeClr val="tx1">
                  <a:lumMod val="85000"/>
                  <a:lumOff val="1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6722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881" y="245338"/>
            <a:ext cx="8926222" cy="752129"/>
          </a:xfrm>
          <a:prstGeom prst="rect">
            <a:avLst/>
          </a:prstGeom>
        </p:spPr>
        <p:txBody>
          <a:bodyPr vert="horz" wrap="square" lIns="0" tIns="13335" rIns="0" bIns="0" rtlCol="0" anchor="b">
            <a:spAutoFit/>
          </a:bodyPr>
          <a:lstStyle/>
          <a:p>
            <a:pPr marL="12700">
              <a:lnSpc>
                <a:spcPct val="100000"/>
              </a:lnSpc>
              <a:spcBef>
                <a:spcPts val="105"/>
              </a:spcBef>
            </a:pPr>
            <a:r>
              <a:rPr lang="en-GB" spc="-5" dirty="0">
                <a:latin typeface="Arial" panose="020B0604020202020204" pitchFamily="34" charset="0"/>
                <a:cs typeface="Arial" panose="020B0604020202020204" pitchFamily="34" charset="0"/>
              </a:rPr>
              <a:t>What are my responsibilities?</a:t>
            </a:r>
            <a:endParaRPr dirty="0">
              <a:latin typeface="Arial" panose="020B0604020202020204" pitchFamily="34" charset="0"/>
              <a:cs typeface="Arial" panose="020B0604020202020204" pitchFamily="34" charset="0"/>
            </a:endParaRPr>
          </a:p>
        </p:txBody>
      </p:sp>
      <p:sp>
        <p:nvSpPr>
          <p:cNvPr id="3" name="object 3"/>
          <p:cNvSpPr txBox="1"/>
          <p:nvPr/>
        </p:nvSpPr>
        <p:spPr>
          <a:xfrm>
            <a:off x="1084881" y="1447340"/>
            <a:ext cx="10430360" cy="4577343"/>
          </a:xfrm>
          <a:prstGeom prst="rect">
            <a:avLst/>
          </a:prstGeom>
        </p:spPr>
        <p:txBody>
          <a:bodyPr vert="horz" wrap="square" lIns="0" tIns="13335" rIns="0" bIns="0" rtlCol="0">
            <a:spAutoFit/>
          </a:bodyPr>
          <a:lstStyle/>
          <a:p>
            <a:pPr marL="536575" indent="-536575">
              <a:lnSpc>
                <a:spcPct val="120000"/>
              </a:lnSpc>
              <a:spcAft>
                <a:spcPts val="600"/>
              </a:spcAft>
              <a:buClr>
                <a:srgbClr val="00B0F0"/>
              </a:buClr>
              <a:buFont typeface="Wingdings" panose="05000000000000000000" pitchFamily="2" charset="2"/>
              <a:buChar char="q"/>
              <a:tabLst>
                <a:tab pos="469900" algn="l"/>
              </a:tabLst>
            </a:pPr>
            <a:r>
              <a:rPr lang="en-GB" sz="2200" b="1" spc="-5" dirty="0">
                <a:solidFill>
                  <a:srgbClr val="FF0000"/>
                </a:solidFill>
                <a:latin typeface="Arial" panose="020B0604020202020204" pitchFamily="34" charset="0"/>
                <a:cs typeface="Arial" panose="020B0604020202020204" pitchFamily="34" charset="0"/>
              </a:rPr>
              <a:t>To safeguard children and promote the welfare of children - </a:t>
            </a:r>
            <a:r>
              <a:rPr lang="en-GB" sz="2200" spc="-5" dirty="0">
                <a:solidFill>
                  <a:srgbClr val="FF0000"/>
                </a:solidFill>
                <a:latin typeface="Arial" panose="020B0604020202020204" pitchFamily="34" charset="0"/>
                <a:cs typeface="Arial" panose="020B0604020202020204" pitchFamily="34" charset="0"/>
              </a:rPr>
              <a:t>extends beyond the education setting</a:t>
            </a:r>
            <a:r>
              <a:rPr lang="en-GB" sz="2200" spc="-5" dirty="0">
                <a:solidFill>
                  <a:schemeClr val="tx1">
                    <a:lumMod val="75000"/>
                    <a:lumOff val="25000"/>
                  </a:schemeClr>
                </a:solidFill>
                <a:latin typeface="Arial" panose="020B0604020202020204" pitchFamily="34" charset="0"/>
                <a:cs typeface="Arial" panose="020B0604020202020204" pitchFamily="34" charset="0"/>
              </a:rPr>
              <a:t>.  </a:t>
            </a:r>
          </a:p>
          <a:p>
            <a:pPr marL="536575" indent="-536575">
              <a:lnSpc>
                <a:spcPct val="120000"/>
              </a:lnSpc>
              <a:spcAft>
                <a:spcPts val="600"/>
              </a:spcAft>
              <a:buClr>
                <a:srgbClr val="00B0F0"/>
              </a:buClr>
              <a:buFont typeface="Wingdings" panose="05000000000000000000" pitchFamily="2" charset="2"/>
              <a:buChar char="q"/>
              <a:tabLst>
                <a:tab pos="469900" algn="l"/>
              </a:tabLst>
            </a:pPr>
            <a:r>
              <a:rPr lang="en-GB" sz="2200" spc="-5" dirty="0">
                <a:solidFill>
                  <a:schemeClr val="tx1">
                    <a:lumMod val="75000"/>
                    <a:lumOff val="25000"/>
                  </a:schemeClr>
                </a:solidFill>
                <a:latin typeface="Arial" panose="020B0604020202020204" pitchFamily="34" charset="0"/>
                <a:cs typeface="Arial" panose="020B0604020202020204" pitchFamily="34" charset="0"/>
              </a:rPr>
              <a:t>Be alert to indicators that something is not right before a child seeks help.</a:t>
            </a:r>
          </a:p>
          <a:p>
            <a:pPr marL="1457325" lvl="2" indent="-542925">
              <a:lnSpc>
                <a:spcPct val="120000"/>
              </a:lnSpc>
              <a:spcAft>
                <a:spcPts val="600"/>
              </a:spcAft>
              <a:buClr>
                <a:srgbClr val="00B0F0"/>
              </a:buClr>
              <a:buFont typeface="Wingdings" panose="05000000000000000000" pitchFamily="2" charset="2"/>
              <a:buChar char="q"/>
              <a:tabLst>
                <a:tab pos="469900" algn="l"/>
              </a:tabLst>
            </a:pPr>
            <a:r>
              <a:rPr lang="en-GB" sz="2200" spc="-5" dirty="0">
                <a:solidFill>
                  <a:schemeClr val="tx1">
                    <a:lumMod val="75000"/>
                    <a:lumOff val="25000"/>
                  </a:schemeClr>
                </a:solidFill>
                <a:latin typeface="Arial" panose="020B0604020202020204" pitchFamily="34" charset="0"/>
                <a:cs typeface="Arial" panose="020B0604020202020204" pitchFamily="34" charset="0"/>
              </a:rPr>
              <a:t>read part 1 and Annex A of Keeping Children Safe in Education</a:t>
            </a:r>
          </a:p>
          <a:p>
            <a:pPr marL="1457325" lvl="2" indent="-542925">
              <a:lnSpc>
                <a:spcPct val="120000"/>
              </a:lnSpc>
              <a:spcAft>
                <a:spcPts val="600"/>
              </a:spcAft>
              <a:buClr>
                <a:srgbClr val="00B0F0"/>
              </a:buClr>
              <a:buFont typeface="Wingdings" panose="05000000000000000000" pitchFamily="2" charset="2"/>
              <a:buChar char="q"/>
              <a:tabLst>
                <a:tab pos="469900" algn="l"/>
              </a:tabLst>
            </a:pPr>
            <a:r>
              <a:rPr lang="en-GB" sz="2200" spc="-5" dirty="0">
                <a:solidFill>
                  <a:schemeClr val="tx1">
                    <a:lumMod val="75000"/>
                    <a:lumOff val="25000"/>
                  </a:schemeClr>
                </a:solidFill>
                <a:latin typeface="Arial" panose="020B0604020202020204" pitchFamily="34" charset="0"/>
                <a:cs typeface="Arial" panose="020B0604020202020204" pitchFamily="34" charset="0"/>
              </a:rPr>
              <a:t>read key policies (safeguarding, behaviour / staff conduct)</a:t>
            </a:r>
          </a:p>
          <a:p>
            <a:pPr marL="1457325" lvl="2" indent="-542925">
              <a:lnSpc>
                <a:spcPct val="120000"/>
              </a:lnSpc>
              <a:spcAft>
                <a:spcPts val="600"/>
              </a:spcAft>
              <a:buClr>
                <a:srgbClr val="00B0F0"/>
              </a:buClr>
              <a:buFont typeface="Wingdings" panose="05000000000000000000" pitchFamily="2" charset="2"/>
              <a:buChar char="q"/>
              <a:tabLst>
                <a:tab pos="469900" algn="l"/>
              </a:tabLst>
            </a:pPr>
            <a:r>
              <a:rPr lang="en-GB" sz="2200" spc="-5" dirty="0">
                <a:solidFill>
                  <a:schemeClr val="tx1">
                    <a:lumMod val="75000"/>
                    <a:lumOff val="25000"/>
                  </a:schemeClr>
                </a:solidFill>
                <a:latin typeface="Arial" panose="020B0604020202020204" pitchFamily="34" charset="0"/>
                <a:cs typeface="Arial" panose="020B0604020202020204" pitchFamily="34" charset="0"/>
              </a:rPr>
              <a:t>know the safeguarding systems within your school</a:t>
            </a:r>
          </a:p>
          <a:p>
            <a:pPr marL="1457325" lvl="2" indent="-542925">
              <a:lnSpc>
                <a:spcPct val="120000"/>
              </a:lnSpc>
              <a:spcAft>
                <a:spcPts val="600"/>
              </a:spcAft>
              <a:buClr>
                <a:srgbClr val="00B0F0"/>
              </a:buClr>
              <a:buFont typeface="Wingdings" panose="05000000000000000000" pitchFamily="2" charset="2"/>
              <a:buChar char="q"/>
              <a:tabLst>
                <a:tab pos="469900" algn="l"/>
              </a:tabLst>
            </a:pPr>
            <a:r>
              <a:rPr lang="en-GB" sz="2200" spc="-5" dirty="0">
                <a:solidFill>
                  <a:schemeClr val="tx1">
                    <a:lumMod val="75000"/>
                    <a:lumOff val="25000"/>
                  </a:schemeClr>
                </a:solidFill>
                <a:latin typeface="Arial" panose="020B0604020202020204" pitchFamily="34" charset="0"/>
                <a:cs typeface="Arial" panose="020B0604020202020204" pitchFamily="34" charset="0"/>
              </a:rPr>
              <a:t>be alert to the potential need for Early Help for key vulnerable groups and know how to ‘raise concerns’</a:t>
            </a:r>
          </a:p>
          <a:p>
            <a:pPr marL="1457325" lvl="2" indent="-542925">
              <a:lnSpc>
                <a:spcPct val="120000"/>
              </a:lnSpc>
              <a:spcAft>
                <a:spcPts val="600"/>
              </a:spcAft>
              <a:buClr>
                <a:srgbClr val="00B0F0"/>
              </a:buClr>
              <a:buFont typeface="Wingdings" panose="05000000000000000000" pitchFamily="2" charset="2"/>
              <a:buChar char="q"/>
              <a:tabLst>
                <a:tab pos="469900" algn="l"/>
              </a:tabLst>
            </a:pPr>
            <a:r>
              <a:rPr lang="en-GB" sz="2200" spc="-5" dirty="0">
                <a:solidFill>
                  <a:schemeClr val="tx1">
                    <a:lumMod val="75000"/>
                    <a:lumOff val="25000"/>
                  </a:schemeClr>
                </a:solidFill>
                <a:latin typeface="Arial" panose="020B0604020202020204" pitchFamily="34" charset="0"/>
                <a:cs typeface="Arial" panose="020B0604020202020204" pitchFamily="34" charset="0"/>
              </a:rPr>
              <a:t>receive safeguarding training annually (provided by school)</a:t>
            </a:r>
          </a:p>
          <a:p>
            <a:pPr marL="1457325" lvl="2" indent="-542925">
              <a:lnSpc>
                <a:spcPct val="120000"/>
              </a:lnSpc>
              <a:spcAft>
                <a:spcPts val="600"/>
              </a:spcAft>
              <a:buClr>
                <a:srgbClr val="00B0F0"/>
              </a:buClr>
              <a:buFont typeface="Wingdings" panose="05000000000000000000" pitchFamily="2" charset="2"/>
              <a:buChar char="q"/>
              <a:tabLst>
                <a:tab pos="469900" algn="l"/>
              </a:tabLst>
            </a:pPr>
            <a:r>
              <a:rPr lang="en-GB" sz="2200" dirty="0">
                <a:solidFill>
                  <a:srgbClr val="FF0000"/>
                </a:solidFill>
                <a:latin typeface="Arial" panose="020B0604020202020204" pitchFamily="34" charset="0"/>
                <a:cs typeface="Arial" panose="020B0604020202020204" pitchFamily="34" charset="0"/>
              </a:rPr>
              <a:t>know how to manage a disclosure (the 5 R’s)</a:t>
            </a:r>
          </a:p>
        </p:txBody>
      </p:sp>
      <p:pic>
        <p:nvPicPr>
          <p:cNvPr id="4" name="Picture 2" descr="Crest of St Mary's University, Twickenham">
            <a:extLst>
              <a:ext uri="{FF2B5EF4-FFF2-40B4-BE49-F238E27FC236}">
                <a16:creationId xmlns:a16="http://schemas.microsoft.com/office/drawing/2014/main" id="{2989AFB7-6EB7-491A-B9CC-D70641A03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8560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881" y="245338"/>
            <a:ext cx="8926222" cy="752129"/>
          </a:xfrm>
          <a:prstGeom prst="rect">
            <a:avLst/>
          </a:prstGeom>
        </p:spPr>
        <p:txBody>
          <a:bodyPr vert="horz" wrap="square" lIns="0" tIns="13335" rIns="0" bIns="0" rtlCol="0" anchor="b">
            <a:spAutoFit/>
          </a:bodyPr>
          <a:lstStyle/>
          <a:p>
            <a:pPr marL="12700">
              <a:lnSpc>
                <a:spcPct val="100000"/>
              </a:lnSpc>
              <a:spcBef>
                <a:spcPts val="105"/>
              </a:spcBef>
            </a:pPr>
            <a:r>
              <a:rPr lang="en-GB" spc="-5" dirty="0">
                <a:latin typeface="Arial" panose="020B0604020202020204" pitchFamily="34" charset="0"/>
                <a:cs typeface="Arial" panose="020B0604020202020204" pitchFamily="34" charset="0"/>
              </a:rPr>
              <a:t>Managing Disclosures</a:t>
            </a:r>
            <a:endParaRPr dirty="0">
              <a:latin typeface="Arial" panose="020B0604020202020204" pitchFamily="34" charset="0"/>
              <a:cs typeface="Arial" panose="020B0604020202020204" pitchFamily="34" charset="0"/>
            </a:endParaRPr>
          </a:p>
        </p:txBody>
      </p:sp>
      <p:sp>
        <p:nvSpPr>
          <p:cNvPr id="3" name="object 3"/>
          <p:cNvSpPr txBox="1"/>
          <p:nvPr/>
        </p:nvSpPr>
        <p:spPr>
          <a:xfrm>
            <a:off x="880820" y="1977065"/>
            <a:ext cx="10430360" cy="2874569"/>
          </a:xfrm>
          <a:prstGeom prst="rect">
            <a:avLst/>
          </a:prstGeom>
        </p:spPr>
        <p:txBody>
          <a:bodyPr vert="horz" wrap="square" lIns="0" tIns="13335" rIns="0" bIns="0" rtlCol="0">
            <a:spAutoFit/>
          </a:bodyPr>
          <a:lstStyle/>
          <a:p>
            <a:pPr algn="ctr">
              <a:lnSpc>
                <a:spcPct val="120000"/>
              </a:lnSpc>
              <a:spcBef>
                <a:spcPts val="600"/>
              </a:spcBef>
              <a:buClr>
                <a:srgbClr val="00B0F0"/>
              </a:buClr>
              <a:tabLst>
                <a:tab pos="469900" algn="l"/>
              </a:tabLst>
            </a:pPr>
            <a:r>
              <a:rPr lang="en-GB" sz="16600" b="1" i="1" spc="-5" dirty="0">
                <a:solidFill>
                  <a:srgbClr val="FF0000"/>
                </a:solidFill>
                <a:latin typeface="Arial" panose="020B0604020202020204" pitchFamily="34" charset="0"/>
                <a:cs typeface="Arial" panose="020B0604020202020204" pitchFamily="34" charset="0"/>
              </a:rPr>
              <a:t>The 5 R’s</a:t>
            </a:r>
            <a:endParaRPr lang="en-GB" sz="16600" i="1"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2989AFB7-6EB7-491A-B9CC-D70641A039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86716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914400" y="-116380"/>
            <a:ext cx="10058400" cy="1012110"/>
          </a:xfrm>
        </p:spPr>
        <p:txBody>
          <a:bodyPr>
            <a:noAutofit/>
          </a:bodyPr>
          <a:lstStyle/>
          <a:p>
            <a:r>
              <a:rPr lang="en-GB" sz="4000" b="1" dirty="0">
                <a:solidFill>
                  <a:srgbClr val="FF0000"/>
                </a:solidFill>
                <a:latin typeface="Arial" panose="020B0604020202020204" pitchFamily="34" charset="0"/>
                <a:cs typeface="Arial" panose="020B0604020202020204" pitchFamily="34" charset="0"/>
              </a:rPr>
              <a:t>Recognise</a:t>
            </a:r>
            <a:r>
              <a:rPr lang="en-GB" sz="4000" dirty="0">
                <a:solidFill>
                  <a:srgbClr val="FF0000"/>
                </a:solidFill>
                <a:latin typeface="Arial" panose="020B0604020202020204" pitchFamily="34" charset="0"/>
                <a:cs typeface="Arial" panose="020B0604020202020204" pitchFamily="34" charset="0"/>
              </a:rPr>
              <a:t>: </a:t>
            </a:r>
            <a:r>
              <a:rPr lang="en-GB" sz="4000" i="1" dirty="0">
                <a:solidFill>
                  <a:schemeClr val="tx1"/>
                </a:solidFill>
                <a:latin typeface="Arial" panose="020B0604020202020204" pitchFamily="34" charset="0"/>
                <a:cs typeface="Arial" panose="020B0604020202020204" pitchFamily="34" charset="0"/>
              </a:rPr>
              <a:t>‘a child is vulnerable if he/she…’</a:t>
            </a:r>
          </a:p>
        </p:txBody>
      </p:sp>
      <p:sp>
        <p:nvSpPr>
          <p:cNvPr id="5" name="Content Placeholder 2">
            <a:extLst>
              <a:ext uri="{FF2B5EF4-FFF2-40B4-BE49-F238E27FC236}">
                <a16:creationId xmlns:a16="http://schemas.microsoft.com/office/drawing/2014/main" id="{971A75A4-0843-4669-A309-1B25A182253C}"/>
              </a:ext>
            </a:extLst>
          </p:cNvPr>
          <p:cNvSpPr txBox="1">
            <a:spLocks/>
          </p:cNvSpPr>
          <p:nvPr/>
        </p:nvSpPr>
        <p:spPr>
          <a:xfrm>
            <a:off x="914400" y="1292393"/>
            <a:ext cx="10878207" cy="489815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disabled or has certain health conditions and has specific additional needs</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has SEND (whether or not they have a statutory  Education, Health and Care plan)</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has a mental health need</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a young carer</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showing signs of being drawn in to anti-social or criminal behaviour,  including gang involvement and association with organised crime groups or county lines</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frequently missing/goes missing from education, home or care, </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has experienced multiple suspensions, is at risk of being permanently excluded from schools, colleges and in Alternative Provision or a Pupil Referral Unit.</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at risk of modern slavery, trafficking, sexual and/or criminal exploitation</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at risk of being radicalised or exploited</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has a parent or carer in custody, or is affected by parental offending</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in a family circumstance presenting challenges for the child, such as drug and alcohol misuse, adult mental health issues and domestic abuse</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misusing alcohol and other drugs themselves</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at risk of so-called ‘honour’-based abuse such as Female Genital Mutilation or Forced Marriage</a:t>
            </a:r>
          </a:p>
          <a:p>
            <a:pPr marL="365125" indent="-365125">
              <a:lnSpc>
                <a:spcPct val="100000"/>
              </a:lnSpc>
              <a:spcBef>
                <a:spcPts val="0"/>
              </a:spcBef>
              <a:spcAft>
                <a:spcPts val="600"/>
              </a:spcAft>
              <a:buFont typeface="Wingdings" panose="05000000000000000000" pitchFamily="2" charset="2"/>
              <a:buChar char="q"/>
            </a:pPr>
            <a:r>
              <a:rPr lang="en-GB" sz="1600" dirty="0">
                <a:latin typeface="Arial" panose="020B0604020202020204" pitchFamily="34" charset="0"/>
                <a:cs typeface="Arial" panose="020B0604020202020204" pitchFamily="34" charset="0"/>
              </a:rPr>
              <a:t>is a privately fostered child. </a:t>
            </a:r>
          </a:p>
        </p:txBody>
      </p:sp>
      <p:pic>
        <p:nvPicPr>
          <p:cNvPr id="6" name="Picture 2" descr="See the source image">
            <a:extLst>
              <a:ext uri="{FF2B5EF4-FFF2-40B4-BE49-F238E27FC236}">
                <a16:creationId xmlns:a16="http://schemas.microsoft.com/office/drawing/2014/main" id="{F42FAFC8-B491-6820-B84C-EA8624417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6" y="89908"/>
            <a:ext cx="1281315" cy="12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87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907559"/>
          </a:xfrm>
        </p:spPr>
        <p:txBody>
          <a:bodyPr/>
          <a:lstStyle/>
          <a:p>
            <a:r>
              <a:rPr lang="en-GB" b="1" dirty="0">
                <a:solidFill>
                  <a:srgbClr val="FF0000"/>
                </a:solidFill>
                <a:latin typeface="Arial" panose="020B0604020202020204" pitchFamily="34" charset="0"/>
                <a:cs typeface="Arial" panose="020B0604020202020204" pitchFamily="34" charset="0"/>
              </a:rPr>
              <a:t>Recognise</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665922" y="1700360"/>
            <a:ext cx="10860156" cy="4653144"/>
          </a:xfrm>
        </p:spPr>
        <p:txBody>
          <a:bodyPr>
            <a:noAutofit/>
          </a:bodyPr>
          <a:lstStyle/>
          <a:p>
            <a:pPr marL="534988" lvl="0" indent="-534988">
              <a:lnSpc>
                <a:spcPct val="120000"/>
              </a:lnSpc>
              <a:spcBef>
                <a:spcPts val="0"/>
              </a:spcBef>
              <a:spcAft>
                <a:spcPts val="1800"/>
              </a:spcAft>
              <a:buFont typeface="Wingdings" panose="05000000000000000000" pitchFamily="2" charset="2"/>
              <a:buChar char="q"/>
            </a:pPr>
            <a:r>
              <a:rPr lang="en-GB" sz="2400" i="1" dirty="0">
                <a:solidFill>
                  <a:schemeClr val="tx1">
                    <a:lumMod val="85000"/>
                    <a:lumOff val="15000"/>
                  </a:schemeClr>
                </a:solidFill>
                <a:latin typeface="Arial" panose="020B0604020202020204" pitchFamily="34" charset="0"/>
                <a:cs typeface="Arial" panose="020B0604020202020204" pitchFamily="34" charset="0"/>
              </a:rPr>
              <a:t>‘Children may not feel ready or know how to tell someone that they are being abused, exploited, or neglected, and/or they may not recognise their experiences as harmful’, </a:t>
            </a:r>
            <a:r>
              <a:rPr lang="en-GB" sz="2400" dirty="0">
                <a:solidFill>
                  <a:schemeClr val="tx1">
                    <a:lumMod val="85000"/>
                    <a:lumOff val="15000"/>
                  </a:schemeClr>
                </a:solidFill>
                <a:latin typeface="Arial" panose="020B0604020202020204" pitchFamily="34" charset="0"/>
                <a:cs typeface="Arial" panose="020B0604020202020204" pitchFamily="34" charset="0"/>
              </a:rPr>
              <a:t>(KCSIE, 2025, para.17).  </a:t>
            </a:r>
          </a:p>
          <a:p>
            <a:pPr marL="534988" lvl="0" indent="-534988">
              <a:lnSpc>
                <a:spcPct val="120000"/>
              </a:lnSpc>
              <a:spcBef>
                <a:spcPts val="0"/>
              </a:spcBef>
              <a:spcAft>
                <a:spcPts val="1800"/>
              </a:spcAft>
              <a:buFont typeface="Wingdings" panose="05000000000000000000" pitchFamily="2" charset="2"/>
              <a:buChar char="q"/>
            </a:pPr>
            <a:r>
              <a:rPr lang="en-GB" sz="2400" i="1" dirty="0">
                <a:solidFill>
                  <a:schemeClr val="tx1">
                    <a:lumMod val="85000"/>
                    <a:lumOff val="15000"/>
                  </a:schemeClr>
                </a:solidFill>
                <a:latin typeface="Arial" panose="020B0604020202020204" pitchFamily="34" charset="0"/>
                <a:cs typeface="Arial" panose="020B0604020202020204" pitchFamily="34" charset="0"/>
              </a:rPr>
              <a:t>‘Children may not find it easy to tell staff about their abuse verbally. Children can show signs or act in ways that they hope adults will notice and react to’,</a:t>
            </a:r>
            <a:r>
              <a:rPr lang="en-GB" sz="2400" dirty="0">
                <a:solidFill>
                  <a:schemeClr val="tx1">
                    <a:lumMod val="85000"/>
                    <a:lumOff val="15000"/>
                  </a:schemeClr>
                </a:solidFill>
                <a:latin typeface="Arial" panose="020B0604020202020204" pitchFamily="34" charset="0"/>
                <a:cs typeface="Arial" panose="020B0604020202020204" pitchFamily="34" charset="0"/>
              </a:rPr>
              <a:t> (KCSIE, 2025, para.471)</a:t>
            </a:r>
            <a:endParaRPr lang="en-GB" sz="2400" dirty="0">
              <a:solidFill>
                <a:schemeClr val="tx1">
                  <a:lumMod val="85000"/>
                  <a:lumOff val="15000"/>
                </a:schemeClr>
              </a:solidFill>
              <a:effectLst/>
              <a:latin typeface="Arial" panose="020B0604020202020204" pitchFamily="34" charset="0"/>
              <a:ea typeface="Calibri" panose="020F0502020204030204" pitchFamily="34" charset="0"/>
              <a:cs typeface="Arial" panose="020B0604020202020204" pitchFamily="34" charset="0"/>
            </a:endParaRPr>
          </a:p>
          <a:p>
            <a:pPr marL="534988" lvl="0" indent="-534988">
              <a:lnSpc>
                <a:spcPct val="120000"/>
              </a:lnSpc>
              <a:spcBef>
                <a:spcPts val="0"/>
              </a:spcBef>
              <a:spcAft>
                <a:spcPts val="1800"/>
              </a:spcAft>
              <a:buFont typeface="Wingdings" panose="05000000000000000000" pitchFamily="2" charset="2"/>
              <a:buChar char="q"/>
            </a:pPr>
            <a:r>
              <a:rPr lang="en-GB" sz="2400" dirty="0">
                <a:solidFill>
                  <a:schemeClr val="tx1">
                    <a:lumMod val="85000"/>
                    <a:lumOff val="15000"/>
                  </a:schemeClr>
                </a:solidFill>
                <a:latin typeface="Arial" panose="020B0604020202020204" pitchFamily="34" charset="0"/>
                <a:cs typeface="Arial" panose="020B0604020202020204" pitchFamily="34" charset="0"/>
              </a:rPr>
              <a:t>Domestic abuse – if children see, hear or experience abuse, which may be physical, emotional, economic, coercive and controlling behaviour.  </a:t>
            </a:r>
            <a:endParaRPr lang="en-GB" sz="2400" dirty="0">
              <a:solidFill>
                <a:schemeClr val="tx1">
                  <a:lumMod val="85000"/>
                  <a:lumOff val="15000"/>
                </a:schemeClr>
              </a:solidFill>
              <a:effectLst/>
              <a:latin typeface="Arial" panose="020B0604020202020204" pitchFamily="34" charset="0"/>
              <a:ea typeface="Calibri" panose="020F050202020403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1497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143" y="518658"/>
            <a:ext cx="8191500" cy="750847"/>
          </a:xfrm>
          <a:prstGeom prst="rect">
            <a:avLst/>
          </a:prstGeom>
        </p:spPr>
        <p:txBody>
          <a:bodyPr vert="horz" wrap="square" lIns="0" tIns="12065" rIns="0" bIns="0" rtlCol="0" anchor="b">
            <a:spAutoFit/>
          </a:bodyPr>
          <a:lstStyle/>
          <a:p>
            <a:pPr marL="12700">
              <a:lnSpc>
                <a:spcPct val="100000"/>
              </a:lnSpc>
              <a:spcBef>
                <a:spcPts val="95"/>
              </a:spcBef>
            </a:pPr>
            <a:r>
              <a:rPr lang="en-GB" spc="-10" dirty="0">
                <a:latin typeface="Arial" panose="020B0604020202020204" pitchFamily="34" charset="0"/>
                <a:cs typeface="Arial" panose="020B0604020202020204" pitchFamily="34" charset="0"/>
              </a:rPr>
              <a:t>Today’s Objectives</a:t>
            </a:r>
            <a:endParaRPr dirty="0">
              <a:latin typeface="Arial" panose="020B0604020202020204" pitchFamily="34" charset="0"/>
              <a:cs typeface="Arial" panose="020B0604020202020204" pitchFamily="34" charset="0"/>
            </a:endParaRPr>
          </a:p>
        </p:txBody>
      </p:sp>
      <p:sp>
        <p:nvSpPr>
          <p:cNvPr id="3" name="object 3"/>
          <p:cNvSpPr txBox="1"/>
          <p:nvPr/>
        </p:nvSpPr>
        <p:spPr>
          <a:xfrm>
            <a:off x="568729" y="1747566"/>
            <a:ext cx="11054541" cy="4282839"/>
          </a:xfrm>
          <a:prstGeom prst="rect">
            <a:avLst/>
          </a:prstGeom>
        </p:spPr>
        <p:txBody>
          <a:bodyPr vert="horz" wrap="square" lIns="0" tIns="12065" rIns="0" bIns="0" rtlCol="0">
            <a:spAutoFit/>
          </a:bodyPr>
          <a:lstStyle/>
          <a:p>
            <a:pPr marL="168910" marR="5080">
              <a:lnSpc>
                <a:spcPct val="120000"/>
              </a:lnSpc>
              <a:spcAft>
                <a:spcPts val="600"/>
              </a:spcAft>
              <a:buClr>
                <a:srgbClr val="353535"/>
              </a:buClr>
              <a:tabLst>
                <a:tab pos="456565" algn="l"/>
              </a:tabLst>
            </a:pPr>
            <a:r>
              <a:rPr lang="en-GB" sz="2600" b="1" u="sng" spc="-5" dirty="0">
                <a:solidFill>
                  <a:srgbClr val="404040"/>
                </a:solidFill>
                <a:latin typeface="Arial" panose="020B0604020202020204" pitchFamily="34" charset="0"/>
                <a:cs typeface="Arial" panose="020B0604020202020204" pitchFamily="34" charset="0"/>
              </a:rPr>
              <a:t>To know and understand:</a:t>
            </a:r>
          </a:p>
          <a:p>
            <a:pPr marL="1368425" marR="5080" lvl="1" indent="-374650">
              <a:lnSpc>
                <a:spcPct val="120000"/>
              </a:lnSpc>
              <a:spcAft>
                <a:spcPts val="600"/>
              </a:spcAft>
              <a:buClr>
                <a:srgbClr val="353535"/>
              </a:buClr>
              <a:buFont typeface="+mj-lt"/>
              <a:buAutoNum type="arabicPeriod"/>
              <a:tabLst>
                <a:tab pos="456565" algn="l"/>
              </a:tabLst>
            </a:pPr>
            <a:r>
              <a:rPr lang="en-GB" sz="2600" spc="-5" dirty="0">
                <a:solidFill>
                  <a:srgbClr val="404040"/>
                </a:solidFill>
                <a:latin typeface="Arial" panose="020B0604020202020204" pitchFamily="34" charset="0"/>
                <a:cs typeface="Arial" panose="020B0604020202020204" pitchFamily="34" charset="0"/>
              </a:rPr>
              <a:t>Your duties in respect of safeguarding legislation </a:t>
            </a:r>
          </a:p>
          <a:p>
            <a:pPr marL="1368425" marR="5080" lvl="1" indent="-374650">
              <a:lnSpc>
                <a:spcPct val="120000"/>
              </a:lnSpc>
              <a:spcAft>
                <a:spcPts val="600"/>
              </a:spcAft>
              <a:buClr>
                <a:srgbClr val="353535"/>
              </a:buClr>
              <a:buFont typeface="+mj-lt"/>
              <a:buAutoNum type="arabicPeriod"/>
              <a:tabLst>
                <a:tab pos="456565" algn="l"/>
              </a:tabLst>
            </a:pPr>
            <a:r>
              <a:rPr lang="en-GB" sz="2600" spc="-5" dirty="0">
                <a:solidFill>
                  <a:srgbClr val="404040"/>
                </a:solidFill>
                <a:latin typeface="Arial" panose="020B0604020202020204" pitchFamily="34" charset="0"/>
                <a:cs typeface="Arial" panose="020B0604020202020204" pitchFamily="34" charset="0"/>
              </a:rPr>
              <a:t>Local context</a:t>
            </a:r>
          </a:p>
          <a:p>
            <a:pPr marL="1368425" marR="5080" lvl="1" indent="-374650">
              <a:lnSpc>
                <a:spcPct val="120000"/>
              </a:lnSpc>
              <a:spcAft>
                <a:spcPts val="600"/>
              </a:spcAft>
              <a:buClr>
                <a:srgbClr val="353535"/>
              </a:buClr>
              <a:buFont typeface="+mj-lt"/>
              <a:buAutoNum type="arabicPeriod"/>
              <a:tabLst>
                <a:tab pos="456565" algn="l"/>
              </a:tabLst>
            </a:pPr>
            <a:r>
              <a:rPr lang="en-GB" sz="2600" dirty="0">
                <a:solidFill>
                  <a:srgbClr val="221F1F"/>
                </a:solidFill>
                <a:latin typeface="Arial" panose="020B0604020202020204" pitchFamily="34" charset="0"/>
                <a:cs typeface="Arial" panose="020B0604020202020204" pitchFamily="34" charset="0"/>
              </a:rPr>
              <a:t>Level of Need</a:t>
            </a:r>
          </a:p>
          <a:p>
            <a:pPr marL="1368425" marR="5080" lvl="1" indent="-374650">
              <a:lnSpc>
                <a:spcPct val="120000"/>
              </a:lnSpc>
              <a:spcAft>
                <a:spcPts val="600"/>
              </a:spcAft>
              <a:buClr>
                <a:srgbClr val="353535"/>
              </a:buClr>
              <a:buFont typeface="+mj-lt"/>
              <a:buAutoNum type="arabicPeriod"/>
              <a:tabLst>
                <a:tab pos="456565" algn="l"/>
              </a:tabLst>
            </a:pPr>
            <a:r>
              <a:rPr lang="en-GB" sz="2600" spc="-5" dirty="0">
                <a:solidFill>
                  <a:srgbClr val="404040"/>
                </a:solidFill>
                <a:latin typeface="Arial" panose="020B0604020202020204" pitchFamily="34" charset="0"/>
                <a:cs typeface="Arial" panose="020B0604020202020204" pitchFamily="34" charset="0"/>
              </a:rPr>
              <a:t>Effective safeguarding </a:t>
            </a:r>
            <a:r>
              <a:rPr lang="en-GB" sz="2600" spc="-5" dirty="0">
                <a:solidFill>
                  <a:srgbClr val="221F1F"/>
                </a:solidFill>
                <a:latin typeface="Arial" panose="020B0604020202020204" pitchFamily="34" charset="0"/>
                <a:cs typeface="Arial" panose="020B0604020202020204" pitchFamily="34" charset="0"/>
              </a:rPr>
              <a:t>practices - promote</a:t>
            </a:r>
            <a:r>
              <a:rPr sz="2600" spc="-5" dirty="0">
                <a:solidFill>
                  <a:srgbClr val="221F1F"/>
                </a:solidFill>
                <a:latin typeface="Arial" panose="020B0604020202020204" pitchFamily="34" charset="0"/>
                <a:cs typeface="Arial" panose="020B0604020202020204" pitchFamily="34" charset="0"/>
              </a:rPr>
              <a:t> </a:t>
            </a:r>
            <a:r>
              <a:rPr sz="2600" spc="5" dirty="0">
                <a:solidFill>
                  <a:srgbClr val="221F1F"/>
                </a:solidFill>
                <a:latin typeface="Arial" panose="020B0604020202020204" pitchFamily="34" charset="0"/>
                <a:cs typeface="Arial" panose="020B0604020202020204" pitchFamily="34" charset="0"/>
              </a:rPr>
              <a:t>the </a:t>
            </a:r>
            <a:r>
              <a:rPr sz="2600" dirty="0">
                <a:solidFill>
                  <a:srgbClr val="221F1F"/>
                </a:solidFill>
                <a:latin typeface="Arial" panose="020B0604020202020204" pitchFamily="34" charset="0"/>
                <a:cs typeface="Arial" panose="020B0604020202020204" pitchFamily="34" charset="0"/>
              </a:rPr>
              <a:t>welfare of </a:t>
            </a:r>
            <a:r>
              <a:rPr sz="2600" spc="-5" dirty="0">
                <a:solidFill>
                  <a:srgbClr val="221F1F"/>
                </a:solidFill>
                <a:latin typeface="Arial" panose="020B0604020202020204" pitchFamily="34" charset="0"/>
                <a:cs typeface="Arial" panose="020B0604020202020204" pitchFamily="34" charset="0"/>
              </a:rPr>
              <a:t>children and protect</a:t>
            </a:r>
            <a:r>
              <a:rPr lang="en-GB" sz="2600" spc="-5" dirty="0">
                <a:solidFill>
                  <a:srgbClr val="221F1F"/>
                </a:solidFill>
                <a:latin typeface="Arial" panose="020B0604020202020204" pitchFamily="34" charset="0"/>
                <a:cs typeface="Arial" panose="020B0604020202020204" pitchFamily="34" charset="0"/>
              </a:rPr>
              <a:t>ion </a:t>
            </a:r>
            <a:r>
              <a:rPr sz="2600" spc="-5" dirty="0">
                <a:solidFill>
                  <a:srgbClr val="221F1F"/>
                </a:solidFill>
                <a:latin typeface="Arial" panose="020B0604020202020204" pitchFamily="34" charset="0"/>
                <a:cs typeface="Arial" panose="020B0604020202020204" pitchFamily="34" charset="0"/>
              </a:rPr>
              <a:t>from ‘significant</a:t>
            </a:r>
            <a:r>
              <a:rPr sz="2600" spc="-30" dirty="0">
                <a:solidFill>
                  <a:srgbClr val="221F1F"/>
                </a:solidFill>
                <a:latin typeface="Arial" panose="020B0604020202020204" pitchFamily="34" charset="0"/>
                <a:cs typeface="Arial" panose="020B0604020202020204" pitchFamily="34" charset="0"/>
              </a:rPr>
              <a:t> </a:t>
            </a:r>
            <a:r>
              <a:rPr sz="2600" dirty="0">
                <a:solidFill>
                  <a:srgbClr val="221F1F"/>
                </a:solidFill>
                <a:latin typeface="Arial" panose="020B0604020202020204" pitchFamily="34" charset="0"/>
                <a:cs typeface="Arial" panose="020B0604020202020204" pitchFamily="34" charset="0"/>
              </a:rPr>
              <a:t>harm’</a:t>
            </a:r>
            <a:endParaRPr lang="en-GB" sz="2600" dirty="0">
              <a:solidFill>
                <a:srgbClr val="221F1F"/>
              </a:solidFill>
              <a:latin typeface="Arial" panose="020B0604020202020204" pitchFamily="34" charset="0"/>
              <a:cs typeface="Arial" panose="020B0604020202020204" pitchFamily="34" charset="0"/>
            </a:endParaRPr>
          </a:p>
          <a:p>
            <a:pPr marL="1368425" marR="5080" lvl="1" indent="-374650">
              <a:lnSpc>
                <a:spcPct val="120000"/>
              </a:lnSpc>
              <a:spcAft>
                <a:spcPts val="600"/>
              </a:spcAft>
              <a:buClr>
                <a:srgbClr val="353535"/>
              </a:buClr>
              <a:buFont typeface="+mj-lt"/>
              <a:buAutoNum type="arabicPeriod"/>
              <a:tabLst>
                <a:tab pos="456565" algn="l"/>
              </a:tabLst>
            </a:pPr>
            <a:r>
              <a:rPr lang="en-GB" sz="2600" dirty="0">
                <a:solidFill>
                  <a:srgbClr val="221F1F"/>
                </a:solidFill>
                <a:latin typeface="Arial" panose="020B0604020202020204" pitchFamily="34" charset="0"/>
                <a:cs typeface="Arial" panose="020B0604020202020204" pitchFamily="34" charset="0"/>
              </a:rPr>
              <a:t>How to manage disclosures (5 R’s)</a:t>
            </a:r>
          </a:p>
          <a:p>
            <a:pPr marL="1368425" marR="5080" lvl="1" indent="-374650">
              <a:lnSpc>
                <a:spcPct val="120000"/>
              </a:lnSpc>
              <a:spcAft>
                <a:spcPts val="600"/>
              </a:spcAft>
              <a:buClr>
                <a:srgbClr val="353535"/>
              </a:buClr>
              <a:buFont typeface="+mj-lt"/>
              <a:buAutoNum type="arabicPeriod"/>
              <a:tabLst>
                <a:tab pos="456565" algn="l"/>
              </a:tabLst>
            </a:pPr>
            <a:r>
              <a:rPr lang="en-GB" sz="2600" dirty="0">
                <a:solidFill>
                  <a:srgbClr val="221F1F"/>
                </a:solidFill>
                <a:latin typeface="Arial" panose="020B0604020202020204" pitchFamily="34" charset="0"/>
                <a:cs typeface="Arial" panose="020B0604020202020204" pitchFamily="34" charset="0"/>
              </a:rPr>
              <a:t>What behaviours, disclosures and incidents to report</a:t>
            </a:r>
          </a:p>
        </p:txBody>
      </p:sp>
      <p:pic>
        <p:nvPicPr>
          <p:cNvPr id="4" name="Picture 2" descr="Crest of St Mary's University, Twickenham">
            <a:extLst>
              <a:ext uri="{FF2B5EF4-FFF2-40B4-BE49-F238E27FC236}">
                <a16:creationId xmlns:a16="http://schemas.microsoft.com/office/drawing/2014/main" id="{9007A58B-CF4C-4445-A923-8C51B6BDA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6430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4880" y="543687"/>
            <a:ext cx="8803039" cy="690574"/>
          </a:xfrm>
          <a:prstGeom prst="rect">
            <a:avLst/>
          </a:prstGeom>
        </p:spPr>
        <p:txBody>
          <a:bodyPr vert="horz" wrap="square" lIns="0" tIns="13335" rIns="0" bIns="0" rtlCol="0" anchor="b">
            <a:spAutoFit/>
          </a:bodyPr>
          <a:lstStyle/>
          <a:p>
            <a:pPr marL="12700">
              <a:lnSpc>
                <a:spcPct val="100000"/>
              </a:lnSpc>
              <a:spcBef>
                <a:spcPts val="105"/>
              </a:spcBef>
            </a:pPr>
            <a:r>
              <a:rPr lang="en-GB" sz="4400" b="1" spc="-5" dirty="0">
                <a:solidFill>
                  <a:srgbClr val="FF0000"/>
                </a:solidFill>
                <a:latin typeface="Arial" panose="020B0604020202020204" pitchFamily="34" charset="0"/>
                <a:cs typeface="Arial" panose="020B0604020202020204" pitchFamily="34" charset="0"/>
              </a:rPr>
              <a:t>Recognise</a:t>
            </a:r>
            <a:r>
              <a:rPr lang="en-GB" sz="4400" spc="-5" dirty="0">
                <a:latin typeface="Arial" panose="020B0604020202020204" pitchFamily="34" charset="0"/>
                <a:cs typeface="Arial" panose="020B0604020202020204" pitchFamily="34" charset="0"/>
              </a:rPr>
              <a:t>: Early Help </a:t>
            </a:r>
            <a:r>
              <a:rPr lang="en-GB" sz="4400" dirty="0">
                <a:latin typeface="Arial" panose="020B0604020202020204" pitchFamily="34" charset="0"/>
                <a:cs typeface="Arial" panose="020B0604020202020204" pitchFamily="34" charset="0"/>
              </a:rPr>
              <a:t>(Level</a:t>
            </a:r>
            <a:r>
              <a:rPr lang="en-GB" sz="4400" spc="-90" dirty="0">
                <a:latin typeface="Arial" panose="020B0604020202020204" pitchFamily="34" charset="0"/>
                <a:cs typeface="Arial" panose="020B0604020202020204" pitchFamily="34" charset="0"/>
              </a:rPr>
              <a:t> </a:t>
            </a:r>
            <a:r>
              <a:rPr lang="en-GB" sz="4400" spc="-5" dirty="0">
                <a:latin typeface="Arial" panose="020B0604020202020204" pitchFamily="34" charset="0"/>
                <a:cs typeface="Arial" panose="020B0604020202020204" pitchFamily="34" charset="0"/>
              </a:rPr>
              <a:t>2)</a:t>
            </a:r>
            <a:endParaRPr lang="en-GB" sz="4400" dirty="0">
              <a:latin typeface="Arial" panose="020B0604020202020204" pitchFamily="34" charset="0"/>
              <a:cs typeface="Arial" panose="020B0604020202020204" pitchFamily="34" charset="0"/>
            </a:endParaRPr>
          </a:p>
        </p:txBody>
      </p:sp>
      <p:sp>
        <p:nvSpPr>
          <p:cNvPr id="3" name="object 3"/>
          <p:cNvSpPr txBox="1"/>
          <p:nvPr/>
        </p:nvSpPr>
        <p:spPr>
          <a:xfrm>
            <a:off x="1084880" y="2197381"/>
            <a:ext cx="10534306" cy="2341988"/>
          </a:xfrm>
          <a:prstGeom prst="rect">
            <a:avLst/>
          </a:prstGeom>
        </p:spPr>
        <p:txBody>
          <a:bodyPr vert="horz" wrap="square" lIns="0" tIns="13335" rIns="0" bIns="0" rtlCol="0">
            <a:spAutoFit/>
          </a:bodyPr>
          <a:lstStyle/>
          <a:p>
            <a:pPr marL="542925" indent="-542925">
              <a:lnSpc>
                <a:spcPct val="120000"/>
              </a:lnSpc>
              <a:spcBef>
                <a:spcPts val="600"/>
              </a:spcBef>
              <a:spcAft>
                <a:spcPts val="1800"/>
              </a:spcAft>
              <a:buClr>
                <a:srgbClr val="00B0F0"/>
              </a:buClr>
              <a:buFont typeface="Wingdings" panose="05000000000000000000" pitchFamily="2" charset="2"/>
              <a:buChar char="q"/>
              <a:tabLst>
                <a:tab pos="469900" algn="l"/>
              </a:tabLst>
            </a:pPr>
            <a:r>
              <a:rPr lang="en-GB" sz="2800" i="1" spc="-5" dirty="0">
                <a:solidFill>
                  <a:schemeClr val="tx1">
                    <a:lumMod val="75000"/>
                    <a:lumOff val="25000"/>
                  </a:schemeClr>
                </a:solidFill>
                <a:latin typeface="Arial" panose="020B0604020202020204" pitchFamily="34" charset="0"/>
                <a:cs typeface="Arial" panose="020B0604020202020204" pitchFamily="34" charset="0"/>
              </a:rPr>
              <a:t>‘Providing </a:t>
            </a:r>
            <a:r>
              <a:rPr lang="en-GB" sz="2800" i="1" dirty="0">
                <a:solidFill>
                  <a:schemeClr val="tx1">
                    <a:lumMod val="75000"/>
                    <a:lumOff val="25000"/>
                  </a:schemeClr>
                </a:solidFill>
                <a:latin typeface="Arial" panose="020B0604020202020204" pitchFamily="34" charset="0"/>
                <a:cs typeface="Arial" panose="020B0604020202020204" pitchFamily="34" charset="0"/>
              </a:rPr>
              <a:t>early help </a:t>
            </a:r>
            <a:r>
              <a:rPr lang="en-GB" sz="2800" i="1" spc="-5" dirty="0">
                <a:solidFill>
                  <a:schemeClr val="tx1">
                    <a:lumMod val="75000"/>
                    <a:lumOff val="25000"/>
                  </a:schemeClr>
                </a:solidFill>
                <a:latin typeface="Arial" panose="020B0604020202020204" pitchFamily="34" charset="0"/>
                <a:cs typeface="Arial" panose="020B0604020202020204" pitchFamily="34" charset="0"/>
              </a:rPr>
              <a:t>is more </a:t>
            </a:r>
            <a:r>
              <a:rPr lang="en-GB" sz="2800" i="1" dirty="0">
                <a:solidFill>
                  <a:schemeClr val="tx1">
                    <a:lumMod val="75000"/>
                    <a:lumOff val="25000"/>
                  </a:schemeClr>
                </a:solidFill>
                <a:latin typeface="Arial" panose="020B0604020202020204" pitchFamily="34" charset="0"/>
                <a:cs typeface="Arial" panose="020B0604020202020204" pitchFamily="34" charset="0"/>
              </a:rPr>
              <a:t>effective </a:t>
            </a:r>
            <a:r>
              <a:rPr lang="en-GB" sz="2800" i="1" spc="-5" dirty="0">
                <a:solidFill>
                  <a:schemeClr val="tx1">
                    <a:lumMod val="75000"/>
                    <a:lumOff val="25000"/>
                  </a:schemeClr>
                </a:solidFill>
                <a:latin typeface="Arial" panose="020B0604020202020204" pitchFamily="34" charset="0"/>
                <a:cs typeface="Arial" panose="020B0604020202020204" pitchFamily="34" charset="0"/>
              </a:rPr>
              <a:t>in promoting </a:t>
            </a:r>
            <a:r>
              <a:rPr lang="en-GB" sz="2800" i="1" spc="5" dirty="0">
                <a:solidFill>
                  <a:schemeClr val="tx1">
                    <a:lumMod val="75000"/>
                    <a:lumOff val="25000"/>
                  </a:schemeClr>
                </a:solidFill>
                <a:latin typeface="Arial" panose="020B0604020202020204" pitchFamily="34" charset="0"/>
                <a:cs typeface="Arial" panose="020B0604020202020204" pitchFamily="34" charset="0"/>
              </a:rPr>
              <a:t>the </a:t>
            </a:r>
            <a:r>
              <a:rPr lang="en-GB" sz="2800" i="1" spc="-75" dirty="0">
                <a:solidFill>
                  <a:schemeClr val="tx1">
                    <a:lumMod val="75000"/>
                    <a:lumOff val="25000"/>
                  </a:schemeClr>
                </a:solidFill>
                <a:latin typeface="Arial" panose="020B0604020202020204" pitchFamily="34" charset="0"/>
                <a:cs typeface="Arial" panose="020B0604020202020204" pitchFamily="34" charset="0"/>
              </a:rPr>
              <a:t>welfare  </a:t>
            </a:r>
            <a:r>
              <a:rPr lang="en-GB" sz="2800" i="1" dirty="0">
                <a:solidFill>
                  <a:schemeClr val="tx1">
                    <a:lumMod val="75000"/>
                    <a:lumOff val="25000"/>
                  </a:schemeClr>
                </a:solidFill>
                <a:latin typeface="Arial" panose="020B0604020202020204" pitchFamily="34" charset="0"/>
                <a:cs typeface="Arial" panose="020B0604020202020204" pitchFamily="34" charset="0"/>
              </a:rPr>
              <a:t>of </a:t>
            </a:r>
            <a:r>
              <a:rPr lang="en-GB" sz="2800" i="1" spc="-5" dirty="0">
                <a:solidFill>
                  <a:schemeClr val="tx1">
                    <a:lumMod val="75000"/>
                    <a:lumOff val="25000"/>
                  </a:schemeClr>
                </a:solidFill>
                <a:latin typeface="Arial" panose="020B0604020202020204" pitchFamily="34" charset="0"/>
                <a:cs typeface="Arial" panose="020B0604020202020204" pitchFamily="34" charset="0"/>
              </a:rPr>
              <a:t>children </a:t>
            </a:r>
            <a:r>
              <a:rPr lang="en-GB" sz="2800" i="1" dirty="0">
                <a:solidFill>
                  <a:schemeClr val="tx1">
                    <a:lumMod val="75000"/>
                    <a:lumOff val="25000"/>
                  </a:schemeClr>
                </a:solidFill>
                <a:latin typeface="Arial" panose="020B0604020202020204" pitchFamily="34" charset="0"/>
                <a:cs typeface="Arial" panose="020B0604020202020204" pitchFamily="34" charset="0"/>
              </a:rPr>
              <a:t>than reacting</a:t>
            </a:r>
            <a:r>
              <a:rPr lang="en-GB" sz="2800" i="1" spc="-70" dirty="0">
                <a:solidFill>
                  <a:schemeClr val="tx1">
                    <a:lumMod val="75000"/>
                    <a:lumOff val="25000"/>
                  </a:schemeClr>
                </a:solidFill>
                <a:latin typeface="Arial" panose="020B0604020202020204" pitchFamily="34" charset="0"/>
                <a:cs typeface="Arial" panose="020B0604020202020204" pitchFamily="34" charset="0"/>
              </a:rPr>
              <a:t> </a:t>
            </a:r>
            <a:r>
              <a:rPr lang="en-GB" sz="2800" i="1" dirty="0">
                <a:solidFill>
                  <a:schemeClr val="tx1">
                    <a:lumMod val="75000"/>
                    <a:lumOff val="25000"/>
                  </a:schemeClr>
                </a:solidFill>
                <a:latin typeface="Arial" panose="020B0604020202020204" pitchFamily="34" charset="0"/>
                <a:cs typeface="Arial" panose="020B0604020202020204" pitchFamily="34" charset="0"/>
              </a:rPr>
              <a:t>later’ </a:t>
            </a:r>
            <a:r>
              <a:rPr lang="en-GB" sz="2800" dirty="0">
                <a:solidFill>
                  <a:schemeClr val="tx1">
                    <a:lumMod val="75000"/>
                    <a:lumOff val="25000"/>
                  </a:schemeClr>
                </a:solidFill>
                <a:latin typeface="Arial" panose="020B0604020202020204" pitchFamily="34" charset="0"/>
                <a:cs typeface="Arial" panose="020B0604020202020204" pitchFamily="34" charset="0"/>
              </a:rPr>
              <a:t>(KCSIE, 2025, para.494).</a:t>
            </a:r>
          </a:p>
          <a:p>
            <a:pPr marL="542925" indent="-542925">
              <a:lnSpc>
                <a:spcPct val="120000"/>
              </a:lnSpc>
              <a:spcBef>
                <a:spcPts val="600"/>
              </a:spcBef>
              <a:spcAft>
                <a:spcPts val="1800"/>
              </a:spcAft>
              <a:buClr>
                <a:srgbClr val="00B0F0"/>
              </a:buClr>
              <a:buFont typeface="Wingdings" panose="05000000000000000000" pitchFamily="2" charset="2"/>
              <a:buChar char="q"/>
              <a:tabLst>
                <a:tab pos="469900" algn="l"/>
              </a:tabLst>
            </a:pPr>
            <a:r>
              <a:rPr lang="en-GB" sz="2800" i="1" spc="-5" dirty="0">
                <a:solidFill>
                  <a:schemeClr val="tx1">
                    <a:lumMod val="75000"/>
                    <a:lumOff val="25000"/>
                  </a:schemeClr>
                </a:solidFill>
                <a:latin typeface="Arial" panose="020B0604020202020204" pitchFamily="34" charset="0"/>
                <a:cs typeface="Arial" panose="020B0604020202020204" pitchFamily="34" charset="0"/>
              </a:rPr>
              <a:t>‘Any child may benefit from early help, but staff should be particularly alert for a child who …’ </a:t>
            </a:r>
            <a:r>
              <a:rPr lang="en-GB" sz="2800" dirty="0">
                <a:solidFill>
                  <a:schemeClr val="tx1">
                    <a:lumMod val="75000"/>
                    <a:lumOff val="25000"/>
                  </a:schemeClr>
                </a:solidFill>
                <a:latin typeface="Arial" panose="020B0604020202020204" pitchFamily="34" charset="0"/>
                <a:cs typeface="Arial" panose="020B0604020202020204" pitchFamily="34" charset="0"/>
              </a:rPr>
              <a:t>(KCSIE, 2025, para.18).</a:t>
            </a:r>
          </a:p>
        </p:txBody>
      </p:sp>
      <p:pic>
        <p:nvPicPr>
          <p:cNvPr id="5" name="Picture 2" descr="Crest of St Mary's University, Twickenham">
            <a:extLst>
              <a:ext uri="{FF2B5EF4-FFF2-40B4-BE49-F238E27FC236}">
                <a16:creationId xmlns:a16="http://schemas.microsoft.com/office/drawing/2014/main" id="{BFA1B7E3-2DF6-4C2E-B025-B3F2348C0A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1378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1012110"/>
          </a:xfrm>
        </p:spPr>
        <p:txBody>
          <a:bodyPr/>
          <a:lstStyle/>
          <a:p>
            <a:r>
              <a:rPr lang="en-GB" dirty="0">
                <a:latin typeface="Arial" panose="020B0604020202020204" pitchFamily="34" charset="0"/>
                <a:cs typeface="Arial" panose="020B0604020202020204" pitchFamily="34" charset="0"/>
              </a:rPr>
              <a:t>Levels of Need and Support </a:t>
            </a: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3" name="Diagram 12">
            <a:extLst>
              <a:ext uri="{FF2B5EF4-FFF2-40B4-BE49-F238E27FC236}">
                <a16:creationId xmlns:a16="http://schemas.microsoft.com/office/drawing/2014/main" id="{DA17D3DC-AFC4-7F6B-EB37-E86B9414908A}"/>
              </a:ext>
            </a:extLst>
          </p:cNvPr>
          <p:cNvGraphicFramePr/>
          <p:nvPr>
            <p:extLst>
              <p:ext uri="{D42A27DB-BD31-4B8C-83A1-F6EECF244321}">
                <p14:modId xmlns:p14="http://schemas.microsoft.com/office/powerpoint/2010/main" val="3008413675"/>
              </p:ext>
            </p:extLst>
          </p:nvPr>
        </p:nvGraphicFramePr>
        <p:xfrm>
          <a:off x="236483" y="719666"/>
          <a:ext cx="11904510" cy="3253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TextBox 13">
            <a:extLst>
              <a:ext uri="{FF2B5EF4-FFF2-40B4-BE49-F238E27FC236}">
                <a16:creationId xmlns:a16="http://schemas.microsoft.com/office/drawing/2014/main" id="{FF1F21ED-4CA7-B550-74E7-553CF59E3748}"/>
              </a:ext>
            </a:extLst>
          </p:cNvPr>
          <p:cNvSpPr txBox="1"/>
          <p:nvPr/>
        </p:nvSpPr>
        <p:spPr>
          <a:xfrm>
            <a:off x="236483" y="3137338"/>
            <a:ext cx="2806262" cy="1323439"/>
          </a:xfrm>
          <a:prstGeom prst="rect">
            <a:avLst/>
          </a:prstGeom>
          <a:noFill/>
        </p:spPr>
        <p:txBody>
          <a:bodyPr wrap="square" rtlCol="0">
            <a:spAutoFit/>
          </a:bodyPr>
          <a:lstStyle/>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Parks</a:t>
            </a: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Doctors</a:t>
            </a: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Leisure Centres</a:t>
            </a:r>
          </a:p>
          <a:p>
            <a:pPr marL="342900" indent="-342900">
              <a:buFont typeface="Arial" panose="020B0604020202020204" pitchFamily="34" charset="0"/>
              <a:buChar char="•"/>
            </a:pPr>
            <a:r>
              <a:rPr lang="en-GB" sz="2000" dirty="0">
                <a:latin typeface="Arial" panose="020B0604020202020204" pitchFamily="34" charset="0"/>
                <a:cs typeface="Arial" panose="020B0604020202020204" pitchFamily="34" charset="0"/>
              </a:rPr>
              <a:t>Etc.</a:t>
            </a:r>
          </a:p>
        </p:txBody>
      </p:sp>
      <p:sp>
        <p:nvSpPr>
          <p:cNvPr id="15" name="TextBox 14">
            <a:extLst>
              <a:ext uri="{FF2B5EF4-FFF2-40B4-BE49-F238E27FC236}">
                <a16:creationId xmlns:a16="http://schemas.microsoft.com/office/drawing/2014/main" id="{998F299C-F4D4-73CD-BAC9-1FE477BBCF5F}"/>
              </a:ext>
            </a:extLst>
          </p:cNvPr>
          <p:cNvSpPr txBox="1"/>
          <p:nvPr/>
        </p:nvSpPr>
        <p:spPr>
          <a:xfrm>
            <a:off x="3289738" y="3137337"/>
            <a:ext cx="2806262" cy="2862322"/>
          </a:xfrm>
          <a:prstGeom prst="rect">
            <a:avLst/>
          </a:prstGeom>
          <a:noFill/>
        </p:spPr>
        <p:txBody>
          <a:bodyPr wrap="square" rtlCol="0">
            <a:spAutoFit/>
          </a:bodyPr>
          <a:lstStyle/>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1 or 2 services</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Lead practitioner (usually DSL, but could be…teacher, SENCO, GP, family support worker, etc.)</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Team Around the Family (TAF) meeting</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Early Help Assessment and plan</a:t>
            </a:r>
          </a:p>
        </p:txBody>
      </p:sp>
      <p:sp>
        <p:nvSpPr>
          <p:cNvPr id="16" name="TextBox 15">
            <a:extLst>
              <a:ext uri="{FF2B5EF4-FFF2-40B4-BE49-F238E27FC236}">
                <a16:creationId xmlns:a16="http://schemas.microsoft.com/office/drawing/2014/main" id="{1A5993EA-145D-F0C3-C736-D0DF90E3EAFC}"/>
              </a:ext>
            </a:extLst>
          </p:cNvPr>
          <p:cNvSpPr txBox="1"/>
          <p:nvPr/>
        </p:nvSpPr>
        <p:spPr>
          <a:xfrm>
            <a:off x="6188738" y="3137336"/>
            <a:ext cx="2960517" cy="3139321"/>
          </a:xfrm>
          <a:prstGeom prst="rect">
            <a:avLst/>
          </a:prstGeom>
          <a:noFill/>
        </p:spPr>
        <p:txBody>
          <a:bodyPr wrap="square" rtlCol="0">
            <a:spAutoFit/>
          </a:bodyPr>
          <a:lstStyle/>
          <a:p>
            <a:pPr marL="342900" indent="-342900">
              <a:buFont typeface="Arial" panose="020B0604020202020204" pitchFamily="34" charset="0"/>
              <a:buChar char="•"/>
            </a:pPr>
            <a:r>
              <a:rPr lang="en-GB" sz="1600" i="1" dirty="0">
                <a:latin typeface="Arial" panose="020B0604020202020204" pitchFamily="34" charset="0"/>
                <a:cs typeface="Arial" panose="020B0604020202020204" pitchFamily="34" charset="0"/>
              </a:rPr>
              <a:t>‘Unlikely to achieve or maintain a reasonable level of health or development, or whose health and development is likely to be significantly or further impaired, without the provision of services; or a child who is disabled.’ </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Lead practitioner to coordinate multi-agency approach</a:t>
            </a:r>
          </a:p>
        </p:txBody>
      </p:sp>
      <p:sp>
        <p:nvSpPr>
          <p:cNvPr id="17" name="TextBox 16">
            <a:extLst>
              <a:ext uri="{FF2B5EF4-FFF2-40B4-BE49-F238E27FC236}">
                <a16:creationId xmlns:a16="http://schemas.microsoft.com/office/drawing/2014/main" id="{F8FF80AE-EF27-3D85-1BE0-813FC63868D8}"/>
              </a:ext>
            </a:extLst>
          </p:cNvPr>
          <p:cNvSpPr txBox="1"/>
          <p:nvPr/>
        </p:nvSpPr>
        <p:spPr>
          <a:xfrm>
            <a:off x="9241993" y="3137336"/>
            <a:ext cx="2806262" cy="2031325"/>
          </a:xfrm>
          <a:prstGeom prst="rect">
            <a:avLst/>
          </a:prstGeom>
          <a:noFill/>
        </p:spPr>
        <p:txBody>
          <a:bodyPr wrap="square" rtlCol="0">
            <a:spAutoFit/>
          </a:bodyPr>
          <a:lstStyle/>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Reasonable cause to suspect a child is suffering or likely to suffer significant harm (Section 47 of the Children Act, 1989) </a:t>
            </a:r>
          </a:p>
          <a:p>
            <a:pPr marL="342900" indent="-342900">
              <a:buFont typeface="Arial" panose="020B0604020202020204" pitchFamily="34" charset="0"/>
              <a:buChar char="•"/>
            </a:pPr>
            <a:r>
              <a:rPr lang="en-GB" dirty="0">
                <a:latin typeface="Arial" panose="020B0604020202020204" pitchFamily="34" charset="0"/>
                <a:cs typeface="Arial" panose="020B0604020202020204" pitchFamily="34" charset="0"/>
              </a:rPr>
              <a:t>Child Protection Plan</a:t>
            </a:r>
          </a:p>
        </p:txBody>
      </p:sp>
      <p:sp>
        <p:nvSpPr>
          <p:cNvPr id="18" name="Rectangle: Rounded Corners 17">
            <a:extLst>
              <a:ext uri="{FF2B5EF4-FFF2-40B4-BE49-F238E27FC236}">
                <a16:creationId xmlns:a16="http://schemas.microsoft.com/office/drawing/2014/main" id="{30EE967A-3F7C-007B-714F-AD6B81C2D469}"/>
              </a:ext>
            </a:extLst>
          </p:cNvPr>
          <p:cNvSpPr/>
          <p:nvPr/>
        </p:nvSpPr>
        <p:spPr>
          <a:xfrm>
            <a:off x="128135" y="1434914"/>
            <a:ext cx="6044993" cy="5075989"/>
          </a:xfrm>
          <a:prstGeom prst="roundRect">
            <a:avLst>
              <a:gd name="adj" fmla="val 8902"/>
            </a:avLst>
          </a:prstGeom>
          <a:solidFill>
            <a:srgbClr val="FF0000">
              <a:alpha val="20000"/>
            </a:srgbClr>
          </a:solid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389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83823" y="-94055"/>
            <a:ext cx="9032820" cy="1306127"/>
          </a:xfrm>
          <a:prstGeom prst="rect">
            <a:avLst/>
          </a:prstGeom>
        </p:spPr>
        <p:txBody>
          <a:bodyPr vert="horz" wrap="square" lIns="0" tIns="13335" rIns="0" bIns="0" rtlCol="0" anchor="b">
            <a:spAutoFit/>
          </a:bodyPr>
          <a:lstStyle/>
          <a:p>
            <a:pPr marL="12700">
              <a:lnSpc>
                <a:spcPct val="100000"/>
              </a:lnSpc>
              <a:spcBef>
                <a:spcPts val="105"/>
              </a:spcBef>
            </a:pPr>
            <a:r>
              <a:rPr lang="en-GB" spc="-5" dirty="0">
                <a:latin typeface="Arial" panose="020B0604020202020204" pitchFamily="34" charset="0"/>
                <a:cs typeface="Arial" panose="020B0604020202020204" pitchFamily="34" charset="0"/>
              </a:rPr>
              <a:t>What is </a:t>
            </a:r>
            <a:r>
              <a:rPr spc="-5" dirty="0">
                <a:latin typeface="Arial" panose="020B0604020202020204" pitchFamily="34" charset="0"/>
                <a:cs typeface="Arial" panose="020B0604020202020204" pitchFamily="34" charset="0"/>
              </a:rPr>
              <a:t>Significant</a:t>
            </a:r>
            <a:r>
              <a:rPr spc="-4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Harm</a:t>
            </a:r>
            <a:r>
              <a:rPr lang="en-GB" spc="-5" dirty="0">
                <a:latin typeface="Arial" panose="020B0604020202020204" pitchFamily="34" charset="0"/>
                <a:cs typeface="Arial" panose="020B0604020202020204" pitchFamily="34" charset="0"/>
              </a:rPr>
              <a:t>?</a:t>
            </a:r>
            <a:br>
              <a:rPr lang="en-GB" spc="-5" dirty="0">
                <a:latin typeface="Arial" panose="020B0604020202020204" pitchFamily="34" charset="0"/>
                <a:cs typeface="Arial" panose="020B0604020202020204" pitchFamily="34" charset="0"/>
              </a:rPr>
            </a:br>
            <a:r>
              <a:rPr lang="en-GB" sz="3600" spc="-5" dirty="0">
                <a:latin typeface="Arial" panose="020B0604020202020204" pitchFamily="34" charset="0"/>
                <a:cs typeface="Arial" panose="020B0604020202020204" pitchFamily="34" charset="0"/>
              </a:rPr>
              <a:t>(Section 47 Enquiry)</a:t>
            </a:r>
            <a:endParaRPr spc="-5" dirty="0">
              <a:latin typeface="Arial" panose="020B0604020202020204" pitchFamily="34" charset="0"/>
              <a:cs typeface="Arial" panose="020B0604020202020204" pitchFamily="34" charset="0"/>
            </a:endParaRPr>
          </a:p>
        </p:txBody>
      </p:sp>
      <p:sp>
        <p:nvSpPr>
          <p:cNvPr id="5" name="object 5"/>
          <p:cNvSpPr txBox="1"/>
          <p:nvPr/>
        </p:nvSpPr>
        <p:spPr>
          <a:xfrm>
            <a:off x="10216643" y="5209794"/>
            <a:ext cx="67945" cy="197490"/>
          </a:xfrm>
          <a:prstGeom prst="rect">
            <a:avLst/>
          </a:prstGeom>
        </p:spPr>
        <p:txBody>
          <a:bodyPr vert="horz" wrap="square" lIns="0" tIns="12700" rIns="0" bIns="0" rtlCol="0">
            <a:spAutoFit/>
          </a:bodyPr>
          <a:lstStyle/>
          <a:p>
            <a:pPr marL="12700">
              <a:spcBef>
                <a:spcPts val="100"/>
              </a:spcBef>
            </a:pPr>
            <a:r>
              <a:rPr sz="1200" dirty="0">
                <a:latin typeface="Arial"/>
                <a:cs typeface="Arial"/>
              </a:rPr>
              <a:t>.</a:t>
            </a:r>
            <a:endParaRPr sz="1200">
              <a:latin typeface="Arial"/>
              <a:cs typeface="Arial"/>
            </a:endParaRPr>
          </a:p>
        </p:txBody>
      </p:sp>
      <p:sp>
        <p:nvSpPr>
          <p:cNvPr id="6" name="object 6"/>
          <p:cNvSpPr txBox="1"/>
          <p:nvPr/>
        </p:nvSpPr>
        <p:spPr>
          <a:xfrm>
            <a:off x="961697" y="1433078"/>
            <a:ext cx="10484069" cy="4866269"/>
          </a:xfrm>
          <a:prstGeom prst="rect">
            <a:avLst/>
          </a:prstGeom>
        </p:spPr>
        <p:txBody>
          <a:bodyPr vert="horz" wrap="square" lIns="0" tIns="47625" rIns="0" bIns="0" rtlCol="0">
            <a:spAutoFit/>
          </a:bodyPr>
          <a:lstStyle/>
          <a:p>
            <a:pPr marL="12700">
              <a:lnSpc>
                <a:spcPct val="120000"/>
              </a:lnSpc>
              <a:spcAft>
                <a:spcPts val="300"/>
              </a:spcAft>
            </a:pPr>
            <a:r>
              <a:rPr lang="en-GB" sz="2400" b="1" u="sng" spc="-5" dirty="0">
                <a:solidFill>
                  <a:schemeClr val="tx1">
                    <a:lumMod val="85000"/>
                    <a:lumOff val="15000"/>
                  </a:schemeClr>
                </a:solidFill>
                <a:latin typeface="Arial" panose="020B0604020202020204" pitchFamily="34" charset="0"/>
                <a:cs typeface="Arial" panose="020B0604020202020204" pitchFamily="34" charset="0"/>
              </a:rPr>
              <a:t>Harm</a:t>
            </a:r>
            <a:r>
              <a:rPr lang="en-GB" sz="2000" spc="-5" dirty="0">
                <a:solidFill>
                  <a:schemeClr val="tx1">
                    <a:lumMod val="85000"/>
                    <a:lumOff val="15000"/>
                  </a:schemeClr>
                </a:solidFill>
                <a:latin typeface="Arial" panose="020B0604020202020204" pitchFamily="34" charset="0"/>
                <a:cs typeface="Arial" panose="020B0604020202020204" pitchFamily="34" charset="0"/>
              </a:rPr>
              <a:t>  </a:t>
            </a:r>
            <a:r>
              <a:rPr lang="en-GB" sz="2000" i="1" dirty="0">
                <a:solidFill>
                  <a:schemeClr val="tx1">
                    <a:lumMod val="85000"/>
                    <a:lumOff val="15000"/>
                  </a:schemeClr>
                </a:solidFill>
                <a:latin typeface="Arial" panose="020B0604020202020204" pitchFamily="34" charset="0"/>
                <a:cs typeface="Arial" panose="020B0604020202020204" pitchFamily="34" charset="0"/>
              </a:rPr>
              <a:t>(Children Act 1989 section 31(9)):</a:t>
            </a:r>
            <a:endParaRPr lang="en-GB" sz="2000" spc="-5" dirty="0">
              <a:solidFill>
                <a:schemeClr val="tx1">
                  <a:lumMod val="85000"/>
                  <a:lumOff val="15000"/>
                </a:schemeClr>
              </a:solidFill>
              <a:latin typeface="Arial" panose="020B0604020202020204" pitchFamily="34" charset="0"/>
              <a:cs typeface="Arial" panose="020B0604020202020204" pitchFamily="34" charset="0"/>
            </a:endParaRPr>
          </a:p>
          <a:p>
            <a:pPr marL="1435100" lvl="1" indent="-441325">
              <a:lnSpc>
                <a:spcPct val="120000"/>
              </a:lnSpc>
              <a:spcAft>
                <a:spcPts val="300"/>
              </a:spcAft>
              <a:buClr>
                <a:srgbClr val="00B0F0"/>
              </a:buClr>
              <a:buFont typeface="Wingdings" panose="05000000000000000000" pitchFamily="2" charset="2"/>
              <a:buChar char="q"/>
            </a:pPr>
            <a:r>
              <a:rPr lang="en-GB" sz="2000" spc="-5" dirty="0">
                <a:solidFill>
                  <a:srgbClr val="FF0000"/>
                </a:solidFill>
                <a:latin typeface="Arial" panose="020B0604020202020204" pitchFamily="34" charset="0"/>
                <a:cs typeface="Arial" panose="020B0604020202020204" pitchFamily="34" charset="0"/>
              </a:rPr>
              <a:t>ill-treatment</a:t>
            </a:r>
            <a:r>
              <a:rPr lang="en-GB" sz="2000" spc="-5" dirty="0">
                <a:solidFill>
                  <a:schemeClr val="tx1">
                    <a:lumMod val="85000"/>
                    <a:lumOff val="15000"/>
                  </a:schemeClr>
                </a:solidFill>
                <a:latin typeface="Arial" panose="020B0604020202020204" pitchFamily="34" charset="0"/>
                <a:cs typeface="Arial" panose="020B0604020202020204" pitchFamily="34" charset="0"/>
              </a:rPr>
              <a:t> (including </a:t>
            </a:r>
            <a:r>
              <a:rPr lang="en-GB" sz="2000" dirty="0">
                <a:solidFill>
                  <a:schemeClr val="tx1">
                    <a:lumMod val="85000"/>
                    <a:lumOff val="15000"/>
                  </a:schemeClr>
                </a:solidFill>
                <a:latin typeface="Arial" panose="020B0604020202020204" pitchFamily="34" charset="0"/>
                <a:cs typeface="Arial" panose="020B0604020202020204" pitchFamily="34" charset="0"/>
              </a:rPr>
              <a:t>sexual and physical</a:t>
            </a:r>
            <a:r>
              <a:rPr lang="en-GB" sz="2000" spc="-110" dirty="0">
                <a:solidFill>
                  <a:schemeClr val="tx1">
                    <a:lumMod val="85000"/>
                    <a:lumOff val="15000"/>
                  </a:schemeClr>
                </a:solidFill>
                <a:latin typeface="Arial" panose="020B0604020202020204" pitchFamily="34" charset="0"/>
                <a:cs typeface="Arial" panose="020B0604020202020204" pitchFamily="34" charset="0"/>
              </a:rPr>
              <a:t> </a:t>
            </a:r>
            <a:r>
              <a:rPr lang="en-GB" sz="2000" spc="5" dirty="0">
                <a:solidFill>
                  <a:schemeClr val="tx1">
                    <a:lumMod val="85000"/>
                    <a:lumOff val="15000"/>
                  </a:schemeClr>
                </a:solidFill>
                <a:latin typeface="Arial" panose="020B0604020202020204" pitchFamily="34" charset="0"/>
                <a:cs typeface="Arial" panose="020B0604020202020204" pitchFamily="34" charset="0"/>
              </a:rPr>
              <a:t>abuse)</a:t>
            </a:r>
            <a:endParaRPr lang="en-GB" sz="2000" dirty="0">
              <a:solidFill>
                <a:schemeClr val="tx1">
                  <a:lumMod val="85000"/>
                  <a:lumOff val="15000"/>
                </a:schemeClr>
              </a:solidFill>
              <a:latin typeface="Arial" panose="020B0604020202020204" pitchFamily="34" charset="0"/>
              <a:cs typeface="Arial" panose="020B0604020202020204" pitchFamily="34" charset="0"/>
            </a:endParaRPr>
          </a:p>
          <a:p>
            <a:pPr marL="1435100" lvl="1" indent="-441325">
              <a:lnSpc>
                <a:spcPct val="120000"/>
              </a:lnSpc>
              <a:spcAft>
                <a:spcPts val="300"/>
              </a:spcAft>
              <a:buClr>
                <a:srgbClr val="00B0F0"/>
              </a:buClr>
              <a:buFont typeface="Wingdings" panose="05000000000000000000" pitchFamily="2" charset="2"/>
              <a:buChar char="q"/>
            </a:pPr>
            <a:r>
              <a:rPr lang="en-GB" sz="2000" spc="-5" dirty="0">
                <a:solidFill>
                  <a:srgbClr val="FF0000"/>
                </a:solidFill>
                <a:latin typeface="Arial" panose="020B0604020202020204" pitchFamily="34" charset="0"/>
                <a:cs typeface="Arial" panose="020B0604020202020204" pitchFamily="34" charset="0"/>
              </a:rPr>
              <a:t>impairment </a:t>
            </a:r>
            <a:r>
              <a:rPr lang="en-GB" sz="2000" dirty="0">
                <a:solidFill>
                  <a:srgbClr val="FF0000"/>
                </a:solidFill>
                <a:latin typeface="Arial" panose="020B0604020202020204" pitchFamily="34" charset="0"/>
                <a:cs typeface="Arial" panose="020B0604020202020204" pitchFamily="34" charset="0"/>
              </a:rPr>
              <a:t>of health </a:t>
            </a:r>
            <a:r>
              <a:rPr lang="en-GB" sz="2000" spc="-5" dirty="0">
                <a:solidFill>
                  <a:schemeClr val="tx1">
                    <a:lumMod val="85000"/>
                    <a:lumOff val="15000"/>
                  </a:schemeClr>
                </a:solidFill>
                <a:latin typeface="Arial" panose="020B0604020202020204" pitchFamily="34" charset="0"/>
                <a:cs typeface="Arial" panose="020B0604020202020204" pitchFamily="34" charset="0"/>
              </a:rPr>
              <a:t>(physical </a:t>
            </a:r>
            <a:r>
              <a:rPr lang="en-GB" sz="2000" dirty="0">
                <a:solidFill>
                  <a:schemeClr val="tx1">
                    <a:lumMod val="85000"/>
                    <a:lumOff val="15000"/>
                  </a:schemeClr>
                </a:solidFill>
                <a:latin typeface="Arial" panose="020B0604020202020204" pitchFamily="34" charset="0"/>
                <a:cs typeface="Arial" panose="020B0604020202020204" pitchFamily="34" charset="0"/>
              </a:rPr>
              <a:t>or</a:t>
            </a:r>
            <a:r>
              <a:rPr lang="en-GB" sz="2000" spc="-90" dirty="0">
                <a:solidFill>
                  <a:schemeClr val="tx1">
                    <a:lumMod val="85000"/>
                    <a:lumOff val="15000"/>
                  </a:schemeClr>
                </a:solidFill>
                <a:latin typeface="Arial" panose="020B0604020202020204" pitchFamily="34" charset="0"/>
                <a:cs typeface="Arial" panose="020B0604020202020204" pitchFamily="34" charset="0"/>
              </a:rPr>
              <a:t> </a:t>
            </a:r>
            <a:r>
              <a:rPr lang="en-GB" sz="2000" dirty="0">
                <a:solidFill>
                  <a:schemeClr val="tx1">
                    <a:lumMod val="85000"/>
                    <a:lumOff val="15000"/>
                  </a:schemeClr>
                </a:solidFill>
                <a:latin typeface="Arial" panose="020B0604020202020204" pitchFamily="34" charset="0"/>
                <a:cs typeface="Arial" panose="020B0604020202020204" pitchFamily="34" charset="0"/>
              </a:rPr>
              <a:t>emotional) </a:t>
            </a:r>
            <a:r>
              <a:rPr lang="en-GB" sz="2000" dirty="0">
                <a:solidFill>
                  <a:srgbClr val="FF0000"/>
                </a:solidFill>
                <a:latin typeface="Arial" panose="020B0604020202020204" pitchFamily="34" charset="0"/>
                <a:cs typeface="Arial" panose="020B0604020202020204" pitchFamily="34" charset="0"/>
              </a:rPr>
              <a:t>or development </a:t>
            </a:r>
            <a:r>
              <a:rPr lang="en-GB" sz="2000" spc="-5" dirty="0">
                <a:solidFill>
                  <a:schemeClr val="tx1">
                    <a:lumMod val="85000"/>
                    <a:lumOff val="15000"/>
                  </a:schemeClr>
                </a:solidFill>
                <a:latin typeface="Arial" panose="020B0604020202020204" pitchFamily="34" charset="0"/>
                <a:cs typeface="Arial" panose="020B0604020202020204" pitchFamily="34" charset="0"/>
              </a:rPr>
              <a:t>(physical, intellectual, </a:t>
            </a:r>
            <a:r>
              <a:rPr lang="en-GB" sz="2000" dirty="0">
                <a:solidFill>
                  <a:schemeClr val="tx1">
                    <a:lumMod val="85000"/>
                    <a:lumOff val="15000"/>
                  </a:schemeClr>
                </a:solidFill>
                <a:latin typeface="Arial" panose="020B0604020202020204" pitchFamily="34" charset="0"/>
                <a:cs typeface="Arial" panose="020B0604020202020204" pitchFamily="34" charset="0"/>
              </a:rPr>
              <a:t>emotional, </a:t>
            </a:r>
            <a:r>
              <a:rPr lang="en-GB" sz="2000" spc="-5" dirty="0">
                <a:solidFill>
                  <a:schemeClr val="tx1">
                    <a:lumMod val="85000"/>
                    <a:lumOff val="15000"/>
                  </a:schemeClr>
                </a:solidFill>
                <a:latin typeface="Arial" panose="020B0604020202020204" pitchFamily="34" charset="0"/>
                <a:cs typeface="Arial" panose="020B0604020202020204" pitchFamily="34" charset="0"/>
              </a:rPr>
              <a:t>social </a:t>
            </a:r>
            <a:r>
              <a:rPr lang="en-GB" sz="2000" dirty="0">
                <a:solidFill>
                  <a:schemeClr val="tx1">
                    <a:lumMod val="85000"/>
                    <a:lumOff val="15000"/>
                  </a:schemeClr>
                </a:solidFill>
                <a:latin typeface="Arial" panose="020B0604020202020204" pitchFamily="34" charset="0"/>
                <a:cs typeface="Arial" panose="020B0604020202020204" pitchFamily="34" charset="0"/>
              </a:rPr>
              <a:t>or behavioural), including </a:t>
            </a:r>
            <a:r>
              <a:rPr lang="en-GB" sz="2000" spc="-5" dirty="0">
                <a:solidFill>
                  <a:schemeClr val="tx1">
                    <a:lumMod val="85000"/>
                    <a:lumOff val="15000"/>
                  </a:schemeClr>
                </a:solidFill>
                <a:latin typeface="Arial" panose="020B0604020202020204" pitchFamily="34" charset="0"/>
                <a:cs typeface="Arial" panose="020B0604020202020204" pitchFamily="34" charset="0"/>
              </a:rPr>
              <a:t>as </a:t>
            </a:r>
            <a:r>
              <a:rPr lang="en-GB" sz="2000" dirty="0">
                <a:solidFill>
                  <a:schemeClr val="tx1">
                    <a:lumMod val="85000"/>
                    <a:lumOff val="15000"/>
                  </a:schemeClr>
                </a:solidFill>
                <a:latin typeface="Arial" panose="020B0604020202020204" pitchFamily="34" charset="0"/>
                <a:cs typeface="Arial" panose="020B0604020202020204" pitchFamily="34" charset="0"/>
              </a:rPr>
              <a:t>a result of </a:t>
            </a:r>
            <a:r>
              <a:rPr lang="en-GB" sz="2000" spc="-5" dirty="0">
                <a:solidFill>
                  <a:srgbClr val="FF0000"/>
                </a:solidFill>
                <a:latin typeface="Arial" panose="020B0604020202020204" pitchFamily="34" charset="0"/>
                <a:cs typeface="Arial" panose="020B0604020202020204" pitchFamily="34" charset="0"/>
              </a:rPr>
              <a:t>witnessing </a:t>
            </a:r>
            <a:r>
              <a:rPr lang="en-GB" sz="2000" spc="5" dirty="0">
                <a:solidFill>
                  <a:srgbClr val="FF0000"/>
                </a:solidFill>
                <a:latin typeface="Arial" panose="020B0604020202020204" pitchFamily="34" charset="0"/>
                <a:cs typeface="Arial" panose="020B0604020202020204" pitchFamily="34" charset="0"/>
              </a:rPr>
              <a:t>the </a:t>
            </a:r>
            <a:r>
              <a:rPr lang="en-GB" sz="2000" dirty="0">
                <a:solidFill>
                  <a:srgbClr val="FF0000"/>
                </a:solidFill>
                <a:latin typeface="Arial" panose="020B0604020202020204" pitchFamily="34" charset="0"/>
                <a:cs typeface="Arial" panose="020B0604020202020204" pitchFamily="34" charset="0"/>
              </a:rPr>
              <a:t>ill-treatment</a:t>
            </a:r>
            <a:r>
              <a:rPr lang="en-GB" sz="2000" spc="-200" dirty="0">
                <a:solidFill>
                  <a:srgbClr val="FF0000"/>
                </a:solidFill>
                <a:latin typeface="Arial" panose="020B0604020202020204" pitchFamily="34" charset="0"/>
                <a:cs typeface="Arial" panose="020B0604020202020204" pitchFamily="34" charset="0"/>
              </a:rPr>
              <a:t> </a:t>
            </a:r>
            <a:r>
              <a:rPr lang="en-GB" sz="2000" dirty="0">
                <a:solidFill>
                  <a:schemeClr val="tx1">
                    <a:lumMod val="85000"/>
                    <a:lumOff val="15000"/>
                  </a:schemeClr>
                </a:solidFill>
                <a:latin typeface="Arial" panose="020B0604020202020204" pitchFamily="34" charset="0"/>
                <a:cs typeface="Arial" panose="020B0604020202020204" pitchFamily="34" charset="0"/>
              </a:rPr>
              <a:t>of another</a:t>
            </a:r>
            <a:r>
              <a:rPr lang="en-GB" sz="2000" spc="-45" dirty="0">
                <a:solidFill>
                  <a:schemeClr val="tx1">
                    <a:lumMod val="85000"/>
                    <a:lumOff val="15000"/>
                  </a:schemeClr>
                </a:solidFill>
                <a:latin typeface="Arial" panose="020B0604020202020204" pitchFamily="34" charset="0"/>
                <a:cs typeface="Arial" panose="020B0604020202020204" pitchFamily="34" charset="0"/>
              </a:rPr>
              <a:t> </a:t>
            </a:r>
            <a:r>
              <a:rPr lang="en-GB" sz="2000" dirty="0">
                <a:solidFill>
                  <a:schemeClr val="tx1">
                    <a:lumMod val="85000"/>
                    <a:lumOff val="15000"/>
                  </a:schemeClr>
                </a:solidFill>
                <a:latin typeface="Arial" panose="020B0604020202020204" pitchFamily="34" charset="0"/>
                <a:cs typeface="Arial" panose="020B0604020202020204" pitchFamily="34" charset="0"/>
              </a:rPr>
              <a:t>person </a:t>
            </a:r>
          </a:p>
          <a:p>
            <a:pPr marL="469900" lvl="1">
              <a:lnSpc>
                <a:spcPct val="120000"/>
              </a:lnSpc>
              <a:spcAft>
                <a:spcPts val="300"/>
              </a:spcAft>
              <a:buClr>
                <a:srgbClr val="00B0F0"/>
              </a:buClr>
            </a:pPr>
            <a:endParaRPr lang="en-GB" sz="1600" dirty="0">
              <a:solidFill>
                <a:srgbClr val="FF0000"/>
              </a:solidFill>
              <a:latin typeface="Arial" panose="020B0604020202020204" pitchFamily="34" charset="0"/>
              <a:cs typeface="Arial" panose="020B0604020202020204" pitchFamily="34" charset="0"/>
            </a:endParaRPr>
          </a:p>
          <a:p>
            <a:pPr marL="0" lvl="1">
              <a:lnSpc>
                <a:spcPct val="120000"/>
              </a:lnSpc>
              <a:spcAft>
                <a:spcPts val="300"/>
              </a:spcAft>
              <a:buClr>
                <a:srgbClr val="00B0F0"/>
              </a:buClr>
            </a:pPr>
            <a:r>
              <a:rPr lang="en-GB" sz="2400" b="1" u="sng" dirty="0">
                <a:latin typeface="Arial" panose="020B0604020202020204" pitchFamily="34" charset="0"/>
                <a:cs typeface="Arial" panose="020B0604020202020204" pitchFamily="34" charset="0"/>
              </a:rPr>
              <a:t>Significant Harm </a:t>
            </a:r>
            <a:r>
              <a:rPr lang="en-GB" sz="2000" dirty="0">
                <a:latin typeface="Arial" panose="020B0604020202020204" pitchFamily="34" charset="0"/>
                <a:cs typeface="Arial" panose="020B0604020202020204" pitchFamily="34" charset="0"/>
              </a:rPr>
              <a:t>- </a:t>
            </a:r>
            <a:r>
              <a:rPr lang="en-GB" sz="2000" dirty="0">
                <a:solidFill>
                  <a:srgbClr val="FF0000"/>
                </a:solidFill>
                <a:latin typeface="Arial" panose="020B0604020202020204" pitchFamily="34" charset="0"/>
                <a:cs typeface="Arial" panose="020B0604020202020204" pitchFamily="34" charset="0"/>
              </a:rPr>
              <a:t>n</a:t>
            </a:r>
            <a:r>
              <a:rPr sz="2000" dirty="0">
                <a:solidFill>
                  <a:srgbClr val="FF0000"/>
                </a:solidFill>
                <a:latin typeface="Arial" panose="020B0604020202020204" pitchFamily="34" charset="0"/>
                <a:cs typeface="Arial" panose="020B0604020202020204" pitchFamily="34" charset="0"/>
              </a:rPr>
              <a:t>o absolute criteria</a:t>
            </a:r>
            <a:r>
              <a:rPr lang="en-GB" sz="2000" dirty="0">
                <a:latin typeface="Arial" panose="020B0604020202020204" pitchFamily="34" charset="0"/>
                <a:cs typeface="Arial" panose="020B0604020202020204" pitchFamily="34" charset="0"/>
              </a:rPr>
              <a:t>. </a:t>
            </a:r>
          </a:p>
          <a:p>
            <a:pPr marL="0" lvl="1">
              <a:lnSpc>
                <a:spcPct val="120000"/>
              </a:lnSpc>
              <a:spcAft>
                <a:spcPts val="300"/>
              </a:spcAft>
              <a:buClr>
                <a:srgbClr val="00B0F0"/>
              </a:buClr>
            </a:pPr>
            <a:r>
              <a:rPr lang="en-GB" sz="2000" dirty="0">
                <a:latin typeface="Arial" panose="020B0604020202020204" pitchFamily="34" charset="0"/>
                <a:cs typeface="Arial" panose="020B0604020202020204" pitchFamily="34" charset="0"/>
              </a:rPr>
              <a:t>	The severity of ill-treatment depends</a:t>
            </a:r>
            <a:r>
              <a:rPr lang="en-GB" sz="2000" spc="-130"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on;</a:t>
            </a:r>
          </a:p>
          <a:p>
            <a:pPr marL="1435100" lvl="1" indent="-446088">
              <a:lnSpc>
                <a:spcPct val="120000"/>
              </a:lnSpc>
              <a:spcAft>
                <a:spcPts val="300"/>
              </a:spcAft>
              <a:buClr>
                <a:srgbClr val="00B0F0"/>
              </a:buClr>
              <a:buFont typeface="Wingdings" panose="05000000000000000000" pitchFamily="2" charset="2"/>
              <a:buChar char="q"/>
              <a:tabLst>
                <a:tab pos="542925" algn="l"/>
                <a:tab pos="620713" algn="l"/>
              </a:tabLst>
            </a:pPr>
            <a:r>
              <a:rPr lang="en-GB" sz="2000" dirty="0">
                <a:solidFill>
                  <a:srgbClr val="FF0000"/>
                </a:solidFill>
                <a:latin typeface="Arial" panose="020B0604020202020204" pitchFamily="34" charset="0"/>
                <a:cs typeface="Arial" panose="020B0604020202020204" pitchFamily="34" charset="0"/>
              </a:rPr>
              <a:t>the degree and extent of harm</a:t>
            </a:r>
          </a:p>
          <a:p>
            <a:pPr marL="1435100" lvl="1" indent="-446088">
              <a:lnSpc>
                <a:spcPct val="120000"/>
              </a:lnSpc>
              <a:spcAft>
                <a:spcPts val="300"/>
              </a:spcAft>
              <a:buClr>
                <a:srgbClr val="00B0F0"/>
              </a:buClr>
              <a:buFont typeface="Wingdings" panose="05000000000000000000" pitchFamily="2" charset="2"/>
              <a:buChar char="q"/>
              <a:tabLst>
                <a:tab pos="542925" algn="l"/>
                <a:tab pos="620713" algn="l"/>
              </a:tabLst>
            </a:pPr>
            <a:r>
              <a:rPr lang="en-GB" sz="2000" dirty="0">
                <a:solidFill>
                  <a:srgbClr val="FF0000"/>
                </a:solidFill>
                <a:latin typeface="Arial" panose="020B0604020202020204" pitchFamily="34" charset="0"/>
                <a:cs typeface="Arial" panose="020B0604020202020204" pitchFamily="34" charset="0"/>
              </a:rPr>
              <a:t>the duration and frequency of abuse and</a:t>
            </a:r>
            <a:r>
              <a:rPr lang="en-GB" sz="2000" spc="-185" dirty="0">
                <a:solidFill>
                  <a:srgbClr val="FF0000"/>
                </a:solidFill>
                <a:latin typeface="Arial" panose="020B0604020202020204" pitchFamily="34" charset="0"/>
                <a:cs typeface="Arial" panose="020B0604020202020204" pitchFamily="34" charset="0"/>
              </a:rPr>
              <a:t> </a:t>
            </a:r>
            <a:r>
              <a:rPr lang="en-GB" sz="2000" dirty="0">
                <a:solidFill>
                  <a:srgbClr val="FF0000"/>
                </a:solidFill>
                <a:latin typeface="Arial" panose="020B0604020202020204" pitchFamily="34" charset="0"/>
                <a:cs typeface="Arial" panose="020B0604020202020204" pitchFamily="34" charset="0"/>
              </a:rPr>
              <a:t>neglect</a:t>
            </a:r>
          </a:p>
          <a:p>
            <a:pPr marL="1435100" lvl="1" indent="-446088">
              <a:lnSpc>
                <a:spcPct val="120000"/>
              </a:lnSpc>
              <a:spcAft>
                <a:spcPts val="300"/>
              </a:spcAft>
              <a:buClr>
                <a:srgbClr val="00B0F0"/>
              </a:buClr>
              <a:buFont typeface="Wingdings" panose="05000000000000000000" pitchFamily="2" charset="2"/>
              <a:buChar char="q"/>
              <a:tabLst>
                <a:tab pos="542925" algn="l"/>
                <a:tab pos="620713" algn="l"/>
              </a:tabLst>
            </a:pPr>
            <a:r>
              <a:rPr lang="en-GB" sz="2000" dirty="0">
                <a:solidFill>
                  <a:srgbClr val="FF0000"/>
                </a:solidFill>
                <a:latin typeface="Arial" panose="020B0604020202020204" pitchFamily="34" charset="0"/>
                <a:cs typeface="Arial" panose="020B0604020202020204" pitchFamily="34" charset="0"/>
              </a:rPr>
              <a:t>the extent of</a:t>
            </a:r>
            <a:r>
              <a:rPr lang="en-GB" sz="2000" spc="-65" dirty="0">
                <a:solidFill>
                  <a:srgbClr val="FF0000"/>
                </a:solidFill>
                <a:latin typeface="Arial" panose="020B0604020202020204" pitchFamily="34" charset="0"/>
                <a:cs typeface="Arial" panose="020B0604020202020204" pitchFamily="34" charset="0"/>
              </a:rPr>
              <a:t> </a:t>
            </a:r>
            <a:r>
              <a:rPr lang="en-GB" sz="2000" dirty="0">
                <a:solidFill>
                  <a:srgbClr val="FF0000"/>
                </a:solidFill>
                <a:latin typeface="Arial" panose="020B0604020202020204" pitchFamily="34" charset="0"/>
                <a:cs typeface="Arial" panose="020B0604020202020204" pitchFamily="34" charset="0"/>
              </a:rPr>
              <a:t>premeditation</a:t>
            </a:r>
          </a:p>
          <a:p>
            <a:pPr marL="1435100" lvl="1" indent="-446088">
              <a:lnSpc>
                <a:spcPct val="120000"/>
              </a:lnSpc>
              <a:spcAft>
                <a:spcPts val="300"/>
              </a:spcAft>
              <a:buClr>
                <a:srgbClr val="00B0F0"/>
              </a:buClr>
              <a:buFont typeface="Wingdings" panose="05000000000000000000" pitchFamily="2" charset="2"/>
              <a:buChar char="q"/>
              <a:tabLst>
                <a:tab pos="542925" algn="l"/>
                <a:tab pos="620713" algn="l"/>
              </a:tabLst>
            </a:pPr>
            <a:r>
              <a:rPr lang="en-GB" sz="2000" dirty="0">
                <a:solidFill>
                  <a:srgbClr val="FF0000"/>
                </a:solidFill>
                <a:latin typeface="Arial" panose="020B0604020202020204" pitchFamily="34" charset="0"/>
                <a:cs typeface="Arial" panose="020B0604020202020204" pitchFamily="34" charset="0"/>
              </a:rPr>
              <a:t>the degree of threat and coercion, sadism and/or</a:t>
            </a:r>
            <a:r>
              <a:rPr lang="en-GB" sz="2000" spc="-195" dirty="0">
                <a:solidFill>
                  <a:srgbClr val="FF0000"/>
                </a:solidFill>
                <a:latin typeface="Arial" panose="020B0604020202020204" pitchFamily="34" charset="0"/>
                <a:cs typeface="Arial" panose="020B0604020202020204" pitchFamily="34" charset="0"/>
              </a:rPr>
              <a:t> </a:t>
            </a:r>
            <a:r>
              <a:rPr lang="en-GB" sz="2000" dirty="0">
                <a:solidFill>
                  <a:srgbClr val="FF0000"/>
                </a:solidFill>
                <a:latin typeface="Arial" panose="020B0604020202020204" pitchFamily="34" charset="0"/>
                <a:cs typeface="Arial" panose="020B0604020202020204" pitchFamily="34" charset="0"/>
              </a:rPr>
              <a:t>unusual elements</a:t>
            </a:r>
          </a:p>
        </p:txBody>
      </p:sp>
      <p:pic>
        <p:nvPicPr>
          <p:cNvPr id="7" name="Picture 2" descr="Crest of St Mary's University, Twickenham">
            <a:extLst>
              <a:ext uri="{FF2B5EF4-FFF2-40B4-BE49-F238E27FC236}">
                <a16:creationId xmlns:a16="http://schemas.microsoft.com/office/drawing/2014/main" id="{F3933AAE-0171-4BE6-AC88-9416094F6F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134512"/>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0879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descr="Risks to children can be from parents/carers, strangers, other children, celebrities"/>
          <p:cNvSpPr/>
          <p:nvPr/>
        </p:nvSpPr>
        <p:spPr>
          <a:xfrm>
            <a:off x="9547648" y="3557821"/>
            <a:ext cx="1850135" cy="1040891"/>
          </a:xfrm>
          <a:prstGeom prst="rect">
            <a:avLst/>
          </a:prstGeom>
          <a:blipFill>
            <a:blip r:embed="rId2"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3" name="object 3"/>
          <p:cNvSpPr txBox="1">
            <a:spLocks noGrp="1"/>
          </p:cNvSpPr>
          <p:nvPr>
            <p:ph type="title"/>
          </p:nvPr>
        </p:nvSpPr>
        <p:spPr>
          <a:xfrm>
            <a:off x="953739" y="327761"/>
            <a:ext cx="10090922" cy="689932"/>
          </a:xfrm>
          <a:prstGeom prst="rect">
            <a:avLst/>
          </a:prstGeom>
        </p:spPr>
        <p:txBody>
          <a:bodyPr vert="horz" wrap="square" lIns="0" tIns="12700" rIns="0" bIns="0" rtlCol="0" anchor="b">
            <a:spAutoFit/>
          </a:bodyPr>
          <a:lstStyle/>
          <a:p>
            <a:pPr marL="12700">
              <a:lnSpc>
                <a:spcPct val="100000"/>
              </a:lnSpc>
              <a:spcBef>
                <a:spcPts val="100"/>
              </a:spcBef>
            </a:pPr>
            <a:r>
              <a:rPr lang="en-GB" sz="4400" dirty="0">
                <a:latin typeface="Arial" panose="020B0604020202020204" pitchFamily="34" charset="0"/>
                <a:cs typeface="Arial" panose="020B0604020202020204" pitchFamily="34" charset="0"/>
              </a:rPr>
              <a:t>Significant Harm - w</a:t>
            </a:r>
            <a:r>
              <a:rPr sz="4400" dirty="0">
                <a:latin typeface="Arial" panose="020B0604020202020204" pitchFamily="34" charset="0"/>
                <a:cs typeface="Arial" panose="020B0604020202020204" pitchFamily="34" charset="0"/>
              </a:rPr>
              <a:t>ho </a:t>
            </a:r>
            <a:r>
              <a:rPr lang="en-GB" sz="4400" spc="-5" dirty="0">
                <a:latin typeface="Arial" panose="020B0604020202020204" pitchFamily="34" charset="0"/>
                <a:cs typeface="Arial" panose="020B0604020202020204" pitchFamily="34" charset="0"/>
              </a:rPr>
              <a:t>p</a:t>
            </a:r>
            <a:r>
              <a:rPr sz="4400" spc="-5" dirty="0">
                <a:latin typeface="Arial" panose="020B0604020202020204" pitchFamily="34" charset="0"/>
                <a:cs typeface="Arial" panose="020B0604020202020204" pitchFamily="34" charset="0"/>
              </a:rPr>
              <a:t>resents </a:t>
            </a:r>
            <a:r>
              <a:rPr lang="en-GB" sz="4400" spc="-5" dirty="0">
                <a:latin typeface="Arial" panose="020B0604020202020204" pitchFamily="34" charset="0"/>
                <a:cs typeface="Arial" panose="020B0604020202020204" pitchFamily="34" charset="0"/>
              </a:rPr>
              <a:t>risk</a:t>
            </a:r>
            <a:r>
              <a:rPr lang="en-GB" sz="4400" dirty="0">
                <a:latin typeface="Arial" panose="020B0604020202020204" pitchFamily="34" charset="0"/>
                <a:cs typeface="Arial" panose="020B0604020202020204" pitchFamily="34" charset="0"/>
              </a:rPr>
              <a:t>?</a:t>
            </a:r>
            <a:endParaRPr sz="4400" dirty="0">
              <a:latin typeface="Arial" panose="020B0604020202020204" pitchFamily="34" charset="0"/>
              <a:cs typeface="Arial" panose="020B0604020202020204" pitchFamily="34" charset="0"/>
            </a:endParaRPr>
          </a:p>
        </p:txBody>
      </p:sp>
      <p:sp>
        <p:nvSpPr>
          <p:cNvPr id="4" name="object 4">
            <a:extLst>
              <a:ext uri="{C183D7F6-B498-43B3-948B-1728B52AA6E4}">
                <adec:decorative xmlns:adec="http://schemas.microsoft.com/office/drawing/2017/decorative" val="1"/>
              </a:ext>
            </a:extLst>
          </p:cNvPr>
          <p:cNvSpPr/>
          <p:nvPr/>
        </p:nvSpPr>
        <p:spPr>
          <a:xfrm>
            <a:off x="703763" y="1848374"/>
            <a:ext cx="1328928" cy="1581912"/>
          </a:xfrm>
          <a:prstGeom prst="rect">
            <a:avLst/>
          </a:prstGeom>
          <a:blipFill>
            <a:blip r:embed="rId3"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5" name="object 5">
            <a:extLst>
              <a:ext uri="{C183D7F6-B498-43B3-948B-1728B52AA6E4}">
                <adec:decorative xmlns:adec="http://schemas.microsoft.com/office/drawing/2017/decorative" val="1"/>
              </a:ext>
            </a:extLst>
          </p:cNvPr>
          <p:cNvSpPr/>
          <p:nvPr/>
        </p:nvSpPr>
        <p:spPr>
          <a:xfrm>
            <a:off x="10000071" y="1938868"/>
            <a:ext cx="1399999" cy="1423282"/>
          </a:xfrm>
          <a:prstGeom prst="rect">
            <a:avLst/>
          </a:prstGeom>
          <a:blipFill>
            <a:blip r:embed="rId4"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6" name="object 6">
            <a:extLst>
              <a:ext uri="{C183D7F6-B498-43B3-948B-1728B52AA6E4}">
                <adec:decorative xmlns:adec="http://schemas.microsoft.com/office/drawing/2017/decorative" val="1"/>
              </a:ext>
            </a:extLst>
          </p:cNvPr>
          <p:cNvSpPr/>
          <p:nvPr/>
        </p:nvSpPr>
        <p:spPr>
          <a:xfrm>
            <a:off x="4870234" y="1938868"/>
            <a:ext cx="1636738" cy="1403602"/>
          </a:xfrm>
          <a:prstGeom prst="rect">
            <a:avLst/>
          </a:prstGeom>
          <a:blipFill>
            <a:blip r:embed="rId5"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7" name="object 7">
            <a:extLst>
              <a:ext uri="{C183D7F6-B498-43B3-948B-1728B52AA6E4}">
                <adec:decorative xmlns:adec="http://schemas.microsoft.com/office/drawing/2017/decorative" val="1"/>
              </a:ext>
            </a:extLst>
          </p:cNvPr>
          <p:cNvSpPr/>
          <p:nvPr/>
        </p:nvSpPr>
        <p:spPr>
          <a:xfrm>
            <a:off x="721018" y="4642103"/>
            <a:ext cx="1328927" cy="1442242"/>
          </a:xfrm>
          <a:prstGeom prst="rect">
            <a:avLst/>
          </a:prstGeom>
          <a:blipFill>
            <a:blip r:embed="rId6"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8" name="object 8">
            <a:extLst>
              <a:ext uri="{C183D7F6-B498-43B3-948B-1728B52AA6E4}">
                <adec:decorative xmlns:adec="http://schemas.microsoft.com/office/drawing/2017/decorative" val="1"/>
              </a:ext>
            </a:extLst>
          </p:cNvPr>
          <p:cNvSpPr/>
          <p:nvPr/>
        </p:nvSpPr>
        <p:spPr>
          <a:xfrm>
            <a:off x="9630222" y="5031064"/>
            <a:ext cx="2139696" cy="1618487"/>
          </a:xfrm>
          <a:prstGeom prst="rect">
            <a:avLst/>
          </a:prstGeom>
          <a:blipFill>
            <a:blip r:embed="rId7"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0" name="object 10"/>
          <p:cNvSpPr txBox="1"/>
          <p:nvPr/>
        </p:nvSpPr>
        <p:spPr>
          <a:xfrm>
            <a:off x="1198180" y="3544254"/>
            <a:ext cx="1630886" cy="258404"/>
          </a:xfrm>
          <a:prstGeom prst="rect">
            <a:avLst/>
          </a:prstGeom>
        </p:spPr>
        <p:txBody>
          <a:bodyPr vert="horz" wrap="square" lIns="0" tIns="12065" rIns="0" bIns="0" rtlCol="0">
            <a:spAutoFit/>
          </a:bodyPr>
          <a:lstStyle/>
          <a:p>
            <a:pPr marL="12700">
              <a:spcBef>
                <a:spcPts val="95"/>
              </a:spcBef>
            </a:pPr>
            <a:r>
              <a:rPr sz="1600" spc="-15" dirty="0">
                <a:latin typeface="Arial" panose="020B0604020202020204" pitchFamily="34" charset="0"/>
                <a:cs typeface="Arial" panose="020B0604020202020204" pitchFamily="34" charset="0"/>
              </a:rPr>
              <a:t>Parents/Carers</a:t>
            </a:r>
            <a:endParaRPr sz="1600" dirty="0">
              <a:latin typeface="Arial" panose="020B0604020202020204" pitchFamily="34" charset="0"/>
              <a:cs typeface="Arial" panose="020B0604020202020204" pitchFamily="34" charset="0"/>
            </a:endParaRPr>
          </a:p>
        </p:txBody>
      </p:sp>
      <p:sp>
        <p:nvSpPr>
          <p:cNvPr id="11" name="object 11"/>
          <p:cNvSpPr txBox="1"/>
          <p:nvPr/>
        </p:nvSpPr>
        <p:spPr>
          <a:xfrm>
            <a:off x="2829066" y="4171542"/>
            <a:ext cx="1063711" cy="258404"/>
          </a:xfrm>
          <a:prstGeom prst="rect">
            <a:avLst/>
          </a:prstGeom>
        </p:spPr>
        <p:txBody>
          <a:bodyPr vert="horz" wrap="square" lIns="0" tIns="12065" rIns="0" bIns="0" rtlCol="0">
            <a:spAutoFit/>
          </a:bodyPr>
          <a:lstStyle/>
          <a:p>
            <a:pPr marL="12700">
              <a:spcBef>
                <a:spcPts val="95"/>
              </a:spcBef>
            </a:pPr>
            <a:r>
              <a:rPr sz="1600" spc="-15" dirty="0">
                <a:latin typeface="Arial" panose="020B0604020202020204" pitchFamily="34" charset="0"/>
                <a:cs typeface="Arial" panose="020B0604020202020204" pitchFamily="34" charset="0"/>
              </a:rPr>
              <a:t>Strangers</a:t>
            </a:r>
            <a:endParaRPr sz="1600" dirty="0">
              <a:latin typeface="Arial" panose="020B0604020202020204" pitchFamily="34" charset="0"/>
              <a:cs typeface="Arial" panose="020B0604020202020204" pitchFamily="34" charset="0"/>
            </a:endParaRPr>
          </a:p>
        </p:txBody>
      </p:sp>
      <p:sp>
        <p:nvSpPr>
          <p:cNvPr id="12" name="object 12"/>
          <p:cNvSpPr txBox="1"/>
          <p:nvPr/>
        </p:nvSpPr>
        <p:spPr>
          <a:xfrm>
            <a:off x="8303683" y="5581903"/>
            <a:ext cx="1243965" cy="504625"/>
          </a:xfrm>
          <a:prstGeom prst="rect">
            <a:avLst/>
          </a:prstGeom>
        </p:spPr>
        <p:txBody>
          <a:bodyPr vert="horz" wrap="square" lIns="0" tIns="12065" rIns="0" bIns="0" rtlCol="0">
            <a:spAutoFit/>
          </a:bodyPr>
          <a:lstStyle/>
          <a:p>
            <a:pPr marL="12700">
              <a:spcBef>
                <a:spcPts val="95"/>
              </a:spcBef>
            </a:pPr>
            <a:r>
              <a:rPr sz="1600" spc="-5" dirty="0">
                <a:latin typeface="Arial" panose="020B0604020202020204" pitchFamily="34" charset="0"/>
                <a:cs typeface="Arial" panose="020B0604020202020204" pitchFamily="34" charset="0"/>
              </a:rPr>
              <a:t>Other</a:t>
            </a:r>
            <a:r>
              <a:rPr sz="1600" spc="-4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Children</a:t>
            </a:r>
            <a:endParaRPr sz="1600" dirty="0">
              <a:latin typeface="Arial" panose="020B0604020202020204" pitchFamily="34" charset="0"/>
              <a:cs typeface="Arial" panose="020B0604020202020204" pitchFamily="34" charset="0"/>
            </a:endParaRPr>
          </a:p>
        </p:txBody>
      </p:sp>
      <p:sp>
        <p:nvSpPr>
          <p:cNvPr id="13" name="object 13"/>
          <p:cNvSpPr txBox="1"/>
          <p:nvPr/>
        </p:nvSpPr>
        <p:spPr>
          <a:xfrm>
            <a:off x="7580548" y="3572647"/>
            <a:ext cx="1553094" cy="258404"/>
          </a:xfrm>
          <a:prstGeom prst="rect">
            <a:avLst/>
          </a:prstGeom>
        </p:spPr>
        <p:txBody>
          <a:bodyPr vert="horz" wrap="square" lIns="0" tIns="12065" rIns="0" bIns="0" rtlCol="0">
            <a:spAutoFit/>
          </a:bodyPr>
          <a:lstStyle/>
          <a:p>
            <a:pPr marL="309245" marR="5080" indent="-297180">
              <a:spcBef>
                <a:spcPts val="95"/>
              </a:spcBef>
            </a:pPr>
            <a:r>
              <a:rPr sz="1600" spc="-5" dirty="0">
                <a:latin typeface="Arial" panose="020B0604020202020204" pitchFamily="34" charset="0"/>
                <a:cs typeface="Arial" panose="020B0604020202020204" pitchFamily="34" charset="0"/>
              </a:rPr>
              <a:t>C</a:t>
            </a:r>
            <a:r>
              <a:rPr sz="1600" spc="-15" dirty="0">
                <a:latin typeface="Arial" panose="020B0604020202020204" pitchFamily="34" charset="0"/>
                <a:cs typeface="Arial" panose="020B0604020202020204" pitchFamily="34" charset="0"/>
              </a:rPr>
              <a:t>e</a:t>
            </a:r>
            <a:r>
              <a:rPr sz="1600" spc="10" dirty="0">
                <a:latin typeface="Arial" panose="020B0604020202020204" pitchFamily="34" charset="0"/>
                <a:cs typeface="Arial" panose="020B0604020202020204" pitchFamily="34" charset="0"/>
              </a:rPr>
              <a:t>l</a:t>
            </a:r>
            <a:r>
              <a:rPr sz="1600" spc="-10" dirty="0">
                <a:latin typeface="Arial" panose="020B0604020202020204" pitchFamily="34" charset="0"/>
                <a:cs typeface="Arial" panose="020B0604020202020204" pitchFamily="34" charset="0"/>
              </a:rPr>
              <a:t>ebr</a:t>
            </a:r>
            <a:r>
              <a:rPr sz="1600" dirty="0">
                <a:latin typeface="Arial" panose="020B0604020202020204" pitchFamily="34" charset="0"/>
                <a:cs typeface="Arial" panose="020B0604020202020204" pitchFamily="34" charset="0"/>
              </a:rPr>
              <a:t>i</a:t>
            </a:r>
            <a:r>
              <a:rPr sz="1600" spc="-20" dirty="0">
                <a:latin typeface="Arial" panose="020B0604020202020204" pitchFamily="34" charset="0"/>
                <a:cs typeface="Arial" panose="020B0604020202020204" pitchFamily="34" charset="0"/>
              </a:rPr>
              <a:t>t</a:t>
            </a:r>
            <a:r>
              <a:rPr sz="1600" spc="-5" dirty="0">
                <a:latin typeface="Arial" panose="020B0604020202020204" pitchFamily="34" charset="0"/>
                <a:cs typeface="Arial" panose="020B0604020202020204" pitchFamily="34" charset="0"/>
              </a:rPr>
              <a:t>i</a:t>
            </a:r>
            <a:r>
              <a:rPr sz="1600" spc="-10" dirty="0">
                <a:latin typeface="Arial" panose="020B0604020202020204" pitchFamily="34" charset="0"/>
                <a:cs typeface="Arial" panose="020B0604020202020204" pitchFamily="34" charset="0"/>
              </a:rPr>
              <a:t>e</a:t>
            </a:r>
            <a:r>
              <a:rPr sz="1600" spc="-5" dirty="0">
                <a:latin typeface="Arial" panose="020B0604020202020204" pitchFamily="34" charset="0"/>
                <a:cs typeface="Arial" panose="020B0604020202020204" pitchFamily="34" charset="0"/>
              </a:rPr>
              <a:t>s </a:t>
            </a:r>
            <a:r>
              <a:rPr lang="en-GB" sz="1600" spc="-5" dirty="0">
                <a:latin typeface="Arial" panose="020B0604020202020204" pitchFamily="34" charset="0"/>
                <a:cs typeface="Arial" panose="020B0604020202020204" pitchFamily="34" charset="0"/>
              </a:rPr>
              <a:t>/ </a:t>
            </a:r>
            <a:r>
              <a:rPr sz="1600" spc="-10" dirty="0">
                <a:latin typeface="Arial" panose="020B0604020202020204" pitchFamily="34" charset="0"/>
                <a:cs typeface="Arial" panose="020B0604020202020204" pitchFamily="34" charset="0"/>
              </a:rPr>
              <a:t>Staff</a:t>
            </a:r>
            <a:endParaRPr sz="1600" dirty="0">
              <a:latin typeface="Arial" panose="020B0604020202020204" pitchFamily="34" charset="0"/>
              <a:cs typeface="Arial" panose="020B0604020202020204" pitchFamily="34" charset="0"/>
            </a:endParaRPr>
          </a:p>
        </p:txBody>
      </p:sp>
      <p:sp>
        <p:nvSpPr>
          <p:cNvPr id="14" name="object 14">
            <a:extLst>
              <a:ext uri="{C183D7F6-B498-43B3-948B-1728B52AA6E4}">
                <adec:decorative xmlns:adec="http://schemas.microsoft.com/office/drawing/2017/decorative" val="1"/>
              </a:ext>
            </a:extLst>
          </p:cNvPr>
          <p:cNvSpPr/>
          <p:nvPr/>
        </p:nvSpPr>
        <p:spPr>
          <a:xfrm>
            <a:off x="6921857" y="1947747"/>
            <a:ext cx="1050036" cy="1403603"/>
          </a:xfrm>
          <a:prstGeom prst="rect">
            <a:avLst/>
          </a:prstGeom>
          <a:blipFill>
            <a:blip r:embed="rId8"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5" name="object 15">
            <a:extLst>
              <a:ext uri="{C183D7F6-B498-43B3-948B-1728B52AA6E4}">
                <adec:decorative xmlns:adec="http://schemas.microsoft.com/office/drawing/2017/decorative" val="1"/>
              </a:ext>
            </a:extLst>
          </p:cNvPr>
          <p:cNvSpPr/>
          <p:nvPr/>
        </p:nvSpPr>
        <p:spPr>
          <a:xfrm>
            <a:off x="2372687" y="4629151"/>
            <a:ext cx="961314" cy="1496569"/>
          </a:xfrm>
          <a:prstGeom prst="rect">
            <a:avLst/>
          </a:prstGeom>
          <a:blipFill>
            <a:blip r:embed="rId9"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16" name="object 16"/>
          <p:cNvSpPr txBox="1"/>
          <p:nvPr/>
        </p:nvSpPr>
        <p:spPr>
          <a:xfrm>
            <a:off x="3700653" y="6298793"/>
            <a:ext cx="664845" cy="258404"/>
          </a:xfrm>
          <a:prstGeom prst="rect">
            <a:avLst/>
          </a:prstGeom>
        </p:spPr>
        <p:txBody>
          <a:bodyPr vert="horz" wrap="square" lIns="0" tIns="12065" rIns="0" bIns="0" rtlCol="0">
            <a:spAutoFit/>
          </a:bodyPr>
          <a:lstStyle/>
          <a:p>
            <a:pPr marL="12700">
              <a:spcBef>
                <a:spcPts val="95"/>
              </a:spcBef>
            </a:pPr>
            <a:r>
              <a:rPr sz="1600" spc="-5" dirty="0">
                <a:latin typeface="Arial" panose="020B0604020202020204" pitchFamily="34" charset="0"/>
                <a:cs typeface="Arial" panose="020B0604020202020204" pitchFamily="34" charset="0"/>
              </a:rPr>
              <a:t>Online</a:t>
            </a:r>
            <a:endParaRPr sz="1600">
              <a:latin typeface="Arial" panose="020B0604020202020204" pitchFamily="34" charset="0"/>
              <a:cs typeface="Arial" panose="020B0604020202020204" pitchFamily="34" charset="0"/>
            </a:endParaRPr>
          </a:p>
        </p:txBody>
      </p:sp>
      <p:sp>
        <p:nvSpPr>
          <p:cNvPr id="17" name="object 17"/>
          <p:cNvSpPr txBox="1"/>
          <p:nvPr/>
        </p:nvSpPr>
        <p:spPr>
          <a:xfrm>
            <a:off x="760894" y="3128639"/>
            <a:ext cx="1120775" cy="197490"/>
          </a:xfrm>
          <a:prstGeom prst="rect">
            <a:avLst/>
          </a:prstGeom>
        </p:spPr>
        <p:txBody>
          <a:bodyPr vert="horz" wrap="square" lIns="0" tIns="12700" rIns="0" bIns="0" rtlCol="0">
            <a:spAutoFit/>
          </a:bodyPr>
          <a:lstStyle/>
          <a:p>
            <a:pPr marL="12700">
              <a:spcBef>
                <a:spcPts val="100"/>
              </a:spcBef>
            </a:pPr>
            <a:r>
              <a:rPr sz="1200" spc="-10" dirty="0">
                <a:solidFill>
                  <a:srgbClr val="FFFF00"/>
                </a:solidFill>
                <a:latin typeface="Arial" panose="020B0604020202020204" pitchFamily="34" charset="0"/>
                <a:cs typeface="Arial" panose="020B0604020202020204" pitchFamily="34" charset="0"/>
              </a:rPr>
              <a:t>Tracey</a:t>
            </a:r>
            <a:r>
              <a:rPr sz="1200" spc="-60" dirty="0">
                <a:solidFill>
                  <a:srgbClr val="FFFF00"/>
                </a:solidFill>
                <a:latin typeface="Arial" panose="020B0604020202020204" pitchFamily="34" charset="0"/>
                <a:cs typeface="Arial" panose="020B0604020202020204" pitchFamily="34" charset="0"/>
              </a:rPr>
              <a:t> </a:t>
            </a:r>
            <a:r>
              <a:rPr sz="1200" spc="-5" dirty="0">
                <a:solidFill>
                  <a:srgbClr val="FFFF00"/>
                </a:solidFill>
                <a:latin typeface="Arial" panose="020B0604020202020204" pitchFamily="34" charset="0"/>
                <a:cs typeface="Arial" panose="020B0604020202020204" pitchFamily="34" charset="0"/>
              </a:rPr>
              <a:t>Connelly</a:t>
            </a:r>
            <a:endParaRPr sz="1200" dirty="0">
              <a:latin typeface="Arial" panose="020B0604020202020204" pitchFamily="34" charset="0"/>
              <a:cs typeface="Arial" panose="020B0604020202020204" pitchFamily="34" charset="0"/>
            </a:endParaRPr>
          </a:p>
        </p:txBody>
      </p:sp>
      <p:sp>
        <p:nvSpPr>
          <p:cNvPr id="18" name="object 18"/>
          <p:cNvSpPr txBox="1"/>
          <p:nvPr/>
        </p:nvSpPr>
        <p:spPr>
          <a:xfrm>
            <a:off x="5182906" y="1938868"/>
            <a:ext cx="1031240" cy="197490"/>
          </a:xfrm>
          <a:prstGeom prst="rect">
            <a:avLst/>
          </a:prstGeom>
        </p:spPr>
        <p:txBody>
          <a:bodyPr vert="horz" wrap="square" lIns="0" tIns="12700" rIns="0" bIns="0" rtlCol="0">
            <a:spAutoFit/>
          </a:bodyPr>
          <a:lstStyle/>
          <a:p>
            <a:pPr marL="12700">
              <a:spcBef>
                <a:spcPts val="100"/>
              </a:spcBef>
            </a:pPr>
            <a:r>
              <a:rPr sz="1200" b="1" spc="-5" dirty="0">
                <a:solidFill>
                  <a:srgbClr val="FFFF00"/>
                </a:solidFill>
                <a:latin typeface="Arial" panose="020B0604020202020204" pitchFamily="34" charset="0"/>
                <a:cs typeface="Arial" panose="020B0604020202020204" pitchFamily="34" charset="0"/>
              </a:rPr>
              <a:t>Jimmy</a:t>
            </a:r>
            <a:r>
              <a:rPr sz="1200" b="1" spc="-65" dirty="0">
                <a:solidFill>
                  <a:srgbClr val="FFFF00"/>
                </a:solidFill>
                <a:latin typeface="Arial" panose="020B0604020202020204" pitchFamily="34" charset="0"/>
                <a:cs typeface="Arial" panose="020B0604020202020204" pitchFamily="34" charset="0"/>
              </a:rPr>
              <a:t> </a:t>
            </a:r>
            <a:r>
              <a:rPr sz="1200" b="1" spc="-5" dirty="0">
                <a:solidFill>
                  <a:srgbClr val="FFFF00"/>
                </a:solidFill>
                <a:latin typeface="Arial" panose="020B0604020202020204" pitchFamily="34" charset="0"/>
                <a:cs typeface="Arial" panose="020B0604020202020204" pitchFamily="34" charset="0"/>
              </a:rPr>
              <a:t>Saville</a:t>
            </a:r>
            <a:endParaRPr sz="1200" dirty="0">
              <a:latin typeface="Arial" panose="020B0604020202020204" pitchFamily="34" charset="0"/>
              <a:cs typeface="Arial" panose="020B0604020202020204" pitchFamily="34" charset="0"/>
            </a:endParaRPr>
          </a:p>
        </p:txBody>
      </p:sp>
      <p:sp>
        <p:nvSpPr>
          <p:cNvPr id="19" name="object 19"/>
          <p:cNvSpPr txBox="1"/>
          <p:nvPr/>
        </p:nvSpPr>
        <p:spPr>
          <a:xfrm>
            <a:off x="7069050" y="3113108"/>
            <a:ext cx="755650" cy="197490"/>
          </a:xfrm>
          <a:prstGeom prst="rect">
            <a:avLst/>
          </a:prstGeom>
        </p:spPr>
        <p:txBody>
          <a:bodyPr vert="horz" wrap="square" lIns="0" tIns="12700" rIns="0" bIns="0" rtlCol="0">
            <a:spAutoFit/>
          </a:bodyPr>
          <a:lstStyle/>
          <a:p>
            <a:pPr marL="12700">
              <a:spcBef>
                <a:spcPts val="100"/>
              </a:spcBef>
            </a:pPr>
            <a:r>
              <a:rPr sz="1200" b="1" dirty="0">
                <a:solidFill>
                  <a:srgbClr val="FFFF00"/>
                </a:solidFill>
                <a:latin typeface="Arial" panose="020B0604020202020204" pitchFamily="34" charset="0"/>
                <a:cs typeface="Arial" panose="020B0604020202020204" pitchFamily="34" charset="0"/>
              </a:rPr>
              <a:t>Nigel</a:t>
            </a:r>
            <a:r>
              <a:rPr sz="1200" b="1" spc="-75" dirty="0">
                <a:solidFill>
                  <a:srgbClr val="FFFF00"/>
                </a:solidFill>
                <a:latin typeface="Arial" panose="020B0604020202020204" pitchFamily="34" charset="0"/>
                <a:cs typeface="Arial" panose="020B0604020202020204" pitchFamily="34" charset="0"/>
              </a:rPr>
              <a:t> </a:t>
            </a:r>
            <a:r>
              <a:rPr sz="1200" b="1" dirty="0">
                <a:solidFill>
                  <a:srgbClr val="FFFF00"/>
                </a:solidFill>
                <a:latin typeface="Arial" panose="020B0604020202020204" pitchFamily="34" charset="0"/>
                <a:cs typeface="Arial" panose="020B0604020202020204" pitchFamily="34" charset="0"/>
              </a:rPr>
              <a:t>Leat</a:t>
            </a:r>
            <a:endParaRPr sz="1200" dirty="0">
              <a:latin typeface="Arial" panose="020B0604020202020204" pitchFamily="34" charset="0"/>
              <a:cs typeface="Arial" panose="020B0604020202020204" pitchFamily="34" charset="0"/>
            </a:endParaRPr>
          </a:p>
        </p:txBody>
      </p:sp>
      <p:sp>
        <p:nvSpPr>
          <p:cNvPr id="20" name="object 20"/>
          <p:cNvSpPr txBox="1"/>
          <p:nvPr/>
        </p:nvSpPr>
        <p:spPr>
          <a:xfrm>
            <a:off x="10096126" y="3104103"/>
            <a:ext cx="1210310" cy="197490"/>
          </a:xfrm>
          <a:prstGeom prst="rect">
            <a:avLst/>
          </a:prstGeom>
        </p:spPr>
        <p:txBody>
          <a:bodyPr vert="horz" wrap="square" lIns="0" tIns="12700" rIns="0" bIns="0" rtlCol="0">
            <a:spAutoFit/>
          </a:bodyPr>
          <a:lstStyle/>
          <a:p>
            <a:pPr marL="12700">
              <a:spcBef>
                <a:spcPts val="100"/>
              </a:spcBef>
            </a:pPr>
            <a:r>
              <a:rPr sz="1200" b="1" spc="-15" dirty="0">
                <a:solidFill>
                  <a:srgbClr val="FFFF00"/>
                </a:solidFill>
                <a:latin typeface="Arial" panose="020B0604020202020204" pitchFamily="34" charset="0"/>
                <a:cs typeface="Arial" panose="020B0604020202020204" pitchFamily="34" charset="0"/>
              </a:rPr>
              <a:t>Vanessa</a:t>
            </a:r>
            <a:r>
              <a:rPr sz="1200" b="1" spc="-75" dirty="0">
                <a:solidFill>
                  <a:srgbClr val="FFFF00"/>
                </a:solidFill>
                <a:latin typeface="Arial" panose="020B0604020202020204" pitchFamily="34" charset="0"/>
                <a:cs typeface="Arial" panose="020B0604020202020204" pitchFamily="34" charset="0"/>
              </a:rPr>
              <a:t> </a:t>
            </a:r>
            <a:r>
              <a:rPr sz="1200" b="1" dirty="0">
                <a:solidFill>
                  <a:srgbClr val="FFFF00"/>
                </a:solidFill>
                <a:latin typeface="Arial" panose="020B0604020202020204" pitchFamily="34" charset="0"/>
                <a:cs typeface="Arial" panose="020B0604020202020204" pitchFamily="34" charset="0"/>
              </a:rPr>
              <a:t>George</a:t>
            </a:r>
            <a:endParaRPr sz="1200" dirty="0">
              <a:latin typeface="Arial" panose="020B0604020202020204" pitchFamily="34" charset="0"/>
              <a:cs typeface="Arial" panose="020B0604020202020204" pitchFamily="34" charset="0"/>
            </a:endParaRPr>
          </a:p>
        </p:txBody>
      </p:sp>
      <p:sp>
        <p:nvSpPr>
          <p:cNvPr id="21" name="object 21"/>
          <p:cNvSpPr txBox="1"/>
          <p:nvPr/>
        </p:nvSpPr>
        <p:spPr>
          <a:xfrm>
            <a:off x="10096126" y="4259209"/>
            <a:ext cx="1014094" cy="197490"/>
          </a:xfrm>
          <a:prstGeom prst="rect">
            <a:avLst/>
          </a:prstGeom>
        </p:spPr>
        <p:txBody>
          <a:bodyPr vert="horz" wrap="square" lIns="0" tIns="12700" rIns="0" bIns="0" rtlCol="0">
            <a:spAutoFit/>
          </a:bodyPr>
          <a:lstStyle/>
          <a:p>
            <a:pPr marL="12700">
              <a:spcBef>
                <a:spcPts val="100"/>
              </a:spcBef>
            </a:pPr>
            <a:r>
              <a:rPr sz="1200" b="1" spc="-5" dirty="0">
                <a:solidFill>
                  <a:srgbClr val="FFFF00"/>
                </a:solidFill>
                <a:latin typeface="Arial" panose="020B0604020202020204" pitchFamily="34" charset="0"/>
                <a:cs typeface="Arial" panose="020B0604020202020204" pitchFamily="34" charset="0"/>
              </a:rPr>
              <a:t>Barry</a:t>
            </a:r>
            <a:r>
              <a:rPr sz="1200" b="1" spc="-90" dirty="0">
                <a:solidFill>
                  <a:srgbClr val="FFFF00"/>
                </a:solidFill>
                <a:latin typeface="Arial" panose="020B0604020202020204" pitchFamily="34" charset="0"/>
                <a:cs typeface="Arial" panose="020B0604020202020204" pitchFamily="34" charset="0"/>
              </a:rPr>
              <a:t> </a:t>
            </a:r>
            <a:r>
              <a:rPr sz="1200" b="1" dirty="0">
                <a:solidFill>
                  <a:srgbClr val="FFFF00"/>
                </a:solidFill>
                <a:latin typeface="Arial" panose="020B0604020202020204" pitchFamily="34" charset="0"/>
                <a:cs typeface="Arial" panose="020B0604020202020204" pitchFamily="34" charset="0"/>
              </a:rPr>
              <a:t>Bennell</a:t>
            </a:r>
            <a:endParaRPr sz="1200" dirty="0">
              <a:latin typeface="Arial" panose="020B0604020202020204" pitchFamily="34" charset="0"/>
              <a:cs typeface="Arial" panose="020B0604020202020204" pitchFamily="34" charset="0"/>
            </a:endParaRPr>
          </a:p>
        </p:txBody>
      </p:sp>
      <p:sp>
        <p:nvSpPr>
          <p:cNvPr id="22" name="object 22"/>
          <p:cNvSpPr txBox="1"/>
          <p:nvPr/>
        </p:nvSpPr>
        <p:spPr>
          <a:xfrm>
            <a:off x="910392" y="4687518"/>
            <a:ext cx="915669" cy="197490"/>
          </a:xfrm>
          <a:prstGeom prst="rect">
            <a:avLst/>
          </a:prstGeom>
        </p:spPr>
        <p:txBody>
          <a:bodyPr vert="horz" wrap="square" lIns="0" tIns="12700" rIns="0" bIns="0" rtlCol="0">
            <a:spAutoFit/>
          </a:bodyPr>
          <a:lstStyle/>
          <a:p>
            <a:pPr marL="12700">
              <a:spcBef>
                <a:spcPts val="100"/>
              </a:spcBef>
            </a:pPr>
            <a:r>
              <a:rPr sz="1200" b="1" spc="-5" dirty="0">
                <a:solidFill>
                  <a:srgbClr val="FFFF00"/>
                </a:solidFill>
                <a:latin typeface="Arial" panose="020B0604020202020204" pitchFamily="34" charset="0"/>
                <a:cs typeface="Arial" panose="020B0604020202020204" pitchFamily="34" charset="0"/>
              </a:rPr>
              <a:t>Roy</a:t>
            </a:r>
            <a:r>
              <a:rPr sz="1200" b="1" spc="-60" dirty="0">
                <a:solidFill>
                  <a:srgbClr val="FFFF00"/>
                </a:solidFill>
                <a:latin typeface="Arial" panose="020B0604020202020204" pitchFamily="34" charset="0"/>
                <a:cs typeface="Arial" panose="020B0604020202020204" pitchFamily="34" charset="0"/>
              </a:rPr>
              <a:t> </a:t>
            </a:r>
            <a:r>
              <a:rPr sz="1200" b="1" dirty="0">
                <a:solidFill>
                  <a:srgbClr val="FFFF00"/>
                </a:solidFill>
                <a:latin typeface="Arial" panose="020B0604020202020204" pitchFamily="34" charset="0"/>
                <a:cs typeface="Arial" panose="020B0604020202020204" pitchFamily="34" charset="0"/>
              </a:rPr>
              <a:t>Whiting</a:t>
            </a:r>
            <a:endParaRPr sz="1200" dirty="0">
              <a:latin typeface="Arial" panose="020B0604020202020204" pitchFamily="34" charset="0"/>
              <a:cs typeface="Arial" panose="020B0604020202020204" pitchFamily="34" charset="0"/>
            </a:endParaRPr>
          </a:p>
        </p:txBody>
      </p:sp>
      <p:sp>
        <p:nvSpPr>
          <p:cNvPr id="23" name="object 23"/>
          <p:cNvSpPr txBox="1"/>
          <p:nvPr/>
        </p:nvSpPr>
        <p:spPr>
          <a:xfrm>
            <a:off x="2338041" y="5892013"/>
            <a:ext cx="1030605" cy="197490"/>
          </a:xfrm>
          <a:prstGeom prst="rect">
            <a:avLst/>
          </a:prstGeom>
        </p:spPr>
        <p:txBody>
          <a:bodyPr vert="horz" wrap="square" lIns="0" tIns="12700" rIns="0" bIns="0" rtlCol="0">
            <a:spAutoFit/>
          </a:bodyPr>
          <a:lstStyle/>
          <a:p>
            <a:pPr marL="12700">
              <a:spcBef>
                <a:spcPts val="100"/>
              </a:spcBef>
            </a:pPr>
            <a:r>
              <a:rPr sz="1200" b="1" spc="5" dirty="0">
                <a:solidFill>
                  <a:srgbClr val="FFFF00"/>
                </a:solidFill>
                <a:latin typeface="Arial" panose="020B0604020202020204" pitchFamily="34" charset="0"/>
                <a:cs typeface="Arial" panose="020B0604020202020204" pitchFamily="34" charset="0"/>
              </a:rPr>
              <a:t>Lewis</a:t>
            </a:r>
            <a:r>
              <a:rPr sz="1200" b="1" spc="-85" dirty="0">
                <a:solidFill>
                  <a:srgbClr val="FFFF00"/>
                </a:solidFill>
                <a:latin typeface="Arial" panose="020B0604020202020204" pitchFamily="34" charset="0"/>
                <a:cs typeface="Arial" panose="020B0604020202020204" pitchFamily="34" charset="0"/>
              </a:rPr>
              <a:t> </a:t>
            </a:r>
            <a:r>
              <a:rPr sz="1200" b="1" spc="-10" dirty="0">
                <a:solidFill>
                  <a:srgbClr val="FFFF00"/>
                </a:solidFill>
                <a:latin typeface="Arial" panose="020B0604020202020204" pitchFamily="34" charset="0"/>
                <a:cs typeface="Arial" panose="020B0604020202020204" pitchFamily="34" charset="0"/>
              </a:rPr>
              <a:t>Daynes</a:t>
            </a:r>
            <a:endParaRPr sz="1200" dirty="0">
              <a:latin typeface="Arial" panose="020B0604020202020204" pitchFamily="34" charset="0"/>
              <a:cs typeface="Arial" panose="020B0604020202020204" pitchFamily="34" charset="0"/>
            </a:endParaRPr>
          </a:p>
        </p:txBody>
      </p:sp>
      <p:sp>
        <p:nvSpPr>
          <p:cNvPr id="24" name="object 24">
            <a:extLst>
              <a:ext uri="{C183D7F6-B498-43B3-948B-1728B52AA6E4}">
                <adec:decorative xmlns:adec="http://schemas.microsoft.com/office/drawing/2017/decorative" val="1"/>
              </a:ext>
            </a:extLst>
          </p:cNvPr>
          <p:cNvSpPr/>
          <p:nvPr/>
        </p:nvSpPr>
        <p:spPr>
          <a:xfrm>
            <a:off x="2347632" y="1863457"/>
            <a:ext cx="1146048" cy="1592579"/>
          </a:xfrm>
          <a:prstGeom prst="rect">
            <a:avLst/>
          </a:prstGeom>
          <a:blipFill>
            <a:blip r:embed="rId10"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5" name="object 25"/>
          <p:cNvSpPr txBox="1"/>
          <p:nvPr/>
        </p:nvSpPr>
        <p:spPr>
          <a:xfrm>
            <a:off x="2378504" y="3147559"/>
            <a:ext cx="1050925" cy="197490"/>
          </a:xfrm>
          <a:prstGeom prst="rect">
            <a:avLst/>
          </a:prstGeom>
        </p:spPr>
        <p:txBody>
          <a:bodyPr vert="horz" wrap="square" lIns="0" tIns="12700" rIns="0" bIns="0" rtlCol="0">
            <a:spAutoFit/>
          </a:bodyPr>
          <a:lstStyle/>
          <a:p>
            <a:pPr marL="12700">
              <a:spcBef>
                <a:spcPts val="100"/>
              </a:spcBef>
            </a:pPr>
            <a:r>
              <a:rPr sz="1200" b="1" spc="-5" dirty="0">
                <a:solidFill>
                  <a:srgbClr val="FFFF00"/>
                </a:solidFill>
                <a:latin typeface="Arial" panose="020B0604020202020204" pitchFamily="34" charset="0"/>
                <a:cs typeface="Arial" panose="020B0604020202020204" pitchFamily="34" charset="0"/>
              </a:rPr>
              <a:t>Rob</a:t>
            </a:r>
            <a:r>
              <a:rPr sz="1200" b="1" spc="-60" dirty="0">
                <a:solidFill>
                  <a:srgbClr val="FFFF00"/>
                </a:solidFill>
                <a:latin typeface="Arial" panose="020B0604020202020204" pitchFamily="34" charset="0"/>
                <a:cs typeface="Arial" panose="020B0604020202020204" pitchFamily="34" charset="0"/>
              </a:rPr>
              <a:t> </a:t>
            </a:r>
            <a:r>
              <a:rPr sz="1200" b="1" dirty="0">
                <a:solidFill>
                  <a:srgbClr val="FFFF00"/>
                </a:solidFill>
                <a:latin typeface="Arial" panose="020B0604020202020204" pitchFamily="34" charset="0"/>
                <a:cs typeface="Arial" panose="020B0604020202020204" pitchFamily="34" charset="0"/>
              </a:rPr>
              <a:t>Thomson</a:t>
            </a:r>
            <a:endParaRPr sz="1200">
              <a:latin typeface="Arial" panose="020B0604020202020204" pitchFamily="34" charset="0"/>
              <a:cs typeface="Arial" panose="020B0604020202020204" pitchFamily="34" charset="0"/>
            </a:endParaRPr>
          </a:p>
        </p:txBody>
      </p:sp>
      <p:sp>
        <p:nvSpPr>
          <p:cNvPr id="26" name="object 26">
            <a:extLst>
              <a:ext uri="{C183D7F6-B498-43B3-948B-1728B52AA6E4}">
                <adec:decorative xmlns:adec="http://schemas.microsoft.com/office/drawing/2017/decorative" val="1"/>
              </a:ext>
            </a:extLst>
          </p:cNvPr>
          <p:cNvSpPr/>
          <p:nvPr/>
        </p:nvSpPr>
        <p:spPr>
          <a:xfrm>
            <a:off x="8419337" y="1958548"/>
            <a:ext cx="1128311" cy="1403602"/>
          </a:xfrm>
          <a:prstGeom prst="rect">
            <a:avLst/>
          </a:prstGeom>
          <a:blipFill>
            <a:blip r:embed="rId11"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sp>
        <p:nvSpPr>
          <p:cNvPr id="27" name="object 27"/>
          <p:cNvSpPr txBox="1"/>
          <p:nvPr/>
        </p:nvSpPr>
        <p:spPr>
          <a:xfrm>
            <a:off x="8465282" y="1968388"/>
            <a:ext cx="1041400" cy="204543"/>
          </a:xfrm>
          <a:prstGeom prst="rect">
            <a:avLst/>
          </a:prstGeom>
        </p:spPr>
        <p:txBody>
          <a:bodyPr vert="horz" wrap="square" lIns="0" tIns="12065" rIns="0" bIns="0" rtlCol="0">
            <a:spAutoFit/>
          </a:bodyPr>
          <a:lstStyle/>
          <a:p>
            <a:pPr marL="12700">
              <a:spcBef>
                <a:spcPts val="95"/>
              </a:spcBef>
            </a:pPr>
            <a:r>
              <a:rPr sz="1250" b="1" spc="-5" dirty="0">
                <a:solidFill>
                  <a:srgbClr val="FFFF00"/>
                </a:solidFill>
                <a:latin typeface="Arial" panose="020B0604020202020204" pitchFamily="34" charset="0"/>
                <a:cs typeface="Arial" panose="020B0604020202020204" pitchFamily="34" charset="0"/>
              </a:rPr>
              <a:t>Phillip</a:t>
            </a:r>
            <a:r>
              <a:rPr sz="1250" b="1" spc="-30" dirty="0">
                <a:solidFill>
                  <a:srgbClr val="FFFF00"/>
                </a:solidFill>
                <a:latin typeface="Arial" panose="020B0604020202020204" pitchFamily="34" charset="0"/>
                <a:cs typeface="Arial" panose="020B0604020202020204" pitchFamily="34" charset="0"/>
              </a:rPr>
              <a:t> </a:t>
            </a:r>
            <a:r>
              <a:rPr sz="1250" b="1" spc="-5" dirty="0">
                <a:solidFill>
                  <a:srgbClr val="FFFF00"/>
                </a:solidFill>
                <a:latin typeface="Arial" panose="020B0604020202020204" pitchFamily="34" charset="0"/>
                <a:cs typeface="Arial" panose="020B0604020202020204" pitchFamily="34" charset="0"/>
              </a:rPr>
              <a:t>Batten</a:t>
            </a:r>
            <a:endParaRPr sz="1250">
              <a:latin typeface="Arial" panose="020B0604020202020204" pitchFamily="34" charset="0"/>
              <a:cs typeface="Arial" panose="020B0604020202020204" pitchFamily="34" charset="0"/>
            </a:endParaRPr>
          </a:p>
        </p:txBody>
      </p:sp>
      <p:sp>
        <p:nvSpPr>
          <p:cNvPr id="28" name="object 28">
            <a:extLst>
              <a:ext uri="{C183D7F6-B498-43B3-948B-1728B52AA6E4}">
                <adec:decorative xmlns:adec="http://schemas.microsoft.com/office/drawing/2017/decorative" val="1"/>
              </a:ext>
            </a:extLst>
          </p:cNvPr>
          <p:cNvSpPr/>
          <p:nvPr/>
        </p:nvSpPr>
        <p:spPr>
          <a:xfrm>
            <a:off x="3544354" y="4574392"/>
            <a:ext cx="2962618" cy="1564280"/>
          </a:xfrm>
          <a:prstGeom prst="rect">
            <a:avLst/>
          </a:prstGeom>
          <a:blipFill>
            <a:blip r:embed="rId12" cstate="print"/>
            <a:stretch>
              <a:fillRect/>
            </a:stretch>
          </a:blipFill>
        </p:spPr>
        <p:txBody>
          <a:bodyPr wrap="square" lIns="0" tIns="0" rIns="0" bIns="0" rtlCol="0"/>
          <a:lstStyle/>
          <a:p>
            <a:endParaRPr>
              <a:latin typeface="Arial" panose="020B0604020202020204" pitchFamily="34" charset="0"/>
              <a:cs typeface="Arial" panose="020B0604020202020204" pitchFamily="34" charset="0"/>
            </a:endParaRPr>
          </a:p>
        </p:txBody>
      </p:sp>
      <p:pic>
        <p:nvPicPr>
          <p:cNvPr id="29" name="Picture 2" descr="Crest of St Mary's University, Twickenham">
            <a:extLst>
              <a:ext uri="{FF2B5EF4-FFF2-40B4-BE49-F238E27FC236}">
                <a16:creationId xmlns:a16="http://schemas.microsoft.com/office/drawing/2014/main" id="{44B6454E-13BC-4C1F-A24F-2FF51E04B00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279429" y="134512"/>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30" name="Star: 24 Points 29">
            <a:extLst>
              <a:ext uri="{FF2B5EF4-FFF2-40B4-BE49-F238E27FC236}">
                <a16:creationId xmlns:a16="http://schemas.microsoft.com/office/drawing/2014/main" id="{2392CC23-EF6C-4FF6-8E8F-5F75EBDF73C7}"/>
              </a:ext>
            </a:extLst>
          </p:cNvPr>
          <p:cNvSpPr/>
          <p:nvPr/>
        </p:nvSpPr>
        <p:spPr>
          <a:xfrm>
            <a:off x="4473602" y="3057533"/>
            <a:ext cx="5738660" cy="2582876"/>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spc="-5" dirty="0">
                <a:solidFill>
                  <a:srgbClr val="FF0000"/>
                </a:solidFill>
                <a:latin typeface="Arial" panose="020B0604020202020204" pitchFamily="34" charset="0"/>
                <a:cs typeface="Arial" panose="020B0604020202020204" pitchFamily="34" charset="0"/>
              </a:rPr>
              <a:t>RECOGNISE</a:t>
            </a:r>
          </a:p>
          <a:p>
            <a:pPr algn="ctr"/>
            <a:r>
              <a:rPr lang="en-GB" sz="1800" spc="-5" dirty="0">
                <a:latin typeface="Arial" panose="020B0604020202020204" pitchFamily="34" charset="0"/>
                <a:cs typeface="Arial" panose="020B0604020202020204" pitchFamily="34" charset="0"/>
              </a:rPr>
              <a:t>Particular groups </a:t>
            </a:r>
            <a:r>
              <a:rPr lang="en-GB" sz="1800" dirty="0">
                <a:latin typeface="Arial" panose="020B0604020202020204" pitchFamily="34" charset="0"/>
                <a:cs typeface="Arial" panose="020B0604020202020204" pitchFamily="34" charset="0"/>
              </a:rPr>
              <a:t>of </a:t>
            </a:r>
            <a:r>
              <a:rPr lang="en-GB" sz="1800" spc="-5" dirty="0">
                <a:latin typeface="Arial" panose="020B0604020202020204" pitchFamily="34" charset="0"/>
                <a:cs typeface="Arial" panose="020B0604020202020204" pitchFamily="34" charset="0"/>
              </a:rPr>
              <a:t>children are </a:t>
            </a:r>
            <a:r>
              <a:rPr lang="en-GB" sz="1800" dirty="0">
                <a:latin typeface="Arial" panose="020B0604020202020204" pitchFamily="34" charset="0"/>
                <a:cs typeface="Arial" panose="020B0604020202020204" pitchFamily="34" charset="0"/>
              </a:rPr>
              <a:t>more likely to </a:t>
            </a:r>
            <a:r>
              <a:rPr lang="en-GB" sz="1800" spc="-5" dirty="0">
                <a:latin typeface="Arial" panose="020B0604020202020204" pitchFamily="34" charset="0"/>
                <a:cs typeface="Arial" panose="020B0604020202020204" pitchFamily="34" charset="0"/>
              </a:rPr>
              <a:t>suffer </a:t>
            </a:r>
            <a:r>
              <a:rPr lang="en-GB" sz="1800" dirty="0">
                <a:latin typeface="Arial" panose="020B0604020202020204" pitchFamily="34" charset="0"/>
                <a:cs typeface="Arial" panose="020B0604020202020204" pitchFamily="34" charset="0"/>
              </a:rPr>
              <a:t>significant </a:t>
            </a:r>
            <a:r>
              <a:rPr lang="en-GB" sz="1800" spc="-5" dirty="0">
                <a:latin typeface="Arial" panose="020B0604020202020204" pitchFamily="34" charset="0"/>
                <a:cs typeface="Arial" panose="020B0604020202020204" pitchFamily="34" charset="0"/>
              </a:rPr>
              <a:t>harm –</a:t>
            </a:r>
            <a:r>
              <a:rPr lang="en-GB" spc="-5" dirty="0">
                <a:latin typeface="Arial" panose="020B0604020202020204" pitchFamily="34" charset="0"/>
                <a:cs typeface="Arial" panose="020B0604020202020204" pitchFamily="34" charset="0"/>
              </a:rPr>
              <a:t> </a:t>
            </a:r>
            <a:r>
              <a:rPr lang="en-GB" sz="1800" spc="-5" dirty="0">
                <a:latin typeface="Arial" panose="020B0604020202020204" pitchFamily="34" charset="0"/>
                <a:cs typeface="Arial" panose="020B0604020202020204" pitchFamily="34" charset="0"/>
              </a:rPr>
              <a:t>disabled, babies, learning difficulties, disadvantaged</a:t>
            </a:r>
            <a:endParaRPr lang="en-GB"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5440" y="478108"/>
            <a:ext cx="8752601" cy="752129"/>
          </a:xfrm>
          <a:prstGeom prst="rect">
            <a:avLst/>
          </a:prstGeom>
        </p:spPr>
        <p:txBody>
          <a:bodyPr vert="horz" wrap="square" lIns="0" tIns="13335" rIns="0" bIns="0" rtlCol="0" anchor="b">
            <a:spAutoFit/>
          </a:bodyPr>
          <a:lstStyle/>
          <a:p>
            <a:pPr marL="12700">
              <a:lnSpc>
                <a:spcPct val="100000"/>
              </a:lnSpc>
              <a:spcBef>
                <a:spcPts val="105"/>
              </a:spcBef>
            </a:pPr>
            <a:r>
              <a:rPr lang="en-GB" dirty="0">
                <a:latin typeface="Arial" panose="020B0604020202020204" pitchFamily="34" charset="0"/>
                <a:cs typeface="Arial" panose="020B0604020202020204" pitchFamily="34" charset="0"/>
              </a:rPr>
              <a:t>Abuse, Neglect and Exploitation</a:t>
            </a:r>
            <a:endParaRPr dirty="0">
              <a:latin typeface="Arial" panose="020B0604020202020204" pitchFamily="34" charset="0"/>
              <a:cs typeface="Arial" panose="020B0604020202020204" pitchFamily="34" charset="0"/>
            </a:endParaRPr>
          </a:p>
        </p:txBody>
      </p:sp>
      <p:sp>
        <p:nvSpPr>
          <p:cNvPr id="3" name="object 3"/>
          <p:cNvSpPr txBox="1"/>
          <p:nvPr/>
        </p:nvSpPr>
        <p:spPr>
          <a:xfrm>
            <a:off x="612377" y="1279311"/>
            <a:ext cx="11227526" cy="886205"/>
          </a:xfrm>
          <a:prstGeom prst="rect">
            <a:avLst/>
          </a:prstGeom>
        </p:spPr>
        <p:txBody>
          <a:bodyPr vert="horz" wrap="square" lIns="0" tIns="139700" rIns="0" bIns="0" rtlCol="0">
            <a:spAutoFit/>
          </a:bodyPr>
          <a:lstStyle/>
          <a:p>
            <a:pPr marL="12700">
              <a:lnSpc>
                <a:spcPct val="150000"/>
              </a:lnSpc>
              <a:spcBef>
                <a:spcPts val="600"/>
              </a:spcBef>
              <a:spcAft>
                <a:spcPts val="600"/>
              </a:spcAft>
            </a:pPr>
            <a:r>
              <a:rPr lang="en-GB" sz="3600" b="1" i="1" spc="-5" dirty="0">
                <a:solidFill>
                  <a:srgbClr val="404040"/>
                </a:solidFill>
                <a:latin typeface="Arial" panose="020B0604020202020204" pitchFamily="34" charset="0"/>
                <a:cs typeface="Arial" panose="020B0604020202020204" pitchFamily="34" charset="0"/>
              </a:rPr>
              <a:t>“Inflicting harm </a:t>
            </a:r>
            <a:r>
              <a:rPr lang="en-GB" sz="3600" b="1" i="1" dirty="0">
                <a:solidFill>
                  <a:srgbClr val="404040"/>
                </a:solidFill>
                <a:latin typeface="Arial" panose="020B0604020202020204" pitchFamily="34" charset="0"/>
                <a:cs typeface="Arial" panose="020B0604020202020204" pitchFamily="34" charset="0"/>
              </a:rPr>
              <a:t>or failing to act to </a:t>
            </a:r>
            <a:r>
              <a:rPr lang="en-GB" sz="3600" b="1" i="1" spc="-5" dirty="0">
                <a:solidFill>
                  <a:srgbClr val="404040"/>
                </a:solidFill>
                <a:latin typeface="Arial" panose="020B0604020202020204" pitchFamily="34" charset="0"/>
                <a:cs typeface="Arial" panose="020B0604020202020204" pitchFamily="34" charset="0"/>
              </a:rPr>
              <a:t>prevent</a:t>
            </a:r>
            <a:r>
              <a:rPr lang="en-GB" sz="3600" b="1" i="1" spc="-125" dirty="0">
                <a:solidFill>
                  <a:srgbClr val="404040"/>
                </a:solidFill>
                <a:latin typeface="Arial" panose="020B0604020202020204" pitchFamily="34" charset="0"/>
                <a:cs typeface="Arial" panose="020B0604020202020204" pitchFamily="34" charset="0"/>
              </a:rPr>
              <a:t> </a:t>
            </a:r>
            <a:r>
              <a:rPr lang="en-GB" sz="3600" b="1" i="1" spc="-5" dirty="0">
                <a:solidFill>
                  <a:srgbClr val="404040"/>
                </a:solidFill>
                <a:latin typeface="Arial" panose="020B0604020202020204" pitchFamily="34" charset="0"/>
                <a:cs typeface="Arial" panose="020B0604020202020204" pitchFamily="34" charset="0"/>
              </a:rPr>
              <a:t>harm”</a:t>
            </a:r>
            <a:endParaRPr sz="2400" i="1" dirty="0">
              <a:latin typeface="Arial" panose="020B0604020202020204" pitchFamily="34" charset="0"/>
              <a:cs typeface="Arial" panose="020B0604020202020204" pitchFamily="34" charset="0"/>
            </a:endParaRPr>
          </a:p>
        </p:txBody>
      </p:sp>
      <p:pic>
        <p:nvPicPr>
          <p:cNvPr id="7" name="Picture 2" descr="Crest of St Mary's University, Twickenham">
            <a:extLst>
              <a:ext uri="{FF2B5EF4-FFF2-40B4-BE49-F238E27FC236}">
                <a16:creationId xmlns:a16="http://schemas.microsoft.com/office/drawing/2014/main" id="{AA42C0DD-4F29-478E-A6D8-7D69DD588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3">
            <a:extLst>
              <a:ext uri="{FF2B5EF4-FFF2-40B4-BE49-F238E27FC236}">
                <a16:creationId xmlns:a16="http://schemas.microsoft.com/office/drawing/2014/main" id="{EADE0523-1726-BFD2-5FA6-EBA7795D2250}"/>
              </a:ext>
            </a:extLst>
          </p:cNvPr>
          <p:cNvSpPr txBox="1"/>
          <p:nvPr/>
        </p:nvSpPr>
        <p:spPr>
          <a:xfrm>
            <a:off x="352097" y="2629180"/>
            <a:ext cx="4832507" cy="3824380"/>
          </a:xfrm>
          <a:prstGeom prst="rect">
            <a:avLst/>
          </a:prstGeom>
        </p:spPr>
        <p:txBody>
          <a:bodyPr vert="horz" wrap="square" lIns="0" tIns="139700" rIns="0" bIns="0" rtlCol="0">
            <a:spAutoFit/>
          </a:bodyPr>
          <a:lstStyle/>
          <a:p>
            <a:pPr marL="534988" indent="-534988">
              <a:lnSpc>
                <a:spcPct val="120000"/>
              </a:lnSpc>
              <a:spcAft>
                <a:spcPts val="1800"/>
              </a:spcAft>
              <a:buClr>
                <a:srgbClr val="00B0F0"/>
              </a:buClr>
              <a:buFont typeface="Wingdings" panose="05000000000000000000" pitchFamily="2" charset="2"/>
              <a:buChar char="q"/>
            </a:pPr>
            <a:r>
              <a:rPr lang="en-GB" sz="2400" dirty="0">
                <a:solidFill>
                  <a:schemeClr val="tx1">
                    <a:lumMod val="85000"/>
                    <a:lumOff val="15000"/>
                  </a:schemeClr>
                </a:solidFill>
                <a:latin typeface="Arial" panose="020B0604020202020204" pitchFamily="34" charset="0"/>
                <a:cs typeface="Arial" panose="020B0604020202020204" pitchFamily="34" charset="0"/>
              </a:rPr>
              <a:t>abuse, neglect and safeguarding issues are rarely standalone events and cannot be covered by one definition or one label. </a:t>
            </a:r>
          </a:p>
          <a:p>
            <a:pPr marL="534988" indent="-534988">
              <a:lnSpc>
                <a:spcPct val="120000"/>
              </a:lnSpc>
              <a:spcAft>
                <a:spcPts val="1800"/>
              </a:spcAft>
              <a:buClr>
                <a:srgbClr val="00B0F0"/>
              </a:buClr>
              <a:buFont typeface="Wingdings" panose="05000000000000000000" pitchFamily="2" charset="2"/>
              <a:buChar char="q"/>
            </a:pPr>
            <a:r>
              <a:rPr lang="en-GB" sz="2400" dirty="0">
                <a:solidFill>
                  <a:schemeClr val="tx1">
                    <a:lumMod val="85000"/>
                    <a:lumOff val="15000"/>
                  </a:schemeClr>
                </a:solidFill>
                <a:latin typeface="Arial" panose="020B0604020202020204" pitchFamily="34" charset="0"/>
                <a:cs typeface="Arial" panose="020B0604020202020204" pitchFamily="34" charset="0"/>
              </a:rPr>
              <a:t>Report any concerns to DSL</a:t>
            </a:r>
          </a:p>
          <a:p>
            <a:pPr marL="355600" indent="-342900">
              <a:lnSpc>
                <a:spcPct val="150000"/>
              </a:lnSpc>
              <a:spcBef>
                <a:spcPts val="600"/>
              </a:spcBef>
              <a:spcAft>
                <a:spcPts val="600"/>
              </a:spcAft>
              <a:buFont typeface="Wingdings" panose="05000000000000000000" pitchFamily="2" charset="2"/>
              <a:buChar char="q"/>
            </a:pPr>
            <a:endParaRPr sz="2400" i="1" dirty="0">
              <a:latin typeface="Arial" panose="020B0604020202020204" pitchFamily="34" charset="0"/>
              <a:cs typeface="Arial" panose="020B0604020202020204" pitchFamily="34" charset="0"/>
            </a:endParaRPr>
          </a:p>
        </p:txBody>
      </p:sp>
      <p:graphicFrame>
        <p:nvGraphicFramePr>
          <p:cNvPr id="6" name="Chart 5">
            <a:extLst>
              <a:ext uri="{FF2B5EF4-FFF2-40B4-BE49-F238E27FC236}">
                <a16:creationId xmlns:a16="http://schemas.microsoft.com/office/drawing/2014/main" id="{017177E6-CC3A-9791-F689-27C5356F5947}"/>
              </a:ext>
            </a:extLst>
          </p:cNvPr>
          <p:cNvGraphicFramePr>
            <a:graphicFrameLocks/>
          </p:cNvGraphicFramePr>
          <p:nvPr>
            <p:extLst>
              <p:ext uri="{D42A27DB-BD31-4B8C-83A1-F6EECF244321}">
                <p14:modId xmlns:p14="http://schemas.microsoft.com/office/powerpoint/2010/main" val="1205988259"/>
              </p:ext>
            </p:extLst>
          </p:nvPr>
        </p:nvGraphicFramePr>
        <p:xfrm>
          <a:off x="5312979" y="2339208"/>
          <a:ext cx="6666649" cy="393253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2378" y="368347"/>
            <a:ext cx="10171255" cy="752129"/>
          </a:xfrm>
          <a:prstGeom prst="rect">
            <a:avLst/>
          </a:prstGeom>
        </p:spPr>
        <p:txBody>
          <a:bodyPr vert="horz" wrap="square" lIns="0" tIns="13335" rIns="0" bIns="0" rtlCol="0" anchor="b">
            <a:spAutoFit/>
          </a:bodyPr>
          <a:lstStyle/>
          <a:p>
            <a:pPr marL="12700">
              <a:lnSpc>
                <a:spcPct val="100000"/>
              </a:lnSpc>
              <a:spcBef>
                <a:spcPts val="105"/>
              </a:spcBef>
            </a:pPr>
            <a:r>
              <a:rPr lang="en-GB" dirty="0">
                <a:latin typeface="Arial" panose="020B0604020202020204" pitchFamily="34" charset="0"/>
                <a:cs typeface="Arial" panose="020B0604020202020204" pitchFamily="34" charset="0"/>
              </a:rPr>
              <a:t>Indicators of Abuse and Neglect</a:t>
            </a:r>
            <a:endParaRPr dirty="0">
              <a:latin typeface="Arial" panose="020B0604020202020204" pitchFamily="34" charset="0"/>
              <a:cs typeface="Arial" panose="020B0604020202020204" pitchFamily="34" charset="0"/>
            </a:endParaRPr>
          </a:p>
        </p:txBody>
      </p:sp>
      <p:sp>
        <p:nvSpPr>
          <p:cNvPr id="3" name="object 3"/>
          <p:cNvSpPr txBox="1"/>
          <p:nvPr/>
        </p:nvSpPr>
        <p:spPr>
          <a:xfrm>
            <a:off x="812818" y="1275906"/>
            <a:ext cx="10810374" cy="5401479"/>
          </a:xfrm>
          <a:prstGeom prst="rect">
            <a:avLst/>
          </a:prstGeom>
        </p:spPr>
        <p:txBody>
          <a:bodyPr vert="horz" wrap="square" lIns="0" tIns="139700" rIns="0" bIns="0" rtlCol="0">
            <a:spAutoFit/>
          </a:bodyPr>
          <a:lstStyle/>
          <a:p>
            <a:pPr>
              <a:lnSpc>
                <a:spcPct val="110000"/>
              </a:lnSpc>
              <a:buClr>
                <a:srgbClr val="00B0F0"/>
              </a:buClr>
            </a:pPr>
            <a:r>
              <a:rPr lang="en-GB" b="1" dirty="0">
                <a:solidFill>
                  <a:schemeClr val="tx1">
                    <a:lumMod val="85000"/>
                    <a:lumOff val="15000"/>
                  </a:schemeClr>
                </a:solidFill>
                <a:latin typeface="Arial" panose="020B0604020202020204" pitchFamily="34" charset="0"/>
                <a:cs typeface="Arial" panose="020B0604020202020204" pitchFamily="34" charset="0"/>
              </a:rPr>
              <a:t>Physical</a:t>
            </a:r>
          </a:p>
          <a:p>
            <a:pPr marL="742950" lvl="1" indent="-285750">
              <a:lnSpc>
                <a:spcPct val="110000"/>
              </a:lnSpc>
              <a:buClr>
                <a:srgbClr val="00B0F0"/>
              </a:buClr>
              <a:buFont typeface="Wingdings" panose="05000000000000000000" pitchFamily="2" charset="2"/>
              <a:buChar char="q"/>
            </a:pPr>
            <a:r>
              <a:rPr lang="en-GB" sz="1600" dirty="0">
                <a:solidFill>
                  <a:schemeClr val="tx1">
                    <a:lumMod val="85000"/>
                    <a:lumOff val="15000"/>
                  </a:schemeClr>
                </a:solidFill>
                <a:latin typeface="Arial" panose="020B0604020202020204" pitchFamily="34" charset="0"/>
                <a:cs typeface="Arial" panose="020B0604020202020204" pitchFamily="34" charset="0"/>
              </a:rPr>
              <a:t>hitting, shaking, throwing, poisoning, burning or scalding, drowning, suffocating, a parent / carer fabricates the symptoms of, or deliberately induces, illness in a child.</a:t>
            </a:r>
          </a:p>
          <a:p>
            <a:pPr marL="742950" lvl="1" indent="-285750">
              <a:lnSpc>
                <a:spcPct val="110000"/>
              </a:lnSpc>
              <a:buClr>
                <a:srgbClr val="00B0F0"/>
              </a:buClr>
              <a:buFont typeface="Wingdings" panose="05000000000000000000" pitchFamily="2" charset="2"/>
              <a:buChar char="q"/>
            </a:pPr>
            <a:endParaRPr lang="en-GB" sz="1600" dirty="0">
              <a:solidFill>
                <a:schemeClr val="tx1">
                  <a:lumMod val="85000"/>
                  <a:lumOff val="15000"/>
                </a:schemeClr>
              </a:solidFill>
              <a:latin typeface="Arial" panose="020B0604020202020204" pitchFamily="34" charset="0"/>
              <a:cs typeface="Arial" panose="020B0604020202020204" pitchFamily="34" charset="0"/>
            </a:endParaRPr>
          </a:p>
          <a:p>
            <a:pPr>
              <a:lnSpc>
                <a:spcPct val="110000"/>
              </a:lnSpc>
              <a:buClr>
                <a:srgbClr val="00B0F0"/>
              </a:buClr>
            </a:pPr>
            <a:r>
              <a:rPr lang="en-GB" b="1" dirty="0">
                <a:solidFill>
                  <a:schemeClr val="tx1">
                    <a:lumMod val="85000"/>
                    <a:lumOff val="15000"/>
                  </a:schemeClr>
                </a:solidFill>
                <a:latin typeface="Arial" panose="020B0604020202020204" pitchFamily="34" charset="0"/>
                <a:cs typeface="Arial" panose="020B0604020202020204" pitchFamily="34" charset="0"/>
              </a:rPr>
              <a:t>Emotional</a:t>
            </a:r>
          </a:p>
          <a:p>
            <a:pPr marL="742950" lvl="1" indent="-285750">
              <a:lnSpc>
                <a:spcPct val="110000"/>
              </a:lnSpc>
              <a:buClr>
                <a:srgbClr val="00B0F0"/>
              </a:buClr>
              <a:buFont typeface="Wingdings" panose="05000000000000000000" pitchFamily="2" charset="2"/>
              <a:buChar char="q"/>
            </a:pPr>
            <a:r>
              <a:rPr lang="en-GB" sz="1600" dirty="0">
                <a:solidFill>
                  <a:schemeClr val="tx1">
                    <a:lumMod val="85000"/>
                    <a:lumOff val="15000"/>
                  </a:schemeClr>
                </a:solidFill>
                <a:latin typeface="Arial" panose="020B0604020202020204" pitchFamily="34" charset="0"/>
                <a:cs typeface="Arial" panose="020B0604020202020204" pitchFamily="34" charset="0"/>
              </a:rPr>
              <a:t>Child feels worthless, unloved, inadequate, used to meet the needs of another.  No opportunities to express views, ‘made fun of’, age / developmentally inappropriate expectations, seeing or hearing the ill-treatment of another, bullying (including cyberbullying), feel frightened or in danger, or the exploitation or corruption of children. </a:t>
            </a:r>
          </a:p>
          <a:p>
            <a:pPr marL="742950" lvl="1" indent="-285750">
              <a:lnSpc>
                <a:spcPct val="110000"/>
              </a:lnSpc>
              <a:buClr>
                <a:srgbClr val="00B0F0"/>
              </a:buClr>
              <a:buFont typeface="Wingdings" panose="05000000000000000000" pitchFamily="2" charset="2"/>
              <a:buChar char="q"/>
            </a:pPr>
            <a:endParaRPr lang="en-GB" sz="1600" dirty="0">
              <a:solidFill>
                <a:schemeClr val="tx1">
                  <a:lumMod val="85000"/>
                  <a:lumOff val="15000"/>
                </a:schemeClr>
              </a:solidFill>
              <a:latin typeface="Arial" panose="020B0604020202020204" pitchFamily="34" charset="0"/>
              <a:cs typeface="Arial" panose="020B0604020202020204" pitchFamily="34" charset="0"/>
            </a:endParaRPr>
          </a:p>
          <a:p>
            <a:pPr>
              <a:lnSpc>
                <a:spcPct val="110000"/>
              </a:lnSpc>
              <a:buClr>
                <a:srgbClr val="00B0F0"/>
              </a:buClr>
            </a:pPr>
            <a:r>
              <a:rPr lang="en-GB" b="1" dirty="0">
                <a:solidFill>
                  <a:schemeClr val="tx1">
                    <a:lumMod val="85000"/>
                    <a:lumOff val="15000"/>
                  </a:schemeClr>
                </a:solidFill>
                <a:latin typeface="Arial" panose="020B0604020202020204" pitchFamily="34" charset="0"/>
                <a:cs typeface="Arial" panose="020B0604020202020204" pitchFamily="34" charset="0"/>
              </a:rPr>
              <a:t>Neglect</a:t>
            </a:r>
          </a:p>
          <a:p>
            <a:pPr marL="742950" lvl="1" indent="-285750">
              <a:lnSpc>
                <a:spcPct val="110000"/>
              </a:lnSpc>
              <a:buClr>
                <a:srgbClr val="00B0F0"/>
              </a:buClr>
              <a:buFont typeface="Wingdings" panose="05000000000000000000" pitchFamily="2" charset="2"/>
              <a:buChar char="q"/>
            </a:pPr>
            <a:r>
              <a:rPr lang="en-GB" sz="1600" dirty="0">
                <a:solidFill>
                  <a:schemeClr val="tx1">
                    <a:lumMod val="85000"/>
                    <a:lumOff val="15000"/>
                  </a:schemeClr>
                </a:solidFill>
                <a:latin typeface="Arial" panose="020B0604020202020204" pitchFamily="34" charset="0"/>
                <a:cs typeface="Arial" panose="020B0604020202020204" pitchFamily="34" charset="0"/>
              </a:rPr>
              <a:t>substance abuse during pregnancy. Failing to: provide adequate food, clothing and shelter, to protect a child from physical and emotional harm or danger; ensure adequate supervision, access to medical care or treatment. Ignore a child’s basic emotional needs.</a:t>
            </a:r>
          </a:p>
          <a:p>
            <a:pPr marL="742950" lvl="1" indent="-285750">
              <a:lnSpc>
                <a:spcPct val="110000"/>
              </a:lnSpc>
              <a:buClr>
                <a:srgbClr val="00B0F0"/>
              </a:buClr>
              <a:buFont typeface="Wingdings" panose="05000000000000000000" pitchFamily="2" charset="2"/>
              <a:buChar char="q"/>
            </a:pPr>
            <a:endParaRPr lang="en-GB" sz="1600" dirty="0">
              <a:solidFill>
                <a:schemeClr val="tx1">
                  <a:lumMod val="85000"/>
                  <a:lumOff val="15000"/>
                </a:schemeClr>
              </a:solidFill>
              <a:latin typeface="Arial" panose="020B0604020202020204" pitchFamily="34" charset="0"/>
              <a:cs typeface="Arial" panose="020B0604020202020204" pitchFamily="34" charset="0"/>
            </a:endParaRPr>
          </a:p>
          <a:p>
            <a:pPr>
              <a:lnSpc>
                <a:spcPct val="110000"/>
              </a:lnSpc>
              <a:buClr>
                <a:srgbClr val="00B0F0"/>
              </a:buClr>
            </a:pPr>
            <a:r>
              <a:rPr lang="en-GB" b="1" dirty="0">
                <a:solidFill>
                  <a:schemeClr val="tx1">
                    <a:lumMod val="85000"/>
                    <a:lumOff val="15000"/>
                  </a:schemeClr>
                </a:solidFill>
                <a:latin typeface="Arial" panose="020B0604020202020204" pitchFamily="34" charset="0"/>
                <a:cs typeface="Arial" panose="020B0604020202020204" pitchFamily="34" charset="0"/>
              </a:rPr>
              <a:t>Sexual</a:t>
            </a:r>
          </a:p>
          <a:p>
            <a:pPr marL="742950" lvl="1" indent="-285750">
              <a:lnSpc>
                <a:spcPct val="110000"/>
              </a:lnSpc>
              <a:buClr>
                <a:srgbClr val="00B0F0"/>
              </a:buClr>
              <a:buFont typeface="Wingdings" panose="05000000000000000000" pitchFamily="2" charset="2"/>
              <a:buChar char="q"/>
            </a:pPr>
            <a:r>
              <a:rPr lang="en-GB" sz="1600" dirty="0">
                <a:latin typeface="Arial" panose="020B0604020202020204" pitchFamily="34" charset="0"/>
                <a:cs typeface="Arial" panose="020B0604020202020204" pitchFamily="34" charset="0"/>
              </a:rPr>
              <a:t>physical contact, penetration or non-penetrative acts such as masturbation, kissing, rubbing, and touching outside of clothing. Children in looking at, or in the production of, sexual images, watching sexual activities, encouraging children to behave in sexually inappropriate ways, or grooming a child in preparation for abuse.</a:t>
            </a:r>
            <a:endParaRPr sz="1600" i="1" dirty="0">
              <a:latin typeface="Arial" panose="020B0604020202020204" pitchFamily="34" charset="0"/>
              <a:cs typeface="Arial" panose="020B0604020202020204" pitchFamily="34" charset="0"/>
            </a:endParaRPr>
          </a:p>
        </p:txBody>
      </p:sp>
      <p:pic>
        <p:nvPicPr>
          <p:cNvPr id="7" name="Picture 2" descr="Crest of St Mary's University, Twickenham">
            <a:extLst>
              <a:ext uri="{FF2B5EF4-FFF2-40B4-BE49-F238E27FC236}">
                <a16:creationId xmlns:a16="http://schemas.microsoft.com/office/drawing/2014/main" id="{AA42C0DD-4F29-478E-A6D8-7D69DD588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68196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rest of St Mary's University, Twickenham">
            <a:extLst>
              <a:ext uri="{FF2B5EF4-FFF2-40B4-BE49-F238E27FC236}">
                <a16:creationId xmlns:a16="http://schemas.microsoft.com/office/drawing/2014/main" id="{39778A25-132B-4C06-90DC-8EDBBEA3A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06C4DEAA-E34F-40A3-96CE-62AADAF105F3}"/>
              </a:ext>
            </a:extLst>
          </p:cNvPr>
          <p:cNvGraphicFramePr>
            <a:graphicFrameLocks noGrp="1"/>
          </p:cNvGraphicFramePr>
          <p:nvPr>
            <p:extLst>
              <p:ext uri="{D42A27DB-BD31-4B8C-83A1-F6EECF244321}">
                <p14:modId xmlns:p14="http://schemas.microsoft.com/office/powerpoint/2010/main" val="3697621989"/>
              </p:ext>
            </p:extLst>
          </p:nvPr>
        </p:nvGraphicFramePr>
        <p:xfrm>
          <a:off x="882719" y="1549335"/>
          <a:ext cx="10742670" cy="4641603"/>
        </p:xfrm>
        <a:graphic>
          <a:graphicData uri="http://schemas.openxmlformats.org/drawingml/2006/table">
            <a:tbl>
              <a:tblPr firstRow="1" bandRow="1">
                <a:tableStyleId>{5C22544A-7EE6-4342-B048-85BDC9FD1C3A}</a:tableStyleId>
              </a:tblPr>
              <a:tblGrid>
                <a:gridCol w="1583680">
                  <a:extLst>
                    <a:ext uri="{9D8B030D-6E8A-4147-A177-3AD203B41FA5}">
                      <a16:colId xmlns:a16="http://schemas.microsoft.com/office/drawing/2014/main" val="4190376767"/>
                    </a:ext>
                  </a:extLst>
                </a:gridCol>
                <a:gridCol w="1348856">
                  <a:extLst>
                    <a:ext uri="{9D8B030D-6E8A-4147-A177-3AD203B41FA5}">
                      <a16:colId xmlns:a16="http://schemas.microsoft.com/office/drawing/2014/main" val="4160878054"/>
                    </a:ext>
                  </a:extLst>
                </a:gridCol>
                <a:gridCol w="7810134">
                  <a:extLst>
                    <a:ext uri="{9D8B030D-6E8A-4147-A177-3AD203B41FA5}">
                      <a16:colId xmlns:a16="http://schemas.microsoft.com/office/drawing/2014/main" val="4204762783"/>
                    </a:ext>
                  </a:extLst>
                </a:gridCol>
              </a:tblGrid>
              <a:tr h="1235076">
                <a:tc>
                  <a:txBody>
                    <a:bodyPr/>
                    <a:lstStyle/>
                    <a:p>
                      <a:pPr marL="0" algn="l" defTabSz="914400" rtl="0" eaLnBrk="1" latinLnBrk="0" hangingPunct="1"/>
                      <a:r>
                        <a:rPr lang="en-GB" sz="2400" b="1" kern="1200" dirty="0">
                          <a:solidFill>
                            <a:schemeClr val="tx1"/>
                          </a:solidFill>
                          <a:latin typeface="+mn-lt"/>
                          <a:ea typeface="+mn-ea"/>
                          <a:cs typeface="+mn-cs"/>
                        </a:rPr>
                        <a:t>Beth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latinLnBrk="0" hangingPunct="1"/>
                      <a:endParaRPr lang="en-GB" sz="2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b="0" spc="-10" dirty="0">
                        <a:solidFill>
                          <a:srgbClr val="404040"/>
                        </a:solidFill>
                        <a:latin typeface="Calibri  "/>
                        <a:cs typeface="Gothic Uralic"/>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87906668"/>
                  </a:ext>
                </a:extLst>
              </a:tr>
              <a:tr h="1135509">
                <a:tc>
                  <a:txBody>
                    <a:bodyPr/>
                    <a:lstStyle/>
                    <a:p>
                      <a:r>
                        <a:rPr lang="en-GB" sz="2400" b="1" dirty="0">
                          <a:solidFill>
                            <a:schemeClr val="tx1"/>
                          </a:solidFill>
                          <a:latin typeface="+mn-lt"/>
                        </a:rPr>
                        <a:t>James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32752711"/>
                  </a:ext>
                </a:extLst>
              </a:tr>
              <a:tr h="1135509">
                <a:tc>
                  <a:txBody>
                    <a:bodyPr/>
                    <a:lstStyle/>
                    <a:p>
                      <a:r>
                        <a:rPr lang="en-GB" sz="2400" b="1" dirty="0">
                          <a:solidFill>
                            <a:schemeClr val="tx1"/>
                          </a:solidFill>
                          <a:latin typeface="+mn-lt"/>
                        </a:rPr>
                        <a:t>A’isha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88716724"/>
                  </a:ext>
                </a:extLst>
              </a:tr>
              <a:tr h="1135509">
                <a:tc>
                  <a:txBody>
                    <a:bodyPr/>
                    <a:lstStyle/>
                    <a:p>
                      <a:r>
                        <a:rPr lang="en-GB" sz="2400" b="1" dirty="0">
                          <a:solidFill>
                            <a:schemeClr val="tx1"/>
                          </a:solidFill>
                          <a:latin typeface="+mn-lt"/>
                        </a:rPr>
                        <a:t>Freddie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64926916"/>
                  </a:ext>
                </a:extLst>
              </a:tr>
            </a:tbl>
          </a:graphicData>
        </a:graphic>
      </p:graphicFrame>
      <p:sp>
        <p:nvSpPr>
          <p:cNvPr id="3" name="TextBox 2">
            <a:extLst>
              <a:ext uri="{FF2B5EF4-FFF2-40B4-BE49-F238E27FC236}">
                <a16:creationId xmlns:a16="http://schemas.microsoft.com/office/drawing/2014/main" id="{CBA543B3-E488-8B33-64A0-B76E79F0858C}"/>
              </a:ext>
            </a:extLst>
          </p:cNvPr>
          <p:cNvSpPr txBox="1"/>
          <p:nvPr/>
        </p:nvSpPr>
        <p:spPr>
          <a:xfrm>
            <a:off x="3988675" y="2010449"/>
            <a:ext cx="7636714" cy="461665"/>
          </a:xfrm>
          <a:prstGeom prst="rect">
            <a:avLst/>
          </a:prstGeom>
          <a:noFill/>
        </p:spPr>
        <p:txBody>
          <a:bodyPr wrap="square" rtlCol="0">
            <a:spAutoFit/>
          </a:bodyPr>
          <a:lstStyle/>
          <a:p>
            <a:r>
              <a:rPr lang="en-GB" sz="2400" spc="-10" dirty="0">
                <a:solidFill>
                  <a:srgbClr val="404040"/>
                </a:solidFill>
                <a:latin typeface="Arial" panose="020B0604020202020204" pitchFamily="34" charset="0"/>
                <a:cs typeface="Arial" panose="020B0604020202020204" pitchFamily="34" charset="0"/>
              </a:rPr>
              <a:t>Potential safeguarding issue – possible physical abuse</a:t>
            </a:r>
          </a:p>
        </p:txBody>
      </p:sp>
      <p:sp>
        <p:nvSpPr>
          <p:cNvPr id="14" name="TextBox 13">
            <a:extLst>
              <a:ext uri="{FF2B5EF4-FFF2-40B4-BE49-F238E27FC236}">
                <a16:creationId xmlns:a16="http://schemas.microsoft.com/office/drawing/2014/main" id="{271AFFD2-B75C-D595-79E1-DD228C1727F5}"/>
              </a:ext>
            </a:extLst>
          </p:cNvPr>
          <p:cNvSpPr txBox="1"/>
          <p:nvPr/>
        </p:nvSpPr>
        <p:spPr>
          <a:xfrm>
            <a:off x="3988675" y="3110690"/>
            <a:ext cx="7472856" cy="461665"/>
          </a:xfrm>
          <a:prstGeom prst="rect">
            <a:avLst/>
          </a:prstGeom>
          <a:noFill/>
        </p:spPr>
        <p:txBody>
          <a:bodyPr wrap="square" rtlCol="0">
            <a:spAutoFit/>
          </a:bodyPr>
          <a:lstStyle/>
          <a:p>
            <a:r>
              <a:rPr lang="en-GB" sz="2400" spc="-10" dirty="0">
                <a:solidFill>
                  <a:srgbClr val="404040"/>
                </a:solidFill>
                <a:latin typeface="Arial" panose="020B0604020202020204" pitchFamily="34" charset="0"/>
                <a:cs typeface="Arial" panose="020B0604020202020204" pitchFamily="34" charset="0"/>
              </a:rPr>
              <a:t>Potential safeguarding issue – possible radicalisation</a:t>
            </a:r>
          </a:p>
        </p:txBody>
      </p:sp>
      <p:sp>
        <p:nvSpPr>
          <p:cNvPr id="15" name="TextBox 14">
            <a:extLst>
              <a:ext uri="{FF2B5EF4-FFF2-40B4-BE49-F238E27FC236}">
                <a16:creationId xmlns:a16="http://schemas.microsoft.com/office/drawing/2014/main" id="{F2A2D9A8-4EF0-044E-DB39-0A72429D168F}"/>
              </a:ext>
            </a:extLst>
          </p:cNvPr>
          <p:cNvSpPr txBox="1"/>
          <p:nvPr/>
        </p:nvSpPr>
        <p:spPr>
          <a:xfrm>
            <a:off x="3988675" y="4253775"/>
            <a:ext cx="7472855" cy="461665"/>
          </a:xfrm>
          <a:prstGeom prst="rect">
            <a:avLst/>
          </a:prstGeom>
          <a:noFill/>
        </p:spPr>
        <p:txBody>
          <a:bodyPr wrap="square" rtlCol="0">
            <a:spAutoFit/>
          </a:bodyPr>
          <a:lstStyle/>
          <a:p>
            <a:r>
              <a:rPr lang="en-GB" sz="2400" spc="-10" dirty="0">
                <a:solidFill>
                  <a:srgbClr val="404040"/>
                </a:solidFill>
                <a:latin typeface="Arial" panose="020B0604020202020204" pitchFamily="34" charset="0"/>
                <a:cs typeface="Arial" panose="020B0604020202020204" pitchFamily="34" charset="0"/>
              </a:rPr>
              <a:t>Safeguarding Issue – possible sexual exploitation</a:t>
            </a:r>
          </a:p>
        </p:txBody>
      </p:sp>
      <p:sp>
        <p:nvSpPr>
          <p:cNvPr id="16" name="TextBox 15">
            <a:extLst>
              <a:ext uri="{FF2B5EF4-FFF2-40B4-BE49-F238E27FC236}">
                <a16:creationId xmlns:a16="http://schemas.microsoft.com/office/drawing/2014/main" id="{6D038D2B-DEC1-5568-D576-BC944A7BD185}"/>
              </a:ext>
            </a:extLst>
          </p:cNvPr>
          <p:cNvSpPr txBox="1"/>
          <p:nvPr/>
        </p:nvSpPr>
        <p:spPr>
          <a:xfrm>
            <a:off x="3988675" y="5431342"/>
            <a:ext cx="7472855" cy="461665"/>
          </a:xfrm>
          <a:prstGeom prst="rect">
            <a:avLst/>
          </a:prstGeom>
          <a:noFill/>
        </p:spPr>
        <p:txBody>
          <a:bodyPr wrap="square" rtlCol="0">
            <a:spAutoFit/>
          </a:bodyPr>
          <a:lstStyle/>
          <a:p>
            <a:r>
              <a:rPr lang="en-GB" sz="2400" spc="-10" dirty="0">
                <a:solidFill>
                  <a:srgbClr val="404040"/>
                </a:solidFill>
                <a:latin typeface="Arial" panose="020B0604020202020204" pitchFamily="34" charset="0"/>
                <a:cs typeface="Arial" panose="020B0604020202020204" pitchFamily="34" charset="0"/>
              </a:rPr>
              <a:t>Safeguarding issue – possible sexual abuse</a:t>
            </a:r>
          </a:p>
        </p:txBody>
      </p:sp>
      <p:sp>
        <p:nvSpPr>
          <p:cNvPr id="17" name="TextBox 16">
            <a:extLst>
              <a:ext uri="{FF2B5EF4-FFF2-40B4-BE49-F238E27FC236}">
                <a16:creationId xmlns:a16="http://schemas.microsoft.com/office/drawing/2014/main" id="{C5AD2E58-D28A-21BB-54D6-FB35A02C7306}"/>
              </a:ext>
            </a:extLst>
          </p:cNvPr>
          <p:cNvSpPr txBox="1"/>
          <p:nvPr/>
        </p:nvSpPr>
        <p:spPr>
          <a:xfrm>
            <a:off x="2605614" y="1850737"/>
            <a:ext cx="1171904" cy="707886"/>
          </a:xfrm>
          <a:prstGeom prst="rect">
            <a:avLst/>
          </a:prstGeom>
          <a:noFill/>
        </p:spPr>
        <p:txBody>
          <a:bodyPr wrap="square" rtlCol="0">
            <a:spAutoFit/>
          </a:bodyPr>
          <a:lstStyle/>
          <a:p>
            <a:r>
              <a:rPr lang="en-GB" sz="2000" b="0" spc="-10" dirty="0">
                <a:solidFill>
                  <a:srgbClr val="404040"/>
                </a:solidFill>
                <a:latin typeface="Arial" panose="020B0604020202020204" pitchFamily="34" charset="0"/>
                <a:cs typeface="Arial" panose="020B0604020202020204" pitchFamily="34" charset="0"/>
              </a:rPr>
              <a:t>Potential Issue</a:t>
            </a:r>
          </a:p>
        </p:txBody>
      </p:sp>
      <p:sp>
        <p:nvSpPr>
          <p:cNvPr id="18" name="TextBox 17">
            <a:extLst>
              <a:ext uri="{FF2B5EF4-FFF2-40B4-BE49-F238E27FC236}">
                <a16:creationId xmlns:a16="http://schemas.microsoft.com/office/drawing/2014/main" id="{9365655C-BC35-71B8-875F-B129D78BBA16}"/>
              </a:ext>
            </a:extLst>
          </p:cNvPr>
          <p:cNvSpPr txBox="1"/>
          <p:nvPr/>
        </p:nvSpPr>
        <p:spPr>
          <a:xfrm>
            <a:off x="2605615" y="3129223"/>
            <a:ext cx="1171904" cy="707886"/>
          </a:xfrm>
          <a:prstGeom prst="rect">
            <a:avLst/>
          </a:prstGeom>
          <a:noFill/>
        </p:spPr>
        <p:txBody>
          <a:bodyPr wrap="square" rtlCol="0">
            <a:spAutoFit/>
          </a:bodyPr>
          <a:lstStyle/>
          <a:p>
            <a:r>
              <a:rPr lang="en-GB" sz="2000" b="0" spc="-10" dirty="0">
                <a:solidFill>
                  <a:srgbClr val="404040"/>
                </a:solidFill>
                <a:latin typeface="Arial" panose="020B0604020202020204" pitchFamily="34" charset="0"/>
                <a:cs typeface="Arial" panose="020B0604020202020204" pitchFamily="34" charset="0"/>
              </a:rPr>
              <a:t>Potential issue</a:t>
            </a:r>
          </a:p>
        </p:txBody>
      </p:sp>
      <p:sp>
        <p:nvSpPr>
          <p:cNvPr id="19" name="TextBox 18">
            <a:extLst>
              <a:ext uri="{FF2B5EF4-FFF2-40B4-BE49-F238E27FC236}">
                <a16:creationId xmlns:a16="http://schemas.microsoft.com/office/drawing/2014/main" id="{BDA4AA22-3085-1124-2BE9-FA6F1636F0D4}"/>
              </a:ext>
            </a:extLst>
          </p:cNvPr>
          <p:cNvSpPr txBox="1"/>
          <p:nvPr/>
        </p:nvSpPr>
        <p:spPr>
          <a:xfrm>
            <a:off x="2605615" y="4210081"/>
            <a:ext cx="1171904" cy="400110"/>
          </a:xfrm>
          <a:prstGeom prst="rect">
            <a:avLst/>
          </a:prstGeom>
          <a:noFill/>
        </p:spPr>
        <p:txBody>
          <a:bodyPr wrap="square" rtlCol="0">
            <a:spAutoFit/>
          </a:bodyPr>
          <a:lstStyle/>
          <a:p>
            <a:r>
              <a:rPr lang="en-GB" sz="2000" b="0" spc="-10" dirty="0">
                <a:solidFill>
                  <a:srgbClr val="404040"/>
                </a:solidFill>
                <a:latin typeface="Arial" panose="020B0604020202020204" pitchFamily="34" charset="0"/>
                <a:cs typeface="Arial" panose="020B0604020202020204" pitchFamily="34" charset="0"/>
              </a:rPr>
              <a:t>Issue</a:t>
            </a:r>
          </a:p>
        </p:txBody>
      </p:sp>
      <p:sp>
        <p:nvSpPr>
          <p:cNvPr id="20" name="TextBox 19">
            <a:extLst>
              <a:ext uri="{FF2B5EF4-FFF2-40B4-BE49-F238E27FC236}">
                <a16:creationId xmlns:a16="http://schemas.microsoft.com/office/drawing/2014/main" id="{87A6369E-A8D5-705E-4744-7C4F4AE14A01}"/>
              </a:ext>
            </a:extLst>
          </p:cNvPr>
          <p:cNvSpPr txBox="1"/>
          <p:nvPr/>
        </p:nvSpPr>
        <p:spPr>
          <a:xfrm>
            <a:off x="2605614" y="5407815"/>
            <a:ext cx="1171904" cy="400110"/>
          </a:xfrm>
          <a:prstGeom prst="rect">
            <a:avLst/>
          </a:prstGeom>
          <a:noFill/>
        </p:spPr>
        <p:txBody>
          <a:bodyPr wrap="square" rtlCol="0">
            <a:spAutoFit/>
          </a:bodyPr>
          <a:lstStyle/>
          <a:p>
            <a:r>
              <a:rPr lang="en-GB" sz="2000" b="0" spc="-10" dirty="0">
                <a:solidFill>
                  <a:srgbClr val="404040"/>
                </a:solidFill>
                <a:latin typeface="Arial" panose="020B0604020202020204" pitchFamily="34" charset="0"/>
                <a:cs typeface="Arial" panose="020B0604020202020204" pitchFamily="34" charset="0"/>
              </a:rPr>
              <a:t>Issue</a:t>
            </a:r>
          </a:p>
        </p:txBody>
      </p:sp>
      <p:sp>
        <p:nvSpPr>
          <p:cNvPr id="8" name="object 2">
            <a:extLst>
              <a:ext uri="{FF2B5EF4-FFF2-40B4-BE49-F238E27FC236}">
                <a16:creationId xmlns:a16="http://schemas.microsoft.com/office/drawing/2014/main" id="{35731C71-D930-57EB-4C44-3EEE69AE7A07}"/>
              </a:ext>
            </a:extLst>
          </p:cNvPr>
          <p:cNvSpPr txBox="1">
            <a:spLocks noGrp="1"/>
          </p:cNvSpPr>
          <p:nvPr>
            <p:ph type="title"/>
          </p:nvPr>
        </p:nvSpPr>
        <p:spPr>
          <a:xfrm>
            <a:off x="1194119" y="233337"/>
            <a:ext cx="9085310" cy="1059906"/>
          </a:xfrm>
          <a:prstGeom prst="rect">
            <a:avLst/>
          </a:prstGeom>
        </p:spPr>
        <p:txBody>
          <a:bodyPr vert="horz" wrap="square" lIns="0" tIns="13335" rIns="0" bIns="0" rtlCol="0" anchor="b">
            <a:spAutoFit/>
          </a:bodyPr>
          <a:lstStyle/>
          <a:p>
            <a:pPr marL="12700">
              <a:spcBef>
                <a:spcPts val="105"/>
              </a:spcBef>
            </a:pPr>
            <a:r>
              <a:rPr sz="4000" dirty="0">
                <a:latin typeface="Arial" panose="020B0604020202020204" pitchFamily="34" charset="0"/>
                <a:cs typeface="Arial" panose="020B0604020202020204" pitchFamily="34" charset="0"/>
              </a:rPr>
              <a:t>Activity</a:t>
            </a:r>
            <a:r>
              <a:rPr lang="en-GB" sz="4000" spc="-105" dirty="0">
                <a:latin typeface="Arial" panose="020B0604020202020204" pitchFamily="34" charset="0"/>
                <a:cs typeface="Arial" panose="020B0604020202020204" pitchFamily="34" charset="0"/>
              </a:rPr>
              <a:t>:</a:t>
            </a:r>
            <a:br>
              <a:rPr lang="en-GB" sz="4000" spc="-105" dirty="0">
                <a:latin typeface="Arial" panose="020B0604020202020204" pitchFamily="34" charset="0"/>
                <a:cs typeface="Arial" panose="020B0604020202020204" pitchFamily="34" charset="0"/>
              </a:rPr>
            </a:br>
            <a:r>
              <a:rPr lang="en-GB" sz="4000" b="1" spc="-5" dirty="0">
                <a:solidFill>
                  <a:srgbClr val="FF0000"/>
                </a:solidFill>
                <a:latin typeface="Arial" panose="020B0604020202020204" pitchFamily="34" charset="0"/>
                <a:cs typeface="Arial" panose="020B0604020202020204" pitchFamily="34" charset="0"/>
              </a:rPr>
              <a:t>Recognising</a:t>
            </a:r>
            <a:r>
              <a:rPr lang="en-GB" sz="4000" spc="-5" dirty="0">
                <a:latin typeface="Arial" panose="020B0604020202020204" pitchFamily="34" charset="0"/>
                <a:cs typeface="Arial" panose="020B0604020202020204" pitchFamily="34" charset="0"/>
              </a:rPr>
              <a:t> Safeguarding Concerns </a:t>
            </a:r>
            <a:endParaRPr sz="4000" dirty="0">
              <a:latin typeface="Arial" panose="020B0604020202020204" pitchFamily="34" charset="0"/>
              <a:cs typeface="Arial" panose="020B0604020202020204" pitchFamily="34" charset="0"/>
            </a:endParaRPr>
          </a:p>
        </p:txBody>
      </p:sp>
      <p:pic>
        <p:nvPicPr>
          <p:cNvPr id="9" name="Picture 2" descr="See the source image">
            <a:extLst>
              <a:ext uri="{FF2B5EF4-FFF2-40B4-BE49-F238E27FC236}">
                <a16:creationId xmlns:a16="http://schemas.microsoft.com/office/drawing/2014/main" id="{A1C133EB-E03E-3137-E594-BB09ED90E7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6" y="89908"/>
            <a:ext cx="1281315" cy="12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4432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P spid="18" grpId="0"/>
      <p:bldP spid="19" grpId="0"/>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5781" y="385278"/>
            <a:ext cx="9103648" cy="690574"/>
          </a:xfrm>
          <a:prstGeom prst="rect">
            <a:avLst/>
          </a:prstGeom>
        </p:spPr>
        <p:txBody>
          <a:bodyPr vert="horz" wrap="square" lIns="0" tIns="13335" rIns="0" bIns="0" rtlCol="0" anchor="b">
            <a:spAutoFit/>
          </a:bodyPr>
          <a:lstStyle/>
          <a:p>
            <a:pPr marL="12700">
              <a:lnSpc>
                <a:spcPct val="100000"/>
              </a:lnSpc>
              <a:spcBef>
                <a:spcPts val="105"/>
              </a:spcBef>
            </a:pPr>
            <a:r>
              <a:rPr sz="4400" dirty="0">
                <a:latin typeface="Arial" panose="020B0604020202020204" pitchFamily="34" charset="0"/>
                <a:cs typeface="Arial" panose="020B0604020202020204" pitchFamily="34" charset="0"/>
              </a:rPr>
              <a:t>Activity</a:t>
            </a:r>
            <a:r>
              <a:rPr sz="4400" spc="-5" dirty="0">
                <a:latin typeface="Arial" panose="020B0604020202020204" pitchFamily="34" charset="0"/>
                <a:cs typeface="Arial" panose="020B0604020202020204" pitchFamily="34" charset="0"/>
              </a:rPr>
              <a:t>: </a:t>
            </a:r>
            <a:r>
              <a:rPr lang="en-GB" sz="4400" b="1" spc="-5" dirty="0">
                <a:solidFill>
                  <a:srgbClr val="FF0000"/>
                </a:solidFill>
                <a:latin typeface="Arial" panose="020B0604020202020204" pitchFamily="34" charset="0"/>
                <a:cs typeface="Arial" panose="020B0604020202020204" pitchFamily="34" charset="0"/>
              </a:rPr>
              <a:t>Level of Need </a:t>
            </a:r>
            <a:r>
              <a:rPr lang="en-GB" sz="4400" spc="-5" dirty="0">
                <a:latin typeface="Arial" panose="020B0604020202020204" pitchFamily="34" charset="0"/>
                <a:cs typeface="Arial" panose="020B0604020202020204" pitchFamily="34" charset="0"/>
              </a:rPr>
              <a:t>case</a:t>
            </a:r>
            <a:r>
              <a:rPr sz="4400" dirty="0">
                <a:latin typeface="Arial" panose="020B0604020202020204" pitchFamily="34" charset="0"/>
                <a:cs typeface="Arial" panose="020B0604020202020204" pitchFamily="34" charset="0"/>
              </a:rPr>
              <a:t> studies</a:t>
            </a:r>
          </a:p>
        </p:txBody>
      </p:sp>
      <p:pic>
        <p:nvPicPr>
          <p:cNvPr id="4" name="Picture 2" descr="Crest of St Mary's University, Twickenham">
            <a:extLst>
              <a:ext uri="{FF2B5EF4-FFF2-40B4-BE49-F238E27FC236}">
                <a16:creationId xmlns:a16="http://schemas.microsoft.com/office/drawing/2014/main" id="{39778A25-132B-4C06-90DC-8EDBBEA3A9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5">
            <a:extLst>
              <a:ext uri="{FF2B5EF4-FFF2-40B4-BE49-F238E27FC236}">
                <a16:creationId xmlns:a16="http://schemas.microsoft.com/office/drawing/2014/main" id="{06C4DEAA-E34F-40A3-96CE-62AADAF105F3}"/>
              </a:ext>
            </a:extLst>
          </p:cNvPr>
          <p:cNvGraphicFramePr>
            <a:graphicFrameLocks noGrp="1"/>
          </p:cNvGraphicFramePr>
          <p:nvPr>
            <p:extLst>
              <p:ext uri="{D42A27DB-BD31-4B8C-83A1-F6EECF244321}">
                <p14:modId xmlns:p14="http://schemas.microsoft.com/office/powerpoint/2010/main" val="231466591"/>
              </p:ext>
            </p:extLst>
          </p:nvPr>
        </p:nvGraphicFramePr>
        <p:xfrm>
          <a:off x="882719" y="1549335"/>
          <a:ext cx="10742670" cy="4641603"/>
        </p:xfrm>
        <a:graphic>
          <a:graphicData uri="http://schemas.openxmlformats.org/drawingml/2006/table">
            <a:tbl>
              <a:tblPr firstRow="1" bandRow="1">
                <a:tableStyleId>{5C22544A-7EE6-4342-B048-85BDC9FD1C3A}</a:tableStyleId>
              </a:tblPr>
              <a:tblGrid>
                <a:gridCol w="1583680">
                  <a:extLst>
                    <a:ext uri="{9D8B030D-6E8A-4147-A177-3AD203B41FA5}">
                      <a16:colId xmlns:a16="http://schemas.microsoft.com/office/drawing/2014/main" val="4190376767"/>
                    </a:ext>
                  </a:extLst>
                </a:gridCol>
                <a:gridCol w="1348856">
                  <a:extLst>
                    <a:ext uri="{9D8B030D-6E8A-4147-A177-3AD203B41FA5}">
                      <a16:colId xmlns:a16="http://schemas.microsoft.com/office/drawing/2014/main" val="4160878054"/>
                    </a:ext>
                  </a:extLst>
                </a:gridCol>
                <a:gridCol w="7810134">
                  <a:extLst>
                    <a:ext uri="{9D8B030D-6E8A-4147-A177-3AD203B41FA5}">
                      <a16:colId xmlns:a16="http://schemas.microsoft.com/office/drawing/2014/main" val="4204762783"/>
                    </a:ext>
                  </a:extLst>
                </a:gridCol>
              </a:tblGrid>
              <a:tr h="1235076">
                <a:tc>
                  <a:txBody>
                    <a:bodyPr/>
                    <a:lstStyle/>
                    <a:p>
                      <a:pPr marL="0" algn="l" defTabSz="914400" rtl="0" eaLnBrk="1" latinLnBrk="0" hangingPunct="1"/>
                      <a:r>
                        <a:rPr lang="en-GB" sz="2400" b="1" kern="1200" dirty="0">
                          <a:solidFill>
                            <a:schemeClr val="tx1"/>
                          </a:solidFill>
                          <a:latin typeface="+mn-lt"/>
                          <a:ea typeface="+mn-ea"/>
                          <a:cs typeface="+mn-cs"/>
                        </a:rPr>
                        <a:t>Sophie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algn="l" defTabSz="914400" rtl="0" eaLnBrk="1" latinLnBrk="0" hangingPunct="1"/>
                      <a:endParaRPr lang="en-GB" sz="2000" b="0" kern="1200" dirty="0">
                        <a:solidFill>
                          <a:schemeClr val="tx1"/>
                        </a:solidFill>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000" b="0" spc="-10" dirty="0">
                        <a:solidFill>
                          <a:srgbClr val="404040"/>
                        </a:solidFill>
                        <a:latin typeface="Calibri  "/>
                        <a:cs typeface="Gothic Uralic"/>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087906668"/>
                  </a:ext>
                </a:extLst>
              </a:tr>
              <a:tr h="1135509">
                <a:tc>
                  <a:txBody>
                    <a:bodyPr/>
                    <a:lstStyle/>
                    <a:p>
                      <a:r>
                        <a:rPr lang="en-GB" sz="2400" b="1" dirty="0">
                          <a:solidFill>
                            <a:schemeClr val="tx1"/>
                          </a:solidFill>
                          <a:latin typeface="+mn-lt"/>
                        </a:rPr>
                        <a:t>Stephen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732752711"/>
                  </a:ext>
                </a:extLst>
              </a:tr>
              <a:tr h="1135509">
                <a:tc>
                  <a:txBody>
                    <a:bodyPr/>
                    <a:lstStyle/>
                    <a:p>
                      <a:r>
                        <a:rPr lang="en-GB" sz="2400" b="1" dirty="0">
                          <a:solidFill>
                            <a:schemeClr val="tx1"/>
                          </a:solidFill>
                          <a:latin typeface="+mn-lt"/>
                        </a:rPr>
                        <a:t>Maddison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788716724"/>
                  </a:ext>
                </a:extLst>
              </a:tr>
              <a:tr h="1135509">
                <a:tc>
                  <a:txBody>
                    <a:bodyPr/>
                    <a:lstStyle/>
                    <a:p>
                      <a:r>
                        <a:rPr lang="en-GB" sz="2400" b="1" dirty="0">
                          <a:solidFill>
                            <a:schemeClr val="tx1"/>
                          </a:solidFill>
                          <a:latin typeface="+mn-lt"/>
                        </a:rPr>
                        <a:t>Tim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GB" sz="2000" b="0"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64926916"/>
                  </a:ext>
                </a:extLst>
              </a:tr>
            </a:tbl>
          </a:graphicData>
        </a:graphic>
      </p:graphicFrame>
      <p:sp>
        <p:nvSpPr>
          <p:cNvPr id="3" name="TextBox 2">
            <a:extLst>
              <a:ext uri="{FF2B5EF4-FFF2-40B4-BE49-F238E27FC236}">
                <a16:creationId xmlns:a16="http://schemas.microsoft.com/office/drawing/2014/main" id="{CBA543B3-E488-8B33-64A0-B76E79F0858C}"/>
              </a:ext>
            </a:extLst>
          </p:cNvPr>
          <p:cNvSpPr txBox="1"/>
          <p:nvPr/>
        </p:nvSpPr>
        <p:spPr>
          <a:xfrm>
            <a:off x="3988675" y="1713369"/>
            <a:ext cx="7472856" cy="830997"/>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Delayed speech, not engaged in play/learning, low income, poor state of housing</a:t>
            </a:r>
          </a:p>
        </p:txBody>
      </p:sp>
      <p:sp>
        <p:nvSpPr>
          <p:cNvPr id="14" name="TextBox 13">
            <a:extLst>
              <a:ext uri="{FF2B5EF4-FFF2-40B4-BE49-F238E27FC236}">
                <a16:creationId xmlns:a16="http://schemas.microsoft.com/office/drawing/2014/main" id="{271AFFD2-B75C-D595-79E1-DD228C1727F5}"/>
              </a:ext>
            </a:extLst>
          </p:cNvPr>
          <p:cNvSpPr txBox="1"/>
          <p:nvPr/>
        </p:nvSpPr>
        <p:spPr>
          <a:xfrm>
            <a:off x="3988676" y="2882464"/>
            <a:ext cx="7472856" cy="830997"/>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Substance misuse (aged 12), inadequate parental care, possible domestic abuse</a:t>
            </a:r>
            <a:endParaRPr lang="en-GB" sz="2400" b="0" dirty="0">
              <a:solidFill>
                <a:schemeClr val="tx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F2A2D9A8-4EF0-044E-DB39-0A72429D168F}"/>
              </a:ext>
            </a:extLst>
          </p:cNvPr>
          <p:cNvSpPr txBox="1"/>
          <p:nvPr/>
        </p:nvSpPr>
        <p:spPr>
          <a:xfrm>
            <a:off x="3988676" y="4048477"/>
            <a:ext cx="7636713" cy="830997"/>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Persistent behaviour issues, chronic absence, missing from home for long periods of time, situation worsening</a:t>
            </a:r>
            <a:endParaRPr lang="en-GB" sz="2400" b="0" dirty="0">
              <a:solidFill>
                <a:schemeClr val="tx1"/>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6D038D2B-DEC1-5568-D576-BC944A7BD185}"/>
              </a:ext>
            </a:extLst>
          </p:cNvPr>
          <p:cNvSpPr txBox="1"/>
          <p:nvPr/>
        </p:nvSpPr>
        <p:spPr>
          <a:xfrm>
            <a:off x="3988675" y="5431342"/>
            <a:ext cx="7472855" cy="461665"/>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All systems in place to support development.</a:t>
            </a:r>
            <a:endParaRPr lang="en-GB" sz="2400" b="0" dirty="0">
              <a:solidFill>
                <a:schemeClr val="tx1"/>
              </a:solidFill>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C5AD2E58-D28A-21BB-54D6-FB35A02C7306}"/>
              </a:ext>
            </a:extLst>
          </p:cNvPr>
          <p:cNvSpPr txBox="1"/>
          <p:nvPr/>
        </p:nvSpPr>
        <p:spPr>
          <a:xfrm>
            <a:off x="2605615" y="1898034"/>
            <a:ext cx="1171904" cy="461665"/>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Level 2</a:t>
            </a:r>
          </a:p>
        </p:txBody>
      </p:sp>
      <p:sp>
        <p:nvSpPr>
          <p:cNvPr id="18" name="TextBox 17">
            <a:extLst>
              <a:ext uri="{FF2B5EF4-FFF2-40B4-BE49-F238E27FC236}">
                <a16:creationId xmlns:a16="http://schemas.microsoft.com/office/drawing/2014/main" id="{9365655C-BC35-71B8-875F-B129D78BBA16}"/>
              </a:ext>
            </a:extLst>
          </p:cNvPr>
          <p:cNvSpPr txBox="1"/>
          <p:nvPr/>
        </p:nvSpPr>
        <p:spPr>
          <a:xfrm>
            <a:off x="2605615" y="3129223"/>
            <a:ext cx="1171904" cy="461665"/>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Level 3</a:t>
            </a:r>
          </a:p>
        </p:txBody>
      </p:sp>
      <p:sp>
        <p:nvSpPr>
          <p:cNvPr id="19" name="TextBox 18">
            <a:extLst>
              <a:ext uri="{FF2B5EF4-FFF2-40B4-BE49-F238E27FC236}">
                <a16:creationId xmlns:a16="http://schemas.microsoft.com/office/drawing/2014/main" id="{BDA4AA22-3085-1124-2BE9-FA6F1636F0D4}"/>
              </a:ext>
            </a:extLst>
          </p:cNvPr>
          <p:cNvSpPr txBox="1"/>
          <p:nvPr/>
        </p:nvSpPr>
        <p:spPr>
          <a:xfrm>
            <a:off x="2605615" y="4210081"/>
            <a:ext cx="1171904" cy="461665"/>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Level 4</a:t>
            </a:r>
          </a:p>
        </p:txBody>
      </p:sp>
      <p:sp>
        <p:nvSpPr>
          <p:cNvPr id="20" name="TextBox 19">
            <a:extLst>
              <a:ext uri="{FF2B5EF4-FFF2-40B4-BE49-F238E27FC236}">
                <a16:creationId xmlns:a16="http://schemas.microsoft.com/office/drawing/2014/main" id="{87A6369E-A8D5-705E-4744-7C4F4AE14A01}"/>
              </a:ext>
            </a:extLst>
          </p:cNvPr>
          <p:cNvSpPr txBox="1"/>
          <p:nvPr/>
        </p:nvSpPr>
        <p:spPr>
          <a:xfrm>
            <a:off x="2605614" y="5407815"/>
            <a:ext cx="1171904" cy="461665"/>
          </a:xfrm>
          <a:prstGeom prst="rect">
            <a:avLst/>
          </a:prstGeom>
          <a:noFill/>
        </p:spPr>
        <p:txBody>
          <a:bodyPr wrap="square" rtlCol="0">
            <a:spAutoFit/>
          </a:bodyPr>
          <a:lstStyle/>
          <a:p>
            <a:r>
              <a:rPr lang="en-GB" sz="2400" b="0" spc="-10" dirty="0">
                <a:solidFill>
                  <a:srgbClr val="404040"/>
                </a:solidFill>
                <a:latin typeface="Arial" panose="020B0604020202020204" pitchFamily="34" charset="0"/>
                <a:cs typeface="Arial" panose="020B0604020202020204" pitchFamily="34" charset="0"/>
              </a:rPr>
              <a:t>Level 1</a:t>
            </a:r>
          </a:p>
        </p:txBody>
      </p:sp>
      <p:pic>
        <p:nvPicPr>
          <p:cNvPr id="7" name="Picture 2" descr="See the source image">
            <a:extLst>
              <a:ext uri="{FF2B5EF4-FFF2-40B4-BE49-F238E27FC236}">
                <a16:creationId xmlns:a16="http://schemas.microsoft.com/office/drawing/2014/main" id="{1AA4C9FD-4F37-CC2F-DAEA-E6942B6A44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6" y="89908"/>
            <a:ext cx="1281315" cy="12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6294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4" grpId="0"/>
      <p:bldP spid="15" grpId="0"/>
      <p:bldP spid="16" grpId="0"/>
      <p:bldP spid="17" grpId="0"/>
      <p:bldP spid="18" grpId="0"/>
      <p:bldP spid="19" grpId="0"/>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315" y="0"/>
            <a:ext cx="9364405" cy="1244571"/>
          </a:xfrm>
          <a:prstGeom prst="rect">
            <a:avLst/>
          </a:prstGeom>
        </p:spPr>
        <p:txBody>
          <a:bodyPr vert="horz" wrap="square" lIns="0" tIns="13335" rIns="0" bIns="0" rtlCol="0" anchor="b">
            <a:spAutoFit/>
          </a:bodyPr>
          <a:lstStyle/>
          <a:p>
            <a:pPr marL="12700">
              <a:lnSpc>
                <a:spcPct val="100000"/>
              </a:lnSpc>
              <a:spcBef>
                <a:spcPts val="105"/>
              </a:spcBef>
            </a:pPr>
            <a:r>
              <a:rPr lang="en-GB" sz="4000" dirty="0">
                <a:latin typeface="Arial" panose="020B0604020202020204" pitchFamily="34" charset="0"/>
                <a:cs typeface="Arial" panose="020B0604020202020204" pitchFamily="34" charset="0"/>
              </a:rPr>
              <a:t>Specific (Contextual) Safeguarding Issues (Annex B)</a:t>
            </a:r>
            <a:endParaRPr sz="4000" dirty="0">
              <a:latin typeface="Arial" panose="020B0604020202020204" pitchFamily="34" charset="0"/>
              <a:cs typeface="Arial" panose="020B0604020202020204" pitchFamily="34" charset="0"/>
            </a:endParaRPr>
          </a:p>
        </p:txBody>
      </p:sp>
      <p:sp>
        <p:nvSpPr>
          <p:cNvPr id="3" name="object 3"/>
          <p:cNvSpPr txBox="1"/>
          <p:nvPr/>
        </p:nvSpPr>
        <p:spPr>
          <a:xfrm>
            <a:off x="914400" y="1385667"/>
            <a:ext cx="10830910" cy="5048498"/>
          </a:xfrm>
          <a:prstGeom prst="rect">
            <a:avLst/>
          </a:prstGeom>
        </p:spPr>
        <p:txBody>
          <a:bodyPr vert="horz" wrap="square" lIns="0" tIns="139700" rIns="0" bIns="0" rtlCol="0">
            <a:spAutoFit/>
          </a:bodyPr>
          <a:lstStyle/>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Child-on-child abuse - </a:t>
            </a:r>
            <a:r>
              <a:rPr lang="en-GB" sz="2000" dirty="0">
                <a:latin typeface="Arial" panose="020B0604020202020204" pitchFamily="34" charset="0"/>
                <a:cs typeface="Arial" panose="020B0604020202020204" pitchFamily="34" charset="0"/>
                <a:hlinkClick r:id="rId2"/>
              </a:rPr>
              <a:t>''They told her they'd slit her throat'' - BBC London - YouTube</a:t>
            </a:r>
            <a:endParaRPr lang="en-GB" sz="2000" dirty="0">
              <a:latin typeface="Arial" panose="020B0604020202020204" pitchFamily="34" charset="0"/>
              <a:cs typeface="Arial" panose="020B0604020202020204" pitchFamily="34" charset="0"/>
            </a:endParaRPr>
          </a:p>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Child sexual exploitation (CSE) - </a:t>
            </a:r>
            <a:r>
              <a:rPr lang="en-GB" sz="2000" dirty="0">
                <a:latin typeface="Arial" panose="020B0604020202020204" pitchFamily="34" charset="0"/>
                <a:cs typeface="Arial" panose="020B0604020202020204" pitchFamily="34" charset="0"/>
                <a:hlinkClick r:id="rId2"/>
              </a:rPr>
              <a:t>''They told her they'd slit her throat'' - BBC London - YouTube</a:t>
            </a:r>
            <a:endParaRPr lang="en-GB" sz="2000" dirty="0">
              <a:latin typeface="Arial" panose="020B0604020202020204" pitchFamily="34" charset="0"/>
              <a:cs typeface="Arial" panose="020B0604020202020204" pitchFamily="34" charset="0"/>
            </a:endParaRPr>
          </a:p>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Child criminal exploitation (CCE) - </a:t>
            </a:r>
            <a:r>
              <a:rPr lang="en-GB" sz="2000" dirty="0">
                <a:latin typeface="Arial" panose="020B0604020202020204" pitchFamily="34" charset="0"/>
                <a:cs typeface="Arial" panose="020B0604020202020204" pitchFamily="34" charset="0"/>
                <a:hlinkClick r:id="rId3"/>
              </a:rPr>
              <a:t>What is County Lines? - YouTube</a:t>
            </a:r>
            <a:endParaRPr lang="en-GB" sz="2000" dirty="0">
              <a:latin typeface="Arial" panose="020B0604020202020204" pitchFamily="34" charset="0"/>
              <a:cs typeface="Arial" panose="020B0604020202020204" pitchFamily="34" charset="0"/>
            </a:endParaRPr>
          </a:p>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Domestic Abuse - </a:t>
            </a:r>
            <a:r>
              <a:rPr lang="en-GB" sz="2000" dirty="0">
                <a:latin typeface="Arial" panose="020B0604020202020204" pitchFamily="34" charset="0"/>
                <a:cs typeface="Arial" panose="020B0604020202020204" pitchFamily="34" charset="0"/>
                <a:hlinkClick r:id="rId4"/>
              </a:rPr>
              <a:t>Domestic violence: The children affected - BBC News - YouTube</a:t>
            </a:r>
            <a:endParaRPr lang="en-GB" sz="2000" dirty="0">
              <a:latin typeface="Arial" panose="020B0604020202020204" pitchFamily="34" charset="0"/>
              <a:cs typeface="Arial" panose="020B0604020202020204" pitchFamily="34" charset="0"/>
            </a:endParaRPr>
          </a:p>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Female Genital Mutilation (FGM) - </a:t>
            </a:r>
            <a:r>
              <a:rPr lang="en-GB" sz="2000" dirty="0">
                <a:latin typeface="Arial" panose="020B0604020202020204" pitchFamily="34" charset="0"/>
                <a:cs typeface="Arial" panose="020B0604020202020204" pitchFamily="34" charset="0"/>
                <a:hlinkClick r:id="rId5"/>
              </a:rPr>
              <a:t>Female genital mutilation: the UK's hidden crime - YouTube</a:t>
            </a:r>
            <a:endParaRPr lang="en-GB" sz="2000" dirty="0">
              <a:latin typeface="Arial" panose="020B0604020202020204" pitchFamily="34" charset="0"/>
              <a:cs typeface="Arial" panose="020B0604020202020204" pitchFamily="34" charset="0"/>
            </a:endParaRPr>
          </a:p>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Mental health - </a:t>
            </a:r>
            <a:r>
              <a:rPr lang="en-GB" sz="2000" dirty="0">
                <a:latin typeface="Arial" panose="020B0604020202020204" pitchFamily="34" charset="0"/>
                <a:cs typeface="Arial" panose="020B0604020202020204" pitchFamily="34" charset="0"/>
                <a:hlinkClick r:id="rId6"/>
              </a:rPr>
              <a:t>Adverse Childhood Experiences (ACEs) - YouTube</a:t>
            </a:r>
            <a:endParaRPr lang="en-GB" sz="2000" dirty="0">
              <a:latin typeface="Arial" panose="020B0604020202020204" pitchFamily="34" charset="0"/>
              <a:cs typeface="Arial" panose="020B0604020202020204" pitchFamily="34" charset="0"/>
            </a:endParaRPr>
          </a:p>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Serious violence</a:t>
            </a:r>
          </a:p>
          <a:p>
            <a:pPr marL="534988" indent="-534988">
              <a:lnSpc>
                <a:spcPct val="114000"/>
              </a:lnSpc>
              <a:spcBef>
                <a:spcPts val="600"/>
              </a:spcBef>
              <a:spcAft>
                <a:spcPts val="600"/>
              </a:spcAft>
              <a:buClr>
                <a:srgbClr val="00B0F0"/>
              </a:buClr>
              <a:buFont typeface="Wingdings" panose="05000000000000000000" pitchFamily="2" charset="2"/>
              <a:buChar char="q"/>
            </a:pPr>
            <a:r>
              <a:rPr lang="en-GB" sz="2000" dirty="0">
                <a:latin typeface="Arial" panose="020B0604020202020204" pitchFamily="34" charset="0"/>
                <a:cs typeface="Arial" panose="020B0604020202020204" pitchFamily="34" charset="0"/>
              </a:rPr>
              <a:t>Radicalisation - </a:t>
            </a:r>
            <a:r>
              <a:rPr lang="en-GB" sz="2000" dirty="0">
                <a:latin typeface="Arial" panose="020B0604020202020204" pitchFamily="34" charset="0"/>
                <a:cs typeface="Arial" panose="020B0604020202020204" pitchFamily="34" charset="0"/>
                <a:hlinkClick r:id="rId7"/>
              </a:rPr>
              <a:t>The young man who was radicalised until Prevent prised him away from the far-right extremists - YouTube</a:t>
            </a:r>
            <a:endParaRPr lang="en-GB" sz="2000" dirty="0">
              <a:latin typeface="Arial" panose="020B0604020202020204" pitchFamily="34" charset="0"/>
              <a:cs typeface="Arial" panose="020B0604020202020204" pitchFamily="34" charset="0"/>
            </a:endParaRPr>
          </a:p>
        </p:txBody>
      </p:sp>
      <p:pic>
        <p:nvPicPr>
          <p:cNvPr id="7" name="Picture 2" descr="Crest of St Mary's University, Twickenham">
            <a:extLst>
              <a:ext uri="{FF2B5EF4-FFF2-40B4-BE49-F238E27FC236}">
                <a16:creationId xmlns:a16="http://schemas.microsoft.com/office/drawing/2014/main" id="{AA42C0DD-4F29-478E-A6D8-7D69DD588FF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094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DE942-F8DF-04DF-8E93-4AF3EC0D5B9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124B277-61BA-FF53-31EC-63DC3939361A}"/>
              </a:ext>
            </a:extLst>
          </p:cNvPr>
          <p:cNvSpPr txBox="1">
            <a:spLocks noGrp="1"/>
          </p:cNvSpPr>
          <p:nvPr>
            <p:ph type="title"/>
          </p:nvPr>
        </p:nvSpPr>
        <p:spPr>
          <a:xfrm>
            <a:off x="1069315" y="0"/>
            <a:ext cx="9364405" cy="1244571"/>
          </a:xfrm>
          <a:prstGeom prst="rect">
            <a:avLst/>
          </a:prstGeom>
        </p:spPr>
        <p:txBody>
          <a:bodyPr vert="horz" wrap="square" lIns="0" tIns="13335" rIns="0" bIns="0" rtlCol="0" anchor="b">
            <a:spAutoFit/>
          </a:bodyPr>
          <a:lstStyle/>
          <a:p>
            <a:pPr marL="12700">
              <a:lnSpc>
                <a:spcPct val="100000"/>
              </a:lnSpc>
              <a:spcBef>
                <a:spcPts val="105"/>
              </a:spcBef>
            </a:pPr>
            <a:r>
              <a:rPr lang="en-GB" sz="4000" dirty="0">
                <a:latin typeface="Arial" panose="020B0604020202020204" pitchFamily="34" charset="0"/>
                <a:cs typeface="Arial" panose="020B0604020202020204" pitchFamily="34" charset="0"/>
              </a:rPr>
              <a:t>Specific (Contextual) Safeguarding Issues (Annex B - Full List)</a:t>
            </a:r>
            <a:endParaRPr sz="4000" dirty="0">
              <a:latin typeface="Arial" panose="020B0604020202020204" pitchFamily="34" charset="0"/>
              <a:cs typeface="Arial" panose="020B0604020202020204" pitchFamily="34" charset="0"/>
            </a:endParaRPr>
          </a:p>
        </p:txBody>
      </p:sp>
      <p:pic>
        <p:nvPicPr>
          <p:cNvPr id="7" name="Picture 2" descr="Crest of St Mary's University, Twickenham">
            <a:extLst>
              <a:ext uri="{FF2B5EF4-FFF2-40B4-BE49-F238E27FC236}">
                <a16:creationId xmlns:a16="http://schemas.microsoft.com/office/drawing/2014/main" id="{275E0B36-B415-EE0C-7DB7-DADFB97618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83B51F-17B5-BA18-A515-9756431676B4}"/>
              </a:ext>
            </a:extLst>
          </p:cNvPr>
          <p:cNvSpPr txBox="1"/>
          <p:nvPr/>
        </p:nvSpPr>
        <p:spPr>
          <a:xfrm>
            <a:off x="1069315" y="1460603"/>
            <a:ext cx="10423747" cy="5097852"/>
          </a:xfrm>
          <a:prstGeom prst="rect">
            <a:avLst/>
          </a:prstGeom>
          <a:noFill/>
        </p:spPr>
        <p:txBody>
          <a:bodyPr wrap="square" numCol="2">
            <a:noAutofit/>
          </a:bodyPr>
          <a:lstStyle/>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Child abduction and community safety incidents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Child Criminal Exploitation (CCE) and Child Sexual Exploitation (CSE)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County lines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Children and the court system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Children who are absent from education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Children with family members in prison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Cybercrime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Domestic abuse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Homelessness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Mental health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Modern Slavery and the National Referral Mechanism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Preventing radicalisation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The Prevent duty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Channel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Sexual violence and sexual harassment between children in schools and colleges</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Serious Violence</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So-called ‘honour’-based abuse (including Female Genital Mutilation and Forced Marriage)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FGM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FGM mandatory reporting duty for teachers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Forced marriage </a:t>
            </a:r>
          </a:p>
          <a:p>
            <a:pPr marL="285750" indent="-285750">
              <a:lnSpc>
                <a:spcPct val="110000"/>
              </a:lnSpc>
              <a:spcAft>
                <a:spcPts val="600"/>
              </a:spcAft>
              <a:buClr>
                <a:srgbClr val="00B0F0"/>
              </a:buClr>
              <a:buFont typeface="Wingdings" panose="05000000000000000000" pitchFamily="2" charset="2"/>
              <a:buChar char="q"/>
            </a:pPr>
            <a:r>
              <a:rPr lang="en-GB" dirty="0">
                <a:latin typeface="Arial" panose="020B0604020202020204" pitchFamily="34" charset="0"/>
                <a:cs typeface="Arial" panose="020B0604020202020204" pitchFamily="34" charset="0"/>
              </a:rPr>
              <a:t>Additional advice and support </a:t>
            </a:r>
          </a:p>
        </p:txBody>
      </p:sp>
      <p:sp>
        <p:nvSpPr>
          <p:cNvPr id="6" name="Star: 24 Points 5">
            <a:extLst>
              <a:ext uri="{FF2B5EF4-FFF2-40B4-BE49-F238E27FC236}">
                <a16:creationId xmlns:a16="http://schemas.microsoft.com/office/drawing/2014/main" id="{FE4CFFEC-9A97-A2E4-936E-10BEB027AFA0}"/>
              </a:ext>
            </a:extLst>
          </p:cNvPr>
          <p:cNvSpPr/>
          <p:nvPr/>
        </p:nvSpPr>
        <p:spPr>
          <a:xfrm>
            <a:off x="3313770" y="2632841"/>
            <a:ext cx="5564459" cy="2995447"/>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spc="-5" dirty="0">
                <a:latin typeface="Arial" panose="020B0604020202020204" pitchFamily="34" charset="0"/>
                <a:cs typeface="Arial" panose="020B0604020202020204" pitchFamily="34" charset="0"/>
              </a:rPr>
              <a:t>You must know the contextual safeguarding issues in your schools – speak to the DSL!</a:t>
            </a:r>
            <a:endParaRPr lang="en-GB"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405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9143" y="518658"/>
            <a:ext cx="8191500" cy="750847"/>
          </a:xfrm>
          <a:prstGeom prst="rect">
            <a:avLst/>
          </a:prstGeom>
        </p:spPr>
        <p:txBody>
          <a:bodyPr vert="horz" wrap="square" lIns="0" tIns="12065" rIns="0" bIns="0" rtlCol="0" anchor="b">
            <a:spAutoFit/>
          </a:bodyPr>
          <a:lstStyle/>
          <a:p>
            <a:pPr marL="12700">
              <a:lnSpc>
                <a:spcPct val="100000"/>
              </a:lnSpc>
              <a:spcBef>
                <a:spcPts val="95"/>
              </a:spcBef>
            </a:pPr>
            <a:r>
              <a:rPr lang="en-GB" spc="-10" dirty="0">
                <a:latin typeface="Arial" panose="020B0604020202020204" pitchFamily="34" charset="0"/>
                <a:cs typeface="Arial" panose="020B0604020202020204" pitchFamily="34" charset="0"/>
              </a:rPr>
              <a:t>Essential Reading</a:t>
            </a:r>
            <a:endParaRPr dirty="0">
              <a:latin typeface="Arial" panose="020B0604020202020204" pitchFamily="34" charset="0"/>
              <a:cs typeface="Arial" panose="020B0604020202020204" pitchFamily="34" charset="0"/>
            </a:endParaRPr>
          </a:p>
        </p:txBody>
      </p:sp>
      <p:sp>
        <p:nvSpPr>
          <p:cNvPr id="3" name="object 3"/>
          <p:cNvSpPr txBox="1"/>
          <p:nvPr/>
        </p:nvSpPr>
        <p:spPr>
          <a:xfrm>
            <a:off x="1199143" y="2028526"/>
            <a:ext cx="4438742" cy="2793842"/>
          </a:xfrm>
          <a:prstGeom prst="rect">
            <a:avLst/>
          </a:prstGeom>
        </p:spPr>
        <p:txBody>
          <a:bodyPr vert="horz" wrap="square" lIns="0" tIns="12065" rIns="0" bIns="0" rtlCol="0">
            <a:spAutoFit/>
          </a:bodyPr>
          <a:lstStyle/>
          <a:p>
            <a:pPr marL="168910" marR="5080">
              <a:lnSpc>
                <a:spcPct val="120000"/>
              </a:lnSpc>
              <a:spcAft>
                <a:spcPts val="600"/>
              </a:spcAft>
              <a:buClr>
                <a:srgbClr val="353535"/>
              </a:buClr>
              <a:tabLst>
                <a:tab pos="456565" algn="l"/>
              </a:tabLst>
            </a:pPr>
            <a:r>
              <a:rPr lang="en-GB" sz="2800" dirty="0">
                <a:hlinkClick r:id="rId2"/>
              </a:rPr>
              <a:t>Keeping children safe in education 2025</a:t>
            </a:r>
            <a:endParaRPr lang="en-GB" sz="2800" dirty="0"/>
          </a:p>
          <a:p>
            <a:pPr marL="168910" marR="5080">
              <a:lnSpc>
                <a:spcPct val="120000"/>
              </a:lnSpc>
              <a:spcAft>
                <a:spcPts val="600"/>
              </a:spcAft>
              <a:buClr>
                <a:srgbClr val="353535"/>
              </a:buClr>
              <a:tabLst>
                <a:tab pos="456565" algn="l"/>
              </a:tabLst>
            </a:pPr>
            <a:r>
              <a:rPr lang="en-GB" sz="2800" dirty="0">
                <a:solidFill>
                  <a:srgbClr val="221F1F"/>
                </a:solidFill>
                <a:latin typeface="Gothic Uralic"/>
                <a:cs typeface="Gothic Uralic"/>
              </a:rPr>
              <a:t>Part 1</a:t>
            </a:r>
          </a:p>
          <a:p>
            <a:pPr marL="168910" marR="5080">
              <a:lnSpc>
                <a:spcPct val="120000"/>
              </a:lnSpc>
              <a:spcAft>
                <a:spcPts val="600"/>
              </a:spcAft>
              <a:buClr>
                <a:srgbClr val="353535"/>
              </a:buClr>
              <a:tabLst>
                <a:tab pos="456565" algn="l"/>
              </a:tabLst>
            </a:pPr>
            <a:r>
              <a:rPr lang="en-GB" sz="2800" dirty="0">
                <a:solidFill>
                  <a:srgbClr val="221F1F"/>
                </a:solidFill>
                <a:latin typeface="Gothic Uralic"/>
                <a:cs typeface="Gothic Uralic"/>
              </a:rPr>
              <a:t>Annex A</a:t>
            </a:r>
          </a:p>
          <a:p>
            <a:pPr marL="168910" marR="5080">
              <a:lnSpc>
                <a:spcPct val="120000"/>
              </a:lnSpc>
              <a:spcAft>
                <a:spcPts val="600"/>
              </a:spcAft>
              <a:buClr>
                <a:srgbClr val="353535"/>
              </a:buClr>
              <a:tabLst>
                <a:tab pos="456565" algn="l"/>
              </a:tabLst>
            </a:pPr>
            <a:r>
              <a:rPr lang="en-GB" sz="2800" dirty="0">
                <a:solidFill>
                  <a:srgbClr val="221F1F"/>
                </a:solidFill>
                <a:latin typeface="Gothic Uralic"/>
                <a:cs typeface="Gothic Uralic"/>
              </a:rPr>
              <a:t>(Annex B)</a:t>
            </a:r>
          </a:p>
        </p:txBody>
      </p:sp>
      <p:pic>
        <p:nvPicPr>
          <p:cNvPr id="4" name="Picture 2" descr="Crest of St Mary's University, Twickenham">
            <a:extLst>
              <a:ext uri="{FF2B5EF4-FFF2-40B4-BE49-F238E27FC236}">
                <a16:creationId xmlns:a16="http://schemas.microsoft.com/office/drawing/2014/main" id="{9007A58B-CF4C-4445-A923-8C51B6BDA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07EE2F1A-CB63-DF55-76E5-861A7D8D8EC4}"/>
              </a:ext>
            </a:extLst>
          </p:cNvPr>
          <p:cNvPicPr>
            <a:picLocks noChangeAspect="1"/>
          </p:cNvPicPr>
          <p:nvPr/>
        </p:nvPicPr>
        <p:blipFill>
          <a:blip r:embed="rId4"/>
          <a:stretch>
            <a:fillRect/>
          </a:stretch>
        </p:blipFill>
        <p:spPr>
          <a:xfrm>
            <a:off x="7016250" y="317058"/>
            <a:ext cx="4438743" cy="5817535"/>
          </a:xfrm>
          <a:prstGeom prst="rect">
            <a:avLst/>
          </a:prstGeom>
          <a:ln w="19050">
            <a:solidFill>
              <a:schemeClr val="tx1">
                <a:lumMod val="65000"/>
                <a:lumOff val="35000"/>
              </a:schemeClr>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467398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5439" y="357830"/>
            <a:ext cx="8815663" cy="752129"/>
          </a:xfrm>
          <a:prstGeom prst="rect">
            <a:avLst/>
          </a:prstGeom>
        </p:spPr>
        <p:txBody>
          <a:bodyPr vert="horz" wrap="square" lIns="0" tIns="13335" rIns="0" bIns="0" rtlCol="0" anchor="b">
            <a:spAutoFit/>
          </a:bodyPr>
          <a:lstStyle/>
          <a:p>
            <a:pPr marL="12700">
              <a:lnSpc>
                <a:spcPct val="100000"/>
              </a:lnSpc>
              <a:spcBef>
                <a:spcPts val="105"/>
              </a:spcBef>
            </a:pPr>
            <a:r>
              <a:rPr lang="en-GB" dirty="0">
                <a:latin typeface="Arial" panose="020B0604020202020204" pitchFamily="34" charset="0"/>
                <a:cs typeface="Arial" panose="020B0604020202020204" pitchFamily="34" charset="0"/>
              </a:rPr>
              <a:t>Specific Safeguarding Issues</a:t>
            </a:r>
            <a:endParaRPr dirty="0">
              <a:latin typeface="Arial" panose="020B0604020202020204" pitchFamily="34" charset="0"/>
              <a:cs typeface="Arial" panose="020B0604020202020204" pitchFamily="34" charset="0"/>
            </a:endParaRPr>
          </a:p>
        </p:txBody>
      </p:sp>
      <p:sp>
        <p:nvSpPr>
          <p:cNvPr id="3" name="object 3"/>
          <p:cNvSpPr txBox="1"/>
          <p:nvPr/>
        </p:nvSpPr>
        <p:spPr>
          <a:xfrm>
            <a:off x="1195439" y="1507761"/>
            <a:ext cx="10139968" cy="4267963"/>
          </a:xfrm>
          <a:prstGeom prst="rect">
            <a:avLst/>
          </a:prstGeom>
        </p:spPr>
        <p:txBody>
          <a:bodyPr vert="horz" wrap="square" lIns="0" tIns="139700" rIns="0" bIns="0" rtlCol="0">
            <a:spAutoFit/>
          </a:bodyPr>
          <a:lstStyle/>
          <a:p>
            <a:pPr>
              <a:lnSpc>
                <a:spcPct val="114000"/>
              </a:lnSpc>
              <a:spcBef>
                <a:spcPts val="600"/>
              </a:spcBef>
              <a:spcAft>
                <a:spcPts val="600"/>
              </a:spcAft>
              <a:buClr>
                <a:srgbClr val="00B0F0"/>
              </a:buClr>
            </a:pPr>
            <a:r>
              <a:rPr lang="en-GB" sz="2400" b="1" u="sng" dirty="0">
                <a:latin typeface="Arial" panose="020B0604020202020204" pitchFamily="34" charset="0"/>
                <a:cs typeface="Arial" panose="020B0604020202020204" pitchFamily="34" charset="0"/>
              </a:rPr>
              <a:t>Child Sexual Exploitation (CSE) and Child Criminal Exploitation (CCE)</a:t>
            </a:r>
            <a:r>
              <a:rPr lang="en-GB" sz="2400" i="1" dirty="0">
                <a:latin typeface="Arial" panose="020B0604020202020204" pitchFamily="34" charset="0"/>
                <a:cs typeface="Arial" panose="020B0604020202020204" pitchFamily="34" charset="0"/>
              </a:rPr>
              <a:t> (both are abuse)</a:t>
            </a:r>
          </a:p>
          <a:p>
            <a:pPr marL="534988" indent="-534988">
              <a:lnSpc>
                <a:spcPct val="114000"/>
              </a:lnSpc>
              <a:spcBef>
                <a:spcPts val="600"/>
              </a:spcBef>
              <a:spcAft>
                <a:spcPts val="600"/>
              </a:spcAft>
              <a:buClr>
                <a:srgbClr val="00B0F0"/>
              </a:buClr>
              <a:buFont typeface="Wingdings" panose="05000000000000000000" pitchFamily="2" charset="2"/>
              <a:buChar char="q"/>
            </a:pPr>
            <a:r>
              <a:rPr lang="en-GB" sz="2200" dirty="0">
                <a:latin typeface="Arial" panose="020B0604020202020204" pitchFamily="34" charset="0"/>
                <a:cs typeface="Arial" panose="020B0604020202020204" pitchFamily="34" charset="0"/>
              </a:rPr>
              <a:t>imbalance in power to coerce, manipulate or deceive a child into taking part in sexual or criminal activity</a:t>
            </a:r>
          </a:p>
          <a:p>
            <a:pPr marL="534988" indent="-534988">
              <a:lnSpc>
                <a:spcPct val="114000"/>
              </a:lnSpc>
              <a:spcBef>
                <a:spcPts val="600"/>
              </a:spcBef>
              <a:spcAft>
                <a:spcPts val="600"/>
              </a:spcAft>
              <a:buClr>
                <a:srgbClr val="00B0F0"/>
              </a:buClr>
              <a:buFont typeface="Wingdings" panose="05000000000000000000" pitchFamily="2" charset="2"/>
              <a:buChar char="q"/>
            </a:pPr>
            <a:r>
              <a:rPr lang="en-GB" sz="2200" dirty="0">
                <a:latin typeface="Arial" panose="020B0604020202020204" pitchFamily="34" charset="0"/>
                <a:cs typeface="Arial" panose="020B0604020202020204" pitchFamily="34" charset="0"/>
              </a:rPr>
              <a:t>Usually in exchange for something the victim needs or wants, or increased status of the perpetrator through threat of violence</a:t>
            </a:r>
          </a:p>
          <a:p>
            <a:pPr marL="534988" indent="-534988">
              <a:lnSpc>
                <a:spcPct val="114000"/>
              </a:lnSpc>
              <a:spcBef>
                <a:spcPts val="600"/>
              </a:spcBef>
              <a:spcAft>
                <a:spcPts val="600"/>
              </a:spcAft>
              <a:buClr>
                <a:srgbClr val="00B0F0"/>
              </a:buClr>
              <a:buFont typeface="Wingdings" panose="05000000000000000000" pitchFamily="2" charset="2"/>
              <a:buChar char="q"/>
            </a:pPr>
            <a:r>
              <a:rPr lang="en-GB" sz="2200" dirty="0">
                <a:latin typeface="Arial" panose="020B0604020202020204" pitchFamily="34" charset="0"/>
                <a:cs typeface="Arial" panose="020B0604020202020204" pitchFamily="34" charset="0"/>
              </a:rPr>
              <a:t>Girls experience often very different </a:t>
            </a:r>
          </a:p>
          <a:p>
            <a:pPr marL="534988" indent="-534988">
              <a:lnSpc>
                <a:spcPct val="114000"/>
              </a:lnSpc>
              <a:spcBef>
                <a:spcPts val="600"/>
              </a:spcBef>
              <a:spcAft>
                <a:spcPts val="600"/>
              </a:spcAft>
              <a:buClr>
                <a:srgbClr val="00B0F0"/>
              </a:buClr>
              <a:buFont typeface="Wingdings" panose="05000000000000000000" pitchFamily="2" charset="2"/>
              <a:buChar char="q"/>
            </a:pPr>
            <a:r>
              <a:rPr lang="en-GB" sz="2200" dirty="0">
                <a:latin typeface="Arial" panose="020B0604020202020204" pitchFamily="34" charset="0"/>
                <a:cs typeface="Arial" panose="020B0604020202020204" pitchFamily="34" charset="0"/>
              </a:rPr>
              <a:t>CSE is sexual abuse and can be one-off or even unknown to victim (sharing of images).  Includes 16- and 17-year-olds who gave consent to sex</a:t>
            </a:r>
          </a:p>
        </p:txBody>
      </p:sp>
      <p:pic>
        <p:nvPicPr>
          <p:cNvPr id="7" name="Picture 2" descr="Crest of St Mary's University, Twickenham">
            <a:extLst>
              <a:ext uri="{FF2B5EF4-FFF2-40B4-BE49-F238E27FC236}">
                <a16:creationId xmlns:a16="http://schemas.microsoft.com/office/drawing/2014/main" id="{AA42C0DD-4F29-478E-A6D8-7D69DD588F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066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64386" y="1573396"/>
            <a:ext cx="10895309" cy="4681987"/>
          </a:xfrm>
          <a:prstGeom prst="rect">
            <a:avLst/>
          </a:prstGeom>
        </p:spPr>
        <p:txBody>
          <a:bodyPr vert="horz" wrap="square" lIns="0" tIns="12700" rIns="0" bIns="0" rtlCol="0">
            <a:spAutoFit/>
          </a:bodyPr>
          <a:lstStyle/>
          <a:p>
            <a:pPr marL="12700">
              <a:lnSpc>
                <a:spcPct val="114000"/>
              </a:lnSpc>
            </a:pPr>
            <a:r>
              <a:rPr lang="en-GB" sz="2400" b="1" dirty="0">
                <a:solidFill>
                  <a:srgbClr val="404040"/>
                </a:solidFill>
                <a:latin typeface="Arial" panose="020B0604020202020204" pitchFamily="34" charset="0"/>
                <a:cs typeface="Arial" panose="020B0604020202020204" pitchFamily="34" charset="0"/>
              </a:rPr>
              <a:t>Female Genital Mutilation</a:t>
            </a:r>
          </a:p>
          <a:p>
            <a:pPr marL="1000125" lvl="1" indent="-357188">
              <a:lnSpc>
                <a:spcPct val="114000"/>
              </a:lnSpc>
              <a:buClr>
                <a:srgbClr val="00B0F0"/>
              </a:buClr>
              <a:buFont typeface="Wingdings" panose="05000000000000000000" pitchFamily="2" charset="2"/>
              <a:buChar char="q"/>
            </a:pPr>
            <a:r>
              <a:rPr lang="en-GB" sz="2200" spc="-5" dirty="0">
                <a:solidFill>
                  <a:srgbClr val="404040"/>
                </a:solidFill>
                <a:latin typeface="Arial" panose="020B0604020202020204" pitchFamily="34" charset="0"/>
                <a:cs typeface="Arial" panose="020B0604020202020204" pitchFamily="34" charset="0"/>
              </a:rPr>
              <a:t>Legal duty on teachers - </a:t>
            </a:r>
            <a:r>
              <a:rPr lang="en-GB" sz="2200" b="1" i="1" spc="-5" dirty="0">
                <a:solidFill>
                  <a:srgbClr val="404040"/>
                </a:solidFill>
                <a:latin typeface="Arial" panose="020B0604020202020204" pitchFamily="34" charset="0"/>
                <a:cs typeface="Arial" panose="020B0604020202020204" pitchFamily="34" charset="0"/>
              </a:rPr>
              <a:t>must</a:t>
            </a:r>
            <a:r>
              <a:rPr lang="en-GB" sz="2200" spc="-5" dirty="0">
                <a:solidFill>
                  <a:srgbClr val="404040"/>
                </a:solidFill>
                <a:latin typeface="Arial" panose="020B0604020202020204" pitchFamily="34" charset="0"/>
                <a:cs typeface="Arial" panose="020B0604020202020204" pitchFamily="34" charset="0"/>
              </a:rPr>
              <a:t> report to police</a:t>
            </a:r>
          </a:p>
          <a:p>
            <a:pPr marL="1000125" lvl="1" indent="-357188">
              <a:lnSpc>
                <a:spcPct val="114000"/>
              </a:lnSpc>
              <a:buClr>
                <a:srgbClr val="00B0F0"/>
              </a:buClr>
              <a:buFont typeface="Wingdings" panose="05000000000000000000" pitchFamily="2" charset="2"/>
              <a:buChar char="q"/>
            </a:pPr>
            <a:r>
              <a:rPr lang="en-GB" sz="2200" spc="-5" dirty="0">
                <a:solidFill>
                  <a:srgbClr val="404040"/>
                </a:solidFill>
                <a:latin typeface="Arial" panose="020B0604020202020204" pitchFamily="34" charset="0"/>
                <a:cs typeface="Arial" panose="020B0604020202020204" pitchFamily="34" charset="0"/>
              </a:rPr>
              <a:t>Other Honour-based abuse – Forced Marriage</a:t>
            </a:r>
            <a:endParaRPr lang="en-GB" sz="2200" dirty="0">
              <a:latin typeface="Arial" panose="020B0604020202020204" pitchFamily="34" charset="0"/>
              <a:cs typeface="Arial" panose="020B0604020202020204" pitchFamily="34" charset="0"/>
            </a:endParaRPr>
          </a:p>
          <a:p>
            <a:pPr>
              <a:lnSpc>
                <a:spcPct val="114000"/>
              </a:lnSpc>
              <a:buClr>
                <a:srgbClr val="353535"/>
              </a:buClr>
              <a:tabLst>
                <a:tab pos="756920" algn="l"/>
              </a:tabLst>
            </a:pPr>
            <a:endParaRPr lang="en-GB" sz="2200" b="1" spc="-5" dirty="0">
              <a:solidFill>
                <a:srgbClr val="404040"/>
              </a:solidFill>
              <a:latin typeface="Arial" panose="020B0604020202020204" pitchFamily="34" charset="0"/>
              <a:cs typeface="Arial" panose="020B0604020202020204" pitchFamily="34" charset="0"/>
            </a:endParaRPr>
          </a:p>
          <a:p>
            <a:pPr>
              <a:lnSpc>
                <a:spcPct val="114000"/>
              </a:lnSpc>
              <a:buClr>
                <a:srgbClr val="353535"/>
              </a:buClr>
              <a:tabLst>
                <a:tab pos="756920" algn="l"/>
              </a:tabLst>
            </a:pPr>
            <a:r>
              <a:rPr lang="en-GB" sz="2400" b="1" spc="-5" dirty="0">
                <a:solidFill>
                  <a:srgbClr val="404040"/>
                </a:solidFill>
                <a:latin typeface="Arial" panose="020B0604020202020204" pitchFamily="34" charset="0"/>
                <a:cs typeface="Arial" panose="020B0604020202020204" pitchFamily="34" charset="0"/>
              </a:rPr>
              <a:t>Radicalisation and </a:t>
            </a:r>
            <a:r>
              <a:rPr lang="en-GB" sz="2400" b="1" dirty="0">
                <a:solidFill>
                  <a:srgbClr val="404040"/>
                </a:solidFill>
                <a:latin typeface="Arial" panose="020B0604020202020204" pitchFamily="34" charset="0"/>
                <a:cs typeface="Arial" panose="020B0604020202020204" pitchFamily="34" charset="0"/>
              </a:rPr>
              <a:t>Extremism </a:t>
            </a:r>
            <a:r>
              <a:rPr lang="en-GB" sz="2400" b="1" spc="-5" dirty="0">
                <a:solidFill>
                  <a:srgbClr val="404040"/>
                </a:solidFill>
                <a:latin typeface="Arial" panose="020B0604020202020204" pitchFamily="34" charset="0"/>
                <a:cs typeface="Arial" panose="020B0604020202020204" pitchFamily="34" charset="0"/>
              </a:rPr>
              <a:t>(Prevent</a:t>
            </a:r>
            <a:r>
              <a:rPr lang="en-GB" sz="2400" b="1" spc="-50" dirty="0">
                <a:solidFill>
                  <a:srgbClr val="404040"/>
                </a:solidFill>
                <a:latin typeface="Arial" panose="020B0604020202020204" pitchFamily="34" charset="0"/>
                <a:cs typeface="Arial" panose="020B0604020202020204" pitchFamily="34" charset="0"/>
              </a:rPr>
              <a:t>) </a:t>
            </a:r>
          </a:p>
          <a:p>
            <a:pPr marL="1000125" lvl="1" indent="-357188">
              <a:lnSpc>
                <a:spcPct val="114000"/>
              </a:lnSpc>
              <a:buClr>
                <a:srgbClr val="00B0F0"/>
              </a:buClr>
              <a:buFont typeface="Wingdings" panose="05000000000000000000" pitchFamily="2" charset="2"/>
              <a:buChar char="q"/>
              <a:tabLst>
                <a:tab pos="756920" algn="l"/>
              </a:tabLst>
            </a:pPr>
            <a:r>
              <a:rPr lang="en-GB" sz="2200" spc="-50" dirty="0">
                <a:solidFill>
                  <a:srgbClr val="404040"/>
                </a:solidFill>
                <a:latin typeface="Arial" panose="020B0604020202020204" pitchFamily="34" charset="0"/>
                <a:cs typeface="Arial" panose="020B0604020202020204" pitchFamily="34" charset="0"/>
              </a:rPr>
              <a:t>We have a duty to prevent people being drawn into terrorism (Counter-terrorism Act 2015)</a:t>
            </a:r>
          </a:p>
          <a:p>
            <a:pPr marL="1000125" lvl="1" indent="-357188">
              <a:lnSpc>
                <a:spcPct val="114000"/>
              </a:lnSpc>
              <a:buClr>
                <a:srgbClr val="00B0F0"/>
              </a:buClr>
              <a:buFont typeface="Wingdings" panose="05000000000000000000" pitchFamily="2" charset="2"/>
              <a:buChar char="q"/>
              <a:tabLst>
                <a:tab pos="756920" algn="l"/>
              </a:tabLst>
            </a:pPr>
            <a:r>
              <a:rPr lang="en-GB" sz="2200" spc="-50" dirty="0">
                <a:solidFill>
                  <a:srgbClr val="404040"/>
                </a:solidFill>
                <a:latin typeface="Arial" panose="020B0604020202020204" pitchFamily="34" charset="0"/>
                <a:cs typeface="Arial" panose="020B0604020202020204" pitchFamily="34" charset="0"/>
              </a:rPr>
              <a:t>Extremism – </a:t>
            </a:r>
            <a:r>
              <a:rPr lang="en-GB" sz="2200" i="1" spc="-50" dirty="0">
                <a:solidFill>
                  <a:srgbClr val="404040"/>
                </a:solidFill>
                <a:latin typeface="Arial" panose="020B0604020202020204" pitchFamily="34" charset="0"/>
                <a:cs typeface="Arial" panose="020B0604020202020204" pitchFamily="34" charset="0"/>
              </a:rPr>
              <a:t>‘vocal or active opposition to  fundamental British values, including democracy, the rule of law,  individual liberty and mutual respect and tolerance of different  faiths and beliefs.</a:t>
            </a:r>
          </a:p>
          <a:p>
            <a:pPr marL="1000125" lvl="1" indent="-357188">
              <a:lnSpc>
                <a:spcPct val="114000"/>
              </a:lnSpc>
              <a:buClr>
                <a:srgbClr val="00B0F0"/>
              </a:buClr>
              <a:buFont typeface="Wingdings" panose="05000000000000000000" pitchFamily="2" charset="2"/>
              <a:buChar char="q"/>
              <a:tabLst>
                <a:tab pos="756920" algn="l"/>
              </a:tabLst>
            </a:pPr>
            <a:r>
              <a:rPr lang="en-GB" sz="2200" spc="-5" dirty="0">
                <a:solidFill>
                  <a:srgbClr val="404040"/>
                </a:solidFill>
                <a:latin typeface="Arial" panose="020B0604020202020204" pitchFamily="34" charset="0"/>
                <a:cs typeface="Arial" panose="020B0604020202020204" pitchFamily="34" charset="0"/>
              </a:rPr>
              <a:t>Some </a:t>
            </a:r>
            <a:r>
              <a:rPr lang="en-GB" sz="2200" dirty="0">
                <a:solidFill>
                  <a:srgbClr val="404040"/>
                </a:solidFill>
                <a:latin typeface="Arial" panose="020B0604020202020204" pitchFamily="34" charset="0"/>
                <a:cs typeface="Arial" panose="020B0604020202020204" pitchFamily="34" charset="0"/>
              </a:rPr>
              <a:t>children are at </a:t>
            </a:r>
            <a:r>
              <a:rPr lang="en-GB" sz="2200" spc="-5" dirty="0">
                <a:solidFill>
                  <a:srgbClr val="404040"/>
                </a:solidFill>
                <a:latin typeface="Arial" panose="020B0604020202020204" pitchFamily="34" charset="0"/>
                <a:cs typeface="Arial" panose="020B0604020202020204" pitchFamily="34" charset="0"/>
              </a:rPr>
              <a:t>risk of being radicalised; adopting </a:t>
            </a:r>
            <a:r>
              <a:rPr lang="en-GB" sz="2200" spc="-70" dirty="0">
                <a:solidFill>
                  <a:srgbClr val="404040"/>
                </a:solidFill>
                <a:latin typeface="Arial" panose="020B0604020202020204" pitchFamily="34" charset="0"/>
                <a:cs typeface="Arial" panose="020B0604020202020204" pitchFamily="34" charset="0"/>
              </a:rPr>
              <a:t>beliefs  </a:t>
            </a:r>
            <a:r>
              <a:rPr lang="en-GB" sz="2200" spc="-5" dirty="0">
                <a:solidFill>
                  <a:srgbClr val="404040"/>
                </a:solidFill>
                <a:latin typeface="Arial" panose="020B0604020202020204" pitchFamily="34" charset="0"/>
                <a:cs typeface="Arial" panose="020B0604020202020204" pitchFamily="34" charset="0"/>
              </a:rPr>
              <a:t>and engaging in activities which are </a:t>
            </a:r>
            <a:r>
              <a:rPr lang="en-GB" sz="2200" dirty="0">
                <a:solidFill>
                  <a:srgbClr val="404040"/>
                </a:solidFill>
                <a:latin typeface="Arial" panose="020B0604020202020204" pitchFamily="34" charset="0"/>
                <a:cs typeface="Arial" panose="020B0604020202020204" pitchFamily="34" charset="0"/>
              </a:rPr>
              <a:t>harmful, criminal or  </a:t>
            </a:r>
            <a:r>
              <a:rPr lang="en-GB" sz="2200" spc="-5" dirty="0">
                <a:solidFill>
                  <a:srgbClr val="404040"/>
                </a:solidFill>
                <a:latin typeface="Arial" panose="020B0604020202020204" pitchFamily="34" charset="0"/>
                <a:cs typeface="Arial" panose="020B0604020202020204" pitchFamily="34" charset="0"/>
              </a:rPr>
              <a:t>dangerous - </a:t>
            </a:r>
            <a:r>
              <a:rPr lang="en-GB" sz="2200" dirty="0">
                <a:solidFill>
                  <a:srgbClr val="404040"/>
                </a:solidFill>
                <a:latin typeface="Arial" panose="020B0604020202020204" pitchFamily="34" charset="0"/>
                <a:cs typeface="Arial" panose="020B0604020202020204" pitchFamily="34" charset="0"/>
              </a:rPr>
              <a:t>online </a:t>
            </a:r>
            <a:r>
              <a:rPr lang="en-GB" sz="2200" spc="-5" dirty="0">
                <a:solidFill>
                  <a:srgbClr val="404040"/>
                </a:solidFill>
                <a:latin typeface="Arial" panose="020B0604020202020204" pitchFamily="34" charset="0"/>
                <a:cs typeface="Arial" panose="020B0604020202020204" pitchFamily="34" charset="0"/>
              </a:rPr>
              <a:t>and</a:t>
            </a:r>
            <a:r>
              <a:rPr lang="en-GB" sz="2200" spc="-60" dirty="0">
                <a:solidFill>
                  <a:srgbClr val="404040"/>
                </a:solidFill>
                <a:latin typeface="Arial" panose="020B0604020202020204" pitchFamily="34" charset="0"/>
                <a:cs typeface="Arial" panose="020B0604020202020204" pitchFamily="34" charset="0"/>
              </a:rPr>
              <a:t> </a:t>
            </a:r>
            <a:r>
              <a:rPr lang="en-GB" sz="2200" spc="-5" dirty="0">
                <a:solidFill>
                  <a:srgbClr val="404040"/>
                </a:solidFill>
                <a:latin typeface="Arial" panose="020B0604020202020204" pitchFamily="34" charset="0"/>
                <a:cs typeface="Arial" panose="020B0604020202020204" pitchFamily="34" charset="0"/>
              </a:rPr>
              <a:t>offline.</a:t>
            </a:r>
            <a:endParaRPr lang="en-GB" sz="2200" dirty="0">
              <a:latin typeface="Arial" panose="020B0604020202020204" pitchFamily="34" charset="0"/>
              <a:cs typeface="Arial" panose="020B0604020202020204" pitchFamily="34" charset="0"/>
            </a:endParaRPr>
          </a:p>
        </p:txBody>
      </p:sp>
      <p:sp>
        <p:nvSpPr>
          <p:cNvPr id="7" name="object 2">
            <a:extLst>
              <a:ext uri="{FF2B5EF4-FFF2-40B4-BE49-F238E27FC236}">
                <a16:creationId xmlns:a16="http://schemas.microsoft.com/office/drawing/2014/main" id="{C72D5609-1CE0-4D69-B3D9-3167E3A5E366}"/>
              </a:ext>
            </a:extLst>
          </p:cNvPr>
          <p:cNvSpPr txBox="1">
            <a:spLocks noGrp="1"/>
          </p:cNvSpPr>
          <p:nvPr>
            <p:ph type="title"/>
          </p:nvPr>
        </p:nvSpPr>
        <p:spPr>
          <a:xfrm>
            <a:off x="1203311" y="455588"/>
            <a:ext cx="10017461" cy="752129"/>
          </a:xfrm>
          <a:prstGeom prst="rect">
            <a:avLst/>
          </a:prstGeom>
        </p:spPr>
        <p:txBody>
          <a:bodyPr vert="horz" wrap="square" lIns="0" tIns="13335" rIns="0" bIns="0" rtlCol="0" anchor="b">
            <a:spAutoFit/>
          </a:bodyPr>
          <a:lstStyle/>
          <a:p>
            <a:pPr marL="12700">
              <a:lnSpc>
                <a:spcPct val="100000"/>
              </a:lnSpc>
              <a:spcBef>
                <a:spcPts val="105"/>
              </a:spcBef>
            </a:pPr>
            <a:r>
              <a:rPr lang="en-GB" dirty="0">
                <a:latin typeface="Arial" panose="020B0604020202020204" pitchFamily="34" charset="0"/>
                <a:cs typeface="Arial" panose="020B0604020202020204" pitchFamily="34" charset="0"/>
              </a:rPr>
              <a:t>Specific Safeguarding Issues</a:t>
            </a:r>
            <a:endParaRPr dirty="0">
              <a:latin typeface="Arial" panose="020B0604020202020204" pitchFamily="34" charset="0"/>
              <a:cs typeface="Arial" panose="020B0604020202020204" pitchFamily="34" charset="0"/>
            </a:endParaRPr>
          </a:p>
        </p:txBody>
      </p:sp>
      <p:pic>
        <p:nvPicPr>
          <p:cNvPr id="8" name="Picture 2" descr="Crest of St Mary's University, Twickenham">
            <a:extLst>
              <a:ext uri="{FF2B5EF4-FFF2-40B4-BE49-F238E27FC236}">
                <a16:creationId xmlns:a16="http://schemas.microsoft.com/office/drawing/2014/main" id="{E55EAFA8-CB7E-4F01-BEA6-1671B29BE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9505" y="89909"/>
            <a:ext cx="1500481" cy="752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620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58231" y="1573396"/>
            <a:ext cx="10675537" cy="4860305"/>
          </a:xfrm>
          <a:prstGeom prst="rect">
            <a:avLst/>
          </a:prstGeom>
        </p:spPr>
        <p:txBody>
          <a:bodyPr vert="horz" wrap="square" lIns="0" tIns="12700" rIns="0" bIns="0" rtlCol="0">
            <a:spAutoFit/>
          </a:bodyPr>
          <a:lstStyle/>
          <a:p>
            <a:pPr marL="12700">
              <a:spcBef>
                <a:spcPts val="600"/>
              </a:spcBef>
            </a:pPr>
            <a:r>
              <a:rPr lang="en-GB" sz="2000" b="1" dirty="0">
                <a:solidFill>
                  <a:srgbClr val="404040"/>
                </a:solidFill>
                <a:latin typeface="Arial" panose="020B0604020202020204" pitchFamily="34" charset="0"/>
                <a:cs typeface="Arial" panose="020B0604020202020204" pitchFamily="34" charset="0"/>
              </a:rPr>
              <a:t>Child on Child </a:t>
            </a:r>
            <a:r>
              <a:rPr lang="en-GB" sz="2000" b="1" spc="-5" dirty="0">
                <a:solidFill>
                  <a:srgbClr val="404040"/>
                </a:solidFill>
                <a:latin typeface="Arial" panose="020B0604020202020204" pitchFamily="34" charset="0"/>
                <a:cs typeface="Arial" panose="020B0604020202020204" pitchFamily="34" charset="0"/>
              </a:rPr>
              <a:t>abuse</a:t>
            </a:r>
          </a:p>
          <a:p>
            <a:pPr marL="984250" indent="-342900">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Even if there are no reports, does not mean it is not happening</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Importance of challenging inappropriate behaviour.  Sexual harassment – ‘just banter’, ‘boys being boys’ – creates an unsafe environment and normalises abusive behaviour</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Bullying</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Abuse within intimate relationships</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Physical abuse</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Sexual violence</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Sexual harassment</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Sexual activity without consent</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Sharing of images</a:t>
            </a:r>
          </a:p>
          <a:p>
            <a:pPr marL="984250" lvl="1" indent="-341313">
              <a:spcBef>
                <a:spcPts val="600"/>
              </a:spcBef>
              <a:buClr>
                <a:srgbClr val="00B0F0"/>
              </a:buClr>
              <a:buFont typeface="Wingdings" panose="05000000000000000000" pitchFamily="2" charset="2"/>
              <a:buChar char="q"/>
            </a:pPr>
            <a:r>
              <a:rPr lang="en-GB" sz="2000" spc="-10" dirty="0">
                <a:solidFill>
                  <a:srgbClr val="404040"/>
                </a:solidFill>
                <a:latin typeface="Arial" panose="020B0604020202020204" pitchFamily="34" charset="0"/>
                <a:cs typeface="Arial" panose="020B0604020202020204" pitchFamily="34" charset="0"/>
              </a:rPr>
              <a:t>Up-skirting</a:t>
            </a:r>
          </a:p>
          <a:p>
            <a:pPr marL="984250" lvl="1" indent="-341313">
              <a:spcBef>
                <a:spcPts val="600"/>
              </a:spcBef>
              <a:buClr>
                <a:srgbClr val="00B0F0"/>
              </a:buClr>
              <a:buFont typeface="Wingdings" panose="05000000000000000000" pitchFamily="2" charset="2"/>
              <a:buChar char="q"/>
            </a:pPr>
            <a:endParaRPr lang="en-GB" sz="2000" spc="-5" dirty="0">
              <a:solidFill>
                <a:srgbClr val="404040"/>
              </a:solidFill>
              <a:latin typeface="Arial" panose="020B0604020202020204" pitchFamily="34" charset="0"/>
              <a:cs typeface="Arial" panose="020B0604020202020204" pitchFamily="34" charset="0"/>
            </a:endParaRPr>
          </a:p>
        </p:txBody>
      </p:sp>
      <p:sp>
        <p:nvSpPr>
          <p:cNvPr id="7" name="object 2">
            <a:extLst>
              <a:ext uri="{FF2B5EF4-FFF2-40B4-BE49-F238E27FC236}">
                <a16:creationId xmlns:a16="http://schemas.microsoft.com/office/drawing/2014/main" id="{C72D5609-1CE0-4D69-B3D9-3167E3A5E366}"/>
              </a:ext>
            </a:extLst>
          </p:cNvPr>
          <p:cNvSpPr txBox="1">
            <a:spLocks noGrp="1"/>
          </p:cNvSpPr>
          <p:nvPr>
            <p:ph type="title"/>
          </p:nvPr>
        </p:nvSpPr>
        <p:spPr>
          <a:xfrm>
            <a:off x="1203311" y="455588"/>
            <a:ext cx="10017461" cy="752129"/>
          </a:xfrm>
          <a:prstGeom prst="rect">
            <a:avLst/>
          </a:prstGeom>
        </p:spPr>
        <p:txBody>
          <a:bodyPr vert="horz" wrap="square" lIns="0" tIns="13335" rIns="0" bIns="0" rtlCol="0" anchor="b">
            <a:spAutoFit/>
          </a:bodyPr>
          <a:lstStyle/>
          <a:p>
            <a:pPr marL="12700">
              <a:lnSpc>
                <a:spcPct val="100000"/>
              </a:lnSpc>
              <a:spcBef>
                <a:spcPts val="105"/>
              </a:spcBef>
            </a:pPr>
            <a:r>
              <a:rPr lang="en-GB" dirty="0">
                <a:latin typeface="Arial" panose="020B0604020202020204" pitchFamily="34" charset="0"/>
                <a:cs typeface="Arial" panose="020B0604020202020204" pitchFamily="34" charset="0"/>
              </a:rPr>
              <a:t>Other Safeguarding Issues</a:t>
            </a:r>
            <a:endParaRPr dirty="0">
              <a:latin typeface="Arial" panose="020B0604020202020204" pitchFamily="34" charset="0"/>
              <a:cs typeface="Arial" panose="020B0604020202020204" pitchFamily="34" charset="0"/>
            </a:endParaRPr>
          </a:p>
        </p:txBody>
      </p:sp>
      <p:pic>
        <p:nvPicPr>
          <p:cNvPr id="8" name="Picture 2" descr="Crest of St Mary's University, Twickenham">
            <a:extLst>
              <a:ext uri="{FF2B5EF4-FFF2-40B4-BE49-F238E27FC236}">
                <a16:creationId xmlns:a16="http://schemas.microsoft.com/office/drawing/2014/main" id="{E55EAFA8-CB7E-4F01-BEA6-1671B29BE2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9505" y="89909"/>
            <a:ext cx="1500481" cy="752130"/>
          </a:xfrm>
          <a:prstGeom prst="rect">
            <a:avLst/>
          </a:prstGeom>
          <a:noFill/>
          <a:extLst>
            <a:ext uri="{909E8E84-426E-40DD-AFC4-6F175D3DCCD1}">
              <a14:hiddenFill xmlns:a14="http://schemas.microsoft.com/office/drawing/2010/main">
                <a:solidFill>
                  <a:srgbClr val="FFFFFF"/>
                </a:solidFill>
              </a14:hiddenFill>
            </a:ext>
          </a:extLst>
        </p:spPr>
      </p:pic>
      <p:sp>
        <p:nvSpPr>
          <p:cNvPr id="4" name="Star: 24 Points 3">
            <a:extLst>
              <a:ext uri="{FF2B5EF4-FFF2-40B4-BE49-F238E27FC236}">
                <a16:creationId xmlns:a16="http://schemas.microsoft.com/office/drawing/2014/main" id="{90EC0B8A-EA8E-410F-97F8-095AD8DA3FB8}"/>
              </a:ext>
            </a:extLst>
          </p:cNvPr>
          <p:cNvSpPr/>
          <p:nvPr/>
        </p:nvSpPr>
        <p:spPr>
          <a:xfrm rot="870400">
            <a:off x="6637335" y="3447679"/>
            <a:ext cx="5000501" cy="2106637"/>
          </a:xfrm>
          <a:prstGeom prst="star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spc="-5" dirty="0">
                <a:latin typeface="Arial" panose="020B0604020202020204" pitchFamily="34" charset="0"/>
                <a:cs typeface="Arial" panose="020B0604020202020204" pitchFamily="34" charset="0"/>
              </a:rPr>
              <a:t>Bullying, cyberbullying and discrimination are </a:t>
            </a:r>
            <a:r>
              <a:rPr lang="en-GB" sz="1800" dirty="0">
                <a:latin typeface="Arial" panose="020B0604020202020204" pitchFamily="34" charset="0"/>
                <a:cs typeface="Arial" panose="020B0604020202020204" pitchFamily="34" charset="0"/>
              </a:rPr>
              <a:t>the most </a:t>
            </a:r>
            <a:r>
              <a:rPr lang="en-GB" sz="1800" spc="-5" dirty="0">
                <a:latin typeface="Arial" panose="020B0604020202020204" pitchFamily="34" charset="0"/>
                <a:cs typeface="Arial" panose="020B0604020202020204" pitchFamily="34" charset="0"/>
              </a:rPr>
              <a:t>common </a:t>
            </a:r>
            <a:r>
              <a:rPr lang="en-GB" sz="1800" dirty="0">
                <a:latin typeface="Arial" panose="020B0604020202020204" pitchFamily="34" charset="0"/>
                <a:cs typeface="Arial" panose="020B0604020202020204" pitchFamily="34" charset="0"/>
              </a:rPr>
              <a:t>forms </a:t>
            </a:r>
            <a:r>
              <a:rPr lang="en-GB" sz="1800" spc="-5" dirty="0">
                <a:latin typeface="Arial" panose="020B0604020202020204" pitchFamily="34" charset="0"/>
                <a:cs typeface="Arial" panose="020B0604020202020204" pitchFamily="34" charset="0"/>
              </a:rPr>
              <a:t>of harmful aggression experienced </a:t>
            </a:r>
            <a:r>
              <a:rPr lang="en-GB" sz="1800" dirty="0">
                <a:latin typeface="Arial" panose="020B0604020202020204" pitchFamily="34" charset="0"/>
                <a:cs typeface="Arial" panose="020B0604020202020204" pitchFamily="34" charset="0"/>
              </a:rPr>
              <a:t>by</a:t>
            </a:r>
            <a:r>
              <a:rPr lang="en-GB" sz="1800" spc="-55" dirty="0">
                <a:latin typeface="Arial" panose="020B0604020202020204" pitchFamily="34" charset="0"/>
                <a:cs typeface="Arial" panose="020B0604020202020204" pitchFamily="34" charset="0"/>
              </a:rPr>
              <a:t> </a:t>
            </a:r>
            <a:r>
              <a:rPr lang="en-GB" sz="1800" spc="-5" dirty="0">
                <a:latin typeface="Arial" panose="020B0604020202020204" pitchFamily="34" charset="0"/>
                <a:cs typeface="Arial" panose="020B0604020202020204" pitchFamily="34" charset="0"/>
              </a:rPr>
              <a:t>children</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458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4406" y="520585"/>
            <a:ext cx="10187419" cy="690574"/>
          </a:xfrm>
          <a:prstGeom prst="rect">
            <a:avLst/>
          </a:prstGeom>
        </p:spPr>
        <p:txBody>
          <a:bodyPr vert="horz" wrap="square" lIns="0" tIns="13335" rIns="0" bIns="0" rtlCol="0" anchor="b">
            <a:spAutoFit/>
          </a:bodyPr>
          <a:lstStyle/>
          <a:p>
            <a:pPr marL="12700">
              <a:lnSpc>
                <a:spcPct val="100000"/>
              </a:lnSpc>
              <a:spcBef>
                <a:spcPts val="105"/>
              </a:spcBef>
            </a:pPr>
            <a:r>
              <a:rPr lang="en-GB" sz="4400" dirty="0">
                <a:latin typeface="Arial" panose="020B0604020202020204" pitchFamily="34" charset="0"/>
                <a:cs typeface="Arial" panose="020B0604020202020204" pitchFamily="34" charset="0"/>
              </a:rPr>
              <a:t>Additional Information and Support</a:t>
            </a:r>
            <a:endParaRPr sz="4400" dirty="0">
              <a:latin typeface="Arial" panose="020B0604020202020204" pitchFamily="34" charset="0"/>
              <a:cs typeface="Arial" panose="020B0604020202020204" pitchFamily="34" charset="0"/>
            </a:endParaRPr>
          </a:p>
        </p:txBody>
      </p:sp>
      <p:sp>
        <p:nvSpPr>
          <p:cNvPr id="3" name="object 3"/>
          <p:cNvSpPr txBox="1"/>
          <p:nvPr/>
        </p:nvSpPr>
        <p:spPr>
          <a:xfrm>
            <a:off x="618978" y="2745251"/>
            <a:ext cx="4796980" cy="2496453"/>
          </a:xfrm>
          <a:prstGeom prst="rect">
            <a:avLst/>
          </a:prstGeom>
        </p:spPr>
        <p:txBody>
          <a:bodyPr vert="horz" wrap="square" lIns="0" tIns="13335" rIns="0" bIns="0" rtlCol="0">
            <a:spAutoFit/>
          </a:bodyPr>
          <a:lstStyle/>
          <a:p>
            <a:pPr marL="527050" marR="123825" indent="-514350">
              <a:lnSpc>
                <a:spcPct val="120000"/>
              </a:lnSpc>
              <a:spcAft>
                <a:spcPts val="1200"/>
              </a:spcAft>
              <a:buClr>
                <a:srgbClr val="00B0F0"/>
              </a:buClr>
              <a:buFont typeface="Wingdings" panose="05000000000000000000" pitchFamily="2" charset="2"/>
              <a:buChar char="q"/>
            </a:pPr>
            <a:r>
              <a:rPr lang="en-GB" sz="2400" i="1" dirty="0">
                <a:solidFill>
                  <a:schemeClr val="tx1">
                    <a:lumMod val="85000"/>
                    <a:lumOff val="15000"/>
                  </a:schemeClr>
                </a:solidFill>
                <a:latin typeface="Arial" panose="020B0604020202020204" pitchFamily="34" charset="0"/>
                <a:cs typeface="Arial" panose="020B0604020202020204" pitchFamily="34" charset="0"/>
              </a:rPr>
              <a:t>What to Do if You Are Worried a Child is Being Abused - Advice for Practitioners</a:t>
            </a:r>
          </a:p>
          <a:p>
            <a:pPr marL="527050" marR="123825" indent="-514350">
              <a:lnSpc>
                <a:spcPct val="120000"/>
              </a:lnSpc>
              <a:spcAft>
                <a:spcPts val="1200"/>
              </a:spcAft>
              <a:buClr>
                <a:srgbClr val="00B0F0"/>
              </a:buClr>
              <a:buFont typeface="Wingdings" panose="05000000000000000000" pitchFamily="2" charset="2"/>
              <a:buChar char="q"/>
            </a:pPr>
            <a:r>
              <a:rPr lang="en-GB" sz="2400" spc="-5" dirty="0">
                <a:solidFill>
                  <a:schemeClr val="tx1">
                    <a:lumMod val="85000"/>
                    <a:lumOff val="15000"/>
                  </a:schemeClr>
                </a:solidFill>
                <a:latin typeface="Arial" panose="020B0604020202020204" pitchFamily="34" charset="0"/>
                <a:cs typeface="Arial" panose="020B0604020202020204" pitchFamily="34" charset="0"/>
              </a:rPr>
              <a:t>Annex B</a:t>
            </a:r>
          </a:p>
          <a:p>
            <a:pPr marL="527050" marR="123825" indent="-514350">
              <a:lnSpc>
                <a:spcPct val="120000"/>
              </a:lnSpc>
              <a:spcAft>
                <a:spcPts val="1200"/>
              </a:spcAft>
              <a:buClr>
                <a:srgbClr val="00B0F0"/>
              </a:buClr>
              <a:buFont typeface="Wingdings" panose="05000000000000000000" pitchFamily="2" charset="2"/>
              <a:buChar char="q"/>
            </a:pPr>
            <a:endParaRPr lang="en-GB" sz="2400" spc="-5" dirty="0">
              <a:solidFill>
                <a:srgbClr val="404040"/>
              </a:solidFill>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A7F71931-BA49-41B9-87B4-2163F0652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076AB8D-9253-EAAB-581C-45DB7A6CEA14}"/>
              </a:ext>
            </a:extLst>
          </p:cNvPr>
          <p:cNvPicPr>
            <a:picLocks noChangeAspect="1"/>
          </p:cNvPicPr>
          <p:nvPr/>
        </p:nvPicPr>
        <p:blipFill>
          <a:blip r:embed="rId3"/>
          <a:stretch>
            <a:fillRect/>
          </a:stretch>
        </p:blipFill>
        <p:spPr>
          <a:xfrm>
            <a:off x="5963149" y="1428144"/>
            <a:ext cx="5997349" cy="5339948"/>
          </a:xfrm>
          <a:prstGeom prst="rect">
            <a:avLst/>
          </a:prstGeom>
          <a:ln w="19050">
            <a:solidFill>
              <a:schemeClr val="tx1"/>
            </a:solidFill>
          </a:ln>
          <a:effectLst>
            <a:outerShdw blurRad="50800" dist="38100" dir="2700000" algn="tl" rotWithShape="0">
              <a:prstClr val="black">
                <a:alpha val="40000"/>
              </a:prstClr>
            </a:outerShdw>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7609" y="394512"/>
            <a:ext cx="8801963" cy="752129"/>
          </a:xfrm>
          <a:prstGeom prst="rect">
            <a:avLst/>
          </a:prstGeom>
        </p:spPr>
        <p:txBody>
          <a:bodyPr vert="horz" wrap="square" lIns="0" tIns="13335" rIns="0" bIns="0" rtlCol="0" anchor="b">
            <a:spAutoFit/>
          </a:bodyPr>
          <a:lstStyle/>
          <a:p>
            <a:pPr marL="12700">
              <a:lnSpc>
                <a:spcPct val="100000"/>
              </a:lnSpc>
              <a:spcBef>
                <a:spcPts val="105"/>
              </a:spcBef>
            </a:pPr>
            <a:r>
              <a:rPr dirty="0">
                <a:latin typeface="Arial" panose="020B0604020202020204" pitchFamily="34" charset="0"/>
                <a:cs typeface="Arial" panose="020B0604020202020204" pitchFamily="34" charset="0"/>
              </a:rPr>
              <a:t>Online</a:t>
            </a:r>
            <a:r>
              <a:rPr spc="-8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Safety</a:t>
            </a:r>
            <a:r>
              <a:rPr lang="en-GB" spc="-5" dirty="0">
                <a:latin typeface="Arial" panose="020B0604020202020204" pitchFamily="34" charset="0"/>
                <a:cs typeface="Arial" panose="020B0604020202020204" pitchFamily="34" charset="0"/>
              </a:rPr>
              <a:t> – Supporting links</a:t>
            </a:r>
            <a:endParaRPr dirty="0">
              <a:latin typeface="Arial" panose="020B0604020202020204" pitchFamily="34" charset="0"/>
              <a:cs typeface="Arial" panose="020B0604020202020204" pitchFamily="34" charset="0"/>
            </a:endParaRPr>
          </a:p>
        </p:txBody>
      </p:sp>
      <p:pic>
        <p:nvPicPr>
          <p:cNvPr id="6" name="Picture 2" descr="Crest of St Mary's University, Twickenham">
            <a:extLst>
              <a:ext uri="{FF2B5EF4-FFF2-40B4-BE49-F238E27FC236}">
                <a16:creationId xmlns:a16="http://schemas.microsoft.com/office/drawing/2014/main" id="{F78C4A58-B8E0-42A2-A6F7-2F6C8BAA1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F949119E-B6DD-A297-FD80-8A4B2DA07733}"/>
              </a:ext>
            </a:extLst>
          </p:cNvPr>
          <p:cNvGraphicFramePr>
            <a:graphicFrameLocks noGrp="1"/>
          </p:cNvGraphicFramePr>
          <p:nvPr>
            <p:extLst>
              <p:ext uri="{D42A27DB-BD31-4B8C-83A1-F6EECF244321}">
                <p14:modId xmlns:p14="http://schemas.microsoft.com/office/powerpoint/2010/main" val="143267401"/>
              </p:ext>
            </p:extLst>
          </p:nvPr>
        </p:nvGraphicFramePr>
        <p:xfrm>
          <a:off x="376621" y="1476412"/>
          <a:ext cx="11557876" cy="5155845"/>
        </p:xfrm>
        <a:graphic>
          <a:graphicData uri="http://schemas.openxmlformats.org/drawingml/2006/table">
            <a:tbl>
              <a:tblPr firstRow="1" bandRow="1">
                <a:tableStyleId>{5C22544A-7EE6-4342-B048-85BDC9FD1C3A}</a:tableStyleId>
              </a:tblPr>
              <a:tblGrid>
                <a:gridCol w="4179613">
                  <a:extLst>
                    <a:ext uri="{9D8B030D-6E8A-4147-A177-3AD203B41FA5}">
                      <a16:colId xmlns:a16="http://schemas.microsoft.com/office/drawing/2014/main" val="4123245351"/>
                    </a:ext>
                  </a:extLst>
                </a:gridCol>
                <a:gridCol w="7378263">
                  <a:extLst>
                    <a:ext uri="{9D8B030D-6E8A-4147-A177-3AD203B41FA5}">
                      <a16:colId xmlns:a16="http://schemas.microsoft.com/office/drawing/2014/main" val="3702038526"/>
                    </a:ext>
                  </a:extLst>
                </a:gridCol>
              </a:tblGrid>
              <a:tr h="357535">
                <a:tc>
                  <a:txBody>
                    <a:bodyPr/>
                    <a:lstStyle/>
                    <a:p>
                      <a:r>
                        <a:rPr lang="en-GB" sz="2400" dirty="0">
                          <a:latin typeface="Arial" panose="020B0604020202020204" pitchFamily="34" charset="0"/>
                          <a:cs typeface="Arial" panose="020B0604020202020204" pitchFamily="34" charset="0"/>
                        </a:rPr>
                        <a:t>Organisation</a:t>
                      </a:r>
                    </a:p>
                  </a:txBody>
                  <a:tcPr/>
                </a:tc>
                <a:tc>
                  <a:txBody>
                    <a:bodyPr/>
                    <a:lstStyle/>
                    <a:p>
                      <a:r>
                        <a:rPr lang="en-GB" sz="2400" dirty="0">
                          <a:latin typeface="Arial" panose="020B0604020202020204" pitchFamily="34" charset="0"/>
                          <a:cs typeface="Arial" panose="020B0604020202020204" pitchFamily="34" charset="0"/>
                        </a:rPr>
                        <a:t>Supporting Link</a:t>
                      </a:r>
                    </a:p>
                  </a:txBody>
                  <a:tcPr/>
                </a:tc>
                <a:extLst>
                  <a:ext uri="{0D108BD9-81ED-4DB2-BD59-A6C34878D82A}">
                    <a16:rowId xmlns:a16="http://schemas.microsoft.com/office/drawing/2014/main" val="957929802"/>
                  </a:ext>
                </a:extLst>
              </a:tr>
              <a:tr h="6109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solidFill>
                            <a:srgbClr val="404040"/>
                          </a:solidFill>
                          <a:latin typeface="Arial" panose="020B0604020202020204" pitchFamily="34" charset="0"/>
                          <a:cs typeface="Arial" panose="020B0604020202020204" pitchFamily="34" charset="0"/>
                        </a:rPr>
                        <a:t>NSPCC resources and</a:t>
                      </a:r>
                      <a:r>
                        <a:rPr lang="en-GB" sz="1800" spc="-25" dirty="0">
                          <a:solidFill>
                            <a:srgbClr val="404040"/>
                          </a:solidFill>
                          <a:latin typeface="Arial" panose="020B0604020202020204" pitchFamily="34" charset="0"/>
                          <a:cs typeface="Arial" panose="020B0604020202020204" pitchFamily="34" charset="0"/>
                        </a:rPr>
                        <a:t> </a:t>
                      </a:r>
                      <a:r>
                        <a:rPr lang="en-GB" sz="1800" dirty="0">
                          <a:solidFill>
                            <a:srgbClr val="404040"/>
                          </a:solidFill>
                          <a:latin typeface="Arial" panose="020B0604020202020204" pitchFamily="34" charset="0"/>
                          <a:cs typeface="Arial" panose="020B0604020202020204" pitchFamily="34" charset="0"/>
                        </a:rPr>
                        <a:t>guidance</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sng" spc="-5" dirty="0">
                          <a:solidFill>
                            <a:srgbClr val="2C9FF0"/>
                          </a:solidFill>
                          <a:uFill>
                            <a:solidFill>
                              <a:srgbClr val="2C9FF0"/>
                            </a:solidFill>
                          </a:uFill>
                          <a:latin typeface="Arial" panose="020B0604020202020204" pitchFamily="34" charset="0"/>
                          <a:cs typeface="Arial" panose="020B0604020202020204" pitchFamily="34" charset="0"/>
                          <a:hlinkClick r:id="rId3"/>
                        </a:rPr>
                        <a:t>https://www.nspcc.org.uk/preventing-abuse/keeping-children- </a:t>
                      </a:r>
                      <a:r>
                        <a:rPr lang="en-GB" sz="1800" spc="-5" dirty="0">
                          <a:solidFill>
                            <a:srgbClr val="2C9FF0"/>
                          </a:solidFill>
                          <a:latin typeface="Arial" panose="020B0604020202020204" pitchFamily="34" charset="0"/>
                          <a:cs typeface="Arial" panose="020B0604020202020204" pitchFamily="34" charset="0"/>
                          <a:hlinkClick r:id="rId3"/>
                        </a:rPr>
                        <a:t> </a:t>
                      </a:r>
                      <a:r>
                        <a:rPr lang="en-GB" sz="1800" u="sng" spc="-5" dirty="0">
                          <a:solidFill>
                            <a:srgbClr val="2C9FF0"/>
                          </a:solidFill>
                          <a:uFill>
                            <a:solidFill>
                              <a:srgbClr val="2C9FF0"/>
                            </a:solidFill>
                          </a:uFill>
                          <a:latin typeface="Arial" panose="020B0604020202020204" pitchFamily="34" charset="0"/>
                          <a:cs typeface="Arial" panose="020B0604020202020204" pitchFamily="34" charset="0"/>
                          <a:hlinkClick r:id="rId3"/>
                        </a:rPr>
                        <a:t>safe/online-safety/</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21834398"/>
                  </a:ext>
                </a:extLst>
              </a:tr>
              <a:tr h="6109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spc="-5" dirty="0">
                          <a:solidFill>
                            <a:srgbClr val="404040"/>
                          </a:solidFill>
                          <a:latin typeface="Arial" panose="020B0604020202020204" pitchFamily="34" charset="0"/>
                          <a:cs typeface="Arial" panose="020B0604020202020204" pitchFamily="34" charset="0"/>
                        </a:rPr>
                        <a:t>CEOP</a:t>
                      </a:r>
                      <a:endParaRPr lang="en-GB"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sng" spc="-5" dirty="0">
                          <a:solidFill>
                            <a:srgbClr val="2C9FF0"/>
                          </a:solidFill>
                          <a:uFill>
                            <a:solidFill>
                              <a:srgbClr val="2C9FF0"/>
                            </a:solidFill>
                          </a:uFill>
                          <a:latin typeface="Arial" panose="020B0604020202020204" pitchFamily="34" charset="0"/>
                          <a:cs typeface="Arial" panose="020B0604020202020204" pitchFamily="34" charset="0"/>
                          <a:hlinkClick r:id="rId4"/>
                        </a:rPr>
                        <a:t>https://www.thinkuknow.co.uk/</a:t>
                      </a:r>
                      <a:endParaRPr lang="en-GB"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76503378"/>
                  </a:ext>
                </a:extLst>
              </a:tr>
              <a:tr h="1135721">
                <a:tc>
                  <a:txBody>
                    <a:bodyPr/>
                    <a:lstStyle/>
                    <a:p>
                      <a:pPr>
                        <a:lnSpc>
                          <a:spcPct val="114000"/>
                        </a:lnSpc>
                        <a:buClr>
                          <a:srgbClr val="00B0F0"/>
                        </a:buClr>
                        <a:tabLst>
                          <a:tab pos="0" algn="l"/>
                        </a:tabLst>
                      </a:pPr>
                      <a:r>
                        <a:rPr lang="en-GB" sz="2000" spc="-10" dirty="0">
                          <a:solidFill>
                            <a:srgbClr val="404040"/>
                          </a:solidFill>
                          <a:latin typeface="Arial" panose="020B0604020202020204" pitchFamily="34" charset="0"/>
                          <a:cs typeface="Arial" panose="020B0604020202020204" pitchFamily="34" charset="0"/>
                        </a:rPr>
                        <a:t>UK </a:t>
                      </a:r>
                      <a:r>
                        <a:rPr lang="en-GB" sz="2000" dirty="0">
                          <a:solidFill>
                            <a:srgbClr val="404040"/>
                          </a:solidFill>
                          <a:latin typeface="Arial" panose="020B0604020202020204" pitchFamily="34" charset="0"/>
                          <a:cs typeface="Arial" panose="020B0604020202020204" pitchFamily="34" charset="0"/>
                        </a:rPr>
                        <a:t>Safer Internet </a:t>
                      </a:r>
                      <a:r>
                        <a:rPr lang="en-GB" sz="2000" spc="-5" dirty="0">
                          <a:solidFill>
                            <a:srgbClr val="404040"/>
                          </a:solidFill>
                          <a:latin typeface="Arial" panose="020B0604020202020204" pitchFamily="34" charset="0"/>
                          <a:cs typeface="Arial" panose="020B0604020202020204" pitchFamily="34" charset="0"/>
                        </a:rPr>
                        <a:t>Centre</a:t>
                      </a:r>
                      <a:endParaRPr lang="en-GB" sz="2000" spc="-35" dirty="0">
                        <a:solidFill>
                          <a:srgbClr val="2C9FF0"/>
                        </a:solidFill>
                        <a:latin typeface="Arial" panose="020B0604020202020204" pitchFamily="34" charset="0"/>
                        <a:cs typeface="Arial" panose="020B0604020202020204" pitchFamily="34" charset="0"/>
                      </a:endParaRPr>
                    </a:p>
                    <a:p>
                      <a:endParaRPr lang="en-GB" dirty="0"/>
                    </a:p>
                  </a:txBody>
                  <a:tcPr/>
                </a:tc>
                <a:tc>
                  <a:txBody>
                    <a:bodyPr/>
                    <a:lstStyle/>
                    <a:p>
                      <a:pPr marL="0" lvl="1" indent="0">
                        <a:lnSpc>
                          <a:spcPct val="114000"/>
                        </a:lnSpc>
                        <a:buClr>
                          <a:srgbClr val="00B0F0"/>
                        </a:buClr>
                        <a:tabLst>
                          <a:tab pos="0" algn="l"/>
                        </a:tabLst>
                      </a:pPr>
                      <a:r>
                        <a:rPr lang="en-GB" sz="2000" u="sng" spc="-5" dirty="0">
                          <a:solidFill>
                            <a:srgbClr val="2C9FF0"/>
                          </a:solidFill>
                          <a:uFill>
                            <a:solidFill>
                              <a:srgbClr val="2C9FF0"/>
                            </a:solidFill>
                          </a:uFill>
                          <a:latin typeface="Arial" panose="020B0604020202020204" pitchFamily="34" charset="0"/>
                          <a:cs typeface="Arial" panose="020B0604020202020204" pitchFamily="34" charset="0"/>
                          <a:hlinkClick r:id="rId5"/>
                        </a:rPr>
                        <a:t>https://saferinternet.org.uk/</a:t>
                      </a:r>
                      <a:endParaRPr lang="en-GB" sz="2000" u="sng" spc="-5" dirty="0">
                        <a:solidFill>
                          <a:srgbClr val="2C9FF0"/>
                        </a:solidFill>
                        <a:uFill>
                          <a:solidFill>
                            <a:srgbClr val="2C9FF0"/>
                          </a:solidFill>
                        </a:uFill>
                        <a:latin typeface="Arial" panose="020B0604020202020204" pitchFamily="34" charset="0"/>
                        <a:cs typeface="Arial" panose="020B0604020202020204" pitchFamily="34" charset="0"/>
                      </a:endParaRPr>
                    </a:p>
                    <a:p>
                      <a:pPr marL="0" lvl="1" indent="0">
                        <a:lnSpc>
                          <a:spcPct val="114000"/>
                        </a:lnSpc>
                        <a:buClr>
                          <a:srgbClr val="00B0F0"/>
                        </a:buClr>
                        <a:tabLst>
                          <a:tab pos="0" algn="l"/>
                        </a:tabLst>
                      </a:pPr>
                      <a:r>
                        <a:rPr lang="en-GB" sz="2000" dirty="0">
                          <a:solidFill>
                            <a:srgbClr val="404040"/>
                          </a:solidFill>
                          <a:latin typeface="Arial" panose="020B0604020202020204" pitchFamily="34" charset="0"/>
                          <a:cs typeface="Arial" panose="020B0604020202020204" pitchFamily="34" charset="0"/>
                          <a:hlinkClick r:id="rId6"/>
                        </a:rPr>
                        <a:t>NSPCC </a:t>
                      </a:r>
                      <a:r>
                        <a:rPr lang="en-GB" sz="2000" spc="-5" dirty="0">
                          <a:solidFill>
                            <a:srgbClr val="404040"/>
                          </a:solidFill>
                          <a:latin typeface="Arial" panose="020B0604020202020204" pitchFamily="34" charset="0"/>
                          <a:cs typeface="Arial" panose="020B0604020202020204" pitchFamily="34" charset="0"/>
                          <a:hlinkClick r:id="rId6"/>
                        </a:rPr>
                        <a:t>Sexting </a:t>
                      </a:r>
                      <a:r>
                        <a:rPr lang="en-GB" sz="2000" dirty="0">
                          <a:solidFill>
                            <a:srgbClr val="404040"/>
                          </a:solidFill>
                          <a:latin typeface="Arial" panose="020B0604020202020204" pitchFamily="34" charset="0"/>
                          <a:cs typeface="Arial" panose="020B0604020202020204" pitchFamily="34" charset="0"/>
                          <a:hlinkClick r:id="rId6"/>
                        </a:rPr>
                        <a:t>advise</a:t>
                      </a:r>
                      <a:r>
                        <a:rPr lang="en-GB" sz="2000" spc="30" dirty="0">
                          <a:solidFill>
                            <a:srgbClr val="2C9FF0"/>
                          </a:solidFill>
                          <a:latin typeface="Arial" panose="020B0604020202020204" pitchFamily="34" charset="0"/>
                          <a:cs typeface="Arial" panose="020B0604020202020204" pitchFamily="34" charset="0"/>
                          <a:hlinkClick r:id="rId6"/>
                        </a:rPr>
                        <a:t> </a:t>
                      </a:r>
                      <a:r>
                        <a:rPr lang="en-GB" sz="2000" u="sng" spc="-5" dirty="0">
                          <a:solidFill>
                            <a:srgbClr val="2C9FF0"/>
                          </a:solidFill>
                          <a:uFill>
                            <a:solidFill>
                              <a:srgbClr val="2C9FF0"/>
                            </a:solidFill>
                          </a:uFill>
                          <a:latin typeface="Arial" panose="020B0604020202020204" pitchFamily="34" charset="0"/>
                          <a:cs typeface="Arial" panose="020B0604020202020204" pitchFamily="34" charset="0"/>
                          <a:hlinkClick r:id="rId6"/>
                        </a:rPr>
                        <a:t>www.nspcc.org.uk/preventing-abuse/keeping-children-safe/sexting/</a:t>
                      </a:r>
                      <a:endParaRPr lang="en-GB" sz="2000" u="sng" spc="-5" dirty="0">
                        <a:uFill>
                          <a:solidFill>
                            <a:srgbClr val="2C9FF0"/>
                          </a:solidFill>
                        </a:u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518339263"/>
                  </a:ext>
                </a:extLst>
              </a:tr>
              <a:tr h="829482">
                <a:tc>
                  <a:txBody>
                    <a:bodyPr/>
                    <a:lstStyle/>
                    <a:p>
                      <a:pPr>
                        <a:lnSpc>
                          <a:spcPct val="114000"/>
                        </a:lnSpc>
                        <a:buClr>
                          <a:srgbClr val="00B0F0"/>
                        </a:buClr>
                        <a:tabLst>
                          <a:tab pos="0" algn="l"/>
                        </a:tabLst>
                      </a:pPr>
                      <a:r>
                        <a:rPr lang="en-GB" sz="2000" dirty="0">
                          <a:solidFill>
                            <a:srgbClr val="404040"/>
                          </a:solidFill>
                          <a:latin typeface="Arial" panose="020B0604020202020204" pitchFamily="34" charset="0"/>
                          <a:cs typeface="Arial" panose="020B0604020202020204" pitchFamily="34" charset="0"/>
                        </a:rPr>
                        <a:t>New </a:t>
                      </a:r>
                      <a:r>
                        <a:rPr lang="en-GB" sz="2000" spc="-10" dirty="0">
                          <a:solidFill>
                            <a:srgbClr val="404040"/>
                          </a:solidFill>
                          <a:latin typeface="Arial" panose="020B0604020202020204" pitchFamily="34" charset="0"/>
                          <a:cs typeface="Arial" panose="020B0604020202020204" pitchFamily="34" charset="0"/>
                        </a:rPr>
                        <a:t>UK </a:t>
                      </a:r>
                      <a:r>
                        <a:rPr lang="en-GB" sz="2000" dirty="0">
                          <a:solidFill>
                            <a:srgbClr val="404040"/>
                          </a:solidFill>
                          <a:latin typeface="Arial" panose="020B0604020202020204" pitchFamily="34" charset="0"/>
                          <a:cs typeface="Arial" panose="020B0604020202020204" pitchFamily="34" charset="0"/>
                        </a:rPr>
                        <a:t>Council for </a:t>
                      </a:r>
                      <a:r>
                        <a:rPr lang="en-GB" sz="2000" spc="5" dirty="0">
                          <a:solidFill>
                            <a:srgbClr val="404040"/>
                          </a:solidFill>
                          <a:latin typeface="Arial" panose="020B0604020202020204" pitchFamily="34" charset="0"/>
                          <a:cs typeface="Arial" panose="020B0604020202020204" pitchFamily="34" charset="0"/>
                        </a:rPr>
                        <a:t>Child </a:t>
                      </a:r>
                      <a:r>
                        <a:rPr lang="en-GB" sz="2000" dirty="0">
                          <a:solidFill>
                            <a:srgbClr val="404040"/>
                          </a:solidFill>
                          <a:latin typeface="Arial" panose="020B0604020202020204" pitchFamily="34" charset="0"/>
                          <a:cs typeface="Arial" panose="020B0604020202020204" pitchFamily="34" charset="0"/>
                        </a:rPr>
                        <a:t>Internet </a:t>
                      </a:r>
                      <a:r>
                        <a:rPr lang="en-GB" sz="2000" spc="-5" dirty="0">
                          <a:solidFill>
                            <a:srgbClr val="404040"/>
                          </a:solidFill>
                          <a:latin typeface="Arial" panose="020B0604020202020204" pitchFamily="34" charset="0"/>
                          <a:cs typeface="Arial" panose="020B0604020202020204" pitchFamily="34" charset="0"/>
                        </a:rPr>
                        <a:t>Safety</a:t>
                      </a:r>
                      <a:r>
                        <a:rPr lang="en-GB" sz="2000" spc="-80" dirty="0">
                          <a:solidFill>
                            <a:srgbClr val="404040"/>
                          </a:solidFill>
                          <a:latin typeface="Arial" panose="020B0604020202020204" pitchFamily="34" charset="0"/>
                          <a:cs typeface="Arial" panose="020B0604020202020204" pitchFamily="34" charset="0"/>
                        </a:rPr>
                        <a:t> </a:t>
                      </a:r>
                      <a:r>
                        <a:rPr lang="en-GB" sz="2000" spc="-5" dirty="0">
                          <a:solidFill>
                            <a:srgbClr val="404040"/>
                          </a:solidFill>
                          <a:latin typeface="Arial" panose="020B0604020202020204" pitchFamily="34" charset="0"/>
                          <a:cs typeface="Arial" panose="020B0604020202020204" pitchFamily="34" charset="0"/>
                        </a:rPr>
                        <a:t>(UKCCIS)</a:t>
                      </a:r>
                      <a:endParaRPr lang="en-GB" sz="20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u="sng" spc="-5" dirty="0">
                          <a:solidFill>
                            <a:srgbClr val="2C9FF0"/>
                          </a:solidFill>
                          <a:uFill>
                            <a:solidFill>
                              <a:srgbClr val="2C9FF0"/>
                            </a:solidFill>
                          </a:uFill>
                          <a:latin typeface="Arial" panose="020B0604020202020204" pitchFamily="34" charset="0"/>
                          <a:cs typeface="Arial" panose="020B0604020202020204" pitchFamily="34" charset="0"/>
                          <a:hlinkClick r:id="rId7"/>
                        </a:rPr>
                        <a:t>https://www.gov.uk/government/news/new-council-for-internet-safety- </a:t>
                      </a:r>
                      <a:r>
                        <a:rPr lang="en-GB" sz="1800" spc="-5" dirty="0">
                          <a:solidFill>
                            <a:srgbClr val="2C9FF0"/>
                          </a:solidFill>
                          <a:latin typeface="Arial" panose="020B0604020202020204" pitchFamily="34" charset="0"/>
                          <a:cs typeface="Arial" panose="020B0604020202020204" pitchFamily="34" charset="0"/>
                          <a:hlinkClick r:id="rId7"/>
                        </a:rPr>
                        <a:t> in-the-</a:t>
                      </a:r>
                      <a:r>
                        <a:rPr lang="en-GB" sz="1800" spc="-5" dirty="0" err="1">
                          <a:solidFill>
                            <a:srgbClr val="2C9FF0"/>
                          </a:solidFill>
                          <a:latin typeface="Arial" panose="020B0604020202020204" pitchFamily="34" charset="0"/>
                          <a:cs typeface="Arial" panose="020B0604020202020204" pitchFamily="34" charset="0"/>
                          <a:hlinkClick r:id="rId7"/>
                        </a:rPr>
                        <a:t>uk</a:t>
                      </a:r>
                      <a:r>
                        <a:rPr lang="en-GB" sz="1800" spc="-5" dirty="0">
                          <a:solidFill>
                            <a:srgbClr val="2C9FF0"/>
                          </a:solidFill>
                          <a:latin typeface="Arial" panose="020B0604020202020204" pitchFamily="34" charset="0"/>
                          <a:cs typeface="Arial" panose="020B0604020202020204" pitchFamily="34" charset="0"/>
                          <a:hlinkClick r:id="rId7"/>
                        </a:rPr>
                        <a:t> </a:t>
                      </a:r>
                      <a:r>
                        <a:rPr lang="en-GB" sz="1800" spc="-5" dirty="0">
                          <a:solidFill>
                            <a:srgbClr val="404040"/>
                          </a:solidFill>
                          <a:latin typeface="Arial" panose="020B0604020202020204" pitchFamily="34" charset="0"/>
                          <a:cs typeface="Arial" panose="020B0604020202020204" pitchFamily="34" charset="0"/>
                          <a:hlinkClick r:id="rId7"/>
                        </a:rPr>
                        <a:t>and guidance </a:t>
                      </a:r>
                      <a:r>
                        <a:rPr lang="en-GB" sz="1800" dirty="0">
                          <a:solidFill>
                            <a:srgbClr val="404040"/>
                          </a:solidFill>
                          <a:latin typeface="Arial" panose="020B0604020202020204" pitchFamily="34" charset="0"/>
                          <a:cs typeface="Arial" panose="020B0604020202020204" pitchFamily="34" charset="0"/>
                          <a:hlinkClick r:id="rId7"/>
                        </a:rPr>
                        <a:t>on</a:t>
                      </a:r>
                      <a:r>
                        <a:rPr lang="en-GB" sz="1800" spc="-40" dirty="0">
                          <a:solidFill>
                            <a:srgbClr val="404040"/>
                          </a:solidFill>
                          <a:latin typeface="Arial" panose="020B0604020202020204" pitchFamily="34" charset="0"/>
                          <a:cs typeface="Arial" panose="020B0604020202020204" pitchFamily="34" charset="0"/>
                          <a:hlinkClick r:id="rId7"/>
                        </a:rPr>
                        <a:t> </a:t>
                      </a:r>
                      <a:r>
                        <a:rPr lang="en-GB" sz="1800" spc="-5" dirty="0">
                          <a:solidFill>
                            <a:srgbClr val="404040"/>
                          </a:solidFill>
                          <a:latin typeface="Arial" panose="020B0604020202020204" pitchFamily="34" charset="0"/>
                          <a:cs typeface="Arial" panose="020B0604020202020204" pitchFamily="34" charset="0"/>
                          <a:hlinkClick r:id="rId7"/>
                        </a:rPr>
                        <a:t>Sexting</a:t>
                      </a:r>
                      <a:endParaRPr lang="en-GB" sz="1800" dirty="0">
                        <a:latin typeface="Arial" panose="020B0604020202020204" pitchFamily="34" charset="0"/>
                        <a:cs typeface="Arial" panose="020B0604020202020204" pitchFamily="34" charset="0"/>
                      </a:endParaRPr>
                    </a:p>
                    <a:p>
                      <a:endParaRPr lang="en-GB" dirty="0"/>
                    </a:p>
                  </a:txBody>
                  <a:tcPr/>
                </a:tc>
                <a:extLst>
                  <a:ext uri="{0D108BD9-81ED-4DB2-BD59-A6C34878D82A}">
                    <a16:rowId xmlns:a16="http://schemas.microsoft.com/office/drawing/2014/main" val="1623518085"/>
                  </a:ext>
                </a:extLst>
              </a:tr>
              <a:tr h="610999">
                <a:tc>
                  <a:txBody>
                    <a:bodyPr/>
                    <a:lstStyle/>
                    <a:p>
                      <a:pPr>
                        <a:lnSpc>
                          <a:spcPct val="114000"/>
                        </a:lnSpc>
                        <a:buClr>
                          <a:srgbClr val="00B0F0"/>
                        </a:buClr>
                        <a:tabLst>
                          <a:tab pos="0" algn="l"/>
                        </a:tabLst>
                      </a:pPr>
                      <a:r>
                        <a:rPr lang="en-GB" sz="2000" dirty="0" err="1">
                          <a:solidFill>
                            <a:srgbClr val="404040"/>
                          </a:solidFill>
                          <a:latin typeface="Arial" panose="020B0604020202020204" pitchFamily="34" charset="0"/>
                          <a:cs typeface="Arial" panose="020B0604020202020204" pitchFamily="34" charset="0"/>
                        </a:rPr>
                        <a:t>Childnet</a:t>
                      </a:r>
                      <a:endParaRPr lang="en-GB" sz="2000" spc="-30" dirty="0">
                        <a:solidFill>
                          <a:srgbClr val="404040"/>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spc="-5" dirty="0">
                          <a:solidFill>
                            <a:srgbClr val="2C9FF0"/>
                          </a:solidFill>
                          <a:latin typeface="Arial" panose="020B0604020202020204" pitchFamily="34" charset="0"/>
                          <a:cs typeface="Arial" panose="020B0604020202020204" pitchFamily="34" charset="0"/>
                          <a:hlinkClick r:id="rId8"/>
                        </a:rPr>
                        <a:t>www.childnet.com/resources</a:t>
                      </a:r>
                      <a:endParaRPr lang="en-GB" sz="1800" dirty="0">
                        <a:latin typeface="Arial" panose="020B0604020202020204" pitchFamily="34" charset="0"/>
                        <a:cs typeface="Arial" panose="020B0604020202020204" pitchFamily="34" charset="0"/>
                      </a:endParaRPr>
                    </a:p>
                    <a:p>
                      <a:endParaRPr lang="en-GB" dirty="0"/>
                    </a:p>
                  </a:txBody>
                  <a:tcPr/>
                </a:tc>
                <a:extLst>
                  <a:ext uri="{0D108BD9-81ED-4DB2-BD59-A6C34878D82A}">
                    <a16:rowId xmlns:a16="http://schemas.microsoft.com/office/drawing/2014/main" val="3041516523"/>
                  </a:ext>
                </a:extLst>
              </a:tr>
              <a:tr h="610999">
                <a:tc>
                  <a:txBody>
                    <a:bodyPr/>
                    <a:lstStyle/>
                    <a:p>
                      <a:pPr marL="0" marR="3133090" indent="0">
                        <a:lnSpc>
                          <a:spcPct val="114000"/>
                        </a:lnSpc>
                        <a:buClr>
                          <a:srgbClr val="00B0F0"/>
                        </a:buClr>
                        <a:tabLst>
                          <a:tab pos="725488" algn="l"/>
                        </a:tabLst>
                      </a:pPr>
                      <a:r>
                        <a:rPr lang="fr-FR" sz="2000" dirty="0">
                          <a:solidFill>
                            <a:srgbClr val="404040"/>
                          </a:solidFill>
                          <a:latin typeface="Arial" panose="020B0604020202020204" pitchFamily="34" charset="0"/>
                          <a:cs typeface="Arial" panose="020B0604020202020204" pitchFamily="34" charset="0"/>
                        </a:rPr>
                        <a:t>Parent Zone</a:t>
                      </a:r>
                      <a:endParaRPr lang="fr-FR" sz="2000" spc="-5" dirty="0">
                        <a:solidFill>
                          <a:srgbClr val="2C9FF0"/>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u="sng" spc="-5" dirty="0">
                          <a:solidFill>
                            <a:srgbClr val="2C9FF0"/>
                          </a:solidFill>
                          <a:uFill>
                            <a:solidFill>
                              <a:srgbClr val="2C9FF0"/>
                            </a:solidFill>
                          </a:uFill>
                          <a:latin typeface="Arial" panose="020B0604020202020204" pitchFamily="34" charset="0"/>
                          <a:cs typeface="Arial" panose="020B0604020202020204" pitchFamily="34" charset="0"/>
                          <a:hlinkClick r:id="rId9"/>
                        </a:rPr>
                        <a:t>https://www.parentzone.me/</a:t>
                      </a:r>
                      <a:endParaRPr lang="fr-FR"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77249579"/>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835" y="428357"/>
            <a:ext cx="10187419" cy="752129"/>
          </a:xfrm>
          <a:prstGeom prst="rect">
            <a:avLst/>
          </a:prstGeom>
        </p:spPr>
        <p:txBody>
          <a:bodyPr vert="horz" wrap="square" lIns="0" tIns="13335" rIns="0" bIns="0" rtlCol="0" anchor="b">
            <a:spAutoFit/>
          </a:bodyPr>
          <a:lstStyle/>
          <a:p>
            <a:pPr marL="12700">
              <a:lnSpc>
                <a:spcPct val="100000"/>
              </a:lnSpc>
              <a:spcBef>
                <a:spcPts val="105"/>
              </a:spcBef>
            </a:pPr>
            <a:r>
              <a:rPr lang="en-GB" dirty="0">
                <a:latin typeface="Arial" panose="020B0604020202020204" pitchFamily="34" charset="0"/>
                <a:cs typeface="Arial" panose="020B0604020202020204" pitchFamily="34" charset="0"/>
              </a:rPr>
              <a:t>Mini-Plenary</a:t>
            </a:r>
            <a:endParaRPr dirty="0">
              <a:latin typeface="Arial" panose="020B0604020202020204" pitchFamily="34" charset="0"/>
              <a:cs typeface="Arial" panose="020B0604020202020204" pitchFamily="34" charset="0"/>
            </a:endParaRPr>
          </a:p>
        </p:txBody>
      </p:sp>
      <p:sp>
        <p:nvSpPr>
          <p:cNvPr id="3" name="object 3"/>
          <p:cNvSpPr txBox="1"/>
          <p:nvPr/>
        </p:nvSpPr>
        <p:spPr>
          <a:xfrm>
            <a:off x="1203835" y="1590108"/>
            <a:ext cx="10187418" cy="6136873"/>
          </a:xfrm>
          <a:prstGeom prst="rect">
            <a:avLst/>
          </a:prstGeom>
        </p:spPr>
        <p:txBody>
          <a:bodyPr vert="horz" wrap="square" lIns="0" tIns="13335" rIns="0" bIns="0" rtlCol="0">
            <a:spAutoFit/>
          </a:bodyPr>
          <a:lstStyle/>
          <a:p>
            <a:pPr marL="12700" marR="123825">
              <a:lnSpc>
                <a:spcPct val="120000"/>
              </a:lnSpc>
              <a:spcAft>
                <a:spcPts val="2400"/>
              </a:spcAft>
            </a:pPr>
            <a:r>
              <a:rPr lang="en-GB" sz="2800" spc="-5" dirty="0">
                <a:solidFill>
                  <a:srgbClr val="404040"/>
                </a:solidFill>
                <a:latin typeface="Arial" panose="020B0604020202020204" pitchFamily="34" charset="0"/>
                <a:cs typeface="Arial" panose="020B0604020202020204" pitchFamily="34" charset="0"/>
              </a:rPr>
              <a:t>Overwhelmed!! … Is this a safeguarding issue? … Do I speak to the child / parent? … What do I do?</a:t>
            </a:r>
          </a:p>
          <a:p>
            <a:pPr marL="1441450" marR="123825" lvl="2" indent="-514350">
              <a:lnSpc>
                <a:spcPct val="120000"/>
              </a:lnSpc>
              <a:spcAft>
                <a:spcPts val="600"/>
              </a:spcAft>
              <a:buFont typeface="+mj-lt"/>
              <a:buAutoNum type="arabicPeriod"/>
            </a:pPr>
            <a:r>
              <a:rPr lang="en-GB" sz="2800" spc="-5" dirty="0">
                <a:solidFill>
                  <a:srgbClr val="404040"/>
                </a:solidFill>
                <a:latin typeface="Arial" panose="020B0604020202020204" pitchFamily="34" charset="0"/>
                <a:cs typeface="Arial" panose="020B0604020202020204" pitchFamily="34" charset="0"/>
              </a:rPr>
              <a:t>Safeguarding is everyone’s responsibility</a:t>
            </a:r>
          </a:p>
          <a:p>
            <a:pPr marL="1441450" marR="123825" lvl="2" indent="-514350">
              <a:lnSpc>
                <a:spcPct val="120000"/>
              </a:lnSpc>
              <a:spcAft>
                <a:spcPts val="600"/>
              </a:spcAft>
              <a:buFont typeface="+mj-lt"/>
              <a:buAutoNum type="arabicPeriod"/>
            </a:pPr>
            <a:r>
              <a:rPr lang="en-GB" sz="2800" spc="-5" dirty="0">
                <a:solidFill>
                  <a:srgbClr val="404040"/>
                </a:solidFill>
                <a:latin typeface="Arial" panose="020B0604020202020204" pitchFamily="34" charset="0"/>
                <a:cs typeface="Arial" panose="020B0604020202020204" pitchFamily="34" charset="0"/>
              </a:rPr>
              <a:t>KCSIE (2025)</a:t>
            </a:r>
          </a:p>
          <a:p>
            <a:pPr marL="1441450" marR="123825" lvl="2" indent="-514350">
              <a:lnSpc>
                <a:spcPct val="120000"/>
              </a:lnSpc>
              <a:spcAft>
                <a:spcPts val="600"/>
              </a:spcAft>
              <a:buFont typeface="+mj-lt"/>
              <a:buAutoNum type="arabicPeriod"/>
            </a:pPr>
            <a:r>
              <a:rPr lang="en-GB" sz="2800" spc="-5" dirty="0">
                <a:solidFill>
                  <a:srgbClr val="404040"/>
                </a:solidFill>
                <a:latin typeface="Arial" panose="020B0604020202020204" pitchFamily="34" charset="0"/>
                <a:cs typeface="Arial" panose="020B0604020202020204" pitchFamily="34" charset="0"/>
              </a:rPr>
              <a:t>Know my school context</a:t>
            </a:r>
          </a:p>
          <a:p>
            <a:pPr marL="1441450" marR="123825" lvl="2" indent="-514350">
              <a:lnSpc>
                <a:spcPct val="120000"/>
              </a:lnSpc>
              <a:spcAft>
                <a:spcPts val="600"/>
              </a:spcAft>
              <a:buFont typeface="+mj-lt"/>
              <a:buAutoNum type="arabicPeriod"/>
            </a:pPr>
            <a:r>
              <a:rPr lang="en-GB" sz="2800" spc="-5" dirty="0">
                <a:solidFill>
                  <a:srgbClr val="404040"/>
                </a:solidFill>
                <a:latin typeface="Arial" panose="020B0604020202020204" pitchFamily="34" charset="0"/>
                <a:cs typeface="Arial" panose="020B0604020202020204" pitchFamily="34" charset="0"/>
              </a:rPr>
              <a:t>Early Help / Level of Need</a:t>
            </a:r>
          </a:p>
          <a:p>
            <a:pPr marL="1441450" marR="123825" lvl="2" indent="-514350">
              <a:lnSpc>
                <a:spcPct val="120000"/>
              </a:lnSpc>
              <a:spcAft>
                <a:spcPts val="600"/>
              </a:spcAft>
              <a:buFont typeface="+mj-lt"/>
              <a:buAutoNum type="arabicPeriod"/>
            </a:pPr>
            <a:r>
              <a:rPr lang="en-GB" sz="2800" spc="-5" dirty="0">
                <a:solidFill>
                  <a:srgbClr val="404040"/>
                </a:solidFill>
                <a:latin typeface="Arial" panose="020B0604020202020204" pitchFamily="34" charset="0"/>
                <a:cs typeface="Arial" panose="020B0604020202020204" pitchFamily="34" charset="0"/>
              </a:rPr>
              <a:t>Managing Disclosures – the 5 Rs</a:t>
            </a:r>
            <a:r>
              <a:rPr lang="en-GB" sz="2800" spc="-5" dirty="0">
                <a:solidFill>
                  <a:srgbClr val="FF0000"/>
                </a:solidFill>
                <a:latin typeface="Arial" panose="020B0604020202020204" pitchFamily="34" charset="0"/>
                <a:cs typeface="Arial" panose="020B0604020202020204" pitchFamily="34" charset="0"/>
              </a:rPr>
              <a:t> (recognise)</a:t>
            </a:r>
          </a:p>
          <a:p>
            <a:pPr marL="527050" marR="123825" indent="-514350">
              <a:lnSpc>
                <a:spcPct val="120000"/>
              </a:lnSpc>
              <a:spcAft>
                <a:spcPts val="1200"/>
              </a:spcAft>
              <a:buFont typeface="+mj-lt"/>
              <a:buAutoNum type="arabicPeriod"/>
            </a:pPr>
            <a:endParaRPr lang="en-GB" sz="2800" spc="-5" dirty="0">
              <a:solidFill>
                <a:srgbClr val="404040"/>
              </a:solidFill>
              <a:latin typeface="Arial" panose="020B0604020202020204" pitchFamily="34" charset="0"/>
              <a:cs typeface="Arial" panose="020B0604020202020204" pitchFamily="34" charset="0"/>
            </a:endParaRPr>
          </a:p>
          <a:p>
            <a:pPr marL="527050" marR="123825" indent="-514350">
              <a:lnSpc>
                <a:spcPct val="120000"/>
              </a:lnSpc>
              <a:spcAft>
                <a:spcPts val="1200"/>
              </a:spcAft>
              <a:buFont typeface="+mj-lt"/>
              <a:buAutoNum type="arabicPeriod"/>
            </a:pPr>
            <a:endParaRPr lang="en-GB" sz="2800" spc="-5" dirty="0">
              <a:solidFill>
                <a:srgbClr val="404040"/>
              </a:solidFill>
              <a:latin typeface="Arial" panose="020B0604020202020204" pitchFamily="34" charset="0"/>
              <a:cs typeface="Arial" panose="020B0604020202020204" pitchFamily="34" charset="0"/>
            </a:endParaRPr>
          </a:p>
          <a:p>
            <a:pPr marL="527050" marR="123825" indent="-514350">
              <a:lnSpc>
                <a:spcPct val="120000"/>
              </a:lnSpc>
              <a:spcAft>
                <a:spcPts val="1200"/>
              </a:spcAft>
              <a:buFont typeface="+mj-lt"/>
              <a:buAutoNum type="arabicPeriod"/>
            </a:pPr>
            <a:endParaRPr lang="en-GB" sz="2800" spc="-5" dirty="0">
              <a:solidFill>
                <a:srgbClr val="404040"/>
              </a:solidFill>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A7F71931-BA49-41B9-87B4-2163F06522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699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68" y="552856"/>
            <a:ext cx="8788323" cy="646844"/>
          </a:xfrm>
          <a:prstGeom prst="rect">
            <a:avLst/>
          </a:prstGeom>
        </p:spPr>
        <p:txBody>
          <a:bodyPr vert="horz" wrap="square" lIns="0" tIns="13335" rIns="0" bIns="0" rtlCol="0" anchor="b">
            <a:spAutoFit/>
          </a:bodyPr>
          <a:lstStyle/>
          <a:p>
            <a:pPr marL="12700">
              <a:spcBef>
                <a:spcPts val="105"/>
              </a:spcBef>
            </a:pPr>
            <a:r>
              <a:rPr lang="en-GB" b="1" spc="-5" dirty="0">
                <a:solidFill>
                  <a:srgbClr val="FF0000"/>
                </a:solidFill>
                <a:latin typeface="Arial" panose="020B0604020202020204" pitchFamily="34" charset="0"/>
                <a:cs typeface="Arial" panose="020B0604020202020204" pitchFamily="34" charset="0"/>
              </a:rPr>
              <a:t>Respond</a:t>
            </a:r>
            <a:r>
              <a:rPr lang="en-GB" spc="-5" dirty="0">
                <a:latin typeface="Arial" panose="020B0604020202020204" pitchFamily="34" charset="0"/>
                <a:cs typeface="Arial" panose="020B0604020202020204" pitchFamily="34" charset="0"/>
              </a:rPr>
              <a:t> to Disclosures</a:t>
            </a:r>
            <a:endParaRPr dirty="0">
              <a:latin typeface="Arial" panose="020B0604020202020204" pitchFamily="34" charset="0"/>
              <a:cs typeface="Arial" panose="020B0604020202020204" pitchFamily="34" charset="0"/>
            </a:endParaRP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ED4E7196-7DA8-A4AE-639C-9A8963E1CAE8}"/>
              </a:ext>
            </a:extLst>
          </p:cNvPr>
          <p:cNvSpPr txBox="1"/>
          <p:nvPr/>
        </p:nvSpPr>
        <p:spPr>
          <a:xfrm>
            <a:off x="1194119" y="1506271"/>
            <a:ext cx="10406237" cy="4529958"/>
          </a:xfrm>
          <a:prstGeom prst="rect">
            <a:avLst/>
          </a:prstGeom>
          <a:noFill/>
        </p:spPr>
        <p:txBody>
          <a:bodyPr wrap="square">
            <a:spAutoFit/>
          </a:bodyPr>
          <a:lstStyle/>
          <a:p>
            <a:pPr>
              <a:lnSpc>
                <a:spcPct val="107000"/>
              </a:lnSpc>
              <a:spcAft>
                <a:spcPts val="2400"/>
              </a:spcAft>
            </a:pPr>
            <a:r>
              <a:rPr lang="en-GB" sz="2600" dirty="0">
                <a:solidFill>
                  <a:srgbClr val="303030"/>
                </a:solidFill>
                <a:effectLst/>
                <a:latin typeface="Arial" panose="020B0604020202020204" pitchFamily="34" charset="0"/>
                <a:ea typeface="Times New Roman" panose="02020603050405020304" pitchFamily="18" charset="0"/>
                <a:cs typeface="Arial" panose="020B0604020202020204" pitchFamily="34" charset="0"/>
              </a:rPr>
              <a:t>Beth is known for being an inquisitive and chatty member of the class. Recently, however, you have noticed a complete change in her behaviour. For the last couple of weeks, Beth has been much quieter and withdrawn. You also notice that although it is a very hot summer and Beth wore dresses a few weeks ago, she has recently been consistently wearing clothes that cover her whole body.</a:t>
            </a:r>
            <a:endParaRPr lang="en-GB" sz="2600" dirty="0">
              <a:solidFill>
                <a:srgbClr val="303030"/>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2400"/>
              </a:spcAft>
            </a:pPr>
            <a:r>
              <a:rPr lang="en-GB" sz="2600" dirty="0">
                <a:solidFill>
                  <a:srgbClr val="303030"/>
                </a:solidFill>
                <a:effectLst/>
                <a:latin typeface="Arial" panose="020B0604020202020204" pitchFamily="34" charset="0"/>
                <a:ea typeface="Calibri" panose="020F0502020204030204" pitchFamily="34" charset="0"/>
                <a:cs typeface="Arial" panose="020B0604020202020204" pitchFamily="34" charset="0"/>
              </a:rPr>
              <a:t>Beth approaches you and asks if she can talk to you about something.  </a:t>
            </a:r>
            <a:endParaRPr lang="en-GB" sz="2600" dirty="0">
              <a:solidFill>
                <a:srgbClr val="303030"/>
              </a:solidFill>
              <a:latin typeface="Arial" panose="020B0604020202020204" pitchFamily="34" charset="0"/>
              <a:ea typeface="Calibri" panose="020F0502020204030204" pitchFamily="34" charset="0"/>
              <a:cs typeface="Arial" panose="020B0604020202020204" pitchFamily="34" charset="0"/>
            </a:endParaRPr>
          </a:p>
          <a:p>
            <a:pPr>
              <a:lnSpc>
                <a:spcPct val="107000"/>
              </a:lnSpc>
              <a:spcAft>
                <a:spcPts val="2400"/>
              </a:spcAft>
            </a:pPr>
            <a:r>
              <a:rPr lang="en-GB" sz="2600" dirty="0">
                <a:solidFill>
                  <a:srgbClr val="303030"/>
                </a:solidFill>
                <a:effectLst/>
                <a:latin typeface="Arial" panose="020B0604020202020204" pitchFamily="34" charset="0"/>
                <a:ea typeface="Calibri" panose="020F0502020204030204" pitchFamily="34" charset="0"/>
                <a:cs typeface="Arial" panose="020B0604020202020204" pitchFamily="34" charset="0"/>
              </a:rPr>
              <a:t>How do you respond?</a:t>
            </a:r>
            <a:endParaRPr lang="en-GB" sz="2600" dirty="0">
              <a:effectLst/>
              <a:latin typeface="Arial" panose="020B0604020202020204" pitchFamily="34" charset="0"/>
              <a:ea typeface="Calibri" panose="020F0502020204030204" pitchFamily="34" charset="0"/>
              <a:cs typeface="Arial" panose="020B0604020202020204" pitchFamily="34" charset="0"/>
            </a:endParaRPr>
          </a:p>
        </p:txBody>
      </p:sp>
      <p:pic>
        <p:nvPicPr>
          <p:cNvPr id="3" name="Picture 2" descr="See the source image">
            <a:extLst>
              <a:ext uri="{FF2B5EF4-FFF2-40B4-BE49-F238E27FC236}">
                <a16:creationId xmlns:a16="http://schemas.microsoft.com/office/drawing/2014/main" id="{EDF615D1-7D0D-AA35-E288-513E502AE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6" y="89908"/>
            <a:ext cx="1281315" cy="12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8042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5536" y="408460"/>
            <a:ext cx="8788323" cy="589007"/>
          </a:xfrm>
          <a:prstGeom prst="rect">
            <a:avLst/>
          </a:prstGeom>
        </p:spPr>
        <p:txBody>
          <a:bodyPr vert="horz" wrap="square" lIns="0" tIns="13335" rIns="0" bIns="0" rtlCol="0" anchor="b">
            <a:spAutoFit/>
          </a:bodyPr>
          <a:lstStyle/>
          <a:p>
            <a:pPr marL="12700">
              <a:spcBef>
                <a:spcPts val="105"/>
              </a:spcBef>
            </a:pPr>
            <a:r>
              <a:rPr lang="en-GB" sz="4400" spc="-5" dirty="0">
                <a:latin typeface="Arial" panose="020B0604020202020204" pitchFamily="34" charset="0"/>
                <a:cs typeface="Arial" panose="020B0604020202020204" pitchFamily="34" charset="0"/>
              </a:rPr>
              <a:t>Managing Disclosures – </a:t>
            </a:r>
            <a:r>
              <a:rPr lang="en-GB" sz="4400" b="1" spc="-5" dirty="0">
                <a:solidFill>
                  <a:srgbClr val="FF0000"/>
                </a:solidFill>
                <a:latin typeface="Arial" panose="020B0604020202020204" pitchFamily="34" charset="0"/>
                <a:cs typeface="Arial" panose="020B0604020202020204" pitchFamily="34" charset="0"/>
              </a:rPr>
              <a:t>the 5 R’s</a:t>
            </a:r>
            <a:endParaRPr sz="4400" b="1" dirty="0">
              <a:solidFill>
                <a:srgbClr val="FF0000"/>
              </a:solidFill>
              <a:latin typeface="Arial" panose="020B0604020202020204" pitchFamily="34" charset="0"/>
              <a:cs typeface="Arial" panose="020B0604020202020204" pitchFamily="34" charset="0"/>
            </a:endParaRP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8533C1-EEDC-E4DF-A655-F566346FAC24}"/>
              </a:ext>
            </a:extLst>
          </p:cNvPr>
          <p:cNvGraphicFramePr/>
          <p:nvPr>
            <p:extLst>
              <p:ext uri="{D42A27DB-BD31-4B8C-83A1-F6EECF244321}">
                <p14:modId xmlns:p14="http://schemas.microsoft.com/office/powerpoint/2010/main" val="1787638949"/>
              </p:ext>
            </p:extLst>
          </p:nvPr>
        </p:nvGraphicFramePr>
        <p:xfrm>
          <a:off x="102013" y="719667"/>
          <a:ext cx="11987973" cy="2386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26AD7E9E-E6D7-769B-5CDB-9BACD8913A8B}"/>
              </a:ext>
            </a:extLst>
          </p:cNvPr>
          <p:cNvSpPr txBox="1"/>
          <p:nvPr/>
        </p:nvSpPr>
        <p:spPr>
          <a:xfrm>
            <a:off x="102012" y="2569779"/>
            <a:ext cx="2247049" cy="1431161"/>
          </a:xfrm>
          <a:prstGeom prst="rect">
            <a:avLst/>
          </a:prstGeom>
          <a:noFill/>
        </p:spPr>
        <p:txBody>
          <a:bodyPr wrap="square" rtlCol="0">
            <a:spAutoFit/>
          </a:bodyPr>
          <a:lstStyle/>
          <a:p>
            <a:pPr>
              <a:spcAft>
                <a:spcPts val="1800"/>
              </a:spcAft>
            </a:pPr>
            <a:r>
              <a:rPr lang="en-GB" dirty="0">
                <a:latin typeface="Arial" panose="020B0604020202020204" pitchFamily="34" charset="0"/>
                <a:cs typeface="Arial" panose="020B0604020202020204" pitchFamily="34" charset="0"/>
              </a:rPr>
              <a:t>Know the vulnerable groups (Early Help)</a:t>
            </a:r>
          </a:p>
          <a:p>
            <a:pPr>
              <a:spcAft>
                <a:spcPts val="1800"/>
              </a:spcAft>
            </a:pPr>
            <a:r>
              <a:rPr lang="en-GB" dirty="0">
                <a:latin typeface="Arial" panose="020B0604020202020204" pitchFamily="34" charset="0"/>
                <a:cs typeface="Arial" panose="020B0604020202020204" pitchFamily="34" charset="0"/>
              </a:rPr>
              <a:t>Signs / symptoms</a:t>
            </a:r>
          </a:p>
        </p:txBody>
      </p:sp>
      <p:sp>
        <p:nvSpPr>
          <p:cNvPr id="8" name="TextBox 7">
            <a:extLst>
              <a:ext uri="{FF2B5EF4-FFF2-40B4-BE49-F238E27FC236}">
                <a16:creationId xmlns:a16="http://schemas.microsoft.com/office/drawing/2014/main" id="{B277D1C8-0A4D-D205-8C5F-EA8E63CAC804}"/>
              </a:ext>
            </a:extLst>
          </p:cNvPr>
          <p:cNvSpPr txBox="1"/>
          <p:nvPr/>
        </p:nvSpPr>
        <p:spPr>
          <a:xfrm>
            <a:off x="2553086" y="2569779"/>
            <a:ext cx="2247049" cy="4801314"/>
          </a:xfrm>
          <a:prstGeom prst="rect">
            <a:avLst/>
          </a:prstGeom>
          <a:noFill/>
        </p:spPr>
        <p:txBody>
          <a:bodyPr wrap="square" rtlCol="0">
            <a:spAutoFit/>
          </a:bodyPr>
          <a:lstStyle/>
          <a:p>
            <a:pPr>
              <a:spcAft>
                <a:spcPts val="1800"/>
              </a:spcAft>
            </a:pPr>
            <a:r>
              <a:rPr lang="en-GB" dirty="0">
                <a:latin typeface="Arial" panose="020B0604020202020204" pitchFamily="34" charset="0"/>
                <a:cs typeface="Arial" panose="020B0604020202020204" pitchFamily="34" charset="0"/>
              </a:rPr>
              <a:t>Do not investigate</a:t>
            </a:r>
          </a:p>
          <a:p>
            <a:pPr>
              <a:spcAft>
                <a:spcPts val="1800"/>
              </a:spcAft>
            </a:pPr>
            <a:r>
              <a:rPr lang="en-GB" dirty="0">
                <a:latin typeface="Arial" panose="020B0604020202020204" pitchFamily="34" charset="0"/>
                <a:cs typeface="Arial" panose="020B0604020202020204" pitchFamily="34" charset="0"/>
              </a:rPr>
              <a:t>Let them tell their story – ‘TED’</a:t>
            </a:r>
          </a:p>
          <a:p>
            <a:pPr>
              <a:spcAft>
                <a:spcPts val="1800"/>
              </a:spcAft>
            </a:pPr>
            <a:r>
              <a:rPr lang="en-GB" dirty="0">
                <a:latin typeface="Arial" panose="020B0604020202020204" pitchFamily="34" charset="0"/>
                <a:cs typeface="Arial" panose="020B0604020202020204" pitchFamily="34" charset="0"/>
              </a:rPr>
              <a:t>Open, non-leading questions… contaminate evidence</a:t>
            </a:r>
          </a:p>
          <a:p>
            <a:pPr>
              <a:spcAft>
                <a:spcPts val="1800"/>
              </a:spcAft>
            </a:pPr>
            <a:r>
              <a:rPr lang="en-GB" dirty="0">
                <a:latin typeface="Arial" panose="020B0604020202020204" pitchFamily="34" charset="0"/>
                <a:cs typeface="Arial" panose="020B0604020202020204" pitchFamily="34" charset="0"/>
              </a:rPr>
              <a:t>Reassure / supportive</a:t>
            </a:r>
          </a:p>
          <a:p>
            <a:pPr>
              <a:spcAft>
                <a:spcPts val="1800"/>
              </a:spcAft>
            </a:pPr>
            <a:r>
              <a:rPr lang="en-GB" dirty="0">
                <a:latin typeface="Arial" panose="020B0604020202020204" pitchFamily="34" charset="0"/>
                <a:cs typeface="Arial" panose="020B0604020202020204" pitchFamily="34" charset="0"/>
              </a:rPr>
              <a:t>Must pass on</a:t>
            </a:r>
          </a:p>
          <a:p>
            <a:pPr>
              <a:spcAft>
                <a:spcPts val="1800"/>
              </a:spcAft>
            </a:pPr>
            <a:endParaRPr lang="en-GB" dirty="0">
              <a:latin typeface="Arial" panose="020B0604020202020204" pitchFamily="34" charset="0"/>
              <a:cs typeface="Arial" panose="020B0604020202020204" pitchFamily="34" charset="0"/>
            </a:endParaRPr>
          </a:p>
          <a:p>
            <a:pPr>
              <a:spcAft>
                <a:spcPts val="1800"/>
              </a:spcAft>
            </a:pP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74444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68" y="552856"/>
            <a:ext cx="8788323" cy="646844"/>
          </a:xfrm>
          <a:prstGeom prst="rect">
            <a:avLst/>
          </a:prstGeom>
        </p:spPr>
        <p:txBody>
          <a:bodyPr vert="horz" wrap="square" lIns="0" tIns="13335" rIns="0" bIns="0" rtlCol="0" anchor="b">
            <a:spAutoFit/>
          </a:bodyPr>
          <a:lstStyle/>
          <a:p>
            <a:pPr marL="12700">
              <a:spcBef>
                <a:spcPts val="105"/>
              </a:spcBef>
            </a:pPr>
            <a:r>
              <a:rPr lang="en-GB" b="1" spc="-5" dirty="0">
                <a:solidFill>
                  <a:srgbClr val="FF0000"/>
                </a:solidFill>
                <a:latin typeface="Arial" panose="020B0604020202020204" pitchFamily="34" charset="0"/>
                <a:cs typeface="Arial" panose="020B0604020202020204" pitchFamily="34" charset="0"/>
              </a:rPr>
              <a:t>Responding</a:t>
            </a:r>
            <a:r>
              <a:rPr lang="en-GB" spc="-5" dirty="0">
                <a:latin typeface="Arial" panose="020B0604020202020204" pitchFamily="34" charset="0"/>
                <a:cs typeface="Arial" panose="020B0604020202020204" pitchFamily="34" charset="0"/>
              </a:rPr>
              <a:t> to Disclosures</a:t>
            </a:r>
            <a:endParaRPr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0A0D79-0BB5-4DC7-8CCD-66D59936596D}"/>
              </a:ext>
            </a:extLst>
          </p:cNvPr>
          <p:cNvSpPr txBox="1"/>
          <p:nvPr/>
        </p:nvSpPr>
        <p:spPr>
          <a:xfrm>
            <a:off x="684330" y="1432319"/>
            <a:ext cx="10823340" cy="5421421"/>
          </a:xfrm>
          <a:prstGeom prst="rect">
            <a:avLst/>
          </a:prstGeom>
          <a:noFill/>
        </p:spPr>
        <p:txBody>
          <a:bodyPr wrap="square" rtlCol="0">
            <a:spAutoFit/>
          </a:bodyPr>
          <a:lstStyle/>
          <a:p>
            <a:pPr marL="534988" lvl="1" indent="-534988">
              <a:lnSpc>
                <a:spcPct val="110000"/>
              </a:lnSpc>
              <a:spcAft>
                <a:spcPts val="600"/>
              </a:spcAft>
              <a:buClr>
                <a:srgbClr val="00B0F0"/>
              </a:buClr>
              <a:buFont typeface="Wingdings" panose="05000000000000000000" pitchFamily="2" charset="2"/>
              <a:buChar char="q"/>
              <a:tabLst>
                <a:tab pos="534988" algn="l"/>
              </a:tabLst>
            </a:pPr>
            <a:r>
              <a:rPr lang="en-GB" sz="2000" i="1" dirty="0">
                <a:latin typeface="Arial" panose="020B0604020202020204" pitchFamily="34" charset="0"/>
                <a:cs typeface="Arial" panose="020B0604020202020204" pitchFamily="34" charset="0"/>
              </a:rPr>
              <a:t>‘Children may not feel ready or know how to tell someone that they are being abused, exploited, or neglected, and/or they may not recognise their experiences as harmful’, </a:t>
            </a:r>
            <a:r>
              <a:rPr lang="en-GB" sz="2000" dirty="0">
                <a:latin typeface="Arial" panose="020B0604020202020204" pitchFamily="34" charset="0"/>
                <a:cs typeface="Arial" panose="020B0604020202020204" pitchFamily="34" charset="0"/>
              </a:rPr>
              <a:t>(KCSIE, 2025, para.17).  </a:t>
            </a:r>
          </a:p>
          <a:p>
            <a:pPr marL="534988" lvl="1" indent="-534988">
              <a:lnSpc>
                <a:spcPct val="110000"/>
              </a:lnSpc>
              <a:spcAft>
                <a:spcPts val="600"/>
              </a:spcAft>
              <a:buClr>
                <a:srgbClr val="00B0F0"/>
              </a:buClr>
              <a:buFont typeface="Wingdings" panose="05000000000000000000" pitchFamily="2" charset="2"/>
              <a:buChar char="q"/>
              <a:tabLst>
                <a:tab pos="534988" algn="l"/>
              </a:tabLst>
            </a:pPr>
            <a:r>
              <a:rPr lang="en-GB" sz="2000" i="1" dirty="0">
                <a:latin typeface="Arial" panose="020B0604020202020204" pitchFamily="34" charset="0"/>
                <a:cs typeface="Arial" panose="020B0604020202020204" pitchFamily="34" charset="0"/>
              </a:rPr>
              <a:t>‘Children may not find it easy to tell staff about their abuse verbally. Children can show signs or act in ways that they hope adults will notice and react to’, </a:t>
            </a:r>
            <a:r>
              <a:rPr lang="en-GB" sz="2000" dirty="0">
                <a:latin typeface="Arial" panose="020B0604020202020204" pitchFamily="34" charset="0"/>
                <a:cs typeface="Arial" panose="020B0604020202020204" pitchFamily="34" charset="0"/>
              </a:rPr>
              <a:t>(KCSIE, 2025, para.471)</a:t>
            </a:r>
            <a:endParaRPr lang="en-GB" sz="2000" dirty="0">
              <a:latin typeface="Arial" panose="020B0604020202020204" pitchFamily="34" charset="0"/>
              <a:ea typeface="Calibri" panose="020F0502020204030204" pitchFamily="34" charset="0"/>
              <a:cs typeface="Arial" panose="020B0604020202020204" pitchFamily="34" charset="0"/>
            </a:endParaRPr>
          </a:p>
          <a:p>
            <a:pPr marL="1449388" lvl="3" indent="-534988">
              <a:lnSpc>
                <a:spcPct val="110000"/>
              </a:lnSpc>
              <a:spcAft>
                <a:spcPts val="600"/>
              </a:spcAft>
              <a:buClr>
                <a:srgbClr val="00B0F0"/>
              </a:buClr>
              <a:buFont typeface="Wingdings" panose="05000000000000000000" pitchFamily="2" charset="2"/>
              <a:buChar char="q"/>
              <a:tabLst>
                <a:tab pos="534988" algn="l"/>
              </a:tabLst>
            </a:pPr>
            <a:r>
              <a:rPr lang="en-GB" sz="2000" dirty="0">
                <a:solidFill>
                  <a:schemeClr val="tx1">
                    <a:lumMod val="75000"/>
                    <a:lumOff val="25000"/>
                  </a:schemeClr>
                </a:solidFill>
                <a:latin typeface="Arial" panose="020B0604020202020204" pitchFamily="34" charset="0"/>
                <a:cs typeface="Arial" panose="020B0604020202020204" pitchFamily="34" charset="0"/>
              </a:rPr>
              <a:t>Children are no more likely to mislead than adults, particularly in relation to abusive incidents (Spence &amp; </a:t>
            </a:r>
            <a:r>
              <a:rPr lang="en-GB" sz="2000" dirty="0" err="1">
                <a:solidFill>
                  <a:schemeClr val="tx1">
                    <a:lumMod val="75000"/>
                    <a:lumOff val="25000"/>
                  </a:schemeClr>
                </a:solidFill>
                <a:latin typeface="Arial" panose="020B0604020202020204" pitchFamily="34" charset="0"/>
                <a:cs typeface="Arial" panose="020B0604020202020204" pitchFamily="34" charset="0"/>
              </a:rPr>
              <a:t>Flyn</a:t>
            </a:r>
            <a:r>
              <a:rPr lang="en-GB" sz="2000" dirty="0">
                <a:solidFill>
                  <a:schemeClr val="tx1">
                    <a:lumMod val="75000"/>
                    <a:lumOff val="25000"/>
                  </a:schemeClr>
                </a:solidFill>
                <a:latin typeface="Arial" panose="020B0604020202020204" pitchFamily="34" charset="0"/>
                <a:cs typeface="Arial" panose="020B0604020202020204" pitchFamily="34" charset="0"/>
              </a:rPr>
              <a:t>  1990).</a:t>
            </a:r>
          </a:p>
          <a:p>
            <a:pPr marL="1449388" lvl="3" indent="-534988">
              <a:lnSpc>
                <a:spcPct val="110000"/>
              </a:lnSpc>
              <a:spcAft>
                <a:spcPts val="600"/>
              </a:spcAft>
              <a:buClr>
                <a:srgbClr val="00B0F0"/>
              </a:buClr>
              <a:buFont typeface="Wingdings" panose="05000000000000000000" pitchFamily="2" charset="2"/>
              <a:buChar char="q"/>
              <a:tabLst>
                <a:tab pos="534988" algn="l"/>
              </a:tabLst>
            </a:pPr>
            <a:r>
              <a:rPr lang="en-GB" sz="2000" dirty="0">
                <a:solidFill>
                  <a:schemeClr val="tx1">
                    <a:lumMod val="75000"/>
                    <a:lumOff val="25000"/>
                  </a:schemeClr>
                </a:solidFill>
                <a:latin typeface="Arial" panose="020B0604020202020204" pitchFamily="34" charset="0"/>
                <a:cs typeface="Arial" panose="020B0604020202020204" pitchFamily="34" charset="0"/>
              </a:rPr>
              <a:t>4</a:t>
            </a:r>
            <a:r>
              <a:rPr lang="en-GB" sz="2000" baseline="30000" dirty="0">
                <a:solidFill>
                  <a:schemeClr val="tx1">
                    <a:lumMod val="75000"/>
                    <a:lumOff val="25000"/>
                  </a:schemeClr>
                </a:solidFill>
                <a:latin typeface="Arial" panose="020B0604020202020204" pitchFamily="34" charset="0"/>
                <a:cs typeface="Arial" panose="020B0604020202020204" pitchFamily="34" charset="0"/>
              </a:rPr>
              <a:t>th</a:t>
            </a:r>
            <a:r>
              <a:rPr lang="en-GB" sz="2000" dirty="0">
                <a:solidFill>
                  <a:schemeClr val="tx1">
                    <a:lumMod val="75000"/>
                    <a:lumOff val="25000"/>
                  </a:schemeClr>
                </a:solidFill>
                <a:latin typeface="Arial" panose="020B0604020202020204" pitchFamily="34" charset="0"/>
                <a:cs typeface="Arial" panose="020B0604020202020204" pitchFamily="34" charset="0"/>
              </a:rPr>
              <a:t> disclosure!!</a:t>
            </a:r>
          </a:p>
          <a:p>
            <a:pPr marL="1449388" lvl="3" indent="-534988">
              <a:lnSpc>
                <a:spcPct val="110000"/>
              </a:lnSpc>
              <a:spcAft>
                <a:spcPts val="600"/>
              </a:spcAft>
              <a:buClr>
                <a:srgbClr val="00B0F0"/>
              </a:buClr>
              <a:buFont typeface="Wingdings" panose="05000000000000000000" pitchFamily="2" charset="2"/>
              <a:buChar char="q"/>
              <a:tabLst>
                <a:tab pos="534988" algn="l"/>
              </a:tabLst>
            </a:pPr>
            <a:r>
              <a:rPr lang="en-GB" sz="2000" dirty="0">
                <a:solidFill>
                  <a:schemeClr val="tx1">
                    <a:lumMod val="75000"/>
                    <a:lumOff val="25000"/>
                  </a:schemeClr>
                </a:solidFill>
                <a:latin typeface="Arial" panose="020B0604020202020204" pitchFamily="34" charset="0"/>
                <a:cs typeface="Arial" panose="020B0604020202020204" pitchFamily="34" charset="0"/>
              </a:rPr>
              <a:t>Children may retract allegations – this does not discredit the allegation.</a:t>
            </a:r>
          </a:p>
          <a:p>
            <a:pPr marL="1449388" lvl="3" indent="-534988">
              <a:lnSpc>
                <a:spcPct val="110000"/>
              </a:lnSpc>
              <a:spcAft>
                <a:spcPts val="600"/>
              </a:spcAft>
              <a:buClr>
                <a:srgbClr val="00B0F0"/>
              </a:buClr>
              <a:buFont typeface="Wingdings" panose="05000000000000000000" pitchFamily="2" charset="2"/>
              <a:buChar char="q"/>
              <a:tabLst>
                <a:tab pos="534988" algn="l"/>
              </a:tabLst>
            </a:pPr>
            <a:r>
              <a:rPr lang="en-GB" sz="2000" dirty="0">
                <a:solidFill>
                  <a:schemeClr val="tx1">
                    <a:lumMod val="75000"/>
                    <a:lumOff val="25000"/>
                  </a:schemeClr>
                </a:solidFill>
                <a:latin typeface="Arial" panose="020B0604020202020204" pitchFamily="34" charset="0"/>
                <a:cs typeface="Arial" panose="020B0604020202020204" pitchFamily="34" charset="0"/>
              </a:rPr>
              <a:t>Never examine a child or ask them to show you bruises, etc.</a:t>
            </a:r>
          </a:p>
          <a:p>
            <a:pPr marL="1449388" lvl="3" indent="-534988">
              <a:lnSpc>
                <a:spcPct val="110000"/>
              </a:lnSpc>
              <a:spcAft>
                <a:spcPts val="600"/>
              </a:spcAft>
              <a:buClr>
                <a:srgbClr val="00B0F0"/>
              </a:buClr>
              <a:buFont typeface="Wingdings" panose="05000000000000000000" pitchFamily="2" charset="2"/>
              <a:buChar char="q"/>
              <a:tabLst>
                <a:tab pos="534988" algn="l"/>
              </a:tabLst>
            </a:pPr>
            <a:r>
              <a:rPr lang="en-GB" sz="2000" dirty="0">
                <a:solidFill>
                  <a:schemeClr val="tx1">
                    <a:lumMod val="75000"/>
                    <a:lumOff val="25000"/>
                  </a:schemeClr>
                </a:solidFill>
                <a:latin typeface="Arial" panose="020B0604020202020204" pitchFamily="34" charset="0"/>
                <a:cs typeface="Arial" panose="020B0604020202020204" pitchFamily="34" charset="0"/>
              </a:rPr>
              <a:t>Empathy – but do not touch / pat / hug – different meaning to victim of abuse</a:t>
            </a:r>
          </a:p>
          <a:p>
            <a:pPr marL="1449388" lvl="3" indent="-534988">
              <a:lnSpc>
                <a:spcPct val="110000"/>
              </a:lnSpc>
              <a:spcAft>
                <a:spcPts val="600"/>
              </a:spcAft>
              <a:buClr>
                <a:srgbClr val="00B0F0"/>
              </a:buClr>
              <a:buFont typeface="Wingdings" panose="05000000000000000000" pitchFamily="2" charset="2"/>
              <a:buChar char="q"/>
              <a:tabLst>
                <a:tab pos="534988" algn="l"/>
              </a:tabLst>
            </a:pPr>
            <a:r>
              <a:rPr lang="en-GB" sz="2000" b="1" dirty="0">
                <a:solidFill>
                  <a:srgbClr val="FF0000"/>
                </a:solidFill>
                <a:latin typeface="Arial" panose="020B0604020202020204" pitchFamily="34" charset="0"/>
                <a:cs typeface="Arial" panose="020B0604020202020204" pitchFamily="34" charset="0"/>
              </a:rPr>
              <a:t>We must always take a child seriously.</a:t>
            </a:r>
          </a:p>
          <a:p>
            <a:pPr marL="534988" lvl="1" indent="-534988">
              <a:lnSpc>
                <a:spcPct val="110000"/>
              </a:lnSpc>
              <a:spcAft>
                <a:spcPts val="600"/>
              </a:spcAft>
              <a:buClr>
                <a:srgbClr val="00B0F0"/>
              </a:buClr>
              <a:buFont typeface="Wingdings" panose="05000000000000000000" pitchFamily="2" charset="2"/>
              <a:buChar char="q"/>
              <a:tabLst>
                <a:tab pos="534988" algn="l"/>
              </a:tabLst>
            </a:pPr>
            <a:endParaRPr lang="en-GB" sz="20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66750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68" y="552856"/>
            <a:ext cx="8788323" cy="646844"/>
          </a:xfrm>
          <a:prstGeom prst="rect">
            <a:avLst/>
          </a:prstGeom>
        </p:spPr>
        <p:txBody>
          <a:bodyPr vert="horz" wrap="square" lIns="0" tIns="13335" rIns="0" bIns="0" rtlCol="0" anchor="b">
            <a:spAutoFit/>
          </a:bodyPr>
          <a:lstStyle/>
          <a:p>
            <a:pPr marL="12700">
              <a:spcBef>
                <a:spcPts val="105"/>
              </a:spcBef>
            </a:pPr>
            <a:r>
              <a:rPr lang="en-GB" b="1" spc="-5" dirty="0">
                <a:solidFill>
                  <a:srgbClr val="FF0000"/>
                </a:solidFill>
                <a:latin typeface="Arial" panose="020B0604020202020204" pitchFamily="34" charset="0"/>
                <a:cs typeface="Arial" panose="020B0604020202020204" pitchFamily="34" charset="0"/>
              </a:rPr>
              <a:t>Record</a:t>
            </a:r>
            <a:r>
              <a:rPr lang="en-GB" spc="-5" dirty="0">
                <a:latin typeface="Arial" panose="020B0604020202020204" pitchFamily="34" charset="0"/>
                <a:cs typeface="Arial" panose="020B0604020202020204" pitchFamily="34" charset="0"/>
              </a:rPr>
              <a:t> a Disclosure</a:t>
            </a:r>
            <a:endParaRPr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0A0D79-0BB5-4DC7-8CCD-66D59936596D}"/>
              </a:ext>
            </a:extLst>
          </p:cNvPr>
          <p:cNvSpPr txBox="1"/>
          <p:nvPr/>
        </p:nvSpPr>
        <p:spPr>
          <a:xfrm>
            <a:off x="944862" y="1417316"/>
            <a:ext cx="10631838" cy="4709238"/>
          </a:xfrm>
          <a:prstGeom prst="rect">
            <a:avLst/>
          </a:prstGeom>
          <a:noFill/>
        </p:spPr>
        <p:txBody>
          <a:bodyPr wrap="square" rtlCol="0">
            <a:spAutoFit/>
          </a:bodyPr>
          <a:lstStyle/>
          <a:p>
            <a:pPr marL="542925" indent="-542925">
              <a:lnSpc>
                <a:spcPct val="120000"/>
              </a:lnSpc>
              <a:spcAft>
                <a:spcPts val="12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Take notes – but check the child is comfortable with this</a:t>
            </a:r>
          </a:p>
          <a:p>
            <a:pPr marL="542925" indent="-542925">
              <a:lnSpc>
                <a:spcPct val="120000"/>
              </a:lnSpc>
              <a:spcAft>
                <a:spcPts val="12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Written record (ideally within 1hr).  Can become court evidence.</a:t>
            </a:r>
          </a:p>
          <a:p>
            <a:pPr marL="1428750" lvl="2" indent="-514350">
              <a:lnSpc>
                <a:spcPct val="120000"/>
              </a:lnSpc>
              <a:buClr>
                <a:srgbClr val="00B0F0"/>
              </a:buClr>
              <a:buFont typeface="+mj-lt"/>
              <a:buAutoNum type="arabicPeriod"/>
            </a:pPr>
            <a:r>
              <a:rPr lang="en-GB" sz="2400" dirty="0">
                <a:solidFill>
                  <a:schemeClr val="tx1">
                    <a:lumMod val="85000"/>
                    <a:lumOff val="15000"/>
                  </a:schemeClr>
                </a:solidFill>
                <a:latin typeface="Arial" panose="020B0604020202020204" pitchFamily="34" charset="0"/>
                <a:cs typeface="Arial" panose="020B0604020202020204" pitchFamily="34" charset="0"/>
              </a:rPr>
              <a:t>Clear, comprehensive summary of the concern</a:t>
            </a:r>
          </a:p>
          <a:p>
            <a:pPr lvl="2">
              <a:lnSpc>
                <a:spcPct val="120000"/>
              </a:lnSpc>
              <a:spcAft>
                <a:spcPts val="1200"/>
              </a:spcAft>
              <a:buClr>
                <a:srgbClr val="00B0F0"/>
              </a:buClr>
            </a:pPr>
            <a:r>
              <a:rPr lang="en-GB" dirty="0">
                <a:solidFill>
                  <a:schemeClr val="tx1">
                    <a:lumMod val="85000"/>
                    <a:lumOff val="15000"/>
                  </a:schemeClr>
                </a:solidFill>
                <a:latin typeface="Arial" panose="020B0604020202020204" pitchFamily="34" charset="0"/>
                <a:cs typeface="Arial" panose="020B0604020202020204" pitchFamily="34" charset="0"/>
              </a:rPr>
              <a:t>			What the child said (their language), your responses, emotional context, 				repeated statements, environment disclosure was made (date, time, location, 			others present)</a:t>
            </a:r>
          </a:p>
          <a:p>
            <a:pPr marL="1428750" lvl="2" indent="-514350">
              <a:lnSpc>
                <a:spcPct val="120000"/>
              </a:lnSpc>
              <a:buClr>
                <a:srgbClr val="00B0F0"/>
              </a:buClr>
              <a:buFont typeface="+mj-lt"/>
              <a:buAutoNum type="arabicPeriod" startAt="2"/>
            </a:pPr>
            <a:r>
              <a:rPr lang="en-GB" sz="2400" dirty="0">
                <a:solidFill>
                  <a:schemeClr val="tx1">
                    <a:lumMod val="85000"/>
                    <a:lumOff val="15000"/>
                  </a:schemeClr>
                </a:solidFill>
                <a:latin typeface="Arial" panose="020B0604020202020204" pitchFamily="34" charset="0"/>
                <a:cs typeface="Arial" panose="020B0604020202020204" pitchFamily="34" charset="0"/>
              </a:rPr>
              <a:t>Details of how concern was followed up</a:t>
            </a:r>
          </a:p>
          <a:p>
            <a:pPr lvl="2">
              <a:lnSpc>
                <a:spcPct val="120000"/>
              </a:lnSpc>
              <a:spcAft>
                <a:spcPts val="1200"/>
              </a:spcAft>
              <a:buClr>
                <a:srgbClr val="00B0F0"/>
              </a:buClr>
            </a:pPr>
            <a:r>
              <a:rPr lang="en-GB" dirty="0">
                <a:solidFill>
                  <a:schemeClr val="tx1">
                    <a:lumMod val="85000"/>
                    <a:lumOff val="15000"/>
                  </a:schemeClr>
                </a:solidFill>
                <a:latin typeface="Arial" panose="020B0604020202020204" pitchFamily="34" charset="0"/>
                <a:cs typeface="Arial" panose="020B0604020202020204" pitchFamily="34" charset="0"/>
              </a:rPr>
              <a:t>			Who reported to?  When?  How? </a:t>
            </a:r>
          </a:p>
          <a:p>
            <a:pPr marL="1428750" lvl="2" indent="-514350">
              <a:lnSpc>
                <a:spcPct val="120000"/>
              </a:lnSpc>
              <a:buClr>
                <a:srgbClr val="00B0F0"/>
              </a:buClr>
              <a:buFont typeface="+mj-lt"/>
              <a:buAutoNum type="arabicPeriod" startAt="3"/>
            </a:pPr>
            <a:r>
              <a:rPr lang="en-GB" sz="2400" dirty="0">
                <a:solidFill>
                  <a:schemeClr val="tx1">
                    <a:lumMod val="85000"/>
                    <a:lumOff val="15000"/>
                  </a:schemeClr>
                </a:solidFill>
                <a:latin typeface="Arial" panose="020B0604020202020204" pitchFamily="34" charset="0"/>
                <a:cs typeface="Arial" panose="020B0604020202020204" pitchFamily="34" charset="0"/>
              </a:rPr>
              <a:t>Note of any action taken, decisions reached and the outcome.</a:t>
            </a:r>
          </a:p>
          <a:p>
            <a:pPr lvl="2">
              <a:lnSpc>
                <a:spcPct val="120000"/>
              </a:lnSpc>
              <a:spcAft>
                <a:spcPts val="1200"/>
              </a:spcAft>
              <a:buClr>
                <a:srgbClr val="00B0F0"/>
              </a:buClr>
            </a:pPr>
            <a:r>
              <a:rPr lang="en-GB" dirty="0">
                <a:solidFill>
                  <a:schemeClr val="tx1">
                    <a:lumMod val="85000"/>
                    <a:lumOff val="15000"/>
                  </a:schemeClr>
                </a:solidFill>
                <a:latin typeface="Arial" panose="020B0604020202020204" pitchFamily="34" charset="0"/>
                <a:cs typeface="Arial" panose="020B0604020202020204" pitchFamily="34" charset="0"/>
              </a:rPr>
              <a:t>			Did you agree to contact home, DSL, get back to the child, when?</a:t>
            </a: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65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EB0D-EEE5-BE49-BF01-631A416E9363}"/>
              </a:ext>
            </a:extLst>
          </p:cNvPr>
          <p:cNvSpPr>
            <a:spLocks noGrp="1"/>
          </p:cNvSpPr>
          <p:nvPr>
            <p:ph type="title"/>
          </p:nvPr>
        </p:nvSpPr>
        <p:spPr/>
        <p:txBody>
          <a:bodyPr/>
          <a:lstStyle/>
          <a:p>
            <a:r>
              <a:rPr lang="en-GB" dirty="0"/>
              <a:t>Who is Jamie </a:t>
            </a:r>
            <a:r>
              <a:rPr lang="en-GB" dirty="0" err="1"/>
              <a:t>Ribolla</a:t>
            </a:r>
            <a:r>
              <a:rPr lang="en-GB" dirty="0"/>
              <a:t>?</a:t>
            </a:r>
          </a:p>
        </p:txBody>
      </p:sp>
      <p:pic>
        <p:nvPicPr>
          <p:cNvPr id="1026" name="Picture 2" descr="The Exclusive Education Survival Guide for NQTs - Exclusive Education">
            <a:extLst>
              <a:ext uri="{FF2B5EF4-FFF2-40B4-BE49-F238E27FC236}">
                <a16:creationId xmlns:a16="http://schemas.microsoft.com/office/drawing/2014/main" id="{A698DD61-C6B8-4BB0-0EE2-DEE579CB75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911" y="1104481"/>
            <a:ext cx="2124074" cy="159543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ead of House Green School Bar Badge : Amazon.co.uk: Clothing">
            <a:extLst>
              <a:ext uri="{FF2B5EF4-FFF2-40B4-BE49-F238E27FC236}">
                <a16:creationId xmlns:a16="http://schemas.microsoft.com/office/drawing/2014/main" id="{E32476A9-8BED-01C4-667E-78BA3682CD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442" y="2647996"/>
            <a:ext cx="3430140" cy="83680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ead Of Department">
            <a:extLst>
              <a:ext uri="{FF2B5EF4-FFF2-40B4-BE49-F238E27FC236}">
                <a16:creationId xmlns:a16="http://schemas.microsoft.com/office/drawing/2014/main" id="{9CFFF194-E7A3-A6FD-2E55-E25B40BB39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713" r="12445"/>
          <a:stretch/>
        </p:blipFill>
        <p:spPr bwMode="auto">
          <a:xfrm>
            <a:off x="4040986" y="1182245"/>
            <a:ext cx="2504912" cy="155334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KEEP CALM I am an Assistant Headteacher Poster | Helen | Keep Calm-o-Matic">
            <a:extLst>
              <a:ext uri="{FF2B5EF4-FFF2-40B4-BE49-F238E27FC236}">
                <a16:creationId xmlns:a16="http://schemas.microsoft.com/office/drawing/2014/main" id="{972685E9-61E6-C4B9-76AB-52A598C161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81944" y="418120"/>
            <a:ext cx="2047145" cy="238833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Deputy Headteacher Novelty Gift Mug : Amazon.co.uk: Home &amp; Kitchen">
            <a:extLst>
              <a:ext uri="{FF2B5EF4-FFF2-40B4-BE49-F238E27FC236}">
                <a16:creationId xmlns:a16="http://schemas.microsoft.com/office/drawing/2014/main" id="{69C922C2-7B4C-17C0-D60D-F506346FC07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748"/>
          <a:stretch/>
        </p:blipFill>
        <p:spPr bwMode="auto">
          <a:xfrm>
            <a:off x="35242" y="3924482"/>
            <a:ext cx="2124075" cy="2427804"/>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35F78685-1383-DAD6-9C0D-D705EA13969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1726" y="3994869"/>
            <a:ext cx="3430140" cy="257260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FA7049-5DFE-4007-5C2B-AFC4CABC6329}"/>
              </a:ext>
            </a:extLst>
          </p:cNvPr>
          <p:cNvSpPr txBox="1"/>
          <p:nvPr/>
        </p:nvSpPr>
        <p:spPr>
          <a:xfrm>
            <a:off x="9460270" y="3759504"/>
            <a:ext cx="2744933"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a:t>Student well-being</a:t>
            </a:r>
          </a:p>
          <a:p>
            <a:pPr marL="342900" indent="-342900">
              <a:buFont typeface="Arial" panose="020B0604020202020204" pitchFamily="34" charset="0"/>
              <a:buChar char="•"/>
            </a:pPr>
            <a:r>
              <a:rPr lang="en-GB" sz="2400" dirty="0"/>
              <a:t>Behaviour</a:t>
            </a:r>
          </a:p>
          <a:p>
            <a:pPr marL="342900" indent="-342900">
              <a:buFont typeface="Arial" panose="020B0604020202020204" pitchFamily="34" charset="0"/>
              <a:buChar char="•"/>
            </a:pPr>
            <a:r>
              <a:rPr lang="en-GB" sz="2400" dirty="0"/>
              <a:t>Achievement</a:t>
            </a:r>
          </a:p>
          <a:p>
            <a:pPr marL="342900" indent="-342900">
              <a:buFont typeface="Arial" panose="020B0604020202020204" pitchFamily="34" charset="0"/>
              <a:buChar char="•"/>
            </a:pPr>
            <a:r>
              <a:rPr lang="en-GB" sz="2400" dirty="0"/>
              <a:t>Curriculum</a:t>
            </a:r>
          </a:p>
          <a:p>
            <a:pPr marL="342900" indent="-342900">
              <a:buFont typeface="Arial" panose="020B0604020202020204" pitchFamily="34" charset="0"/>
              <a:buChar char="•"/>
            </a:pPr>
            <a:r>
              <a:rPr lang="en-GB" sz="2400" dirty="0"/>
              <a:t>Standards</a:t>
            </a:r>
          </a:p>
        </p:txBody>
      </p:sp>
      <p:pic>
        <p:nvPicPr>
          <p:cNvPr id="1040" name="Picture 16" descr="9YBA Head of Year | Mr John Dexter blogs about school">
            <a:extLst>
              <a:ext uri="{FF2B5EF4-FFF2-40B4-BE49-F238E27FC236}">
                <a16:creationId xmlns:a16="http://schemas.microsoft.com/office/drawing/2014/main" id="{1DD3DD1F-15BB-A856-B7BD-79263396267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5925" y="160140"/>
            <a:ext cx="2504913" cy="292239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dog sitting on a couch&#10;&#10;Description automatically generated">
            <a:extLst>
              <a:ext uri="{FF2B5EF4-FFF2-40B4-BE49-F238E27FC236}">
                <a16:creationId xmlns:a16="http://schemas.microsoft.com/office/drawing/2014/main" id="{F27A43D1-89CC-0C1D-3E3B-5F84723281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rot="5400000">
            <a:off x="6022639" y="3848607"/>
            <a:ext cx="3356858" cy="2517644"/>
          </a:xfrm>
          <a:prstGeom prst="rect">
            <a:avLst/>
          </a:prstGeom>
        </p:spPr>
      </p:pic>
    </p:spTree>
    <p:extLst>
      <p:ext uri="{BB962C8B-B14F-4D97-AF65-F5344CB8AC3E}">
        <p14:creationId xmlns:p14="http://schemas.microsoft.com/office/powerpoint/2010/main" val="2861221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81673" y="425163"/>
            <a:ext cx="8788323" cy="589007"/>
          </a:xfrm>
          <a:prstGeom prst="rect">
            <a:avLst/>
          </a:prstGeom>
        </p:spPr>
        <p:txBody>
          <a:bodyPr vert="horz" wrap="square" lIns="0" tIns="13335" rIns="0" bIns="0" rtlCol="0" anchor="b">
            <a:spAutoFit/>
          </a:bodyPr>
          <a:lstStyle/>
          <a:p>
            <a:pPr marL="12700">
              <a:spcBef>
                <a:spcPts val="105"/>
              </a:spcBef>
            </a:pPr>
            <a:r>
              <a:rPr lang="en-GB" sz="4400" spc="-5" dirty="0">
                <a:latin typeface="Arial" panose="020B0604020202020204" pitchFamily="34" charset="0"/>
                <a:cs typeface="Arial" panose="020B0604020202020204" pitchFamily="34" charset="0"/>
              </a:rPr>
              <a:t>Managing Disclosures – </a:t>
            </a:r>
            <a:r>
              <a:rPr lang="en-GB" sz="4400" b="1" spc="-5" dirty="0">
                <a:solidFill>
                  <a:srgbClr val="FF0000"/>
                </a:solidFill>
                <a:latin typeface="Arial" panose="020B0604020202020204" pitchFamily="34" charset="0"/>
                <a:cs typeface="Arial" panose="020B0604020202020204" pitchFamily="34" charset="0"/>
              </a:rPr>
              <a:t>the 5 R’s</a:t>
            </a:r>
            <a:endParaRPr sz="4400" b="1" dirty="0">
              <a:solidFill>
                <a:srgbClr val="FF0000"/>
              </a:solidFill>
              <a:latin typeface="Arial" panose="020B0604020202020204" pitchFamily="34" charset="0"/>
              <a:cs typeface="Arial" panose="020B0604020202020204" pitchFamily="34" charset="0"/>
            </a:endParaRP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Diagram 2">
            <a:extLst>
              <a:ext uri="{FF2B5EF4-FFF2-40B4-BE49-F238E27FC236}">
                <a16:creationId xmlns:a16="http://schemas.microsoft.com/office/drawing/2014/main" id="{608533C1-EEDC-E4DF-A655-F566346FAC24}"/>
              </a:ext>
            </a:extLst>
          </p:cNvPr>
          <p:cNvGraphicFramePr/>
          <p:nvPr>
            <p:extLst>
              <p:ext uri="{D42A27DB-BD31-4B8C-83A1-F6EECF244321}">
                <p14:modId xmlns:p14="http://schemas.microsoft.com/office/powerpoint/2010/main" val="1637956148"/>
              </p:ext>
            </p:extLst>
          </p:nvPr>
        </p:nvGraphicFramePr>
        <p:xfrm>
          <a:off x="102013" y="719667"/>
          <a:ext cx="11987973" cy="2386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26AD7E9E-E6D7-769B-5CDB-9BACD8913A8B}"/>
              </a:ext>
            </a:extLst>
          </p:cNvPr>
          <p:cNvSpPr txBox="1"/>
          <p:nvPr/>
        </p:nvSpPr>
        <p:spPr>
          <a:xfrm>
            <a:off x="102012" y="2569779"/>
            <a:ext cx="2247049" cy="1431161"/>
          </a:xfrm>
          <a:prstGeom prst="rect">
            <a:avLst/>
          </a:prstGeom>
          <a:noFill/>
        </p:spPr>
        <p:txBody>
          <a:bodyPr wrap="square" rtlCol="0">
            <a:spAutoFit/>
          </a:bodyPr>
          <a:lstStyle/>
          <a:p>
            <a:pPr algn="ctr">
              <a:spcAft>
                <a:spcPts val="1800"/>
              </a:spcAft>
            </a:pPr>
            <a:r>
              <a:rPr lang="en-GB" dirty="0">
                <a:latin typeface="Arial" panose="020B0604020202020204" pitchFamily="34" charset="0"/>
                <a:cs typeface="Arial" panose="020B0604020202020204" pitchFamily="34" charset="0"/>
              </a:rPr>
              <a:t>Know the vulnerable groups (Early Help)</a:t>
            </a:r>
          </a:p>
          <a:p>
            <a:pPr algn="ctr">
              <a:spcAft>
                <a:spcPts val="1800"/>
              </a:spcAft>
            </a:pPr>
            <a:r>
              <a:rPr lang="en-GB" dirty="0">
                <a:latin typeface="Arial" panose="020B0604020202020204" pitchFamily="34" charset="0"/>
                <a:cs typeface="Arial" panose="020B0604020202020204" pitchFamily="34" charset="0"/>
              </a:rPr>
              <a:t>Signs / symptoms</a:t>
            </a:r>
          </a:p>
        </p:txBody>
      </p:sp>
      <p:sp>
        <p:nvSpPr>
          <p:cNvPr id="8" name="TextBox 7">
            <a:extLst>
              <a:ext uri="{FF2B5EF4-FFF2-40B4-BE49-F238E27FC236}">
                <a16:creationId xmlns:a16="http://schemas.microsoft.com/office/drawing/2014/main" id="{B277D1C8-0A4D-D205-8C5F-EA8E63CAC804}"/>
              </a:ext>
            </a:extLst>
          </p:cNvPr>
          <p:cNvSpPr txBox="1"/>
          <p:nvPr/>
        </p:nvSpPr>
        <p:spPr>
          <a:xfrm>
            <a:off x="2553086" y="2569779"/>
            <a:ext cx="2247049" cy="4801314"/>
          </a:xfrm>
          <a:prstGeom prst="rect">
            <a:avLst/>
          </a:prstGeom>
          <a:noFill/>
        </p:spPr>
        <p:txBody>
          <a:bodyPr wrap="square" rtlCol="0">
            <a:spAutoFit/>
          </a:bodyPr>
          <a:lstStyle/>
          <a:p>
            <a:pPr algn="ctr">
              <a:spcAft>
                <a:spcPts val="1800"/>
              </a:spcAft>
            </a:pPr>
            <a:r>
              <a:rPr lang="en-GB" dirty="0">
                <a:latin typeface="Arial" panose="020B0604020202020204" pitchFamily="34" charset="0"/>
                <a:cs typeface="Arial" panose="020B0604020202020204" pitchFamily="34" charset="0"/>
              </a:rPr>
              <a:t>Do not investigate</a:t>
            </a:r>
          </a:p>
          <a:p>
            <a:pPr algn="ctr">
              <a:spcAft>
                <a:spcPts val="1800"/>
              </a:spcAft>
            </a:pPr>
            <a:r>
              <a:rPr lang="en-GB" dirty="0">
                <a:latin typeface="Arial" panose="020B0604020202020204" pitchFamily="34" charset="0"/>
                <a:cs typeface="Arial" panose="020B0604020202020204" pitchFamily="34" charset="0"/>
              </a:rPr>
              <a:t>Let them tell their story – ‘TED’</a:t>
            </a:r>
          </a:p>
          <a:p>
            <a:pPr algn="ctr">
              <a:spcAft>
                <a:spcPts val="1800"/>
              </a:spcAft>
            </a:pPr>
            <a:r>
              <a:rPr lang="en-GB" dirty="0">
                <a:latin typeface="Arial" panose="020B0604020202020204" pitchFamily="34" charset="0"/>
                <a:cs typeface="Arial" panose="020B0604020202020204" pitchFamily="34" charset="0"/>
              </a:rPr>
              <a:t>Open, non-leading questions… contaminate evidence</a:t>
            </a:r>
          </a:p>
          <a:p>
            <a:pPr algn="ctr">
              <a:spcAft>
                <a:spcPts val="1800"/>
              </a:spcAft>
            </a:pPr>
            <a:r>
              <a:rPr lang="en-GB" dirty="0">
                <a:latin typeface="Arial" panose="020B0604020202020204" pitchFamily="34" charset="0"/>
                <a:cs typeface="Arial" panose="020B0604020202020204" pitchFamily="34" charset="0"/>
              </a:rPr>
              <a:t>Reassure / supportive</a:t>
            </a:r>
          </a:p>
          <a:p>
            <a:pPr algn="ctr">
              <a:spcAft>
                <a:spcPts val="1800"/>
              </a:spcAft>
            </a:pPr>
            <a:r>
              <a:rPr lang="en-GB" dirty="0">
                <a:latin typeface="Arial" panose="020B0604020202020204" pitchFamily="34" charset="0"/>
                <a:cs typeface="Arial" panose="020B0604020202020204" pitchFamily="34" charset="0"/>
              </a:rPr>
              <a:t>Must pass on</a:t>
            </a:r>
          </a:p>
          <a:p>
            <a:pPr algn="ctr">
              <a:spcAft>
                <a:spcPts val="1800"/>
              </a:spcAft>
            </a:pPr>
            <a:endParaRPr lang="en-GB" dirty="0">
              <a:latin typeface="Arial" panose="020B0604020202020204" pitchFamily="34" charset="0"/>
              <a:cs typeface="Arial" panose="020B0604020202020204" pitchFamily="34" charset="0"/>
            </a:endParaRPr>
          </a:p>
          <a:p>
            <a:pPr algn="ctr">
              <a:spcAft>
                <a:spcPts val="1800"/>
              </a:spcAft>
            </a:pPr>
            <a:endParaRPr lang="en-GB"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722950A-FB4E-7F49-69D8-8E5C32A7C079}"/>
              </a:ext>
            </a:extLst>
          </p:cNvPr>
          <p:cNvSpPr txBox="1"/>
          <p:nvPr/>
        </p:nvSpPr>
        <p:spPr>
          <a:xfrm>
            <a:off x="4972474" y="2571928"/>
            <a:ext cx="2247049" cy="2400657"/>
          </a:xfrm>
          <a:prstGeom prst="rect">
            <a:avLst/>
          </a:prstGeom>
          <a:noFill/>
        </p:spPr>
        <p:txBody>
          <a:bodyPr wrap="square" rtlCol="0">
            <a:spAutoFit/>
          </a:bodyPr>
          <a:lstStyle/>
          <a:p>
            <a:pPr algn="ctr">
              <a:spcAft>
                <a:spcPts val="1800"/>
              </a:spcAft>
            </a:pPr>
            <a:r>
              <a:rPr lang="en-GB" dirty="0">
                <a:latin typeface="Arial" panose="020B0604020202020204" pitchFamily="34" charset="0"/>
                <a:cs typeface="Arial" panose="020B0604020202020204" pitchFamily="34" charset="0"/>
              </a:rPr>
              <a:t>In writing</a:t>
            </a:r>
          </a:p>
          <a:p>
            <a:pPr algn="ctr">
              <a:spcAft>
                <a:spcPts val="1800"/>
              </a:spcAft>
            </a:pPr>
            <a:r>
              <a:rPr lang="en-GB" dirty="0">
                <a:latin typeface="Arial" panose="020B0604020202020204" pitchFamily="34" charset="0"/>
                <a:cs typeface="Arial" panose="020B0604020202020204" pitchFamily="34" charset="0"/>
              </a:rPr>
              <a:t>Full detail</a:t>
            </a:r>
          </a:p>
          <a:p>
            <a:pPr algn="ctr">
              <a:spcAft>
                <a:spcPts val="1800"/>
              </a:spcAft>
            </a:pPr>
            <a:r>
              <a:rPr lang="en-GB" dirty="0">
                <a:latin typeface="Arial" panose="020B0604020202020204" pitchFamily="34" charset="0"/>
                <a:cs typeface="Arial" panose="020B0604020202020204" pitchFamily="34" charset="0"/>
              </a:rPr>
              <a:t>Child’s language</a:t>
            </a:r>
          </a:p>
          <a:p>
            <a:pPr algn="ctr">
              <a:spcAft>
                <a:spcPts val="1800"/>
              </a:spcAft>
            </a:pPr>
            <a:endParaRPr lang="en-GB" dirty="0">
              <a:latin typeface="Arial" panose="020B0604020202020204" pitchFamily="34" charset="0"/>
              <a:cs typeface="Arial" panose="020B0604020202020204" pitchFamily="34" charset="0"/>
            </a:endParaRPr>
          </a:p>
          <a:p>
            <a:pPr algn="ctr">
              <a:spcAft>
                <a:spcPts val="1800"/>
              </a:spcAft>
            </a:pPr>
            <a:endParaRPr lang="en-GB"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AA22C6BB-8B1A-BE82-F9D5-2162F9869C3E}"/>
              </a:ext>
            </a:extLst>
          </p:cNvPr>
          <p:cNvSpPr txBox="1"/>
          <p:nvPr/>
        </p:nvSpPr>
        <p:spPr>
          <a:xfrm>
            <a:off x="7421235" y="2571928"/>
            <a:ext cx="2247049" cy="1200329"/>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To the Designated Safeguarding Lead</a:t>
            </a: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3D833D9-16E7-F7AC-FC78-ABCB7335963C}"/>
              </a:ext>
            </a:extLst>
          </p:cNvPr>
          <p:cNvSpPr txBox="1"/>
          <p:nvPr/>
        </p:nvSpPr>
        <p:spPr>
          <a:xfrm>
            <a:off x="9869996" y="2569779"/>
            <a:ext cx="2247049" cy="2031325"/>
          </a:xfrm>
          <a:prstGeom prst="rect">
            <a:avLst/>
          </a:prstGeom>
          <a:noFill/>
        </p:spPr>
        <p:txBody>
          <a:bodyPr wrap="square" rtlCol="0">
            <a:spAutoFit/>
          </a:bodyPr>
          <a:lstStyle/>
          <a:p>
            <a:pPr algn="ctr"/>
            <a:r>
              <a:rPr lang="en-GB" dirty="0">
                <a:latin typeface="Arial" panose="020B0604020202020204" pitchFamily="34" charset="0"/>
                <a:cs typeface="Arial" panose="020B0604020202020204" pitchFamily="34" charset="0"/>
              </a:rPr>
              <a:t>The DSL will refer to the appropriate service, based on perceived level of need.</a:t>
            </a:r>
          </a:p>
          <a:p>
            <a:pPr algn="ctr"/>
            <a:endParaRPr lang="en-GB" dirty="0">
              <a:latin typeface="Arial" panose="020B0604020202020204" pitchFamily="34" charset="0"/>
              <a:cs typeface="Arial" panose="020B0604020202020204" pitchFamily="34" charset="0"/>
            </a:endParaRPr>
          </a:p>
          <a:p>
            <a:pPr algn="ct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10367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68" y="610693"/>
            <a:ext cx="8788323" cy="589007"/>
          </a:xfrm>
          <a:prstGeom prst="rect">
            <a:avLst/>
          </a:prstGeom>
        </p:spPr>
        <p:txBody>
          <a:bodyPr vert="horz" wrap="square" lIns="0" tIns="13335" rIns="0" bIns="0" rtlCol="0" anchor="b">
            <a:spAutoFit/>
          </a:bodyPr>
          <a:lstStyle/>
          <a:p>
            <a:pPr marL="12700">
              <a:spcBef>
                <a:spcPts val="105"/>
              </a:spcBef>
            </a:pPr>
            <a:r>
              <a:rPr lang="en-GB" sz="4400" b="1" spc="-5" dirty="0">
                <a:solidFill>
                  <a:srgbClr val="FF0000"/>
                </a:solidFill>
                <a:latin typeface="Arial" panose="020B0604020202020204" pitchFamily="34" charset="0"/>
                <a:cs typeface="Arial" panose="020B0604020202020204" pitchFamily="34" charset="0"/>
              </a:rPr>
              <a:t>Reporting / Referring</a:t>
            </a:r>
            <a:r>
              <a:rPr lang="en-GB" sz="4400" spc="-5" dirty="0">
                <a:latin typeface="Arial" panose="020B0604020202020204" pitchFamily="34" charset="0"/>
                <a:cs typeface="Arial" panose="020B0604020202020204" pitchFamily="34" charset="0"/>
              </a:rPr>
              <a:t> Concerns</a:t>
            </a:r>
            <a:endParaRPr sz="4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0A0D79-0BB5-4DC7-8CCD-66D59936596D}"/>
              </a:ext>
            </a:extLst>
          </p:cNvPr>
          <p:cNvSpPr txBox="1"/>
          <p:nvPr/>
        </p:nvSpPr>
        <p:spPr>
          <a:xfrm>
            <a:off x="975858" y="1540791"/>
            <a:ext cx="10631838" cy="4213398"/>
          </a:xfrm>
          <a:prstGeom prst="rect">
            <a:avLst/>
          </a:prstGeom>
          <a:noFill/>
        </p:spPr>
        <p:txBody>
          <a:bodyPr wrap="square" rtlCol="0">
            <a:spAutoFit/>
          </a:bodyPr>
          <a:lstStyle/>
          <a:p>
            <a:pPr>
              <a:lnSpc>
                <a:spcPct val="120000"/>
              </a:lnSpc>
              <a:spcAft>
                <a:spcPts val="1200"/>
              </a:spcAft>
              <a:buClr>
                <a:srgbClr val="00B0F0"/>
              </a:buClr>
            </a:pPr>
            <a:r>
              <a:rPr lang="en-GB" sz="2000" dirty="0">
                <a:solidFill>
                  <a:schemeClr val="tx1">
                    <a:lumMod val="75000"/>
                    <a:lumOff val="25000"/>
                  </a:schemeClr>
                </a:solidFill>
                <a:latin typeface="Arial" panose="020B0604020202020204" pitchFamily="34" charset="0"/>
                <a:cs typeface="Arial" panose="020B0604020202020204" pitchFamily="34" charset="0"/>
              </a:rPr>
              <a:t>Early Help – DSL to liaise with other agencies as required.  If the situation does not improve…</a:t>
            </a:r>
          </a:p>
          <a:p>
            <a:pPr marL="914400" lvl="1" indent="-457200">
              <a:lnSpc>
                <a:spcPct val="120000"/>
              </a:lnSpc>
              <a:buClr>
                <a:srgbClr val="00B0F0"/>
              </a:buClr>
              <a:buFont typeface="+mj-lt"/>
              <a:buAutoNum type="arabicPeriod"/>
            </a:pPr>
            <a:r>
              <a:rPr lang="en-GB" sz="2000" dirty="0">
                <a:solidFill>
                  <a:schemeClr val="tx1">
                    <a:lumMod val="75000"/>
                    <a:lumOff val="25000"/>
                  </a:schemeClr>
                </a:solidFill>
                <a:latin typeface="Arial" panose="020B0604020202020204" pitchFamily="34" charset="0"/>
                <a:cs typeface="Arial" panose="020B0604020202020204" pitchFamily="34" charset="0"/>
              </a:rPr>
              <a:t>Refer to Local Authority – provide as much information as possible, including whether harm is taking place outside of the home.</a:t>
            </a:r>
          </a:p>
          <a:p>
            <a:pPr marL="1828800" lvl="3" indent="-457200">
              <a:lnSpc>
                <a:spcPct val="120000"/>
              </a:lnSpc>
              <a:buClr>
                <a:srgbClr val="00B0F0"/>
              </a:buClr>
              <a:buFont typeface="Arial" panose="020B0604020202020204" pitchFamily="34" charset="0"/>
              <a:buChar char="•"/>
            </a:pPr>
            <a:r>
              <a:rPr lang="en-GB" sz="2000" dirty="0">
                <a:latin typeface="Arial" panose="020B0604020202020204" pitchFamily="34" charset="0"/>
                <a:cs typeface="Arial" panose="020B0604020202020204" pitchFamily="34" charset="0"/>
                <a:hlinkClick r:id="rId2"/>
              </a:rPr>
              <a:t>Single Point of Access - London Borough of Richmond upon Thames</a:t>
            </a:r>
            <a:endParaRPr lang="en-GB" sz="2000" dirty="0">
              <a:solidFill>
                <a:schemeClr val="tx1">
                  <a:lumMod val="75000"/>
                  <a:lumOff val="25000"/>
                </a:schemeClr>
              </a:solidFill>
              <a:latin typeface="Arial" panose="020B0604020202020204" pitchFamily="34" charset="0"/>
              <a:cs typeface="Arial" panose="020B0604020202020204" pitchFamily="34" charset="0"/>
            </a:endParaRPr>
          </a:p>
          <a:p>
            <a:pPr marL="1828800" lvl="3" indent="-457200">
              <a:lnSpc>
                <a:spcPct val="120000"/>
              </a:lnSpc>
              <a:spcAft>
                <a:spcPts val="1200"/>
              </a:spcAft>
              <a:buClr>
                <a:srgbClr val="00B0F0"/>
              </a:buClr>
              <a:buFont typeface="Arial" panose="020B0604020202020204" pitchFamily="34" charset="0"/>
              <a:buChar char="•"/>
            </a:pPr>
            <a:r>
              <a:rPr lang="en-GB" sz="2000" dirty="0">
                <a:latin typeface="Arial" panose="020B0604020202020204" pitchFamily="34" charset="0"/>
                <a:cs typeface="Arial" panose="020B0604020202020204" pitchFamily="34" charset="0"/>
                <a:hlinkClick r:id="rId3"/>
              </a:rPr>
              <a:t>Report child abuse to a local council - GOV.UK (www.gov.uk)</a:t>
            </a:r>
            <a:endParaRPr lang="en-GB" sz="2000" dirty="0">
              <a:solidFill>
                <a:schemeClr val="tx1">
                  <a:lumMod val="75000"/>
                  <a:lumOff val="25000"/>
                </a:schemeClr>
              </a:solidFill>
              <a:latin typeface="Arial" panose="020B0604020202020204" pitchFamily="34" charset="0"/>
              <a:cs typeface="Arial" panose="020B0604020202020204" pitchFamily="34" charset="0"/>
            </a:endParaRPr>
          </a:p>
          <a:p>
            <a:pPr marL="914400" lvl="1" indent="-457200">
              <a:lnSpc>
                <a:spcPct val="120000"/>
              </a:lnSpc>
              <a:spcAft>
                <a:spcPts val="1200"/>
              </a:spcAft>
              <a:buClr>
                <a:srgbClr val="00B0F0"/>
              </a:buClr>
              <a:buFont typeface="+mj-lt"/>
              <a:buAutoNum type="arabicPeriod"/>
            </a:pPr>
            <a:r>
              <a:rPr lang="en-GB" sz="2000" dirty="0">
                <a:solidFill>
                  <a:schemeClr val="tx1">
                    <a:lumMod val="75000"/>
                    <a:lumOff val="25000"/>
                  </a:schemeClr>
                </a:solidFill>
                <a:latin typeface="Arial" panose="020B0604020202020204" pitchFamily="34" charset="0"/>
                <a:cs typeface="Arial" panose="020B0604020202020204" pitchFamily="34" charset="0"/>
              </a:rPr>
              <a:t>Children in Need – Local Authorities required to provide services to support (section 17 of the Children Act 1989)</a:t>
            </a:r>
          </a:p>
          <a:p>
            <a:pPr marL="914400" lvl="1" indent="-457200">
              <a:lnSpc>
                <a:spcPct val="120000"/>
              </a:lnSpc>
              <a:spcAft>
                <a:spcPts val="1200"/>
              </a:spcAft>
              <a:buClr>
                <a:srgbClr val="00B0F0"/>
              </a:buClr>
              <a:buFont typeface="+mj-lt"/>
              <a:buAutoNum type="arabicPeriod"/>
            </a:pPr>
            <a:r>
              <a:rPr lang="en-GB" sz="2000" dirty="0">
                <a:solidFill>
                  <a:schemeClr val="tx1">
                    <a:lumMod val="75000"/>
                    <a:lumOff val="25000"/>
                  </a:schemeClr>
                </a:solidFill>
                <a:latin typeface="Arial" panose="020B0604020202020204" pitchFamily="34" charset="0"/>
                <a:cs typeface="Arial" panose="020B0604020202020204" pitchFamily="34" charset="0"/>
              </a:rPr>
              <a:t>Significant Harm – a duty to make enquiries under Section 47 of the Children Act 1989.</a:t>
            </a: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350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76872" y="425369"/>
            <a:ext cx="8954225" cy="752129"/>
          </a:xfrm>
          <a:prstGeom prst="rect">
            <a:avLst/>
          </a:prstGeom>
        </p:spPr>
        <p:txBody>
          <a:bodyPr vert="horz" wrap="square" lIns="0" tIns="13335" rIns="0" bIns="0" rtlCol="0" anchor="b">
            <a:spAutoFit/>
          </a:bodyPr>
          <a:lstStyle/>
          <a:p>
            <a:pPr marL="12700">
              <a:lnSpc>
                <a:spcPct val="100000"/>
              </a:lnSpc>
              <a:spcBef>
                <a:spcPts val="105"/>
              </a:spcBef>
            </a:pPr>
            <a:r>
              <a:rPr dirty="0">
                <a:latin typeface="Arial" panose="020B0604020202020204" pitchFamily="34" charset="0"/>
                <a:cs typeface="Arial" panose="020B0604020202020204" pitchFamily="34" charset="0"/>
              </a:rPr>
              <a:t>Why </a:t>
            </a:r>
            <a:r>
              <a:rPr spc="-5" dirty="0">
                <a:latin typeface="Arial" panose="020B0604020202020204" pitchFamily="34" charset="0"/>
                <a:cs typeface="Arial" panose="020B0604020202020204" pitchFamily="34" charset="0"/>
              </a:rPr>
              <a:t>does safeguarding</a:t>
            </a:r>
            <a:r>
              <a:rPr spc="10" dirty="0">
                <a:latin typeface="Arial" panose="020B0604020202020204" pitchFamily="34" charset="0"/>
                <a:cs typeface="Arial" panose="020B0604020202020204" pitchFamily="34" charset="0"/>
              </a:rPr>
              <a:t> </a:t>
            </a:r>
            <a:r>
              <a:rPr spc="-5" dirty="0">
                <a:latin typeface="Arial" panose="020B0604020202020204" pitchFamily="34" charset="0"/>
                <a:cs typeface="Arial" panose="020B0604020202020204" pitchFamily="34" charset="0"/>
              </a:rPr>
              <a:t>matter?</a:t>
            </a:r>
            <a:endParaRPr dirty="0">
              <a:latin typeface="Arial" panose="020B0604020202020204" pitchFamily="34" charset="0"/>
              <a:cs typeface="Arial" panose="020B0604020202020204" pitchFamily="34" charset="0"/>
            </a:endParaRPr>
          </a:p>
        </p:txBody>
      </p:sp>
      <p:sp>
        <p:nvSpPr>
          <p:cNvPr id="4" name="object 4">
            <a:extLst>
              <a:ext uri="{C183D7F6-B498-43B3-948B-1728B52AA6E4}">
                <adec:decorative xmlns:adec="http://schemas.microsoft.com/office/drawing/2017/decorative" val="1"/>
              </a:ext>
            </a:extLst>
          </p:cNvPr>
          <p:cNvSpPr/>
          <p:nvPr/>
        </p:nvSpPr>
        <p:spPr>
          <a:xfrm>
            <a:off x="5296495" y="1997961"/>
            <a:ext cx="1551472" cy="1569847"/>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5296495" y="3635084"/>
            <a:ext cx="1692134" cy="228909"/>
          </a:xfrm>
          <a:prstGeom prst="rect">
            <a:avLst/>
          </a:prstGeom>
        </p:spPr>
        <p:txBody>
          <a:bodyPr vert="horz" wrap="square" lIns="0" tIns="13335" rIns="0" bIns="0" rtlCol="0">
            <a:spAutoFit/>
          </a:bodyPr>
          <a:lstStyle/>
          <a:p>
            <a:pPr marL="12700">
              <a:spcBef>
                <a:spcPts val="105"/>
              </a:spcBef>
            </a:pPr>
            <a:r>
              <a:rPr sz="1400" dirty="0">
                <a:latin typeface="Calibri  "/>
                <a:cs typeface="Arial"/>
              </a:rPr>
              <a:t>Haringey London</a:t>
            </a:r>
            <a:r>
              <a:rPr sz="1400" spc="-70" dirty="0">
                <a:latin typeface="Calibri  "/>
                <a:cs typeface="Arial"/>
              </a:rPr>
              <a:t> </a:t>
            </a:r>
            <a:r>
              <a:rPr sz="1400" dirty="0">
                <a:latin typeface="Calibri  "/>
                <a:cs typeface="Arial"/>
              </a:rPr>
              <a:t>2007</a:t>
            </a:r>
          </a:p>
        </p:txBody>
      </p:sp>
      <p:sp>
        <p:nvSpPr>
          <p:cNvPr id="7" name="object 7">
            <a:extLst>
              <a:ext uri="{C183D7F6-B498-43B3-948B-1728B52AA6E4}">
                <adec:decorative xmlns:adec="http://schemas.microsoft.com/office/drawing/2017/decorative" val="1"/>
              </a:ext>
            </a:extLst>
          </p:cNvPr>
          <p:cNvSpPr/>
          <p:nvPr/>
        </p:nvSpPr>
        <p:spPr>
          <a:xfrm>
            <a:off x="6435785" y="4316824"/>
            <a:ext cx="1551472" cy="1525750"/>
          </a:xfrm>
          <a:prstGeom prst="rect">
            <a:avLst/>
          </a:prstGeom>
          <a:blipFill>
            <a:blip r:embed="rId4" cstate="print"/>
            <a:stretch>
              <a:fillRect/>
            </a:stretch>
          </a:blipFill>
        </p:spPr>
        <p:txBody>
          <a:bodyPr wrap="square" lIns="0" tIns="0" rIns="0" bIns="0" rtlCol="0"/>
          <a:lstStyle/>
          <a:p>
            <a:endParaRPr/>
          </a:p>
        </p:txBody>
      </p:sp>
      <p:sp>
        <p:nvSpPr>
          <p:cNvPr id="8" name="object 8"/>
          <p:cNvSpPr txBox="1"/>
          <p:nvPr/>
        </p:nvSpPr>
        <p:spPr>
          <a:xfrm>
            <a:off x="6462103" y="5968035"/>
            <a:ext cx="1551471" cy="242823"/>
          </a:xfrm>
          <a:prstGeom prst="rect">
            <a:avLst/>
          </a:prstGeom>
        </p:spPr>
        <p:txBody>
          <a:bodyPr vert="horz" wrap="square" lIns="0" tIns="12700" rIns="0" bIns="0" rtlCol="0">
            <a:spAutoFit/>
          </a:bodyPr>
          <a:lstStyle/>
          <a:p>
            <a:pPr marL="12700" marR="5080" indent="-12700">
              <a:lnSpc>
                <a:spcPct val="113300"/>
              </a:lnSpc>
              <a:spcBef>
                <a:spcPts val="100"/>
              </a:spcBef>
            </a:pPr>
            <a:r>
              <a:rPr sz="1400" spc="-5" dirty="0">
                <a:latin typeface="Calibri  "/>
                <a:cs typeface="Arial"/>
              </a:rPr>
              <a:t>Powys,</a:t>
            </a:r>
            <a:r>
              <a:rPr sz="1400" spc="-95" dirty="0">
                <a:latin typeface="Calibri  "/>
                <a:cs typeface="Arial"/>
              </a:rPr>
              <a:t> </a:t>
            </a:r>
            <a:r>
              <a:rPr sz="1400" spc="10" dirty="0">
                <a:latin typeface="Calibri  "/>
                <a:cs typeface="Arial"/>
              </a:rPr>
              <a:t>Wales  </a:t>
            </a:r>
            <a:r>
              <a:rPr sz="1400" dirty="0">
                <a:latin typeface="Calibri  "/>
                <a:cs typeface="Arial"/>
              </a:rPr>
              <a:t>2012</a:t>
            </a:r>
          </a:p>
        </p:txBody>
      </p:sp>
      <p:sp>
        <p:nvSpPr>
          <p:cNvPr id="9" name="object 9"/>
          <p:cNvSpPr txBox="1"/>
          <p:nvPr/>
        </p:nvSpPr>
        <p:spPr>
          <a:xfrm>
            <a:off x="202046" y="5970618"/>
            <a:ext cx="1771650" cy="228909"/>
          </a:xfrm>
          <a:prstGeom prst="rect">
            <a:avLst/>
          </a:prstGeom>
        </p:spPr>
        <p:txBody>
          <a:bodyPr vert="horz" wrap="square" lIns="0" tIns="13335" rIns="0" bIns="0" rtlCol="0">
            <a:spAutoFit/>
          </a:bodyPr>
          <a:lstStyle/>
          <a:p>
            <a:pPr marL="12700">
              <a:spcBef>
                <a:spcPts val="105"/>
              </a:spcBef>
            </a:pPr>
            <a:r>
              <a:rPr sz="1400" spc="5" dirty="0">
                <a:latin typeface="Calibri  "/>
                <a:cs typeface="Arial"/>
              </a:rPr>
              <a:t>West </a:t>
            </a:r>
            <a:r>
              <a:rPr sz="1400" dirty="0">
                <a:latin typeface="Calibri  "/>
                <a:cs typeface="Arial"/>
              </a:rPr>
              <a:t>Yorkshire</a:t>
            </a:r>
            <a:r>
              <a:rPr sz="1400" spc="-120" dirty="0">
                <a:latin typeface="Calibri  "/>
                <a:cs typeface="Arial"/>
              </a:rPr>
              <a:t> </a:t>
            </a:r>
            <a:r>
              <a:rPr sz="1400" dirty="0">
                <a:latin typeface="Calibri  "/>
                <a:cs typeface="Arial"/>
              </a:rPr>
              <a:t>2008</a:t>
            </a:r>
          </a:p>
        </p:txBody>
      </p:sp>
      <p:sp>
        <p:nvSpPr>
          <p:cNvPr id="10" name="object 10">
            <a:extLst>
              <a:ext uri="{C183D7F6-B498-43B3-948B-1728B52AA6E4}">
                <adec:decorative xmlns:adec="http://schemas.microsoft.com/office/drawing/2017/decorative" val="1"/>
              </a:ext>
            </a:extLst>
          </p:cNvPr>
          <p:cNvSpPr/>
          <p:nvPr/>
        </p:nvSpPr>
        <p:spPr>
          <a:xfrm>
            <a:off x="202045" y="4441371"/>
            <a:ext cx="1897927" cy="1401203"/>
          </a:xfrm>
          <a:prstGeom prst="rect">
            <a:avLst/>
          </a:prstGeom>
          <a:blipFill>
            <a:blip r:embed="rId5" cstate="print"/>
            <a:stretch>
              <a:fillRect/>
            </a:stretch>
          </a:blipFill>
        </p:spPr>
        <p:txBody>
          <a:bodyPr wrap="square" lIns="0" tIns="0" rIns="0" bIns="0" rtlCol="0"/>
          <a:lstStyle/>
          <a:p>
            <a:endParaRPr/>
          </a:p>
        </p:txBody>
      </p:sp>
      <p:sp>
        <p:nvSpPr>
          <p:cNvPr id="11" name="object 11"/>
          <p:cNvSpPr txBox="1"/>
          <p:nvPr/>
        </p:nvSpPr>
        <p:spPr>
          <a:xfrm>
            <a:off x="2427540" y="5950451"/>
            <a:ext cx="1979965" cy="228909"/>
          </a:xfrm>
          <a:prstGeom prst="rect">
            <a:avLst/>
          </a:prstGeom>
        </p:spPr>
        <p:txBody>
          <a:bodyPr vert="horz" wrap="square" lIns="0" tIns="13335" rIns="0" bIns="0" rtlCol="0">
            <a:spAutoFit/>
          </a:bodyPr>
          <a:lstStyle/>
          <a:p>
            <a:pPr marL="12700">
              <a:spcBef>
                <a:spcPts val="105"/>
              </a:spcBef>
            </a:pPr>
            <a:r>
              <a:rPr sz="1400" dirty="0">
                <a:latin typeface="Calibri  "/>
                <a:cs typeface="Arial"/>
              </a:rPr>
              <a:t>South London</a:t>
            </a:r>
            <a:r>
              <a:rPr sz="1400" spc="-75" dirty="0">
                <a:latin typeface="Calibri  "/>
                <a:cs typeface="Arial"/>
              </a:rPr>
              <a:t> </a:t>
            </a:r>
            <a:r>
              <a:rPr sz="1400" dirty="0">
                <a:latin typeface="Calibri  "/>
                <a:cs typeface="Arial"/>
              </a:rPr>
              <a:t>2012</a:t>
            </a:r>
          </a:p>
        </p:txBody>
      </p:sp>
      <p:sp>
        <p:nvSpPr>
          <p:cNvPr id="12" name="object 12">
            <a:extLst>
              <a:ext uri="{C183D7F6-B498-43B3-948B-1728B52AA6E4}">
                <adec:decorative xmlns:adec="http://schemas.microsoft.com/office/drawing/2017/decorative" val="1"/>
              </a:ext>
            </a:extLst>
          </p:cNvPr>
          <p:cNvSpPr/>
          <p:nvPr/>
        </p:nvSpPr>
        <p:spPr>
          <a:xfrm>
            <a:off x="2411050" y="4511727"/>
            <a:ext cx="1897927" cy="1363545"/>
          </a:xfrm>
          <a:prstGeom prst="rect">
            <a:avLst/>
          </a:prstGeom>
          <a:blipFill>
            <a:blip r:embed="rId6" cstate="print"/>
            <a:stretch>
              <a:fillRect/>
            </a:stretch>
          </a:blipFill>
        </p:spPr>
        <p:txBody>
          <a:bodyPr wrap="square" lIns="0" tIns="0" rIns="0" bIns="0" rtlCol="0"/>
          <a:lstStyle/>
          <a:p>
            <a:endParaRPr/>
          </a:p>
        </p:txBody>
      </p:sp>
      <p:sp>
        <p:nvSpPr>
          <p:cNvPr id="13" name="object 13">
            <a:extLst>
              <a:ext uri="{C183D7F6-B498-43B3-948B-1728B52AA6E4}">
                <adec:decorative xmlns:adec="http://schemas.microsoft.com/office/drawing/2017/decorative" val="1"/>
              </a:ext>
            </a:extLst>
          </p:cNvPr>
          <p:cNvSpPr/>
          <p:nvPr/>
        </p:nvSpPr>
        <p:spPr>
          <a:xfrm>
            <a:off x="827024" y="1990343"/>
            <a:ext cx="1357883" cy="1577466"/>
          </a:xfrm>
          <a:prstGeom prst="rect">
            <a:avLst/>
          </a:prstGeom>
          <a:blipFill>
            <a:blip r:embed="rId7" cstate="print"/>
            <a:stretch>
              <a:fillRect/>
            </a:stretch>
          </a:blipFill>
        </p:spPr>
        <p:txBody>
          <a:bodyPr wrap="square" lIns="0" tIns="0" rIns="0" bIns="0" rtlCol="0"/>
          <a:lstStyle/>
          <a:p>
            <a:endParaRPr/>
          </a:p>
        </p:txBody>
      </p:sp>
      <p:sp>
        <p:nvSpPr>
          <p:cNvPr id="14" name="object 14"/>
          <p:cNvSpPr txBox="1"/>
          <p:nvPr/>
        </p:nvSpPr>
        <p:spPr>
          <a:xfrm>
            <a:off x="827024" y="3675728"/>
            <a:ext cx="1379855" cy="228909"/>
          </a:xfrm>
          <a:prstGeom prst="rect">
            <a:avLst/>
          </a:prstGeom>
        </p:spPr>
        <p:txBody>
          <a:bodyPr vert="horz" wrap="square" lIns="0" tIns="13335" rIns="0" bIns="0" rtlCol="0">
            <a:spAutoFit/>
          </a:bodyPr>
          <a:lstStyle/>
          <a:p>
            <a:pPr marL="12700" marR="5080">
              <a:spcBef>
                <a:spcPts val="105"/>
              </a:spcBef>
            </a:pPr>
            <a:r>
              <a:rPr sz="1400" spc="5" dirty="0">
                <a:latin typeface="Calibri  "/>
                <a:cs typeface="Arial"/>
              </a:rPr>
              <a:t>West</a:t>
            </a:r>
            <a:r>
              <a:rPr sz="1400" spc="-110" dirty="0">
                <a:latin typeface="Calibri  "/>
                <a:cs typeface="Arial"/>
              </a:rPr>
              <a:t> </a:t>
            </a:r>
            <a:r>
              <a:rPr sz="1400" dirty="0">
                <a:latin typeface="Calibri  "/>
                <a:cs typeface="Arial"/>
              </a:rPr>
              <a:t>Sussex  2000</a:t>
            </a:r>
          </a:p>
        </p:txBody>
      </p:sp>
      <p:sp>
        <p:nvSpPr>
          <p:cNvPr id="15" name="object 15">
            <a:extLst>
              <a:ext uri="{C183D7F6-B498-43B3-948B-1728B52AA6E4}">
                <adec:decorative xmlns:adec="http://schemas.microsoft.com/office/drawing/2017/decorative" val="1"/>
              </a:ext>
            </a:extLst>
          </p:cNvPr>
          <p:cNvSpPr/>
          <p:nvPr/>
        </p:nvSpPr>
        <p:spPr>
          <a:xfrm>
            <a:off x="3068701" y="1990343"/>
            <a:ext cx="1564766" cy="1577466"/>
          </a:xfrm>
          <a:prstGeom prst="rect">
            <a:avLst/>
          </a:prstGeom>
          <a:blipFill>
            <a:blip r:embed="rId8" cstate="print"/>
            <a:stretch>
              <a:fillRect/>
            </a:stretch>
          </a:blipFill>
        </p:spPr>
        <p:txBody>
          <a:bodyPr wrap="square" lIns="0" tIns="0" rIns="0" bIns="0" rtlCol="0"/>
          <a:lstStyle/>
          <a:p>
            <a:endParaRPr/>
          </a:p>
        </p:txBody>
      </p:sp>
      <p:sp>
        <p:nvSpPr>
          <p:cNvPr id="16" name="object 16"/>
          <p:cNvSpPr txBox="1"/>
          <p:nvPr/>
        </p:nvSpPr>
        <p:spPr>
          <a:xfrm>
            <a:off x="3075558" y="3641464"/>
            <a:ext cx="1564766" cy="228909"/>
          </a:xfrm>
          <a:prstGeom prst="rect">
            <a:avLst/>
          </a:prstGeom>
        </p:spPr>
        <p:txBody>
          <a:bodyPr vert="horz" wrap="square" lIns="0" tIns="13335" rIns="0" bIns="0" rtlCol="0">
            <a:spAutoFit/>
          </a:bodyPr>
          <a:lstStyle/>
          <a:p>
            <a:pPr marL="12700">
              <a:spcBef>
                <a:spcPts val="105"/>
              </a:spcBef>
            </a:pPr>
            <a:r>
              <a:rPr sz="1400" dirty="0" err="1">
                <a:latin typeface="Calibri  "/>
                <a:cs typeface="Arial"/>
              </a:rPr>
              <a:t>Cambridgeshire</a:t>
            </a:r>
            <a:r>
              <a:rPr lang="en-GB" sz="1400" dirty="0">
                <a:latin typeface="Calibri  "/>
                <a:cs typeface="Arial"/>
              </a:rPr>
              <a:t> </a:t>
            </a:r>
            <a:r>
              <a:rPr sz="1400" dirty="0">
                <a:latin typeface="Calibri  "/>
                <a:cs typeface="Arial"/>
              </a:rPr>
              <a:t>2002</a:t>
            </a:r>
          </a:p>
        </p:txBody>
      </p:sp>
      <p:sp>
        <p:nvSpPr>
          <p:cNvPr id="17" name="object 17">
            <a:extLst>
              <a:ext uri="{C183D7F6-B498-43B3-948B-1728B52AA6E4}">
                <adec:decorative xmlns:adec="http://schemas.microsoft.com/office/drawing/2017/decorative" val="1"/>
              </a:ext>
            </a:extLst>
          </p:cNvPr>
          <p:cNvSpPr/>
          <p:nvPr/>
        </p:nvSpPr>
        <p:spPr>
          <a:xfrm>
            <a:off x="4572625" y="4384285"/>
            <a:ext cx="1564766" cy="1492312"/>
          </a:xfrm>
          <a:prstGeom prst="rect">
            <a:avLst/>
          </a:prstGeom>
          <a:blipFill>
            <a:blip r:embed="rId9" cstate="print"/>
            <a:stretch>
              <a:fillRect/>
            </a:stretch>
          </a:blipFill>
        </p:spPr>
        <p:txBody>
          <a:bodyPr wrap="square" lIns="0" tIns="0" rIns="0" bIns="0" rtlCol="0"/>
          <a:lstStyle/>
          <a:p>
            <a:endParaRPr/>
          </a:p>
        </p:txBody>
      </p:sp>
      <p:sp>
        <p:nvSpPr>
          <p:cNvPr id="18" name="object 18"/>
          <p:cNvSpPr txBox="1"/>
          <p:nvPr/>
        </p:nvSpPr>
        <p:spPr>
          <a:xfrm>
            <a:off x="4572625" y="5941587"/>
            <a:ext cx="1771650" cy="228268"/>
          </a:xfrm>
          <a:prstGeom prst="rect">
            <a:avLst/>
          </a:prstGeom>
        </p:spPr>
        <p:txBody>
          <a:bodyPr vert="horz" wrap="square" lIns="0" tIns="12700" rIns="0" bIns="0" rtlCol="0">
            <a:spAutoFit/>
          </a:bodyPr>
          <a:lstStyle/>
          <a:p>
            <a:pPr marR="8255">
              <a:spcBef>
                <a:spcPts val="100"/>
              </a:spcBef>
            </a:pPr>
            <a:r>
              <a:rPr lang="en-GB" sz="1400" spc="-5" dirty="0">
                <a:latin typeface="Calibri  "/>
                <a:cs typeface="Arial"/>
              </a:rPr>
              <a:t>Bradford </a:t>
            </a:r>
            <a:r>
              <a:rPr sz="1400" spc="-5" dirty="0">
                <a:latin typeface="Calibri  "/>
                <a:cs typeface="Arial"/>
              </a:rPr>
              <a:t>2013</a:t>
            </a:r>
            <a:endParaRPr sz="1400" dirty="0">
              <a:latin typeface="Calibri  "/>
              <a:cs typeface="Arial"/>
            </a:endParaRPr>
          </a:p>
        </p:txBody>
      </p:sp>
      <p:sp>
        <p:nvSpPr>
          <p:cNvPr id="19" name="object 19">
            <a:extLst>
              <a:ext uri="{C183D7F6-B498-43B3-948B-1728B52AA6E4}">
                <adec:decorative xmlns:adec="http://schemas.microsoft.com/office/drawing/2017/decorative" val="1"/>
              </a:ext>
            </a:extLst>
          </p:cNvPr>
          <p:cNvSpPr/>
          <p:nvPr/>
        </p:nvSpPr>
        <p:spPr>
          <a:xfrm>
            <a:off x="8372099" y="4304487"/>
            <a:ext cx="1193800" cy="1577466"/>
          </a:xfrm>
          <a:prstGeom prst="rect">
            <a:avLst/>
          </a:prstGeom>
          <a:blipFill>
            <a:blip r:embed="rId10" cstate="print"/>
            <a:stretch>
              <a:fillRect/>
            </a:stretch>
          </a:blipFill>
        </p:spPr>
        <p:txBody>
          <a:bodyPr wrap="square" lIns="0" tIns="0" rIns="0" bIns="0" rtlCol="0"/>
          <a:lstStyle/>
          <a:p>
            <a:endParaRPr/>
          </a:p>
        </p:txBody>
      </p:sp>
      <p:sp>
        <p:nvSpPr>
          <p:cNvPr id="20" name="object 20"/>
          <p:cNvSpPr txBox="1"/>
          <p:nvPr/>
        </p:nvSpPr>
        <p:spPr>
          <a:xfrm>
            <a:off x="8372099" y="5969977"/>
            <a:ext cx="1704457" cy="228909"/>
          </a:xfrm>
          <a:prstGeom prst="rect">
            <a:avLst/>
          </a:prstGeom>
        </p:spPr>
        <p:txBody>
          <a:bodyPr vert="horz" wrap="square" lIns="0" tIns="12700" rIns="0" bIns="0" rtlCol="0">
            <a:spAutoFit/>
          </a:bodyPr>
          <a:lstStyle/>
          <a:p>
            <a:pPr marL="12700">
              <a:spcBef>
                <a:spcPts val="100"/>
              </a:spcBef>
            </a:pPr>
            <a:r>
              <a:rPr lang="en-GB" sz="1400" spc="-5" dirty="0">
                <a:latin typeface="Calibri  "/>
                <a:cs typeface="Arial"/>
              </a:rPr>
              <a:t>Coventry </a:t>
            </a:r>
            <a:r>
              <a:rPr sz="1400" spc="-5" dirty="0">
                <a:latin typeface="Calibri  "/>
                <a:cs typeface="Arial"/>
              </a:rPr>
              <a:t>2013</a:t>
            </a:r>
            <a:endParaRPr sz="1400" dirty="0">
              <a:latin typeface="Calibri  "/>
              <a:cs typeface="Arial"/>
            </a:endParaRPr>
          </a:p>
        </p:txBody>
      </p:sp>
      <p:sp>
        <p:nvSpPr>
          <p:cNvPr id="21" name="object 21">
            <a:extLst>
              <a:ext uri="{C183D7F6-B498-43B3-948B-1728B52AA6E4}">
                <adec:decorative xmlns:adec="http://schemas.microsoft.com/office/drawing/2017/decorative" val="1"/>
              </a:ext>
            </a:extLst>
          </p:cNvPr>
          <p:cNvSpPr/>
          <p:nvPr/>
        </p:nvSpPr>
        <p:spPr>
          <a:xfrm>
            <a:off x="7526527" y="1996291"/>
            <a:ext cx="2002102" cy="1577466"/>
          </a:xfrm>
          <a:prstGeom prst="rect">
            <a:avLst/>
          </a:prstGeom>
          <a:blipFill>
            <a:blip r:embed="rId11" cstate="print"/>
            <a:stretch>
              <a:fillRect/>
            </a:stretch>
          </a:blipFill>
        </p:spPr>
        <p:txBody>
          <a:bodyPr wrap="square" lIns="0" tIns="0" rIns="0" bIns="0" rtlCol="0"/>
          <a:lstStyle/>
          <a:p>
            <a:endParaRPr/>
          </a:p>
        </p:txBody>
      </p:sp>
      <p:sp>
        <p:nvSpPr>
          <p:cNvPr id="22" name="object 22"/>
          <p:cNvSpPr txBox="1"/>
          <p:nvPr/>
        </p:nvSpPr>
        <p:spPr>
          <a:xfrm>
            <a:off x="7526527" y="3646700"/>
            <a:ext cx="1574472" cy="228268"/>
          </a:xfrm>
          <a:prstGeom prst="rect">
            <a:avLst/>
          </a:prstGeom>
        </p:spPr>
        <p:txBody>
          <a:bodyPr vert="horz" wrap="square" lIns="0" tIns="12700" rIns="0" bIns="0" rtlCol="0">
            <a:spAutoFit/>
          </a:bodyPr>
          <a:lstStyle/>
          <a:p>
            <a:pPr marL="12700">
              <a:spcBef>
                <a:spcPts val="100"/>
              </a:spcBef>
            </a:pPr>
            <a:r>
              <a:rPr sz="1400" spc="-5" dirty="0" err="1">
                <a:latin typeface="Calibri  "/>
                <a:cs typeface="Arial"/>
              </a:rPr>
              <a:t>Rotherham</a:t>
            </a:r>
            <a:r>
              <a:rPr lang="en-GB" sz="1400" spc="-5" dirty="0">
                <a:latin typeface="Calibri  "/>
                <a:cs typeface="Arial"/>
              </a:rPr>
              <a:t> 2016</a:t>
            </a:r>
            <a:endParaRPr sz="1400" dirty="0">
              <a:latin typeface="Calibri  "/>
              <a:cs typeface="Arial"/>
            </a:endParaRPr>
          </a:p>
        </p:txBody>
      </p:sp>
      <p:pic>
        <p:nvPicPr>
          <p:cNvPr id="24" name="Picture 2" descr="Crest of St Mary's University, Twickenham">
            <a:extLst>
              <a:ext uri="{FF2B5EF4-FFF2-40B4-BE49-F238E27FC236}">
                <a16:creationId xmlns:a16="http://schemas.microsoft.com/office/drawing/2014/main" id="{75A2E535-5890-4250-9F2D-DE348A55AAA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23" name="AutoShape 2" descr="Headshot silhouette Stock Photos, Royalty Free Headshot silhouette Images |  Depositphotos">
            <a:extLst>
              <a:ext uri="{FF2B5EF4-FFF2-40B4-BE49-F238E27FC236}">
                <a16:creationId xmlns:a16="http://schemas.microsoft.com/office/drawing/2014/main" id="{9ED5B963-005B-2BEB-9A1A-8FAF6DEF46E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32" name="Picture 8" descr="Teenager Silhouette Studio Portrait Stock Image - Image of shot, amusement:  175677125">
            <a:extLst>
              <a:ext uri="{FF2B5EF4-FFF2-40B4-BE49-F238E27FC236}">
                <a16:creationId xmlns:a16="http://schemas.microsoft.com/office/drawing/2014/main" id="{5D209527-255A-80E4-5D9A-EA5DB3249E3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59900" y="2027798"/>
            <a:ext cx="2099179" cy="1401202"/>
          </a:xfrm>
          <a:prstGeom prst="rect">
            <a:avLst/>
          </a:prstGeom>
          <a:noFill/>
          <a:extLst>
            <a:ext uri="{909E8E84-426E-40DD-AFC4-6F175D3DCCD1}">
              <a14:hiddenFill xmlns:a14="http://schemas.microsoft.com/office/drawing/2010/main">
                <a:solidFill>
                  <a:srgbClr val="FFFFFF"/>
                </a:solidFill>
              </a14:hiddenFill>
            </a:ext>
          </a:extLst>
        </p:spPr>
      </p:pic>
      <p:sp>
        <p:nvSpPr>
          <p:cNvPr id="27" name="object 22">
            <a:extLst>
              <a:ext uri="{FF2B5EF4-FFF2-40B4-BE49-F238E27FC236}">
                <a16:creationId xmlns:a16="http://schemas.microsoft.com/office/drawing/2014/main" id="{C23D36A6-622B-A494-1C5A-65AB5B74A3C3}"/>
              </a:ext>
            </a:extLst>
          </p:cNvPr>
          <p:cNvSpPr txBox="1"/>
          <p:nvPr/>
        </p:nvSpPr>
        <p:spPr>
          <a:xfrm>
            <a:off x="10281670" y="3630490"/>
            <a:ext cx="1574472" cy="228268"/>
          </a:xfrm>
          <a:prstGeom prst="rect">
            <a:avLst/>
          </a:prstGeom>
        </p:spPr>
        <p:txBody>
          <a:bodyPr vert="horz" wrap="square" lIns="0" tIns="12700" rIns="0" bIns="0" rtlCol="0">
            <a:spAutoFit/>
          </a:bodyPr>
          <a:lstStyle/>
          <a:p>
            <a:pPr marL="12700">
              <a:spcBef>
                <a:spcPts val="100"/>
              </a:spcBef>
            </a:pPr>
            <a:r>
              <a:rPr lang="en-GB" sz="1400" spc="-5" dirty="0">
                <a:latin typeface="Calibri  "/>
                <a:cs typeface="Arial"/>
              </a:rPr>
              <a:t>Sandwell, 2021</a:t>
            </a:r>
            <a:endParaRPr sz="1400" dirty="0">
              <a:latin typeface="Calibri  "/>
              <a:cs typeface="Arial"/>
            </a:endParaRPr>
          </a:p>
        </p:txBody>
      </p:sp>
      <p:pic>
        <p:nvPicPr>
          <p:cNvPr id="6" name="Picture 5">
            <a:extLst>
              <a:ext uri="{FF2B5EF4-FFF2-40B4-BE49-F238E27FC236}">
                <a16:creationId xmlns:a16="http://schemas.microsoft.com/office/drawing/2014/main" id="{5F5657A8-9F0B-88AB-816B-44AD56B144A4}"/>
              </a:ext>
            </a:extLst>
          </p:cNvPr>
          <p:cNvPicPr>
            <a:picLocks noChangeAspect="1"/>
          </p:cNvPicPr>
          <p:nvPr/>
        </p:nvPicPr>
        <p:blipFill>
          <a:blip r:embed="rId14"/>
          <a:stretch>
            <a:fillRect/>
          </a:stretch>
        </p:blipFill>
        <p:spPr>
          <a:xfrm>
            <a:off x="9873284" y="4178554"/>
            <a:ext cx="1924319" cy="1771897"/>
          </a:xfrm>
          <a:prstGeom prst="rect">
            <a:avLst/>
          </a:prstGeom>
        </p:spPr>
      </p:pic>
      <p:sp>
        <p:nvSpPr>
          <p:cNvPr id="25" name="object 8">
            <a:extLst>
              <a:ext uri="{FF2B5EF4-FFF2-40B4-BE49-F238E27FC236}">
                <a16:creationId xmlns:a16="http://schemas.microsoft.com/office/drawing/2014/main" id="{FE5A536D-2BB9-479F-5586-70375C597F1F}"/>
              </a:ext>
            </a:extLst>
          </p:cNvPr>
          <p:cNvSpPr txBox="1"/>
          <p:nvPr/>
        </p:nvSpPr>
        <p:spPr>
          <a:xfrm>
            <a:off x="9959900" y="5968035"/>
            <a:ext cx="1551471" cy="242823"/>
          </a:xfrm>
          <a:prstGeom prst="rect">
            <a:avLst/>
          </a:prstGeom>
        </p:spPr>
        <p:txBody>
          <a:bodyPr vert="horz" wrap="square" lIns="0" tIns="12700" rIns="0" bIns="0" rtlCol="0">
            <a:spAutoFit/>
          </a:bodyPr>
          <a:lstStyle/>
          <a:p>
            <a:pPr marL="12700" marR="5080" indent="-12700" algn="ctr">
              <a:lnSpc>
                <a:spcPct val="113300"/>
              </a:lnSpc>
              <a:spcBef>
                <a:spcPts val="100"/>
              </a:spcBef>
            </a:pPr>
            <a:r>
              <a:rPr lang="en-GB" sz="1400" spc="-5" dirty="0">
                <a:latin typeface="Calibri  "/>
                <a:cs typeface="Arial"/>
              </a:rPr>
              <a:t>Woking, 2023</a:t>
            </a:r>
            <a:endParaRPr sz="1400" dirty="0">
              <a:latin typeface="Calibri  "/>
              <a:cs typeface="Arial"/>
            </a:endParaRPr>
          </a:p>
        </p:txBody>
      </p:sp>
    </p:spTree>
    <p:extLst>
      <p:ext uri="{BB962C8B-B14F-4D97-AF65-F5344CB8AC3E}">
        <p14:creationId xmlns:p14="http://schemas.microsoft.com/office/powerpoint/2010/main" val="7533822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1570" y="408460"/>
            <a:ext cx="9527451" cy="589007"/>
          </a:xfrm>
          <a:prstGeom prst="rect">
            <a:avLst/>
          </a:prstGeom>
        </p:spPr>
        <p:txBody>
          <a:bodyPr vert="horz" wrap="square" lIns="0" tIns="13335" rIns="0" bIns="0" rtlCol="0" anchor="b">
            <a:spAutoFit/>
          </a:bodyPr>
          <a:lstStyle/>
          <a:p>
            <a:pPr marL="12700">
              <a:spcBef>
                <a:spcPts val="105"/>
              </a:spcBef>
            </a:pPr>
            <a:r>
              <a:rPr lang="en-GB" sz="4400" spc="-5" dirty="0">
                <a:latin typeface="Arial" panose="020B0604020202020204" pitchFamily="34" charset="0"/>
                <a:cs typeface="Arial" panose="020B0604020202020204" pitchFamily="34" charset="0"/>
              </a:rPr>
              <a:t>Poor Practice (Serious Case Reviews)</a:t>
            </a:r>
            <a:endParaRPr sz="44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20A0D79-0BB5-4DC7-8CCD-66D59936596D}"/>
              </a:ext>
            </a:extLst>
          </p:cNvPr>
          <p:cNvSpPr txBox="1"/>
          <p:nvPr/>
        </p:nvSpPr>
        <p:spPr>
          <a:xfrm>
            <a:off x="780081" y="1424064"/>
            <a:ext cx="10631838" cy="5542286"/>
          </a:xfrm>
          <a:prstGeom prst="rect">
            <a:avLst/>
          </a:prstGeom>
          <a:noFill/>
        </p:spPr>
        <p:txBody>
          <a:bodyPr wrap="square" rtlCol="0">
            <a:spAutoFit/>
          </a:bodyPr>
          <a:lstStyle/>
          <a:p>
            <a:pPr>
              <a:lnSpc>
                <a:spcPct val="120000"/>
              </a:lnSpc>
              <a:spcAft>
                <a:spcPts val="600"/>
              </a:spcAft>
              <a:buClr>
                <a:srgbClr val="00B0F0"/>
              </a:buClr>
            </a:pPr>
            <a:r>
              <a:rPr lang="en-GB" sz="2400" dirty="0">
                <a:solidFill>
                  <a:schemeClr val="tx1">
                    <a:lumMod val="75000"/>
                    <a:lumOff val="25000"/>
                  </a:schemeClr>
                </a:solidFill>
                <a:latin typeface="Arial" panose="020B0604020202020204" pitchFamily="34" charset="0"/>
                <a:cs typeface="Arial" panose="020B0604020202020204" pitchFamily="34" charset="0"/>
              </a:rPr>
              <a:t>Prevents / delays the appropriate support reaching the child – may allow significant harm to continue</a:t>
            </a:r>
          </a:p>
          <a:p>
            <a:pPr marL="984250" lvl="1" indent="-449263">
              <a:lnSpc>
                <a:spcPct val="120000"/>
              </a:lnSpc>
              <a:spcAft>
                <a:spcPts val="6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failing to act on and refer the early signs of abuse and neglect</a:t>
            </a:r>
          </a:p>
          <a:p>
            <a:pPr marL="984250" lvl="1" indent="-449263">
              <a:lnSpc>
                <a:spcPct val="120000"/>
              </a:lnSpc>
              <a:spcAft>
                <a:spcPts val="6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poor record keeping;</a:t>
            </a:r>
          </a:p>
          <a:p>
            <a:pPr marL="984250" lvl="1" indent="-449263">
              <a:lnSpc>
                <a:spcPct val="120000"/>
              </a:lnSpc>
              <a:spcAft>
                <a:spcPts val="6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failing to listen to the views of the child;</a:t>
            </a:r>
          </a:p>
          <a:p>
            <a:pPr marL="984250" lvl="1" indent="-449263">
              <a:lnSpc>
                <a:spcPct val="120000"/>
              </a:lnSpc>
              <a:spcAft>
                <a:spcPts val="6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failing to re-assess concerns when situations do not improve;</a:t>
            </a:r>
          </a:p>
          <a:p>
            <a:pPr marL="984250" lvl="1" indent="-449263">
              <a:lnSpc>
                <a:spcPct val="120000"/>
              </a:lnSpc>
              <a:spcAft>
                <a:spcPts val="6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not sharing information with the right people within and between agencies;</a:t>
            </a:r>
          </a:p>
          <a:p>
            <a:pPr marL="984250" lvl="1" indent="-449263">
              <a:lnSpc>
                <a:spcPct val="120000"/>
              </a:lnSpc>
              <a:spcAft>
                <a:spcPts val="6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sharing information too slowly; and</a:t>
            </a:r>
          </a:p>
          <a:p>
            <a:pPr marL="984250" lvl="1" indent="-449263">
              <a:lnSpc>
                <a:spcPct val="120000"/>
              </a:lnSpc>
              <a:spcAft>
                <a:spcPts val="600"/>
              </a:spcAft>
              <a:buClr>
                <a:srgbClr val="00B0F0"/>
              </a:buClr>
              <a:buFont typeface="Wingdings" panose="05000000000000000000" pitchFamily="2" charset="2"/>
              <a:buChar char="q"/>
            </a:pPr>
            <a:r>
              <a:rPr lang="en-GB" sz="2400" dirty="0">
                <a:solidFill>
                  <a:schemeClr val="tx1">
                    <a:lumMod val="75000"/>
                    <a:lumOff val="25000"/>
                  </a:schemeClr>
                </a:solidFill>
                <a:latin typeface="Arial" panose="020B0604020202020204" pitchFamily="34" charset="0"/>
                <a:cs typeface="Arial" panose="020B0604020202020204" pitchFamily="34" charset="0"/>
              </a:rPr>
              <a:t>a lack of challenge to those who appear not to be taking action</a:t>
            </a:r>
          </a:p>
          <a:p>
            <a:pPr marL="800100" lvl="1" indent="-342900">
              <a:lnSpc>
                <a:spcPct val="120000"/>
              </a:lnSpc>
              <a:spcAft>
                <a:spcPts val="600"/>
              </a:spcAft>
              <a:buClr>
                <a:srgbClr val="00B0F0"/>
              </a:buClr>
              <a:buFont typeface="Wingdings" panose="05000000000000000000" pitchFamily="2" charset="2"/>
              <a:buChar char="q"/>
            </a:pPr>
            <a:endParaRPr lang="en-GB" sz="2400" dirty="0">
              <a:solidFill>
                <a:schemeClr val="tx1">
                  <a:lumMod val="75000"/>
                  <a:lumOff val="25000"/>
                </a:schemeClr>
              </a:solidFill>
              <a:latin typeface="Arial" panose="020B0604020202020204" pitchFamily="34" charset="0"/>
              <a:cs typeface="Arial" panose="020B0604020202020204" pitchFamily="34" charset="0"/>
            </a:endParaRP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599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8867" y="350623"/>
            <a:ext cx="8788323" cy="646844"/>
          </a:xfrm>
          <a:prstGeom prst="rect">
            <a:avLst/>
          </a:prstGeom>
        </p:spPr>
        <p:txBody>
          <a:bodyPr vert="horz" wrap="square" lIns="0" tIns="13335" rIns="0" bIns="0" rtlCol="0" anchor="b">
            <a:spAutoFit/>
          </a:bodyPr>
          <a:lstStyle/>
          <a:p>
            <a:pPr marL="12700">
              <a:spcBef>
                <a:spcPts val="105"/>
              </a:spcBef>
            </a:pPr>
            <a:r>
              <a:rPr lang="en-GB" b="1" spc="-5" dirty="0">
                <a:solidFill>
                  <a:srgbClr val="FF0000"/>
                </a:solidFill>
                <a:latin typeface="Arial" panose="020B0604020202020204" pitchFamily="34" charset="0"/>
                <a:cs typeface="Arial" panose="020B0604020202020204" pitchFamily="34" charset="0"/>
              </a:rPr>
              <a:t>Referring</a:t>
            </a:r>
            <a:r>
              <a:rPr lang="en-GB" spc="-5" dirty="0">
                <a:latin typeface="Arial" panose="020B0604020202020204" pitchFamily="34" charset="0"/>
                <a:cs typeface="Arial" panose="020B0604020202020204" pitchFamily="34" charset="0"/>
              </a:rPr>
              <a:t> Disclosures (C-SPA)</a:t>
            </a:r>
            <a:endParaRPr dirty="0">
              <a:latin typeface="Arial" panose="020B0604020202020204" pitchFamily="34" charset="0"/>
              <a:cs typeface="Arial" panose="020B0604020202020204" pitchFamily="34" charset="0"/>
            </a:endParaRPr>
          </a:p>
        </p:txBody>
      </p:sp>
      <p:pic>
        <p:nvPicPr>
          <p:cNvPr id="6" name="Picture 2" descr="Crest of St Mary's University, Twickenham">
            <a:extLst>
              <a:ext uri="{FF2B5EF4-FFF2-40B4-BE49-F238E27FC236}">
                <a16:creationId xmlns:a16="http://schemas.microsoft.com/office/drawing/2014/main" id="{59F24C9F-F198-4145-BC97-1FC44652C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descr="This diagram outlines the process of making a referral, which is received by the CSPA, and based on its initial assessment, referred to the appropriate body/agency, depending on whether Level 2, 2/3 or 4.">
            <a:extLst>
              <a:ext uri="{FF2B5EF4-FFF2-40B4-BE49-F238E27FC236}">
                <a16:creationId xmlns:a16="http://schemas.microsoft.com/office/drawing/2014/main" id="{06EE0514-0B98-79A7-987F-2B58DEC99261}"/>
              </a:ext>
            </a:extLst>
          </p:cNvPr>
          <p:cNvSpPr/>
          <p:nvPr/>
        </p:nvSpPr>
        <p:spPr>
          <a:xfrm>
            <a:off x="3090042" y="1403131"/>
            <a:ext cx="8962474" cy="5444357"/>
          </a:xfrm>
          <a:prstGeom prst="rect">
            <a:avLst/>
          </a:prstGeom>
          <a:blipFill>
            <a:blip r:embed="rId3" cstate="print"/>
            <a:stretch>
              <a:fillRect/>
            </a:stretch>
          </a:blipFill>
        </p:spPr>
        <p:txBody>
          <a:bodyPr wrap="square" lIns="0" tIns="0" rIns="0" bIns="0" rtlCol="0"/>
          <a:lstStyle/>
          <a:p>
            <a:endParaRPr/>
          </a:p>
        </p:txBody>
      </p:sp>
      <p:sp>
        <p:nvSpPr>
          <p:cNvPr id="5" name="object 3">
            <a:extLst>
              <a:ext uri="{FF2B5EF4-FFF2-40B4-BE49-F238E27FC236}">
                <a16:creationId xmlns:a16="http://schemas.microsoft.com/office/drawing/2014/main" id="{7193C609-DE8D-62F6-7F7D-8BB4870C21CE}"/>
              </a:ext>
            </a:extLst>
          </p:cNvPr>
          <p:cNvSpPr txBox="1"/>
          <p:nvPr/>
        </p:nvSpPr>
        <p:spPr>
          <a:xfrm>
            <a:off x="177286" y="1702897"/>
            <a:ext cx="3764093" cy="4171014"/>
          </a:xfrm>
          <a:prstGeom prst="rect">
            <a:avLst/>
          </a:prstGeom>
        </p:spPr>
        <p:txBody>
          <a:bodyPr vert="horz" wrap="square" lIns="0" tIns="140335" rIns="0" bIns="0" rtlCol="0">
            <a:spAutoFit/>
          </a:bodyPr>
          <a:lstStyle/>
          <a:p>
            <a:pPr marL="12700">
              <a:spcBef>
                <a:spcPts val="1105"/>
              </a:spcBef>
            </a:pPr>
            <a:r>
              <a:rPr lang="en-GB" sz="2400" spc="5" dirty="0">
                <a:solidFill>
                  <a:schemeClr val="tx1">
                    <a:lumMod val="75000"/>
                    <a:lumOff val="25000"/>
                  </a:schemeClr>
                </a:solidFill>
                <a:latin typeface="Arial" panose="020B0604020202020204" pitchFamily="34" charset="0"/>
                <a:cs typeface="Arial" panose="020B0604020202020204" pitchFamily="34" charset="0"/>
              </a:rPr>
              <a:t>When making a referral… </a:t>
            </a:r>
          </a:p>
          <a:p>
            <a:pPr marL="441325" lvl="1" indent="-346075">
              <a:spcBef>
                <a:spcPts val="1105"/>
              </a:spcBef>
              <a:buClr>
                <a:srgbClr val="00B0F0"/>
              </a:buClr>
              <a:buFont typeface="Wingdings" panose="05000000000000000000" pitchFamily="2" charset="2"/>
              <a:buChar char="q"/>
            </a:pPr>
            <a:r>
              <a:rPr lang="en-GB" sz="2400" spc="5" dirty="0">
                <a:solidFill>
                  <a:schemeClr val="tx1">
                    <a:lumMod val="75000"/>
                    <a:lumOff val="25000"/>
                  </a:schemeClr>
                </a:solidFill>
                <a:latin typeface="Arial" panose="020B0604020202020204" pitchFamily="34" charset="0"/>
                <a:cs typeface="Arial" panose="020B0604020202020204" pitchFamily="34" charset="0"/>
              </a:rPr>
              <a:t>What are you seeking from this referral?</a:t>
            </a:r>
          </a:p>
          <a:p>
            <a:pPr marL="441325" lvl="1" indent="-346075">
              <a:spcBef>
                <a:spcPts val="1105"/>
              </a:spcBef>
              <a:buClr>
                <a:srgbClr val="00B0F0"/>
              </a:buClr>
              <a:buFont typeface="Wingdings" panose="05000000000000000000" pitchFamily="2" charset="2"/>
              <a:buChar char="q"/>
            </a:pPr>
            <a:r>
              <a:rPr lang="en-GB" sz="2400" spc="5" dirty="0">
                <a:solidFill>
                  <a:schemeClr val="tx1">
                    <a:lumMod val="75000"/>
                    <a:lumOff val="25000"/>
                  </a:schemeClr>
                </a:solidFill>
                <a:latin typeface="Arial" panose="020B0604020202020204" pitchFamily="34" charset="0"/>
                <a:cs typeface="Arial" panose="020B0604020202020204" pitchFamily="34" charset="0"/>
              </a:rPr>
              <a:t>What is the Level of need / risk? </a:t>
            </a:r>
          </a:p>
          <a:p>
            <a:pPr marL="441325" lvl="1" indent="-346075">
              <a:spcBef>
                <a:spcPts val="1105"/>
              </a:spcBef>
              <a:buClr>
                <a:srgbClr val="00B0F0"/>
              </a:buClr>
              <a:buFont typeface="Wingdings" panose="05000000000000000000" pitchFamily="2" charset="2"/>
              <a:buChar char="q"/>
            </a:pPr>
            <a:r>
              <a:rPr lang="en-GB" sz="2400" spc="5" dirty="0">
                <a:solidFill>
                  <a:schemeClr val="tx1">
                    <a:lumMod val="75000"/>
                    <a:lumOff val="25000"/>
                  </a:schemeClr>
                </a:solidFill>
                <a:latin typeface="Arial" panose="020B0604020202020204" pitchFamily="34" charset="0"/>
                <a:cs typeface="Arial" panose="020B0604020202020204" pitchFamily="34" charset="0"/>
              </a:rPr>
              <a:t>Is there serious risk of harm?</a:t>
            </a:r>
          </a:p>
          <a:p>
            <a:pPr marL="441325" lvl="1" indent="-346075">
              <a:spcBef>
                <a:spcPts val="1105"/>
              </a:spcBef>
              <a:buClr>
                <a:srgbClr val="00B0F0"/>
              </a:buClr>
              <a:buFont typeface="Wingdings" panose="05000000000000000000" pitchFamily="2" charset="2"/>
              <a:buChar char="q"/>
            </a:pPr>
            <a:r>
              <a:rPr lang="en-GB" sz="2400" spc="5" dirty="0">
                <a:solidFill>
                  <a:schemeClr val="tx1">
                    <a:lumMod val="75000"/>
                    <a:lumOff val="25000"/>
                  </a:schemeClr>
                </a:solidFill>
                <a:latin typeface="Arial" panose="020B0604020202020204" pitchFamily="34" charset="0"/>
                <a:cs typeface="Arial" panose="020B0604020202020204" pitchFamily="34" charset="0"/>
              </a:rPr>
              <a:t>Is consent needed?</a:t>
            </a:r>
          </a:p>
          <a:p>
            <a:pPr marL="12700">
              <a:spcBef>
                <a:spcPts val="1105"/>
              </a:spcBef>
            </a:pPr>
            <a:endParaRPr sz="24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215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E3C591D-6635-3135-3FB2-F7318DAD70AC}"/>
              </a:ext>
            </a:extLst>
          </p:cNvPr>
          <p:cNvPicPr>
            <a:picLocks noChangeAspect="1"/>
          </p:cNvPicPr>
          <p:nvPr/>
        </p:nvPicPr>
        <p:blipFill>
          <a:blip r:embed="rId2"/>
          <a:stretch>
            <a:fillRect/>
          </a:stretch>
        </p:blipFill>
        <p:spPr>
          <a:xfrm>
            <a:off x="172665" y="-1920"/>
            <a:ext cx="8234102" cy="6530494"/>
          </a:xfrm>
          <a:prstGeom prst="rect">
            <a:avLst/>
          </a:prstGeom>
        </p:spPr>
      </p:pic>
      <p:sp>
        <p:nvSpPr>
          <p:cNvPr id="2" name="object 2"/>
          <p:cNvSpPr txBox="1">
            <a:spLocks noGrp="1"/>
          </p:cNvSpPr>
          <p:nvPr>
            <p:ph type="title"/>
          </p:nvPr>
        </p:nvSpPr>
        <p:spPr>
          <a:xfrm>
            <a:off x="8519391" y="1880823"/>
            <a:ext cx="3499945" cy="2044791"/>
          </a:xfrm>
          <a:prstGeom prst="rect">
            <a:avLst/>
          </a:prstGeom>
        </p:spPr>
        <p:txBody>
          <a:bodyPr vert="horz" wrap="square" lIns="0" tIns="13335" rIns="0" bIns="0" rtlCol="0" anchor="b">
            <a:spAutoFit/>
          </a:bodyPr>
          <a:lstStyle/>
          <a:p>
            <a:pPr marL="12700">
              <a:lnSpc>
                <a:spcPct val="100000"/>
              </a:lnSpc>
              <a:spcBef>
                <a:spcPts val="105"/>
              </a:spcBef>
            </a:pPr>
            <a:r>
              <a:rPr sz="4400" dirty="0">
                <a:latin typeface="Arial" panose="020B0604020202020204" pitchFamily="34" charset="0"/>
                <a:cs typeface="Arial" panose="020B0604020202020204" pitchFamily="34" charset="0"/>
              </a:rPr>
              <a:t>Assessment Framework</a:t>
            </a:r>
            <a:r>
              <a:rPr sz="4400" spc="-25" dirty="0">
                <a:latin typeface="Arial" panose="020B0604020202020204" pitchFamily="34" charset="0"/>
                <a:cs typeface="Arial" panose="020B0604020202020204" pitchFamily="34" charset="0"/>
              </a:rPr>
              <a:t> </a:t>
            </a:r>
            <a:r>
              <a:rPr sz="4400" spc="-5" dirty="0">
                <a:latin typeface="Arial" panose="020B0604020202020204" pitchFamily="34" charset="0"/>
                <a:cs typeface="Arial" panose="020B0604020202020204" pitchFamily="34" charset="0"/>
              </a:rPr>
              <a:t>Triangle</a:t>
            </a:r>
            <a:endParaRPr sz="4400" dirty="0">
              <a:latin typeface="Arial" panose="020B0604020202020204" pitchFamily="34" charset="0"/>
              <a:cs typeface="Arial" panose="020B0604020202020204" pitchFamily="34" charset="0"/>
            </a:endParaRPr>
          </a:p>
        </p:txBody>
      </p:sp>
      <p:pic>
        <p:nvPicPr>
          <p:cNvPr id="7" name="Picture 2" descr="Crest of St Mary's University, Twickenham">
            <a:extLst>
              <a:ext uri="{FF2B5EF4-FFF2-40B4-BE49-F238E27FC236}">
                <a16:creationId xmlns:a16="http://schemas.microsoft.com/office/drawing/2014/main" id="{FAC79CAD-097B-44EB-8C5F-5E9FD1CF4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Rounded Corners 3">
            <a:extLst>
              <a:ext uri="{FF2B5EF4-FFF2-40B4-BE49-F238E27FC236}">
                <a16:creationId xmlns:a16="http://schemas.microsoft.com/office/drawing/2014/main" id="{C9F59D88-3523-29B6-49FA-70A21DB26BDD}"/>
              </a:ext>
              <a:ext uri="{C183D7F6-B498-43B3-948B-1728B52AA6E4}">
                <adec:decorative xmlns:adec="http://schemas.microsoft.com/office/drawing/2017/decorative" val="1"/>
              </a:ext>
            </a:extLst>
          </p:cNvPr>
          <p:cNvSpPr/>
          <p:nvPr/>
        </p:nvSpPr>
        <p:spPr>
          <a:xfrm rot="17977550">
            <a:off x="466598" y="2605715"/>
            <a:ext cx="4883997" cy="32424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1AE5A556-74A6-B61B-981B-C4E9408EE3AF}"/>
              </a:ext>
              <a:ext uri="{C183D7F6-B498-43B3-948B-1728B52AA6E4}">
                <adec:decorative xmlns:adec="http://schemas.microsoft.com/office/drawing/2017/decorative" val="1"/>
              </a:ext>
            </a:extLst>
          </p:cNvPr>
          <p:cNvSpPr/>
          <p:nvPr/>
        </p:nvSpPr>
        <p:spPr>
          <a:xfrm rot="3630749">
            <a:off x="3259327" y="2590594"/>
            <a:ext cx="4894596" cy="36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4BC3A077-6A4D-6B3F-AE74-ACF4B9CBE3D7}"/>
              </a:ext>
              <a:ext uri="{C183D7F6-B498-43B3-948B-1728B52AA6E4}">
                <adec:decorative xmlns:adec="http://schemas.microsoft.com/office/drawing/2017/decorative" val="1"/>
              </a:ext>
            </a:extLst>
          </p:cNvPr>
          <p:cNvSpPr/>
          <p:nvPr/>
        </p:nvSpPr>
        <p:spPr>
          <a:xfrm>
            <a:off x="2082620" y="5108525"/>
            <a:ext cx="4444303" cy="324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2">
            <a:extLst>
              <a:ext uri="{FF2B5EF4-FFF2-40B4-BE49-F238E27FC236}">
                <a16:creationId xmlns:a16="http://schemas.microsoft.com/office/drawing/2014/main" id="{51AB4F93-3B7D-42C0-A186-7BA8F30FD3A9}"/>
              </a:ext>
            </a:extLst>
          </p:cNvPr>
          <p:cNvSpPr txBox="1">
            <a:spLocks noGrp="1"/>
          </p:cNvSpPr>
          <p:nvPr>
            <p:ph type="title"/>
          </p:nvPr>
        </p:nvSpPr>
        <p:spPr>
          <a:xfrm>
            <a:off x="1217188" y="417134"/>
            <a:ext cx="10041377" cy="690574"/>
          </a:xfrm>
          <a:prstGeom prst="rect">
            <a:avLst/>
          </a:prstGeom>
        </p:spPr>
        <p:txBody>
          <a:bodyPr vert="horz" wrap="square" lIns="0" tIns="13335" rIns="0" bIns="0" rtlCol="0" anchor="b">
            <a:spAutoFit/>
          </a:bodyPr>
          <a:lstStyle/>
          <a:p>
            <a:pPr marL="12700">
              <a:lnSpc>
                <a:spcPct val="100000"/>
              </a:lnSpc>
              <a:spcBef>
                <a:spcPts val="105"/>
              </a:spcBef>
            </a:pPr>
            <a:r>
              <a:rPr lang="en-GB" sz="4400" b="0" dirty="0">
                <a:solidFill>
                  <a:schemeClr val="tx1">
                    <a:lumMod val="75000"/>
                    <a:lumOff val="25000"/>
                  </a:schemeClr>
                </a:solidFill>
                <a:latin typeface="Arial" panose="020B0604020202020204" pitchFamily="34" charset="0"/>
                <a:cs typeface="Arial" panose="020B0604020202020204" pitchFamily="34" charset="0"/>
              </a:rPr>
              <a:t>Referrals of Significant Harm</a:t>
            </a:r>
            <a:endParaRPr sz="4400" b="0" i="1" u="sng" dirty="0">
              <a:solidFill>
                <a:srgbClr val="00B0F0"/>
              </a:solidFill>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id="{AF24E478-0797-4663-A5C5-9D77CE589921}"/>
              </a:ext>
            </a:extLst>
          </p:cNvPr>
          <p:cNvSpPr txBox="1"/>
          <p:nvPr/>
        </p:nvSpPr>
        <p:spPr>
          <a:xfrm>
            <a:off x="401892" y="1578532"/>
            <a:ext cx="4883030" cy="400110"/>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Case referred to LA Children’s Services</a:t>
            </a:r>
          </a:p>
        </p:txBody>
      </p:sp>
      <p:sp>
        <p:nvSpPr>
          <p:cNvPr id="19" name="TextBox 18">
            <a:extLst>
              <a:ext uri="{FF2B5EF4-FFF2-40B4-BE49-F238E27FC236}">
                <a16:creationId xmlns:a16="http://schemas.microsoft.com/office/drawing/2014/main" id="{02D53A30-E168-4CBA-97B1-385008425A59}"/>
              </a:ext>
            </a:extLst>
          </p:cNvPr>
          <p:cNvSpPr txBox="1"/>
          <p:nvPr/>
        </p:nvSpPr>
        <p:spPr>
          <a:xfrm>
            <a:off x="463885" y="2789776"/>
            <a:ext cx="4883030" cy="400110"/>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Referral acknowledged</a:t>
            </a:r>
          </a:p>
        </p:txBody>
      </p:sp>
      <p:sp>
        <p:nvSpPr>
          <p:cNvPr id="20" name="TextBox 19">
            <a:extLst>
              <a:ext uri="{FF2B5EF4-FFF2-40B4-BE49-F238E27FC236}">
                <a16:creationId xmlns:a16="http://schemas.microsoft.com/office/drawing/2014/main" id="{575A31A2-BE07-4FC4-9106-BE47045E43E5}"/>
              </a:ext>
            </a:extLst>
          </p:cNvPr>
          <p:cNvSpPr txBox="1"/>
          <p:nvPr/>
        </p:nvSpPr>
        <p:spPr>
          <a:xfrm>
            <a:off x="401892" y="3868603"/>
            <a:ext cx="4883030" cy="677108"/>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Section 47: Assessment</a:t>
            </a:r>
          </a:p>
          <a:p>
            <a:pPr algn="ctr"/>
            <a:r>
              <a:rPr lang="en-GB" i="1" dirty="0">
                <a:latin typeface="Arial" panose="020B0604020202020204" pitchFamily="34" charset="0"/>
                <a:cs typeface="Arial" panose="020B0604020202020204" pitchFamily="34" charset="0"/>
              </a:rPr>
              <a:t>Share all info relating to Child &amp; Family</a:t>
            </a:r>
          </a:p>
        </p:txBody>
      </p:sp>
      <p:sp>
        <p:nvSpPr>
          <p:cNvPr id="23" name="TextBox 22">
            <a:extLst>
              <a:ext uri="{FF2B5EF4-FFF2-40B4-BE49-F238E27FC236}">
                <a16:creationId xmlns:a16="http://schemas.microsoft.com/office/drawing/2014/main" id="{A34C5432-3507-4395-B60F-9BC7EAD3ABE2}"/>
              </a:ext>
            </a:extLst>
          </p:cNvPr>
          <p:cNvSpPr txBox="1"/>
          <p:nvPr/>
        </p:nvSpPr>
        <p:spPr>
          <a:xfrm>
            <a:off x="369686" y="5358442"/>
            <a:ext cx="4883030" cy="954107"/>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Section 47: Assessment</a:t>
            </a:r>
          </a:p>
          <a:p>
            <a:pPr algn="ctr"/>
            <a:r>
              <a:rPr lang="en-GB" i="1" dirty="0">
                <a:latin typeface="Arial" panose="020B0604020202020204" pitchFamily="34" charset="0"/>
                <a:cs typeface="Arial" panose="020B0604020202020204" pitchFamily="34" charset="0"/>
              </a:rPr>
              <a:t>Consider causes, strengths/weaknesses of family, evaluate risks and intervention</a:t>
            </a:r>
          </a:p>
        </p:txBody>
      </p:sp>
      <p:sp>
        <p:nvSpPr>
          <p:cNvPr id="24" name="TextBox 23">
            <a:extLst>
              <a:ext uri="{FF2B5EF4-FFF2-40B4-BE49-F238E27FC236}">
                <a16:creationId xmlns:a16="http://schemas.microsoft.com/office/drawing/2014/main" id="{B5D8F68F-1487-4C88-9634-B8F048E1B751}"/>
              </a:ext>
            </a:extLst>
          </p:cNvPr>
          <p:cNvSpPr txBox="1"/>
          <p:nvPr/>
        </p:nvSpPr>
        <p:spPr>
          <a:xfrm>
            <a:off x="6447064" y="1499062"/>
            <a:ext cx="5476285" cy="1862048"/>
          </a:xfrm>
          <a:prstGeom prst="rect">
            <a:avLst/>
          </a:prstGeom>
          <a:noFill/>
        </p:spPr>
        <p:txBody>
          <a:bodyPr wrap="square" rtlCol="0">
            <a:spAutoFit/>
          </a:bodyPr>
          <a:lstStyle/>
          <a:p>
            <a:pPr algn="ctr">
              <a:spcAft>
                <a:spcPts val="600"/>
              </a:spcAft>
            </a:pPr>
            <a:r>
              <a:rPr lang="en-GB" sz="2000" dirty="0">
                <a:latin typeface="Arial" panose="020B0604020202020204" pitchFamily="34" charset="0"/>
                <a:cs typeface="Arial" panose="020B0604020202020204" pitchFamily="34" charset="0"/>
              </a:rPr>
              <a:t>Section 47 Outcome</a:t>
            </a:r>
            <a:r>
              <a:rPr lang="en-GB" dirty="0">
                <a:latin typeface="Arial" panose="020B0604020202020204" pitchFamily="34" charset="0"/>
                <a:cs typeface="Arial" panose="020B0604020202020204" pitchFamily="34" charset="0"/>
              </a:rPr>
              <a:t>:</a:t>
            </a:r>
          </a:p>
          <a:p>
            <a:pPr marL="863600" indent="-342900">
              <a:buFont typeface="+mj-lt"/>
              <a:buAutoNum type="arabicPeriod"/>
            </a:pPr>
            <a:r>
              <a:rPr lang="en-GB" dirty="0">
                <a:latin typeface="Arial" panose="020B0604020202020204" pitchFamily="34" charset="0"/>
                <a:cs typeface="Arial" panose="020B0604020202020204" pitchFamily="34" charset="0"/>
              </a:rPr>
              <a:t>Concerns about child’s immediate safety</a:t>
            </a:r>
          </a:p>
          <a:p>
            <a:pPr marL="863600" indent="-342900">
              <a:buFont typeface="+mj-lt"/>
              <a:buAutoNum type="arabicPeriod"/>
            </a:pPr>
            <a:r>
              <a:rPr lang="en-GB" dirty="0">
                <a:latin typeface="Arial" panose="020B0604020202020204" pitchFamily="34" charset="0"/>
                <a:cs typeface="Arial" panose="020B0604020202020204" pitchFamily="34" charset="0"/>
              </a:rPr>
              <a:t>Further assessment needed</a:t>
            </a:r>
          </a:p>
          <a:p>
            <a:pPr marL="863600" indent="-342900">
              <a:buFont typeface="+mj-lt"/>
              <a:buAutoNum type="arabicPeriod"/>
            </a:pPr>
            <a:r>
              <a:rPr lang="en-GB" dirty="0">
                <a:latin typeface="Arial" panose="020B0604020202020204" pitchFamily="34" charset="0"/>
                <a:cs typeface="Arial" panose="020B0604020202020204" pitchFamily="34" charset="0"/>
              </a:rPr>
              <a:t>No LA support or involvement required</a:t>
            </a:r>
          </a:p>
          <a:p>
            <a:pPr marL="863600" indent="-342900">
              <a:buFont typeface="+mj-lt"/>
              <a:buAutoNum type="arabicPeriod"/>
            </a:pPr>
            <a:r>
              <a:rPr lang="en-GB" dirty="0">
                <a:latin typeface="Arial" panose="020B0604020202020204" pitchFamily="34" charset="0"/>
                <a:cs typeface="Arial" panose="020B0604020202020204" pitchFamily="34" charset="0"/>
              </a:rPr>
              <a:t>If other actions necessary, Early Help Assessment</a:t>
            </a:r>
          </a:p>
        </p:txBody>
      </p:sp>
      <p:sp>
        <p:nvSpPr>
          <p:cNvPr id="25" name="TextBox 24">
            <a:extLst>
              <a:ext uri="{FF2B5EF4-FFF2-40B4-BE49-F238E27FC236}">
                <a16:creationId xmlns:a16="http://schemas.microsoft.com/office/drawing/2014/main" id="{5604A5F4-CA63-40C4-91F7-D97C87306F44}"/>
              </a:ext>
            </a:extLst>
          </p:cNvPr>
          <p:cNvSpPr txBox="1"/>
          <p:nvPr/>
        </p:nvSpPr>
        <p:spPr>
          <a:xfrm>
            <a:off x="6845084" y="4592952"/>
            <a:ext cx="4883030" cy="707886"/>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Initial Child Protection Conference</a:t>
            </a:r>
          </a:p>
          <a:p>
            <a:pPr algn="ctr"/>
            <a:r>
              <a:rPr lang="en-GB" sz="2000" dirty="0">
                <a:latin typeface="Arial" panose="020B0604020202020204" pitchFamily="34" charset="0"/>
                <a:cs typeface="Arial" panose="020B0604020202020204" pitchFamily="34" charset="0"/>
              </a:rPr>
              <a:t>Child Protection / Child in Need Plan</a:t>
            </a:r>
          </a:p>
        </p:txBody>
      </p:sp>
      <p:sp>
        <p:nvSpPr>
          <p:cNvPr id="26" name="TextBox 25">
            <a:extLst>
              <a:ext uri="{FF2B5EF4-FFF2-40B4-BE49-F238E27FC236}">
                <a16:creationId xmlns:a16="http://schemas.microsoft.com/office/drawing/2014/main" id="{A06F9DAE-0F2D-45EA-A6D3-9E889410A1C9}"/>
              </a:ext>
            </a:extLst>
          </p:cNvPr>
          <p:cNvSpPr txBox="1"/>
          <p:nvPr/>
        </p:nvSpPr>
        <p:spPr>
          <a:xfrm>
            <a:off x="6845084" y="5841330"/>
            <a:ext cx="4883030" cy="707886"/>
          </a:xfrm>
          <a:prstGeom prst="rect">
            <a:avLst/>
          </a:prstGeom>
          <a:noFill/>
        </p:spPr>
        <p:txBody>
          <a:bodyPr wrap="square" rtlCol="0">
            <a:spAutoFit/>
          </a:bodyPr>
          <a:lstStyle/>
          <a:p>
            <a:pPr algn="ctr"/>
            <a:r>
              <a:rPr lang="en-GB" sz="2000" dirty="0">
                <a:latin typeface="Arial" panose="020B0604020202020204" pitchFamily="34" charset="0"/>
                <a:cs typeface="Arial" panose="020B0604020202020204" pitchFamily="34" charset="0"/>
              </a:rPr>
              <a:t>Core Groups followed by review processes</a:t>
            </a:r>
          </a:p>
        </p:txBody>
      </p:sp>
      <p:cxnSp>
        <p:nvCxnSpPr>
          <p:cNvPr id="28" name="Straight Arrow Connector 27">
            <a:extLst>
              <a:ext uri="{FF2B5EF4-FFF2-40B4-BE49-F238E27FC236}">
                <a16:creationId xmlns:a16="http://schemas.microsoft.com/office/drawing/2014/main" id="{5E5F4CC8-5A8C-4279-87CC-53BE3F9DA46D}"/>
              </a:ext>
              <a:ext uri="{C183D7F6-B498-43B3-948B-1728B52AA6E4}">
                <adec:decorative xmlns:adec="http://schemas.microsoft.com/office/drawing/2017/decorative" val="1"/>
              </a:ext>
            </a:extLst>
          </p:cNvPr>
          <p:cNvCxnSpPr>
            <a:stCxn id="18" idx="2"/>
          </p:cNvCxnSpPr>
          <p:nvPr/>
        </p:nvCxnSpPr>
        <p:spPr>
          <a:xfrm>
            <a:off x="2843407" y="1978642"/>
            <a:ext cx="0" cy="73465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9C574A7-8205-467D-9B2C-3EFC46102EDF}"/>
              </a:ext>
              <a:ext uri="{C183D7F6-B498-43B3-948B-1728B52AA6E4}">
                <adec:decorative xmlns:adec="http://schemas.microsoft.com/office/drawing/2017/decorative" val="1"/>
              </a:ext>
            </a:extLst>
          </p:cNvPr>
          <p:cNvCxnSpPr/>
          <p:nvPr/>
        </p:nvCxnSpPr>
        <p:spPr>
          <a:xfrm>
            <a:off x="2826191" y="3189886"/>
            <a:ext cx="0" cy="73465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F18281F-F0F3-4294-9BCF-BAD89089039A}"/>
              </a:ext>
              <a:ext uri="{C183D7F6-B498-43B3-948B-1728B52AA6E4}">
                <adec:decorative xmlns:adec="http://schemas.microsoft.com/office/drawing/2017/decorative" val="1"/>
              </a:ext>
            </a:extLst>
          </p:cNvPr>
          <p:cNvCxnSpPr/>
          <p:nvPr/>
        </p:nvCxnSpPr>
        <p:spPr>
          <a:xfrm>
            <a:off x="2811201" y="4623784"/>
            <a:ext cx="0" cy="734658"/>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49E4AFA-D747-4187-A9E8-A7A47568DD18}"/>
              </a:ext>
              <a:ext uri="{C183D7F6-B498-43B3-948B-1728B52AA6E4}">
                <adec:decorative xmlns:adec="http://schemas.microsoft.com/office/drawing/2017/decorative" val="1"/>
              </a:ext>
            </a:extLst>
          </p:cNvPr>
          <p:cNvCxnSpPr>
            <a:cxnSpLocks/>
          </p:cNvCxnSpPr>
          <p:nvPr/>
        </p:nvCxnSpPr>
        <p:spPr>
          <a:xfrm>
            <a:off x="9286599" y="3657600"/>
            <a:ext cx="0" cy="854915"/>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93A9AB0-C01A-435A-81BE-D6085AF8D224}"/>
              </a:ext>
              <a:ext uri="{C183D7F6-B498-43B3-948B-1728B52AA6E4}">
                <adec:decorative xmlns:adec="http://schemas.microsoft.com/office/drawing/2017/decorative" val="1"/>
              </a:ext>
            </a:extLst>
          </p:cNvPr>
          <p:cNvCxnSpPr>
            <a:cxnSpLocks/>
          </p:cNvCxnSpPr>
          <p:nvPr/>
        </p:nvCxnSpPr>
        <p:spPr>
          <a:xfrm>
            <a:off x="9286599" y="5331417"/>
            <a:ext cx="0" cy="47933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1BFC882-129B-41BC-B706-798AC49ACF65}"/>
              </a:ext>
              <a:ext uri="{C183D7F6-B498-43B3-948B-1728B52AA6E4}">
                <adec:decorative xmlns:adec="http://schemas.microsoft.com/office/drawing/2017/decorative" val="1"/>
              </a:ext>
            </a:extLst>
          </p:cNvPr>
          <p:cNvCxnSpPr>
            <a:cxnSpLocks/>
          </p:cNvCxnSpPr>
          <p:nvPr/>
        </p:nvCxnSpPr>
        <p:spPr>
          <a:xfrm flipV="1">
            <a:off x="4269971" y="2645520"/>
            <a:ext cx="2160809" cy="2913181"/>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1749" y="524694"/>
            <a:ext cx="9788502" cy="720069"/>
          </a:xfrm>
          <a:prstGeom prst="rect">
            <a:avLst/>
          </a:prstGeom>
        </p:spPr>
        <p:txBody>
          <a:bodyPr vert="horz" wrap="square" lIns="0" tIns="12065" rIns="0" bIns="0" rtlCol="0" anchor="b">
            <a:spAutoFit/>
          </a:bodyPr>
          <a:lstStyle/>
          <a:p>
            <a:pPr marL="12700">
              <a:lnSpc>
                <a:spcPct val="100000"/>
              </a:lnSpc>
              <a:spcBef>
                <a:spcPts val="95"/>
              </a:spcBef>
            </a:pPr>
            <a:r>
              <a:rPr sz="4600" spc="-5" dirty="0">
                <a:latin typeface="Arial" panose="020B0604020202020204" pitchFamily="34" charset="0"/>
                <a:cs typeface="Arial" panose="020B0604020202020204" pitchFamily="34" charset="0"/>
              </a:rPr>
              <a:t>Child Protection</a:t>
            </a:r>
            <a:r>
              <a:rPr sz="4600" spc="55" dirty="0">
                <a:latin typeface="Arial" panose="020B0604020202020204" pitchFamily="34" charset="0"/>
                <a:cs typeface="Arial" panose="020B0604020202020204" pitchFamily="34" charset="0"/>
              </a:rPr>
              <a:t> </a:t>
            </a:r>
            <a:r>
              <a:rPr sz="4600" spc="-5" dirty="0">
                <a:latin typeface="Arial" panose="020B0604020202020204" pitchFamily="34" charset="0"/>
                <a:cs typeface="Arial" panose="020B0604020202020204" pitchFamily="34" charset="0"/>
              </a:rPr>
              <a:t>Conference</a:t>
            </a:r>
            <a:endParaRPr sz="4600" dirty="0">
              <a:latin typeface="Arial" panose="020B0604020202020204" pitchFamily="34" charset="0"/>
              <a:cs typeface="Arial" panose="020B0604020202020204" pitchFamily="34" charset="0"/>
            </a:endParaRPr>
          </a:p>
        </p:txBody>
      </p:sp>
      <p:sp>
        <p:nvSpPr>
          <p:cNvPr id="3" name="object 3"/>
          <p:cNvSpPr txBox="1"/>
          <p:nvPr/>
        </p:nvSpPr>
        <p:spPr>
          <a:xfrm>
            <a:off x="1201749" y="1679549"/>
            <a:ext cx="10445608" cy="4109587"/>
          </a:xfrm>
          <a:prstGeom prst="rect">
            <a:avLst/>
          </a:prstGeom>
        </p:spPr>
        <p:txBody>
          <a:bodyPr vert="horz" wrap="square" lIns="0" tIns="12700" rIns="0" bIns="0" rtlCol="0">
            <a:spAutoFit/>
          </a:bodyPr>
          <a:lstStyle/>
          <a:p>
            <a:pPr marL="539750" marR="5080" indent="-539750">
              <a:lnSpc>
                <a:spcPct val="120000"/>
              </a:lnSpc>
              <a:spcAft>
                <a:spcPts val="1800"/>
              </a:spcAft>
              <a:buClr>
                <a:srgbClr val="00B0F0"/>
              </a:buClr>
              <a:buFont typeface="Wingdings" panose="05000000000000000000" pitchFamily="2" charset="2"/>
              <a:buChar char="q"/>
              <a:tabLst>
                <a:tab pos="354965" algn="l"/>
                <a:tab pos="355600" algn="l"/>
              </a:tabLst>
            </a:pPr>
            <a:r>
              <a:rPr lang="en-GB" sz="2400" b="1" spc="-5" dirty="0">
                <a:solidFill>
                  <a:srgbClr val="FF0000"/>
                </a:solidFill>
                <a:latin typeface="Arial" panose="020B0604020202020204" pitchFamily="34" charset="0"/>
                <a:cs typeface="Arial" panose="020B0604020202020204" pitchFamily="34" charset="0"/>
              </a:rPr>
              <a:t>SHARE</a:t>
            </a:r>
            <a:r>
              <a:rPr lang="en-GB" sz="2000" spc="-5" dirty="0">
                <a:latin typeface="Arial" panose="020B0604020202020204" pitchFamily="34" charset="0"/>
                <a:cs typeface="Arial" panose="020B0604020202020204" pitchFamily="34" charset="0"/>
              </a:rPr>
              <a:t> - Confidential</a:t>
            </a:r>
            <a:r>
              <a:rPr sz="2000" spc="-5" dirty="0">
                <a:latin typeface="Arial" panose="020B0604020202020204" pitchFamily="34" charset="0"/>
                <a:cs typeface="Arial" panose="020B0604020202020204" pitchFamily="34" charset="0"/>
              </a:rPr>
              <a:t> meeting between </a:t>
            </a:r>
            <a:r>
              <a:rPr sz="2000" dirty="0">
                <a:latin typeface="Arial" panose="020B0604020202020204" pitchFamily="34" charset="0"/>
                <a:cs typeface="Arial" panose="020B0604020202020204" pitchFamily="34" charset="0"/>
              </a:rPr>
              <a:t>parents, </a:t>
            </a:r>
            <a:r>
              <a:rPr lang="en-GB" sz="2000" spc="-5" dirty="0">
                <a:latin typeface="Arial" panose="020B0604020202020204" pitchFamily="34" charset="0"/>
                <a:cs typeface="Arial" panose="020B0604020202020204" pitchFamily="34" charset="0"/>
              </a:rPr>
              <a:t>children</a:t>
            </a:r>
            <a:r>
              <a:rPr sz="2000" spc="-5" dirty="0">
                <a:latin typeface="Arial" panose="020B0604020202020204" pitchFamily="34" charset="0"/>
                <a:cs typeface="Arial" panose="020B0604020202020204" pitchFamily="34" charset="0"/>
              </a:rPr>
              <a:t> services</a:t>
            </a:r>
            <a:r>
              <a:rPr lang="en-GB" sz="2000" spc="-5" dirty="0">
                <a:latin typeface="Arial" panose="020B0604020202020204" pitchFamily="34" charset="0"/>
                <a:cs typeface="Arial" panose="020B0604020202020204" pitchFamily="34" charset="0"/>
              </a:rPr>
              <a:t>,</a:t>
            </a:r>
            <a:r>
              <a:rPr sz="2000" spc="-5" dirty="0">
                <a:latin typeface="Arial" panose="020B0604020202020204" pitchFamily="34" charset="0"/>
                <a:cs typeface="Arial" panose="020B0604020202020204" pitchFamily="34" charset="0"/>
              </a:rPr>
              <a:t> child protection</a:t>
            </a:r>
            <a:r>
              <a:rPr sz="2000" spc="114"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workers</a:t>
            </a:r>
            <a:r>
              <a:rPr lang="en-GB"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and other professionals </a:t>
            </a:r>
            <a:r>
              <a:rPr sz="2000" dirty="0">
                <a:latin typeface="Arial" panose="020B0604020202020204" pitchFamily="34" charset="0"/>
                <a:cs typeface="Arial" panose="020B0604020202020204" pitchFamily="34" charset="0"/>
              </a:rPr>
              <a:t>to </a:t>
            </a:r>
            <a:r>
              <a:rPr sz="2000" spc="-5" dirty="0">
                <a:latin typeface="Arial" panose="020B0604020202020204" pitchFamily="34" charset="0"/>
                <a:cs typeface="Arial" panose="020B0604020202020204" pitchFamily="34" charset="0"/>
              </a:rPr>
              <a:t>discuss </a:t>
            </a:r>
            <a:r>
              <a:rPr sz="2000" dirty="0">
                <a:latin typeface="Arial" panose="020B0604020202020204" pitchFamily="34" charset="0"/>
                <a:cs typeface="Arial" panose="020B0604020202020204" pitchFamily="34" charset="0"/>
              </a:rPr>
              <a:t>the </a:t>
            </a:r>
            <a:r>
              <a:rPr sz="2000" spc="-5" dirty="0">
                <a:latin typeface="Arial" panose="020B0604020202020204" pitchFamily="34" charset="0"/>
                <a:cs typeface="Arial" panose="020B0604020202020204" pitchFamily="34" charset="0"/>
              </a:rPr>
              <a:t>welfare </a:t>
            </a:r>
            <a:r>
              <a:rPr sz="2000" dirty="0">
                <a:latin typeface="Arial" panose="020B0604020202020204" pitchFamily="34" charset="0"/>
                <a:cs typeface="Arial" panose="020B0604020202020204" pitchFamily="34" charset="0"/>
              </a:rPr>
              <a:t>of </a:t>
            </a:r>
            <a:r>
              <a:rPr sz="2000" spc="-5" dirty="0">
                <a:latin typeface="Arial" panose="020B0604020202020204" pitchFamily="34" charset="0"/>
                <a:cs typeface="Arial" panose="020B0604020202020204" pitchFamily="34" charset="0"/>
              </a:rPr>
              <a:t>a child(ren)</a:t>
            </a:r>
            <a:endParaRPr lang="en-GB" sz="2000" spc="-5" dirty="0">
              <a:latin typeface="Arial" panose="020B0604020202020204" pitchFamily="34" charset="0"/>
              <a:cs typeface="Arial" panose="020B0604020202020204" pitchFamily="34" charset="0"/>
            </a:endParaRPr>
          </a:p>
          <a:p>
            <a:pPr marL="539750" marR="527050" indent="-539750">
              <a:lnSpc>
                <a:spcPct val="120000"/>
              </a:lnSpc>
              <a:spcAft>
                <a:spcPts val="1800"/>
              </a:spcAft>
              <a:buClr>
                <a:srgbClr val="00B0F0"/>
              </a:buClr>
              <a:buFont typeface="Wingdings" panose="05000000000000000000" pitchFamily="2" charset="2"/>
              <a:buChar char="q"/>
              <a:tabLst>
                <a:tab pos="539750" algn="l"/>
              </a:tabLst>
            </a:pPr>
            <a:r>
              <a:rPr lang="en-GB" sz="2400" b="1" spc="-5" dirty="0">
                <a:solidFill>
                  <a:srgbClr val="FF0000"/>
                </a:solidFill>
                <a:latin typeface="Arial" panose="020B0604020202020204" pitchFamily="34" charset="0"/>
                <a:cs typeface="Arial" panose="020B0604020202020204" pitchFamily="34" charset="0"/>
              </a:rPr>
              <a:t>ASSESS</a:t>
            </a:r>
            <a:r>
              <a:rPr lang="en-GB" sz="2000" spc="-5" dirty="0">
                <a:latin typeface="Arial" panose="020B0604020202020204" pitchFamily="34" charset="0"/>
                <a:cs typeface="Arial" panose="020B0604020202020204" pitchFamily="34" charset="0"/>
              </a:rPr>
              <a:t> - the likelihood of the child suffering significant harm in the future.</a:t>
            </a:r>
          </a:p>
          <a:p>
            <a:pPr marL="539750" marR="527050" indent="-539750">
              <a:lnSpc>
                <a:spcPct val="120000"/>
              </a:lnSpc>
              <a:spcAft>
                <a:spcPts val="1800"/>
              </a:spcAft>
              <a:buClr>
                <a:srgbClr val="00B0F0"/>
              </a:buClr>
              <a:buFont typeface="Wingdings" panose="05000000000000000000" pitchFamily="2" charset="2"/>
              <a:buChar char="q"/>
              <a:tabLst>
                <a:tab pos="539750" algn="l"/>
              </a:tabLst>
            </a:pPr>
            <a:r>
              <a:rPr lang="en-GB" sz="2400" b="1" spc="-5" dirty="0">
                <a:solidFill>
                  <a:srgbClr val="FF0000"/>
                </a:solidFill>
                <a:latin typeface="Arial" panose="020B0604020202020204" pitchFamily="34" charset="0"/>
                <a:cs typeface="Arial" panose="020B0604020202020204" pitchFamily="34" charset="0"/>
              </a:rPr>
              <a:t>NEXT STEPS </a:t>
            </a:r>
            <a:r>
              <a:rPr lang="en-GB" sz="2000" spc="-5" dirty="0">
                <a:latin typeface="Arial" panose="020B0604020202020204" pitchFamily="34" charset="0"/>
                <a:cs typeface="Arial" panose="020B0604020202020204" pitchFamily="34" charset="0"/>
              </a:rPr>
              <a:t>- what future action is required to safeguard and promote the  welfare of the child/children with planned developmental  outcomes.</a:t>
            </a:r>
            <a:endParaRPr sz="2000" dirty="0">
              <a:latin typeface="Arial" panose="020B0604020202020204" pitchFamily="34" charset="0"/>
              <a:cs typeface="Arial" panose="020B0604020202020204" pitchFamily="34" charset="0"/>
            </a:endParaRPr>
          </a:p>
          <a:p>
            <a:pPr marL="539750" marR="161290" indent="-539750">
              <a:lnSpc>
                <a:spcPct val="120000"/>
              </a:lnSpc>
              <a:buClr>
                <a:srgbClr val="00B0F0"/>
              </a:buClr>
              <a:buFont typeface="Wingdings" panose="05000000000000000000" pitchFamily="2" charset="2"/>
              <a:buChar char="q"/>
              <a:tabLst>
                <a:tab pos="354965" algn="l"/>
                <a:tab pos="355600" algn="l"/>
              </a:tabLst>
            </a:pPr>
            <a:r>
              <a:rPr lang="en-GB" sz="2000" spc="-5" dirty="0">
                <a:latin typeface="Arial" panose="020B0604020202020204" pitchFamily="34" charset="0"/>
                <a:cs typeface="Arial" panose="020B0604020202020204" pitchFamily="34" charset="0"/>
              </a:rPr>
              <a:t>Meetings can be:</a:t>
            </a:r>
          </a:p>
          <a:p>
            <a:pPr marL="1454150" marR="161290" lvl="3" indent="-539750">
              <a:lnSpc>
                <a:spcPct val="120000"/>
              </a:lnSpc>
              <a:buClr>
                <a:srgbClr val="00B0F0"/>
              </a:buClr>
              <a:buFont typeface="Wingdings" panose="05000000000000000000" pitchFamily="2" charset="2"/>
              <a:buChar char="q"/>
              <a:tabLst>
                <a:tab pos="354965" algn="l"/>
                <a:tab pos="355600" algn="l"/>
              </a:tabLst>
            </a:pPr>
            <a:r>
              <a:rPr lang="en-GB" spc="-5" dirty="0">
                <a:latin typeface="Arial" panose="020B0604020202020204" pitchFamily="34" charset="0"/>
                <a:cs typeface="Arial" panose="020B0604020202020204" pitchFamily="34" charset="0"/>
              </a:rPr>
              <a:t>Initial – within 15 days of strategy meeting</a:t>
            </a:r>
          </a:p>
          <a:p>
            <a:pPr marL="1454150" marR="161290" lvl="3" indent="-539750">
              <a:lnSpc>
                <a:spcPct val="120000"/>
              </a:lnSpc>
              <a:buClr>
                <a:srgbClr val="00B0F0"/>
              </a:buClr>
              <a:buFont typeface="Wingdings" panose="05000000000000000000" pitchFamily="2" charset="2"/>
              <a:buChar char="q"/>
              <a:tabLst>
                <a:tab pos="354965" algn="l"/>
                <a:tab pos="355600" algn="l"/>
              </a:tabLst>
            </a:pPr>
            <a:r>
              <a:rPr lang="en-GB" spc="-5" dirty="0">
                <a:latin typeface="Arial" panose="020B0604020202020204" pitchFamily="34" charset="0"/>
                <a:cs typeface="Arial" panose="020B0604020202020204" pitchFamily="34" charset="0"/>
              </a:rPr>
              <a:t>Review – first within 3 months and then every 6</a:t>
            </a:r>
          </a:p>
          <a:p>
            <a:pPr marL="1454150" marR="161290" lvl="3" indent="-539750">
              <a:lnSpc>
                <a:spcPct val="120000"/>
              </a:lnSpc>
              <a:buClr>
                <a:srgbClr val="00B0F0"/>
              </a:buClr>
              <a:buFont typeface="Wingdings" panose="05000000000000000000" pitchFamily="2" charset="2"/>
              <a:buChar char="q"/>
              <a:tabLst>
                <a:tab pos="354965" algn="l"/>
                <a:tab pos="355600" algn="l"/>
              </a:tabLst>
            </a:pPr>
            <a:r>
              <a:rPr lang="en-GB" spc="-5" dirty="0">
                <a:latin typeface="Arial" panose="020B0604020202020204" pitchFamily="34" charset="0"/>
                <a:cs typeface="Arial" panose="020B0604020202020204" pitchFamily="34" charset="0"/>
              </a:rPr>
              <a:t>Unborn child – from 3 months to birth</a:t>
            </a:r>
            <a:endParaRPr dirty="0">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F367D99C-4D5F-4405-8116-39193EBB1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03527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76319" y="530830"/>
            <a:ext cx="8340344" cy="690574"/>
          </a:xfrm>
          <a:prstGeom prst="rect">
            <a:avLst/>
          </a:prstGeom>
        </p:spPr>
        <p:txBody>
          <a:bodyPr vert="horz" wrap="square" lIns="0" tIns="13335" rIns="0" bIns="0" rtlCol="0" anchor="b">
            <a:spAutoFit/>
          </a:bodyPr>
          <a:lstStyle/>
          <a:p>
            <a:pPr marL="14604">
              <a:lnSpc>
                <a:spcPct val="100000"/>
              </a:lnSpc>
              <a:spcBef>
                <a:spcPts val="105"/>
              </a:spcBef>
            </a:pPr>
            <a:r>
              <a:rPr lang="en-GB" sz="4400" spc="-5" dirty="0">
                <a:latin typeface="Arial" panose="020B0604020202020204" pitchFamily="34" charset="0"/>
                <a:cs typeface="Arial" panose="020B0604020202020204" pitchFamily="34" charset="0"/>
              </a:rPr>
              <a:t>The </a:t>
            </a:r>
            <a:r>
              <a:rPr sz="4400" spc="-5" dirty="0">
                <a:latin typeface="Arial" panose="020B0604020202020204" pitchFamily="34" charset="0"/>
                <a:cs typeface="Arial" panose="020B0604020202020204" pitchFamily="34" charset="0"/>
              </a:rPr>
              <a:t>Child Protection</a:t>
            </a:r>
            <a:r>
              <a:rPr sz="4400" spc="-35" dirty="0">
                <a:latin typeface="Arial" panose="020B0604020202020204" pitchFamily="34" charset="0"/>
                <a:cs typeface="Arial" panose="020B0604020202020204" pitchFamily="34" charset="0"/>
              </a:rPr>
              <a:t> </a:t>
            </a:r>
            <a:r>
              <a:rPr sz="4400" spc="-5" dirty="0">
                <a:latin typeface="Arial" panose="020B0604020202020204" pitchFamily="34" charset="0"/>
                <a:cs typeface="Arial" panose="020B0604020202020204" pitchFamily="34" charset="0"/>
              </a:rPr>
              <a:t>Plan</a:t>
            </a:r>
          </a:p>
        </p:txBody>
      </p:sp>
      <p:sp>
        <p:nvSpPr>
          <p:cNvPr id="3" name="object 3"/>
          <p:cNvSpPr txBox="1"/>
          <p:nvPr/>
        </p:nvSpPr>
        <p:spPr>
          <a:xfrm>
            <a:off x="1176319" y="1486613"/>
            <a:ext cx="10516010" cy="4495270"/>
          </a:xfrm>
          <a:prstGeom prst="rect">
            <a:avLst/>
          </a:prstGeom>
        </p:spPr>
        <p:txBody>
          <a:bodyPr vert="horz" wrap="square" lIns="0" tIns="73660" rIns="0" bIns="0" rtlCol="0">
            <a:spAutoFit/>
          </a:bodyPr>
          <a:lstStyle/>
          <a:p>
            <a:pPr marL="539750" indent="-539750">
              <a:lnSpc>
                <a:spcPct val="120000"/>
              </a:lnSpc>
              <a:spcBef>
                <a:spcPts val="600"/>
              </a:spcBef>
              <a:buClr>
                <a:srgbClr val="00B0F0"/>
              </a:buClr>
              <a:buFont typeface="Wingdings" panose="05000000000000000000" pitchFamily="2" charset="2"/>
              <a:buChar char="q"/>
              <a:tabLst>
                <a:tab pos="539750" algn="l"/>
              </a:tabLst>
            </a:pPr>
            <a:r>
              <a:rPr lang="en-GB" sz="2400" spc="5" dirty="0">
                <a:latin typeface="Arial" panose="020B0604020202020204" pitchFamily="34" charset="0"/>
                <a:cs typeface="Arial" panose="020B0604020202020204" pitchFamily="34" charset="0"/>
              </a:rPr>
              <a:t>Identifies </a:t>
            </a:r>
            <a:r>
              <a:rPr sz="2400" dirty="0">
                <a:latin typeface="Arial" panose="020B0604020202020204" pitchFamily="34" charset="0"/>
                <a:cs typeface="Arial" panose="020B0604020202020204" pitchFamily="34" charset="0"/>
              </a:rPr>
              <a:t>needs of the child and support</a:t>
            </a:r>
            <a:r>
              <a:rPr sz="2400" spc="-15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required</a:t>
            </a:r>
            <a:r>
              <a:rPr lang="en-GB" sz="240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to</a:t>
            </a:r>
            <a:r>
              <a:rPr lang="en-GB" sz="240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safeguard and promote the welfare of the</a:t>
            </a:r>
            <a:r>
              <a:rPr sz="2400" spc="-155"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child.</a:t>
            </a:r>
          </a:p>
          <a:p>
            <a:pPr marL="539750" marR="474980" indent="-539750">
              <a:lnSpc>
                <a:spcPct val="120000"/>
              </a:lnSpc>
              <a:spcBef>
                <a:spcPts val="600"/>
              </a:spcBef>
              <a:buClr>
                <a:srgbClr val="00B0F0"/>
              </a:buClr>
              <a:buFont typeface="Wingdings" panose="05000000000000000000" pitchFamily="2" charset="2"/>
              <a:buChar char="q"/>
              <a:tabLst>
                <a:tab pos="539750" algn="l"/>
              </a:tabLst>
            </a:pPr>
            <a:r>
              <a:rPr lang="en-GB" sz="2400" dirty="0">
                <a:latin typeface="Arial" panose="020B0604020202020204" pitchFamily="34" charset="0"/>
                <a:cs typeface="Arial" panose="020B0604020202020204" pitchFamily="34" charset="0"/>
              </a:rPr>
              <a:t>Necessary actions </a:t>
            </a:r>
            <a:r>
              <a:rPr sz="2400" dirty="0">
                <a:latin typeface="Arial" panose="020B0604020202020204" pitchFamily="34" charset="0"/>
                <a:cs typeface="Arial" panose="020B0604020202020204" pitchFamily="34" charset="0"/>
              </a:rPr>
              <a:t>to </a:t>
            </a:r>
            <a:r>
              <a:rPr lang="en-GB" sz="2400" dirty="0">
                <a:latin typeface="Arial" panose="020B0604020202020204" pitchFamily="34" charset="0"/>
                <a:cs typeface="Arial" panose="020B0604020202020204" pitchFamily="34" charset="0"/>
              </a:rPr>
              <a:t>achieve this</a:t>
            </a:r>
          </a:p>
          <a:p>
            <a:pPr marL="539750" marR="474980" indent="-539750">
              <a:lnSpc>
                <a:spcPct val="120000"/>
              </a:lnSpc>
              <a:spcBef>
                <a:spcPts val="600"/>
              </a:spcBef>
              <a:buClr>
                <a:srgbClr val="00B0F0"/>
              </a:buClr>
              <a:buFont typeface="Wingdings" panose="05000000000000000000" pitchFamily="2" charset="2"/>
              <a:buChar char="q"/>
              <a:tabLst>
                <a:tab pos="539750" algn="l"/>
              </a:tabLst>
            </a:pPr>
            <a:r>
              <a:rPr lang="en-GB" sz="2400" dirty="0">
                <a:latin typeface="Arial" panose="020B0604020202020204" pitchFamily="34" charset="0"/>
                <a:cs typeface="Arial" panose="020B0604020202020204" pitchFamily="34" charset="0"/>
              </a:rPr>
              <a:t>Identifies everyone’s </a:t>
            </a:r>
            <a:r>
              <a:rPr lang="en-GB" sz="2400" b="1" dirty="0">
                <a:solidFill>
                  <a:srgbClr val="FF0000"/>
                </a:solidFill>
                <a:latin typeface="Arial" panose="020B0604020202020204" pitchFamily="34" charset="0"/>
                <a:cs typeface="Arial" panose="020B0604020202020204" pitchFamily="34" charset="0"/>
              </a:rPr>
              <a:t>roles and responsibilities.</a:t>
            </a:r>
          </a:p>
          <a:p>
            <a:pPr marL="539750" marR="474980" indent="-539750">
              <a:lnSpc>
                <a:spcPct val="120000"/>
              </a:lnSpc>
              <a:spcBef>
                <a:spcPts val="600"/>
              </a:spcBef>
              <a:buClr>
                <a:srgbClr val="00B0F0"/>
              </a:buClr>
              <a:buFont typeface="Wingdings" panose="05000000000000000000" pitchFamily="2" charset="2"/>
              <a:buChar char="q"/>
              <a:tabLst>
                <a:tab pos="539750" algn="l"/>
              </a:tabLst>
            </a:pPr>
            <a:r>
              <a:rPr sz="2400" dirty="0">
                <a:latin typeface="Arial" panose="020B0604020202020204" pitchFamily="34" charset="0"/>
                <a:cs typeface="Arial" panose="020B0604020202020204" pitchFamily="34" charset="0"/>
              </a:rPr>
              <a:t>Sets out </a:t>
            </a:r>
            <a:r>
              <a:rPr lang="en-GB" sz="2400" dirty="0">
                <a:latin typeface="Arial" panose="020B0604020202020204" pitchFamily="34" charset="0"/>
                <a:cs typeface="Arial" panose="020B0604020202020204" pitchFamily="34" charset="0"/>
              </a:rPr>
              <a:t>a timeframe – including visits by</a:t>
            </a:r>
            <a:r>
              <a:rPr sz="2400" dirty="0">
                <a:latin typeface="Arial" panose="020B0604020202020204" pitchFamily="34" charset="0"/>
                <a:cs typeface="Arial" panose="020B0604020202020204" pitchFamily="34" charset="0"/>
              </a:rPr>
              <a:t> social worker</a:t>
            </a:r>
            <a:r>
              <a:rPr lang="en-GB" sz="2400" dirty="0">
                <a:latin typeface="Arial" panose="020B0604020202020204" pitchFamily="34" charset="0"/>
                <a:cs typeface="Arial" panose="020B0604020202020204" pitchFamily="34" charset="0"/>
              </a:rPr>
              <a:t>, who becomes the lead professional (visits must be every 10 days)</a:t>
            </a:r>
          </a:p>
          <a:p>
            <a:pPr marL="539750" marR="474980" indent="-539750">
              <a:lnSpc>
                <a:spcPct val="120000"/>
              </a:lnSpc>
              <a:spcBef>
                <a:spcPts val="600"/>
              </a:spcBef>
              <a:buClr>
                <a:srgbClr val="00B0F0"/>
              </a:buClr>
              <a:buFont typeface="Wingdings" panose="05000000000000000000" pitchFamily="2" charset="2"/>
              <a:buChar char="q"/>
              <a:tabLst>
                <a:tab pos="539750" algn="l"/>
              </a:tabLst>
            </a:pPr>
            <a:r>
              <a:rPr sz="2400" dirty="0">
                <a:latin typeface="Arial" panose="020B0604020202020204" pitchFamily="34" charset="0"/>
                <a:cs typeface="Arial" panose="020B0604020202020204" pitchFamily="34" charset="0"/>
              </a:rPr>
              <a:t>Family </a:t>
            </a:r>
            <a:r>
              <a:rPr lang="en-GB" sz="2400" dirty="0">
                <a:latin typeface="Arial" panose="020B0604020202020204" pitchFamily="34" charset="0"/>
                <a:cs typeface="Arial" panose="020B0604020202020204" pitchFamily="34" charset="0"/>
              </a:rPr>
              <a:t>develop and contribute </a:t>
            </a:r>
            <a:r>
              <a:rPr sz="2400" dirty="0">
                <a:latin typeface="Arial" panose="020B0604020202020204" pitchFamily="34" charset="0"/>
                <a:cs typeface="Arial" panose="020B0604020202020204" pitchFamily="34" charset="0"/>
              </a:rPr>
              <a:t>to the</a:t>
            </a:r>
            <a:r>
              <a:rPr sz="2400" spc="-100" dirty="0">
                <a:latin typeface="Arial" panose="020B0604020202020204" pitchFamily="34" charset="0"/>
                <a:cs typeface="Arial" panose="020B0604020202020204" pitchFamily="34" charset="0"/>
              </a:rPr>
              <a:t> </a:t>
            </a:r>
            <a:r>
              <a:rPr sz="2400" dirty="0">
                <a:latin typeface="Arial" panose="020B0604020202020204" pitchFamily="34" charset="0"/>
                <a:cs typeface="Arial" panose="020B0604020202020204" pitchFamily="34" charset="0"/>
              </a:rPr>
              <a:t>plan</a:t>
            </a:r>
          </a:p>
          <a:p>
            <a:pPr marL="539750" indent="-539750">
              <a:lnSpc>
                <a:spcPct val="120000"/>
              </a:lnSpc>
              <a:spcBef>
                <a:spcPts val="600"/>
              </a:spcBef>
              <a:buClr>
                <a:srgbClr val="00B0F0"/>
              </a:buClr>
              <a:buFont typeface="Wingdings" panose="05000000000000000000" pitchFamily="2" charset="2"/>
              <a:buChar char="q"/>
              <a:tabLst>
                <a:tab pos="539750" algn="l"/>
              </a:tabLst>
            </a:pPr>
            <a:r>
              <a:rPr lang="en-GB" sz="2400" dirty="0">
                <a:latin typeface="Arial" panose="020B0604020202020204" pitchFamily="34" charset="0"/>
                <a:cs typeface="Arial" panose="020B0604020202020204" pitchFamily="34" charset="0"/>
              </a:rPr>
              <a:t>Announced visits by other</a:t>
            </a:r>
            <a:r>
              <a:rPr lang="en-GB" sz="2400" spc="-65"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professionals</a:t>
            </a:r>
          </a:p>
          <a:p>
            <a:pPr marL="539750" indent="-539750">
              <a:lnSpc>
                <a:spcPct val="120000"/>
              </a:lnSpc>
              <a:spcBef>
                <a:spcPts val="600"/>
              </a:spcBef>
              <a:buClr>
                <a:srgbClr val="00B0F0"/>
              </a:buClr>
              <a:buFont typeface="Wingdings" panose="05000000000000000000" pitchFamily="2" charset="2"/>
              <a:buChar char="q"/>
              <a:tabLst>
                <a:tab pos="539750" algn="l"/>
              </a:tabLst>
            </a:pPr>
            <a:r>
              <a:rPr lang="en-GB" sz="2400" dirty="0">
                <a:latin typeface="Arial" panose="020B0604020202020204" pitchFamily="34" charset="0"/>
                <a:cs typeface="Arial" panose="020B0604020202020204" pitchFamily="34" charset="0"/>
              </a:rPr>
              <a:t>Is written in clear way and includes a contingency plan</a:t>
            </a:r>
          </a:p>
        </p:txBody>
      </p:sp>
      <p:pic>
        <p:nvPicPr>
          <p:cNvPr id="4" name="Picture 2" descr="Crest of St Mary's University, Twickenham">
            <a:extLst>
              <a:ext uri="{FF2B5EF4-FFF2-40B4-BE49-F238E27FC236}">
                <a16:creationId xmlns:a16="http://schemas.microsoft.com/office/drawing/2014/main" id="{6B951E5E-51E2-44A1-9BBE-94D7BC9C4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9234" y="461633"/>
            <a:ext cx="9129009" cy="690574"/>
          </a:xfrm>
          <a:prstGeom prst="rect">
            <a:avLst/>
          </a:prstGeom>
        </p:spPr>
        <p:txBody>
          <a:bodyPr vert="horz" wrap="square" lIns="0" tIns="13335" rIns="0" bIns="0" rtlCol="0" anchor="b">
            <a:spAutoFit/>
          </a:bodyPr>
          <a:lstStyle/>
          <a:p>
            <a:pPr marL="12700">
              <a:lnSpc>
                <a:spcPct val="100000"/>
              </a:lnSpc>
              <a:spcBef>
                <a:spcPts val="105"/>
              </a:spcBef>
            </a:pPr>
            <a:r>
              <a:rPr lang="en-GB" sz="4400" spc="-5" dirty="0">
                <a:latin typeface="Arial" panose="020B0604020202020204" pitchFamily="34" charset="0"/>
                <a:cs typeface="Arial" panose="020B0604020202020204" pitchFamily="34" charset="0"/>
              </a:rPr>
              <a:t>Review</a:t>
            </a:r>
            <a:r>
              <a:rPr sz="4400" spc="-5" dirty="0">
                <a:latin typeface="Arial" panose="020B0604020202020204" pitchFamily="34" charset="0"/>
                <a:cs typeface="Arial" panose="020B0604020202020204" pitchFamily="34" charset="0"/>
              </a:rPr>
              <a:t> </a:t>
            </a:r>
            <a:r>
              <a:rPr sz="4400" dirty="0">
                <a:latin typeface="Arial" panose="020B0604020202020204" pitchFamily="34" charset="0"/>
                <a:cs typeface="Arial" panose="020B0604020202020204" pitchFamily="34" charset="0"/>
              </a:rPr>
              <a:t>of </a:t>
            </a:r>
            <a:r>
              <a:rPr sz="4400" spc="-5" dirty="0">
                <a:latin typeface="Arial" panose="020B0604020202020204" pitchFamily="34" charset="0"/>
                <a:cs typeface="Arial" panose="020B0604020202020204" pitchFamily="34" charset="0"/>
              </a:rPr>
              <a:t>the Child Protection</a:t>
            </a:r>
            <a:r>
              <a:rPr sz="4400" spc="-35" dirty="0">
                <a:latin typeface="Arial" panose="020B0604020202020204" pitchFamily="34" charset="0"/>
                <a:cs typeface="Arial" panose="020B0604020202020204" pitchFamily="34" charset="0"/>
              </a:rPr>
              <a:t> </a:t>
            </a:r>
            <a:r>
              <a:rPr sz="4400" spc="-5" dirty="0">
                <a:latin typeface="Arial" panose="020B0604020202020204" pitchFamily="34" charset="0"/>
                <a:cs typeface="Arial" panose="020B0604020202020204" pitchFamily="34" charset="0"/>
              </a:rPr>
              <a:t>Plan</a:t>
            </a:r>
          </a:p>
        </p:txBody>
      </p:sp>
      <p:sp>
        <p:nvSpPr>
          <p:cNvPr id="3" name="object 3"/>
          <p:cNvSpPr txBox="1"/>
          <p:nvPr/>
        </p:nvSpPr>
        <p:spPr>
          <a:xfrm>
            <a:off x="1169234" y="1462377"/>
            <a:ext cx="10463134" cy="4887620"/>
          </a:xfrm>
          <a:prstGeom prst="rect">
            <a:avLst/>
          </a:prstGeom>
        </p:spPr>
        <p:txBody>
          <a:bodyPr vert="horz" wrap="square" lIns="0" tIns="134620" rIns="0" bIns="0" rtlCol="0">
            <a:spAutoFit/>
          </a:bodyPr>
          <a:lstStyle/>
          <a:p>
            <a:pPr marL="12700">
              <a:lnSpc>
                <a:spcPct val="114000"/>
              </a:lnSpc>
              <a:spcAft>
                <a:spcPts val="600"/>
              </a:spcAft>
              <a:buClr>
                <a:srgbClr val="00B0F0"/>
              </a:buClr>
              <a:tabLst>
                <a:tab pos="354965" algn="l"/>
                <a:tab pos="355600" algn="l"/>
              </a:tabLst>
            </a:pPr>
            <a:r>
              <a:rPr lang="en-GB" sz="2200" b="1" dirty="0">
                <a:latin typeface="Arial" panose="020B0604020202020204" pitchFamily="34" charset="0"/>
                <a:cs typeface="Arial" panose="020B0604020202020204" pitchFamily="34" charset="0"/>
              </a:rPr>
              <a:t>Core</a:t>
            </a:r>
            <a:r>
              <a:rPr lang="en-GB" sz="2200" dirty="0">
                <a:latin typeface="Arial" panose="020B0604020202020204" pitchFamily="34" charset="0"/>
                <a:cs typeface="Arial" panose="020B0604020202020204" pitchFamily="34" charset="0"/>
              </a:rPr>
              <a:t> </a:t>
            </a:r>
            <a:r>
              <a:rPr lang="en-GB" sz="2200" b="1" dirty="0">
                <a:latin typeface="Arial" panose="020B0604020202020204" pitchFamily="34" charset="0"/>
                <a:cs typeface="Arial" panose="020B0604020202020204" pitchFamily="34" charset="0"/>
              </a:rPr>
              <a:t>Group</a:t>
            </a:r>
          </a:p>
          <a:p>
            <a:pPr marL="812800" lvl="1" indent="-342900">
              <a:lnSpc>
                <a:spcPct val="114000"/>
              </a:lnSpc>
              <a:spcAft>
                <a:spcPts val="600"/>
              </a:spcAft>
              <a:buClr>
                <a:srgbClr val="00B0F0"/>
              </a:buClr>
              <a:buFont typeface="Wingdings" panose="05000000000000000000" pitchFamily="2" charset="2"/>
              <a:buChar char="q"/>
              <a:tabLst>
                <a:tab pos="354965" algn="l"/>
                <a:tab pos="355600" algn="l"/>
              </a:tabLst>
            </a:pPr>
            <a:r>
              <a:rPr lang="en-GB" sz="2200" dirty="0">
                <a:latin typeface="Arial" panose="020B0604020202020204" pitchFamily="34" charset="0"/>
                <a:cs typeface="Arial" panose="020B0604020202020204" pitchFamily="34" charset="0"/>
              </a:rPr>
              <a:t>multiple agencies responsible for reviewing and further developing the plan – what next steps are required and by whom?</a:t>
            </a:r>
          </a:p>
          <a:p>
            <a:pPr marL="812800" lvl="1" indent="-342900">
              <a:lnSpc>
                <a:spcPct val="114000"/>
              </a:lnSpc>
              <a:spcAft>
                <a:spcPts val="600"/>
              </a:spcAft>
              <a:buClr>
                <a:srgbClr val="00B0F0"/>
              </a:buClr>
              <a:buFont typeface="Wingdings" panose="05000000000000000000" pitchFamily="2" charset="2"/>
              <a:buChar char="q"/>
              <a:tabLst>
                <a:tab pos="354965" algn="l"/>
                <a:tab pos="355600" algn="l"/>
              </a:tabLst>
            </a:pPr>
            <a:r>
              <a:rPr lang="en-GB" sz="2200" dirty="0">
                <a:latin typeface="Arial" panose="020B0604020202020204" pitchFamily="34" charset="0"/>
                <a:cs typeface="Arial" panose="020B0604020202020204" pitchFamily="34" charset="0"/>
              </a:rPr>
              <a:t>Reviews must take place </a:t>
            </a:r>
            <a:r>
              <a:rPr sz="2200" dirty="0">
                <a:latin typeface="Arial" panose="020B0604020202020204" pitchFamily="34" charset="0"/>
                <a:cs typeface="Arial" panose="020B0604020202020204" pitchFamily="34" charset="0"/>
              </a:rPr>
              <a:t>10 </a:t>
            </a:r>
            <a:r>
              <a:rPr sz="2200" spc="-10" dirty="0">
                <a:latin typeface="Arial" panose="020B0604020202020204" pitchFamily="34" charset="0"/>
                <a:cs typeface="Arial" panose="020B0604020202020204" pitchFamily="34" charset="0"/>
              </a:rPr>
              <a:t>days </a:t>
            </a:r>
            <a:r>
              <a:rPr sz="2200" dirty="0">
                <a:latin typeface="Arial" panose="020B0604020202020204" pitchFamily="34" charset="0"/>
                <a:cs typeface="Arial" panose="020B0604020202020204" pitchFamily="34" charset="0"/>
              </a:rPr>
              <a:t>after conference</a:t>
            </a:r>
            <a:r>
              <a:rPr lang="en-GB" sz="2200" dirty="0">
                <a:latin typeface="Arial" panose="020B0604020202020204" pitchFamily="34" charset="0"/>
                <a:cs typeface="Arial" panose="020B0604020202020204" pitchFamily="34" charset="0"/>
              </a:rPr>
              <a:t>, at 6 weeks and then every 2 months</a:t>
            </a:r>
          </a:p>
          <a:p>
            <a:pPr marL="355600" indent="-342900">
              <a:lnSpc>
                <a:spcPct val="114000"/>
              </a:lnSpc>
              <a:spcAft>
                <a:spcPts val="600"/>
              </a:spcAft>
              <a:buClr>
                <a:srgbClr val="00B0F0"/>
              </a:buClr>
              <a:buFont typeface="Wingdings" panose="05000000000000000000" pitchFamily="2" charset="2"/>
              <a:buChar char="q"/>
              <a:tabLst>
                <a:tab pos="354965" algn="l"/>
                <a:tab pos="355600" algn="l"/>
              </a:tabLst>
            </a:pPr>
            <a:endParaRPr lang="en-GB" sz="2200" dirty="0">
              <a:latin typeface="Arial" panose="020B0604020202020204" pitchFamily="34" charset="0"/>
              <a:cs typeface="Arial" panose="020B0604020202020204" pitchFamily="34" charset="0"/>
            </a:endParaRPr>
          </a:p>
          <a:p>
            <a:pPr marL="50800" marR="182245">
              <a:lnSpc>
                <a:spcPct val="114000"/>
              </a:lnSpc>
              <a:spcAft>
                <a:spcPts val="600"/>
              </a:spcAft>
              <a:buClr>
                <a:srgbClr val="00B0F0"/>
              </a:buClr>
              <a:tabLst>
                <a:tab pos="393065" algn="l"/>
                <a:tab pos="393700" algn="l"/>
              </a:tabLst>
            </a:pPr>
            <a:r>
              <a:rPr lang="en-GB" sz="2200" b="1" spc="-5" dirty="0">
                <a:latin typeface="Arial" panose="020B0604020202020204" pitchFamily="34" charset="0"/>
                <a:cs typeface="Arial" panose="020B0604020202020204" pitchFamily="34" charset="0"/>
              </a:rPr>
              <a:t>Review Conference </a:t>
            </a:r>
            <a:r>
              <a:rPr lang="en-GB" sz="2200" spc="-5" dirty="0">
                <a:latin typeface="Arial" panose="020B0604020202020204" pitchFamily="34" charset="0"/>
                <a:cs typeface="Arial" panose="020B0604020202020204" pitchFamily="34" charset="0"/>
              </a:rPr>
              <a:t>– is the child </a:t>
            </a:r>
            <a:r>
              <a:rPr lang="en-GB" sz="2200" b="1" spc="-5" dirty="0">
                <a:latin typeface="Arial" panose="020B0604020202020204" pitchFamily="34" charset="0"/>
                <a:cs typeface="Arial" panose="020B0604020202020204" pitchFamily="34" charset="0"/>
              </a:rPr>
              <a:t>continuing to suffer, or likely  to suffer, significant harm? </a:t>
            </a:r>
            <a:endParaRPr lang="en-GB" sz="2200" spc="-5" dirty="0">
              <a:latin typeface="Arial" panose="020B0604020202020204" pitchFamily="34" charset="0"/>
              <a:cs typeface="Arial" panose="020B0604020202020204" pitchFamily="34" charset="0"/>
            </a:endParaRPr>
          </a:p>
          <a:p>
            <a:pPr marL="850900" marR="182245" lvl="1" indent="-342900">
              <a:lnSpc>
                <a:spcPct val="114000"/>
              </a:lnSpc>
              <a:spcAft>
                <a:spcPts val="600"/>
              </a:spcAft>
              <a:buClr>
                <a:srgbClr val="00B0F0"/>
              </a:buClr>
              <a:buFont typeface="Wingdings" panose="05000000000000000000" pitchFamily="2" charset="2"/>
              <a:buChar char="q"/>
              <a:tabLst>
                <a:tab pos="393065" algn="l"/>
                <a:tab pos="393700" algn="l"/>
              </a:tabLst>
            </a:pPr>
            <a:r>
              <a:rPr lang="en-GB" sz="2200" spc="-5" dirty="0">
                <a:latin typeface="Arial" panose="020B0604020202020204" pitchFamily="34" charset="0"/>
                <a:cs typeface="Arial" panose="020B0604020202020204" pitchFamily="34" charset="0"/>
              </a:rPr>
              <a:t>review progress against planned outcomes</a:t>
            </a:r>
          </a:p>
          <a:p>
            <a:pPr marL="850900" marR="182245" lvl="1" indent="-342900">
              <a:lnSpc>
                <a:spcPct val="114000"/>
              </a:lnSpc>
              <a:spcAft>
                <a:spcPts val="600"/>
              </a:spcAft>
              <a:buClr>
                <a:srgbClr val="00B0F0"/>
              </a:buClr>
              <a:buFont typeface="Wingdings" panose="05000000000000000000" pitchFamily="2" charset="2"/>
              <a:buChar char="q"/>
              <a:tabLst>
                <a:tab pos="393065" algn="l"/>
                <a:tab pos="393700" algn="l"/>
              </a:tabLst>
            </a:pPr>
            <a:r>
              <a:rPr lang="en-GB" sz="2200" spc="-5" dirty="0">
                <a:latin typeface="Arial" panose="020B0604020202020204" pitchFamily="34" charset="0"/>
                <a:cs typeface="Arial" panose="020B0604020202020204" pitchFamily="34" charset="0"/>
              </a:rPr>
              <a:t>Ensure child remains safeguarded</a:t>
            </a:r>
          </a:p>
          <a:p>
            <a:pPr marL="850900" marR="182245" lvl="1" indent="-342900">
              <a:lnSpc>
                <a:spcPct val="114000"/>
              </a:lnSpc>
              <a:spcAft>
                <a:spcPts val="600"/>
              </a:spcAft>
              <a:buClr>
                <a:srgbClr val="00B0F0"/>
              </a:buClr>
              <a:buFont typeface="Wingdings" panose="05000000000000000000" pitchFamily="2" charset="2"/>
              <a:buChar char="q"/>
              <a:tabLst>
                <a:tab pos="393065" algn="l"/>
                <a:tab pos="393700" algn="l"/>
              </a:tabLst>
            </a:pPr>
            <a:r>
              <a:rPr lang="en-GB" sz="2200" spc="-5" dirty="0">
                <a:latin typeface="Arial" panose="020B0604020202020204" pitchFamily="34" charset="0"/>
                <a:cs typeface="Arial" panose="020B0604020202020204" pitchFamily="34" charset="0"/>
              </a:rPr>
              <a:t>Should CP Plan continue or be stepped down to Child in Need plan</a:t>
            </a:r>
            <a:endParaRPr lang="en-GB" sz="2200" dirty="0">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B8A3776D-C6D5-465D-9A25-FA999E698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737A-99C6-E39B-7BC9-8CEE8B8B8E5D}"/>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What would you do?</a:t>
            </a:r>
          </a:p>
        </p:txBody>
      </p:sp>
      <p:pic>
        <p:nvPicPr>
          <p:cNvPr id="1026" name="Picture 2" descr="2,257 Worried Teenager Boy Stock Photos, High-Res Pictures, and Images -  Getty Images">
            <a:extLst>
              <a:ext uri="{FF2B5EF4-FFF2-40B4-BE49-F238E27FC236}">
                <a16:creationId xmlns:a16="http://schemas.microsoft.com/office/drawing/2014/main" id="{D35992B6-0880-8CFA-7C9E-21B1E54CC5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806"/>
          <a:stretch/>
        </p:blipFill>
        <p:spPr bwMode="auto">
          <a:xfrm>
            <a:off x="339562" y="1712283"/>
            <a:ext cx="3696410" cy="42268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75F2B27-630B-F26F-B77D-93B9434C30CC}"/>
              </a:ext>
            </a:extLst>
          </p:cNvPr>
          <p:cNvSpPr>
            <a:spLocks noGrp="1"/>
          </p:cNvSpPr>
          <p:nvPr>
            <p:ph idx="1"/>
          </p:nvPr>
        </p:nvSpPr>
        <p:spPr>
          <a:xfrm>
            <a:off x="4445875" y="1438928"/>
            <a:ext cx="7406563" cy="4773593"/>
          </a:xfrm>
        </p:spPr>
        <p:txBody>
          <a:bodyPr>
            <a:normAutofit/>
          </a:bodyPr>
          <a:lstStyle/>
          <a:p>
            <a:pPr marL="0" indent="0">
              <a:lnSpc>
                <a:spcPct val="120000"/>
              </a:lnSpc>
              <a:spcBef>
                <a:spcPts val="600"/>
              </a:spcBef>
              <a:spcAft>
                <a:spcPts val="0"/>
              </a:spcAft>
              <a:buNone/>
            </a:pPr>
            <a:r>
              <a:rPr lang="en-GB" sz="3200" i="1" dirty="0">
                <a:latin typeface="Arial" panose="020B0604020202020204" pitchFamily="34" charset="0"/>
                <a:ea typeface="Calibri" panose="020F0502020204030204" pitchFamily="34" charset="0"/>
                <a:cs typeface="Arial" panose="020B0604020202020204" pitchFamily="34" charset="0"/>
              </a:rPr>
              <a:t>You are Ethan’s teacher.  At the end of the lesson, he stays behind to tell you that mum and dad argue and shout a lot at home.  Dad can get quite angry and slams and kicks doors.  Mum cries.  It upsets Ethan and his older brother, who has tried to talk to mum and dad about it, but the situation has not changed.</a:t>
            </a:r>
          </a:p>
          <a:p>
            <a:pPr marL="534988" indent="-534988">
              <a:lnSpc>
                <a:spcPct val="120000"/>
              </a:lnSpc>
              <a:spcBef>
                <a:spcPts val="600"/>
              </a:spcBef>
              <a:spcAft>
                <a:spcPts val="0"/>
              </a:spcAft>
              <a:buFont typeface="Wingdings" panose="05000000000000000000" pitchFamily="2" charset="2"/>
              <a:buChar char="q"/>
            </a:pPr>
            <a:endParaRPr lang="en-GB" sz="2400" dirty="0">
              <a:latin typeface="Arial" panose="020B0604020202020204" pitchFamily="34" charset="0"/>
              <a:ea typeface="Calibri" panose="020F050202020403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3030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6115" y="89908"/>
            <a:ext cx="9879767" cy="1243289"/>
          </a:xfrm>
          <a:prstGeom prst="rect">
            <a:avLst/>
          </a:prstGeom>
        </p:spPr>
        <p:txBody>
          <a:bodyPr vert="horz" wrap="square" lIns="0" tIns="12065" rIns="0" bIns="0" rtlCol="0" anchor="b">
            <a:spAutoFit/>
          </a:bodyPr>
          <a:lstStyle/>
          <a:p>
            <a:pPr marL="12700">
              <a:lnSpc>
                <a:spcPct val="100000"/>
              </a:lnSpc>
              <a:spcBef>
                <a:spcPts val="95"/>
              </a:spcBef>
            </a:pPr>
            <a:r>
              <a:rPr lang="en-GB" sz="4000" spc="-5" dirty="0">
                <a:latin typeface="Arial" panose="020B0604020202020204" pitchFamily="34" charset="0"/>
                <a:cs typeface="Arial" panose="020B0604020202020204" pitchFamily="34" charset="0"/>
              </a:rPr>
              <a:t>What Next?</a:t>
            </a:r>
            <a:br>
              <a:rPr lang="en-GB" sz="4000" spc="-5" dirty="0">
                <a:latin typeface="Arial" panose="020B0604020202020204" pitchFamily="34" charset="0"/>
                <a:cs typeface="Arial" panose="020B0604020202020204" pitchFamily="34" charset="0"/>
              </a:rPr>
            </a:br>
            <a:r>
              <a:rPr sz="4000" spc="-5" dirty="0">
                <a:latin typeface="Arial" panose="020B0604020202020204" pitchFamily="34" charset="0"/>
                <a:cs typeface="Arial" panose="020B0604020202020204" pitchFamily="34" charset="0"/>
              </a:rPr>
              <a:t>Public </a:t>
            </a:r>
            <a:r>
              <a:rPr sz="4000" dirty="0">
                <a:latin typeface="Arial" panose="020B0604020202020204" pitchFamily="34" charset="0"/>
                <a:cs typeface="Arial" panose="020B0604020202020204" pitchFamily="34" charset="0"/>
              </a:rPr>
              <a:t>Law </a:t>
            </a:r>
            <a:r>
              <a:rPr sz="4000" spc="-5" dirty="0">
                <a:latin typeface="Arial" panose="020B0604020202020204" pitchFamily="34" charset="0"/>
                <a:cs typeface="Arial" panose="020B0604020202020204" pitchFamily="34" charset="0"/>
              </a:rPr>
              <a:t>Outline and Care</a:t>
            </a:r>
            <a:r>
              <a:rPr sz="4000" spc="85" dirty="0">
                <a:latin typeface="Arial" panose="020B0604020202020204" pitchFamily="34" charset="0"/>
                <a:cs typeface="Arial" panose="020B0604020202020204" pitchFamily="34" charset="0"/>
              </a:rPr>
              <a:t> </a:t>
            </a:r>
            <a:r>
              <a:rPr sz="4000" spc="-5" dirty="0">
                <a:latin typeface="Arial" panose="020B0604020202020204" pitchFamily="34" charset="0"/>
                <a:cs typeface="Arial" panose="020B0604020202020204" pitchFamily="34" charset="0"/>
              </a:rPr>
              <a:t>Proceedings</a:t>
            </a:r>
            <a:endParaRPr sz="4000" dirty="0">
              <a:latin typeface="Arial" panose="020B0604020202020204" pitchFamily="34" charset="0"/>
              <a:cs typeface="Arial" panose="020B0604020202020204" pitchFamily="34" charset="0"/>
            </a:endParaRPr>
          </a:p>
        </p:txBody>
      </p:sp>
      <p:sp>
        <p:nvSpPr>
          <p:cNvPr id="3" name="object 3"/>
          <p:cNvSpPr txBox="1"/>
          <p:nvPr/>
        </p:nvSpPr>
        <p:spPr>
          <a:xfrm>
            <a:off x="1090220" y="1932371"/>
            <a:ext cx="10197889" cy="3979294"/>
          </a:xfrm>
          <a:prstGeom prst="rect">
            <a:avLst/>
          </a:prstGeom>
        </p:spPr>
        <p:txBody>
          <a:bodyPr vert="horz" wrap="square" lIns="0" tIns="12700" rIns="0" bIns="0" rtlCol="0">
            <a:spAutoFit/>
          </a:bodyPr>
          <a:lstStyle/>
          <a:p>
            <a:pPr marL="539750" marR="160655" indent="-527050">
              <a:lnSpc>
                <a:spcPct val="120000"/>
              </a:lnSpc>
              <a:spcBef>
                <a:spcPts val="600"/>
              </a:spcBef>
              <a:spcAft>
                <a:spcPts val="1200"/>
              </a:spcAft>
              <a:buClr>
                <a:srgbClr val="00B0F0"/>
              </a:buClr>
              <a:buFont typeface="Wingdings" panose="05000000000000000000" pitchFamily="2" charset="2"/>
              <a:buChar char="q"/>
              <a:tabLst>
                <a:tab pos="539750" algn="l"/>
              </a:tabLst>
            </a:pPr>
            <a:r>
              <a:rPr lang="en-GB" sz="2400" b="1" spc="-5" dirty="0">
                <a:solidFill>
                  <a:schemeClr val="tx1">
                    <a:lumMod val="75000"/>
                    <a:lumOff val="25000"/>
                  </a:schemeClr>
                </a:solidFill>
                <a:latin typeface="Arial" panose="020B0604020202020204" pitchFamily="34" charset="0"/>
                <a:cs typeface="Arial" panose="020B0604020202020204" pitchFamily="34" charset="0"/>
              </a:rPr>
              <a:t>Legal </a:t>
            </a:r>
            <a:r>
              <a:rPr lang="en-GB" sz="2400" b="1" dirty="0">
                <a:solidFill>
                  <a:schemeClr val="tx1">
                    <a:lumMod val="75000"/>
                    <a:lumOff val="25000"/>
                  </a:schemeClr>
                </a:solidFill>
                <a:latin typeface="Arial" panose="020B0604020202020204" pitchFamily="34" charset="0"/>
                <a:cs typeface="Arial" panose="020B0604020202020204" pitchFamily="34" charset="0"/>
              </a:rPr>
              <a:t>Gateway  meeting -</a:t>
            </a:r>
            <a:r>
              <a:rPr sz="2400" dirty="0">
                <a:solidFill>
                  <a:schemeClr val="tx1">
                    <a:lumMod val="75000"/>
                    <a:lumOff val="25000"/>
                  </a:schemeClr>
                </a:solidFill>
                <a:latin typeface="Arial" panose="020B0604020202020204" pitchFamily="34" charset="0"/>
                <a:cs typeface="Arial" panose="020B0604020202020204" pitchFamily="34" charset="0"/>
              </a:rPr>
              <a:t> plan not working</a:t>
            </a:r>
            <a:r>
              <a:rPr lang="en-GB" sz="2400" dirty="0">
                <a:solidFill>
                  <a:schemeClr val="tx1">
                    <a:lumMod val="75000"/>
                    <a:lumOff val="25000"/>
                  </a:schemeClr>
                </a:solidFill>
                <a:latin typeface="Arial" panose="020B0604020202020204" pitchFamily="34" charset="0"/>
                <a:cs typeface="Arial" panose="020B0604020202020204" pitchFamily="34" charset="0"/>
              </a:rPr>
              <a:t>.  Child</a:t>
            </a:r>
            <a:r>
              <a:rPr sz="2400" dirty="0">
                <a:solidFill>
                  <a:schemeClr val="tx1">
                    <a:lumMod val="75000"/>
                    <a:lumOff val="25000"/>
                  </a:schemeClr>
                </a:solidFill>
                <a:latin typeface="Arial" panose="020B0604020202020204" pitchFamily="34" charset="0"/>
                <a:cs typeface="Arial" panose="020B0604020202020204" pitchFamily="34" charset="0"/>
              </a:rPr>
              <a:t> remains at </a:t>
            </a:r>
            <a:r>
              <a:rPr lang="en-GB" sz="2400" dirty="0">
                <a:solidFill>
                  <a:schemeClr val="tx1">
                    <a:lumMod val="75000"/>
                    <a:lumOff val="25000"/>
                  </a:schemeClr>
                </a:solidFill>
                <a:latin typeface="Arial" panose="020B0604020202020204" pitchFamily="34" charset="0"/>
                <a:cs typeface="Arial" panose="020B0604020202020204" pitchFamily="34" charset="0"/>
              </a:rPr>
              <a:t>risk of </a:t>
            </a:r>
            <a:r>
              <a:rPr sz="2400" dirty="0">
                <a:solidFill>
                  <a:schemeClr val="tx1">
                    <a:lumMod val="75000"/>
                    <a:lumOff val="25000"/>
                  </a:schemeClr>
                </a:solidFill>
                <a:latin typeface="Arial" panose="020B0604020202020204" pitchFamily="34" charset="0"/>
                <a:cs typeface="Arial" panose="020B0604020202020204" pitchFamily="34" charset="0"/>
              </a:rPr>
              <a:t>significant harm</a:t>
            </a:r>
            <a:endParaRPr lang="en-GB" sz="2400" dirty="0">
              <a:solidFill>
                <a:schemeClr val="tx1">
                  <a:lumMod val="75000"/>
                  <a:lumOff val="25000"/>
                </a:schemeClr>
              </a:solidFill>
              <a:latin typeface="Arial" panose="020B0604020202020204" pitchFamily="34" charset="0"/>
              <a:cs typeface="Arial" panose="020B0604020202020204" pitchFamily="34" charset="0"/>
            </a:endParaRPr>
          </a:p>
          <a:p>
            <a:pPr marL="539750" marR="160655" indent="-527050">
              <a:lnSpc>
                <a:spcPct val="120000"/>
              </a:lnSpc>
              <a:spcBef>
                <a:spcPts val="600"/>
              </a:spcBef>
              <a:spcAft>
                <a:spcPts val="1200"/>
              </a:spcAft>
              <a:buClr>
                <a:srgbClr val="00B0F0"/>
              </a:buClr>
              <a:buFont typeface="Wingdings" panose="05000000000000000000" pitchFamily="2" charset="2"/>
              <a:buChar char="q"/>
              <a:tabLst>
                <a:tab pos="539750" algn="l"/>
              </a:tabLst>
            </a:pPr>
            <a:r>
              <a:rPr lang="en-GB" sz="2400" spc="-5" dirty="0">
                <a:solidFill>
                  <a:schemeClr val="tx1">
                    <a:lumMod val="75000"/>
                    <a:lumOff val="25000"/>
                  </a:schemeClr>
                </a:solidFill>
                <a:latin typeface="Arial" panose="020B0604020202020204" pitchFamily="34" charset="0"/>
                <a:cs typeface="Arial" panose="020B0604020202020204" pitchFamily="34" charset="0"/>
              </a:rPr>
              <a:t>L</a:t>
            </a:r>
            <a:r>
              <a:rPr sz="2400" spc="-5" dirty="0" err="1">
                <a:solidFill>
                  <a:schemeClr val="tx1">
                    <a:lumMod val="75000"/>
                    <a:lumOff val="25000"/>
                  </a:schemeClr>
                </a:solidFill>
                <a:latin typeface="Arial" panose="020B0604020202020204" pitchFamily="34" charset="0"/>
                <a:cs typeface="Arial" panose="020B0604020202020204" pitchFamily="34" charset="0"/>
              </a:rPr>
              <a:t>etter</a:t>
            </a:r>
            <a:r>
              <a:rPr sz="2400" spc="-5" dirty="0">
                <a:solidFill>
                  <a:schemeClr val="tx1">
                    <a:lumMod val="75000"/>
                    <a:lumOff val="25000"/>
                  </a:schemeClr>
                </a:solidFill>
                <a:latin typeface="Arial" panose="020B0604020202020204" pitchFamily="34" charset="0"/>
                <a:cs typeface="Arial" panose="020B0604020202020204" pitchFamily="34" charset="0"/>
              </a:rPr>
              <a:t> </a:t>
            </a:r>
            <a:r>
              <a:rPr sz="2400" dirty="0">
                <a:solidFill>
                  <a:schemeClr val="tx1">
                    <a:lumMod val="75000"/>
                    <a:lumOff val="25000"/>
                  </a:schemeClr>
                </a:solidFill>
                <a:latin typeface="Arial" panose="020B0604020202020204" pitchFamily="34" charset="0"/>
                <a:cs typeface="Arial" panose="020B0604020202020204" pitchFamily="34" charset="0"/>
              </a:rPr>
              <a:t>of intent to explain </a:t>
            </a:r>
            <a:r>
              <a:rPr sz="2400" spc="-5" dirty="0">
                <a:solidFill>
                  <a:schemeClr val="tx1">
                    <a:lumMod val="75000"/>
                    <a:lumOff val="25000"/>
                  </a:schemeClr>
                </a:solidFill>
                <a:latin typeface="Arial" panose="020B0604020202020204" pitchFamily="34" charset="0"/>
                <a:cs typeface="Arial" panose="020B0604020202020204" pitchFamily="34" charset="0"/>
              </a:rPr>
              <a:t>to </a:t>
            </a:r>
            <a:r>
              <a:rPr sz="2400" dirty="0">
                <a:solidFill>
                  <a:schemeClr val="tx1">
                    <a:lumMod val="75000"/>
                    <a:lumOff val="25000"/>
                  </a:schemeClr>
                </a:solidFill>
                <a:latin typeface="Arial" panose="020B0604020202020204" pitchFamily="34" charset="0"/>
                <a:cs typeface="Arial" panose="020B0604020202020204" pitchFamily="34" charset="0"/>
              </a:rPr>
              <a:t>parents the</a:t>
            </a:r>
            <a:r>
              <a:rPr sz="2400" spc="-210" dirty="0">
                <a:solidFill>
                  <a:schemeClr val="tx1">
                    <a:lumMod val="75000"/>
                    <a:lumOff val="25000"/>
                  </a:schemeClr>
                </a:solidFill>
                <a:latin typeface="Arial" panose="020B0604020202020204" pitchFamily="34" charset="0"/>
                <a:cs typeface="Arial" panose="020B0604020202020204" pitchFamily="34" charset="0"/>
              </a:rPr>
              <a:t> </a:t>
            </a:r>
            <a:r>
              <a:rPr sz="2400" dirty="0">
                <a:solidFill>
                  <a:schemeClr val="tx1">
                    <a:lumMod val="75000"/>
                    <a:lumOff val="25000"/>
                  </a:schemeClr>
                </a:solidFill>
                <a:latin typeface="Arial" panose="020B0604020202020204" pitchFamily="34" charset="0"/>
                <a:cs typeface="Arial" panose="020B0604020202020204" pitchFamily="34" charset="0"/>
              </a:rPr>
              <a:t>concern/s,  what needs to change with clear timescales, actions that will happen and advising the parents that a meeting will take place with parents </a:t>
            </a:r>
            <a:r>
              <a:rPr lang="en-GB" sz="2400" dirty="0">
                <a:solidFill>
                  <a:schemeClr val="tx1">
                    <a:lumMod val="75000"/>
                    <a:lumOff val="25000"/>
                  </a:schemeClr>
                </a:solidFill>
                <a:latin typeface="Arial" panose="020B0604020202020204" pitchFamily="34" charset="0"/>
                <a:cs typeface="Arial" panose="020B0604020202020204" pitchFamily="34" charset="0"/>
              </a:rPr>
              <a:t>(</a:t>
            </a:r>
            <a:r>
              <a:rPr sz="2400" dirty="0">
                <a:solidFill>
                  <a:schemeClr val="tx1">
                    <a:lumMod val="75000"/>
                    <a:lumOff val="25000"/>
                  </a:schemeClr>
                </a:solidFill>
                <a:latin typeface="Arial" panose="020B0604020202020204" pitchFamily="34" charset="0"/>
                <a:cs typeface="Arial" panose="020B0604020202020204" pitchFamily="34" charset="0"/>
              </a:rPr>
              <a:t>who have the right to free legal</a:t>
            </a:r>
            <a:r>
              <a:rPr sz="2400" spc="-125" dirty="0">
                <a:solidFill>
                  <a:schemeClr val="tx1">
                    <a:lumMod val="75000"/>
                    <a:lumOff val="25000"/>
                  </a:schemeClr>
                </a:solidFill>
                <a:latin typeface="Arial" panose="020B0604020202020204" pitchFamily="34" charset="0"/>
                <a:cs typeface="Arial" panose="020B0604020202020204" pitchFamily="34" charset="0"/>
              </a:rPr>
              <a:t> </a:t>
            </a:r>
            <a:r>
              <a:rPr sz="2400" dirty="0">
                <a:solidFill>
                  <a:schemeClr val="tx1">
                    <a:lumMod val="75000"/>
                    <a:lumOff val="25000"/>
                  </a:schemeClr>
                </a:solidFill>
                <a:latin typeface="Arial" panose="020B0604020202020204" pitchFamily="34" charset="0"/>
                <a:cs typeface="Arial" panose="020B0604020202020204" pitchFamily="34" charset="0"/>
              </a:rPr>
              <a:t>representation</a:t>
            </a:r>
            <a:r>
              <a:rPr lang="en-GB" sz="2400" dirty="0">
                <a:solidFill>
                  <a:schemeClr val="tx1">
                    <a:lumMod val="75000"/>
                    <a:lumOff val="25000"/>
                  </a:schemeClr>
                </a:solidFill>
                <a:latin typeface="Arial" panose="020B0604020202020204" pitchFamily="34" charset="0"/>
                <a:cs typeface="Arial" panose="020B0604020202020204" pitchFamily="34" charset="0"/>
              </a:rPr>
              <a:t>)</a:t>
            </a:r>
            <a:r>
              <a:rPr sz="2400" dirty="0">
                <a:solidFill>
                  <a:schemeClr val="tx1">
                    <a:lumMod val="75000"/>
                    <a:lumOff val="25000"/>
                  </a:schemeClr>
                </a:solidFill>
                <a:latin typeface="Arial" panose="020B0604020202020204" pitchFamily="34" charset="0"/>
                <a:cs typeface="Arial" panose="020B0604020202020204" pitchFamily="34" charset="0"/>
              </a:rPr>
              <a:t>.</a:t>
            </a:r>
          </a:p>
          <a:p>
            <a:pPr marL="539750" marR="184150" indent="-527050">
              <a:lnSpc>
                <a:spcPct val="120000"/>
              </a:lnSpc>
              <a:spcBef>
                <a:spcPts val="600"/>
              </a:spcBef>
              <a:spcAft>
                <a:spcPts val="1200"/>
              </a:spcAft>
              <a:buClr>
                <a:srgbClr val="00B0F0"/>
              </a:buClr>
              <a:buFont typeface="Wingdings" panose="05000000000000000000" pitchFamily="2" charset="2"/>
              <a:buChar char="q"/>
              <a:tabLst>
                <a:tab pos="539750" algn="l"/>
              </a:tabLst>
            </a:pPr>
            <a:r>
              <a:rPr lang="en-GB" sz="2400" dirty="0">
                <a:solidFill>
                  <a:schemeClr val="tx1">
                    <a:lumMod val="75000"/>
                    <a:lumOff val="25000"/>
                  </a:schemeClr>
                </a:solidFill>
                <a:latin typeface="Arial" panose="020B0604020202020204" pitchFamily="34" charset="0"/>
                <a:cs typeface="Arial" panose="020B0604020202020204" pitchFamily="34" charset="0"/>
              </a:rPr>
              <a:t>Possible </a:t>
            </a:r>
            <a:r>
              <a:rPr sz="2400" dirty="0">
                <a:solidFill>
                  <a:schemeClr val="tx1">
                    <a:lumMod val="75000"/>
                    <a:lumOff val="25000"/>
                  </a:schemeClr>
                </a:solidFill>
                <a:latin typeface="Arial" panose="020B0604020202020204" pitchFamily="34" charset="0"/>
                <a:cs typeface="Arial" panose="020B0604020202020204" pitchFamily="34" charset="0"/>
              </a:rPr>
              <a:t>care proceedings and removal of the child to a safe</a:t>
            </a:r>
            <a:r>
              <a:rPr sz="2400" spc="-240" dirty="0">
                <a:solidFill>
                  <a:schemeClr val="tx1">
                    <a:lumMod val="75000"/>
                    <a:lumOff val="25000"/>
                  </a:schemeClr>
                </a:solidFill>
                <a:latin typeface="Arial" panose="020B0604020202020204" pitchFamily="34" charset="0"/>
                <a:cs typeface="Arial" panose="020B0604020202020204" pitchFamily="34" charset="0"/>
              </a:rPr>
              <a:t> </a:t>
            </a:r>
            <a:r>
              <a:rPr sz="2400" dirty="0">
                <a:solidFill>
                  <a:schemeClr val="tx1">
                    <a:lumMod val="75000"/>
                    <a:lumOff val="25000"/>
                  </a:schemeClr>
                </a:solidFill>
                <a:latin typeface="Arial" panose="020B0604020202020204" pitchFamily="34" charset="0"/>
                <a:cs typeface="Arial" panose="020B0604020202020204" pitchFamily="34" charset="0"/>
              </a:rPr>
              <a:t>place which may be with friends and family, foster care or a residential unit.  </a:t>
            </a:r>
          </a:p>
        </p:txBody>
      </p:sp>
      <p:pic>
        <p:nvPicPr>
          <p:cNvPr id="4" name="Picture 2" descr="Crest of St Mary's University, Twickenham">
            <a:extLst>
              <a:ext uri="{FF2B5EF4-FFF2-40B4-BE49-F238E27FC236}">
                <a16:creationId xmlns:a16="http://schemas.microsoft.com/office/drawing/2014/main" id="{45BD3CAD-70AD-4E28-9189-5DA4752FB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63844" y="1774503"/>
            <a:ext cx="10864312" cy="5241884"/>
          </a:xfrm>
          <a:prstGeom prst="rect">
            <a:avLst/>
          </a:prstGeom>
        </p:spPr>
        <p:txBody>
          <a:bodyPr vert="horz" wrap="square" lIns="0" tIns="12065" rIns="0" bIns="0" rtlCol="0">
            <a:spAutoFit/>
          </a:bodyPr>
          <a:lstStyle/>
          <a:p>
            <a:pPr marL="168910" marR="5080" algn="ctr">
              <a:lnSpc>
                <a:spcPct val="120000"/>
              </a:lnSpc>
              <a:buClr>
                <a:srgbClr val="00B0F0"/>
              </a:buClr>
              <a:tabLst>
                <a:tab pos="456565" algn="l"/>
              </a:tabLst>
            </a:pPr>
            <a:r>
              <a:rPr lang="en-GB" sz="7200" spc="-5" dirty="0">
                <a:solidFill>
                  <a:srgbClr val="404040"/>
                </a:solidFill>
                <a:latin typeface="Arial" panose="020B0604020202020204" pitchFamily="34" charset="0"/>
                <a:cs typeface="Arial" panose="020B0604020202020204" pitchFamily="34" charset="0"/>
              </a:rPr>
              <a:t>How will today’s session influence your future practice?</a:t>
            </a:r>
          </a:p>
          <a:p>
            <a:pPr marL="626110" marR="5080" indent="-457200" algn="ctr">
              <a:lnSpc>
                <a:spcPct val="120000"/>
              </a:lnSpc>
              <a:buClr>
                <a:srgbClr val="00B0F0"/>
              </a:buClr>
              <a:buFont typeface="+mj-lt"/>
              <a:buAutoNum type="arabicPeriod"/>
              <a:tabLst>
                <a:tab pos="456565" algn="l"/>
              </a:tabLst>
            </a:pPr>
            <a:endParaRPr lang="en-GB" sz="7200" spc="-5" dirty="0">
              <a:solidFill>
                <a:srgbClr val="404040"/>
              </a:solidFill>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9007A58B-CF4C-4445-A923-8C51B6BDA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147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B737A-99C6-E39B-7BC9-8CEE8B8B8E5D}"/>
              </a:ext>
            </a:extLst>
          </p:cNvPr>
          <p:cNvSpPr>
            <a:spLocks noGrp="1"/>
          </p:cNvSpPr>
          <p:nvPr>
            <p:ph type="title"/>
          </p:nvPr>
        </p:nvSpPr>
        <p:spPr/>
        <p:txBody>
          <a:bodyPr/>
          <a:lstStyle/>
          <a:p>
            <a:r>
              <a:rPr lang="en-GB" dirty="0">
                <a:latin typeface="Arial" panose="020B0604020202020204" pitchFamily="34" charset="0"/>
                <a:cs typeface="Arial" panose="020B0604020202020204" pitchFamily="34" charset="0"/>
              </a:rPr>
              <a:t>What would you do?</a:t>
            </a:r>
          </a:p>
        </p:txBody>
      </p:sp>
      <p:pic>
        <p:nvPicPr>
          <p:cNvPr id="1026" name="Picture 2" descr="2,257 Worried Teenager Boy Stock Photos, High-Res Pictures, and Images -  Getty Images">
            <a:extLst>
              <a:ext uri="{FF2B5EF4-FFF2-40B4-BE49-F238E27FC236}">
                <a16:creationId xmlns:a16="http://schemas.microsoft.com/office/drawing/2014/main" id="{D35992B6-0880-8CFA-7C9E-21B1E54CC5C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1806"/>
          <a:stretch/>
        </p:blipFill>
        <p:spPr bwMode="auto">
          <a:xfrm>
            <a:off x="339562" y="1712283"/>
            <a:ext cx="3696410" cy="422688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D75F2B27-630B-F26F-B77D-93B9434C30CC}"/>
              </a:ext>
            </a:extLst>
          </p:cNvPr>
          <p:cNvSpPr>
            <a:spLocks noGrp="1"/>
          </p:cNvSpPr>
          <p:nvPr>
            <p:ph idx="1"/>
          </p:nvPr>
        </p:nvSpPr>
        <p:spPr>
          <a:xfrm>
            <a:off x="4445875" y="1643063"/>
            <a:ext cx="7406563" cy="4773593"/>
          </a:xfrm>
        </p:spPr>
        <p:txBody>
          <a:bodyPr>
            <a:normAutofit/>
          </a:bodyPr>
          <a:lstStyle/>
          <a:p>
            <a:pPr marL="0" indent="0">
              <a:lnSpc>
                <a:spcPct val="120000"/>
              </a:lnSpc>
              <a:spcBef>
                <a:spcPts val="600"/>
              </a:spcBef>
              <a:spcAft>
                <a:spcPts val="0"/>
              </a:spcAft>
              <a:buNone/>
            </a:pPr>
            <a:r>
              <a:rPr lang="en-GB" sz="2800" i="1" dirty="0">
                <a:latin typeface="Arial" panose="020B0604020202020204" pitchFamily="34" charset="0"/>
                <a:ea typeface="Calibri" panose="020F0502020204030204" pitchFamily="34" charset="0"/>
                <a:cs typeface="Arial" panose="020B0604020202020204" pitchFamily="34" charset="0"/>
              </a:rPr>
              <a:t>You are Ethan’s teacher.  At the end of the lesson, he stays behind to tell you that mum and dad argue and shout a lot at home.  Dad can get quite angry and slams and kicks doors.  Mum cries.  It upsets Ethan, and his older brother, who has tried to talk to mum and dad about it, but the situation has not changed.</a:t>
            </a:r>
          </a:p>
          <a:p>
            <a:pPr marL="534988" indent="-534988">
              <a:lnSpc>
                <a:spcPct val="120000"/>
              </a:lnSpc>
              <a:spcBef>
                <a:spcPts val="600"/>
              </a:spcBef>
              <a:spcAft>
                <a:spcPts val="0"/>
              </a:spcAft>
              <a:buFont typeface="Wingdings" panose="05000000000000000000" pitchFamily="2" charset="2"/>
              <a:buChar char="q"/>
            </a:pPr>
            <a:endParaRPr lang="en-GB" sz="2800" dirty="0">
              <a:latin typeface="Arial" panose="020B0604020202020204" pitchFamily="34" charset="0"/>
              <a:ea typeface="Calibri" panose="020F0502020204030204" pitchFamily="34" charset="0"/>
              <a:cs typeface="Arial" panose="020B0604020202020204" pitchFamily="34" charset="0"/>
            </a:endParaRPr>
          </a:p>
          <a:p>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37992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1789" y="450864"/>
            <a:ext cx="8478239" cy="751488"/>
          </a:xfrm>
          <a:prstGeom prst="rect">
            <a:avLst/>
          </a:prstGeom>
        </p:spPr>
        <p:txBody>
          <a:bodyPr vert="horz" wrap="square" lIns="0" tIns="12700" rIns="0" bIns="0" rtlCol="0" anchor="b">
            <a:spAutoFit/>
          </a:bodyPr>
          <a:lstStyle/>
          <a:p>
            <a:pPr marL="12700">
              <a:lnSpc>
                <a:spcPct val="100000"/>
              </a:lnSpc>
              <a:spcBef>
                <a:spcPts val="100"/>
              </a:spcBef>
            </a:pPr>
            <a:r>
              <a:rPr spc="-5" dirty="0">
                <a:latin typeface="Arial" panose="020B0604020202020204" pitchFamily="34" charset="0"/>
                <a:cs typeface="Arial" panose="020B0604020202020204" pitchFamily="34" charset="0"/>
              </a:rPr>
              <a:t>References</a:t>
            </a:r>
            <a:r>
              <a:rPr lang="en-GB" spc="-5" dirty="0">
                <a:latin typeface="Arial" panose="020B0604020202020204" pitchFamily="34" charset="0"/>
                <a:cs typeface="Arial" panose="020B0604020202020204" pitchFamily="34" charset="0"/>
              </a:rPr>
              <a:t> / Resources</a:t>
            </a:r>
            <a:endParaRPr dirty="0">
              <a:latin typeface="Arial" panose="020B0604020202020204" pitchFamily="34" charset="0"/>
              <a:cs typeface="Arial" panose="020B0604020202020204" pitchFamily="34" charset="0"/>
            </a:endParaRPr>
          </a:p>
        </p:txBody>
      </p:sp>
      <p:sp>
        <p:nvSpPr>
          <p:cNvPr id="3" name="object 3"/>
          <p:cNvSpPr txBox="1"/>
          <p:nvPr/>
        </p:nvSpPr>
        <p:spPr>
          <a:xfrm>
            <a:off x="529418" y="1407237"/>
            <a:ext cx="11387762" cy="4699492"/>
          </a:xfrm>
          <a:prstGeom prst="rect">
            <a:avLst/>
          </a:prstGeom>
        </p:spPr>
        <p:txBody>
          <a:bodyPr vert="horz" wrap="square" lIns="0" tIns="116205" rIns="0" bIns="0" rtlCol="0">
            <a:spAutoFit/>
          </a:bodyPr>
          <a:lstStyle/>
          <a:p>
            <a:pPr marL="360363" indent="-360363">
              <a:lnSpc>
                <a:spcPct val="120000"/>
              </a:lnSpc>
              <a:spcAft>
                <a:spcPts val="600"/>
              </a:spcAft>
              <a:buClr>
                <a:srgbClr val="00B0F0"/>
              </a:buClr>
              <a:buFont typeface="Wingdings" panose="05000000000000000000" pitchFamily="2" charset="2"/>
              <a:buChar char="q"/>
            </a:pPr>
            <a:r>
              <a:rPr lang="en-GB" dirty="0">
                <a:solidFill>
                  <a:srgbClr val="2C3E50"/>
                </a:solidFill>
                <a:latin typeface="Calibri  "/>
              </a:rPr>
              <a:t>Barnardo's. </a:t>
            </a:r>
            <a:r>
              <a:rPr lang="en-GB" i="1" dirty="0">
                <a:solidFill>
                  <a:srgbClr val="2C3E50"/>
                </a:solidFill>
                <a:latin typeface="Calibri  "/>
              </a:rPr>
              <a:t>Believe in children | Children’s charity</a:t>
            </a:r>
            <a:r>
              <a:rPr lang="en-GB" dirty="0">
                <a:solidFill>
                  <a:srgbClr val="2C3E50"/>
                </a:solidFill>
                <a:latin typeface="Calibri  "/>
              </a:rPr>
              <a:t>. [online] Barnardo’s. Available at: </a:t>
            </a:r>
            <a:r>
              <a:rPr lang="en-GB" dirty="0">
                <a:solidFill>
                  <a:srgbClr val="2C3E50"/>
                </a:solidFill>
                <a:latin typeface="Calibri  "/>
                <a:hlinkClick r:id="rId2"/>
              </a:rPr>
              <a:t>https://www.barnardos.org.uk/</a:t>
            </a:r>
            <a:r>
              <a:rPr lang="en-GB" dirty="0">
                <a:solidFill>
                  <a:srgbClr val="2C3E50"/>
                </a:solidFill>
                <a:latin typeface="Calibri  "/>
              </a:rPr>
              <a:t>.</a:t>
            </a:r>
          </a:p>
          <a:p>
            <a:pPr marL="360363" indent="-360363">
              <a:lnSpc>
                <a:spcPct val="120000"/>
              </a:lnSpc>
              <a:spcAft>
                <a:spcPts val="600"/>
              </a:spcAft>
              <a:buClr>
                <a:srgbClr val="00B0F0"/>
              </a:buClr>
              <a:buFont typeface="Wingdings" panose="05000000000000000000" pitchFamily="2" charset="2"/>
              <a:buChar char="q"/>
            </a:pPr>
            <a:r>
              <a:rPr lang="en-GB" b="0" i="0" dirty="0">
                <a:solidFill>
                  <a:srgbClr val="666666"/>
                </a:solidFill>
                <a:effectLst/>
                <a:latin typeface="Calibri  "/>
                <a:hlinkClick r:id="rId3"/>
              </a:rPr>
              <a:t>Department for Education, (2022). </a:t>
            </a:r>
            <a:r>
              <a:rPr lang="en-GB" b="0" i="1" dirty="0">
                <a:solidFill>
                  <a:srgbClr val="666666"/>
                </a:solidFill>
                <a:effectLst/>
                <a:latin typeface="Calibri  "/>
                <a:hlinkClick r:id="rId3"/>
              </a:rPr>
              <a:t>Keeping children safe in education</a:t>
            </a:r>
            <a:r>
              <a:rPr lang="en-GB" b="0" i="0" dirty="0">
                <a:solidFill>
                  <a:srgbClr val="666666"/>
                </a:solidFill>
                <a:effectLst/>
                <a:latin typeface="Calibri  "/>
                <a:hlinkClick r:id="rId3"/>
              </a:rPr>
              <a:t>. London: Department for Education</a:t>
            </a:r>
            <a:endParaRPr lang="en-GB" dirty="0">
              <a:solidFill>
                <a:srgbClr val="666666"/>
              </a:solidFill>
              <a:latin typeface="Calibri  "/>
            </a:endParaRPr>
          </a:p>
          <a:p>
            <a:pPr marL="360363" indent="-360363">
              <a:lnSpc>
                <a:spcPct val="120000"/>
              </a:lnSpc>
              <a:spcAft>
                <a:spcPts val="600"/>
              </a:spcAft>
              <a:buClr>
                <a:srgbClr val="00B0F0"/>
              </a:buClr>
              <a:buFont typeface="Wingdings" panose="05000000000000000000" pitchFamily="2" charset="2"/>
              <a:buChar char="q"/>
            </a:pPr>
            <a:r>
              <a:rPr lang="en-GB" dirty="0">
                <a:solidFill>
                  <a:srgbClr val="2C3E50"/>
                </a:solidFill>
                <a:latin typeface="Calibri  "/>
              </a:rPr>
              <a:t>Healthysurrey.org.uk. (2021). [online] Available at: </a:t>
            </a:r>
            <a:r>
              <a:rPr lang="en-GB" dirty="0">
                <a:solidFill>
                  <a:srgbClr val="2C3E50"/>
                </a:solidFill>
                <a:latin typeface="Calibri  "/>
                <a:hlinkClick r:id="rId4"/>
              </a:rPr>
              <a:t>https://www.healthysurrey.org.uk/domestic-abuse</a:t>
            </a:r>
            <a:endParaRPr lang="en-GB" dirty="0">
              <a:solidFill>
                <a:srgbClr val="2C3E50"/>
              </a:solidFill>
              <a:latin typeface="Calibri  "/>
            </a:endParaRPr>
          </a:p>
          <a:p>
            <a:pPr marL="360363" indent="-360363">
              <a:lnSpc>
                <a:spcPct val="120000"/>
              </a:lnSpc>
              <a:spcAft>
                <a:spcPts val="600"/>
              </a:spcAft>
              <a:buClr>
                <a:srgbClr val="00B0F0"/>
              </a:buClr>
              <a:buFont typeface="Wingdings" panose="05000000000000000000" pitchFamily="2" charset="2"/>
              <a:buChar char="q"/>
            </a:pPr>
            <a:r>
              <a:rPr lang="en-GB" b="0" i="0" dirty="0">
                <a:solidFill>
                  <a:srgbClr val="666666"/>
                </a:solidFill>
                <a:effectLst/>
                <a:latin typeface="Calibri  "/>
                <a:hlinkClick r:id="rId5"/>
              </a:rPr>
              <a:t>H M Government, (2018). </a:t>
            </a:r>
            <a:r>
              <a:rPr lang="en-GB" b="0" i="1" dirty="0">
                <a:solidFill>
                  <a:srgbClr val="666666"/>
                </a:solidFill>
                <a:effectLst/>
                <a:latin typeface="Calibri  "/>
                <a:hlinkClick r:id="rId5"/>
              </a:rPr>
              <a:t>Working together to safeguard children</a:t>
            </a:r>
            <a:r>
              <a:rPr lang="en-GB" b="0" i="0" dirty="0">
                <a:solidFill>
                  <a:srgbClr val="666666"/>
                </a:solidFill>
                <a:effectLst/>
                <a:latin typeface="Calibri  "/>
                <a:hlinkClick r:id="rId5"/>
              </a:rPr>
              <a:t>. London: H M Government</a:t>
            </a:r>
            <a:endParaRPr lang="en-GB" dirty="0">
              <a:solidFill>
                <a:srgbClr val="666666"/>
              </a:solidFill>
              <a:latin typeface="Calibri  "/>
            </a:endParaRPr>
          </a:p>
          <a:p>
            <a:pPr marL="360363" indent="-360363">
              <a:lnSpc>
                <a:spcPct val="120000"/>
              </a:lnSpc>
              <a:spcAft>
                <a:spcPts val="600"/>
              </a:spcAft>
              <a:buClr>
                <a:srgbClr val="00B0F0"/>
              </a:buClr>
              <a:buFont typeface="Wingdings" panose="05000000000000000000" pitchFamily="2" charset="2"/>
              <a:buChar char="q"/>
            </a:pPr>
            <a:r>
              <a:rPr lang="en-GB" b="0" i="0" dirty="0">
                <a:solidFill>
                  <a:srgbClr val="666666"/>
                </a:solidFill>
                <a:effectLst/>
                <a:latin typeface="Calibri  "/>
                <a:hlinkClick r:id="rId6"/>
              </a:rPr>
              <a:t>H M Government, (2015). </a:t>
            </a:r>
            <a:r>
              <a:rPr lang="en-GB" b="0" i="1" dirty="0">
                <a:solidFill>
                  <a:srgbClr val="666666"/>
                </a:solidFill>
                <a:effectLst/>
                <a:latin typeface="Calibri  "/>
                <a:hlinkClick r:id="rId6"/>
              </a:rPr>
              <a:t>What to do if you’re worried a child is being abused. </a:t>
            </a:r>
            <a:r>
              <a:rPr lang="en-GB" i="1" dirty="0">
                <a:solidFill>
                  <a:srgbClr val="666666"/>
                </a:solidFill>
                <a:latin typeface="Calibri  "/>
                <a:hlinkClick r:id="rId6"/>
              </a:rPr>
              <a:t> Advice for practitioners</a:t>
            </a:r>
            <a:r>
              <a:rPr lang="en-GB" b="0" i="0" dirty="0">
                <a:solidFill>
                  <a:srgbClr val="666666"/>
                </a:solidFill>
                <a:effectLst/>
                <a:latin typeface="Calibri  "/>
                <a:hlinkClick r:id="rId6"/>
              </a:rPr>
              <a:t>. London: H M Government</a:t>
            </a:r>
            <a:endParaRPr lang="en-GB" dirty="0">
              <a:solidFill>
                <a:srgbClr val="666666"/>
              </a:solidFill>
              <a:latin typeface="Calibri  "/>
            </a:endParaRPr>
          </a:p>
          <a:p>
            <a:pPr marL="360363" indent="-360363">
              <a:lnSpc>
                <a:spcPct val="120000"/>
              </a:lnSpc>
              <a:spcAft>
                <a:spcPts val="600"/>
              </a:spcAft>
              <a:buClr>
                <a:srgbClr val="00B0F0"/>
              </a:buClr>
              <a:buFont typeface="Wingdings" panose="05000000000000000000" pitchFamily="2" charset="2"/>
              <a:buChar char="q"/>
            </a:pPr>
            <a:r>
              <a:rPr lang="en-GB" spc="-5" dirty="0">
                <a:solidFill>
                  <a:srgbClr val="666666"/>
                </a:solidFill>
                <a:latin typeface="Calibri  "/>
                <a:cs typeface="Arial" panose="020B0604020202020204" pitchFamily="34" charset="0"/>
                <a:hlinkClick r:id="rId7"/>
              </a:rPr>
              <a:t>H M Government, (2018).  </a:t>
            </a:r>
            <a:r>
              <a:rPr lang="en-GB" i="1" spc="-5" dirty="0">
                <a:latin typeface="Calibri  "/>
                <a:cs typeface="Arial" panose="020B0604020202020204" pitchFamily="34" charset="0"/>
                <a:hlinkClick r:id="rId7"/>
              </a:rPr>
              <a:t>Information</a:t>
            </a:r>
            <a:r>
              <a:rPr i="1" spc="-5" dirty="0">
                <a:latin typeface="Calibri  "/>
                <a:cs typeface="Arial" panose="020B0604020202020204" pitchFamily="34" charset="0"/>
                <a:hlinkClick r:id="rId7"/>
              </a:rPr>
              <a:t> Sharing</a:t>
            </a:r>
            <a:r>
              <a:rPr lang="en-GB" i="1" spc="-5" dirty="0">
                <a:latin typeface="Calibri  "/>
                <a:cs typeface="Arial" panose="020B0604020202020204" pitchFamily="34" charset="0"/>
                <a:hlinkClick r:id="rId7"/>
              </a:rPr>
              <a:t>: </a:t>
            </a:r>
            <a:r>
              <a:rPr i="1" dirty="0">
                <a:latin typeface="Calibri  "/>
                <a:cs typeface="Arial" panose="020B0604020202020204" pitchFamily="34" charset="0"/>
                <a:hlinkClick r:id="rId7"/>
              </a:rPr>
              <a:t>Advice </a:t>
            </a:r>
            <a:r>
              <a:rPr i="1" spc="-5" dirty="0">
                <a:latin typeface="Calibri  "/>
                <a:cs typeface="Arial" panose="020B0604020202020204" pitchFamily="34" charset="0"/>
                <a:hlinkClick r:id="rId7"/>
              </a:rPr>
              <a:t>for Practitioners providing safeguarding  services </a:t>
            </a:r>
            <a:r>
              <a:rPr i="1" spc="-10" dirty="0">
                <a:latin typeface="Calibri  "/>
                <a:cs typeface="Arial" panose="020B0604020202020204" pitchFamily="34" charset="0"/>
                <a:hlinkClick r:id="rId7"/>
              </a:rPr>
              <a:t>to</a:t>
            </a:r>
            <a:r>
              <a:rPr lang="en-GB" i="1" spc="-10" dirty="0">
                <a:latin typeface="Calibri  "/>
                <a:cs typeface="Arial" panose="020B0604020202020204" pitchFamily="34" charset="0"/>
                <a:hlinkClick r:id="rId7"/>
              </a:rPr>
              <a:t> </a:t>
            </a:r>
            <a:r>
              <a:rPr i="1" spc="-5" dirty="0">
                <a:latin typeface="Calibri  "/>
                <a:cs typeface="Arial" panose="020B0604020202020204" pitchFamily="34" charset="0"/>
                <a:hlinkClick r:id="rId7"/>
              </a:rPr>
              <a:t>children, young people, </a:t>
            </a:r>
            <a:r>
              <a:rPr i="1" spc="-10" dirty="0">
                <a:latin typeface="Calibri  "/>
                <a:cs typeface="Arial" panose="020B0604020202020204" pitchFamily="34" charset="0"/>
                <a:hlinkClick r:id="rId7"/>
              </a:rPr>
              <a:t>parents and </a:t>
            </a:r>
            <a:r>
              <a:rPr lang="en-GB" i="1" spc="-5" dirty="0">
                <a:latin typeface="Calibri  "/>
                <a:cs typeface="Arial" panose="020B0604020202020204" pitchFamily="34" charset="0"/>
                <a:hlinkClick r:id="rId7"/>
              </a:rPr>
              <a:t>Carers</a:t>
            </a:r>
            <a:r>
              <a:rPr lang="en-GB" spc="-5" dirty="0">
                <a:latin typeface="Calibri  "/>
                <a:cs typeface="Arial" panose="020B0604020202020204" pitchFamily="34" charset="0"/>
                <a:hlinkClick r:id="rId7"/>
              </a:rPr>
              <a:t>.  London: H M Government</a:t>
            </a:r>
            <a:endParaRPr lang="en-GB" spc="-5" dirty="0">
              <a:latin typeface="Calibri  "/>
              <a:cs typeface="Arial" panose="020B0604020202020204" pitchFamily="34" charset="0"/>
            </a:endParaRPr>
          </a:p>
          <a:p>
            <a:pPr marL="360363" indent="-360363">
              <a:lnSpc>
                <a:spcPct val="120000"/>
              </a:lnSpc>
              <a:spcAft>
                <a:spcPts val="600"/>
              </a:spcAft>
              <a:buClr>
                <a:srgbClr val="00B0F0"/>
              </a:buClr>
              <a:buFont typeface="Wingdings" panose="05000000000000000000" pitchFamily="2" charset="2"/>
              <a:buChar char="q"/>
            </a:pPr>
            <a:r>
              <a:rPr lang="en-GB" b="0" i="1" dirty="0">
                <a:solidFill>
                  <a:srgbClr val="2C3E50"/>
                </a:solidFill>
                <a:effectLst/>
                <a:latin typeface="Calibri  "/>
              </a:rPr>
              <a:t>NSPCC</a:t>
            </a:r>
            <a:r>
              <a:rPr lang="en-GB" b="0" i="0" dirty="0">
                <a:solidFill>
                  <a:srgbClr val="2C3E50"/>
                </a:solidFill>
                <a:effectLst/>
                <a:latin typeface="Calibri  "/>
              </a:rPr>
              <a:t>. [online] NSPCC. Available at: </a:t>
            </a:r>
            <a:r>
              <a:rPr lang="en-GB" b="0" i="0" dirty="0">
                <a:solidFill>
                  <a:srgbClr val="2C3E50"/>
                </a:solidFill>
                <a:effectLst/>
                <a:latin typeface="Calibri  "/>
                <a:hlinkClick r:id="rId8"/>
              </a:rPr>
              <a:t>https://www.nspcc.org.uk/</a:t>
            </a:r>
            <a:endParaRPr lang="en-GB" u="sng" spc="20" dirty="0">
              <a:uFill>
                <a:solidFill>
                  <a:srgbClr val="000000"/>
                </a:solidFill>
              </a:uFill>
              <a:latin typeface="Calibri  "/>
              <a:cs typeface="Arial" panose="020B0604020202020204" pitchFamily="34" charset="0"/>
            </a:endParaRPr>
          </a:p>
          <a:p>
            <a:pPr marL="360363" indent="-360363">
              <a:lnSpc>
                <a:spcPct val="120000"/>
              </a:lnSpc>
              <a:spcAft>
                <a:spcPts val="600"/>
              </a:spcAft>
              <a:buClr>
                <a:srgbClr val="00B0F0"/>
              </a:buClr>
              <a:buFont typeface="Wingdings" panose="05000000000000000000" pitchFamily="2" charset="2"/>
              <a:buChar char="q"/>
            </a:pPr>
            <a:r>
              <a:rPr lang="en-GB" b="0" i="1" dirty="0">
                <a:solidFill>
                  <a:srgbClr val="2C3E50"/>
                </a:solidFill>
                <a:effectLst/>
                <a:latin typeface="Calibri  "/>
              </a:rPr>
              <a:t>Surrey Safeguarding Children Partnership</a:t>
            </a:r>
            <a:r>
              <a:rPr lang="en-GB" b="0" i="0" dirty="0">
                <a:solidFill>
                  <a:srgbClr val="2C3E50"/>
                </a:solidFill>
                <a:effectLst/>
                <a:latin typeface="Calibri  "/>
              </a:rPr>
              <a:t>. [online] Available at: </a:t>
            </a:r>
            <a:r>
              <a:rPr lang="en-GB" b="0" i="0" dirty="0">
                <a:solidFill>
                  <a:srgbClr val="2C3E50"/>
                </a:solidFill>
                <a:effectLst/>
                <a:latin typeface="Calibri  "/>
                <a:hlinkClick r:id="rId9"/>
              </a:rPr>
              <a:t>https://www.surreyscp.org.uk/</a:t>
            </a:r>
            <a:r>
              <a:rPr lang="en-GB" b="0" i="0" dirty="0">
                <a:solidFill>
                  <a:srgbClr val="2C3E50"/>
                </a:solidFill>
                <a:effectLst/>
                <a:latin typeface="Calibri  "/>
              </a:rPr>
              <a:t>.</a:t>
            </a:r>
          </a:p>
          <a:p>
            <a:pPr marL="360363" indent="-360363">
              <a:lnSpc>
                <a:spcPct val="120000"/>
              </a:lnSpc>
              <a:spcAft>
                <a:spcPts val="600"/>
              </a:spcAft>
              <a:buClr>
                <a:srgbClr val="00B0F0"/>
              </a:buClr>
              <a:buFont typeface="Wingdings" panose="05000000000000000000" pitchFamily="2" charset="2"/>
              <a:buChar char="q"/>
            </a:pPr>
            <a:r>
              <a:rPr lang="en-GB" dirty="0">
                <a:latin typeface="Calibri  "/>
                <a:cs typeface="Arial"/>
              </a:rPr>
              <a:t>SSCP (2020).  Effective Family Resilience.  Available at: </a:t>
            </a:r>
            <a:r>
              <a:rPr lang="en-GB" dirty="0">
                <a:latin typeface="Calibri  "/>
                <a:hlinkClick r:id="rId10"/>
              </a:rPr>
              <a:t>Effective-family-resilience-SSCP-Dec-2020-v7.pdf (surreyscp.org.uk)</a:t>
            </a:r>
            <a:endParaRPr lang="en-GB" dirty="0">
              <a:latin typeface="Calibri  "/>
              <a:cs typeface="Arial"/>
            </a:endParaRPr>
          </a:p>
        </p:txBody>
      </p:sp>
      <p:pic>
        <p:nvPicPr>
          <p:cNvPr id="4" name="Picture 2" descr="Crest of St Mary's University, Twickenham">
            <a:extLst>
              <a:ext uri="{FF2B5EF4-FFF2-40B4-BE49-F238E27FC236}">
                <a16:creationId xmlns:a16="http://schemas.microsoft.com/office/drawing/2014/main" id="{C09EF027-4C9B-4D30-BFB8-22E685BA9E8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1012110"/>
          </a:xfrm>
        </p:spPr>
        <p:txBody>
          <a:bodyPr/>
          <a:lstStyle/>
          <a:p>
            <a:r>
              <a:rPr lang="en-GB" dirty="0">
                <a:latin typeface="Arial" panose="020B0604020202020204" pitchFamily="34" charset="0"/>
                <a:cs typeface="Arial" panose="020B0604020202020204" pitchFamily="34" charset="0"/>
              </a:rPr>
              <a:t>Essential Supporting Videos</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669235" y="1828800"/>
            <a:ext cx="10913165" cy="4572000"/>
          </a:xfrm>
        </p:spPr>
        <p:txBody>
          <a:bodyPr>
            <a:normAutofit/>
          </a:bodyPr>
          <a:lstStyle/>
          <a:p>
            <a:pPr marL="342900" lvl="0" indent="-3429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Safeguarding: Sharing of Information - </a:t>
            </a:r>
            <a:r>
              <a:rPr lang="en-GB" sz="2000" dirty="0">
                <a:hlinkClick r:id="rId2"/>
              </a:rPr>
              <a:t>Sharing of Information July 2019 - YouTube</a:t>
            </a:r>
            <a:endPar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Safeguarding: Defining Child Abuse - </a:t>
            </a:r>
            <a:r>
              <a:rPr lang="en-GB" sz="2000" dirty="0">
                <a:hlinkClick r:id="rId3"/>
              </a:rPr>
              <a:t>Safeguarding Defining Child Abuse v2 - YouTube</a:t>
            </a:r>
            <a:endPar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Safeguarding: The Hidden Face - </a:t>
            </a:r>
            <a:r>
              <a:rPr lang="en-GB" sz="2000" dirty="0">
                <a:hlinkClick r:id="rId4"/>
              </a:rPr>
              <a:t>Safeguarding: The Hidden Face - YouTube</a:t>
            </a:r>
            <a:endPar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Safeguarding: Procedures - </a:t>
            </a:r>
            <a:r>
              <a:rPr lang="en-GB" sz="2000" dirty="0">
                <a:hlinkClick r:id="rId5"/>
              </a:rPr>
              <a:t>Safeguarding: Procedures - YouTube</a:t>
            </a:r>
            <a:endPar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Safeguarding: Disclosure - </a:t>
            </a:r>
            <a:r>
              <a:rPr lang="en-GB" sz="2000" dirty="0">
                <a:hlinkClick r:id="rId6"/>
              </a:rPr>
              <a:t>Safeguarding: Disclosure - YouTube</a:t>
            </a:r>
            <a:endPar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Safeguarding: Recording - </a:t>
            </a:r>
            <a:r>
              <a:rPr lang="en-GB" sz="2000" dirty="0">
                <a:hlinkClick r:id="rId7"/>
              </a:rPr>
              <a:t>Safeguarding: Recording - YouTube</a:t>
            </a:r>
            <a:endParaRPr lang="en-GB" sz="24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Safeguarding: Referrals - </a:t>
            </a:r>
            <a:r>
              <a:rPr lang="en-GB" sz="2000" dirty="0">
                <a:hlinkClick r:id="rId8"/>
              </a:rPr>
              <a:t>Safeguarding: Referrals - YouTube</a:t>
            </a:r>
            <a:endParaRPr lang="en-GB" sz="2400" dirty="0">
              <a:solidFill>
                <a:srgbClr val="FF0000"/>
              </a:solidFill>
              <a:latin typeface="Calibri" panose="020F0502020204030204" pitchFamily="34" charset="0"/>
              <a:cs typeface="Times New Roman" panose="02020603050405020304" pitchFamily="18" charset="0"/>
            </a:endParaRPr>
          </a:p>
          <a:p>
            <a:pPr marL="534988" lvl="0" indent="-534988">
              <a:lnSpc>
                <a:spcPct val="107000"/>
              </a:lnSpc>
              <a:spcAft>
                <a:spcPts val="800"/>
              </a:spcAft>
              <a:buFont typeface="Wingdings" panose="05000000000000000000" pitchFamily="2" charset="2"/>
              <a:buChar char="q"/>
            </a:pPr>
            <a:endParaRPr lang="en-GB" sz="2400" dirty="0">
              <a:latin typeface="Calibri" panose="020F0502020204030204" pitchFamily="34" charset="0"/>
              <a:cs typeface="Times New Roman" panose="02020603050405020304" pitchFamily="18" charset="0"/>
            </a:endParaRPr>
          </a:p>
          <a:p>
            <a:pPr marL="534988" lvl="0" indent="-534988">
              <a:lnSpc>
                <a:spcPct val="107000"/>
              </a:lnSpc>
              <a:spcAft>
                <a:spcPts val="800"/>
              </a:spcAft>
              <a:buFont typeface="Wingdings" panose="05000000000000000000" pitchFamily="2" charset="2"/>
              <a:buChar char="q"/>
            </a:pPr>
            <a:endParaRPr lang="en-GB" sz="3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814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97280" y="286603"/>
            <a:ext cx="10058400" cy="1012110"/>
          </a:xfrm>
        </p:spPr>
        <p:txBody>
          <a:bodyPr/>
          <a:lstStyle/>
          <a:p>
            <a:r>
              <a:rPr lang="en-GB" dirty="0">
                <a:latin typeface="Arial" panose="020B0604020202020204" pitchFamily="34" charset="0"/>
                <a:cs typeface="Arial" panose="020B0604020202020204" pitchFamily="34" charset="0"/>
              </a:rPr>
              <a:t>Additional Supporting Videos</a:t>
            </a: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3C413A7-37F4-4428-83E1-027D86C6264F}"/>
              </a:ext>
            </a:extLst>
          </p:cNvPr>
          <p:cNvSpPr txBox="1">
            <a:spLocks/>
          </p:cNvSpPr>
          <p:nvPr/>
        </p:nvSpPr>
        <p:spPr>
          <a:xfrm>
            <a:off x="1066800" y="1495408"/>
            <a:ext cx="10058400" cy="4572000"/>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types and forms of abuse - </a:t>
            </a:r>
            <a:r>
              <a:rPr lang="en-GB" dirty="0">
                <a:hlinkClick r:id="rId3"/>
              </a:rPr>
              <a:t>Safeguarding: Types and Forms of Abuse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Physical - </a:t>
            </a:r>
            <a:r>
              <a:rPr lang="en-GB" dirty="0">
                <a:hlinkClick r:id="rId4"/>
              </a:rPr>
              <a:t>Safeguarding: Physical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Emotional - </a:t>
            </a:r>
            <a:r>
              <a:rPr lang="en-GB" dirty="0">
                <a:hlinkClick r:id="rId5"/>
              </a:rPr>
              <a:t>Safeguarding: Emotional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Sexual - </a:t>
            </a:r>
            <a:r>
              <a:rPr lang="en-GB" dirty="0">
                <a:hlinkClick r:id="rId6"/>
              </a:rPr>
              <a:t>Safeguarding: Sexual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Neglect - </a:t>
            </a:r>
            <a:r>
              <a:rPr lang="en-GB" dirty="0">
                <a:hlinkClick r:id="rId7"/>
              </a:rPr>
              <a:t>Safeguarding: Neglect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Forced Marriage - </a:t>
            </a:r>
            <a:r>
              <a:rPr lang="en-GB" dirty="0">
                <a:hlinkClick r:id="rId8"/>
              </a:rPr>
              <a:t>Safeguarding: Forced Marriage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FGM - </a:t>
            </a:r>
            <a:r>
              <a:rPr lang="en-GB" dirty="0">
                <a:hlinkClick r:id="rId9"/>
              </a:rPr>
              <a:t>Safeguarding: FGM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The Prevent Duty - </a:t>
            </a:r>
            <a:r>
              <a:rPr lang="en-GB" dirty="0">
                <a:hlinkClick r:id="rId10"/>
              </a:rPr>
              <a:t>Safeguarding: The Prevent Duty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Bullying - </a:t>
            </a:r>
            <a:r>
              <a:rPr lang="en-GB" dirty="0">
                <a:hlinkClick r:id="rId11"/>
              </a:rPr>
              <a:t>Safeguarding: Bullying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LGBTQ Awareness - </a:t>
            </a:r>
            <a:r>
              <a:rPr lang="en-GB" dirty="0">
                <a:hlinkClick r:id="rId12"/>
              </a:rPr>
              <a:t>Safeguarding: LGBTQ Awareness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4000"/>
              </a:lnSpc>
              <a:spcBef>
                <a:spcPts val="0"/>
              </a:spcBef>
              <a:spcAft>
                <a:spcPts val="600"/>
              </a:spcAft>
              <a:buFont typeface="+mj-lt"/>
              <a:buAutoNum type="arabicPeriod"/>
            </a:pPr>
            <a:r>
              <a:rPr lang="en-GB" dirty="0">
                <a:effectLst/>
                <a:latin typeface="Calibri" panose="020F0502020204030204" pitchFamily="34" charset="0"/>
                <a:ea typeface="Calibri" panose="020F0502020204030204" pitchFamily="34" charset="0"/>
                <a:cs typeface="Times New Roman" panose="02020603050405020304" pitchFamily="18" charset="0"/>
              </a:rPr>
              <a:t>Safeguarding: Post Referrals - </a:t>
            </a:r>
            <a:r>
              <a:rPr lang="en-GB" dirty="0">
                <a:hlinkClick r:id="rId13"/>
              </a:rPr>
              <a:t>Safeguarding: Post Referrals - YouTube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534988" indent="-534988">
              <a:lnSpc>
                <a:spcPct val="114000"/>
              </a:lnSpc>
              <a:spcBef>
                <a:spcPts val="0"/>
              </a:spcBef>
              <a:spcAft>
                <a:spcPts val="600"/>
              </a:spcAft>
              <a:buFont typeface="Wingdings" panose="05000000000000000000" pitchFamily="2" charset="2"/>
              <a:buChar char="q"/>
            </a:pPr>
            <a:endParaRPr lang="en-GB" dirty="0">
              <a:latin typeface="Calibri" panose="020F0502020204030204" pitchFamily="34" charset="0"/>
              <a:cs typeface="Times New Roman" panose="02020603050405020304" pitchFamily="18" charset="0"/>
            </a:endParaRPr>
          </a:p>
          <a:p>
            <a:pPr marL="534988" indent="-534988">
              <a:lnSpc>
                <a:spcPct val="114000"/>
              </a:lnSpc>
              <a:spcBef>
                <a:spcPts val="0"/>
              </a:spcBef>
              <a:spcAft>
                <a:spcPts val="600"/>
              </a:spcAft>
              <a:buFont typeface="Wingdings" panose="05000000000000000000" pitchFamily="2" charset="2"/>
              <a:buChar char="q"/>
            </a:pPr>
            <a:endParaRPr lang="en-GB"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42280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A4B32-99D5-D3B2-09EB-7C91B2BE47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DE9F0C7-5367-B42F-3D08-507D52E35CF6}"/>
              </a:ext>
            </a:extLst>
          </p:cNvPr>
          <p:cNvSpPr txBox="1">
            <a:spLocks noGrp="1"/>
          </p:cNvSpPr>
          <p:nvPr>
            <p:ph type="title"/>
          </p:nvPr>
        </p:nvSpPr>
        <p:spPr>
          <a:xfrm>
            <a:off x="1199143" y="518658"/>
            <a:ext cx="8191500" cy="750847"/>
          </a:xfrm>
          <a:prstGeom prst="rect">
            <a:avLst/>
          </a:prstGeom>
        </p:spPr>
        <p:txBody>
          <a:bodyPr vert="horz" wrap="square" lIns="0" tIns="12065" rIns="0" bIns="0" rtlCol="0" anchor="b">
            <a:spAutoFit/>
          </a:bodyPr>
          <a:lstStyle/>
          <a:p>
            <a:pPr marL="12700">
              <a:lnSpc>
                <a:spcPct val="100000"/>
              </a:lnSpc>
              <a:spcBef>
                <a:spcPts val="95"/>
              </a:spcBef>
            </a:pPr>
            <a:r>
              <a:rPr lang="en-GB" spc="-10" dirty="0">
                <a:latin typeface="Arial" panose="020B0604020202020204" pitchFamily="34" charset="0"/>
                <a:cs typeface="Arial" panose="020B0604020202020204" pitchFamily="34" charset="0"/>
              </a:rPr>
              <a:t>Today’s Objectives</a:t>
            </a:r>
            <a:endParaRPr dirty="0">
              <a:latin typeface="Arial" panose="020B0604020202020204" pitchFamily="34" charset="0"/>
              <a:cs typeface="Arial" panose="020B0604020202020204" pitchFamily="34" charset="0"/>
            </a:endParaRPr>
          </a:p>
        </p:txBody>
      </p:sp>
      <p:sp>
        <p:nvSpPr>
          <p:cNvPr id="3" name="object 3">
            <a:extLst>
              <a:ext uri="{FF2B5EF4-FFF2-40B4-BE49-F238E27FC236}">
                <a16:creationId xmlns:a16="http://schemas.microsoft.com/office/drawing/2014/main" id="{FE50C114-ABBB-C5CC-C02E-696F76C16268}"/>
              </a:ext>
            </a:extLst>
          </p:cNvPr>
          <p:cNvSpPr txBox="1"/>
          <p:nvPr/>
        </p:nvSpPr>
        <p:spPr>
          <a:xfrm>
            <a:off x="568729" y="1747566"/>
            <a:ext cx="11054541" cy="4282839"/>
          </a:xfrm>
          <a:prstGeom prst="rect">
            <a:avLst/>
          </a:prstGeom>
        </p:spPr>
        <p:txBody>
          <a:bodyPr vert="horz" wrap="square" lIns="0" tIns="12065" rIns="0" bIns="0" rtlCol="0">
            <a:spAutoFit/>
          </a:bodyPr>
          <a:lstStyle/>
          <a:p>
            <a:pPr marL="168910" marR="5080">
              <a:lnSpc>
                <a:spcPct val="120000"/>
              </a:lnSpc>
              <a:spcAft>
                <a:spcPts val="600"/>
              </a:spcAft>
              <a:buClr>
                <a:srgbClr val="353535"/>
              </a:buClr>
              <a:tabLst>
                <a:tab pos="456565" algn="l"/>
              </a:tabLst>
            </a:pPr>
            <a:r>
              <a:rPr lang="en-GB" sz="2600" b="1" u="sng" spc="-5" dirty="0">
                <a:solidFill>
                  <a:srgbClr val="404040"/>
                </a:solidFill>
                <a:latin typeface="Arial" panose="020B0604020202020204" pitchFamily="34" charset="0"/>
                <a:cs typeface="Arial" panose="020B0604020202020204" pitchFamily="34" charset="0"/>
              </a:rPr>
              <a:t>To know and understand:</a:t>
            </a:r>
          </a:p>
          <a:p>
            <a:pPr marL="1368425" marR="5080" lvl="1" indent="-374650">
              <a:lnSpc>
                <a:spcPct val="120000"/>
              </a:lnSpc>
              <a:spcAft>
                <a:spcPts val="600"/>
              </a:spcAft>
              <a:buClr>
                <a:srgbClr val="353535"/>
              </a:buClr>
              <a:buFont typeface="+mj-lt"/>
              <a:buAutoNum type="arabicPeriod"/>
              <a:tabLst>
                <a:tab pos="456565" algn="l"/>
              </a:tabLst>
            </a:pPr>
            <a:r>
              <a:rPr lang="en-GB" sz="2600" spc="-5" dirty="0">
                <a:solidFill>
                  <a:srgbClr val="404040"/>
                </a:solidFill>
                <a:latin typeface="Arial" panose="020B0604020202020204" pitchFamily="34" charset="0"/>
                <a:cs typeface="Arial" panose="020B0604020202020204" pitchFamily="34" charset="0"/>
              </a:rPr>
              <a:t>Your duties in respect of safeguarding legislation </a:t>
            </a:r>
          </a:p>
          <a:p>
            <a:pPr marL="1368425" marR="5080" lvl="1" indent="-374650">
              <a:lnSpc>
                <a:spcPct val="120000"/>
              </a:lnSpc>
              <a:spcAft>
                <a:spcPts val="600"/>
              </a:spcAft>
              <a:buClr>
                <a:srgbClr val="353535"/>
              </a:buClr>
              <a:buFont typeface="+mj-lt"/>
              <a:buAutoNum type="arabicPeriod"/>
              <a:tabLst>
                <a:tab pos="456565" algn="l"/>
              </a:tabLst>
            </a:pPr>
            <a:r>
              <a:rPr lang="en-GB" sz="2600" spc="-5" dirty="0">
                <a:solidFill>
                  <a:srgbClr val="404040"/>
                </a:solidFill>
                <a:latin typeface="Arial" panose="020B0604020202020204" pitchFamily="34" charset="0"/>
                <a:cs typeface="Arial" panose="020B0604020202020204" pitchFamily="34" charset="0"/>
              </a:rPr>
              <a:t>Local context</a:t>
            </a:r>
          </a:p>
          <a:p>
            <a:pPr marL="1368425" marR="5080" lvl="1" indent="-374650">
              <a:lnSpc>
                <a:spcPct val="120000"/>
              </a:lnSpc>
              <a:spcAft>
                <a:spcPts val="600"/>
              </a:spcAft>
              <a:buClr>
                <a:srgbClr val="353535"/>
              </a:buClr>
              <a:buFont typeface="+mj-lt"/>
              <a:buAutoNum type="arabicPeriod"/>
              <a:tabLst>
                <a:tab pos="456565" algn="l"/>
              </a:tabLst>
            </a:pPr>
            <a:r>
              <a:rPr lang="en-GB" sz="2600" dirty="0">
                <a:solidFill>
                  <a:srgbClr val="221F1F"/>
                </a:solidFill>
                <a:latin typeface="Arial" panose="020B0604020202020204" pitchFamily="34" charset="0"/>
                <a:cs typeface="Arial" panose="020B0604020202020204" pitchFamily="34" charset="0"/>
              </a:rPr>
              <a:t>Level of Need</a:t>
            </a:r>
          </a:p>
          <a:p>
            <a:pPr marL="1368425" marR="5080" lvl="1" indent="-374650">
              <a:lnSpc>
                <a:spcPct val="120000"/>
              </a:lnSpc>
              <a:spcAft>
                <a:spcPts val="600"/>
              </a:spcAft>
              <a:buClr>
                <a:srgbClr val="353535"/>
              </a:buClr>
              <a:buFont typeface="+mj-lt"/>
              <a:buAutoNum type="arabicPeriod"/>
              <a:tabLst>
                <a:tab pos="456565" algn="l"/>
              </a:tabLst>
            </a:pPr>
            <a:r>
              <a:rPr lang="en-GB" sz="2600" spc="-5" dirty="0">
                <a:solidFill>
                  <a:srgbClr val="404040"/>
                </a:solidFill>
                <a:latin typeface="Arial" panose="020B0604020202020204" pitchFamily="34" charset="0"/>
                <a:cs typeface="Arial" panose="020B0604020202020204" pitchFamily="34" charset="0"/>
              </a:rPr>
              <a:t>Effective safeguarding </a:t>
            </a:r>
            <a:r>
              <a:rPr lang="en-GB" sz="2600" spc="-5" dirty="0">
                <a:solidFill>
                  <a:srgbClr val="221F1F"/>
                </a:solidFill>
                <a:latin typeface="Arial" panose="020B0604020202020204" pitchFamily="34" charset="0"/>
                <a:cs typeface="Arial" panose="020B0604020202020204" pitchFamily="34" charset="0"/>
              </a:rPr>
              <a:t>practices - promote</a:t>
            </a:r>
            <a:r>
              <a:rPr sz="2600" spc="-5" dirty="0">
                <a:solidFill>
                  <a:srgbClr val="221F1F"/>
                </a:solidFill>
                <a:latin typeface="Arial" panose="020B0604020202020204" pitchFamily="34" charset="0"/>
                <a:cs typeface="Arial" panose="020B0604020202020204" pitchFamily="34" charset="0"/>
              </a:rPr>
              <a:t> </a:t>
            </a:r>
            <a:r>
              <a:rPr sz="2600" spc="5" dirty="0">
                <a:solidFill>
                  <a:srgbClr val="221F1F"/>
                </a:solidFill>
                <a:latin typeface="Arial" panose="020B0604020202020204" pitchFamily="34" charset="0"/>
                <a:cs typeface="Arial" panose="020B0604020202020204" pitchFamily="34" charset="0"/>
              </a:rPr>
              <a:t>the </a:t>
            </a:r>
            <a:r>
              <a:rPr sz="2600" dirty="0">
                <a:solidFill>
                  <a:srgbClr val="221F1F"/>
                </a:solidFill>
                <a:latin typeface="Arial" panose="020B0604020202020204" pitchFamily="34" charset="0"/>
                <a:cs typeface="Arial" panose="020B0604020202020204" pitchFamily="34" charset="0"/>
              </a:rPr>
              <a:t>welfare of </a:t>
            </a:r>
            <a:r>
              <a:rPr sz="2600" spc="-5" dirty="0">
                <a:solidFill>
                  <a:srgbClr val="221F1F"/>
                </a:solidFill>
                <a:latin typeface="Arial" panose="020B0604020202020204" pitchFamily="34" charset="0"/>
                <a:cs typeface="Arial" panose="020B0604020202020204" pitchFamily="34" charset="0"/>
              </a:rPr>
              <a:t>children and protect</a:t>
            </a:r>
            <a:r>
              <a:rPr lang="en-GB" sz="2600" spc="-5" dirty="0">
                <a:solidFill>
                  <a:srgbClr val="221F1F"/>
                </a:solidFill>
                <a:latin typeface="Arial" panose="020B0604020202020204" pitchFamily="34" charset="0"/>
                <a:cs typeface="Arial" panose="020B0604020202020204" pitchFamily="34" charset="0"/>
              </a:rPr>
              <a:t>ion </a:t>
            </a:r>
            <a:r>
              <a:rPr sz="2600" spc="-5" dirty="0">
                <a:solidFill>
                  <a:srgbClr val="221F1F"/>
                </a:solidFill>
                <a:latin typeface="Arial" panose="020B0604020202020204" pitchFamily="34" charset="0"/>
                <a:cs typeface="Arial" panose="020B0604020202020204" pitchFamily="34" charset="0"/>
              </a:rPr>
              <a:t>from ‘significant</a:t>
            </a:r>
            <a:r>
              <a:rPr sz="2600" spc="-30" dirty="0">
                <a:solidFill>
                  <a:srgbClr val="221F1F"/>
                </a:solidFill>
                <a:latin typeface="Arial" panose="020B0604020202020204" pitchFamily="34" charset="0"/>
                <a:cs typeface="Arial" panose="020B0604020202020204" pitchFamily="34" charset="0"/>
              </a:rPr>
              <a:t> </a:t>
            </a:r>
            <a:r>
              <a:rPr sz="2600" dirty="0">
                <a:solidFill>
                  <a:srgbClr val="221F1F"/>
                </a:solidFill>
                <a:latin typeface="Arial" panose="020B0604020202020204" pitchFamily="34" charset="0"/>
                <a:cs typeface="Arial" panose="020B0604020202020204" pitchFamily="34" charset="0"/>
              </a:rPr>
              <a:t>harm’</a:t>
            </a:r>
            <a:endParaRPr lang="en-GB" sz="2600" dirty="0">
              <a:solidFill>
                <a:srgbClr val="221F1F"/>
              </a:solidFill>
              <a:latin typeface="Arial" panose="020B0604020202020204" pitchFamily="34" charset="0"/>
              <a:cs typeface="Arial" panose="020B0604020202020204" pitchFamily="34" charset="0"/>
            </a:endParaRPr>
          </a:p>
          <a:p>
            <a:pPr marL="1368425" marR="5080" lvl="1" indent="-374650">
              <a:lnSpc>
                <a:spcPct val="120000"/>
              </a:lnSpc>
              <a:spcAft>
                <a:spcPts val="600"/>
              </a:spcAft>
              <a:buClr>
                <a:srgbClr val="353535"/>
              </a:buClr>
              <a:buFont typeface="+mj-lt"/>
              <a:buAutoNum type="arabicPeriod"/>
              <a:tabLst>
                <a:tab pos="456565" algn="l"/>
              </a:tabLst>
            </a:pPr>
            <a:r>
              <a:rPr lang="en-GB" sz="2600" dirty="0">
                <a:solidFill>
                  <a:srgbClr val="221F1F"/>
                </a:solidFill>
                <a:latin typeface="Arial" panose="020B0604020202020204" pitchFamily="34" charset="0"/>
                <a:cs typeface="Arial" panose="020B0604020202020204" pitchFamily="34" charset="0"/>
              </a:rPr>
              <a:t>How to manage disclosures (5 R’s)</a:t>
            </a:r>
          </a:p>
          <a:p>
            <a:pPr marL="1368425" marR="5080" lvl="1" indent="-374650">
              <a:lnSpc>
                <a:spcPct val="120000"/>
              </a:lnSpc>
              <a:spcAft>
                <a:spcPts val="600"/>
              </a:spcAft>
              <a:buClr>
                <a:srgbClr val="353535"/>
              </a:buClr>
              <a:buFont typeface="+mj-lt"/>
              <a:buAutoNum type="arabicPeriod"/>
              <a:tabLst>
                <a:tab pos="456565" algn="l"/>
              </a:tabLst>
            </a:pPr>
            <a:r>
              <a:rPr lang="en-GB" sz="2600" dirty="0">
                <a:solidFill>
                  <a:srgbClr val="221F1F"/>
                </a:solidFill>
                <a:latin typeface="Arial" panose="020B0604020202020204" pitchFamily="34" charset="0"/>
                <a:cs typeface="Arial" panose="020B0604020202020204" pitchFamily="34" charset="0"/>
              </a:rPr>
              <a:t>What behaviours, disclosures and incidents to report</a:t>
            </a:r>
          </a:p>
        </p:txBody>
      </p:sp>
      <p:pic>
        <p:nvPicPr>
          <p:cNvPr id="4" name="Picture 2" descr="Crest of St Mary's University, Twickenham">
            <a:extLst>
              <a:ext uri="{FF2B5EF4-FFF2-40B4-BE49-F238E27FC236}">
                <a16:creationId xmlns:a16="http://schemas.microsoft.com/office/drawing/2014/main" id="{50DCC7E4-B828-36C0-0258-4D399AFA4B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6581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F3C413A7-37F4-4428-83E1-027D86C6264F}"/>
              </a:ext>
            </a:extLst>
          </p:cNvPr>
          <p:cNvSpPr txBox="1">
            <a:spLocks/>
          </p:cNvSpPr>
          <p:nvPr/>
        </p:nvSpPr>
        <p:spPr>
          <a:xfrm>
            <a:off x="1066800" y="2879146"/>
            <a:ext cx="10058400" cy="191874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lvl="0" indent="0" algn="ctr">
              <a:lnSpc>
                <a:spcPct val="107000"/>
              </a:lnSpc>
              <a:buNone/>
            </a:pPr>
            <a:r>
              <a:rPr lang="en-GB" sz="6600" dirty="0">
                <a:effectLst/>
                <a:latin typeface="Arial" panose="020B0604020202020204" pitchFamily="34" charset="0"/>
                <a:ea typeface="Calibri" panose="020F0502020204030204" pitchFamily="34" charset="0"/>
                <a:cs typeface="Arial" panose="020B0604020202020204" pitchFamily="34" charset="0"/>
              </a:rPr>
              <a:t>QUESTIONS</a:t>
            </a:r>
          </a:p>
          <a:p>
            <a:pPr marL="534988" indent="-534988" algn="ctr">
              <a:lnSpc>
                <a:spcPct val="107000"/>
              </a:lnSpc>
              <a:spcAft>
                <a:spcPts val="800"/>
              </a:spcAft>
              <a:buFont typeface="Wingdings" panose="05000000000000000000" pitchFamily="2" charset="2"/>
              <a:buChar char="q"/>
            </a:pPr>
            <a:endParaRPr lang="en-GB" sz="6600" dirty="0">
              <a:latin typeface="Arial" panose="020B0604020202020204" pitchFamily="34" charset="0"/>
              <a:cs typeface="Arial" panose="020B0604020202020204" pitchFamily="34" charset="0"/>
            </a:endParaRPr>
          </a:p>
          <a:p>
            <a:pPr marL="534988" indent="-534988" algn="ctr">
              <a:lnSpc>
                <a:spcPct val="107000"/>
              </a:lnSpc>
              <a:spcAft>
                <a:spcPts val="800"/>
              </a:spcAft>
              <a:buFont typeface="Wingdings" panose="05000000000000000000" pitchFamily="2" charset="2"/>
              <a:buChar char="q"/>
            </a:pPr>
            <a:endParaRPr lang="en-GB" sz="6600"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0411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66800" y="89908"/>
            <a:ext cx="10058400" cy="1012110"/>
          </a:xfrm>
        </p:spPr>
        <p:txBody>
          <a:bodyPr>
            <a:normAutofit/>
          </a:bodyPr>
          <a:lstStyle/>
          <a:p>
            <a:r>
              <a:rPr lang="en-GB" dirty="0">
                <a:latin typeface="Arial" panose="020B0604020202020204" pitchFamily="34" charset="0"/>
                <a:cs typeface="Arial" panose="020B0604020202020204" pitchFamily="34" charset="0"/>
              </a:rPr>
              <a:t>What is Safeguarding?</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665922" y="1403666"/>
            <a:ext cx="11079388" cy="5364426"/>
          </a:xfrm>
        </p:spPr>
        <p:txBody>
          <a:bodyPr>
            <a:normAutofit fontScale="77500" lnSpcReduction="20000"/>
          </a:bodyPr>
          <a:lstStyle/>
          <a:p>
            <a:pPr marL="0" indent="0">
              <a:lnSpc>
                <a:spcPct val="120000"/>
              </a:lnSpc>
              <a:spcBef>
                <a:spcPts val="0"/>
              </a:spcBef>
              <a:spcAft>
                <a:spcPts val="600"/>
              </a:spcAft>
              <a:buNone/>
            </a:pPr>
            <a:r>
              <a:rPr lang="en-GB" sz="2400" b="1" dirty="0">
                <a:latin typeface="Arial" panose="020B0604020202020204" pitchFamily="34" charset="0"/>
                <a:cs typeface="Arial" panose="020B0604020202020204" pitchFamily="34" charset="0"/>
              </a:rPr>
              <a:t>Safeguarding and promoting the welfare of children:</a:t>
            </a:r>
            <a:endParaRPr lang="en-GB" sz="2400" dirty="0">
              <a:effectLst/>
              <a:latin typeface="Arial" panose="020B0604020202020204" pitchFamily="34" charset="0"/>
              <a:ea typeface="Calibri" panose="020F0502020204030204" pitchFamily="34" charset="0"/>
              <a:cs typeface="Arial" panose="020B0604020202020204" pitchFamily="34" charset="0"/>
            </a:endParaRPr>
          </a:p>
          <a:p>
            <a:pPr marL="900113" indent="-457200">
              <a:lnSpc>
                <a:spcPct val="120000"/>
              </a:lnSpc>
              <a:spcBef>
                <a:spcPts val="0"/>
              </a:spcBef>
              <a:spcAft>
                <a:spcPts val="600"/>
              </a:spcAft>
              <a:buFont typeface="Wingdings" panose="05000000000000000000" pitchFamily="2" charset="2"/>
              <a:buChar char="q"/>
            </a:pPr>
            <a:r>
              <a:rPr lang="en-GB" sz="2600" dirty="0">
                <a:latin typeface="Arial" panose="020B0604020202020204" pitchFamily="34" charset="0"/>
                <a:cs typeface="Arial" panose="020B0604020202020204" pitchFamily="34" charset="0"/>
              </a:rPr>
              <a:t>providing help and support to meet the needs of children as soon as problems emerge </a:t>
            </a:r>
          </a:p>
          <a:p>
            <a:pPr marL="900113" indent="-457200">
              <a:lnSpc>
                <a:spcPct val="120000"/>
              </a:lnSpc>
              <a:spcBef>
                <a:spcPts val="0"/>
              </a:spcBef>
              <a:spcAft>
                <a:spcPts val="600"/>
              </a:spcAft>
              <a:buFont typeface="Wingdings" panose="05000000000000000000" pitchFamily="2" charset="2"/>
              <a:buChar char="q"/>
            </a:pPr>
            <a:r>
              <a:rPr lang="en-GB" sz="2600" dirty="0">
                <a:latin typeface="Arial" panose="020B0604020202020204" pitchFamily="34" charset="0"/>
                <a:cs typeface="Arial" panose="020B0604020202020204" pitchFamily="34" charset="0"/>
              </a:rPr>
              <a:t>protecting children from maltreatment, whether that is within or outside the home, including online </a:t>
            </a:r>
          </a:p>
          <a:p>
            <a:pPr marL="900113" indent="-457200">
              <a:lnSpc>
                <a:spcPct val="120000"/>
              </a:lnSpc>
              <a:spcBef>
                <a:spcPts val="0"/>
              </a:spcBef>
              <a:spcAft>
                <a:spcPts val="600"/>
              </a:spcAft>
              <a:buFont typeface="Wingdings" panose="05000000000000000000" pitchFamily="2" charset="2"/>
              <a:buChar char="q"/>
            </a:pPr>
            <a:r>
              <a:rPr lang="en-GB" sz="2600" dirty="0">
                <a:latin typeface="Arial" panose="020B0604020202020204" pitchFamily="34" charset="0"/>
                <a:cs typeface="Arial" panose="020B0604020202020204" pitchFamily="34" charset="0"/>
              </a:rPr>
              <a:t>preventing the impairment of children’s mental and physical health or development </a:t>
            </a:r>
          </a:p>
          <a:p>
            <a:pPr marL="900113" indent="-457200">
              <a:lnSpc>
                <a:spcPct val="120000"/>
              </a:lnSpc>
              <a:spcBef>
                <a:spcPts val="0"/>
              </a:spcBef>
              <a:spcAft>
                <a:spcPts val="600"/>
              </a:spcAft>
              <a:buFont typeface="Wingdings" panose="05000000000000000000" pitchFamily="2" charset="2"/>
              <a:buChar char="q"/>
            </a:pPr>
            <a:r>
              <a:rPr lang="en-GB" sz="2600" dirty="0">
                <a:latin typeface="Arial" panose="020B0604020202020204" pitchFamily="34" charset="0"/>
                <a:cs typeface="Arial" panose="020B0604020202020204" pitchFamily="34" charset="0"/>
              </a:rPr>
              <a:t>ensuring that children grow up in circumstances consistent with the provision of safe and effective care </a:t>
            </a:r>
          </a:p>
          <a:p>
            <a:pPr marL="900113" indent="-457200">
              <a:lnSpc>
                <a:spcPct val="120000"/>
              </a:lnSpc>
              <a:spcBef>
                <a:spcPts val="0"/>
              </a:spcBef>
              <a:spcAft>
                <a:spcPts val="600"/>
              </a:spcAft>
              <a:buFont typeface="Wingdings" panose="05000000000000000000" pitchFamily="2" charset="2"/>
              <a:buChar char="q"/>
            </a:pPr>
            <a:r>
              <a:rPr lang="en-GB" sz="2600" dirty="0">
                <a:latin typeface="Arial" panose="020B0604020202020204" pitchFamily="34" charset="0"/>
                <a:cs typeface="Arial" panose="020B0604020202020204" pitchFamily="34" charset="0"/>
              </a:rPr>
              <a:t>taking action to enable all children to have the best outcomes</a:t>
            </a:r>
          </a:p>
          <a:p>
            <a:pPr marL="442913" indent="0" algn="r">
              <a:lnSpc>
                <a:spcPct val="120000"/>
              </a:lnSpc>
              <a:spcBef>
                <a:spcPts val="0"/>
              </a:spcBef>
              <a:spcAft>
                <a:spcPts val="600"/>
              </a:spcAft>
              <a:buNone/>
            </a:pPr>
            <a:r>
              <a:rPr lang="en-GB" sz="2400" i="1" dirty="0">
                <a:latin typeface="Arial" panose="020B0604020202020204" pitchFamily="34" charset="0"/>
                <a:ea typeface="Calibri" panose="020F0502020204030204" pitchFamily="34" charset="0"/>
                <a:cs typeface="Arial" panose="020B0604020202020204" pitchFamily="34" charset="0"/>
              </a:rPr>
              <a:t>KCSIE(2025), para.3.</a:t>
            </a:r>
            <a:endParaRPr lang="en-GB" sz="2400" b="1" dirty="0">
              <a:latin typeface="Arial" panose="020B0604020202020204" pitchFamily="34" charset="0"/>
              <a:cs typeface="Arial" panose="020B0604020202020204" pitchFamily="34" charset="0"/>
            </a:endParaRPr>
          </a:p>
          <a:p>
            <a:pPr marL="0" indent="0">
              <a:lnSpc>
                <a:spcPct val="120000"/>
              </a:lnSpc>
              <a:spcBef>
                <a:spcPts val="0"/>
              </a:spcBef>
              <a:spcAft>
                <a:spcPts val="600"/>
              </a:spcAft>
              <a:buNone/>
            </a:pPr>
            <a:endParaRPr lang="en-GB" sz="2400" b="1" dirty="0">
              <a:latin typeface="Arial" panose="020B0604020202020204" pitchFamily="34" charset="0"/>
              <a:cs typeface="Arial" panose="020B0604020202020204" pitchFamily="34" charset="0"/>
            </a:endParaRPr>
          </a:p>
          <a:p>
            <a:pPr marL="0" indent="0">
              <a:lnSpc>
                <a:spcPct val="120000"/>
              </a:lnSpc>
              <a:spcBef>
                <a:spcPts val="0"/>
              </a:spcBef>
              <a:spcAft>
                <a:spcPts val="600"/>
              </a:spcAft>
              <a:buNone/>
            </a:pPr>
            <a:r>
              <a:rPr lang="en-GB" sz="2400" b="1" dirty="0">
                <a:latin typeface="Arial" panose="020B0604020202020204" pitchFamily="34" charset="0"/>
                <a:cs typeface="Arial" panose="020B0604020202020204" pitchFamily="34" charset="0"/>
              </a:rPr>
              <a:t>Child</a:t>
            </a:r>
            <a:r>
              <a:rPr lang="en-GB" sz="2400" b="1" spc="-5" dirty="0">
                <a:latin typeface="Arial" panose="020B0604020202020204" pitchFamily="34" charset="0"/>
                <a:cs typeface="Arial" panose="020B0604020202020204" pitchFamily="34" charset="0"/>
              </a:rPr>
              <a:t> </a:t>
            </a:r>
            <a:r>
              <a:rPr lang="en-GB" sz="2400" b="1" dirty="0">
                <a:latin typeface="Arial" panose="020B0604020202020204" pitchFamily="34" charset="0"/>
                <a:cs typeface="Arial" panose="020B0604020202020204" pitchFamily="34" charset="0"/>
              </a:rPr>
              <a:t>Protection (part of safeguarding practices), refers explicitly to:</a:t>
            </a:r>
            <a:endParaRPr lang="en-GB" sz="2400" dirty="0">
              <a:latin typeface="Arial" panose="020B0604020202020204" pitchFamily="34" charset="0"/>
              <a:cs typeface="Arial" panose="020B0604020202020204" pitchFamily="34" charset="0"/>
            </a:endParaRPr>
          </a:p>
          <a:p>
            <a:pPr marL="900113" indent="-457200">
              <a:lnSpc>
                <a:spcPct val="120000"/>
              </a:lnSpc>
              <a:spcBef>
                <a:spcPts val="0"/>
              </a:spcBef>
              <a:spcAft>
                <a:spcPts val="600"/>
              </a:spcAft>
              <a:buFont typeface="Wingdings" panose="05000000000000000000" pitchFamily="2" charset="2"/>
              <a:buChar char="q"/>
            </a:pPr>
            <a:r>
              <a:rPr lang="en-GB" sz="2800" dirty="0">
                <a:latin typeface="Arial" panose="020B0604020202020204" pitchFamily="34" charset="0"/>
                <a:cs typeface="Arial" panose="020B0604020202020204" pitchFamily="34" charset="0"/>
              </a:rPr>
              <a:t>Protect children </a:t>
            </a:r>
            <a:r>
              <a:rPr lang="en-GB" sz="2800" spc="-5" dirty="0">
                <a:latin typeface="Arial" panose="020B0604020202020204" pitchFamily="34" charset="0"/>
                <a:cs typeface="Arial" panose="020B0604020202020204" pitchFamily="34" charset="0"/>
              </a:rPr>
              <a:t>identified as </a:t>
            </a:r>
            <a:r>
              <a:rPr lang="en-GB" sz="2800" dirty="0">
                <a:solidFill>
                  <a:srgbClr val="FF0000"/>
                </a:solidFill>
                <a:latin typeface="Arial" panose="020B0604020202020204" pitchFamily="34" charset="0"/>
                <a:cs typeface="Arial" panose="020B0604020202020204" pitchFamily="34" charset="0"/>
              </a:rPr>
              <a:t>‘</a:t>
            </a:r>
            <a:r>
              <a:rPr lang="en-GB" sz="2800" b="1" dirty="0">
                <a:solidFill>
                  <a:srgbClr val="FF0000"/>
                </a:solidFill>
                <a:latin typeface="Arial" panose="020B0604020202020204" pitchFamily="34" charset="0"/>
                <a:cs typeface="Arial" panose="020B0604020202020204" pitchFamily="34" charset="0"/>
              </a:rPr>
              <a:t>suffering,</a:t>
            </a:r>
            <a:r>
              <a:rPr lang="en-GB" sz="2800" b="1" spc="-150" dirty="0">
                <a:solidFill>
                  <a:srgbClr val="FF0000"/>
                </a:solidFill>
                <a:latin typeface="Arial" panose="020B0604020202020204" pitchFamily="34" charset="0"/>
                <a:cs typeface="Arial" panose="020B0604020202020204" pitchFamily="34" charset="0"/>
              </a:rPr>
              <a:t> </a:t>
            </a:r>
            <a:r>
              <a:rPr lang="en-GB" sz="2800" b="1" spc="-5" dirty="0">
                <a:solidFill>
                  <a:srgbClr val="FF0000"/>
                </a:solidFill>
                <a:latin typeface="Arial" panose="020B0604020202020204" pitchFamily="34" charset="0"/>
                <a:cs typeface="Arial" panose="020B0604020202020204" pitchFamily="34" charset="0"/>
              </a:rPr>
              <a:t>or are </a:t>
            </a:r>
            <a:r>
              <a:rPr lang="en-GB" sz="2800" b="1" dirty="0">
                <a:solidFill>
                  <a:srgbClr val="FF0000"/>
                </a:solidFill>
                <a:latin typeface="Arial" panose="020B0604020202020204" pitchFamily="34" charset="0"/>
                <a:cs typeface="Arial" panose="020B0604020202020204" pitchFamily="34" charset="0"/>
              </a:rPr>
              <a:t>likely to suffer, </a:t>
            </a:r>
            <a:r>
              <a:rPr lang="en-GB" sz="2800" b="1" spc="-5" dirty="0">
                <a:solidFill>
                  <a:srgbClr val="FF0000"/>
                </a:solidFill>
                <a:latin typeface="Arial" panose="020B0604020202020204" pitchFamily="34" charset="0"/>
                <a:cs typeface="Arial" panose="020B0604020202020204" pitchFamily="34" charset="0"/>
              </a:rPr>
              <a:t>significant harm</a:t>
            </a:r>
            <a:r>
              <a:rPr lang="en-GB" sz="2800" spc="-5" dirty="0">
                <a:solidFill>
                  <a:srgbClr val="FF0000"/>
                </a:solidFill>
                <a:latin typeface="Arial" panose="020B0604020202020204" pitchFamily="34" charset="0"/>
                <a:cs typeface="Arial" panose="020B0604020202020204" pitchFamily="34" charset="0"/>
              </a:rPr>
              <a:t>’</a:t>
            </a:r>
            <a:r>
              <a:rPr lang="en-GB" sz="2800" spc="-5" dirty="0">
                <a:latin typeface="Arial" panose="020B0604020202020204" pitchFamily="34" charset="0"/>
                <a:cs typeface="Arial" panose="020B0604020202020204" pitchFamily="34" charset="0"/>
              </a:rPr>
              <a:t>.</a:t>
            </a:r>
          </a:p>
          <a:p>
            <a:pPr marL="0" indent="0" algn="r">
              <a:lnSpc>
                <a:spcPct val="120000"/>
              </a:lnSpc>
              <a:spcBef>
                <a:spcPts val="0"/>
              </a:spcBef>
              <a:spcAft>
                <a:spcPts val="600"/>
              </a:spcAft>
              <a:buNone/>
            </a:pPr>
            <a:r>
              <a:rPr lang="en-GB" sz="2400" i="1" spc="-10" dirty="0">
                <a:latin typeface="Arial" panose="020B0604020202020204" pitchFamily="34" charset="0"/>
                <a:cs typeface="Arial" panose="020B0604020202020204" pitchFamily="34" charset="0"/>
              </a:rPr>
              <a:t>Children </a:t>
            </a:r>
            <a:r>
              <a:rPr lang="en-GB" sz="2400" i="1" spc="-5" dirty="0">
                <a:latin typeface="Arial" panose="020B0604020202020204" pitchFamily="34" charset="0"/>
                <a:cs typeface="Arial" panose="020B0604020202020204" pitchFamily="34" charset="0"/>
              </a:rPr>
              <a:t>Act</a:t>
            </a:r>
            <a:r>
              <a:rPr lang="en-GB" sz="2400" i="1" spc="-35" dirty="0">
                <a:latin typeface="Arial" panose="020B0604020202020204" pitchFamily="34" charset="0"/>
                <a:cs typeface="Arial" panose="020B0604020202020204" pitchFamily="34" charset="0"/>
              </a:rPr>
              <a:t> (</a:t>
            </a:r>
            <a:r>
              <a:rPr lang="en-GB" sz="2400" i="1" dirty="0">
                <a:latin typeface="Arial" panose="020B0604020202020204" pitchFamily="34" charset="0"/>
                <a:cs typeface="Arial" panose="020B0604020202020204" pitchFamily="34" charset="0"/>
              </a:rPr>
              <a:t>1989) </a:t>
            </a:r>
            <a:endParaRPr lang="en-GB" sz="2400" dirty="0">
              <a:latin typeface="Arial" panose="020B0604020202020204" pitchFamily="34" charset="0"/>
              <a:ea typeface="Calibri" panose="020F050202020403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0207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66799" y="155195"/>
            <a:ext cx="10058400" cy="1012110"/>
          </a:xfrm>
        </p:spPr>
        <p:txBody>
          <a:bodyPr>
            <a:normAutofit/>
          </a:bodyPr>
          <a:lstStyle/>
          <a:p>
            <a:r>
              <a:rPr lang="en-GB" dirty="0">
                <a:latin typeface="Arial" panose="020B0604020202020204" pitchFamily="34" charset="0"/>
                <a:cs typeface="Arial" panose="020B0604020202020204" pitchFamily="34" charset="0"/>
              </a:rPr>
              <a:t>Facts and Myths</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669235" y="1797803"/>
            <a:ext cx="10860156" cy="4773593"/>
          </a:xfrm>
        </p:spPr>
        <p:txBody>
          <a:bodyPr>
            <a:normAutofit fontScale="92500"/>
          </a:bodyPr>
          <a:lstStyle/>
          <a:p>
            <a:pPr marL="457200" indent="-457200">
              <a:lnSpc>
                <a:spcPct val="120000"/>
              </a:lnSpc>
              <a:spcBef>
                <a:spcPts val="600"/>
              </a:spcBef>
              <a:spcAft>
                <a:spcPts val="1200"/>
              </a:spcAft>
              <a:buFont typeface="+mj-lt"/>
              <a:buAutoNum type="arabicPeriod"/>
            </a:pPr>
            <a:r>
              <a:rPr lang="en-GB" sz="2400" dirty="0">
                <a:latin typeface="Arial" panose="020B0604020202020204" pitchFamily="34" charset="0"/>
                <a:ea typeface="Calibri" panose="020F0502020204030204" pitchFamily="34" charset="0"/>
                <a:cs typeface="Arial" panose="020B0604020202020204" pitchFamily="34" charset="0"/>
              </a:rPr>
              <a:t>Teachers, school staff and parents are those responsible for safeguarding children.</a:t>
            </a:r>
          </a:p>
          <a:p>
            <a:pPr marL="457200" indent="-457200">
              <a:lnSpc>
                <a:spcPct val="120000"/>
              </a:lnSpc>
              <a:spcBef>
                <a:spcPts val="600"/>
              </a:spcBef>
              <a:spcAft>
                <a:spcPts val="1200"/>
              </a:spcAft>
              <a:buFont typeface="+mj-lt"/>
              <a:buAutoNum type="arabicPeriod"/>
            </a:pPr>
            <a:r>
              <a:rPr lang="en-GB" sz="2400" dirty="0">
                <a:latin typeface="Arial" panose="020B0604020202020204" pitchFamily="34" charset="0"/>
                <a:ea typeface="Calibri" panose="020F0502020204030204" pitchFamily="34" charset="0"/>
                <a:cs typeface="Arial" panose="020B0604020202020204" pitchFamily="34" charset="0"/>
              </a:rPr>
              <a:t>Allegations of child abuse or neglect always lead to a criminal investigation.</a:t>
            </a:r>
          </a:p>
          <a:p>
            <a:pPr marL="457200" indent="-457200">
              <a:lnSpc>
                <a:spcPct val="120000"/>
              </a:lnSpc>
              <a:spcBef>
                <a:spcPts val="600"/>
              </a:spcBef>
              <a:spcAft>
                <a:spcPts val="1200"/>
              </a:spcAft>
              <a:buFont typeface="+mj-lt"/>
              <a:buAutoNum type="arabicPeriod"/>
            </a:pPr>
            <a:r>
              <a:rPr lang="en-GB" sz="2400" dirty="0">
                <a:latin typeface="Arial" panose="020B0604020202020204" pitchFamily="34" charset="0"/>
                <a:ea typeface="Calibri" panose="020F0502020204030204" pitchFamily="34" charset="0"/>
                <a:cs typeface="Arial" panose="020B0604020202020204" pitchFamily="34" charset="0"/>
              </a:rPr>
              <a:t>The Children Act 1989 uses the concept of significant harm to justify compulsory intervention in family life.</a:t>
            </a:r>
          </a:p>
          <a:p>
            <a:pPr marL="457200" indent="-457200">
              <a:lnSpc>
                <a:spcPct val="120000"/>
              </a:lnSpc>
              <a:spcBef>
                <a:spcPts val="600"/>
              </a:spcBef>
              <a:spcAft>
                <a:spcPts val="1200"/>
              </a:spcAft>
              <a:buFont typeface="+mj-lt"/>
              <a:buAutoNum type="arabicPeriod"/>
            </a:pPr>
            <a:r>
              <a:rPr lang="en-GB" sz="2400" dirty="0">
                <a:latin typeface="Arial" panose="020B0604020202020204" pitchFamily="34" charset="0"/>
                <a:ea typeface="Calibri" panose="020F0502020204030204" pitchFamily="34" charset="0"/>
                <a:cs typeface="Arial" panose="020B0604020202020204" pitchFamily="34" charset="0"/>
              </a:rPr>
              <a:t>Bullying and discrimination are the most common forms of harmful aggression experienced by children.</a:t>
            </a:r>
          </a:p>
          <a:p>
            <a:pPr marL="457200" indent="-457200">
              <a:lnSpc>
                <a:spcPct val="120000"/>
              </a:lnSpc>
              <a:spcBef>
                <a:spcPts val="600"/>
              </a:spcBef>
              <a:spcAft>
                <a:spcPts val="1200"/>
              </a:spcAft>
              <a:buFont typeface="+mj-lt"/>
              <a:buAutoNum type="arabicPeriod"/>
            </a:pPr>
            <a:r>
              <a:rPr lang="en-GB" sz="2400" dirty="0">
                <a:latin typeface="Arial" panose="020B0604020202020204" pitchFamily="34" charset="0"/>
                <a:ea typeface="Calibri" panose="020F0502020204030204" pitchFamily="34" charset="0"/>
                <a:cs typeface="Arial" panose="020B0604020202020204" pitchFamily="34" charset="0"/>
              </a:rPr>
              <a:t>Children do not always tell the truth about their experience of neglect or abuse?</a:t>
            </a:r>
          </a:p>
          <a:p>
            <a:pPr>
              <a:spcAft>
                <a:spcPts val="1200"/>
              </a:spcAft>
            </a:pPr>
            <a:endParaRPr lang="en-GB" dirty="0">
              <a:latin typeface="Arial" panose="020B0604020202020204" pitchFamily="34" charset="0"/>
              <a:cs typeface="Arial" panose="020B0604020202020204" pitchFamily="34" charset="0"/>
            </a:endParaRP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BA1CDBD-592B-220E-006F-40BA9320C735}"/>
              </a:ext>
            </a:extLst>
          </p:cNvPr>
          <p:cNvSpPr txBox="1"/>
          <p:nvPr/>
        </p:nvSpPr>
        <p:spPr>
          <a:xfrm>
            <a:off x="10695574" y="2137739"/>
            <a:ext cx="1165122" cy="523220"/>
          </a:xfrm>
          <a:prstGeom prst="rect">
            <a:avLst/>
          </a:prstGeom>
          <a:noFill/>
        </p:spPr>
        <p:txBody>
          <a:bodyPr wrap="square" rtlCol="0">
            <a:spAutoFit/>
          </a:bodyPr>
          <a:lstStyle/>
          <a:p>
            <a:r>
              <a:rPr lang="en-GB" sz="2800" b="1" dirty="0">
                <a:solidFill>
                  <a:srgbClr val="FF0000"/>
                </a:solidFill>
              </a:rPr>
              <a:t>FALSE</a:t>
            </a:r>
            <a:endParaRPr lang="en-GB" b="1" dirty="0">
              <a:solidFill>
                <a:srgbClr val="FF0000"/>
              </a:solidFill>
            </a:endParaRPr>
          </a:p>
        </p:txBody>
      </p:sp>
      <p:sp>
        <p:nvSpPr>
          <p:cNvPr id="6" name="TextBox 5">
            <a:extLst>
              <a:ext uri="{FF2B5EF4-FFF2-40B4-BE49-F238E27FC236}">
                <a16:creationId xmlns:a16="http://schemas.microsoft.com/office/drawing/2014/main" id="{A9722DD0-CFAD-F8A6-E248-8917FFD6DE88}"/>
              </a:ext>
            </a:extLst>
          </p:cNvPr>
          <p:cNvSpPr txBox="1"/>
          <p:nvPr/>
        </p:nvSpPr>
        <p:spPr>
          <a:xfrm>
            <a:off x="10364269" y="2721191"/>
            <a:ext cx="1165122" cy="523220"/>
          </a:xfrm>
          <a:prstGeom prst="rect">
            <a:avLst/>
          </a:prstGeom>
          <a:noFill/>
        </p:spPr>
        <p:txBody>
          <a:bodyPr wrap="square" rtlCol="0">
            <a:spAutoFit/>
          </a:bodyPr>
          <a:lstStyle/>
          <a:p>
            <a:r>
              <a:rPr lang="en-GB" sz="2800" b="1" dirty="0">
                <a:solidFill>
                  <a:srgbClr val="FF0000"/>
                </a:solidFill>
              </a:rPr>
              <a:t>FALSE</a:t>
            </a:r>
            <a:endParaRPr lang="en-GB" b="1" dirty="0">
              <a:solidFill>
                <a:srgbClr val="FF0000"/>
              </a:solidFill>
            </a:endParaRPr>
          </a:p>
        </p:txBody>
      </p:sp>
      <p:sp>
        <p:nvSpPr>
          <p:cNvPr id="7" name="TextBox 6">
            <a:extLst>
              <a:ext uri="{FF2B5EF4-FFF2-40B4-BE49-F238E27FC236}">
                <a16:creationId xmlns:a16="http://schemas.microsoft.com/office/drawing/2014/main" id="{9A597138-9E5E-F143-17F9-885607BFB04E}"/>
              </a:ext>
            </a:extLst>
          </p:cNvPr>
          <p:cNvSpPr txBox="1"/>
          <p:nvPr/>
        </p:nvSpPr>
        <p:spPr>
          <a:xfrm>
            <a:off x="4194780" y="3429000"/>
            <a:ext cx="1165122" cy="523220"/>
          </a:xfrm>
          <a:prstGeom prst="rect">
            <a:avLst/>
          </a:prstGeom>
          <a:noFill/>
        </p:spPr>
        <p:txBody>
          <a:bodyPr wrap="square" rtlCol="0">
            <a:spAutoFit/>
          </a:bodyPr>
          <a:lstStyle/>
          <a:p>
            <a:r>
              <a:rPr lang="en-GB" sz="2800" b="1" dirty="0">
                <a:solidFill>
                  <a:srgbClr val="00B050"/>
                </a:solidFill>
              </a:rPr>
              <a:t>TRUE</a:t>
            </a:r>
            <a:endParaRPr lang="en-GB" b="1" dirty="0">
              <a:solidFill>
                <a:srgbClr val="00B050"/>
              </a:solidFill>
            </a:endParaRPr>
          </a:p>
        </p:txBody>
      </p:sp>
      <p:sp>
        <p:nvSpPr>
          <p:cNvPr id="8" name="TextBox 7">
            <a:extLst>
              <a:ext uri="{FF2B5EF4-FFF2-40B4-BE49-F238E27FC236}">
                <a16:creationId xmlns:a16="http://schemas.microsoft.com/office/drawing/2014/main" id="{2BD656C8-B4F5-B7F9-98E1-07A1E22AAA4F}"/>
              </a:ext>
            </a:extLst>
          </p:cNvPr>
          <p:cNvSpPr txBox="1"/>
          <p:nvPr/>
        </p:nvSpPr>
        <p:spPr>
          <a:xfrm>
            <a:off x="4100374" y="4476978"/>
            <a:ext cx="1165122" cy="523220"/>
          </a:xfrm>
          <a:prstGeom prst="rect">
            <a:avLst/>
          </a:prstGeom>
          <a:noFill/>
        </p:spPr>
        <p:txBody>
          <a:bodyPr wrap="square" rtlCol="0">
            <a:spAutoFit/>
          </a:bodyPr>
          <a:lstStyle/>
          <a:p>
            <a:r>
              <a:rPr lang="en-GB" sz="2800" b="1" dirty="0">
                <a:solidFill>
                  <a:srgbClr val="00B050"/>
                </a:solidFill>
              </a:rPr>
              <a:t>TRUE</a:t>
            </a:r>
            <a:endParaRPr lang="en-GB" b="1" dirty="0">
              <a:solidFill>
                <a:srgbClr val="00B050"/>
              </a:solidFill>
            </a:endParaRPr>
          </a:p>
        </p:txBody>
      </p:sp>
      <p:sp>
        <p:nvSpPr>
          <p:cNvPr id="10" name="TextBox 9">
            <a:extLst>
              <a:ext uri="{FF2B5EF4-FFF2-40B4-BE49-F238E27FC236}">
                <a16:creationId xmlns:a16="http://schemas.microsoft.com/office/drawing/2014/main" id="{CC5564B7-145B-D251-1280-0F555AE61B45}"/>
              </a:ext>
            </a:extLst>
          </p:cNvPr>
          <p:cNvSpPr txBox="1"/>
          <p:nvPr/>
        </p:nvSpPr>
        <p:spPr>
          <a:xfrm>
            <a:off x="11026878" y="5365511"/>
            <a:ext cx="1165122" cy="523220"/>
          </a:xfrm>
          <a:prstGeom prst="rect">
            <a:avLst/>
          </a:prstGeom>
          <a:noFill/>
        </p:spPr>
        <p:txBody>
          <a:bodyPr wrap="square" rtlCol="0">
            <a:spAutoFit/>
          </a:bodyPr>
          <a:lstStyle/>
          <a:p>
            <a:r>
              <a:rPr lang="en-GB" sz="2800" b="1" dirty="0">
                <a:solidFill>
                  <a:srgbClr val="FF0000"/>
                </a:solidFill>
              </a:rPr>
              <a:t>FALSE</a:t>
            </a:r>
            <a:endParaRPr lang="en-GB" b="1" dirty="0">
              <a:solidFill>
                <a:srgbClr val="FF0000"/>
              </a:solidFill>
            </a:endParaRPr>
          </a:p>
        </p:txBody>
      </p:sp>
      <p:sp>
        <p:nvSpPr>
          <p:cNvPr id="11" name="TextBox 10">
            <a:extLst>
              <a:ext uri="{FF2B5EF4-FFF2-40B4-BE49-F238E27FC236}">
                <a16:creationId xmlns:a16="http://schemas.microsoft.com/office/drawing/2014/main" id="{698DAB80-80D7-43AF-E55B-9FDFD47CA05B}"/>
              </a:ext>
            </a:extLst>
          </p:cNvPr>
          <p:cNvSpPr txBox="1"/>
          <p:nvPr/>
        </p:nvSpPr>
        <p:spPr>
          <a:xfrm>
            <a:off x="11026878" y="4965343"/>
            <a:ext cx="1165122" cy="523220"/>
          </a:xfrm>
          <a:prstGeom prst="rect">
            <a:avLst/>
          </a:prstGeom>
          <a:noFill/>
        </p:spPr>
        <p:txBody>
          <a:bodyPr wrap="square" rtlCol="0">
            <a:spAutoFit/>
          </a:bodyPr>
          <a:lstStyle/>
          <a:p>
            <a:r>
              <a:rPr lang="en-GB" sz="2800" b="1" dirty="0">
                <a:solidFill>
                  <a:srgbClr val="00B050"/>
                </a:solidFill>
              </a:rPr>
              <a:t>TRUE</a:t>
            </a:r>
            <a:endParaRPr lang="en-GB" b="1" dirty="0">
              <a:solidFill>
                <a:srgbClr val="00B050"/>
              </a:solidFill>
            </a:endParaRPr>
          </a:p>
        </p:txBody>
      </p:sp>
      <p:pic>
        <p:nvPicPr>
          <p:cNvPr id="9" name="Picture 2" descr="See the source image">
            <a:extLst>
              <a:ext uri="{FF2B5EF4-FFF2-40B4-BE49-F238E27FC236}">
                <a16:creationId xmlns:a16="http://schemas.microsoft.com/office/drawing/2014/main" id="{83354D5D-D2E6-173D-A513-42712417A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6" y="89908"/>
            <a:ext cx="1281315" cy="12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99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10"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CDED5-8465-4874-AD2C-0B90F0BD955B}"/>
              </a:ext>
            </a:extLst>
          </p:cNvPr>
          <p:cNvSpPr>
            <a:spLocks noGrp="1"/>
          </p:cNvSpPr>
          <p:nvPr>
            <p:ph type="title"/>
          </p:nvPr>
        </p:nvSpPr>
        <p:spPr>
          <a:xfrm>
            <a:off x="1066800" y="385525"/>
            <a:ext cx="10058400" cy="1012110"/>
          </a:xfrm>
        </p:spPr>
        <p:txBody>
          <a:bodyPr>
            <a:normAutofit/>
          </a:bodyPr>
          <a:lstStyle/>
          <a:p>
            <a:r>
              <a:rPr lang="en-GB" dirty="0">
                <a:latin typeface="Arial" panose="020B0604020202020204" pitchFamily="34" charset="0"/>
                <a:cs typeface="Arial" panose="020B0604020202020204" pitchFamily="34" charset="0"/>
              </a:rPr>
              <a:t>Facts and Myths</a:t>
            </a:r>
          </a:p>
        </p:txBody>
      </p:sp>
      <p:sp>
        <p:nvSpPr>
          <p:cNvPr id="3" name="Content Placeholder 2">
            <a:extLst>
              <a:ext uri="{FF2B5EF4-FFF2-40B4-BE49-F238E27FC236}">
                <a16:creationId xmlns:a16="http://schemas.microsoft.com/office/drawing/2014/main" id="{D2926951-ACBA-47DB-9228-C6D348F4A8B2}"/>
              </a:ext>
            </a:extLst>
          </p:cNvPr>
          <p:cNvSpPr>
            <a:spLocks noGrp="1"/>
          </p:cNvSpPr>
          <p:nvPr>
            <p:ph idx="1"/>
          </p:nvPr>
        </p:nvSpPr>
        <p:spPr>
          <a:xfrm>
            <a:off x="669235" y="1797803"/>
            <a:ext cx="10860156" cy="4773593"/>
          </a:xfrm>
        </p:spPr>
        <p:txBody>
          <a:bodyPr>
            <a:normAutofit/>
          </a:bodyPr>
          <a:lstStyle/>
          <a:p>
            <a:pPr marL="457200" indent="-457200">
              <a:lnSpc>
                <a:spcPct val="120000"/>
              </a:lnSpc>
              <a:spcBef>
                <a:spcPts val="600"/>
              </a:spcBef>
              <a:spcAft>
                <a:spcPts val="1200"/>
              </a:spcAft>
              <a:buFont typeface="+mj-lt"/>
              <a:buAutoNum type="arabicPeriod" startAt="6"/>
            </a:pPr>
            <a:r>
              <a:rPr lang="en-GB" sz="2200" dirty="0">
                <a:latin typeface="Arial" panose="020B0604020202020204" pitchFamily="34" charset="0"/>
                <a:ea typeface="Calibri" panose="020F0502020204030204" pitchFamily="34" charset="0"/>
                <a:cs typeface="Arial" panose="020B0604020202020204" pitchFamily="34" charset="0"/>
              </a:rPr>
              <a:t>Particular groups of children are more likely to experience significant harm.</a:t>
            </a:r>
          </a:p>
          <a:p>
            <a:pPr marL="457200" indent="-457200">
              <a:lnSpc>
                <a:spcPct val="120000"/>
              </a:lnSpc>
              <a:spcBef>
                <a:spcPts val="600"/>
              </a:spcBef>
              <a:spcAft>
                <a:spcPts val="1200"/>
              </a:spcAft>
              <a:buFont typeface="+mj-lt"/>
              <a:buAutoNum type="arabicPeriod" startAt="6"/>
            </a:pPr>
            <a:r>
              <a:rPr lang="en-GB" sz="2200" dirty="0">
                <a:latin typeface="Arial" panose="020B0604020202020204" pitchFamily="34" charset="0"/>
                <a:ea typeface="Calibri" panose="020F0502020204030204" pitchFamily="34" charset="0"/>
                <a:cs typeface="Arial" panose="020B0604020202020204" pitchFamily="34" charset="0"/>
              </a:rPr>
              <a:t>Physical Abuse is the most used category when a child is subject to a child protection plan.</a:t>
            </a:r>
          </a:p>
          <a:p>
            <a:pPr marL="457200" indent="-457200">
              <a:lnSpc>
                <a:spcPct val="120000"/>
              </a:lnSpc>
              <a:spcBef>
                <a:spcPts val="600"/>
              </a:spcBef>
              <a:spcAft>
                <a:spcPts val="1200"/>
              </a:spcAft>
              <a:buFont typeface="+mj-lt"/>
              <a:buAutoNum type="arabicPeriod" startAt="6"/>
            </a:pPr>
            <a:r>
              <a:rPr lang="en-GB" sz="2200" dirty="0">
                <a:latin typeface="Arial" panose="020B0604020202020204" pitchFamily="34" charset="0"/>
                <a:ea typeface="Calibri" panose="020F0502020204030204" pitchFamily="34" charset="0"/>
                <a:cs typeface="Arial" panose="020B0604020202020204" pitchFamily="34" charset="0"/>
              </a:rPr>
              <a:t>Professionals, particularly schools, should operate a ‘no touch’ policy, to keep staff safe from allegations.</a:t>
            </a:r>
          </a:p>
          <a:p>
            <a:pPr marL="457200" indent="-457200">
              <a:lnSpc>
                <a:spcPct val="120000"/>
              </a:lnSpc>
              <a:spcBef>
                <a:spcPts val="600"/>
              </a:spcBef>
              <a:spcAft>
                <a:spcPts val="1200"/>
              </a:spcAft>
              <a:buFont typeface="+mj-lt"/>
              <a:buAutoNum type="arabicPeriod" startAt="6"/>
            </a:pPr>
            <a:r>
              <a:rPr lang="en-GB" sz="2200" dirty="0">
                <a:latin typeface="Arial" panose="020B0604020202020204" pitchFamily="34" charset="0"/>
                <a:ea typeface="Calibri" panose="020F0502020204030204" pitchFamily="34" charset="0"/>
                <a:cs typeface="Arial" panose="020B0604020202020204" pitchFamily="34" charset="0"/>
              </a:rPr>
              <a:t>It is legal for a 15 year old to have consensual sex with a 19-year-old.</a:t>
            </a:r>
          </a:p>
          <a:p>
            <a:pPr marL="457200" indent="-457200">
              <a:lnSpc>
                <a:spcPct val="120000"/>
              </a:lnSpc>
              <a:spcBef>
                <a:spcPts val="600"/>
              </a:spcBef>
              <a:spcAft>
                <a:spcPts val="1200"/>
              </a:spcAft>
              <a:buFont typeface="+mj-lt"/>
              <a:buAutoNum type="arabicPeriod" startAt="6"/>
            </a:pPr>
            <a:r>
              <a:rPr lang="en-GB" sz="2200" dirty="0">
                <a:latin typeface="Arial" panose="020B0604020202020204" pitchFamily="34" charset="0"/>
                <a:ea typeface="Calibri" panose="020F0502020204030204" pitchFamily="34" charset="0"/>
                <a:cs typeface="Arial" panose="020B0604020202020204" pitchFamily="34" charset="0"/>
              </a:rPr>
              <a:t>Personal attitudes and beliefs will influence judgements about a child’s needs and safety.</a:t>
            </a:r>
          </a:p>
        </p:txBody>
      </p:sp>
      <p:pic>
        <p:nvPicPr>
          <p:cNvPr id="4" name="Picture 2" descr="Crest of St Mary's University, Twickenham">
            <a:extLst>
              <a:ext uri="{FF2B5EF4-FFF2-40B4-BE49-F238E27FC236}">
                <a16:creationId xmlns:a16="http://schemas.microsoft.com/office/drawing/2014/main" id="{A7C3561C-81EF-4D93-A7AE-A8BEDE03A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429" y="89908"/>
            <a:ext cx="1810558" cy="9075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85A793-2BB3-1473-5CE7-0C7060F1880E}"/>
              </a:ext>
            </a:extLst>
          </p:cNvPr>
          <p:cNvSpPr txBox="1"/>
          <p:nvPr/>
        </p:nvSpPr>
        <p:spPr>
          <a:xfrm>
            <a:off x="10357643" y="1797803"/>
            <a:ext cx="1165122" cy="523220"/>
          </a:xfrm>
          <a:prstGeom prst="rect">
            <a:avLst/>
          </a:prstGeom>
          <a:noFill/>
        </p:spPr>
        <p:txBody>
          <a:bodyPr wrap="square" rtlCol="0">
            <a:spAutoFit/>
          </a:bodyPr>
          <a:lstStyle/>
          <a:p>
            <a:r>
              <a:rPr lang="en-GB" sz="2800" b="1" dirty="0">
                <a:solidFill>
                  <a:srgbClr val="00B050"/>
                </a:solidFill>
              </a:rPr>
              <a:t>TRUE</a:t>
            </a:r>
            <a:endParaRPr lang="en-GB" b="1" dirty="0">
              <a:solidFill>
                <a:srgbClr val="00B050"/>
              </a:solidFill>
            </a:endParaRPr>
          </a:p>
        </p:txBody>
      </p:sp>
      <p:sp>
        <p:nvSpPr>
          <p:cNvPr id="6" name="TextBox 5">
            <a:extLst>
              <a:ext uri="{FF2B5EF4-FFF2-40B4-BE49-F238E27FC236}">
                <a16:creationId xmlns:a16="http://schemas.microsoft.com/office/drawing/2014/main" id="{51A7B29E-1458-982C-DC3A-19C6CDFC5ED5}"/>
              </a:ext>
            </a:extLst>
          </p:cNvPr>
          <p:cNvSpPr txBox="1"/>
          <p:nvPr/>
        </p:nvSpPr>
        <p:spPr>
          <a:xfrm>
            <a:off x="3108063" y="2765623"/>
            <a:ext cx="1165122" cy="523220"/>
          </a:xfrm>
          <a:prstGeom prst="rect">
            <a:avLst/>
          </a:prstGeom>
          <a:noFill/>
        </p:spPr>
        <p:txBody>
          <a:bodyPr wrap="square" rtlCol="0">
            <a:spAutoFit/>
          </a:bodyPr>
          <a:lstStyle/>
          <a:p>
            <a:r>
              <a:rPr lang="en-GB" sz="2800" b="1" dirty="0">
                <a:solidFill>
                  <a:srgbClr val="FF0000"/>
                </a:solidFill>
              </a:rPr>
              <a:t>FALSE</a:t>
            </a:r>
            <a:endParaRPr lang="en-GB" b="1" dirty="0">
              <a:solidFill>
                <a:srgbClr val="FF0000"/>
              </a:solidFill>
            </a:endParaRPr>
          </a:p>
        </p:txBody>
      </p:sp>
      <p:sp>
        <p:nvSpPr>
          <p:cNvPr id="7" name="TextBox 6">
            <a:extLst>
              <a:ext uri="{FF2B5EF4-FFF2-40B4-BE49-F238E27FC236}">
                <a16:creationId xmlns:a16="http://schemas.microsoft.com/office/drawing/2014/main" id="{0156F154-392D-741F-6369-F7E845E0212A}"/>
              </a:ext>
            </a:extLst>
          </p:cNvPr>
          <p:cNvSpPr txBox="1"/>
          <p:nvPr/>
        </p:nvSpPr>
        <p:spPr>
          <a:xfrm>
            <a:off x="3944821" y="3827569"/>
            <a:ext cx="1165122" cy="523220"/>
          </a:xfrm>
          <a:prstGeom prst="rect">
            <a:avLst/>
          </a:prstGeom>
          <a:noFill/>
        </p:spPr>
        <p:txBody>
          <a:bodyPr wrap="square" rtlCol="0">
            <a:spAutoFit/>
          </a:bodyPr>
          <a:lstStyle/>
          <a:p>
            <a:r>
              <a:rPr lang="en-GB" sz="2800" b="1" dirty="0">
                <a:solidFill>
                  <a:srgbClr val="FF0000"/>
                </a:solidFill>
              </a:rPr>
              <a:t>FALSE</a:t>
            </a:r>
            <a:endParaRPr lang="en-GB" b="1" dirty="0">
              <a:solidFill>
                <a:srgbClr val="FF0000"/>
              </a:solidFill>
            </a:endParaRPr>
          </a:p>
        </p:txBody>
      </p:sp>
      <p:sp>
        <p:nvSpPr>
          <p:cNvPr id="8" name="TextBox 7">
            <a:extLst>
              <a:ext uri="{FF2B5EF4-FFF2-40B4-BE49-F238E27FC236}">
                <a16:creationId xmlns:a16="http://schemas.microsoft.com/office/drawing/2014/main" id="{20291B33-5606-070A-9114-CFCAC90FFE57}"/>
              </a:ext>
            </a:extLst>
          </p:cNvPr>
          <p:cNvSpPr txBox="1"/>
          <p:nvPr/>
        </p:nvSpPr>
        <p:spPr>
          <a:xfrm>
            <a:off x="9696868" y="4536978"/>
            <a:ext cx="1165122" cy="523220"/>
          </a:xfrm>
          <a:prstGeom prst="rect">
            <a:avLst/>
          </a:prstGeom>
          <a:noFill/>
        </p:spPr>
        <p:txBody>
          <a:bodyPr wrap="square" rtlCol="0">
            <a:spAutoFit/>
          </a:bodyPr>
          <a:lstStyle/>
          <a:p>
            <a:r>
              <a:rPr lang="en-GB" sz="2800" b="1" dirty="0">
                <a:solidFill>
                  <a:srgbClr val="FF0000"/>
                </a:solidFill>
              </a:rPr>
              <a:t>FALSE</a:t>
            </a:r>
            <a:endParaRPr lang="en-GB" b="1" dirty="0">
              <a:solidFill>
                <a:srgbClr val="FF0000"/>
              </a:solidFill>
            </a:endParaRPr>
          </a:p>
        </p:txBody>
      </p:sp>
      <p:sp>
        <p:nvSpPr>
          <p:cNvPr id="9" name="TextBox 8">
            <a:extLst>
              <a:ext uri="{FF2B5EF4-FFF2-40B4-BE49-F238E27FC236}">
                <a16:creationId xmlns:a16="http://schemas.microsoft.com/office/drawing/2014/main" id="{D257E81F-F1B0-E14E-780E-32B2D5E9A8D5}"/>
              </a:ext>
            </a:extLst>
          </p:cNvPr>
          <p:cNvSpPr txBox="1"/>
          <p:nvPr/>
        </p:nvSpPr>
        <p:spPr>
          <a:xfrm>
            <a:off x="1942941" y="5450148"/>
            <a:ext cx="1165122" cy="523220"/>
          </a:xfrm>
          <a:prstGeom prst="rect">
            <a:avLst/>
          </a:prstGeom>
          <a:noFill/>
        </p:spPr>
        <p:txBody>
          <a:bodyPr wrap="square" rtlCol="0">
            <a:spAutoFit/>
          </a:bodyPr>
          <a:lstStyle/>
          <a:p>
            <a:r>
              <a:rPr lang="en-GB" sz="2800" b="1" dirty="0">
                <a:solidFill>
                  <a:srgbClr val="00B050"/>
                </a:solidFill>
              </a:rPr>
              <a:t>TRUE</a:t>
            </a:r>
            <a:endParaRPr lang="en-GB" b="1" dirty="0">
              <a:solidFill>
                <a:srgbClr val="00B050"/>
              </a:solidFill>
            </a:endParaRPr>
          </a:p>
        </p:txBody>
      </p:sp>
      <p:pic>
        <p:nvPicPr>
          <p:cNvPr id="11" name="Picture 2" descr="See the source image">
            <a:extLst>
              <a:ext uri="{FF2B5EF4-FFF2-40B4-BE49-F238E27FC236}">
                <a16:creationId xmlns:a16="http://schemas.microsoft.com/office/drawing/2014/main" id="{B0553605-E6D0-DDB7-02D5-B95AC1AF9F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196" y="89908"/>
            <a:ext cx="1281315" cy="1281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17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4BED36A05E64946A7130782DCAE2A16" ma:contentTypeVersion="13" ma:contentTypeDescription="Create a new document." ma:contentTypeScope="" ma:versionID="0b56bd61f4db362940837ed767d22d93">
  <xsd:schema xmlns:xsd="http://www.w3.org/2001/XMLSchema" xmlns:xs="http://www.w3.org/2001/XMLSchema" xmlns:p="http://schemas.microsoft.com/office/2006/metadata/properties" xmlns:ns2="9645cca2-d98f-4f54-b4b7-72b84d1b74f3" xmlns:ns3="e2a22902-1209-4343-a8f6-fcb376e98c04" targetNamespace="http://schemas.microsoft.com/office/2006/metadata/properties" ma:root="true" ma:fieldsID="4587cddb144149c2dc1a66d6c4f06cda" ns2:_="" ns3:_="">
    <xsd:import namespace="9645cca2-d98f-4f54-b4b7-72b84d1b74f3"/>
    <xsd:import namespace="e2a22902-1209-4343-a8f6-fcb376e98c0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Location"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45cca2-d98f-4f54-b4b7-72b84d1b74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5ae5fb22-0559-4a01-99f6-a695058b864a" ma:termSetId="09814cd3-568e-fe90-9814-8d621ff8fb84" ma:anchorId="fba54fb3-c3e1-fe81-a776-ca4b69148c4d" ma:open="true" ma:isKeyword="false">
      <xsd:complexType>
        <xsd:sequence>
          <xsd:element ref="pc:Terms" minOccurs="0" maxOccurs="1"/>
        </xsd:sequence>
      </xsd:complexType>
    </xsd:element>
    <xsd:element name="MediaServiceLocation" ma:index="19" nillable="true" ma:displayName="Location" ma:indexed="true" ma:internalName="MediaServiceLocation"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2a22902-1209-4343-a8f6-fcb376e98c04"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236a6ca0-da93-478d-89e8-6d5c88a2e563}" ma:internalName="TaxCatchAll" ma:showField="CatchAllData" ma:web="e2a22902-1209-4343-a8f6-fcb376e98c0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645cca2-d98f-4f54-b4b7-72b84d1b74f3">
      <Terms xmlns="http://schemas.microsoft.com/office/infopath/2007/PartnerControls"/>
    </lcf76f155ced4ddcb4097134ff3c332f>
    <TaxCatchAll xmlns="e2a22902-1209-4343-a8f6-fcb376e98c04" xsi:nil="true"/>
  </documentManagement>
</p:properties>
</file>

<file path=customXml/itemProps1.xml><?xml version="1.0" encoding="utf-8"?>
<ds:datastoreItem xmlns:ds="http://schemas.openxmlformats.org/officeDocument/2006/customXml" ds:itemID="{04E4FB27-4F0D-4B1F-8FB7-B0AE0DDE46CB}"/>
</file>

<file path=customXml/itemProps2.xml><?xml version="1.0" encoding="utf-8"?>
<ds:datastoreItem xmlns:ds="http://schemas.openxmlformats.org/officeDocument/2006/customXml" ds:itemID="{13AA56F2-291C-4529-BE17-B29BA75E1918}"/>
</file>

<file path=customXml/itemProps3.xml><?xml version="1.0" encoding="utf-8"?>
<ds:datastoreItem xmlns:ds="http://schemas.openxmlformats.org/officeDocument/2006/customXml" ds:itemID="{4658F34B-B62C-49DA-9ADF-4283DB1EB5E2}"/>
</file>

<file path=docProps/app.xml><?xml version="1.0" encoding="utf-8"?>
<Properties xmlns="http://schemas.openxmlformats.org/officeDocument/2006/extended-properties" xmlns:vt="http://schemas.openxmlformats.org/officeDocument/2006/docPropsVTypes">
  <Template>TM02900720[[fn=Integral]]</Template>
  <TotalTime>35109</TotalTime>
  <Words>5173</Words>
  <Application>Microsoft Office PowerPoint</Application>
  <PresentationFormat>Widescreen</PresentationFormat>
  <Paragraphs>548</Paragraphs>
  <Slides>67</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67</vt:i4>
      </vt:variant>
    </vt:vector>
  </HeadingPairs>
  <TitlesOfParts>
    <vt:vector size="74" baseType="lpstr">
      <vt:lpstr>Arial</vt:lpstr>
      <vt:lpstr>Calibri</vt:lpstr>
      <vt:lpstr>Calibri  </vt:lpstr>
      <vt:lpstr>Calibri Light</vt:lpstr>
      <vt:lpstr>Gothic Uralic</vt:lpstr>
      <vt:lpstr>Wingdings</vt:lpstr>
      <vt:lpstr>Retrospect</vt:lpstr>
      <vt:lpstr>Safeguarding</vt:lpstr>
      <vt:lpstr>Consideration</vt:lpstr>
      <vt:lpstr>Today’s Objectives</vt:lpstr>
      <vt:lpstr>Essential Reading</vt:lpstr>
      <vt:lpstr>Who is Jamie Ribolla?</vt:lpstr>
      <vt:lpstr>What would you do?</vt:lpstr>
      <vt:lpstr>What is Safeguarding?</vt:lpstr>
      <vt:lpstr>Facts and Myths</vt:lpstr>
      <vt:lpstr>Facts and Myths</vt:lpstr>
      <vt:lpstr>Child Protection Plans by Abuse Category (England)</vt:lpstr>
      <vt:lpstr>Child Protection Plans by Abuse Category (Richmond)</vt:lpstr>
      <vt:lpstr>Referrals to Children’s Social Care Services (Richmond)</vt:lpstr>
      <vt:lpstr>Children in Need Assessments (Richmond)</vt:lpstr>
      <vt:lpstr>‘It could happen here’</vt:lpstr>
      <vt:lpstr>Why does safeguarding matter?</vt:lpstr>
      <vt:lpstr>Serious Case Reviews 2020-2023 Learning for improved practice around the education sector </vt:lpstr>
      <vt:lpstr>Serious Case Reviews 2020-2023 Learning for improved practice around the education sector </vt:lpstr>
      <vt:lpstr>Key Documents</vt:lpstr>
      <vt:lpstr>Keeping Children Safe in Education</vt:lpstr>
      <vt:lpstr>KCSIE – 2022 Updates</vt:lpstr>
      <vt:lpstr>Review of Sexual Abuse in Schools and Colleges (June 2021)</vt:lpstr>
      <vt:lpstr>Fig.2.  These things happen ‘a lot’ or ‘sometimes’ between people my age (%) </vt:lpstr>
      <vt:lpstr>KCSIE – 2023 Updates</vt:lpstr>
      <vt:lpstr>KCSIE – 2024 Updates</vt:lpstr>
      <vt:lpstr>KCSIE – 2025 Updates</vt:lpstr>
      <vt:lpstr>What are my responsibilities?</vt:lpstr>
      <vt:lpstr>Managing Disclosures</vt:lpstr>
      <vt:lpstr>Recognise: ‘a child is vulnerable if he/she…’</vt:lpstr>
      <vt:lpstr>Recognise</vt:lpstr>
      <vt:lpstr>Recognise: Early Help (Level 2)</vt:lpstr>
      <vt:lpstr>Levels of Need and Support </vt:lpstr>
      <vt:lpstr>What is Significant Harm? (Section 47 Enquiry)</vt:lpstr>
      <vt:lpstr>Significant Harm - who presents risk?</vt:lpstr>
      <vt:lpstr>Abuse, Neglect and Exploitation</vt:lpstr>
      <vt:lpstr>Indicators of Abuse and Neglect</vt:lpstr>
      <vt:lpstr>Activity: Recognising Safeguarding Concerns </vt:lpstr>
      <vt:lpstr>Activity: Level of Need case studies</vt:lpstr>
      <vt:lpstr>Specific (Contextual) Safeguarding Issues (Annex B)</vt:lpstr>
      <vt:lpstr>Specific (Contextual) Safeguarding Issues (Annex B - Full List)</vt:lpstr>
      <vt:lpstr>Specific Safeguarding Issues</vt:lpstr>
      <vt:lpstr>Specific Safeguarding Issues</vt:lpstr>
      <vt:lpstr>Other Safeguarding Issues</vt:lpstr>
      <vt:lpstr>Additional Information and Support</vt:lpstr>
      <vt:lpstr>Online Safety – Supporting links</vt:lpstr>
      <vt:lpstr>Mini-Plenary</vt:lpstr>
      <vt:lpstr>Respond to Disclosures</vt:lpstr>
      <vt:lpstr>Managing Disclosures – the 5 R’s</vt:lpstr>
      <vt:lpstr>Responding to Disclosures</vt:lpstr>
      <vt:lpstr>Record a Disclosure</vt:lpstr>
      <vt:lpstr>Managing Disclosures – the 5 R’s</vt:lpstr>
      <vt:lpstr>Reporting / Referring Concerns</vt:lpstr>
      <vt:lpstr>Why does safeguarding matter?</vt:lpstr>
      <vt:lpstr>Poor Practice (Serious Case Reviews)</vt:lpstr>
      <vt:lpstr>Referring Disclosures (C-SPA)</vt:lpstr>
      <vt:lpstr>Assessment Framework Triangle</vt:lpstr>
      <vt:lpstr>Referrals of Significant Harm</vt:lpstr>
      <vt:lpstr>Child Protection Conference</vt:lpstr>
      <vt:lpstr>The Child Protection Plan</vt:lpstr>
      <vt:lpstr>Review of the Child Protection Plan</vt:lpstr>
      <vt:lpstr>What Next? Public Law Outline and Care Proceedings</vt:lpstr>
      <vt:lpstr>PowerPoint Presentation</vt:lpstr>
      <vt:lpstr>What would you do?</vt:lpstr>
      <vt:lpstr>References / Resources</vt:lpstr>
      <vt:lpstr>Essential Supporting Videos</vt:lpstr>
      <vt:lpstr>Additional Supporting Videos</vt:lpstr>
      <vt:lpstr>Today’s Objectives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Safeguarding</dc:title>
  <dc:creator>Rowena O'Beirne</dc:creator>
  <cp:lastModifiedBy>Jamie Ribolla</cp:lastModifiedBy>
  <cp:revision>168</cp:revision>
  <dcterms:created xsi:type="dcterms:W3CDTF">2021-03-02T15:33:24Z</dcterms:created>
  <dcterms:modified xsi:type="dcterms:W3CDTF">2025-08-05T11:44:58Z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0x010100D4BED36A05E64946A7130782DCAE2A16</vt:lpwstr>
  </property>
</Properties>
</file>