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70" r:id="rId12"/>
    <p:sldId id="271" r:id="rId13"/>
    <p:sldId id="273" r:id="rId14"/>
    <p:sldId id="274" r:id="rId15"/>
    <p:sldId id="263" r:id="rId16"/>
    <p:sldId id="264" r:id="rId17"/>
    <p:sldId id="267" r:id="rId18"/>
    <p:sldId id="266" r:id="rId19"/>
    <p:sldId id="265" r:id="rId20"/>
    <p:sldId id="268"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63" d="100"/>
          <a:sy n="63" d="100"/>
        </p:scale>
        <p:origin x="6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1/29/2025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livesmucac.sharepoint.com/:w:/s/PGCESecondary2024-25/EU40ieXdNZJMtyr49yMnzJMBymTjFZaRaJl4sjhVmxtJ-w?e=vvtnCM"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2tic4wvo1iusb.cloudfront.net/production/eef-guidance-reports/feedback/EEF_Feedback_Recommendations_Poster.pdf?v=1710329418" TargetMode="External"/><Relationship Id="rId7" Type="http://schemas.openxmlformats.org/officeDocument/2006/relationships/hyperlink" Target="https://livesmucac.sharepoint.com/:w:/s/PGCESecondary2024-25/Edk6qcE4ub1LvjyUMkQaJ5MBparuRRwZGZeZxqRJS5p05Q?e=UqSAly" TargetMode="External"/><Relationship Id="rId2" Type="http://schemas.openxmlformats.org/officeDocument/2006/relationships/hyperlink" Target="https://d2tic4wvo1iusb.cloudfront.net/production/eef-guidance-reports/feedback/Teacher_Feedback_to_Improve_Pupil_Learning.pdf?v=1702275463" TargetMode="External"/><Relationship Id="rId1" Type="http://schemas.openxmlformats.org/officeDocument/2006/relationships/slideLayout" Target="../slideLayouts/slideLayout2.xml"/><Relationship Id="rId6" Type="http://schemas.openxmlformats.org/officeDocument/2006/relationships/hyperlink" Target="https://assets.publishing.service.gov.uk/media/5a75129f40f0b6360e47322f/Eliminating-unnecessary-workload-around-marking.pdf" TargetMode="External"/><Relationship Id="rId5" Type="http://schemas.openxmlformats.org/officeDocument/2006/relationships/hyperlink" Target="https://assets.publishing.service.gov.uk/media/5aa2a6c840f0b66b5fb4b2e1/Flying_High_-_Reducing_teacher_workload.pdf" TargetMode="External"/><Relationship Id="rId4" Type="http://schemas.openxmlformats.org/officeDocument/2006/relationships/hyperlink" Target="https://educationendowmentfoundation.org.uk/education-evidence/teaching-learning-toolk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5189" y="-669367"/>
            <a:ext cx="9144000" cy="2387600"/>
          </a:xfrm>
        </p:spPr>
        <p:txBody>
          <a:bodyPr/>
          <a:lstStyle/>
          <a:p>
            <a:r>
              <a:rPr lang="en-US" sz="4000" b="1" dirty="0"/>
              <a:t>ITAP 3 </a:t>
            </a:r>
            <a:r>
              <a:rPr lang="en-US" sz="4000" dirty="0"/>
              <a:t>: </a:t>
            </a:r>
            <a:r>
              <a:rPr lang="en-US" sz="4000" i="1" dirty="0">
                <a:latin typeface="Helvetica"/>
                <a:cs typeface="Helvetica"/>
              </a:rPr>
              <a:t>‘Provide high quality feedback’.</a:t>
            </a:r>
            <a:endParaRPr lang="en-US" sz="4000" dirty="0"/>
          </a:p>
        </p:txBody>
      </p:sp>
      <p:sp>
        <p:nvSpPr>
          <p:cNvPr id="3" name="Subtitle 2"/>
          <p:cNvSpPr>
            <a:spLocks noGrp="1"/>
          </p:cNvSpPr>
          <p:nvPr>
            <p:ph type="subTitle" idx="1"/>
          </p:nvPr>
        </p:nvSpPr>
        <p:spPr>
          <a:xfrm>
            <a:off x="1565189" y="2438443"/>
            <a:ext cx="9144000" cy="1655762"/>
          </a:xfrm>
        </p:spPr>
        <p:txBody>
          <a:bodyPr vert="horz" lIns="91440" tIns="45720" rIns="91440" bIns="45720" rtlCol="0" anchor="t">
            <a:noAutofit/>
          </a:bodyPr>
          <a:lstStyle/>
          <a:p>
            <a:r>
              <a:rPr lang="en-US" sz="3600" b="1" dirty="0"/>
              <a:t>DO NOW: </a:t>
            </a:r>
            <a:endParaRPr lang="en-US" dirty="0"/>
          </a:p>
          <a:p>
            <a:r>
              <a:rPr lang="en-US" sz="3600" dirty="0"/>
              <a:t>Discuss on your tables your understanding of the core readings and how they reflected what you observed in practice  in school settings.</a:t>
            </a:r>
            <a:endParaRPr lang="en-US" dirty="0"/>
          </a:p>
        </p:txBody>
      </p:sp>
      <p:pic>
        <p:nvPicPr>
          <p:cNvPr id="4" name="Picture 3" descr="A logo with text on it&#10;&#10;Description automatically generated">
            <a:extLst>
              <a:ext uri="{FF2B5EF4-FFF2-40B4-BE49-F238E27FC236}">
                <a16:creationId xmlns:a16="http://schemas.microsoft.com/office/drawing/2014/main" id="{0A44F15F-2C0C-E12D-0D30-D47F775D1676}"/>
              </a:ext>
            </a:extLst>
          </p:cNvPr>
          <p:cNvPicPr>
            <a:picLocks noChangeAspect="1"/>
          </p:cNvPicPr>
          <p:nvPr/>
        </p:nvPicPr>
        <p:blipFill>
          <a:blip r:embed="rId2"/>
          <a:stretch>
            <a:fillRect/>
          </a:stretch>
        </p:blipFill>
        <p:spPr>
          <a:xfrm>
            <a:off x="199510" y="5082359"/>
            <a:ext cx="2721060" cy="1460929"/>
          </a:xfrm>
          <a:prstGeom prst="rect">
            <a:avLst/>
          </a:prstGeom>
        </p:spPr>
      </p:pic>
      <p:sp>
        <p:nvSpPr>
          <p:cNvPr id="5" name="TextBox 4">
            <a:extLst>
              <a:ext uri="{FF2B5EF4-FFF2-40B4-BE49-F238E27FC236}">
                <a16:creationId xmlns:a16="http://schemas.microsoft.com/office/drawing/2014/main" id="{4DE4189F-5356-594F-D89E-7B324CF5F5A0}"/>
              </a:ext>
            </a:extLst>
          </p:cNvPr>
          <p:cNvSpPr txBox="1"/>
          <p:nvPr/>
        </p:nvSpPr>
        <p:spPr>
          <a:xfrm>
            <a:off x="7744702" y="5604868"/>
            <a:ext cx="3781534" cy="923330"/>
          </a:xfrm>
          <a:prstGeom prst="rect">
            <a:avLst/>
          </a:prstGeom>
          <a:solidFill>
            <a:schemeClr val="accent6">
              <a:lumMod val="20000"/>
              <a:lumOff val="80000"/>
            </a:schemeClr>
          </a:solid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Challenge: What were the techniques used for students with SEND or multilingual learners?</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B690D-5F17-8B38-8A78-2B221ECE801A}"/>
              </a:ext>
            </a:extLst>
          </p:cNvPr>
          <p:cNvSpPr>
            <a:spLocks noGrp="1"/>
          </p:cNvSpPr>
          <p:nvPr>
            <p:ph type="title"/>
          </p:nvPr>
        </p:nvSpPr>
        <p:spPr>
          <a:xfrm>
            <a:off x="1981200" y="457795"/>
            <a:ext cx="8229600" cy="1325562"/>
          </a:xfrm>
        </p:spPr>
        <p:txBody>
          <a:bodyPr>
            <a:normAutofit/>
          </a:bodyPr>
          <a:lstStyle/>
          <a:p>
            <a:pPr>
              <a:spcAft>
                <a:spcPts val="900"/>
              </a:spcAft>
            </a:pPr>
            <a:r>
              <a:rPr lang="en-GB" sz="2000" dirty="0">
                <a:latin typeface="Calibri" panose="020F0502020204030204" pitchFamily="34" charset="0"/>
                <a:ea typeface="Calibri" panose="020F0502020204030204" pitchFamily="34" charset="0"/>
                <a:cs typeface="Arial" panose="020B0604020202020204" pitchFamily="34" charset="0"/>
              </a:rPr>
              <a:t>Imagine that an alien spaceship is firing its death rays at Earth!</a:t>
            </a:r>
            <a:br>
              <a:rPr lang="en-GB" sz="2000" dirty="0">
                <a:latin typeface="Calibri" panose="020F0502020204030204" pitchFamily="34" charset="0"/>
                <a:ea typeface="Calibri" panose="020F0502020204030204" pitchFamily="34" charset="0"/>
                <a:cs typeface="Arial" panose="020B0604020202020204" pitchFamily="34" charset="0"/>
              </a:rPr>
            </a:br>
            <a:r>
              <a:rPr lang="en-GB" sz="2000" dirty="0">
                <a:latin typeface="Calibri" panose="020F0502020204030204" pitchFamily="34" charset="0"/>
                <a:ea typeface="Calibri" panose="020F0502020204030204" pitchFamily="34" charset="0"/>
                <a:cs typeface="Arial" panose="020B0604020202020204" pitchFamily="34" charset="0"/>
              </a:rPr>
              <a:t>The death rays will destroy everything that is made of cells.</a:t>
            </a:r>
            <a:br>
              <a:rPr lang="en-GB" sz="2000" dirty="0">
                <a:latin typeface="Calibri" panose="020F0502020204030204" pitchFamily="34" charset="0"/>
                <a:ea typeface="Calibri" panose="020F0502020204030204" pitchFamily="34" charset="0"/>
                <a:cs typeface="Arial" panose="020B0604020202020204" pitchFamily="34" charset="0"/>
              </a:rPr>
            </a:br>
            <a:r>
              <a:rPr lang="en-GB" sz="2000" dirty="0">
                <a:latin typeface="Calibri" panose="020F0502020204030204" pitchFamily="34" charset="0"/>
                <a:ea typeface="Calibri" panose="020F0502020204030204" pitchFamily="34" charset="0"/>
                <a:cs typeface="Arial" panose="020B0604020202020204" pitchFamily="34" charset="0"/>
              </a:rPr>
              <a:t>Things that are not made of cells will not be affected.</a:t>
            </a:r>
            <a:endParaRPr lang="en-GB" sz="4800" dirty="0"/>
          </a:p>
        </p:txBody>
      </p:sp>
      <p:graphicFrame>
        <p:nvGraphicFramePr>
          <p:cNvPr id="4" name="Table 5">
            <a:extLst>
              <a:ext uri="{FF2B5EF4-FFF2-40B4-BE49-F238E27FC236}">
                <a16:creationId xmlns:a16="http://schemas.microsoft.com/office/drawing/2014/main" id="{B4BAEA36-197A-7C32-107C-1EDF5DE89F25}"/>
              </a:ext>
            </a:extLst>
          </p:cNvPr>
          <p:cNvGraphicFramePr>
            <a:graphicFrameLocks noGrp="1"/>
          </p:cNvGraphicFramePr>
          <p:nvPr/>
        </p:nvGraphicFramePr>
        <p:xfrm>
          <a:off x="2128060" y="1654233"/>
          <a:ext cx="7916487" cy="4008318"/>
        </p:xfrm>
        <a:graphic>
          <a:graphicData uri="http://schemas.openxmlformats.org/drawingml/2006/table">
            <a:tbl>
              <a:tblPr firstRow="1" bandRow="1"/>
              <a:tblGrid>
                <a:gridCol w="491331">
                  <a:extLst>
                    <a:ext uri="{9D8B030D-6E8A-4147-A177-3AD203B41FA5}">
                      <a16:colId xmlns:a16="http://schemas.microsoft.com/office/drawing/2014/main" val="394001252"/>
                    </a:ext>
                  </a:extLst>
                </a:gridCol>
                <a:gridCol w="2451405">
                  <a:extLst>
                    <a:ext uri="{9D8B030D-6E8A-4147-A177-3AD203B41FA5}">
                      <a16:colId xmlns:a16="http://schemas.microsoft.com/office/drawing/2014/main" val="3680476383"/>
                    </a:ext>
                  </a:extLst>
                </a:gridCol>
                <a:gridCol w="1657917">
                  <a:extLst>
                    <a:ext uri="{9D8B030D-6E8A-4147-A177-3AD203B41FA5}">
                      <a16:colId xmlns:a16="http://schemas.microsoft.com/office/drawing/2014/main" val="2641383469"/>
                    </a:ext>
                  </a:extLst>
                </a:gridCol>
                <a:gridCol w="1657917">
                  <a:extLst>
                    <a:ext uri="{9D8B030D-6E8A-4147-A177-3AD203B41FA5}">
                      <a16:colId xmlns:a16="http://schemas.microsoft.com/office/drawing/2014/main" val="3783030443"/>
                    </a:ext>
                  </a:extLst>
                </a:gridCol>
                <a:gridCol w="1657917">
                  <a:extLst>
                    <a:ext uri="{9D8B030D-6E8A-4147-A177-3AD203B41FA5}">
                      <a16:colId xmlns:a16="http://schemas.microsoft.com/office/drawing/2014/main" val="3522472102"/>
                    </a:ext>
                  </a:extLst>
                </a:gridCol>
              </a:tblGrid>
              <a:tr h="533598">
                <a:tc gridSpan="2">
                  <a:txBody>
                    <a:bodyPr/>
                    <a:lstStyle/>
                    <a:p>
                      <a:pPr>
                        <a:spcBef>
                          <a:spcPts val="300"/>
                        </a:spcBef>
                        <a:spcAft>
                          <a:spcPts val="300"/>
                        </a:spcAft>
                      </a:pPr>
                      <a:r>
                        <a:rPr lang="en-GB" sz="1600" b="1" dirty="0">
                          <a:effectLst/>
                          <a:latin typeface="Calibri" panose="020F0502020204030204" pitchFamily="34" charset="0"/>
                          <a:ea typeface="Calibri" panose="020F0502020204030204" pitchFamily="34" charset="0"/>
                          <a:cs typeface="Arial" panose="020B0604020202020204" pitchFamily="34" charset="0"/>
                        </a:rPr>
                        <a:t>Statements</a:t>
                      </a:r>
                      <a:endParaRPr lang="en-GB" sz="16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tx2">
                        <a:lumMod val="90000"/>
                      </a:schemeClr>
                    </a:solidFill>
                  </a:tcPr>
                </a:tc>
                <a:tc hMerge="1">
                  <a:txBody>
                    <a:bodyPr/>
                    <a:lstStyle/>
                    <a:p>
                      <a:endParaRPr lang="en-GB"/>
                    </a:p>
                  </a:txBody>
                  <a:tcPr/>
                </a:tc>
                <a:tc>
                  <a:txBody>
                    <a:bodyPr/>
                    <a:lstStyle/>
                    <a:p>
                      <a:r>
                        <a:rPr lang="en-GB" sz="1600" b="1" dirty="0"/>
                        <a:t>Student 1</a:t>
                      </a:r>
                    </a:p>
                  </a:txBody>
                  <a:tcPr>
                    <a:solidFill>
                      <a:schemeClr val="tx2">
                        <a:lumMod val="90000"/>
                      </a:schemeClr>
                    </a:solidFill>
                  </a:tcPr>
                </a:tc>
                <a:tc>
                  <a:txBody>
                    <a:bodyPr/>
                    <a:lstStyle/>
                    <a:p>
                      <a:r>
                        <a:rPr lang="en-GB" sz="1600" b="1" dirty="0"/>
                        <a:t>Student 2</a:t>
                      </a:r>
                    </a:p>
                  </a:txBody>
                  <a:tcPr>
                    <a:solidFill>
                      <a:schemeClr val="tx2">
                        <a:lumMod val="90000"/>
                      </a:schemeClr>
                    </a:solidFill>
                  </a:tcPr>
                </a:tc>
                <a:tc>
                  <a:txBody>
                    <a:bodyPr/>
                    <a:lstStyle/>
                    <a:p>
                      <a:r>
                        <a:rPr lang="en-GB" sz="1600" b="1" dirty="0"/>
                        <a:t>Student 3</a:t>
                      </a:r>
                    </a:p>
                  </a:txBody>
                  <a:tcPr>
                    <a:solidFill>
                      <a:schemeClr val="tx2">
                        <a:lumMod val="90000"/>
                      </a:schemeClr>
                    </a:solidFill>
                  </a:tcPr>
                </a:tc>
                <a:extLst>
                  <a:ext uri="{0D108BD9-81ED-4DB2-BD59-A6C34878D82A}">
                    <a16:rowId xmlns:a16="http://schemas.microsoft.com/office/drawing/2014/main" val="2526700013"/>
                  </a:ext>
                </a:extLst>
              </a:tr>
              <a:tr h="533598">
                <a:tc>
                  <a:txBody>
                    <a:bodyPr/>
                    <a:lstStyle/>
                    <a:p>
                      <a:pPr algn="ctr">
                        <a:spcBef>
                          <a:spcPts val="300"/>
                        </a:spcBef>
                        <a:spcAft>
                          <a:spcPts val="300"/>
                        </a:spcAft>
                      </a:pPr>
                      <a:r>
                        <a:rPr lang="en-GB" sz="1200" b="1" dirty="0">
                          <a:effectLst/>
                          <a:latin typeface="Calibri" panose="020F0502020204030204" pitchFamily="34" charset="0"/>
                          <a:ea typeface="Calibri" panose="020F0502020204030204" pitchFamily="34" charset="0"/>
                          <a:cs typeface="Arial" panose="020B0604020202020204" pitchFamily="34" charset="0"/>
                        </a:rPr>
                        <a:t>1</a:t>
                      </a:r>
                      <a:endParaRPr lang="en-GB" sz="12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tc>
                  <a:txBody>
                    <a:bodyPr/>
                    <a:lstStyle/>
                    <a:p>
                      <a:pPr>
                        <a:spcBef>
                          <a:spcPts val="300"/>
                        </a:spcBef>
                        <a:spcAft>
                          <a:spcPts val="300"/>
                        </a:spcAft>
                      </a:pPr>
                      <a:r>
                        <a:rPr lang="en-GB" sz="1600">
                          <a:effectLst/>
                          <a:latin typeface="Calibri" panose="020F0502020204030204" pitchFamily="34" charset="0"/>
                          <a:ea typeface="Calibri" panose="020F0502020204030204" pitchFamily="34" charset="0"/>
                          <a:cs typeface="Arial" panose="020B0604020202020204" pitchFamily="34" charset="0"/>
                        </a:rPr>
                        <a:t>People will be destroyed.</a:t>
                      </a:r>
                    </a:p>
                  </a:txBody>
                  <a:tcPr marL="68580" marR="68580" marT="0" marB="0" anchor="ctr">
                    <a:solidFill>
                      <a:schemeClr val="bg1">
                        <a:lumMod val="95000"/>
                      </a:schemeClr>
                    </a:solidFill>
                  </a:tcPr>
                </a:tc>
                <a:tc>
                  <a:txBody>
                    <a:bodyPr/>
                    <a:lstStyle/>
                    <a:p>
                      <a:r>
                        <a:rPr lang="en-GB" sz="1600" dirty="0"/>
                        <a:t>I am sure this is right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600" dirty="0"/>
                        <a:t>I am sure this is right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600" dirty="0"/>
                        <a:t>I am sure this is right</a:t>
                      </a:r>
                    </a:p>
                  </a:txBody>
                  <a:tcPr/>
                </a:tc>
                <a:extLst>
                  <a:ext uri="{0D108BD9-81ED-4DB2-BD59-A6C34878D82A}">
                    <a16:rowId xmlns:a16="http://schemas.microsoft.com/office/drawing/2014/main" val="3733722514"/>
                  </a:ext>
                </a:extLst>
              </a:tr>
              <a:tr h="533598">
                <a:tc>
                  <a:txBody>
                    <a:bodyPr/>
                    <a:lstStyle/>
                    <a:p>
                      <a:pPr algn="ctr">
                        <a:spcBef>
                          <a:spcPts val="300"/>
                        </a:spcBef>
                        <a:spcAft>
                          <a:spcPts val="300"/>
                        </a:spcAft>
                      </a:pPr>
                      <a:r>
                        <a:rPr lang="en-GB" sz="1200" b="1">
                          <a:effectLst/>
                          <a:latin typeface="Calibri" panose="020F0502020204030204" pitchFamily="34" charset="0"/>
                          <a:ea typeface="Calibri" panose="020F0502020204030204" pitchFamily="34" charset="0"/>
                          <a:cs typeface="Arial" panose="020B0604020202020204" pitchFamily="34" charset="0"/>
                        </a:rPr>
                        <a:t>2</a:t>
                      </a:r>
                      <a:endParaRPr lang="en-GB"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tc>
                  <a:txBody>
                    <a:bodyPr/>
                    <a:lstStyle/>
                    <a:p>
                      <a:pPr>
                        <a:spcBef>
                          <a:spcPts val="300"/>
                        </a:spcBef>
                        <a:spcAft>
                          <a:spcPts val="300"/>
                        </a:spcAft>
                      </a:pPr>
                      <a:r>
                        <a:rPr lang="en-GB" sz="1600" dirty="0">
                          <a:effectLst/>
                          <a:latin typeface="Calibri" panose="020F0502020204030204" pitchFamily="34" charset="0"/>
                          <a:ea typeface="Calibri" panose="020F0502020204030204" pitchFamily="34" charset="0"/>
                          <a:cs typeface="Arial" panose="020B0604020202020204" pitchFamily="34" charset="0"/>
                        </a:rPr>
                        <a:t>Brick walls will be destroyed.</a:t>
                      </a:r>
                    </a:p>
                  </a:txBody>
                  <a:tcPr marL="68580" marR="68580" marT="0" marB="0" anchor="ctr">
                    <a:solidFill>
                      <a:schemeClr val="bg1">
                        <a:lumMod val="95000"/>
                      </a:schemeClr>
                    </a:solidFill>
                  </a:tcPr>
                </a:tc>
                <a:tc>
                  <a:txBody>
                    <a:bodyPr/>
                    <a:lstStyle/>
                    <a:p>
                      <a:r>
                        <a:rPr lang="en-GB" sz="1600" dirty="0"/>
                        <a:t>I am sure this is wrong</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600" dirty="0"/>
                        <a:t>I am sure this is wrong</a:t>
                      </a:r>
                    </a:p>
                  </a:txBody>
                  <a:tcPr/>
                </a:tc>
                <a:tc>
                  <a:txBody>
                    <a:bodyPr/>
                    <a:lstStyle/>
                    <a:p>
                      <a:r>
                        <a:rPr lang="en-GB" sz="1600" dirty="0"/>
                        <a:t>I am sure this is wrong</a:t>
                      </a:r>
                    </a:p>
                  </a:txBody>
                  <a:tcPr/>
                </a:tc>
                <a:extLst>
                  <a:ext uri="{0D108BD9-81ED-4DB2-BD59-A6C34878D82A}">
                    <a16:rowId xmlns:a16="http://schemas.microsoft.com/office/drawing/2014/main" val="1565497188"/>
                  </a:ext>
                </a:extLst>
              </a:tr>
              <a:tr h="533598">
                <a:tc>
                  <a:txBody>
                    <a:bodyPr/>
                    <a:lstStyle/>
                    <a:p>
                      <a:pPr algn="ctr">
                        <a:spcBef>
                          <a:spcPts val="300"/>
                        </a:spcBef>
                        <a:spcAft>
                          <a:spcPts val="300"/>
                        </a:spcAft>
                      </a:pPr>
                      <a:r>
                        <a:rPr lang="en-GB" sz="1200" b="1">
                          <a:effectLst/>
                          <a:latin typeface="Calibri" panose="020F0502020204030204" pitchFamily="34" charset="0"/>
                          <a:ea typeface="Calibri" panose="020F0502020204030204" pitchFamily="34" charset="0"/>
                          <a:cs typeface="Arial" panose="020B0604020202020204" pitchFamily="34" charset="0"/>
                        </a:rPr>
                        <a:t>3</a:t>
                      </a:r>
                      <a:endParaRPr lang="en-GB"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tc>
                  <a:txBody>
                    <a:bodyPr/>
                    <a:lstStyle/>
                    <a:p>
                      <a:pPr>
                        <a:spcBef>
                          <a:spcPts val="300"/>
                        </a:spcBef>
                        <a:spcAft>
                          <a:spcPts val="300"/>
                        </a:spcAft>
                      </a:pPr>
                      <a:r>
                        <a:rPr lang="en-GB" sz="1600" dirty="0">
                          <a:effectLst/>
                          <a:latin typeface="Calibri" panose="020F0502020204030204" pitchFamily="34" charset="0"/>
                          <a:ea typeface="Calibri" panose="020F0502020204030204" pitchFamily="34" charset="0"/>
                          <a:cs typeface="Arial" panose="020B0604020202020204" pitchFamily="34" charset="0"/>
                        </a:rPr>
                        <a:t>Plants will be destroyed.</a:t>
                      </a:r>
                    </a:p>
                  </a:txBody>
                  <a:tcPr marL="68580" marR="68580" marT="0" marB="0" anchor="c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600" dirty="0"/>
                        <a:t>I am sure this is right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600" dirty="0"/>
                        <a:t>I am sure this is wrong</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600" dirty="0"/>
                        <a:t>I am sure this is right</a:t>
                      </a:r>
                    </a:p>
                  </a:txBody>
                  <a:tcPr/>
                </a:tc>
                <a:extLst>
                  <a:ext uri="{0D108BD9-81ED-4DB2-BD59-A6C34878D82A}">
                    <a16:rowId xmlns:a16="http://schemas.microsoft.com/office/drawing/2014/main" val="1947759205"/>
                  </a:ext>
                </a:extLst>
              </a:tr>
              <a:tr h="533598">
                <a:tc>
                  <a:txBody>
                    <a:bodyPr/>
                    <a:lstStyle/>
                    <a:p>
                      <a:pPr algn="ctr">
                        <a:spcBef>
                          <a:spcPts val="300"/>
                        </a:spcBef>
                        <a:spcAft>
                          <a:spcPts val="300"/>
                        </a:spcAft>
                      </a:pPr>
                      <a:r>
                        <a:rPr lang="en-GB" sz="1200" b="1">
                          <a:effectLst/>
                          <a:latin typeface="Calibri" panose="020F0502020204030204" pitchFamily="34" charset="0"/>
                          <a:ea typeface="Calibri" panose="020F0502020204030204" pitchFamily="34" charset="0"/>
                          <a:cs typeface="Arial" panose="020B0604020202020204" pitchFamily="34" charset="0"/>
                        </a:rPr>
                        <a:t>4</a:t>
                      </a:r>
                      <a:endParaRPr lang="en-GB"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tc>
                  <a:txBody>
                    <a:bodyPr/>
                    <a:lstStyle/>
                    <a:p>
                      <a:pPr>
                        <a:spcBef>
                          <a:spcPts val="300"/>
                        </a:spcBef>
                        <a:spcAft>
                          <a:spcPts val="300"/>
                        </a:spcAft>
                      </a:pPr>
                      <a:r>
                        <a:rPr lang="en-GB" sz="1600" dirty="0">
                          <a:effectLst/>
                          <a:latin typeface="Calibri" panose="020F0502020204030204" pitchFamily="34" charset="0"/>
                          <a:ea typeface="Calibri" panose="020F0502020204030204" pitchFamily="34" charset="0"/>
                          <a:cs typeface="Arial" panose="020B0604020202020204" pitchFamily="34" charset="0"/>
                        </a:rPr>
                        <a:t>Very small organisms will </a:t>
                      </a:r>
                      <a:r>
                        <a:rPr lang="en-GB" sz="1600" b="1" dirty="0">
                          <a:effectLst/>
                          <a:latin typeface="Calibri" panose="020F0502020204030204" pitchFamily="34" charset="0"/>
                          <a:ea typeface="Calibri" panose="020F0502020204030204" pitchFamily="34" charset="0"/>
                          <a:cs typeface="Arial" panose="020B0604020202020204" pitchFamily="34" charset="0"/>
                        </a:rPr>
                        <a:t>not</a:t>
                      </a:r>
                      <a:r>
                        <a:rPr lang="en-GB" sz="1600" dirty="0">
                          <a:effectLst/>
                          <a:latin typeface="Calibri" panose="020F0502020204030204" pitchFamily="34" charset="0"/>
                          <a:ea typeface="Calibri" panose="020F0502020204030204" pitchFamily="34" charset="0"/>
                          <a:cs typeface="Arial" panose="020B0604020202020204" pitchFamily="34" charset="0"/>
                        </a:rPr>
                        <a:t> be destroyed.</a:t>
                      </a:r>
                    </a:p>
                  </a:txBody>
                  <a:tcPr marL="68580" marR="68580" marT="0" marB="0" anchor="c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600" dirty="0"/>
                        <a:t>I am sure this is right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600" dirty="0"/>
                        <a:t>I am sure this is right</a:t>
                      </a:r>
                    </a:p>
                  </a:txBody>
                  <a:tcPr/>
                </a:tc>
                <a:tc>
                  <a:txBody>
                    <a:bodyPr/>
                    <a:lstStyle/>
                    <a:p>
                      <a:r>
                        <a:rPr lang="en-GB" sz="1600" dirty="0"/>
                        <a:t>I am sure this is wrong</a:t>
                      </a:r>
                    </a:p>
                  </a:txBody>
                  <a:tcPr/>
                </a:tc>
                <a:extLst>
                  <a:ext uri="{0D108BD9-81ED-4DB2-BD59-A6C34878D82A}">
                    <a16:rowId xmlns:a16="http://schemas.microsoft.com/office/drawing/2014/main" val="1603886547"/>
                  </a:ext>
                </a:extLst>
              </a:tr>
              <a:tr h="533598">
                <a:tc>
                  <a:txBody>
                    <a:bodyPr/>
                    <a:lstStyle/>
                    <a:p>
                      <a:pPr algn="ctr">
                        <a:spcBef>
                          <a:spcPts val="300"/>
                        </a:spcBef>
                        <a:spcAft>
                          <a:spcPts val="300"/>
                        </a:spcAft>
                      </a:pPr>
                      <a:r>
                        <a:rPr lang="en-GB" sz="1200" b="1">
                          <a:effectLst/>
                          <a:latin typeface="Calibri" panose="020F0502020204030204" pitchFamily="34" charset="0"/>
                          <a:ea typeface="Calibri" panose="020F0502020204030204" pitchFamily="34" charset="0"/>
                          <a:cs typeface="Arial" panose="020B0604020202020204" pitchFamily="34" charset="0"/>
                        </a:rPr>
                        <a:t>5</a:t>
                      </a:r>
                      <a:endParaRPr lang="en-GB"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tc>
                  <a:txBody>
                    <a:bodyPr/>
                    <a:lstStyle/>
                    <a:p>
                      <a:pPr>
                        <a:spcBef>
                          <a:spcPts val="300"/>
                        </a:spcBef>
                        <a:spcAft>
                          <a:spcPts val="300"/>
                        </a:spcAft>
                      </a:pPr>
                      <a:r>
                        <a:rPr lang="en-GB" sz="1600" dirty="0">
                          <a:effectLst/>
                          <a:latin typeface="Calibri" panose="020F0502020204030204" pitchFamily="34" charset="0"/>
                          <a:ea typeface="Calibri" panose="020F0502020204030204" pitchFamily="34" charset="0"/>
                          <a:cs typeface="Arial" panose="020B0604020202020204" pitchFamily="34" charset="0"/>
                        </a:rPr>
                        <a:t>Dead bodies will be destroyed.</a:t>
                      </a:r>
                    </a:p>
                  </a:txBody>
                  <a:tcPr marL="68580" marR="68580" marT="0" marB="0" anchor="c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600" dirty="0"/>
                        <a:t>I am sure this is right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600" dirty="0"/>
                        <a:t>I am sure this is right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600" dirty="0"/>
                        <a:t>I am sure this is wrong</a:t>
                      </a:r>
                    </a:p>
                  </a:txBody>
                  <a:tcPr/>
                </a:tc>
                <a:extLst>
                  <a:ext uri="{0D108BD9-81ED-4DB2-BD59-A6C34878D82A}">
                    <a16:rowId xmlns:a16="http://schemas.microsoft.com/office/drawing/2014/main" val="763574459"/>
                  </a:ext>
                </a:extLst>
              </a:tr>
              <a:tr h="533598">
                <a:tc>
                  <a:txBody>
                    <a:bodyPr/>
                    <a:lstStyle/>
                    <a:p>
                      <a:pPr algn="ctr">
                        <a:spcBef>
                          <a:spcPts val="300"/>
                        </a:spcBef>
                        <a:spcAft>
                          <a:spcPts val="300"/>
                        </a:spcAft>
                      </a:pPr>
                      <a:r>
                        <a:rPr lang="en-GB" sz="1200" b="1">
                          <a:effectLst/>
                          <a:latin typeface="Calibri" panose="020F0502020204030204" pitchFamily="34" charset="0"/>
                          <a:ea typeface="Calibri" panose="020F0502020204030204" pitchFamily="34" charset="0"/>
                          <a:cs typeface="Arial" panose="020B0604020202020204" pitchFamily="34" charset="0"/>
                        </a:rPr>
                        <a:t>6</a:t>
                      </a:r>
                      <a:endParaRPr lang="en-GB" sz="12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solidFill>
                      <a:schemeClr val="bg1">
                        <a:lumMod val="95000"/>
                      </a:schemeClr>
                    </a:solidFill>
                  </a:tcPr>
                </a:tc>
                <a:tc>
                  <a:txBody>
                    <a:bodyPr/>
                    <a:lstStyle/>
                    <a:p>
                      <a:pPr>
                        <a:spcBef>
                          <a:spcPts val="300"/>
                        </a:spcBef>
                        <a:spcAft>
                          <a:spcPts val="300"/>
                        </a:spcAft>
                      </a:pPr>
                      <a:r>
                        <a:rPr lang="en-GB" sz="1600" dirty="0">
                          <a:effectLst/>
                          <a:latin typeface="Calibri" panose="020F0502020204030204" pitchFamily="34" charset="0"/>
                          <a:ea typeface="Calibri" panose="020F0502020204030204" pitchFamily="34" charset="0"/>
                          <a:cs typeface="Arial" panose="020B0604020202020204" pitchFamily="34" charset="0"/>
                        </a:rPr>
                        <a:t>Bacteria will be destroyed.</a:t>
                      </a:r>
                    </a:p>
                  </a:txBody>
                  <a:tcPr marL="68580" marR="68580" marT="0" marB="0" anchor="c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600" dirty="0"/>
                        <a:t>I am sure this is wrong</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600" dirty="0"/>
                        <a:t>I am sure this is wrong</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600" dirty="0"/>
                        <a:t>I am sure this is right</a:t>
                      </a:r>
                    </a:p>
                  </a:txBody>
                  <a:tcPr/>
                </a:tc>
                <a:extLst>
                  <a:ext uri="{0D108BD9-81ED-4DB2-BD59-A6C34878D82A}">
                    <a16:rowId xmlns:a16="http://schemas.microsoft.com/office/drawing/2014/main" val="845924700"/>
                  </a:ext>
                </a:extLst>
              </a:tr>
            </a:tbl>
          </a:graphicData>
        </a:graphic>
      </p:graphicFrame>
    </p:spTree>
    <p:extLst>
      <p:ext uri="{BB962C8B-B14F-4D97-AF65-F5344CB8AC3E}">
        <p14:creationId xmlns:p14="http://schemas.microsoft.com/office/powerpoint/2010/main" val="1954061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5242C54-C447-20F6-2003-43F45E61F6CF}"/>
              </a:ext>
            </a:extLst>
          </p:cNvPr>
          <p:cNvSpPr txBox="1"/>
          <p:nvPr/>
        </p:nvSpPr>
        <p:spPr>
          <a:xfrm>
            <a:off x="3959630" y="5885759"/>
            <a:ext cx="3308465" cy="523220"/>
          </a:xfrm>
          <a:prstGeom prst="rect">
            <a:avLst/>
          </a:prstGeom>
          <a:noFill/>
        </p:spPr>
        <p:txBody>
          <a:bodyPr wrap="square">
            <a:spAutoFit/>
          </a:bodyPr>
          <a:lstStyle/>
          <a:p>
            <a:pPr>
              <a:spcAft>
                <a:spcPts val="1200"/>
              </a:spcAft>
            </a:pPr>
            <a:r>
              <a:rPr lang="en-GB" sz="1400" i="1" dirty="0">
                <a:latin typeface="Calibri" panose="020F0502020204030204" pitchFamily="34" charset="0"/>
                <a:ea typeface="Calibri" panose="020F0502020204030204" pitchFamily="34" charset="0"/>
                <a:cs typeface="Arial" panose="020B0604020202020204" pitchFamily="34" charset="0"/>
              </a:rPr>
              <a:t>Biology &gt; Big idea BCL: The cellular basis of life &gt; Topic BCL1: Cells</a:t>
            </a:r>
            <a:endParaRPr lang="en-GB" sz="2000" dirty="0">
              <a:latin typeface="Calibri" panose="020F0502020204030204" pitchFamily="34" charset="0"/>
              <a:ea typeface="Calibri" panose="020F050202020403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D89FF8D6-1DA7-F2CA-E4A3-29C7659D6892}"/>
              </a:ext>
            </a:extLst>
          </p:cNvPr>
          <p:cNvSpPr>
            <a:spLocks noGrp="1"/>
          </p:cNvSpPr>
          <p:nvPr>
            <p:ph type="body" idx="1"/>
          </p:nvPr>
        </p:nvSpPr>
        <p:spPr>
          <a:xfrm>
            <a:off x="508001" y="259432"/>
            <a:ext cx="6111702" cy="5572779"/>
          </a:xfrm>
        </p:spPr>
        <p:txBody>
          <a:bodyPr>
            <a:normAutofit/>
          </a:bodyPr>
          <a:lstStyle/>
          <a:p>
            <a:pPr>
              <a:spcAft>
                <a:spcPts val="900"/>
              </a:spcAft>
            </a:pPr>
            <a:r>
              <a:rPr lang="en-GB" sz="2000" dirty="0">
                <a:latin typeface="Calibri" panose="020F0502020204030204" pitchFamily="34" charset="0"/>
                <a:ea typeface="Calibri" panose="020F0502020204030204" pitchFamily="34" charset="0"/>
                <a:cs typeface="Arial" panose="020B0604020202020204" pitchFamily="34" charset="0"/>
              </a:rPr>
              <a:t>Students who choose incorrectly for statements 4 and 6 may have misunderstanding that some organisms are too small to be made of cells.</a:t>
            </a:r>
          </a:p>
          <a:p>
            <a:pPr>
              <a:spcAft>
                <a:spcPts val="900"/>
              </a:spcAft>
            </a:pPr>
            <a:r>
              <a:rPr lang="en-GB" sz="2000" dirty="0">
                <a:latin typeface="Calibri" panose="020F0502020204030204" pitchFamily="34" charset="0"/>
                <a:ea typeface="Calibri" panose="020F0502020204030204" pitchFamily="34" charset="0"/>
                <a:cs typeface="Arial" panose="020B0604020202020204" pitchFamily="34" charset="0"/>
              </a:rPr>
              <a:t>Students who choose incorrectly for statements 3, 4 and 6 may have misunderstanding that only animals are made of cells.</a:t>
            </a:r>
          </a:p>
          <a:p>
            <a:pPr>
              <a:spcAft>
                <a:spcPts val="900"/>
              </a:spcAft>
            </a:pPr>
            <a:r>
              <a:rPr lang="en-GB" sz="2000" dirty="0">
                <a:latin typeface="Calibri" panose="020F0502020204030204" pitchFamily="34" charset="0"/>
                <a:ea typeface="Calibri" panose="020F0502020204030204" pitchFamily="34" charset="0"/>
                <a:cs typeface="Arial" panose="020B0604020202020204" pitchFamily="34" charset="0"/>
              </a:rPr>
              <a:t>Students who choose incorrectly for statement 5 may have the misunderstanding that material that was once living but is now dead ceases to be made of cells.</a:t>
            </a:r>
          </a:p>
          <a:p>
            <a:pPr marL="114300" indent="0">
              <a:spcAft>
                <a:spcPts val="900"/>
              </a:spcAft>
              <a:buNone/>
            </a:pPr>
            <a:r>
              <a:rPr lang="en-GB" sz="2000" dirty="0">
                <a:latin typeface="Calibri" panose="020F0502020204030204" pitchFamily="34" charset="0"/>
                <a:ea typeface="Calibri" panose="020F0502020204030204" pitchFamily="34" charset="0"/>
                <a:cs typeface="Arial" panose="020B0604020202020204" pitchFamily="34" charset="0"/>
              </a:rPr>
              <a:t>If students have misunderstandings about which types or sizes of organisms are made up of cells, they may benefit from looking at different types of cells from different organisms using a light microscope</a:t>
            </a:r>
          </a:p>
          <a:p>
            <a:pPr marL="114300" indent="0">
              <a:spcAft>
                <a:spcPts val="900"/>
              </a:spcAft>
              <a:buNone/>
            </a:pPr>
            <a:r>
              <a:rPr lang="en-GB" sz="2000" dirty="0">
                <a:latin typeface="Calibri" panose="020F0502020204030204" pitchFamily="34" charset="0"/>
                <a:ea typeface="Calibri" panose="020F0502020204030204" pitchFamily="34" charset="0"/>
                <a:cs typeface="Arial" panose="020B0604020202020204" pitchFamily="34" charset="0"/>
              </a:rPr>
              <a:t>Response activity: What is it made of?</a:t>
            </a:r>
          </a:p>
        </p:txBody>
      </p:sp>
      <p:pic>
        <p:nvPicPr>
          <p:cNvPr id="8" name="Picture 7">
            <a:extLst>
              <a:ext uri="{FF2B5EF4-FFF2-40B4-BE49-F238E27FC236}">
                <a16:creationId xmlns:a16="http://schemas.microsoft.com/office/drawing/2014/main" id="{8706D517-FFB7-05F2-8015-9608532230F3}"/>
              </a:ext>
            </a:extLst>
          </p:cNvPr>
          <p:cNvPicPr>
            <a:picLocks noChangeAspect="1"/>
          </p:cNvPicPr>
          <p:nvPr/>
        </p:nvPicPr>
        <p:blipFill rotWithShape="1">
          <a:blip r:embed="rId2"/>
          <a:srcRect t="24054"/>
          <a:stretch/>
        </p:blipFill>
        <p:spPr>
          <a:xfrm>
            <a:off x="6619703" y="127352"/>
            <a:ext cx="5267497" cy="5676426"/>
          </a:xfrm>
          <a:prstGeom prst="rect">
            <a:avLst/>
          </a:prstGeom>
        </p:spPr>
      </p:pic>
    </p:spTree>
    <p:extLst>
      <p:ext uri="{BB962C8B-B14F-4D97-AF65-F5344CB8AC3E}">
        <p14:creationId xmlns:p14="http://schemas.microsoft.com/office/powerpoint/2010/main" val="3947505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E9385-FD9E-762A-BC82-EE38F55B0FFB}"/>
              </a:ext>
            </a:extLst>
          </p:cNvPr>
          <p:cNvSpPr>
            <a:spLocks noGrp="1"/>
          </p:cNvSpPr>
          <p:nvPr>
            <p:ph type="title"/>
          </p:nvPr>
        </p:nvSpPr>
        <p:spPr>
          <a:xfrm>
            <a:off x="838200" y="690"/>
            <a:ext cx="10515600" cy="1325563"/>
          </a:xfrm>
        </p:spPr>
        <p:txBody>
          <a:bodyPr/>
          <a:lstStyle/>
          <a:p>
            <a:r>
              <a:rPr lang="en-US" dirty="0"/>
              <a:t>Planning time </a:t>
            </a:r>
          </a:p>
        </p:txBody>
      </p:sp>
      <p:sp>
        <p:nvSpPr>
          <p:cNvPr id="3" name="Content Placeholder 2">
            <a:extLst>
              <a:ext uri="{FF2B5EF4-FFF2-40B4-BE49-F238E27FC236}">
                <a16:creationId xmlns:a16="http://schemas.microsoft.com/office/drawing/2014/main" id="{453B072E-3D98-E4E0-3C2D-6910BE7CFF6E}"/>
              </a:ext>
            </a:extLst>
          </p:cNvPr>
          <p:cNvSpPr>
            <a:spLocks noGrp="1"/>
          </p:cNvSpPr>
          <p:nvPr>
            <p:ph idx="1"/>
          </p:nvPr>
        </p:nvSpPr>
        <p:spPr>
          <a:xfrm>
            <a:off x="506896" y="1328668"/>
            <a:ext cx="10515600" cy="4351338"/>
          </a:xfrm>
        </p:spPr>
        <p:txBody>
          <a:bodyPr vert="horz" lIns="91440" tIns="45720" rIns="91440" bIns="45720" rtlCol="0" anchor="t">
            <a:normAutofit/>
          </a:bodyPr>
          <a:lstStyle/>
          <a:p>
            <a:pPr marL="0" indent="0">
              <a:buNone/>
            </a:pPr>
            <a:r>
              <a:rPr lang="en-US" sz="1600" dirty="0">
                <a:latin typeface="Helvetica"/>
                <a:cs typeface="Helvetica"/>
              </a:rPr>
              <a:t>Using the Lesson planning template to </a:t>
            </a:r>
            <a:r>
              <a:rPr lang="en-US" sz="1600" dirty="0" err="1">
                <a:latin typeface="Helvetica"/>
                <a:cs typeface="Helvetica"/>
              </a:rPr>
              <a:t>emphasise</a:t>
            </a:r>
            <a:r>
              <a:rPr lang="en-US" sz="1600" dirty="0">
                <a:latin typeface="Helvetica"/>
                <a:cs typeface="Helvetica"/>
              </a:rPr>
              <a:t> consideration of 3 principles and 2 methods of high-quality feedback- plan your lessons for Day 4 </a:t>
            </a:r>
            <a:endParaRPr lang="en-US" sz="1600" dirty="0"/>
          </a:p>
          <a:p>
            <a:pPr marL="0" indent="0">
              <a:buNone/>
            </a:pPr>
            <a:endParaRPr lang="en-US" sz="1600" dirty="0">
              <a:latin typeface="Helvetica"/>
              <a:cs typeface="Helvetica"/>
            </a:endParaRPr>
          </a:p>
          <a:p>
            <a:pPr marL="0" indent="0">
              <a:buNone/>
            </a:pPr>
            <a:r>
              <a:rPr lang="en-US" sz="1600">
                <a:latin typeface="Helvetica"/>
                <a:cs typeface="Helvetica"/>
              </a:rPr>
              <a:t>Planning form </a:t>
            </a:r>
            <a:r>
              <a:rPr lang="en-US" sz="1600" dirty="0">
                <a:latin typeface="Helvetica"/>
                <a:cs typeface="Helvetica"/>
                <a:hlinkClick r:id="rId2"/>
              </a:rPr>
              <a:t>here</a:t>
            </a:r>
          </a:p>
          <a:p>
            <a:endParaRPr lang="en-US" sz="800" dirty="0">
              <a:latin typeface="Helvetica"/>
              <a:cs typeface="Helvetica"/>
            </a:endParaRPr>
          </a:p>
          <a:p>
            <a:endParaRPr lang="en-US" dirty="0"/>
          </a:p>
        </p:txBody>
      </p:sp>
      <p:pic>
        <p:nvPicPr>
          <p:cNvPr id="4" name="Picture 3" descr="A screenshot of a survey&#10;&#10;Description automatically generated">
            <a:extLst>
              <a:ext uri="{FF2B5EF4-FFF2-40B4-BE49-F238E27FC236}">
                <a16:creationId xmlns:a16="http://schemas.microsoft.com/office/drawing/2014/main" id="{E3B60E1E-038D-5935-F005-943AFA294CEA}"/>
              </a:ext>
            </a:extLst>
          </p:cNvPr>
          <p:cNvPicPr>
            <a:picLocks noChangeAspect="1"/>
          </p:cNvPicPr>
          <p:nvPr/>
        </p:nvPicPr>
        <p:blipFill>
          <a:blip r:embed="rId3"/>
          <a:stretch>
            <a:fillRect/>
          </a:stretch>
        </p:blipFill>
        <p:spPr>
          <a:xfrm>
            <a:off x="253171" y="2544900"/>
            <a:ext cx="5236266" cy="4175678"/>
          </a:xfrm>
          <a:prstGeom prst="rect">
            <a:avLst/>
          </a:prstGeom>
        </p:spPr>
      </p:pic>
      <p:pic>
        <p:nvPicPr>
          <p:cNvPr id="5" name="Picture 4" descr="A white rectangular box with black text&#10;&#10;Description automatically generated">
            <a:extLst>
              <a:ext uri="{FF2B5EF4-FFF2-40B4-BE49-F238E27FC236}">
                <a16:creationId xmlns:a16="http://schemas.microsoft.com/office/drawing/2014/main" id="{D6F70DC5-9E93-3D4D-AF8F-C975C0FE036D}"/>
              </a:ext>
            </a:extLst>
          </p:cNvPr>
          <p:cNvPicPr>
            <a:picLocks noChangeAspect="1"/>
          </p:cNvPicPr>
          <p:nvPr/>
        </p:nvPicPr>
        <p:blipFill>
          <a:blip r:embed="rId4"/>
          <a:stretch>
            <a:fillRect/>
          </a:stretch>
        </p:blipFill>
        <p:spPr>
          <a:xfrm>
            <a:off x="5485157" y="2990506"/>
            <a:ext cx="6566728" cy="3869772"/>
          </a:xfrm>
          <a:prstGeom prst="rect">
            <a:avLst/>
          </a:prstGeom>
        </p:spPr>
      </p:pic>
    </p:spTree>
    <p:extLst>
      <p:ext uri="{BB962C8B-B14F-4D97-AF65-F5344CB8AC3E}">
        <p14:creationId xmlns:p14="http://schemas.microsoft.com/office/powerpoint/2010/main" val="1505587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6288D-5169-AB2D-2CE9-66B1436CA052}"/>
              </a:ext>
            </a:extLst>
          </p:cNvPr>
          <p:cNvSpPr>
            <a:spLocks noGrp="1"/>
          </p:cNvSpPr>
          <p:nvPr>
            <p:ph type="title"/>
          </p:nvPr>
        </p:nvSpPr>
        <p:spPr/>
        <p:txBody>
          <a:bodyPr/>
          <a:lstStyle/>
          <a:p>
            <a:r>
              <a:rPr lang="en-US" dirty="0"/>
              <a:t>Evaluation post lesson (preparation for Day 5)</a:t>
            </a:r>
          </a:p>
        </p:txBody>
      </p:sp>
      <p:pic>
        <p:nvPicPr>
          <p:cNvPr id="4" name="Content Placeholder 3" descr="A white rectangular box with black text&#10;&#10;Description automatically generated">
            <a:extLst>
              <a:ext uri="{FF2B5EF4-FFF2-40B4-BE49-F238E27FC236}">
                <a16:creationId xmlns:a16="http://schemas.microsoft.com/office/drawing/2014/main" id="{143CA991-8EBB-CA41-AE32-DC8B803CB0DF}"/>
              </a:ext>
            </a:extLst>
          </p:cNvPr>
          <p:cNvPicPr>
            <a:picLocks noGrp="1" noChangeAspect="1"/>
          </p:cNvPicPr>
          <p:nvPr>
            <p:ph idx="1"/>
          </p:nvPr>
        </p:nvPicPr>
        <p:blipFill>
          <a:blip r:embed="rId2"/>
          <a:stretch>
            <a:fillRect/>
          </a:stretch>
        </p:blipFill>
        <p:spPr>
          <a:xfrm>
            <a:off x="1598060" y="1692241"/>
            <a:ext cx="9459705" cy="4783758"/>
          </a:xfrm>
        </p:spPr>
      </p:pic>
    </p:spTree>
    <p:extLst>
      <p:ext uri="{BB962C8B-B14F-4D97-AF65-F5344CB8AC3E}">
        <p14:creationId xmlns:p14="http://schemas.microsoft.com/office/powerpoint/2010/main" val="599575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0F63-09C6-19C4-F746-03E8CFF9767E}"/>
              </a:ext>
            </a:extLst>
          </p:cNvPr>
          <p:cNvSpPr>
            <a:spLocks noGrp="1"/>
          </p:cNvSpPr>
          <p:nvPr>
            <p:ph type="title"/>
          </p:nvPr>
        </p:nvSpPr>
        <p:spPr>
          <a:xfrm>
            <a:off x="961768" y="2558449"/>
            <a:ext cx="10515600" cy="1325563"/>
          </a:xfrm>
        </p:spPr>
        <p:txBody>
          <a:bodyPr/>
          <a:lstStyle/>
          <a:p>
            <a:r>
              <a:rPr lang="en-US" dirty="0"/>
              <a:t>Lunch / break </a:t>
            </a:r>
          </a:p>
        </p:txBody>
      </p:sp>
      <p:sp>
        <p:nvSpPr>
          <p:cNvPr id="3" name="Content Placeholder 2">
            <a:extLst>
              <a:ext uri="{FF2B5EF4-FFF2-40B4-BE49-F238E27FC236}">
                <a16:creationId xmlns:a16="http://schemas.microsoft.com/office/drawing/2014/main" id="{31B1971F-8AEC-89C4-89A1-3C4951D535A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60843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C86BC-6681-163B-0833-5E8D509261CF}"/>
              </a:ext>
            </a:extLst>
          </p:cNvPr>
          <p:cNvSpPr>
            <a:spLocks noGrp="1"/>
          </p:cNvSpPr>
          <p:nvPr>
            <p:ph type="title"/>
          </p:nvPr>
        </p:nvSpPr>
        <p:spPr/>
        <p:txBody>
          <a:bodyPr/>
          <a:lstStyle/>
          <a:p>
            <a:r>
              <a:rPr lang="en-US" dirty="0"/>
              <a:t>Afternoon session: </a:t>
            </a:r>
          </a:p>
        </p:txBody>
      </p:sp>
      <p:sp>
        <p:nvSpPr>
          <p:cNvPr id="3" name="Content Placeholder 2">
            <a:extLst>
              <a:ext uri="{FF2B5EF4-FFF2-40B4-BE49-F238E27FC236}">
                <a16:creationId xmlns:a16="http://schemas.microsoft.com/office/drawing/2014/main" id="{9D691447-032B-D2AB-3CEA-3D9BE788D414}"/>
              </a:ext>
            </a:extLst>
          </p:cNvPr>
          <p:cNvSpPr>
            <a:spLocks noGrp="1"/>
          </p:cNvSpPr>
          <p:nvPr>
            <p:ph idx="1"/>
          </p:nvPr>
        </p:nvSpPr>
        <p:spPr/>
        <p:txBody>
          <a:bodyPr vert="horz" lIns="91440" tIns="45720" rIns="91440" bIns="45720" rtlCol="0" anchor="t">
            <a:normAutofit/>
          </a:bodyPr>
          <a:lstStyle/>
          <a:p>
            <a:pPr>
              <a:buNone/>
            </a:pPr>
            <a:r>
              <a:rPr lang="en-US" sz="2000" dirty="0">
                <a:latin typeface="Helvetica"/>
                <a:cs typeface="Helvetica"/>
              </a:rPr>
              <a:t>Presentation and critique of lesson plans in small groups.</a:t>
            </a:r>
          </a:p>
          <a:p>
            <a:pPr>
              <a:buNone/>
            </a:pPr>
            <a:r>
              <a:rPr lang="en-US" sz="2000" dirty="0">
                <a:latin typeface="Helvetica"/>
                <a:cs typeface="Helvetica"/>
              </a:rPr>
              <a:t>Review / modify own plan</a:t>
            </a:r>
            <a:endParaRPr lang="en-US" sz="2000" dirty="0"/>
          </a:p>
          <a:p>
            <a:pPr marL="0" indent="0">
              <a:buNone/>
            </a:pPr>
            <a:endParaRPr lang="en-US" dirty="0"/>
          </a:p>
        </p:txBody>
      </p:sp>
      <p:sp>
        <p:nvSpPr>
          <p:cNvPr id="4" name="TextBox 3">
            <a:extLst>
              <a:ext uri="{FF2B5EF4-FFF2-40B4-BE49-F238E27FC236}">
                <a16:creationId xmlns:a16="http://schemas.microsoft.com/office/drawing/2014/main" id="{9049F38C-BCD7-BB95-50A7-FE2127E80E8C}"/>
              </a:ext>
            </a:extLst>
          </p:cNvPr>
          <p:cNvSpPr txBox="1"/>
          <p:nvPr/>
        </p:nvSpPr>
        <p:spPr>
          <a:xfrm>
            <a:off x="841077" y="2943630"/>
            <a:ext cx="10239887" cy="3693319"/>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Reviewer: </a:t>
            </a:r>
          </a:p>
          <a:p>
            <a:endParaRPr lang="en-US" dirty="0"/>
          </a:p>
          <a:p>
            <a:pPr>
              <a:buFont typeface="Arial"/>
              <a:buChar char="•"/>
            </a:pPr>
            <a:r>
              <a:rPr lang="en-US" b="1" dirty="0"/>
              <a:t>How has your partner laid the foundation </a:t>
            </a:r>
            <a:r>
              <a:rPr lang="en-GB" b="1" dirty="0"/>
              <a:t>before feedback is given ? </a:t>
            </a:r>
            <a:r>
              <a:rPr lang="en-GB" dirty="0"/>
              <a:t> provide high quality instruction, with </a:t>
            </a:r>
            <a:r>
              <a:rPr lang="en-GB" dirty="0" err="1"/>
              <a:t>AfL</a:t>
            </a:r>
            <a:r>
              <a:rPr lang="en-GB" dirty="0"/>
              <a:t> strategies that set learning intentions (which feedback will aim towards) and assess gaps?</a:t>
            </a:r>
            <a:endParaRPr lang="en-US" dirty="0"/>
          </a:p>
          <a:p>
            <a:endParaRPr lang="en-GB" dirty="0"/>
          </a:p>
          <a:p>
            <a:pPr>
              <a:buFont typeface="Arial"/>
              <a:buChar char="•"/>
            </a:pPr>
            <a:r>
              <a:rPr lang="en-GB" b="1" i="1" dirty="0"/>
              <a:t> How has your partner planned to deliver appropriately timed feedback that focuses on moving </a:t>
            </a:r>
            <a:r>
              <a:rPr lang="en-GB" b="1" i="1"/>
              <a:t>learning forward  in the lesson? </a:t>
            </a:r>
            <a:r>
              <a:rPr lang="en-GB" dirty="0"/>
              <a:t> feedback may focus on the task, subject or self-regulation strategies.</a:t>
            </a:r>
            <a:endParaRPr lang="en-US" dirty="0"/>
          </a:p>
          <a:p>
            <a:r>
              <a:rPr lang="en-GB" dirty="0"/>
              <a:t>  </a:t>
            </a:r>
            <a:endParaRPr lang="en-US" dirty="0"/>
          </a:p>
          <a:p>
            <a:pPr>
              <a:buFont typeface="Arial"/>
              <a:buChar char="•"/>
            </a:pPr>
            <a:r>
              <a:rPr lang="en-GB" b="1" i="1" dirty="0"/>
              <a:t>How has your partner planned for how pupils will receive and use feedback</a:t>
            </a:r>
            <a:r>
              <a:rPr lang="en-GB" dirty="0"/>
              <a:t> ? consider impact on motivation, and provide opportunities for pupils to use and respond to feedback</a:t>
            </a:r>
            <a:endParaRPr lang="en-US" dirty="0"/>
          </a:p>
          <a:p>
            <a:pPr marL="285750" indent="-285750">
              <a:buFont typeface="Calibri"/>
              <a:buChar char="-"/>
            </a:pPr>
            <a:endParaRPr lang="en-US" dirty="0"/>
          </a:p>
        </p:txBody>
      </p:sp>
    </p:spTree>
    <p:extLst>
      <p:ext uri="{BB962C8B-B14F-4D97-AF65-F5344CB8AC3E}">
        <p14:creationId xmlns:p14="http://schemas.microsoft.com/office/powerpoint/2010/main" val="3644412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FC920F-B85A-4068-BD93-41064EDE9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1C559108-BBAE-426C-8564-051D2BA6D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2" name="Rectangle 11">
              <a:extLst>
                <a:ext uri="{FF2B5EF4-FFF2-40B4-BE49-F238E27FC236}">
                  <a16:creationId xmlns:a16="http://schemas.microsoft.com/office/drawing/2014/main" id="{42BC35EE-6650-42D2-AEFB-4B7CD1AFC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952C743-9049-4DFB-878B-2AB07B6E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42840F-AF36-FDC5-E0B8-00D6DCE51774}"/>
              </a:ext>
            </a:extLst>
          </p:cNvPr>
          <p:cNvSpPr>
            <a:spLocks noGrp="1"/>
          </p:cNvSpPr>
          <p:nvPr>
            <p:ph type="title"/>
          </p:nvPr>
        </p:nvSpPr>
        <p:spPr>
          <a:xfrm>
            <a:off x="1099425" y="1238081"/>
            <a:ext cx="4709345" cy="962953"/>
          </a:xfrm>
        </p:spPr>
        <p:txBody>
          <a:bodyPr anchor="b">
            <a:normAutofit/>
          </a:bodyPr>
          <a:lstStyle/>
          <a:p>
            <a:r>
              <a:rPr lang="en-US" sz="3800"/>
              <a:t>Day 5 planning</a:t>
            </a:r>
          </a:p>
        </p:txBody>
      </p:sp>
      <p:sp>
        <p:nvSpPr>
          <p:cNvPr id="17" name="Rectangle 16">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39885" y="2372170"/>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B965CD4-DCE7-6454-8BB5-C52E8F753990}"/>
              </a:ext>
            </a:extLst>
          </p:cNvPr>
          <p:cNvSpPr>
            <a:spLocks noGrp="1"/>
          </p:cNvSpPr>
          <p:nvPr>
            <p:ph idx="1"/>
          </p:nvPr>
        </p:nvSpPr>
        <p:spPr>
          <a:xfrm>
            <a:off x="1100736" y="2508105"/>
            <a:ext cx="4709345" cy="3632493"/>
          </a:xfrm>
        </p:spPr>
        <p:txBody>
          <a:bodyPr vert="horz" lIns="91440" tIns="45720" rIns="91440" bIns="45720" rtlCol="0" anchor="ctr">
            <a:normAutofit/>
          </a:bodyPr>
          <a:lstStyle/>
          <a:p>
            <a:pPr marL="0" indent="0">
              <a:buNone/>
            </a:pPr>
            <a:r>
              <a:rPr lang="en-US" sz="2000" dirty="0">
                <a:latin typeface="Helvetica"/>
                <a:cs typeface="Helvetica"/>
              </a:rPr>
              <a:t>Present critique of own lesson in small groups, connected to literature.  Include proposed feedback policy and recommendations for future practice.</a:t>
            </a:r>
          </a:p>
          <a:p>
            <a:pPr marL="0" indent="0">
              <a:buNone/>
            </a:pPr>
            <a:endParaRPr lang="en-US" sz="2000">
              <a:latin typeface="Helvetica"/>
              <a:cs typeface="Helvetica"/>
            </a:endParaRPr>
          </a:p>
        </p:txBody>
      </p:sp>
      <p:pic>
        <p:nvPicPr>
          <p:cNvPr id="4" name="Picture 3" descr="Businesspeople on presentation icon business Vector Image">
            <a:extLst>
              <a:ext uri="{FF2B5EF4-FFF2-40B4-BE49-F238E27FC236}">
                <a16:creationId xmlns:a16="http://schemas.microsoft.com/office/drawing/2014/main" id="{240F887D-DFE1-CB54-4D9E-5664108FA821}"/>
              </a:ext>
            </a:extLst>
          </p:cNvPr>
          <p:cNvPicPr>
            <a:picLocks noChangeAspect="1"/>
          </p:cNvPicPr>
          <p:nvPr/>
        </p:nvPicPr>
        <p:blipFill>
          <a:blip r:embed="rId2"/>
          <a:srcRect r="4200" b="10823"/>
          <a:stretch/>
        </p:blipFill>
        <p:spPr>
          <a:xfrm>
            <a:off x="6538366" y="1383738"/>
            <a:ext cx="4926424" cy="4241931"/>
          </a:xfrm>
          <a:prstGeom prst="rect">
            <a:avLst/>
          </a:prstGeom>
        </p:spPr>
      </p:pic>
    </p:spTree>
    <p:extLst>
      <p:ext uri="{BB962C8B-B14F-4D97-AF65-F5344CB8AC3E}">
        <p14:creationId xmlns:p14="http://schemas.microsoft.com/office/powerpoint/2010/main" val="2627990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BB46C-CD3B-8D05-82A2-0588C0BF06B5}"/>
              </a:ext>
            </a:extLst>
          </p:cNvPr>
          <p:cNvSpPr>
            <a:spLocks noGrp="1"/>
          </p:cNvSpPr>
          <p:nvPr>
            <p:ph type="title"/>
          </p:nvPr>
        </p:nvSpPr>
        <p:spPr/>
        <p:txBody>
          <a:bodyPr/>
          <a:lstStyle/>
          <a:p>
            <a:r>
              <a:rPr lang="en-US" dirty="0"/>
              <a:t>Aims of the sessions:</a:t>
            </a:r>
          </a:p>
        </p:txBody>
      </p:sp>
      <p:sp>
        <p:nvSpPr>
          <p:cNvPr id="3" name="Content Placeholder 2">
            <a:extLst>
              <a:ext uri="{FF2B5EF4-FFF2-40B4-BE49-F238E27FC236}">
                <a16:creationId xmlns:a16="http://schemas.microsoft.com/office/drawing/2014/main" id="{B9D7C012-8AF2-D693-3B45-4E9F4809D6C2}"/>
              </a:ext>
            </a:extLst>
          </p:cNvPr>
          <p:cNvSpPr>
            <a:spLocks noGrp="1"/>
          </p:cNvSpPr>
          <p:nvPr>
            <p:ph idx="1"/>
          </p:nvPr>
        </p:nvSpPr>
        <p:spPr/>
        <p:txBody>
          <a:bodyPr vert="horz" lIns="91440" tIns="45720" rIns="91440" bIns="45720" rtlCol="0" anchor="t">
            <a:normAutofit lnSpcReduction="10000"/>
          </a:bodyPr>
          <a:lstStyle/>
          <a:p>
            <a:r>
              <a:rPr lang="en-US" sz="3200" dirty="0">
                <a:latin typeface="Helvetica"/>
                <a:cs typeface="Helvetica"/>
              </a:rPr>
              <a:t>Share critique of observed practice in focus groups.</a:t>
            </a:r>
          </a:p>
          <a:p>
            <a:endParaRPr lang="en-US" sz="3200" dirty="0">
              <a:latin typeface="Helvetica"/>
              <a:cs typeface="Helvetica"/>
            </a:endParaRPr>
          </a:p>
          <a:p>
            <a:r>
              <a:rPr lang="en-US" sz="3200" dirty="0">
                <a:latin typeface="Helvetica"/>
                <a:cs typeface="Helvetica"/>
              </a:rPr>
              <a:t>Critique of school’s assessment or feedback policies.</a:t>
            </a:r>
          </a:p>
          <a:p>
            <a:endParaRPr lang="en-US" sz="3200" dirty="0">
              <a:latin typeface="Helvetica"/>
              <a:cs typeface="Helvetica"/>
            </a:endParaRPr>
          </a:p>
          <a:p>
            <a:r>
              <a:rPr lang="en-US" sz="3200" dirty="0">
                <a:latin typeface="Helvetica"/>
                <a:cs typeface="Helvetica"/>
              </a:rPr>
              <a:t>Presentation of designed school feedback policy and rationale.</a:t>
            </a:r>
          </a:p>
          <a:p>
            <a:endParaRPr lang="en-US" sz="3200" dirty="0">
              <a:latin typeface="Helvetica"/>
              <a:cs typeface="Helvetica"/>
            </a:endParaRPr>
          </a:p>
          <a:p>
            <a:r>
              <a:rPr lang="en-US" sz="3200" dirty="0">
                <a:latin typeface="Helvetica"/>
                <a:cs typeface="Helvetica"/>
              </a:rPr>
              <a:t>Exploring how this looks like in subject area</a:t>
            </a:r>
          </a:p>
          <a:p>
            <a:pPr marL="0" indent="0">
              <a:buNone/>
            </a:pPr>
            <a:endParaRPr lang="en-US" dirty="0"/>
          </a:p>
        </p:txBody>
      </p:sp>
    </p:spTree>
    <p:extLst>
      <p:ext uri="{BB962C8B-B14F-4D97-AF65-F5344CB8AC3E}">
        <p14:creationId xmlns:p14="http://schemas.microsoft.com/office/powerpoint/2010/main" val="2368853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138A7-AB22-6396-6F73-4E74F4734C17}"/>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3819AC4B-B417-8D69-010A-3DCADBDDA9A3}"/>
              </a:ext>
            </a:extLst>
          </p:cNvPr>
          <p:cNvSpPr>
            <a:spLocks noGrp="1"/>
          </p:cNvSpPr>
          <p:nvPr>
            <p:ph idx="1"/>
          </p:nvPr>
        </p:nvSpPr>
        <p:spPr/>
        <p:txBody>
          <a:bodyPr vert="horz" lIns="91440" tIns="45720" rIns="91440" bIns="45720" rtlCol="0" anchor="t">
            <a:normAutofit fontScale="92500" lnSpcReduction="20000"/>
          </a:bodyPr>
          <a:lstStyle/>
          <a:p>
            <a:r>
              <a:rPr lang="en-US" sz="1600" dirty="0"/>
              <a:t>Education Endowment Foundation (2021) Teacher Feedback to Improve Pupil Learning Guidance Report. [Online]. Available at: </a:t>
            </a:r>
            <a:r>
              <a:rPr lang="en-US" sz="1600" u="sng" dirty="0">
                <a:hlinkClick r:id="rId2"/>
              </a:rPr>
              <a:t>https://d2tic4wvo1iusb.cloudfront.net/production/eef-guidance-reports/feedback/Teacher_Feedback_to_Improve_Pupil_Learning.pdf?v=1702275463</a:t>
            </a:r>
            <a:r>
              <a:rPr lang="en-US" sz="1600" dirty="0"/>
              <a:t> </a:t>
            </a:r>
          </a:p>
          <a:p>
            <a:endParaRPr lang="en-US" sz="1600" dirty="0"/>
          </a:p>
          <a:p>
            <a:r>
              <a:rPr lang="en-US" sz="1600" dirty="0"/>
              <a:t>Summary of 7 Key Recommendations.  </a:t>
            </a:r>
            <a:r>
              <a:rPr lang="en-US" sz="1600" u="sng" dirty="0">
                <a:hlinkClick r:id="rId3"/>
              </a:rPr>
              <a:t>EEF_Feedback_Recommendations_Poster.pdf (d2tic4wvo1iusb.cloudfront.net)</a:t>
            </a:r>
            <a:endParaRPr lang="en-US" sz="1600" dirty="0"/>
          </a:p>
          <a:p>
            <a:endParaRPr lang="en-US" sz="1600" dirty="0"/>
          </a:p>
          <a:p>
            <a:r>
              <a:rPr lang="en-US" sz="1600" dirty="0"/>
              <a:t>Education Endowment Foundation (2021) Education Endowment Foundation Teaching and Learning Toolkit, Feedback: Available at: </a:t>
            </a:r>
            <a:r>
              <a:rPr lang="en-US" sz="1600" u="sng" dirty="0">
                <a:hlinkClick r:id="rId4"/>
              </a:rPr>
              <a:t>https://educationendowmentfoundation.</a:t>
            </a:r>
            <a:endParaRPr lang="en-US" sz="1600" dirty="0">
              <a:solidFill>
                <a:srgbClr val="467886"/>
              </a:solidFill>
            </a:endParaRPr>
          </a:p>
          <a:p>
            <a:r>
              <a:rPr lang="en-US" sz="1600" dirty="0">
                <a:solidFill>
                  <a:srgbClr val="000000"/>
                </a:solidFill>
                <a:ea typeface="+mn-lt"/>
                <a:cs typeface="+mn-lt"/>
              </a:rPr>
              <a:t>Flight et al (2018) </a:t>
            </a:r>
            <a:r>
              <a:rPr lang="en-US" sz="1600" i="1" dirty="0">
                <a:solidFill>
                  <a:srgbClr val="000000"/>
                </a:solidFill>
                <a:ea typeface="+mn-lt"/>
                <a:cs typeface="+mn-lt"/>
              </a:rPr>
              <a:t>Reducing Teacher Workload Flying High Partnership for the Department for Education </a:t>
            </a:r>
            <a:r>
              <a:rPr lang="en-US" sz="1600" dirty="0">
                <a:solidFill>
                  <a:srgbClr val="000000"/>
                </a:solidFill>
                <a:ea typeface="+mn-lt"/>
                <a:cs typeface="+mn-lt"/>
              </a:rPr>
              <a:t>Crown Publishing: London  available at: </a:t>
            </a:r>
            <a:r>
              <a:rPr lang="en-US" sz="1600" dirty="0">
                <a:solidFill>
                  <a:srgbClr val="000000"/>
                </a:solidFill>
                <a:ea typeface="+mn-lt"/>
                <a:cs typeface="+mn-lt"/>
                <a:hlinkClick r:id="rId5">
                  <a:extLst>
                    <a:ext uri="{A12FA001-AC4F-418D-AE19-62706E023703}">
                      <ahyp:hlinkClr xmlns:ahyp="http://schemas.microsoft.com/office/drawing/2018/hyperlinkcolor" val="tx"/>
                    </a:ext>
                  </a:extLst>
                </a:hlinkClick>
              </a:rPr>
              <a:t>Flying High - Reducing teacher workload</a:t>
            </a:r>
            <a:endParaRPr lang="en-US" sz="1600" u="sng">
              <a:solidFill>
                <a:srgbClr val="000000"/>
              </a:solidFill>
            </a:endParaRPr>
          </a:p>
          <a:p>
            <a:endParaRPr lang="en-US" sz="1600" dirty="0">
              <a:solidFill>
                <a:srgbClr val="000000"/>
              </a:solidFill>
            </a:endParaRPr>
          </a:p>
          <a:p>
            <a:r>
              <a:rPr lang="en-US" sz="1600" dirty="0" err="1">
                <a:solidFill>
                  <a:srgbClr val="000000"/>
                </a:solidFill>
              </a:rPr>
              <a:t>ELlminating</a:t>
            </a:r>
            <a:r>
              <a:rPr lang="en-US" sz="1600" dirty="0">
                <a:solidFill>
                  <a:srgbClr val="000000"/>
                </a:solidFill>
              </a:rPr>
              <a:t> Unnecessary workload around marking ( Government Review 2016) available at: </a:t>
            </a:r>
            <a:r>
              <a:rPr lang="en-US" sz="1600" dirty="0">
                <a:solidFill>
                  <a:srgbClr val="000000"/>
                </a:solidFill>
                <a:ea typeface="+mn-lt"/>
                <a:cs typeface="+mn-lt"/>
                <a:hlinkClick r:id="rId6"/>
              </a:rPr>
              <a:t>Eliminating unnecessary workload around marking</a:t>
            </a:r>
          </a:p>
          <a:p>
            <a:endParaRPr lang="en-US" sz="1600" dirty="0">
              <a:solidFill>
                <a:srgbClr val="467886"/>
              </a:solidFill>
            </a:endParaRPr>
          </a:p>
          <a:p>
            <a:r>
              <a:rPr lang="en-US" sz="1600" dirty="0"/>
              <a:t>Subject specific readings: </a:t>
            </a:r>
          </a:p>
          <a:p>
            <a:pPr marL="0" indent="0">
              <a:buNone/>
            </a:pPr>
            <a:r>
              <a:rPr lang="en-US" sz="1600" dirty="0">
                <a:latin typeface="Segoe UI"/>
                <a:cs typeface="Segoe UI"/>
                <a:hlinkClick r:id="rId7"/>
              </a:rPr>
              <a:t>https://livesmucac.sharepoint.com/:w:/s/PGCESecondary2024-25/Edk6qcE4ub1LvjyUMkQaJ5MBparuRRwZGZeZxqRJS5p05Q?e=UqSAly</a:t>
            </a:r>
            <a:r>
              <a:rPr lang="en-US" sz="1600" dirty="0">
                <a:latin typeface="Segoe UI"/>
                <a:cs typeface="Segoe UI"/>
              </a:rPr>
              <a:t> </a:t>
            </a:r>
            <a:endParaRPr lang="en-US" sz="1600" dirty="0"/>
          </a:p>
          <a:p>
            <a:pPr marL="0" indent="0">
              <a:buNone/>
            </a:pPr>
            <a:endParaRPr lang="en-US" dirty="0"/>
          </a:p>
        </p:txBody>
      </p:sp>
    </p:spTree>
    <p:extLst>
      <p:ext uri="{BB962C8B-B14F-4D97-AF65-F5344CB8AC3E}">
        <p14:creationId xmlns:p14="http://schemas.microsoft.com/office/powerpoint/2010/main" val="2771121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BB46C-CD3B-8D05-82A2-0588C0BF06B5}"/>
              </a:ext>
            </a:extLst>
          </p:cNvPr>
          <p:cNvSpPr>
            <a:spLocks noGrp="1"/>
          </p:cNvSpPr>
          <p:nvPr>
            <p:ph type="title"/>
          </p:nvPr>
        </p:nvSpPr>
        <p:spPr/>
        <p:txBody>
          <a:bodyPr/>
          <a:lstStyle/>
          <a:p>
            <a:r>
              <a:rPr lang="en-US" dirty="0"/>
              <a:t>Aims of the sessions:</a:t>
            </a:r>
          </a:p>
        </p:txBody>
      </p:sp>
      <p:sp>
        <p:nvSpPr>
          <p:cNvPr id="3" name="Content Placeholder 2">
            <a:extLst>
              <a:ext uri="{FF2B5EF4-FFF2-40B4-BE49-F238E27FC236}">
                <a16:creationId xmlns:a16="http://schemas.microsoft.com/office/drawing/2014/main" id="{B9D7C012-8AF2-D693-3B45-4E9F4809D6C2}"/>
              </a:ext>
            </a:extLst>
          </p:cNvPr>
          <p:cNvSpPr>
            <a:spLocks noGrp="1"/>
          </p:cNvSpPr>
          <p:nvPr>
            <p:ph idx="1"/>
          </p:nvPr>
        </p:nvSpPr>
        <p:spPr>
          <a:xfrm>
            <a:off x="452120" y="1713865"/>
            <a:ext cx="10515600" cy="4351338"/>
          </a:xfrm>
        </p:spPr>
        <p:txBody>
          <a:bodyPr vert="horz" lIns="91440" tIns="45720" rIns="91440" bIns="45720" rtlCol="0" anchor="t">
            <a:normAutofit lnSpcReduction="10000"/>
          </a:bodyPr>
          <a:lstStyle/>
          <a:p>
            <a:r>
              <a:rPr lang="en-US" sz="3200" dirty="0">
                <a:latin typeface="Helvetica"/>
                <a:cs typeface="Helvetica"/>
              </a:rPr>
              <a:t>Share critique of observed practice in focus groups.</a:t>
            </a:r>
          </a:p>
          <a:p>
            <a:endParaRPr lang="en-US" sz="3200" dirty="0">
              <a:latin typeface="Helvetica"/>
              <a:cs typeface="Helvetica"/>
            </a:endParaRPr>
          </a:p>
          <a:p>
            <a:r>
              <a:rPr lang="en-US" sz="3200" dirty="0">
                <a:latin typeface="Helvetica"/>
                <a:cs typeface="Helvetica"/>
              </a:rPr>
              <a:t>Critique of school’s assessment or feedback policies.</a:t>
            </a:r>
          </a:p>
          <a:p>
            <a:endParaRPr lang="en-US" sz="3200" dirty="0">
              <a:latin typeface="Helvetica"/>
              <a:cs typeface="Helvetica"/>
            </a:endParaRPr>
          </a:p>
          <a:p>
            <a:r>
              <a:rPr lang="en-US" sz="3200" dirty="0">
                <a:latin typeface="Helvetica"/>
                <a:cs typeface="Helvetica"/>
              </a:rPr>
              <a:t>Presentation of designed school feedback policy and rationale.</a:t>
            </a:r>
          </a:p>
          <a:p>
            <a:endParaRPr lang="en-US" sz="3200" dirty="0">
              <a:latin typeface="Helvetica"/>
              <a:cs typeface="Helvetica"/>
            </a:endParaRPr>
          </a:p>
          <a:p>
            <a:r>
              <a:rPr lang="en-US" sz="3200" dirty="0">
                <a:latin typeface="Helvetica"/>
                <a:cs typeface="Helvetica"/>
              </a:rPr>
              <a:t>Exploring how this looks like in subject area</a:t>
            </a:r>
          </a:p>
          <a:p>
            <a:pPr marL="0" indent="0">
              <a:buNone/>
            </a:pPr>
            <a:endParaRPr lang="en-US" dirty="0"/>
          </a:p>
        </p:txBody>
      </p:sp>
    </p:spTree>
    <p:extLst>
      <p:ext uri="{BB962C8B-B14F-4D97-AF65-F5344CB8AC3E}">
        <p14:creationId xmlns:p14="http://schemas.microsoft.com/office/powerpoint/2010/main" val="3442653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78CF4-BD9F-D26D-333A-CD69719962EF}"/>
              </a:ext>
            </a:extLst>
          </p:cNvPr>
          <p:cNvSpPr>
            <a:spLocks noGrp="1"/>
          </p:cNvSpPr>
          <p:nvPr>
            <p:ph type="title"/>
          </p:nvPr>
        </p:nvSpPr>
        <p:spPr>
          <a:xfrm>
            <a:off x="838200" y="-160037"/>
            <a:ext cx="10515600" cy="1325563"/>
          </a:xfrm>
        </p:spPr>
        <p:txBody>
          <a:bodyPr/>
          <a:lstStyle/>
          <a:p>
            <a:r>
              <a:rPr lang="en-US" dirty="0"/>
              <a:t>Link with ITTECF</a:t>
            </a:r>
          </a:p>
        </p:txBody>
      </p:sp>
      <p:sp>
        <p:nvSpPr>
          <p:cNvPr id="3" name="Content Placeholder 2">
            <a:extLst>
              <a:ext uri="{FF2B5EF4-FFF2-40B4-BE49-F238E27FC236}">
                <a16:creationId xmlns:a16="http://schemas.microsoft.com/office/drawing/2014/main" id="{312EE556-04A9-2074-B52B-82E6D14C7020}"/>
              </a:ext>
            </a:extLst>
          </p:cNvPr>
          <p:cNvSpPr>
            <a:spLocks noGrp="1"/>
          </p:cNvSpPr>
          <p:nvPr>
            <p:ph idx="1"/>
          </p:nvPr>
        </p:nvSpPr>
        <p:spPr>
          <a:xfrm>
            <a:off x="323336" y="1166598"/>
            <a:ext cx="11030464" cy="5010365"/>
          </a:xfrm>
        </p:spPr>
        <p:txBody>
          <a:bodyPr vert="horz" lIns="91440" tIns="45720" rIns="91440" bIns="45720" rtlCol="0" anchor="t">
            <a:noAutofit/>
          </a:bodyPr>
          <a:lstStyle/>
          <a:p>
            <a:pPr marL="0" indent="0">
              <a:buNone/>
            </a:pPr>
            <a:r>
              <a:rPr lang="en-US" sz="2000" b="1" dirty="0">
                <a:latin typeface="Helvetica"/>
                <a:cs typeface="Helvetica"/>
              </a:rPr>
              <a:t>Learn that:</a:t>
            </a:r>
            <a:endParaRPr lang="en-US" sz="2000" b="1"/>
          </a:p>
          <a:p>
            <a:r>
              <a:rPr lang="en-US" sz="2000" dirty="0">
                <a:latin typeface="Helvetica"/>
                <a:cs typeface="Helvetica"/>
              </a:rPr>
              <a:t>CCF6.1 - Effective assessment is critical to teaching because it provides teachers with information about pupils’ understanding and needs.</a:t>
            </a:r>
          </a:p>
          <a:p>
            <a:r>
              <a:rPr lang="en-US" sz="2000" dirty="0">
                <a:latin typeface="Helvetica"/>
                <a:cs typeface="Helvetica"/>
              </a:rPr>
              <a:t>CCF6.5 High quality feedback can be written or verbal; it is likely to be accurate and clear, encourage further effort, and provide specific guidance on how to improve.</a:t>
            </a:r>
          </a:p>
          <a:p>
            <a:r>
              <a:rPr lang="en-US" sz="2000" dirty="0">
                <a:latin typeface="Helvetica"/>
                <a:cs typeface="Helvetica"/>
              </a:rPr>
              <a:t>CCF6.6 - Over time, feedback should support pupils to monitor and regulate their own learning.</a:t>
            </a:r>
            <a:endParaRPr lang="en-US" sz="2000"/>
          </a:p>
          <a:p>
            <a:pPr marL="0" indent="0">
              <a:buNone/>
            </a:pPr>
            <a:r>
              <a:rPr lang="en-US" sz="2000" b="1" dirty="0">
                <a:latin typeface="Helvetica"/>
                <a:cs typeface="Helvetica"/>
              </a:rPr>
              <a:t>Learn how to provide high quality feedback by:</a:t>
            </a:r>
          </a:p>
          <a:p>
            <a:r>
              <a:rPr lang="en-US" sz="2000" dirty="0">
                <a:latin typeface="Helvetica"/>
                <a:cs typeface="Helvetica"/>
              </a:rPr>
              <a:t>CCF6i) Focusing on specific actions for pupils and providing time for pupils to respond to feedback. </a:t>
            </a:r>
          </a:p>
          <a:p>
            <a:r>
              <a:rPr lang="en-US" sz="2000" dirty="0">
                <a:latin typeface="Helvetica"/>
                <a:cs typeface="Helvetica"/>
              </a:rPr>
              <a:t>CCF6j) Appreciating that pupils’ responses to feedback can vary depending on a range of social factors (e.g. the message the feedback contains or the age of the child). </a:t>
            </a:r>
          </a:p>
          <a:p>
            <a:r>
              <a:rPr lang="en-US" sz="2000" dirty="0">
                <a:latin typeface="Helvetica"/>
                <a:cs typeface="Helvetica"/>
              </a:rPr>
              <a:t>CCF6k) Scaffolding self-assessment by sharing model work with pupils, highlighting key details. </a:t>
            </a:r>
          </a:p>
          <a:p>
            <a:r>
              <a:rPr lang="en-US" sz="2000" dirty="0">
                <a:latin typeface="Helvetica"/>
                <a:cs typeface="Helvetica"/>
              </a:rPr>
              <a:t>CCF6l) Thinking carefully about how to ensure feedback is specific and helpful when using peer- or self-assessment.</a:t>
            </a:r>
            <a:endParaRPr lang="en-US" sz="2000" dirty="0"/>
          </a:p>
          <a:p>
            <a:endParaRPr lang="en-US" dirty="0"/>
          </a:p>
        </p:txBody>
      </p:sp>
    </p:spTree>
    <p:extLst>
      <p:ext uri="{BB962C8B-B14F-4D97-AF65-F5344CB8AC3E}">
        <p14:creationId xmlns:p14="http://schemas.microsoft.com/office/powerpoint/2010/main" val="882056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EAA72-DE86-83FA-4D88-E067F41F85FA}"/>
              </a:ext>
            </a:extLst>
          </p:cNvPr>
          <p:cNvSpPr>
            <a:spLocks noGrp="1"/>
          </p:cNvSpPr>
          <p:nvPr>
            <p:ph type="title"/>
          </p:nvPr>
        </p:nvSpPr>
        <p:spPr/>
        <p:txBody>
          <a:bodyPr/>
          <a:lstStyle/>
          <a:p>
            <a:r>
              <a:rPr lang="en-US" sz="2800" dirty="0"/>
              <a:t>Revisiting the </a:t>
            </a:r>
            <a:r>
              <a:rPr lang="en-US" sz="2800" dirty="0">
                <a:latin typeface="Aptos"/>
              </a:rPr>
              <a:t>Education Endowment Foundation (2021) Teacher Feedback to Improve Pupil Learning Guidance Report.</a:t>
            </a:r>
            <a:r>
              <a:rPr lang="en-US" sz="1200" dirty="0">
                <a:latin typeface="Aptos"/>
              </a:rPr>
              <a:t> </a:t>
            </a:r>
            <a:endParaRPr lang="en-US" dirty="0"/>
          </a:p>
        </p:txBody>
      </p:sp>
      <p:pic>
        <p:nvPicPr>
          <p:cNvPr id="4" name="Content Placeholder 3">
            <a:extLst>
              <a:ext uri="{FF2B5EF4-FFF2-40B4-BE49-F238E27FC236}">
                <a16:creationId xmlns:a16="http://schemas.microsoft.com/office/drawing/2014/main" id="{B5352006-B28A-25E8-0F11-E9130FB212BC}"/>
              </a:ext>
            </a:extLst>
          </p:cNvPr>
          <p:cNvPicPr>
            <a:picLocks noGrp="1" noChangeAspect="1"/>
          </p:cNvPicPr>
          <p:nvPr>
            <p:ph idx="1"/>
          </p:nvPr>
        </p:nvPicPr>
        <p:blipFill>
          <a:blip r:embed="rId2"/>
          <a:srcRect r="48920" b="-247"/>
          <a:stretch/>
        </p:blipFill>
        <p:spPr>
          <a:xfrm>
            <a:off x="1363145" y="1712355"/>
            <a:ext cx="4582937" cy="4588193"/>
          </a:xfrm>
        </p:spPr>
      </p:pic>
      <p:sp>
        <p:nvSpPr>
          <p:cNvPr id="6" name="TextBox 5">
            <a:extLst>
              <a:ext uri="{FF2B5EF4-FFF2-40B4-BE49-F238E27FC236}">
                <a16:creationId xmlns:a16="http://schemas.microsoft.com/office/drawing/2014/main" id="{D02E4A9D-8205-F0B8-9986-6BB2BED26090}"/>
              </a:ext>
            </a:extLst>
          </p:cNvPr>
          <p:cNvSpPr txBox="1"/>
          <p:nvPr/>
        </p:nvSpPr>
        <p:spPr>
          <a:xfrm>
            <a:off x="6599415" y="2156708"/>
            <a:ext cx="4126565" cy="3693319"/>
          </a:xfrm>
          <a:prstGeom prst="rect">
            <a:avLst/>
          </a:prstGeom>
          <a:no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Considering the first 3 recommendations of the EEF: discuss on your table </a:t>
            </a:r>
            <a:r>
              <a:rPr lang="en-US" err="1"/>
              <a:t>focussing</a:t>
            </a:r>
            <a:r>
              <a:rPr lang="en-US" dirty="0"/>
              <a:t> on the observations you made in school settings how each of the aspects of the guidance were put in practice with </a:t>
            </a:r>
            <a:r>
              <a:rPr lang="en-US"/>
              <a:t>expert colleagues.</a:t>
            </a:r>
          </a:p>
          <a:p>
            <a:endParaRPr lang="en-US" dirty="0"/>
          </a:p>
          <a:p>
            <a:endParaRPr lang="en-US" dirty="0"/>
          </a:p>
          <a:p>
            <a:pPr marL="285750" indent="-285750">
              <a:buFont typeface="Calibri"/>
              <a:buChar char="-"/>
            </a:pPr>
            <a:r>
              <a:rPr lang="en-US" dirty="0"/>
              <a:t>What was highly effective?</a:t>
            </a:r>
          </a:p>
          <a:p>
            <a:pPr marL="285750" indent="-285750">
              <a:buFont typeface="Calibri"/>
              <a:buChar char="-"/>
            </a:pPr>
            <a:r>
              <a:rPr lang="en-US" dirty="0"/>
              <a:t>What were the challenges?</a:t>
            </a:r>
          </a:p>
          <a:p>
            <a:pPr marL="285750" indent="-285750">
              <a:buFont typeface="Calibri"/>
              <a:buChar char="-"/>
            </a:pPr>
            <a:r>
              <a:rPr lang="en-US" dirty="0"/>
              <a:t>What was the impact on the learning of the students?</a:t>
            </a:r>
          </a:p>
        </p:txBody>
      </p:sp>
    </p:spTree>
    <p:extLst>
      <p:ext uri="{BB962C8B-B14F-4D97-AF65-F5344CB8AC3E}">
        <p14:creationId xmlns:p14="http://schemas.microsoft.com/office/powerpoint/2010/main" val="1016508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D3DBA-2FA1-D1E6-B5AA-CDAB2C627E8A}"/>
              </a:ext>
            </a:extLst>
          </p:cNvPr>
          <p:cNvSpPr>
            <a:spLocks noGrp="1"/>
          </p:cNvSpPr>
          <p:nvPr>
            <p:ph type="title"/>
          </p:nvPr>
        </p:nvSpPr>
        <p:spPr/>
        <p:txBody>
          <a:bodyPr/>
          <a:lstStyle/>
          <a:p>
            <a:endParaRPr lang="en-US" dirty="0"/>
          </a:p>
        </p:txBody>
      </p:sp>
      <p:pic>
        <p:nvPicPr>
          <p:cNvPr id="4" name="Content Placeholder 3" descr="Blank Post It Note (PNG Transparent) | OnlyGFX.com">
            <a:extLst>
              <a:ext uri="{FF2B5EF4-FFF2-40B4-BE49-F238E27FC236}">
                <a16:creationId xmlns:a16="http://schemas.microsoft.com/office/drawing/2014/main" id="{6732E0EB-5FC2-2980-A13A-2B54FF252BD8}"/>
              </a:ext>
            </a:extLst>
          </p:cNvPr>
          <p:cNvPicPr>
            <a:picLocks noGrp="1" noChangeAspect="1"/>
          </p:cNvPicPr>
          <p:nvPr>
            <p:ph idx="1"/>
          </p:nvPr>
        </p:nvPicPr>
        <p:blipFill>
          <a:blip r:embed="rId2"/>
          <a:stretch>
            <a:fillRect/>
          </a:stretch>
        </p:blipFill>
        <p:spPr>
          <a:xfrm>
            <a:off x="2258241" y="330380"/>
            <a:ext cx="6094008" cy="5846583"/>
          </a:xfrm>
        </p:spPr>
      </p:pic>
      <p:sp>
        <p:nvSpPr>
          <p:cNvPr id="5" name="TextBox 4">
            <a:extLst>
              <a:ext uri="{FF2B5EF4-FFF2-40B4-BE49-F238E27FC236}">
                <a16:creationId xmlns:a16="http://schemas.microsoft.com/office/drawing/2014/main" id="{32B185F2-F5A7-374C-52F2-2F690F8723BF}"/>
              </a:ext>
            </a:extLst>
          </p:cNvPr>
          <p:cNvSpPr txBox="1"/>
          <p:nvPr/>
        </p:nvSpPr>
        <p:spPr>
          <a:xfrm>
            <a:off x="4053113" y="2697639"/>
            <a:ext cx="329906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Capture here your 3 take aways from the discussion</a:t>
            </a:r>
          </a:p>
          <a:p>
            <a:r>
              <a:rPr lang="en-US" dirty="0"/>
              <a:t>What will you consider when planning effective feedback?</a:t>
            </a:r>
          </a:p>
        </p:txBody>
      </p:sp>
      <p:sp>
        <p:nvSpPr>
          <p:cNvPr id="3" name="TextBox 2">
            <a:extLst>
              <a:ext uri="{FF2B5EF4-FFF2-40B4-BE49-F238E27FC236}">
                <a16:creationId xmlns:a16="http://schemas.microsoft.com/office/drawing/2014/main" id="{4675223F-2F31-9238-D51E-1D83DDE09167}"/>
              </a:ext>
            </a:extLst>
          </p:cNvPr>
          <p:cNvSpPr txBox="1"/>
          <p:nvPr/>
        </p:nvSpPr>
        <p:spPr>
          <a:xfrm>
            <a:off x="9004300" y="4254499"/>
            <a:ext cx="3048000" cy="2308324"/>
          </a:xfrm>
          <a:prstGeom prst="rect">
            <a:avLst/>
          </a:prstGeom>
          <a:solidFill>
            <a:schemeClr val="accent6">
              <a:lumMod val="20000"/>
              <a:lumOff val="80000"/>
            </a:schemeClr>
          </a:solid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Help: </a:t>
            </a:r>
          </a:p>
          <a:p>
            <a:r>
              <a:rPr lang="en-US" dirty="0"/>
              <a:t>Consider using a concept map or the grid at the back of the observation form to map out the different types of feedback and their impact on engagement and moving learning forward</a:t>
            </a:r>
          </a:p>
        </p:txBody>
      </p:sp>
    </p:spTree>
    <p:extLst>
      <p:ext uri="{BB962C8B-B14F-4D97-AF65-F5344CB8AC3E}">
        <p14:creationId xmlns:p14="http://schemas.microsoft.com/office/powerpoint/2010/main" val="4086940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FC667-B3DD-CB02-1563-9D070DB63E3E}"/>
              </a:ext>
            </a:extLst>
          </p:cNvPr>
          <p:cNvSpPr>
            <a:spLocks noGrp="1"/>
          </p:cNvSpPr>
          <p:nvPr>
            <p:ph type="title"/>
          </p:nvPr>
        </p:nvSpPr>
        <p:spPr/>
        <p:txBody>
          <a:bodyPr/>
          <a:lstStyle/>
          <a:p>
            <a:r>
              <a:rPr lang="en-US" dirty="0"/>
              <a:t>Exploring school feedback for learning policies</a:t>
            </a:r>
          </a:p>
        </p:txBody>
      </p:sp>
      <p:sp>
        <p:nvSpPr>
          <p:cNvPr id="3" name="Content Placeholder 2">
            <a:extLst>
              <a:ext uri="{FF2B5EF4-FFF2-40B4-BE49-F238E27FC236}">
                <a16:creationId xmlns:a16="http://schemas.microsoft.com/office/drawing/2014/main" id="{3F240A16-F9CC-CEC2-1079-B00E786465C6}"/>
              </a:ext>
            </a:extLst>
          </p:cNvPr>
          <p:cNvSpPr>
            <a:spLocks noGrp="1"/>
          </p:cNvSpPr>
          <p:nvPr>
            <p:ph idx="1"/>
          </p:nvPr>
        </p:nvSpPr>
        <p:spPr>
          <a:xfrm>
            <a:off x="343930" y="1825625"/>
            <a:ext cx="11009870" cy="3908555"/>
          </a:xfrm>
        </p:spPr>
        <p:txBody>
          <a:bodyPr vert="horz" lIns="91440" tIns="45720" rIns="91440" bIns="45720" rtlCol="0" anchor="t">
            <a:normAutofit/>
          </a:bodyPr>
          <a:lstStyle/>
          <a:p>
            <a:pPr marL="0" indent="0">
              <a:buNone/>
            </a:pPr>
            <a:r>
              <a:rPr lang="en-US" dirty="0"/>
              <a:t>In pairs revisit your school assessment &amp; feedback policy.</a:t>
            </a:r>
          </a:p>
          <a:p>
            <a:pPr>
              <a:buFont typeface="Calibri" panose="020B0604020202020204" pitchFamily="34" charset="0"/>
              <a:buChar char="-"/>
            </a:pPr>
            <a:r>
              <a:rPr lang="en-US" dirty="0"/>
              <a:t>What is the rationale behind your school policy?</a:t>
            </a:r>
          </a:p>
          <a:p>
            <a:pPr>
              <a:buFont typeface="Calibri" panose="020B0604020202020204" pitchFamily="34" charset="0"/>
              <a:buChar char="-"/>
            </a:pPr>
            <a:r>
              <a:rPr lang="en-US" dirty="0"/>
              <a:t>How are assessments planned?</a:t>
            </a:r>
          </a:p>
          <a:p>
            <a:pPr>
              <a:buFont typeface="Calibri" panose="020B0604020202020204" pitchFamily="34" charset="0"/>
              <a:buChar char="-"/>
            </a:pPr>
            <a:r>
              <a:rPr lang="en-US" dirty="0"/>
              <a:t>What are the expectations for feedback for learning?</a:t>
            </a:r>
          </a:p>
          <a:p>
            <a:pPr>
              <a:buFont typeface="Calibri" panose="020B0604020202020204" pitchFamily="34" charset="0"/>
              <a:buChar char="-"/>
            </a:pPr>
            <a:r>
              <a:rPr lang="en-US" dirty="0"/>
              <a:t>How does this reflect the Government guidance for feedback to be      " meaningful, motivating and manageable"?</a:t>
            </a:r>
          </a:p>
          <a:p>
            <a:pPr>
              <a:buFont typeface="Calibri" panose="020B0604020202020204" pitchFamily="34" charset="0"/>
              <a:buChar char="-"/>
            </a:pPr>
            <a:r>
              <a:rPr lang="en-US" dirty="0"/>
              <a:t>How does this work in practice in your subject?</a:t>
            </a:r>
          </a:p>
        </p:txBody>
      </p:sp>
      <p:pic>
        <p:nvPicPr>
          <p:cNvPr id="4" name="Picture 3" descr="Customer Feedforward vs. Feedback | Yell Business">
            <a:extLst>
              <a:ext uri="{FF2B5EF4-FFF2-40B4-BE49-F238E27FC236}">
                <a16:creationId xmlns:a16="http://schemas.microsoft.com/office/drawing/2014/main" id="{D9D0534A-AA13-3BAA-C40A-307707E79FF2}"/>
              </a:ext>
            </a:extLst>
          </p:cNvPr>
          <p:cNvPicPr>
            <a:picLocks noChangeAspect="1"/>
          </p:cNvPicPr>
          <p:nvPr/>
        </p:nvPicPr>
        <p:blipFill>
          <a:blip r:embed="rId2"/>
          <a:stretch>
            <a:fillRect/>
          </a:stretch>
        </p:blipFill>
        <p:spPr>
          <a:xfrm>
            <a:off x="8267662" y="4554350"/>
            <a:ext cx="3215862" cy="2134980"/>
          </a:xfrm>
          <a:prstGeom prst="rect">
            <a:avLst/>
          </a:prstGeom>
        </p:spPr>
      </p:pic>
      <p:sp>
        <p:nvSpPr>
          <p:cNvPr id="5" name="TextBox 4">
            <a:extLst>
              <a:ext uri="{FF2B5EF4-FFF2-40B4-BE49-F238E27FC236}">
                <a16:creationId xmlns:a16="http://schemas.microsoft.com/office/drawing/2014/main" id="{0B5A1717-2D38-3994-89D9-1866AFA19C6D}"/>
              </a:ext>
            </a:extLst>
          </p:cNvPr>
          <p:cNvSpPr txBox="1"/>
          <p:nvPr/>
        </p:nvSpPr>
        <p:spPr>
          <a:xfrm>
            <a:off x="457200" y="5575300"/>
            <a:ext cx="3441700" cy="1200329"/>
          </a:xfrm>
          <a:prstGeom prst="rect">
            <a:avLst/>
          </a:prstGeom>
          <a:solidFill>
            <a:schemeClr val="accent6">
              <a:lumMod val="20000"/>
              <a:lumOff val="80000"/>
            </a:schemeClr>
          </a:solidFill>
          <a:ln>
            <a:solidFill>
              <a:srgbClr val="4472C4"/>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Help: </a:t>
            </a:r>
          </a:p>
          <a:p>
            <a:r>
              <a:rPr lang="en-US" dirty="0"/>
              <a:t>Consider the documents handed in to you by your mentors or PCM or check your school </a:t>
            </a:r>
            <a:r>
              <a:rPr lang="en-US" err="1"/>
              <a:t>webiste</a:t>
            </a:r>
            <a:endParaRPr lang="en-US" dirty="0"/>
          </a:p>
        </p:txBody>
      </p:sp>
    </p:spTree>
    <p:extLst>
      <p:ext uri="{BB962C8B-B14F-4D97-AF65-F5344CB8AC3E}">
        <p14:creationId xmlns:p14="http://schemas.microsoft.com/office/powerpoint/2010/main" val="1968114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F3BAF-A64D-9527-33F2-B0F670B4330F}"/>
              </a:ext>
            </a:extLst>
          </p:cNvPr>
          <p:cNvSpPr>
            <a:spLocks noGrp="1"/>
          </p:cNvSpPr>
          <p:nvPr>
            <p:ph type="title"/>
          </p:nvPr>
        </p:nvSpPr>
        <p:spPr/>
        <p:txBody>
          <a:bodyPr/>
          <a:lstStyle/>
          <a:p>
            <a:r>
              <a:rPr lang="en-US" dirty="0"/>
              <a:t>Feedback feedforward in subject area</a:t>
            </a:r>
          </a:p>
        </p:txBody>
      </p:sp>
      <p:sp>
        <p:nvSpPr>
          <p:cNvPr id="3" name="Content Placeholder 2">
            <a:extLst>
              <a:ext uri="{FF2B5EF4-FFF2-40B4-BE49-F238E27FC236}">
                <a16:creationId xmlns:a16="http://schemas.microsoft.com/office/drawing/2014/main" id="{DFDA9172-A15E-511D-C05D-CDEA15CB3FC1}"/>
              </a:ext>
            </a:extLst>
          </p:cNvPr>
          <p:cNvSpPr>
            <a:spLocks noGrp="1"/>
          </p:cNvSpPr>
          <p:nvPr>
            <p:ph idx="1"/>
          </p:nvPr>
        </p:nvSpPr>
        <p:spPr/>
        <p:txBody>
          <a:bodyPr vert="horz" lIns="91440" tIns="45720" rIns="91440" bIns="45720" rtlCol="0" anchor="t">
            <a:normAutofit/>
          </a:bodyPr>
          <a:lstStyle/>
          <a:p>
            <a:pPr marL="0" indent="0">
              <a:buNone/>
            </a:pPr>
            <a:r>
              <a:rPr lang="en-US" dirty="0"/>
              <a:t>Here subject lecturers may choose to bring subject specific approach to feedback feedforward</a:t>
            </a:r>
          </a:p>
          <a:p>
            <a:pPr marL="0" indent="0">
              <a:buNone/>
            </a:pPr>
            <a:endParaRPr lang="en-US" dirty="0"/>
          </a:p>
          <a:p>
            <a:pPr marL="0" indent="0">
              <a:buNone/>
            </a:pPr>
            <a:r>
              <a:rPr lang="en-US" dirty="0" err="1"/>
              <a:t>Puposeful</a:t>
            </a:r>
            <a:r>
              <a:rPr lang="en-US" dirty="0"/>
              <a:t> feedback in science using BEST resources</a:t>
            </a:r>
          </a:p>
          <a:p>
            <a:pPr marL="0" indent="0">
              <a:buNone/>
            </a:pPr>
            <a:endParaRPr lang="en-US" dirty="0"/>
          </a:p>
        </p:txBody>
      </p:sp>
    </p:spTree>
    <p:extLst>
      <p:ext uri="{BB962C8B-B14F-4D97-AF65-F5344CB8AC3E}">
        <p14:creationId xmlns:p14="http://schemas.microsoft.com/office/powerpoint/2010/main" val="4185782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2C3D8-9F6D-879B-1230-C8AA4D25C70D}"/>
              </a:ext>
            </a:extLst>
          </p:cNvPr>
          <p:cNvSpPr>
            <a:spLocks noGrp="1"/>
          </p:cNvSpPr>
          <p:nvPr>
            <p:ph type="title"/>
          </p:nvPr>
        </p:nvSpPr>
        <p:spPr/>
        <p:txBody>
          <a:bodyPr/>
          <a:lstStyle/>
          <a:p>
            <a:r>
              <a:rPr lang="en-GB" dirty="0"/>
              <a:t>Audience participation</a:t>
            </a:r>
          </a:p>
        </p:txBody>
      </p:sp>
      <p:sp>
        <p:nvSpPr>
          <p:cNvPr id="3" name="Text Placeholder 2">
            <a:extLst>
              <a:ext uri="{FF2B5EF4-FFF2-40B4-BE49-F238E27FC236}">
                <a16:creationId xmlns:a16="http://schemas.microsoft.com/office/drawing/2014/main" id="{EA864D10-6FC2-8424-49C4-FD0AB73196E2}"/>
              </a:ext>
            </a:extLst>
          </p:cNvPr>
          <p:cNvSpPr>
            <a:spLocks noGrp="1"/>
          </p:cNvSpPr>
          <p:nvPr>
            <p:ph type="body" idx="1"/>
          </p:nvPr>
        </p:nvSpPr>
        <p:spPr/>
        <p:txBody>
          <a:bodyPr/>
          <a:lstStyle/>
          <a:p>
            <a:r>
              <a:rPr lang="en-GB" dirty="0"/>
              <a:t>What is it to be “alive”?</a:t>
            </a:r>
          </a:p>
          <a:p>
            <a:pPr marL="800100" lvl="1">
              <a:spcAft>
                <a:spcPts val="900"/>
              </a:spcAft>
              <a:buFont typeface="Symbol" panose="05050102010706020507" pitchFamily="18" charset="2"/>
              <a:buChar char=""/>
            </a:pPr>
            <a:r>
              <a:rPr lang="en-GB" sz="2800" dirty="0">
                <a:latin typeface="Calibri" panose="020F0502020204030204" pitchFamily="34" charset="0"/>
                <a:ea typeface="Calibri" panose="020F0502020204030204" pitchFamily="34" charset="0"/>
                <a:cs typeface="Arial" panose="020B0604020202020204" pitchFamily="34" charset="0"/>
              </a:rPr>
              <a:t>Age 0-5: No concept of ‘alive’.</a:t>
            </a:r>
          </a:p>
          <a:p>
            <a:pPr marL="800100" lvl="1">
              <a:spcAft>
                <a:spcPts val="900"/>
              </a:spcAft>
              <a:buFont typeface="Symbol" panose="05050102010706020507" pitchFamily="18" charset="2"/>
              <a:buChar char=""/>
            </a:pPr>
            <a:r>
              <a:rPr lang="en-GB" sz="2800" dirty="0">
                <a:latin typeface="Calibri" panose="020F0502020204030204" pitchFamily="34" charset="0"/>
                <a:ea typeface="Calibri" panose="020F0502020204030204" pitchFamily="34" charset="0"/>
                <a:cs typeface="Arial" panose="020B0604020202020204" pitchFamily="34" charset="0"/>
              </a:rPr>
              <a:t>Age 6-7: Anything that is active in any way (e.g. makes a noise) is alive.</a:t>
            </a:r>
          </a:p>
          <a:p>
            <a:pPr marL="800100" lvl="1">
              <a:spcAft>
                <a:spcPts val="900"/>
              </a:spcAft>
              <a:buFont typeface="Symbol" panose="05050102010706020507" pitchFamily="18" charset="2"/>
              <a:buChar char=""/>
            </a:pPr>
            <a:r>
              <a:rPr lang="en-GB" sz="2800" dirty="0">
                <a:latin typeface="Calibri" panose="020F0502020204030204" pitchFamily="34" charset="0"/>
                <a:ea typeface="Calibri" panose="020F0502020204030204" pitchFamily="34" charset="0"/>
                <a:cs typeface="Arial" panose="020B0604020202020204" pitchFamily="34" charset="0"/>
              </a:rPr>
              <a:t>Age 8-9: Only (and all) things that move are alive.</a:t>
            </a:r>
          </a:p>
          <a:p>
            <a:pPr marL="800100" lvl="1">
              <a:spcAft>
                <a:spcPts val="900"/>
              </a:spcAft>
              <a:buFont typeface="Symbol" panose="05050102010706020507" pitchFamily="18" charset="2"/>
              <a:buChar char=""/>
            </a:pPr>
            <a:r>
              <a:rPr lang="en-GB" sz="2800" dirty="0">
                <a:latin typeface="Calibri" panose="020F0502020204030204" pitchFamily="34" charset="0"/>
                <a:ea typeface="Calibri" panose="020F0502020204030204" pitchFamily="34" charset="0"/>
                <a:cs typeface="Arial" panose="020B0604020202020204" pitchFamily="34" charset="0"/>
              </a:rPr>
              <a:t>Age 9-11: Things that move by themselves are alive.</a:t>
            </a:r>
          </a:p>
          <a:p>
            <a:pPr marL="800100" lvl="1">
              <a:spcAft>
                <a:spcPts val="900"/>
              </a:spcAft>
              <a:buFont typeface="Symbol" panose="05050102010706020507" pitchFamily="18" charset="2"/>
              <a:buChar char=""/>
            </a:pPr>
            <a:r>
              <a:rPr lang="en-GB" sz="2800" dirty="0">
                <a:latin typeface="Calibri" panose="020F0502020204030204" pitchFamily="34" charset="0"/>
                <a:ea typeface="Calibri" panose="020F0502020204030204" pitchFamily="34" charset="0"/>
                <a:cs typeface="Arial" panose="020B0604020202020204" pitchFamily="34" charset="0"/>
              </a:rPr>
              <a:t>Age 11+: Only animals, or animals and plants, are alive.</a:t>
            </a:r>
          </a:p>
          <a:p>
            <a:pPr lvl="1"/>
            <a:endParaRPr lang="en-GB" dirty="0"/>
          </a:p>
        </p:txBody>
      </p:sp>
      <p:sp>
        <p:nvSpPr>
          <p:cNvPr id="7" name="TextBox 6">
            <a:extLst>
              <a:ext uri="{FF2B5EF4-FFF2-40B4-BE49-F238E27FC236}">
                <a16:creationId xmlns:a16="http://schemas.microsoft.com/office/drawing/2014/main" id="{61746CF5-8348-857D-AC5E-CC465C8A0E7C}"/>
              </a:ext>
            </a:extLst>
          </p:cNvPr>
          <p:cNvSpPr txBox="1"/>
          <p:nvPr/>
        </p:nvSpPr>
        <p:spPr>
          <a:xfrm>
            <a:off x="3959630" y="5885759"/>
            <a:ext cx="3308465" cy="523220"/>
          </a:xfrm>
          <a:prstGeom prst="rect">
            <a:avLst/>
          </a:prstGeom>
          <a:noFill/>
        </p:spPr>
        <p:txBody>
          <a:bodyPr wrap="square">
            <a:spAutoFit/>
          </a:bodyPr>
          <a:lstStyle/>
          <a:p>
            <a:pPr>
              <a:spcAft>
                <a:spcPts val="1200"/>
              </a:spcAft>
            </a:pPr>
            <a:r>
              <a:rPr lang="en-GB" sz="1400" i="1" dirty="0">
                <a:latin typeface="Calibri" panose="020F0502020204030204" pitchFamily="34" charset="0"/>
                <a:ea typeface="Calibri" panose="020F0502020204030204" pitchFamily="34" charset="0"/>
                <a:cs typeface="Arial" panose="020B0604020202020204" pitchFamily="34" charset="0"/>
              </a:rPr>
              <a:t>Biology &gt; Big idea BCL: The cellular basis of life &gt; Topic BCL1: Cells</a:t>
            </a:r>
            <a:endParaRPr lang="en-GB" sz="20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6818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2C3D8-9F6D-879B-1230-C8AA4D25C70D}"/>
              </a:ext>
            </a:extLst>
          </p:cNvPr>
          <p:cNvSpPr>
            <a:spLocks noGrp="1"/>
          </p:cNvSpPr>
          <p:nvPr>
            <p:ph type="title"/>
          </p:nvPr>
        </p:nvSpPr>
        <p:spPr/>
        <p:txBody>
          <a:bodyPr/>
          <a:lstStyle/>
          <a:p>
            <a:r>
              <a:rPr lang="en-GB" dirty="0"/>
              <a:t>Audience participation</a:t>
            </a:r>
          </a:p>
        </p:txBody>
      </p:sp>
      <p:sp>
        <p:nvSpPr>
          <p:cNvPr id="3" name="Text Placeholder 2">
            <a:extLst>
              <a:ext uri="{FF2B5EF4-FFF2-40B4-BE49-F238E27FC236}">
                <a16:creationId xmlns:a16="http://schemas.microsoft.com/office/drawing/2014/main" id="{EA864D10-6FC2-8424-49C4-FD0AB73196E2}"/>
              </a:ext>
            </a:extLst>
          </p:cNvPr>
          <p:cNvSpPr>
            <a:spLocks noGrp="1"/>
          </p:cNvSpPr>
          <p:nvPr>
            <p:ph type="body" idx="1"/>
          </p:nvPr>
        </p:nvSpPr>
        <p:spPr/>
        <p:txBody>
          <a:bodyPr>
            <a:normAutofit/>
          </a:bodyPr>
          <a:lstStyle/>
          <a:p>
            <a:r>
              <a:rPr lang="en-GB" dirty="0"/>
              <a:t>Still common for MRS GREN to be taught up to age 11</a:t>
            </a:r>
          </a:p>
          <a:p>
            <a:pPr lvl="1"/>
            <a:r>
              <a:rPr lang="en-GB" dirty="0"/>
              <a:t>This model isn’t perfect, and difficult to convince children that plants (and other organisms) comply</a:t>
            </a:r>
          </a:p>
          <a:p>
            <a:r>
              <a:rPr lang="en-GB" dirty="0"/>
              <a:t>Introduce cells, organs, systems from 11 onwards</a:t>
            </a:r>
          </a:p>
          <a:p>
            <a:r>
              <a:rPr lang="en-GB" dirty="0"/>
              <a:t>36% of children aged 14-15 used cellular respiration as a criterion for life</a:t>
            </a:r>
            <a:r>
              <a:rPr lang="en-GB" sz="1900" dirty="0"/>
              <a:t> (Arnold and Simpson, 1979)</a:t>
            </a:r>
            <a:endParaRPr lang="en-GB" dirty="0"/>
          </a:p>
        </p:txBody>
      </p:sp>
      <p:sp>
        <p:nvSpPr>
          <p:cNvPr id="6" name="TextBox 5">
            <a:extLst>
              <a:ext uri="{FF2B5EF4-FFF2-40B4-BE49-F238E27FC236}">
                <a16:creationId xmlns:a16="http://schemas.microsoft.com/office/drawing/2014/main" id="{15242C54-C447-20F6-2003-43F45E61F6CF}"/>
              </a:ext>
            </a:extLst>
          </p:cNvPr>
          <p:cNvSpPr txBox="1"/>
          <p:nvPr/>
        </p:nvSpPr>
        <p:spPr>
          <a:xfrm>
            <a:off x="3959630" y="5885759"/>
            <a:ext cx="3308465" cy="523220"/>
          </a:xfrm>
          <a:prstGeom prst="rect">
            <a:avLst/>
          </a:prstGeom>
          <a:noFill/>
        </p:spPr>
        <p:txBody>
          <a:bodyPr wrap="square">
            <a:spAutoFit/>
          </a:bodyPr>
          <a:lstStyle/>
          <a:p>
            <a:pPr>
              <a:spcAft>
                <a:spcPts val="1200"/>
              </a:spcAft>
            </a:pPr>
            <a:r>
              <a:rPr lang="en-GB" sz="1400" i="1" dirty="0">
                <a:latin typeface="Calibri" panose="020F0502020204030204" pitchFamily="34" charset="0"/>
                <a:ea typeface="Calibri" panose="020F0502020204030204" pitchFamily="34" charset="0"/>
                <a:cs typeface="Arial" panose="020B0604020202020204" pitchFamily="34" charset="0"/>
              </a:rPr>
              <a:t>Biology &gt; Big idea BCL: The cellular basis of life &gt; Topic BCL1: Cells</a:t>
            </a:r>
            <a:endParaRPr lang="en-GB" sz="20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347984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078ab53-bb02-47a0-9393-a7ee0c0e7637">
      <Terms xmlns="http://schemas.microsoft.com/office/infopath/2007/PartnerControls"/>
    </lcf76f155ced4ddcb4097134ff3c332f>
    <TaxCatchAll xmlns="d0d77455-7254-4fb4-bfd1-be8580902935"/>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347846A1787E24BAA4B8FCA035797FD" ma:contentTypeVersion="18" ma:contentTypeDescription="Create a new document." ma:contentTypeScope="" ma:versionID="5f4190c483744ece1ee32e1113af221d">
  <xsd:schema xmlns:xsd="http://www.w3.org/2001/XMLSchema" xmlns:xs="http://www.w3.org/2001/XMLSchema" xmlns:p="http://schemas.microsoft.com/office/2006/metadata/properties" xmlns:ns2="0078ab53-bb02-47a0-9393-a7ee0c0e7637" xmlns:ns3="d0d77455-7254-4fb4-bfd1-be8580902935" targetNamespace="http://schemas.microsoft.com/office/2006/metadata/properties" ma:root="true" ma:fieldsID="12522b8496e5d47805fd89946b01ff7c" ns2:_="" ns3:_="">
    <xsd:import namespace="0078ab53-bb02-47a0-9393-a7ee0c0e7637"/>
    <xsd:import namespace="d0d77455-7254-4fb4-bfd1-be858090293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element ref="ns2:MediaServiceLocation"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78ab53-bb02-47a0-9393-a7ee0c0e763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dexed="true"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5ae5fb22-0559-4a01-99f6-a695058b864a"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0d77455-7254-4fb4-bfd1-be8580902935"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de88e587-e731-473e-bbcd-498f0d54029a}" ma:internalName="TaxCatchAll" ma:showField="CatchAllData" ma:web="d0d77455-7254-4fb4-bfd1-be858090293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7B8E46-A8F6-4F7C-A005-108FD80EE908}">
  <ds:schemaRefs>
    <ds:schemaRef ds:uri="http://schemas.microsoft.com/sharepoint/v3/contenttype/forms"/>
  </ds:schemaRefs>
</ds:datastoreItem>
</file>

<file path=customXml/itemProps2.xml><?xml version="1.0" encoding="utf-8"?>
<ds:datastoreItem xmlns:ds="http://schemas.openxmlformats.org/officeDocument/2006/customXml" ds:itemID="{15ACAA70-6631-4405-A1A6-F8C83E6FC279}">
  <ds:schemaRefs>
    <ds:schemaRef ds:uri="http://purl.org/dc/elements/1.1/"/>
    <ds:schemaRef ds:uri="http://purl.org/dc/terms/"/>
    <ds:schemaRef ds:uri="http://purl.org/dc/dcmitype/"/>
    <ds:schemaRef ds:uri="http://schemas.microsoft.com/office/2006/metadata/properties"/>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d0d77455-7254-4fb4-bfd1-be8580902935"/>
    <ds:schemaRef ds:uri="0078ab53-bb02-47a0-9393-a7ee0c0e7637"/>
  </ds:schemaRefs>
</ds:datastoreItem>
</file>

<file path=customXml/itemProps3.xml><?xml version="1.0" encoding="utf-8"?>
<ds:datastoreItem xmlns:ds="http://schemas.openxmlformats.org/officeDocument/2006/customXml" ds:itemID="{51CAF798-AB0D-4415-969B-DB4F9F4D33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78ab53-bb02-47a0-9393-a7ee0c0e7637"/>
    <ds:schemaRef ds:uri="d0d77455-7254-4fb4-bfd1-be858090293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7</TotalTime>
  <Words>1396</Words>
  <Application>Microsoft Office PowerPoint</Application>
  <PresentationFormat>Widescreen</PresentationFormat>
  <Paragraphs>139</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Aptos</vt:lpstr>
      <vt:lpstr>Aptos Display</vt:lpstr>
      <vt:lpstr>Arial</vt:lpstr>
      <vt:lpstr>Calibri</vt:lpstr>
      <vt:lpstr>Helvetica</vt:lpstr>
      <vt:lpstr>Segoe UI</vt:lpstr>
      <vt:lpstr>Symbol</vt:lpstr>
      <vt:lpstr>office theme</vt:lpstr>
      <vt:lpstr>ITAP 3 : ‘Provide high quality feedback’.</vt:lpstr>
      <vt:lpstr>Aims of the sessions:</vt:lpstr>
      <vt:lpstr>Link with ITTECF</vt:lpstr>
      <vt:lpstr>Revisiting the Education Endowment Foundation (2021) Teacher Feedback to Improve Pupil Learning Guidance Report. </vt:lpstr>
      <vt:lpstr>PowerPoint Presentation</vt:lpstr>
      <vt:lpstr>Exploring school feedback for learning policies</vt:lpstr>
      <vt:lpstr>Feedback feedforward in subject area</vt:lpstr>
      <vt:lpstr>Audience participation</vt:lpstr>
      <vt:lpstr>Audience participation</vt:lpstr>
      <vt:lpstr>Imagine that an alien spaceship is firing its death rays at Earth! The death rays will destroy everything that is made of cells. Things that are not made of cells will not be affected.</vt:lpstr>
      <vt:lpstr>PowerPoint Presentation</vt:lpstr>
      <vt:lpstr>Planning time </vt:lpstr>
      <vt:lpstr>Evaluation post lesson (preparation for Day 5)</vt:lpstr>
      <vt:lpstr>Lunch / break </vt:lpstr>
      <vt:lpstr>Afternoon session: </vt:lpstr>
      <vt:lpstr>Day 5 planning</vt:lpstr>
      <vt:lpstr>Aims of the sessions:</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Robert Campbell</dc:creator>
  <cp:lastModifiedBy>Robert Campbell</cp:lastModifiedBy>
  <cp:revision>283</cp:revision>
  <dcterms:created xsi:type="dcterms:W3CDTF">2024-11-08T13:08:57Z</dcterms:created>
  <dcterms:modified xsi:type="dcterms:W3CDTF">2025-01-29T08:52:19Z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0x010100D347846A1787E24BAA4B8FCA035797FD</vt:lpwstr>
  </property>
  <property fmtid="{D5CDD505-2E9C-101B-9397-08002B2CF9AE}" pid="3" name="MediaServiceImageTags">
    <vt:lpwstr/>
  </property>
</Properties>
</file>