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sldIdLst>
    <p:sldId id="269" r:id="rId5"/>
    <p:sldId id="263" r:id="rId6"/>
    <p:sldId id="260" r:id="rId7"/>
    <p:sldId id="267" r:id="rId8"/>
    <p:sldId id="270" r:id="rId9"/>
    <p:sldId id="266" r:id="rId10"/>
    <p:sldId id="264" r:id="rId11"/>
    <p:sldId id="268" r:id="rId12"/>
    <p:sldId id="259" r:id="rId13"/>
    <p:sldId id="262" r:id="rId14"/>
    <p:sldId id="271" r:id="rId15"/>
    <p:sldId id="261" r:id="rId16"/>
    <p:sldId id="265" r:id="rId17"/>
    <p:sldId id="258" r:id="rId18"/>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Sinclair" initials="AS" lastIdx="4" clrIdx="0"/>
  <p:cmAuthor id="2" name="Robert Campbell" initials="RC"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AF875-2149-440F-827F-18B180791C8F}" v="44" dt="2019-12-05T22:45:52.792"/>
    <p1510:client id="{094EBA56-D342-4186-9D41-FAAC8AB21659}" v="4" dt="2019-12-09T14:28:36.183"/>
    <p1510:client id="{63AF437E-9BB7-113D-6509-8A85C32C1149}" v="46" dt="2020-08-24T09:52:17.318"/>
    <p1510:client id="{CD9051F1-EC5E-04CB-C303-E6AF2FA01C57}" v="258" dt="2020-08-20T13:22:18.1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214" autoAdjust="0"/>
    <p:restoredTop sz="86427" autoAdjust="0"/>
  </p:normalViewPr>
  <p:slideViewPr>
    <p:cSldViewPr snapToGrid="0">
      <p:cViewPr>
        <p:scale>
          <a:sx n="34" d="100"/>
          <a:sy n="34" d="100"/>
        </p:scale>
        <p:origin x="1748" y="7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846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97967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04894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8342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27115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27942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0405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7514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72258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7614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70715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0690827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10AE-6E33-49F3-BA3E-AF0E9C74440D}"/>
              </a:ext>
            </a:extLst>
          </p:cNvPr>
          <p:cNvSpPr>
            <a:spLocks noGrp="1"/>
          </p:cNvSpPr>
          <p:nvPr>
            <p:ph type="ctrTitle"/>
          </p:nvPr>
        </p:nvSpPr>
        <p:spPr/>
        <p:txBody>
          <a:bodyPr/>
          <a:lstStyle/>
          <a:p>
            <a:r>
              <a:rPr lang="en-GB" dirty="0"/>
              <a:t>Examples of developing the hooks biology</a:t>
            </a:r>
          </a:p>
        </p:txBody>
      </p:sp>
      <p:sp>
        <p:nvSpPr>
          <p:cNvPr id="3" name="Subtitle 2">
            <a:extLst>
              <a:ext uri="{FF2B5EF4-FFF2-40B4-BE49-F238E27FC236}">
                <a16:creationId xmlns:a16="http://schemas.microsoft.com/office/drawing/2014/main" id="{FCDD6C44-38CE-4132-8125-C2070428D29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202866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2412" y="1499239"/>
            <a:ext cx="4187547" cy="4893647"/>
          </a:xfrm>
          <a:prstGeom prst="rect">
            <a:avLst/>
          </a:prstGeom>
        </p:spPr>
        <p:txBody>
          <a:bodyPr wrap="square" anchor="t">
            <a:spAutoFit/>
          </a:bodyPr>
          <a:lstStyle/>
          <a:p>
            <a:r>
              <a:rPr lang="en-GB" b="1" i="1" u="sng" dirty="0"/>
              <a:t>Method: </a:t>
            </a:r>
          </a:p>
          <a:p>
            <a:r>
              <a:rPr lang="en-GB" sz="1200" u="sng" dirty="0"/>
              <a:t>You will need:</a:t>
            </a:r>
          </a:p>
          <a:p>
            <a:pPr marL="171450" indent="-171450">
              <a:buFont typeface="Arial" panose="020B0604020202020204" pitchFamily="34" charset="0"/>
              <a:buChar char="•"/>
            </a:pPr>
            <a:r>
              <a:rPr lang="en-GB" sz="1200" dirty="0"/>
              <a:t>A large mouth plastic cup </a:t>
            </a:r>
          </a:p>
          <a:p>
            <a:pPr marL="171450" indent="-171450">
              <a:buFont typeface="Arial" panose="020B0604020202020204" pitchFamily="34" charset="0"/>
              <a:buChar char="•"/>
            </a:pPr>
            <a:r>
              <a:rPr lang="en-GB" sz="1200" dirty="0"/>
              <a:t>Rubber band </a:t>
            </a:r>
          </a:p>
          <a:p>
            <a:pPr marL="171450" indent="-171450">
              <a:buFont typeface="Arial" panose="020B0604020202020204" pitchFamily="34" charset="0"/>
              <a:buChar char="•"/>
            </a:pPr>
            <a:r>
              <a:rPr lang="en-GB" sz="1200" dirty="0"/>
              <a:t>91% isopropyl alcohol (rubbing alcohol) </a:t>
            </a:r>
          </a:p>
          <a:p>
            <a:pPr marL="171450" indent="-171450">
              <a:buFont typeface="Arial" panose="020B0604020202020204" pitchFamily="34" charset="0"/>
              <a:buChar char="•"/>
            </a:pPr>
            <a:r>
              <a:rPr lang="en-GB" sz="1200" dirty="0"/>
              <a:t>Sharpie® pens, various colours </a:t>
            </a:r>
          </a:p>
          <a:p>
            <a:pPr marL="171450" indent="-171450">
              <a:buFont typeface="Arial" panose="020B0604020202020204" pitchFamily="34" charset="0"/>
              <a:buChar char="•"/>
            </a:pPr>
            <a:r>
              <a:rPr lang="en-GB" sz="1200" dirty="0"/>
              <a:t>Piece of white cotton fabric </a:t>
            </a:r>
          </a:p>
          <a:p>
            <a:pPr marL="171450" indent="-171450">
              <a:buFont typeface="Arial" panose="020B0604020202020204" pitchFamily="34" charset="0"/>
              <a:buChar char="•"/>
            </a:pPr>
            <a:r>
              <a:rPr lang="en-GB" sz="1200" dirty="0"/>
              <a:t>Dropper squeeze bottle</a:t>
            </a:r>
          </a:p>
          <a:p>
            <a:pPr marL="171450" indent="-171450">
              <a:buFont typeface="Arial" panose="020B0604020202020204" pitchFamily="34" charset="0"/>
              <a:buChar char="•"/>
            </a:pPr>
            <a:endParaRPr lang="en-GB" sz="1200" dirty="0"/>
          </a:p>
          <a:p>
            <a:r>
              <a:rPr lang="en-GB" sz="1200" dirty="0"/>
              <a:t>1. Place the plastic cup inside the middle of the fabric. </a:t>
            </a:r>
          </a:p>
          <a:p>
            <a:r>
              <a:rPr lang="en-GB" sz="1200" dirty="0"/>
              <a:t>2. Position the opening of the cup directly under the section of fabric that you want to decorate. </a:t>
            </a:r>
          </a:p>
          <a:p>
            <a:r>
              <a:rPr lang="en-GB" sz="1200" dirty="0"/>
              <a:t>3. Stretch the rubber band over the fabric and the cup to secure the fabric in place.</a:t>
            </a:r>
          </a:p>
          <a:p>
            <a:r>
              <a:rPr lang="en-GB" sz="1200" dirty="0"/>
              <a:t>4. Place dots of different coloured ink in a circular pattern about the size of a 50p piece in the centre of the stretched out fabric.  </a:t>
            </a:r>
          </a:p>
          <a:p>
            <a:r>
              <a:rPr lang="en-GB" sz="1200" dirty="0"/>
              <a:t>5. Slowly squeeze approximately 20 drops of rubbing alcohol into the centre of the circle of dots. </a:t>
            </a:r>
          </a:p>
          <a:p>
            <a:r>
              <a:rPr lang="en-GB" sz="1200" dirty="0"/>
              <a:t>6. Allow the developed design to dry for three to five minutes before moving on to a new area of the fabric.</a:t>
            </a:r>
          </a:p>
          <a:p>
            <a:endParaRPr lang="en-GB" sz="1200" dirty="0"/>
          </a:p>
          <a:p>
            <a:endParaRPr lang="en-GB" sz="1200" dirty="0"/>
          </a:p>
          <a:p>
            <a:endParaRPr lang="en-GB" sz="1200" dirty="0"/>
          </a:p>
          <a:p>
            <a:endParaRPr lang="en-GB" dirty="0"/>
          </a:p>
        </p:txBody>
      </p:sp>
      <p:sp>
        <p:nvSpPr>
          <p:cNvPr id="9" name="Rectangle 8"/>
          <p:cNvSpPr/>
          <p:nvPr/>
        </p:nvSpPr>
        <p:spPr>
          <a:xfrm>
            <a:off x="687358" y="303315"/>
            <a:ext cx="4930652" cy="1292662"/>
          </a:xfrm>
          <a:prstGeom prst="rect">
            <a:avLst/>
          </a:prstGeom>
        </p:spPr>
        <p:txBody>
          <a:bodyPr wrap="square" lIns="91440" tIns="45720" rIns="91440" bIns="45720" anchor="t">
            <a:spAutoFit/>
          </a:bodyPr>
          <a:lstStyle/>
          <a:p>
            <a:r>
              <a:rPr lang="en-GB" b="1" u="sng" dirty="0"/>
              <a:t>Working scientifically skills/questions: </a:t>
            </a:r>
          </a:p>
          <a:p>
            <a:r>
              <a:rPr lang="en-GB" sz="1200" dirty="0"/>
              <a:t>Planning and setting up different types of enquiries  – Prediction </a:t>
            </a:r>
            <a:endParaRPr lang="en-GB" sz="1200" dirty="0">
              <a:cs typeface="Calibri"/>
            </a:endParaRPr>
          </a:p>
          <a:p>
            <a:r>
              <a:rPr lang="en-GB" sz="1200" dirty="0"/>
              <a:t>LKS2 What will happen to the pen marks when alcohol is added?</a:t>
            </a:r>
            <a:endParaRPr lang="en-GB" dirty="0"/>
          </a:p>
          <a:p>
            <a:r>
              <a:rPr lang="en-GB" sz="1200" dirty="0"/>
              <a:t>KS3 What would happen if water was added instead of rubbing alcohol? </a:t>
            </a:r>
          </a:p>
          <a:p>
            <a:endParaRPr lang="en-GB" sz="1200" dirty="0">
              <a:cs typeface="Calibri" panose="020F0502020204030204"/>
            </a:endParaRPr>
          </a:p>
          <a:p>
            <a:endParaRPr lang="en-GB" sz="1200" dirty="0">
              <a:cs typeface="Calibri" panose="020F0502020204030204"/>
            </a:endParaRPr>
          </a:p>
        </p:txBody>
      </p:sp>
      <p:sp>
        <p:nvSpPr>
          <p:cNvPr id="10" name="TextBox 9"/>
          <p:cNvSpPr txBox="1"/>
          <p:nvPr/>
        </p:nvSpPr>
        <p:spPr>
          <a:xfrm>
            <a:off x="1832767" y="5401141"/>
            <a:ext cx="2916221" cy="1323439"/>
          </a:xfrm>
          <a:prstGeom prst="rect">
            <a:avLst/>
          </a:prstGeom>
          <a:noFill/>
        </p:spPr>
        <p:txBody>
          <a:bodyPr wrap="square" rtlCol="0" anchor="t">
            <a:spAutoFit/>
          </a:bodyPr>
          <a:lstStyle/>
          <a:p>
            <a:r>
              <a:rPr lang="en-GB" sz="1600" b="1" u="sng" dirty="0"/>
              <a:t>National Curriculum links: </a:t>
            </a:r>
          </a:p>
          <a:p>
            <a:endParaRPr lang="en-GB" sz="1600" b="1" u="sng" dirty="0"/>
          </a:p>
          <a:p>
            <a:endParaRPr lang="en-GB" sz="1400" dirty="0"/>
          </a:p>
          <a:p>
            <a:endParaRPr lang="en-GB" sz="1600" b="1" u="sng" dirty="0"/>
          </a:p>
          <a:p>
            <a:endParaRPr lang="en-GB" dirty="0"/>
          </a:p>
        </p:txBody>
      </p:sp>
      <p:sp>
        <p:nvSpPr>
          <p:cNvPr id="13" name="TextBox 12"/>
          <p:cNvSpPr txBox="1"/>
          <p:nvPr/>
        </p:nvSpPr>
        <p:spPr>
          <a:xfrm>
            <a:off x="8534816" y="2528"/>
            <a:ext cx="2613114" cy="584775"/>
          </a:xfrm>
          <a:prstGeom prst="rect">
            <a:avLst/>
          </a:prstGeom>
          <a:noFill/>
        </p:spPr>
        <p:txBody>
          <a:bodyPr wrap="square" rtlCol="0" anchor="t">
            <a:spAutoFit/>
          </a:bodyPr>
          <a:lstStyle/>
          <a:p>
            <a:r>
              <a:rPr lang="en-GB" b="1" i="1" u="sng" dirty="0">
                <a:ea typeface="+mn-lt"/>
                <a:cs typeface="+mn-lt"/>
              </a:rPr>
              <a:t>Vocabulary:</a:t>
            </a:r>
            <a:endParaRPr lang="en-US" dirty="0">
              <a:ea typeface="+mn-lt"/>
              <a:cs typeface="+mn-lt"/>
            </a:endParaRPr>
          </a:p>
          <a:p>
            <a:endParaRPr lang="en-GB" sz="1400" b="1" u="sng" dirty="0"/>
          </a:p>
        </p:txBody>
      </p:sp>
      <p:sp>
        <p:nvSpPr>
          <p:cNvPr id="15" name="Rectangle 14"/>
          <p:cNvSpPr/>
          <p:nvPr/>
        </p:nvSpPr>
        <p:spPr>
          <a:xfrm>
            <a:off x="1659655" y="2423469"/>
            <a:ext cx="7658728" cy="707886"/>
          </a:xfrm>
          <a:prstGeom prst="rect">
            <a:avLst/>
          </a:prstGeom>
          <a:noFill/>
        </p:spPr>
        <p:txBody>
          <a:bodyPr wrap="square" lIns="91440" tIns="45720" rIns="91440" bIns="45720" anchor="t">
            <a:spAutoFit/>
          </a:bodyPr>
          <a:lstStyle/>
          <a:p>
            <a:pPr algn="ctr"/>
            <a:r>
              <a:rPr lang="en-US" sz="4000" b="1" dirty="0">
                <a:ln w="9525">
                  <a:solidFill>
                    <a:prstClr val="white"/>
                  </a:solidFill>
                  <a:prstDash val="solid"/>
                </a:ln>
                <a:effectLst>
                  <a:outerShdw blurRad="12700" dist="38100" dir="2700000" algn="tl" rotWithShape="0">
                    <a:srgbClr val="C42F1A">
                      <a:lumMod val="60000"/>
                      <a:lumOff val="40000"/>
                    </a:srgbClr>
                  </a:outerShdw>
                </a:effectLst>
              </a:rPr>
              <a:t>Sharpie Chromatography</a:t>
            </a:r>
            <a:endParaRPr lang="en-US" sz="4000" b="1" cap="none" spc="0" dirty="0">
              <a:ln w="9525">
                <a:solidFill>
                  <a:prstClr val="white"/>
                </a:solidFill>
                <a:prstDash val="solid"/>
              </a:ln>
              <a:effectLst>
                <a:outerShdw blurRad="12700" dist="38100" dir="2700000" algn="tl" rotWithShape="0">
                  <a:srgbClr val="C42F1A">
                    <a:lumMod val="60000"/>
                    <a:lumOff val="40000"/>
                  </a:srgbClr>
                </a:outerShdw>
              </a:effectLst>
            </a:endParaRPr>
          </a:p>
        </p:txBody>
      </p:sp>
      <p:sp>
        <p:nvSpPr>
          <p:cNvPr id="6" name="TextBox 5">
            <a:extLst>
              <a:ext uri="{FF2B5EF4-FFF2-40B4-BE49-F238E27FC236}">
                <a16:creationId xmlns:a16="http://schemas.microsoft.com/office/drawing/2014/main" id="{EA64938C-0635-47BC-BB3B-DEE7A72F3E63}"/>
              </a:ext>
            </a:extLst>
          </p:cNvPr>
          <p:cNvSpPr txBox="1"/>
          <p:nvPr/>
        </p:nvSpPr>
        <p:spPr>
          <a:xfrm>
            <a:off x="7795004" y="3182398"/>
            <a:ext cx="4109918"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dirty="0"/>
              <a:t>Science behind it.....</a:t>
            </a:r>
          </a:p>
          <a:p>
            <a:r>
              <a:rPr lang="en-GB" sz="1200" dirty="0"/>
              <a:t>This is really a lesson in the concepts of solubility, colour mixing, and the movement of molecules. The Sharpie markers contain permanent ink, which will not wash away with water. Permanent ink is hydrophobic, meaning it is not soluble in water. However, the molecules of ink are soluble in another solvent called rubbing alcohol. This solvent carries the different colours of ink with it as it spreads in a circular pattern from the centre of the shirt.</a:t>
            </a:r>
          </a:p>
          <a:p>
            <a:endParaRPr lang="en-GB" sz="1200" dirty="0"/>
          </a:p>
          <a:p>
            <a:r>
              <a:rPr lang="en-GB" sz="1200" dirty="0">
                <a:cs typeface="Calibri" panose="020F0502020204030204"/>
              </a:rPr>
              <a:t>Please refer to CLEAPSS if wanting to use rubbing alcohol. </a:t>
            </a:r>
          </a:p>
          <a:p>
            <a:endParaRPr lang="en-US" sz="1600" u="sng" dirty="0">
              <a:cs typeface="Calibri" panose="020F0502020204030204"/>
            </a:endParaRPr>
          </a:p>
        </p:txBody>
      </p:sp>
      <p:sp>
        <p:nvSpPr>
          <p:cNvPr id="19" name="TextBox 3">
            <a:extLst>
              <a:ext uri="{FF2B5EF4-FFF2-40B4-BE49-F238E27FC236}">
                <a16:creationId xmlns:a16="http://schemas.microsoft.com/office/drawing/2014/main" id="{7E13130F-6C0E-4EE7-8AE8-2C3903BCEF15}"/>
              </a:ext>
            </a:extLst>
          </p:cNvPr>
          <p:cNvSpPr txBox="1"/>
          <p:nvPr/>
        </p:nvSpPr>
        <p:spPr>
          <a:xfrm>
            <a:off x="4636271" y="-48515"/>
            <a:ext cx="4201885"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0070C0"/>
                </a:solidFill>
                <a:latin typeface="Verdana"/>
              </a:rPr>
              <a:t>Developing the Hook!</a:t>
            </a:r>
            <a:endParaRPr lang="en-US" sz="2000" dirty="0"/>
          </a:p>
        </p:txBody>
      </p:sp>
      <p:graphicFrame>
        <p:nvGraphicFramePr>
          <p:cNvPr id="4" name="Table 3">
            <a:extLst>
              <a:ext uri="{FF2B5EF4-FFF2-40B4-BE49-F238E27FC236}">
                <a16:creationId xmlns:a16="http://schemas.microsoft.com/office/drawing/2014/main" id="{1B1A25EB-99D9-4B87-8258-CED4EA4F078B}"/>
              </a:ext>
            </a:extLst>
          </p:cNvPr>
          <p:cNvGraphicFramePr>
            <a:graphicFrameLocks noGrp="1"/>
          </p:cNvGraphicFramePr>
          <p:nvPr>
            <p:extLst>
              <p:ext uri="{D42A27DB-BD31-4B8C-83A1-F6EECF244321}">
                <p14:modId xmlns:p14="http://schemas.microsoft.com/office/powerpoint/2010/main" val="4120718662"/>
              </p:ext>
            </p:extLst>
          </p:nvPr>
        </p:nvGraphicFramePr>
        <p:xfrm>
          <a:off x="1652577" y="5730240"/>
          <a:ext cx="3276600" cy="1127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3652111082"/>
                    </a:ext>
                  </a:extLst>
                </a:gridCol>
                <a:gridCol w="1638300">
                  <a:extLst>
                    <a:ext uri="{9D8B030D-6E8A-4147-A177-3AD203B41FA5}">
                      <a16:colId xmlns:a16="http://schemas.microsoft.com/office/drawing/2014/main" val="2536961643"/>
                    </a:ext>
                  </a:extLst>
                </a:gridCol>
              </a:tblGrid>
              <a:tr h="0">
                <a:tc>
                  <a:txBody>
                    <a:bodyPr/>
                    <a:lstStyle/>
                    <a:p>
                      <a:pPr algn="ctr" fontAlgn="base"/>
                      <a:r>
                        <a:rPr lang="en-US" sz="1100" dirty="0">
                          <a:effectLst/>
                        </a:rPr>
                        <a:t>Lower Key Stage 2  </a:t>
                      </a:r>
                      <a:endParaRPr lang="en-US" dirty="0">
                        <a:effectLst/>
                      </a:endParaRPr>
                    </a:p>
                  </a:txBody>
                  <a:tcPr anchor="ctr"/>
                </a:tc>
                <a:tc>
                  <a:txBody>
                    <a:bodyPr/>
                    <a:lstStyle/>
                    <a:p>
                      <a:pPr algn="ctr" fontAlgn="base"/>
                      <a:r>
                        <a:rPr lang="en-US" sz="1100" dirty="0">
                          <a:effectLst/>
                        </a:rPr>
                        <a:t>Key Stage 3  </a:t>
                      </a:r>
                      <a:endParaRPr lang="en-US" dirty="0">
                        <a:effectLst/>
                      </a:endParaRPr>
                    </a:p>
                  </a:txBody>
                  <a:tcPr anchor="ctr"/>
                </a:tc>
                <a:extLst>
                  <a:ext uri="{0D108BD9-81ED-4DB2-BD59-A6C34878D82A}">
                    <a16:rowId xmlns:a16="http://schemas.microsoft.com/office/drawing/2014/main" val="2637414472"/>
                  </a:ext>
                </a:extLst>
              </a:tr>
              <a:tr h="0">
                <a:tc>
                  <a:txBody>
                    <a:bodyPr/>
                    <a:lstStyle/>
                    <a:p>
                      <a:pPr algn="ctr" fontAlgn="base"/>
                      <a:r>
                        <a:rPr lang="en-US" sz="1100" dirty="0">
                          <a:effectLst/>
                        </a:rPr>
                        <a:t>States of Matter </a:t>
                      </a:r>
                    </a:p>
                    <a:p>
                      <a:pPr lvl="0" algn="ctr">
                        <a:buNone/>
                      </a:pPr>
                      <a:r>
                        <a:rPr lang="en-US" sz="1100" dirty="0">
                          <a:effectLst/>
                        </a:rPr>
                        <a:t>(Year 4)</a:t>
                      </a:r>
                    </a:p>
                  </a:txBody>
                  <a:tcPr anchor="ctr"/>
                </a:tc>
                <a:tc>
                  <a:txBody>
                    <a:bodyPr/>
                    <a:lstStyle/>
                    <a:p>
                      <a:pPr algn="ctr" fontAlgn="base"/>
                      <a:r>
                        <a:rPr lang="en-US" sz="1100" dirty="0">
                          <a:effectLst/>
                        </a:rPr>
                        <a:t>Solutions </a:t>
                      </a:r>
                      <a:endParaRPr lang="en-US" dirty="0">
                        <a:effectLst/>
                      </a:endParaRPr>
                    </a:p>
                    <a:p>
                      <a:pPr algn="ctr" fontAlgn="base"/>
                      <a:r>
                        <a:rPr lang="en-US" sz="1100" dirty="0">
                          <a:effectLst/>
                        </a:rPr>
                        <a:t>chromatography </a:t>
                      </a:r>
                      <a:endParaRPr lang="en-US" dirty="0">
                        <a:effectLst/>
                      </a:endParaRPr>
                    </a:p>
                    <a:p>
                      <a:pPr algn="ctr" fontAlgn="base"/>
                      <a:endParaRPr lang="en-US" dirty="0">
                        <a:effectLst/>
                      </a:endParaRPr>
                    </a:p>
                    <a:p>
                      <a:pPr algn="ctr" fontAlgn="base"/>
                      <a:r>
                        <a:rPr lang="en-US" sz="1100" dirty="0">
                          <a:effectLst/>
                        </a:rPr>
                        <a:t>Chemistry </a:t>
                      </a:r>
                      <a:endParaRPr lang="en-US" dirty="0">
                        <a:effectLst/>
                      </a:endParaRPr>
                    </a:p>
                  </a:txBody>
                  <a:tcPr anchor="ctr"/>
                </a:tc>
                <a:extLst>
                  <a:ext uri="{0D108BD9-81ED-4DB2-BD59-A6C34878D82A}">
                    <a16:rowId xmlns:a16="http://schemas.microsoft.com/office/drawing/2014/main" val="330565757"/>
                  </a:ext>
                </a:extLst>
              </a:tr>
            </a:tbl>
          </a:graphicData>
        </a:graphic>
      </p:graphicFrame>
      <p:graphicFrame>
        <p:nvGraphicFramePr>
          <p:cNvPr id="11" name="Table 10">
            <a:extLst>
              <a:ext uri="{FF2B5EF4-FFF2-40B4-BE49-F238E27FC236}">
                <a16:creationId xmlns:a16="http://schemas.microsoft.com/office/drawing/2014/main" id="{11C4579C-7006-4F65-8B00-2BB54C1E2ABF}"/>
              </a:ext>
            </a:extLst>
          </p:cNvPr>
          <p:cNvGraphicFramePr>
            <a:graphicFrameLocks noGrp="1"/>
          </p:cNvGraphicFramePr>
          <p:nvPr>
            <p:extLst>
              <p:ext uri="{D42A27DB-BD31-4B8C-83A1-F6EECF244321}">
                <p14:modId xmlns:p14="http://schemas.microsoft.com/office/powerpoint/2010/main" val="2126739065"/>
              </p:ext>
            </p:extLst>
          </p:nvPr>
        </p:nvGraphicFramePr>
        <p:xfrm>
          <a:off x="7168422" y="412068"/>
          <a:ext cx="4571166" cy="2148840"/>
        </p:xfrm>
        <a:graphic>
          <a:graphicData uri="http://schemas.openxmlformats.org/drawingml/2006/table">
            <a:tbl>
              <a:tblPr firstRow="1" bandRow="1">
                <a:tableStyleId>{5C22544A-7EE6-4342-B048-85BDC9FD1C3A}</a:tableStyleId>
              </a:tblPr>
              <a:tblGrid>
                <a:gridCol w="1466684">
                  <a:extLst>
                    <a:ext uri="{9D8B030D-6E8A-4147-A177-3AD203B41FA5}">
                      <a16:colId xmlns:a16="http://schemas.microsoft.com/office/drawing/2014/main" val="3699214479"/>
                    </a:ext>
                  </a:extLst>
                </a:gridCol>
                <a:gridCol w="1552241">
                  <a:extLst>
                    <a:ext uri="{9D8B030D-6E8A-4147-A177-3AD203B41FA5}">
                      <a16:colId xmlns:a16="http://schemas.microsoft.com/office/drawing/2014/main" val="3942708263"/>
                    </a:ext>
                  </a:extLst>
                </a:gridCol>
                <a:gridCol w="1552241">
                  <a:extLst>
                    <a:ext uri="{9D8B030D-6E8A-4147-A177-3AD203B41FA5}">
                      <a16:colId xmlns:a16="http://schemas.microsoft.com/office/drawing/2014/main" val="4055324556"/>
                    </a:ext>
                  </a:extLst>
                </a:gridCol>
              </a:tblGrid>
              <a:tr h="240237">
                <a:tc>
                  <a:txBody>
                    <a:bodyPr/>
                    <a:lstStyle/>
                    <a:p>
                      <a:pPr algn="ctr" rtl="0" fontAlgn="base"/>
                      <a:r>
                        <a:rPr lang="en-US" sz="1200" dirty="0">
                          <a:effectLst/>
                        </a:rPr>
                        <a:t>LKS2 </a:t>
                      </a:r>
                      <a:endParaRPr lang="en-US" dirty="0">
                        <a:effectLst/>
                      </a:endParaRPr>
                    </a:p>
                  </a:txBody>
                  <a:tcPr anchor="ctr"/>
                </a:tc>
                <a:tc>
                  <a:txBody>
                    <a:bodyPr/>
                    <a:lstStyle/>
                    <a:p>
                      <a:pPr algn="ctr" rtl="0" fontAlgn="base"/>
                      <a:r>
                        <a:rPr lang="en-US" sz="1200" dirty="0">
                          <a:effectLst/>
                        </a:rPr>
                        <a:t>UKS2 </a:t>
                      </a:r>
                      <a:endParaRPr lang="en-US" dirty="0">
                        <a:effectLst/>
                      </a:endParaRPr>
                    </a:p>
                  </a:txBody>
                  <a:tcPr anchor="ctr"/>
                </a:tc>
                <a:tc>
                  <a:txBody>
                    <a:bodyPr/>
                    <a:lstStyle/>
                    <a:p>
                      <a:pPr algn="ctr" rtl="0" fontAlgn="base"/>
                      <a:r>
                        <a:rPr lang="en-US" sz="1200" dirty="0">
                          <a:effectLst/>
                        </a:rPr>
                        <a:t>KS3  </a:t>
                      </a:r>
                      <a:endParaRPr lang="en-US" dirty="0">
                        <a:effectLst/>
                      </a:endParaRPr>
                    </a:p>
                  </a:txBody>
                  <a:tcPr anchor="ctr"/>
                </a:tc>
                <a:extLst>
                  <a:ext uri="{0D108BD9-81ED-4DB2-BD59-A6C34878D82A}">
                    <a16:rowId xmlns:a16="http://schemas.microsoft.com/office/drawing/2014/main" val="2657853522"/>
                  </a:ext>
                </a:extLst>
              </a:tr>
              <a:tr h="1514539">
                <a:tc>
                  <a:txBody>
                    <a:bodyPr/>
                    <a:lstStyle/>
                    <a:p>
                      <a:pPr algn="ctr" rtl="0" fontAlgn="base"/>
                      <a:r>
                        <a:rPr lang="en-US" sz="1100" dirty="0">
                          <a:effectLst/>
                        </a:rPr>
                        <a:t>I can plan different types of enquiries </a:t>
                      </a:r>
                      <a:endParaRPr lang="en-US" dirty="0">
                        <a:effectLst/>
                      </a:endParaRPr>
                    </a:p>
                    <a:p>
                      <a:pPr algn="ctr" rtl="0" fontAlgn="base"/>
                      <a:endParaRPr lang="en-US" dirty="0">
                        <a:effectLst/>
                      </a:endParaRPr>
                    </a:p>
                    <a:p>
                      <a:pPr algn="ctr" rtl="0" fontAlgn="base"/>
                      <a:r>
                        <a:rPr lang="en-US" sz="1100" dirty="0">
                          <a:effectLst/>
                        </a:rPr>
                        <a:t>I can suggest improvements and raise further questions </a:t>
                      </a:r>
                      <a:endParaRPr lang="en-US" dirty="0">
                        <a:effectLst/>
                      </a:endParaRPr>
                    </a:p>
                  </a:txBody>
                  <a:tcPr anchor="ctr"/>
                </a:tc>
                <a:tc>
                  <a:txBody>
                    <a:bodyPr/>
                    <a:lstStyle/>
                    <a:p>
                      <a:pPr algn="ctr" rtl="0" fontAlgn="base"/>
                      <a:r>
                        <a:rPr lang="en-US" sz="1100" dirty="0">
                          <a:effectLst/>
                        </a:rPr>
                        <a:t>I can plan different types of scientific enquiries to answer questions. </a:t>
                      </a:r>
                      <a:endParaRPr lang="en-US" dirty="0">
                        <a:effectLst/>
                      </a:endParaRPr>
                    </a:p>
                    <a:p>
                      <a:pPr algn="ctr" rtl="0" fontAlgn="base"/>
                      <a:endParaRPr lang="en-US" dirty="0">
                        <a:effectLst/>
                      </a:endParaRPr>
                    </a:p>
                    <a:p>
                      <a:pPr algn="ctr" rtl="0" fontAlgn="base"/>
                      <a:r>
                        <a:rPr lang="en-US" sz="1100" dirty="0">
                          <a:effectLst/>
                        </a:rPr>
                        <a:t>I can use results to make  </a:t>
                      </a:r>
                      <a:endParaRPr lang="en-US" dirty="0">
                        <a:effectLst/>
                      </a:endParaRPr>
                    </a:p>
                    <a:p>
                      <a:pPr algn="ctr" rtl="0" fontAlgn="base"/>
                      <a:r>
                        <a:rPr lang="en-US" sz="1100" dirty="0">
                          <a:effectLst/>
                        </a:rPr>
                        <a:t>predictions and set up more tests (including fair tests) </a:t>
                      </a:r>
                      <a:endParaRPr lang="en-US" dirty="0">
                        <a:effectLst/>
                      </a:endParaRPr>
                    </a:p>
                  </a:txBody>
                  <a:tcPr anchor="ctr"/>
                </a:tc>
                <a:tc>
                  <a:txBody>
                    <a:bodyPr/>
                    <a:lstStyle/>
                    <a:p>
                      <a:pPr algn="ctr" rtl="0" fontAlgn="base"/>
                      <a:r>
                        <a:rPr lang="en-US" sz="1100" dirty="0">
                          <a:effectLst/>
                        </a:rPr>
                        <a:t>I can develop a line of enquiry on observations of the real world alongside prior knowledge. </a:t>
                      </a:r>
                      <a:endParaRPr lang="en-US" dirty="0">
                        <a:effectLst/>
                      </a:endParaRPr>
                    </a:p>
                    <a:p>
                      <a:pPr algn="ctr" rtl="0" fontAlgn="base"/>
                      <a:endParaRPr lang="en-US" dirty="0">
                        <a:effectLst/>
                      </a:endParaRPr>
                    </a:p>
                    <a:p>
                      <a:pPr algn="ctr" rtl="0" fontAlgn="base"/>
                      <a:r>
                        <a:rPr lang="en-US" sz="1100" dirty="0">
                          <a:effectLst/>
                        </a:rPr>
                        <a:t>I can identify which sources of data/ </a:t>
                      </a:r>
                      <a:endParaRPr lang="en-US" dirty="0">
                        <a:effectLst/>
                      </a:endParaRPr>
                    </a:p>
                    <a:p>
                      <a:pPr algn="ctr" rtl="0" fontAlgn="base"/>
                      <a:r>
                        <a:rPr lang="en-US" sz="1100" dirty="0">
                          <a:effectLst/>
                        </a:rPr>
                        <a:t>information will be most valid/reliable </a:t>
                      </a:r>
                      <a:endParaRPr lang="en-US" dirty="0">
                        <a:effectLst/>
                      </a:endParaRPr>
                    </a:p>
                  </a:txBody>
                  <a:tcPr anchor="ctr"/>
                </a:tc>
                <a:extLst>
                  <a:ext uri="{0D108BD9-81ED-4DB2-BD59-A6C34878D82A}">
                    <a16:rowId xmlns:a16="http://schemas.microsoft.com/office/drawing/2014/main" val="1504639047"/>
                  </a:ext>
                </a:extLst>
              </a:tr>
            </a:tbl>
          </a:graphicData>
        </a:graphic>
      </p:graphicFrame>
    </p:spTree>
    <p:extLst>
      <p:ext uri="{BB962C8B-B14F-4D97-AF65-F5344CB8AC3E}">
        <p14:creationId xmlns:p14="http://schemas.microsoft.com/office/powerpoint/2010/main" val="232170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3" grpId="0"/>
      <p:bldP spid="15" grpId="0"/>
      <p:bldP spid="6"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1D258-FB41-44B3-965A-68EA6219C33E}"/>
              </a:ext>
            </a:extLst>
          </p:cNvPr>
          <p:cNvSpPr>
            <a:spLocks noGrp="1"/>
          </p:cNvSpPr>
          <p:nvPr>
            <p:ph type="ctrTitle"/>
          </p:nvPr>
        </p:nvSpPr>
        <p:spPr/>
        <p:txBody>
          <a:bodyPr/>
          <a:lstStyle/>
          <a:p>
            <a:r>
              <a:rPr lang="en-GB" dirty="0"/>
              <a:t>Developing the hook examples for physics</a:t>
            </a:r>
          </a:p>
        </p:txBody>
      </p:sp>
      <p:sp>
        <p:nvSpPr>
          <p:cNvPr id="3" name="Subtitle 2">
            <a:extLst>
              <a:ext uri="{FF2B5EF4-FFF2-40B4-BE49-F238E27FC236}">
                <a16:creationId xmlns:a16="http://schemas.microsoft.com/office/drawing/2014/main" id="{33E400E2-3406-4D6E-9ACE-11CF16C70541}"/>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30229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4232" y="1786374"/>
            <a:ext cx="3948492" cy="3970318"/>
          </a:xfrm>
          <a:prstGeom prst="rect">
            <a:avLst/>
          </a:prstGeom>
        </p:spPr>
        <p:txBody>
          <a:bodyPr wrap="square" anchor="t">
            <a:spAutoFit/>
          </a:bodyPr>
          <a:lstStyle/>
          <a:p>
            <a:r>
              <a:rPr lang="en-GB" b="1" i="1" u="sng" dirty="0"/>
              <a:t>Method: </a:t>
            </a:r>
          </a:p>
          <a:p>
            <a:r>
              <a:rPr lang="en-GB" sz="1200" u="sng" dirty="0"/>
              <a:t>You will need:</a:t>
            </a:r>
          </a:p>
          <a:p>
            <a:r>
              <a:rPr lang="en-GB" sz="1200" dirty="0"/>
              <a:t>•cosmic  ball</a:t>
            </a:r>
          </a:p>
          <a:p>
            <a:pPr marL="171450" indent="-171450">
              <a:buFont typeface="Arial" panose="020B0604020202020204" pitchFamily="34" charset="0"/>
              <a:buChar char="•"/>
            </a:pPr>
            <a:r>
              <a:rPr lang="en-GB" sz="1200" dirty="0"/>
              <a:t>Student volunteers</a:t>
            </a:r>
          </a:p>
          <a:p>
            <a:pPr marL="171450" indent="-171450">
              <a:buFont typeface="Arial" panose="020B0604020202020204" pitchFamily="34" charset="0"/>
              <a:buChar char="•"/>
            </a:pPr>
            <a:endParaRPr lang="en-GB" sz="1200" dirty="0"/>
          </a:p>
          <a:p>
            <a:r>
              <a:rPr lang="en-GB" sz="1200" dirty="0"/>
              <a:t>Show the students that if you touch both sides of the cosmic ball on the metal plates it will create a complete circuit and the ball will light and buzz. </a:t>
            </a:r>
          </a:p>
          <a:p>
            <a:r>
              <a:rPr lang="en-GB" sz="1200" dirty="0"/>
              <a:t>Repeat with one student. Place one hand on one of the metal plates, Hold their hand with your other hand. Firstly get them to leave their second free. The ball will not light. </a:t>
            </a:r>
          </a:p>
          <a:p>
            <a:r>
              <a:rPr lang="en-GB" sz="1200" dirty="0"/>
              <a:t>Ask the student to place their free hand on the free metal plate with your hand on the second plate. The ball will light and buzz as a complete circuit is made, </a:t>
            </a:r>
          </a:p>
          <a:p>
            <a:r>
              <a:rPr lang="en-GB" sz="1200" dirty="0"/>
              <a:t>Repeat with a whole class of students. </a:t>
            </a:r>
          </a:p>
          <a:p>
            <a:endParaRPr lang="en-GB" sz="1200" dirty="0"/>
          </a:p>
          <a:p>
            <a:endParaRPr lang="en-GB" sz="1200" dirty="0"/>
          </a:p>
          <a:p>
            <a:endParaRPr lang="en-GB" sz="1200" dirty="0"/>
          </a:p>
          <a:p>
            <a:endParaRPr lang="en-GB" dirty="0"/>
          </a:p>
        </p:txBody>
      </p:sp>
      <p:sp>
        <p:nvSpPr>
          <p:cNvPr id="9" name="Rectangle 8"/>
          <p:cNvSpPr/>
          <p:nvPr/>
        </p:nvSpPr>
        <p:spPr>
          <a:xfrm>
            <a:off x="520558" y="288582"/>
            <a:ext cx="5551138" cy="1477328"/>
          </a:xfrm>
          <a:prstGeom prst="rect">
            <a:avLst/>
          </a:prstGeom>
        </p:spPr>
        <p:txBody>
          <a:bodyPr wrap="square" lIns="91440" tIns="45720" rIns="91440" bIns="45720" anchor="t">
            <a:spAutoFit/>
          </a:bodyPr>
          <a:lstStyle/>
          <a:p>
            <a:r>
              <a:rPr lang="en-GB" b="1" u="sng" dirty="0"/>
              <a:t>Working scientifically skills/questions: </a:t>
            </a:r>
          </a:p>
          <a:p>
            <a:r>
              <a:rPr lang="en-GB" sz="1200" b="1" dirty="0"/>
              <a:t>Using equipment</a:t>
            </a:r>
            <a:endParaRPr lang="en-GB" sz="1200" b="1" dirty="0">
              <a:cs typeface="Calibri"/>
            </a:endParaRPr>
          </a:p>
          <a:p>
            <a:r>
              <a:rPr lang="en-GB" sz="1200" dirty="0"/>
              <a:t>LKS2 How will I get the cosmic ball to light/buzz? </a:t>
            </a:r>
            <a:endParaRPr lang="en-GB" sz="1200" dirty="0">
              <a:cs typeface="Calibri"/>
            </a:endParaRPr>
          </a:p>
          <a:p>
            <a:r>
              <a:rPr lang="en-GB" sz="1200" dirty="0"/>
              <a:t>UKS2 What happened when you added more people to the circuit? </a:t>
            </a:r>
            <a:endParaRPr lang="en-GB" sz="1200" dirty="0">
              <a:cs typeface="Calibri"/>
            </a:endParaRPr>
          </a:p>
          <a:p>
            <a:endParaRPr lang="en-GB" sz="1200" dirty="0">
              <a:cs typeface="Calibri"/>
            </a:endParaRPr>
          </a:p>
          <a:p>
            <a:endParaRPr lang="en-GB" sz="1200" dirty="0">
              <a:cs typeface="Calibri"/>
            </a:endParaRPr>
          </a:p>
          <a:p>
            <a:endParaRPr lang="en-GB" sz="1200" dirty="0"/>
          </a:p>
        </p:txBody>
      </p:sp>
      <p:sp>
        <p:nvSpPr>
          <p:cNvPr id="10" name="TextBox 9"/>
          <p:cNvSpPr txBox="1"/>
          <p:nvPr/>
        </p:nvSpPr>
        <p:spPr>
          <a:xfrm>
            <a:off x="2968522" y="4557393"/>
            <a:ext cx="2916221" cy="1323439"/>
          </a:xfrm>
          <a:prstGeom prst="rect">
            <a:avLst/>
          </a:prstGeom>
          <a:noFill/>
        </p:spPr>
        <p:txBody>
          <a:bodyPr wrap="square" rtlCol="0" anchor="t">
            <a:spAutoFit/>
          </a:bodyPr>
          <a:lstStyle/>
          <a:p>
            <a:r>
              <a:rPr lang="en-GB" sz="1600" b="1" u="sng" dirty="0"/>
              <a:t>National Curriculum links: </a:t>
            </a:r>
          </a:p>
          <a:p>
            <a:endParaRPr lang="en-GB" sz="1600" b="1" u="sng" dirty="0"/>
          </a:p>
          <a:p>
            <a:endParaRPr lang="en-GB" sz="1400" dirty="0"/>
          </a:p>
          <a:p>
            <a:endParaRPr lang="en-GB" sz="1600" b="1" u="sng" dirty="0"/>
          </a:p>
          <a:p>
            <a:endParaRPr lang="en-GB" dirty="0"/>
          </a:p>
        </p:txBody>
      </p:sp>
      <p:sp>
        <p:nvSpPr>
          <p:cNvPr id="13" name="TextBox 12"/>
          <p:cNvSpPr txBox="1"/>
          <p:nvPr/>
        </p:nvSpPr>
        <p:spPr>
          <a:xfrm>
            <a:off x="8249043" y="230038"/>
            <a:ext cx="2890205" cy="584775"/>
          </a:xfrm>
          <a:prstGeom prst="rect">
            <a:avLst/>
          </a:prstGeom>
          <a:noFill/>
        </p:spPr>
        <p:txBody>
          <a:bodyPr wrap="square" rtlCol="0" anchor="t">
            <a:spAutoFit/>
          </a:bodyPr>
          <a:lstStyle/>
          <a:p>
            <a:r>
              <a:rPr lang="en-GB" b="1" i="1" u="sng" dirty="0">
                <a:ea typeface="+mn-lt"/>
                <a:cs typeface="+mn-lt"/>
              </a:rPr>
              <a:t>Vocabulary:</a:t>
            </a:r>
            <a:endParaRPr lang="en-US" dirty="0">
              <a:ea typeface="+mn-lt"/>
              <a:cs typeface="+mn-lt"/>
            </a:endParaRPr>
          </a:p>
          <a:p>
            <a:endParaRPr lang="en-GB" sz="1400" b="1" i="1" u="sng" dirty="0"/>
          </a:p>
        </p:txBody>
      </p:sp>
      <p:sp>
        <p:nvSpPr>
          <p:cNvPr id="15" name="Rectangle 14"/>
          <p:cNvSpPr/>
          <p:nvPr/>
        </p:nvSpPr>
        <p:spPr>
          <a:xfrm>
            <a:off x="2266636" y="310478"/>
            <a:ext cx="7658728" cy="400110"/>
          </a:xfrm>
          <a:prstGeom prst="rect">
            <a:avLst/>
          </a:prstGeom>
          <a:noFill/>
        </p:spPr>
        <p:txBody>
          <a:bodyPr wrap="square" lIns="91440" tIns="45720" rIns="91440" bIns="45720" anchor="t">
            <a:spAutoFit/>
          </a:bodyPr>
          <a:lstStyle/>
          <a:p>
            <a:pPr algn="ctr"/>
            <a:r>
              <a:rPr lang="en-US" sz="2000" b="1" dirty="0">
                <a:ln w="9525">
                  <a:solidFill>
                    <a:prstClr val="white"/>
                  </a:solidFill>
                  <a:prstDash val="solid"/>
                </a:ln>
                <a:effectLst>
                  <a:outerShdw blurRad="12700" dist="38100" dir="2700000" algn="tl" rotWithShape="0">
                    <a:srgbClr val="C42F1A">
                      <a:lumMod val="60000"/>
                      <a:lumOff val="40000"/>
                    </a:srgbClr>
                  </a:outerShdw>
                </a:effectLst>
              </a:rPr>
              <a:t>Developing the hook Cosmic Ball</a:t>
            </a:r>
            <a:endParaRPr lang="en-US" sz="2000" b="1" cap="none" spc="0" dirty="0">
              <a:ln w="9525">
                <a:solidFill>
                  <a:prstClr val="white"/>
                </a:solidFill>
                <a:prstDash val="solid"/>
              </a:ln>
              <a:effectLst>
                <a:outerShdw blurRad="12700" dist="38100" dir="2700000" algn="tl" rotWithShape="0">
                  <a:srgbClr val="C42F1A">
                    <a:lumMod val="60000"/>
                    <a:lumOff val="40000"/>
                  </a:srgbClr>
                </a:outerShdw>
              </a:effectLst>
            </a:endParaRPr>
          </a:p>
        </p:txBody>
      </p:sp>
      <p:sp>
        <p:nvSpPr>
          <p:cNvPr id="6" name="TextBox 5">
            <a:extLst>
              <a:ext uri="{FF2B5EF4-FFF2-40B4-BE49-F238E27FC236}">
                <a16:creationId xmlns:a16="http://schemas.microsoft.com/office/drawing/2014/main" id="{EA64938C-0635-47BC-BB3B-DEE7A72F3E63}"/>
              </a:ext>
            </a:extLst>
          </p:cNvPr>
          <p:cNvSpPr txBox="1"/>
          <p:nvPr/>
        </p:nvSpPr>
        <p:spPr>
          <a:xfrm>
            <a:off x="7490203" y="2451414"/>
            <a:ext cx="470179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t>Science behind it.....</a:t>
            </a:r>
            <a:endParaRPr lang="en-US" sz="2400" b="1" u="sng" dirty="0">
              <a:cs typeface="Calibri"/>
            </a:endParaRPr>
          </a:p>
          <a:p>
            <a:r>
              <a:rPr lang="en-GB" dirty="0"/>
              <a:t>Inside the ball is a circuit. By touching the metal plates this moves a switch to complete the circuit. The ball lights as the electrons are able to travel through the circuit. </a:t>
            </a:r>
            <a:endParaRPr lang="en-GB" dirty="0">
              <a:cs typeface="Calibri"/>
            </a:endParaRPr>
          </a:p>
          <a:p>
            <a:endParaRPr lang="en-US" sz="1600" u="sng" dirty="0"/>
          </a:p>
        </p:txBody>
      </p:sp>
      <p:graphicFrame>
        <p:nvGraphicFramePr>
          <p:cNvPr id="14" name="Table 13">
            <a:extLst>
              <a:ext uri="{FF2B5EF4-FFF2-40B4-BE49-F238E27FC236}">
                <a16:creationId xmlns:a16="http://schemas.microsoft.com/office/drawing/2014/main" id="{D26462C9-0E27-4AFC-B773-09E3EC6B5443}"/>
              </a:ext>
            </a:extLst>
          </p:cNvPr>
          <p:cNvGraphicFramePr>
            <a:graphicFrameLocks noGrp="1"/>
          </p:cNvGraphicFramePr>
          <p:nvPr>
            <p:extLst>
              <p:ext uri="{D42A27DB-BD31-4B8C-83A1-F6EECF244321}">
                <p14:modId xmlns:p14="http://schemas.microsoft.com/office/powerpoint/2010/main" val="464959709"/>
              </p:ext>
            </p:extLst>
          </p:nvPr>
        </p:nvGraphicFramePr>
        <p:xfrm>
          <a:off x="2563599" y="4867916"/>
          <a:ext cx="3320284" cy="1874520"/>
        </p:xfrm>
        <a:graphic>
          <a:graphicData uri="http://schemas.openxmlformats.org/drawingml/2006/table">
            <a:tbl>
              <a:tblPr firstRow="1" bandRow="1">
                <a:tableStyleId>{5C22544A-7EE6-4342-B048-85BDC9FD1C3A}</a:tableStyleId>
              </a:tblPr>
              <a:tblGrid>
                <a:gridCol w="1660142">
                  <a:extLst>
                    <a:ext uri="{9D8B030D-6E8A-4147-A177-3AD203B41FA5}">
                      <a16:colId xmlns:a16="http://schemas.microsoft.com/office/drawing/2014/main" val="3763272163"/>
                    </a:ext>
                  </a:extLst>
                </a:gridCol>
                <a:gridCol w="1660142">
                  <a:extLst>
                    <a:ext uri="{9D8B030D-6E8A-4147-A177-3AD203B41FA5}">
                      <a16:colId xmlns:a16="http://schemas.microsoft.com/office/drawing/2014/main" val="1579493732"/>
                    </a:ext>
                  </a:extLst>
                </a:gridCol>
              </a:tblGrid>
              <a:tr h="192826">
                <a:tc>
                  <a:txBody>
                    <a:bodyPr/>
                    <a:lstStyle/>
                    <a:p>
                      <a:pPr algn="ctr" fontAlgn="base"/>
                      <a:r>
                        <a:rPr lang="en-US" sz="1100" dirty="0">
                          <a:effectLst/>
                        </a:rPr>
                        <a:t>Lower Key Stage 2  </a:t>
                      </a:r>
                      <a:endParaRPr lang="en-US" dirty="0">
                        <a:effectLst/>
                      </a:endParaRPr>
                    </a:p>
                  </a:txBody>
                  <a:tcPr anchor="ctr"/>
                </a:tc>
                <a:tc>
                  <a:txBody>
                    <a:bodyPr/>
                    <a:lstStyle/>
                    <a:p>
                      <a:pPr lvl="0" algn="ctr">
                        <a:buNone/>
                      </a:pPr>
                      <a:r>
                        <a:rPr lang="en-US" sz="1100" dirty="0">
                          <a:effectLst/>
                        </a:rPr>
                        <a:t>Upper Key Stage 2</a:t>
                      </a:r>
                    </a:p>
                  </a:txBody>
                  <a:tcPr anchor="ctr"/>
                </a:tc>
                <a:extLst>
                  <a:ext uri="{0D108BD9-81ED-4DB2-BD59-A6C34878D82A}">
                    <a16:rowId xmlns:a16="http://schemas.microsoft.com/office/drawing/2014/main" val="98885953"/>
                  </a:ext>
                </a:extLst>
              </a:tr>
              <a:tr h="899852">
                <a:tc>
                  <a:txBody>
                    <a:bodyPr/>
                    <a:lstStyle/>
                    <a:p>
                      <a:pPr algn="ctr" fontAlgn="base"/>
                      <a:r>
                        <a:rPr lang="en-US" sz="1000" dirty="0">
                          <a:effectLst/>
                          <a:latin typeface="Trebuchet MS"/>
                        </a:rPr>
                        <a:t>Electricity </a:t>
                      </a:r>
                    </a:p>
                    <a:p>
                      <a:pPr lvl="0" algn="ctr">
                        <a:buNone/>
                      </a:pPr>
                      <a:r>
                        <a:rPr lang="en-US" sz="1000" dirty="0">
                          <a:effectLst/>
                          <a:latin typeface="Trebuchet MS"/>
                        </a:rPr>
                        <a:t> </a:t>
                      </a:r>
                      <a:r>
                        <a:rPr lang="en-GB" sz="1000" b="0" i="0" u="none" strike="noStrike" kern="1200" dirty="0">
                          <a:solidFill>
                            <a:schemeClr val="dk1"/>
                          </a:solidFill>
                          <a:effectLst/>
                          <a:latin typeface="+mn-lt"/>
                          <a:ea typeface="+mn-ea"/>
                          <a:cs typeface="+mn-cs"/>
                        </a:rPr>
                        <a:t>construct a simple series electrical circuit, identifying and naming its basic parts, including cells, wires, bulbs, switches and buzzers</a:t>
                      </a:r>
                    </a:p>
                    <a:p>
                      <a:pPr lvl="0" algn="ctr">
                        <a:buNone/>
                      </a:pPr>
                      <a:r>
                        <a:rPr lang="en-GB" sz="1000" b="0" i="0" u="none" strike="noStrike" kern="1200" dirty="0">
                          <a:solidFill>
                            <a:schemeClr val="dk1"/>
                          </a:solidFill>
                          <a:effectLst/>
                          <a:latin typeface="+mn-lt"/>
                          <a:ea typeface="+mn-ea"/>
                          <a:cs typeface="+mn-cs"/>
                        </a:rPr>
                        <a:t>(Year 4)</a:t>
                      </a:r>
                    </a:p>
                  </a:txBody>
                  <a:tcPr anchor="ctr"/>
                </a:tc>
                <a:tc>
                  <a:txBody>
                    <a:bodyPr/>
                    <a:lstStyle/>
                    <a:p>
                      <a:pPr lvl="0" algn="ctr">
                        <a:buNone/>
                      </a:pPr>
                      <a:r>
                        <a:rPr lang="en-US" sz="1000" dirty="0">
                          <a:effectLst/>
                          <a:latin typeface="Trebuchet MS"/>
                        </a:rPr>
                        <a:t>Electricity</a:t>
                      </a:r>
                    </a:p>
                    <a:p>
                      <a:pPr lvl="0" algn="ctr">
                        <a:buNone/>
                      </a:pPr>
                      <a:r>
                        <a:rPr lang="en-US" sz="1000" b="0" i="0" u="none" strike="noStrike" noProof="0" dirty="0">
                          <a:effectLst/>
                        </a:rPr>
                        <a:t>pupils should construct simple series circuits, to help them to answer questions about what happens when they try different components, for example, switches, bulbs, buzzers and motors</a:t>
                      </a:r>
                      <a:endParaRPr lang="en-US" dirty="0"/>
                    </a:p>
                    <a:p>
                      <a:pPr lvl="0" algn="ctr">
                        <a:buNone/>
                      </a:pPr>
                      <a:r>
                        <a:rPr lang="en-US" sz="1000" dirty="0">
                          <a:effectLst/>
                          <a:latin typeface="Trebuchet MS"/>
                        </a:rPr>
                        <a:t>(Year 6) </a:t>
                      </a:r>
                    </a:p>
                  </a:txBody>
                  <a:tcPr anchor="ctr"/>
                </a:tc>
                <a:extLst>
                  <a:ext uri="{0D108BD9-81ED-4DB2-BD59-A6C34878D82A}">
                    <a16:rowId xmlns:a16="http://schemas.microsoft.com/office/drawing/2014/main" val="1749963809"/>
                  </a:ext>
                </a:extLst>
              </a:tr>
            </a:tbl>
          </a:graphicData>
        </a:graphic>
      </p:graphicFrame>
      <p:graphicFrame>
        <p:nvGraphicFramePr>
          <p:cNvPr id="4" name="Table 3">
            <a:extLst>
              <a:ext uri="{FF2B5EF4-FFF2-40B4-BE49-F238E27FC236}">
                <a16:creationId xmlns:a16="http://schemas.microsoft.com/office/drawing/2014/main" id="{2FDE356A-8F17-420A-AAD0-97A3515DFBE1}"/>
              </a:ext>
            </a:extLst>
          </p:cNvPr>
          <p:cNvGraphicFramePr>
            <a:graphicFrameLocks noGrp="1"/>
          </p:cNvGraphicFramePr>
          <p:nvPr>
            <p:extLst>
              <p:ext uri="{D42A27DB-BD31-4B8C-83A1-F6EECF244321}">
                <p14:modId xmlns:p14="http://schemas.microsoft.com/office/powerpoint/2010/main" val="1100587839"/>
              </p:ext>
            </p:extLst>
          </p:nvPr>
        </p:nvGraphicFramePr>
        <p:xfrm>
          <a:off x="7805057" y="650421"/>
          <a:ext cx="2868584" cy="1480843"/>
        </p:xfrm>
        <a:graphic>
          <a:graphicData uri="http://schemas.openxmlformats.org/drawingml/2006/table">
            <a:tbl>
              <a:tblPr firstRow="1" bandRow="1">
                <a:tableStyleId>{5C22544A-7EE6-4342-B048-85BDC9FD1C3A}</a:tableStyleId>
              </a:tblPr>
              <a:tblGrid>
                <a:gridCol w="1358187">
                  <a:extLst>
                    <a:ext uri="{9D8B030D-6E8A-4147-A177-3AD203B41FA5}">
                      <a16:colId xmlns:a16="http://schemas.microsoft.com/office/drawing/2014/main" val="84575296"/>
                    </a:ext>
                  </a:extLst>
                </a:gridCol>
                <a:gridCol w="1510397">
                  <a:extLst>
                    <a:ext uri="{9D8B030D-6E8A-4147-A177-3AD203B41FA5}">
                      <a16:colId xmlns:a16="http://schemas.microsoft.com/office/drawing/2014/main" val="3990357317"/>
                    </a:ext>
                  </a:extLst>
                </a:gridCol>
              </a:tblGrid>
              <a:tr h="360878">
                <a:tc>
                  <a:txBody>
                    <a:bodyPr/>
                    <a:lstStyle/>
                    <a:p>
                      <a:pPr algn="ctr" rtl="0" fontAlgn="base"/>
                      <a:r>
                        <a:rPr lang="en-US" sz="1400" dirty="0">
                          <a:effectLst/>
                        </a:rPr>
                        <a:t>LKS2 </a:t>
                      </a:r>
                      <a:endParaRPr lang="en-US" dirty="0">
                        <a:effectLst/>
                      </a:endParaRPr>
                    </a:p>
                  </a:txBody>
                  <a:tcPr anchor="ctr"/>
                </a:tc>
                <a:tc>
                  <a:txBody>
                    <a:bodyPr/>
                    <a:lstStyle/>
                    <a:p>
                      <a:pPr algn="ctr" rtl="0" fontAlgn="base"/>
                      <a:r>
                        <a:rPr lang="en-US" sz="1400" dirty="0">
                          <a:effectLst/>
                        </a:rPr>
                        <a:t>UKS2 </a:t>
                      </a:r>
                      <a:endParaRPr lang="en-US" dirty="0">
                        <a:effectLst/>
                      </a:endParaRPr>
                    </a:p>
                  </a:txBody>
                  <a:tcPr anchor="ctr"/>
                </a:tc>
                <a:extLst>
                  <a:ext uri="{0D108BD9-81ED-4DB2-BD59-A6C34878D82A}">
                    <a16:rowId xmlns:a16="http://schemas.microsoft.com/office/drawing/2014/main" val="404188500"/>
                  </a:ext>
                </a:extLst>
              </a:tr>
              <a:tr h="1119965">
                <a:tc>
                  <a:txBody>
                    <a:bodyPr/>
                    <a:lstStyle/>
                    <a:p>
                      <a:pPr algn="ctr" rtl="0" fontAlgn="base"/>
                      <a:r>
                        <a:rPr lang="en-US" sz="1200" dirty="0">
                          <a:effectLst/>
                        </a:rPr>
                        <a:t>I can use different equipment to measure accurately </a:t>
                      </a:r>
                      <a:endParaRPr lang="en-US" dirty="0">
                        <a:effectLst/>
                      </a:endParaRPr>
                    </a:p>
                  </a:txBody>
                  <a:tcPr anchor="ctr"/>
                </a:tc>
                <a:tc>
                  <a:txBody>
                    <a:bodyPr/>
                    <a:lstStyle/>
                    <a:p>
                      <a:pPr algn="ctr" rtl="0" fontAlgn="base"/>
                      <a:r>
                        <a:rPr lang="en-US" sz="1200" dirty="0">
                          <a:effectLst/>
                        </a:rPr>
                        <a:t>I can select the most appropriate equipment </a:t>
                      </a:r>
                      <a:endParaRPr lang="en-US" dirty="0">
                        <a:effectLst/>
                      </a:endParaRPr>
                    </a:p>
                    <a:p>
                      <a:pPr algn="ctr" rtl="0" fontAlgn="base"/>
                      <a:r>
                        <a:rPr lang="en-US" sz="1200" dirty="0">
                          <a:effectLst/>
                        </a:rPr>
                        <a:t>  </a:t>
                      </a:r>
                      <a:endParaRPr lang="en-US" dirty="0">
                        <a:effectLst/>
                      </a:endParaRPr>
                    </a:p>
                  </a:txBody>
                  <a:tcPr anchor="ctr"/>
                </a:tc>
                <a:extLst>
                  <a:ext uri="{0D108BD9-81ED-4DB2-BD59-A6C34878D82A}">
                    <a16:rowId xmlns:a16="http://schemas.microsoft.com/office/drawing/2014/main" val="1669271413"/>
                  </a:ext>
                </a:extLst>
              </a:tr>
            </a:tbl>
          </a:graphicData>
        </a:graphic>
      </p:graphicFrame>
    </p:spTree>
    <p:extLst>
      <p:ext uri="{BB962C8B-B14F-4D97-AF65-F5344CB8AC3E}">
        <p14:creationId xmlns:p14="http://schemas.microsoft.com/office/powerpoint/2010/main" val="250151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3" grpId="0"/>
      <p:bldP spid="1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93135" y="1368138"/>
            <a:ext cx="7694533" cy="4524315"/>
          </a:xfrm>
          <a:prstGeom prst="rect">
            <a:avLst/>
          </a:prstGeom>
        </p:spPr>
        <p:txBody>
          <a:bodyPr wrap="square" anchor="t">
            <a:spAutoFit/>
          </a:bodyPr>
          <a:lstStyle/>
          <a:p>
            <a:r>
              <a:rPr lang="en-GB" sz="1200" b="1" i="1" u="sng" dirty="0"/>
              <a:t>Method: </a:t>
            </a:r>
          </a:p>
          <a:p>
            <a:r>
              <a:rPr lang="en-GB" sz="1200" u="sng" dirty="0"/>
              <a:t>You will need:</a:t>
            </a:r>
          </a:p>
          <a:p>
            <a:pPr marL="171450" indent="-171450">
              <a:buFont typeface="Arial" panose="020B0604020202020204" pitchFamily="34" charset="0"/>
              <a:buChar char="•"/>
            </a:pPr>
            <a:r>
              <a:rPr lang="en-GB" sz="1200" dirty="0"/>
              <a:t>Large eggs </a:t>
            </a:r>
          </a:p>
          <a:p>
            <a:pPr marL="171450" indent="-171450">
              <a:buFont typeface="Arial" panose="020B0604020202020204" pitchFamily="34" charset="0"/>
              <a:buChar char="•"/>
            </a:pPr>
            <a:r>
              <a:rPr lang="en-GB" sz="1200" dirty="0"/>
              <a:t>Cardboard tube from an empty roll of toilet paper</a:t>
            </a:r>
          </a:p>
          <a:p>
            <a:pPr marL="171450" indent="-171450">
              <a:buFont typeface="Arial" panose="020B0604020202020204" pitchFamily="34" charset="0"/>
              <a:buChar char="•"/>
            </a:pPr>
            <a:r>
              <a:rPr lang="en-GB" sz="1200" dirty="0"/>
              <a:t>Plastic plate</a:t>
            </a:r>
          </a:p>
          <a:p>
            <a:pPr marL="171450" indent="-171450">
              <a:buFont typeface="Arial" panose="020B0604020202020204" pitchFamily="34" charset="0"/>
              <a:buChar char="•"/>
            </a:pPr>
            <a:r>
              <a:rPr lang="en-GB" sz="1200" dirty="0"/>
              <a:t>Pitcher of water</a:t>
            </a:r>
          </a:p>
          <a:p>
            <a:pPr marL="171450" indent="-171450">
              <a:buFont typeface="Arial" panose="020B0604020202020204" pitchFamily="34" charset="0"/>
              <a:buChar char="•"/>
            </a:pPr>
            <a:r>
              <a:rPr lang="en-GB" sz="1200" dirty="0"/>
              <a:t>Large drinking glass</a:t>
            </a:r>
          </a:p>
          <a:p>
            <a:endParaRPr lang="en-GB" sz="1200" dirty="0"/>
          </a:p>
          <a:p>
            <a:r>
              <a:rPr lang="en-GB" sz="1200" dirty="0"/>
              <a:t>1.Fill the drinking glass about three-quarters full with water and centre the plate on top of the glass. </a:t>
            </a:r>
          </a:p>
          <a:p>
            <a:r>
              <a:rPr lang="en-GB" sz="1200" dirty="0"/>
              <a:t>2.Place the cardboard tube vertically on the plate, positioning it directly over the water. </a:t>
            </a:r>
          </a:p>
          <a:p>
            <a:r>
              <a:rPr lang="en-GB" sz="1200" dirty="0"/>
              <a:t>3.Carefully set the egg on top of the cardboard tube.</a:t>
            </a:r>
          </a:p>
          <a:p>
            <a:r>
              <a:rPr lang="en-GB" sz="1200" dirty="0"/>
              <a:t>4.Explain to your audience that the goal is to get the egg into the glass of water, but you’re not allowed to touch the egg, the cardboard tube or the glass of water. </a:t>
            </a:r>
          </a:p>
          <a:p>
            <a:r>
              <a:rPr lang="en-GB" sz="1200" dirty="0"/>
              <a:t>5. The only thing left for you to touch is the plate. Your going to smack the plate out of the way. Don’t do it just yet . . . read the next step.</a:t>
            </a:r>
          </a:p>
          <a:p>
            <a:r>
              <a:rPr lang="en-GB" sz="1200" dirty="0"/>
              <a:t>6. Stand directly behind the Egg Drop setup. If you’re right handed, hold your right hand straight out like you were going to karate chop something. </a:t>
            </a:r>
          </a:p>
          <a:p>
            <a:r>
              <a:rPr lang="en-GB" sz="1200" dirty="0"/>
              <a:t>7.Position your hand about 6 inches away from the edge of the plate. Then hit the plate of water.</a:t>
            </a:r>
          </a:p>
          <a:p>
            <a:endParaRPr lang="en-GB" sz="1200" dirty="0"/>
          </a:p>
          <a:p>
            <a:endParaRPr lang="en-GB" sz="1200" u="sng" dirty="0"/>
          </a:p>
          <a:p>
            <a:endParaRPr lang="en-GB" sz="1200" dirty="0"/>
          </a:p>
          <a:p>
            <a:endParaRPr lang="en-GB" sz="1200" dirty="0"/>
          </a:p>
          <a:p>
            <a:endParaRPr lang="en-GB" sz="1200" dirty="0"/>
          </a:p>
          <a:p>
            <a:endParaRPr lang="en-GB" sz="1200" dirty="0"/>
          </a:p>
        </p:txBody>
      </p:sp>
      <p:sp>
        <p:nvSpPr>
          <p:cNvPr id="9" name="Rectangle 8"/>
          <p:cNvSpPr/>
          <p:nvPr/>
        </p:nvSpPr>
        <p:spPr>
          <a:xfrm>
            <a:off x="199222" y="176063"/>
            <a:ext cx="6089295" cy="1292662"/>
          </a:xfrm>
          <a:prstGeom prst="rect">
            <a:avLst/>
          </a:prstGeom>
        </p:spPr>
        <p:txBody>
          <a:bodyPr wrap="square" lIns="91440" tIns="45720" rIns="91440" bIns="45720" anchor="t">
            <a:spAutoFit/>
          </a:bodyPr>
          <a:lstStyle/>
          <a:p>
            <a:r>
              <a:rPr lang="en-GB" b="1" u="sng" dirty="0"/>
              <a:t>Working scientifically skills/questions: </a:t>
            </a:r>
          </a:p>
          <a:p>
            <a:r>
              <a:rPr lang="en-GB" sz="1200" dirty="0"/>
              <a:t>Performing tests</a:t>
            </a:r>
          </a:p>
          <a:p>
            <a:r>
              <a:rPr lang="en-GB" sz="1200" dirty="0"/>
              <a:t>UKS2 Can you set up the equipment as shown in the image? </a:t>
            </a:r>
          </a:p>
          <a:p>
            <a:r>
              <a:rPr lang="en-GB" sz="1200" dirty="0"/>
              <a:t>KS3 How can you ensure that the experiment is successful? What Health and Safety considerations are there?</a:t>
            </a:r>
          </a:p>
          <a:p>
            <a:endParaRPr lang="en-GB" sz="1200" dirty="0"/>
          </a:p>
        </p:txBody>
      </p:sp>
      <p:sp>
        <p:nvSpPr>
          <p:cNvPr id="10" name="TextBox 9"/>
          <p:cNvSpPr txBox="1"/>
          <p:nvPr/>
        </p:nvSpPr>
        <p:spPr>
          <a:xfrm>
            <a:off x="2048079" y="5128050"/>
            <a:ext cx="2732767" cy="1723549"/>
          </a:xfrm>
          <a:prstGeom prst="rect">
            <a:avLst/>
          </a:prstGeom>
          <a:noFill/>
        </p:spPr>
        <p:txBody>
          <a:bodyPr wrap="square" rtlCol="0" anchor="t">
            <a:spAutoFit/>
          </a:bodyPr>
          <a:lstStyle/>
          <a:p>
            <a:r>
              <a:rPr lang="en-GB" sz="1600" b="1" u="sng" dirty="0"/>
              <a:t>National Curriculum links: </a:t>
            </a:r>
          </a:p>
          <a:p>
            <a:endParaRPr lang="en-GB" sz="1600" b="1" u="sng" dirty="0"/>
          </a:p>
          <a:p>
            <a:endParaRPr lang="en-GB" sz="1200" dirty="0"/>
          </a:p>
          <a:p>
            <a:endParaRPr lang="en-GB" sz="1400" dirty="0"/>
          </a:p>
          <a:p>
            <a:endParaRPr lang="en-GB" sz="1400" dirty="0"/>
          </a:p>
          <a:p>
            <a:endParaRPr lang="en-GB" sz="1600" b="1" u="sng" dirty="0"/>
          </a:p>
          <a:p>
            <a:endParaRPr lang="en-GB" dirty="0"/>
          </a:p>
        </p:txBody>
      </p:sp>
      <p:sp>
        <p:nvSpPr>
          <p:cNvPr id="13" name="TextBox 12"/>
          <p:cNvSpPr txBox="1"/>
          <p:nvPr/>
        </p:nvSpPr>
        <p:spPr>
          <a:xfrm>
            <a:off x="8447166" y="44134"/>
            <a:ext cx="3495752" cy="769441"/>
          </a:xfrm>
          <a:prstGeom prst="rect">
            <a:avLst/>
          </a:prstGeom>
          <a:noFill/>
        </p:spPr>
        <p:txBody>
          <a:bodyPr wrap="square" rtlCol="0" anchor="t">
            <a:spAutoFit/>
          </a:bodyPr>
          <a:lstStyle/>
          <a:p>
            <a:r>
              <a:rPr lang="en-GB" b="1" i="1" u="sng" dirty="0"/>
              <a:t>Vocabulary</a:t>
            </a:r>
            <a:r>
              <a:rPr lang="en-GB" b="1" i="1" u="sng" dirty="0">
                <a:ea typeface="+mn-lt"/>
                <a:cs typeface="+mn-lt"/>
              </a:rPr>
              <a:t>:</a:t>
            </a:r>
            <a:endParaRPr lang="en-GB" b="1" i="1" u="sng" dirty="0"/>
          </a:p>
          <a:p>
            <a:endParaRPr lang="en-GB" sz="1400" b="1" u="sng" dirty="0"/>
          </a:p>
          <a:p>
            <a:endParaRPr lang="en-GB" sz="1200" dirty="0"/>
          </a:p>
        </p:txBody>
      </p:sp>
      <p:sp>
        <p:nvSpPr>
          <p:cNvPr id="6" name="TextBox 5">
            <a:extLst>
              <a:ext uri="{FF2B5EF4-FFF2-40B4-BE49-F238E27FC236}">
                <a16:creationId xmlns:a16="http://schemas.microsoft.com/office/drawing/2014/main" id="{EA64938C-0635-47BC-BB3B-DEE7A72F3E63}"/>
              </a:ext>
            </a:extLst>
          </p:cNvPr>
          <p:cNvSpPr txBox="1"/>
          <p:nvPr/>
        </p:nvSpPr>
        <p:spPr>
          <a:xfrm>
            <a:off x="8187668" y="1914720"/>
            <a:ext cx="4017126"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u="sng" dirty="0"/>
              <a:t>S</a:t>
            </a:r>
            <a:r>
              <a:rPr lang="en-US" sz="1400" u="sng" dirty="0"/>
              <a:t>cience behind it.....</a:t>
            </a:r>
          </a:p>
          <a:p>
            <a:r>
              <a:rPr lang="en-GB" sz="1100" dirty="0"/>
              <a:t>Credit for this one has to go to Sir Isaac Newton and his </a:t>
            </a:r>
            <a:r>
              <a:rPr lang="en-GB" sz="1100" b="1" dirty="0"/>
              <a:t>First Law of Motion</a:t>
            </a:r>
            <a:r>
              <a:rPr lang="en-GB" sz="1100" dirty="0"/>
              <a:t>. Newton said that objects in motion want to keep moving and objects that are stationary want to stay still—unless an outside force acts on them. So, since the egg is not moving while it sits on top of the tube, that’s what it wants to do—not move. You applied enough force to the plate to cause it to zip out from under the cardboard tube. The edge of the plate  hooked the bottom of the tube, which then sailed off with the plate. Basically, you knocked the support out from under the egg. For a brief nanosecond or so, the egg didn’t move because it was already stationary (not moving). But then, as usual, the force of gravity took over and pulled the egg straight down toward the centre of the Earth.</a:t>
            </a:r>
          </a:p>
          <a:p>
            <a:r>
              <a:rPr lang="en-GB" sz="1100" dirty="0"/>
              <a:t>Also, according to Mr. Newton’s First Law, once the egg began moving, it didn’t want to stop. The container of water interrupted the egg’s fall, providing a safe place for the egg to stop moving so you could recover it unbroken. The force of gravity on the egg caused the water to splash out.</a:t>
            </a:r>
          </a:p>
          <a:p>
            <a:endParaRPr lang="en-US" sz="1400" u="sng" dirty="0"/>
          </a:p>
        </p:txBody>
      </p:sp>
      <p:sp>
        <p:nvSpPr>
          <p:cNvPr id="4" name="TextBox 3">
            <a:extLst>
              <a:ext uri="{FF2B5EF4-FFF2-40B4-BE49-F238E27FC236}">
                <a16:creationId xmlns:a16="http://schemas.microsoft.com/office/drawing/2014/main" id="{C155D1FD-05EC-4D45-B897-2991723385FE}"/>
              </a:ext>
            </a:extLst>
          </p:cNvPr>
          <p:cNvSpPr txBox="1"/>
          <p:nvPr/>
        </p:nvSpPr>
        <p:spPr>
          <a:xfrm>
            <a:off x="4407897" y="18433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70C0"/>
                </a:solidFill>
              </a:rPr>
              <a:t>Developing the Hook! Egg inertia</a:t>
            </a:r>
          </a:p>
        </p:txBody>
      </p:sp>
      <p:graphicFrame>
        <p:nvGraphicFramePr>
          <p:cNvPr id="20" name="Table 19">
            <a:extLst>
              <a:ext uri="{FF2B5EF4-FFF2-40B4-BE49-F238E27FC236}">
                <a16:creationId xmlns:a16="http://schemas.microsoft.com/office/drawing/2014/main" id="{4AF0CFCE-ED26-4F20-A53B-4C6BC61D201A}"/>
              </a:ext>
            </a:extLst>
          </p:cNvPr>
          <p:cNvGraphicFramePr>
            <a:graphicFrameLocks noGrp="1"/>
          </p:cNvGraphicFramePr>
          <p:nvPr>
            <p:extLst>
              <p:ext uri="{D42A27DB-BD31-4B8C-83A1-F6EECF244321}">
                <p14:modId xmlns:p14="http://schemas.microsoft.com/office/powerpoint/2010/main" val="870727440"/>
              </p:ext>
            </p:extLst>
          </p:nvPr>
        </p:nvGraphicFramePr>
        <p:xfrm>
          <a:off x="1767489" y="5489862"/>
          <a:ext cx="3293946" cy="1249680"/>
        </p:xfrm>
        <a:graphic>
          <a:graphicData uri="http://schemas.openxmlformats.org/drawingml/2006/table">
            <a:tbl>
              <a:tblPr firstRow="1" bandRow="1">
                <a:tableStyleId>{5C22544A-7EE6-4342-B048-85BDC9FD1C3A}</a:tableStyleId>
              </a:tblPr>
              <a:tblGrid>
                <a:gridCol w="1646973">
                  <a:extLst>
                    <a:ext uri="{9D8B030D-6E8A-4147-A177-3AD203B41FA5}">
                      <a16:colId xmlns:a16="http://schemas.microsoft.com/office/drawing/2014/main" val="1937631325"/>
                    </a:ext>
                  </a:extLst>
                </a:gridCol>
                <a:gridCol w="1646973">
                  <a:extLst>
                    <a:ext uri="{9D8B030D-6E8A-4147-A177-3AD203B41FA5}">
                      <a16:colId xmlns:a16="http://schemas.microsoft.com/office/drawing/2014/main" val="1007224852"/>
                    </a:ext>
                  </a:extLst>
                </a:gridCol>
              </a:tblGrid>
              <a:tr h="124690">
                <a:tc>
                  <a:txBody>
                    <a:bodyPr/>
                    <a:lstStyle/>
                    <a:p>
                      <a:pPr algn="ctr" rtl="0" fontAlgn="base"/>
                      <a:r>
                        <a:rPr lang="en-US" sz="1000" dirty="0">
                          <a:effectLst/>
                        </a:rPr>
                        <a:t>Upper Key Stage 2  </a:t>
                      </a:r>
                    </a:p>
                  </a:txBody>
                  <a:tcPr/>
                </a:tc>
                <a:tc>
                  <a:txBody>
                    <a:bodyPr/>
                    <a:lstStyle/>
                    <a:p>
                      <a:pPr algn="ctr" rtl="0" fontAlgn="base"/>
                      <a:r>
                        <a:rPr lang="en-US" sz="1000" dirty="0">
                          <a:effectLst/>
                        </a:rPr>
                        <a:t>Key Stage 3  </a:t>
                      </a:r>
                    </a:p>
                  </a:txBody>
                  <a:tcPr/>
                </a:tc>
                <a:extLst>
                  <a:ext uri="{0D108BD9-81ED-4DB2-BD59-A6C34878D82A}">
                    <a16:rowId xmlns:a16="http://schemas.microsoft.com/office/drawing/2014/main" val="3021241369"/>
                  </a:ext>
                </a:extLst>
              </a:tr>
              <a:tr h="581890">
                <a:tc>
                  <a:txBody>
                    <a:bodyPr/>
                    <a:lstStyle/>
                    <a:p>
                      <a:pPr algn="ctr" rtl="0" fontAlgn="base"/>
                      <a:r>
                        <a:rPr lang="en-US" sz="1000" dirty="0">
                          <a:effectLst/>
                        </a:rPr>
                        <a:t>Forces- explain that unsupported objects fall towards the Earth because of the force of gravity</a:t>
                      </a:r>
                      <a:endParaRPr lang="en-US" dirty="0"/>
                    </a:p>
                    <a:p>
                      <a:pPr lvl="0" algn="ctr">
                        <a:buNone/>
                      </a:pPr>
                      <a:r>
                        <a:rPr lang="en-US" sz="1000" dirty="0">
                          <a:effectLst/>
                        </a:rPr>
                        <a:t>(Year 5)  </a:t>
                      </a:r>
                    </a:p>
                  </a:txBody>
                  <a:tcPr/>
                </a:tc>
                <a:tc>
                  <a:txBody>
                    <a:bodyPr/>
                    <a:lstStyle/>
                    <a:p>
                      <a:pPr algn="ctr" rtl="0" fontAlgn="base"/>
                      <a:r>
                        <a:rPr lang="en-US" sz="1000" dirty="0">
                          <a:effectLst/>
                        </a:rPr>
                        <a:t>Link between gravity and weight </a:t>
                      </a:r>
                    </a:p>
                    <a:p>
                      <a:pPr algn="ctr" rtl="0" fontAlgn="base"/>
                      <a:endParaRPr lang="en-US" sz="1000" dirty="0">
                        <a:effectLst/>
                      </a:endParaRPr>
                    </a:p>
                    <a:p>
                      <a:pPr algn="ctr" rtl="0" fontAlgn="base"/>
                      <a:r>
                        <a:rPr lang="en-US" sz="1000" dirty="0">
                          <a:effectLst/>
                        </a:rPr>
                        <a:t>Physics  </a:t>
                      </a:r>
                    </a:p>
                  </a:txBody>
                  <a:tcPr/>
                </a:tc>
                <a:extLst>
                  <a:ext uri="{0D108BD9-81ED-4DB2-BD59-A6C34878D82A}">
                    <a16:rowId xmlns:a16="http://schemas.microsoft.com/office/drawing/2014/main" val="4026768991"/>
                  </a:ext>
                </a:extLst>
              </a:tr>
            </a:tbl>
          </a:graphicData>
        </a:graphic>
      </p:graphicFrame>
      <p:graphicFrame>
        <p:nvGraphicFramePr>
          <p:cNvPr id="16" name="Table 15">
            <a:extLst>
              <a:ext uri="{FF2B5EF4-FFF2-40B4-BE49-F238E27FC236}">
                <a16:creationId xmlns:a16="http://schemas.microsoft.com/office/drawing/2014/main" id="{BF450182-8590-4A5B-88AB-5C983657A876}"/>
              </a:ext>
            </a:extLst>
          </p:cNvPr>
          <p:cNvGraphicFramePr>
            <a:graphicFrameLocks noGrp="1"/>
          </p:cNvGraphicFramePr>
          <p:nvPr>
            <p:extLst>
              <p:ext uri="{D42A27DB-BD31-4B8C-83A1-F6EECF244321}">
                <p14:modId xmlns:p14="http://schemas.microsoft.com/office/powerpoint/2010/main" val="2103369587"/>
              </p:ext>
            </p:extLst>
          </p:nvPr>
        </p:nvGraphicFramePr>
        <p:xfrm>
          <a:off x="7517913" y="770731"/>
          <a:ext cx="3583666" cy="1021080"/>
        </p:xfrm>
        <a:graphic>
          <a:graphicData uri="http://schemas.openxmlformats.org/drawingml/2006/table">
            <a:tbl>
              <a:tblPr firstRow="1" bandRow="1">
                <a:tableStyleId>{5C22544A-7EE6-4342-B048-85BDC9FD1C3A}</a:tableStyleId>
              </a:tblPr>
              <a:tblGrid>
                <a:gridCol w="1791833">
                  <a:extLst>
                    <a:ext uri="{9D8B030D-6E8A-4147-A177-3AD203B41FA5}">
                      <a16:colId xmlns:a16="http://schemas.microsoft.com/office/drawing/2014/main" val="4239545272"/>
                    </a:ext>
                  </a:extLst>
                </a:gridCol>
                <a:gridCol w="1791833">
                  <a:extLst>
                    <a:ext uri="{9D8B030D-6E8A-4147-A177-3AD203B41FA5}">
                      <a16:colId xmlns:a16="http://schemas.microsoft.com/office/drawing/2014/main" val="3909652262"/>
                    </a:ext>
                  </a:extLst>
                </a:gridCol>
              </a:tblGrid>
              <a:tr h="0">
                <a:tc>
                  <a:txBody>
                    <a:bodyPr/>
                    <a:lstStyle/>
                    <a:p>
                      <a:pPr algn="ctr" rtl="0" fontAlgn="base"/>
                      <a:r>
                        <a:rPr lang="en-US" sz="1100" dirty="0">
                          <a:effectLst/>
                        </a:rPr>
                        <a:t>UKS2 </a:t>
                      </a:r>
                      <a:endParaRPr lang="en-US" dirty="0">
                        <a:effectLst/>
                      </a:endParaRPr>
                    </a:p>
                  </a:txBody>
                  <a:tcPr/>
                </a:tc>
                <a:tc>
                  <a:txBody>
                    <a:bodyPr/>
                    <a:lstStyle/>
                    <a:p>
                      <a:pPr algn="ctr" rtl="0" fontAlgn="base"/>
                      <a:r>
                        <a:rPr lang="en-US" sz="1100" dirty="0">
                          <a:effectLst/>
                        </a:rPr>
                        <a:t>KS3  </a:t>
                      </a:r>
                      <a:endParaRPr lang="en-US" dirty="0">
                        <a:effectLst/>
                      </a:endParaRPr>
                    </a:p>
                  </a:txBody>
                  <a:tcPr/>
                </a:tc>
                <a:extLst>
                  <a:ext uri="{0D108BD9-81ED-4DB2-BD59-A6C34878D82A}">
                    <a16:rowId xmlns:a16="http://schemas.microsoft.com/office/drawing/2014/main" val="4106613415"/>
                  </a:ext>
                </a:extLst>
              </a:tr>
              <a:tr h="0">
                <a:tc>
                  <a:txBody>
                    <a:bodyPr/>
                    <a:lstStyle/>
                    <a:p>
                      <a:pPr algn="ctr" rtl="0" fontAlgn="base"/>
                      <a:r>
                        <a:rPr lang="en-US" sz="1100" dirty="0">
                          <a:effectLst/>
                        </a:rPr>
                        <a:t>I can set up fair tests when necessary. </a:t>
                      </a:r>
                      <a:endParaRPr lang="en-US" dirty="0">
                        <a:effectLst/>
                      </a:endParaRPr>
                    </a:p>
                    <a:p>
                      <a:pPr algn="ctr" rtl="0" fontAlgn="base"/>
                      <a:endParaRPr lang="en-US" dirty="0">
                        <a:effectLst/>
                      </a:endParaRPr>
                    </a:p>
                  </a:txBody>
                  <a:tcPr/>
                </a:tc>
                <a:tc>
                  <a:txBody>
                    <a:bodyPr/>
                    <a:lstStyle/>
                    <a:p>
                      <a:pPr algn="ctr" rtl="0" fontAlgn="base"/>
                      <a:r>
                        <a:rPr lang="en-US" sz="1100" dirty="0">
                          <a:effectLst/>
                        </a:rPr>
                        <a:t>I can apply appropriate techniques paying particular attention to Health and Safety. </a:t>
                      </a:r>
                      <a:endParaRPr lang="en-US" dirty="0">
                        <a:effectLst/>
                      </a:endParaRPr>
                    </a:p>
                  </a:txBody>
                  <a:tcPr/>
                </a:tc>
                <a:extLst>
                  <a:ext uri="{0D108BD9-81ED-4DB2-BD59-A6C34878D82A}">
                    <a16:rowId xmlns:a16="http://schemas.microsoft.com/office/drawing/2014/main" val="2754875188"/>
                  </a:ext>
                </a:extLst>
              </a:tr>
            </a:tbl>
          </a:graphicData>
        </a:graphic>
      </p:graphicFrame>
    </p:spTree>
    <p:extLst>
      <p:ext uri="{BB962C8B-B14F-4D97-AF65-F5344CB8AC3E}">
        <p14:creationId xmlns:p14="http://schemas.microsoft.com/office/powerpoint/2010/main" val="48267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xEl>
                                              <p:pRg st="11" end="11"/>
                                            </p:txEl>
                                          </p:spTgt>
                                        </p:tgtEl>
                                        <p:attrNameLst>
                                          <p:attrName>style.visibility</p:attrName>
                                        </p:attrNameLst>
                                      </p:cBhvr>
                                      <p:to>
                                        <p:strVal val="visible"/>
                                      </p:to>
                                    </p:set>
                                    <p:anim calcmode="lin" valueType="num">
                                      <p:cBhvr additive="base">
                                        <p:cTn id="30"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ppt_x"/>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ppt_x"/>
                                          </p:val>
                                        </p:tav>
                                        <p:tav tm="100000">
                                          <p:val>
                                            <p:strVal val="#ppt_x"/>
                                          </p:val>
                                        </p:tav>
                                      </p:tavLst>
                                    </p:anim>
                                    <p:anim calcmode="lin" valueType="num">
                                      <p:cBhvr additive="base">
                                        <p:cTn id="4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6"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3707" y="1661987"/>
            <a:ext cx="4609851" cy="3416320"/>
          </a:xfrm>
          <a:prstGeom prst="rect">
            <a:avLst/>
          </a:prstGeom>
        </p:spPr>
        <p:txBody>
          <a:bodyPr wrap="square" lIns="91440" tIns="45720" rIns="91440" bIns="45720" anchor="t">
            <a:spAutoFit/>
          </a:bodyPr>
          <a:lstStyle/>
          <a:p>
            <a:r>
              <a:rPr lang="en-GB" b="1" i="1" u="sng" dirty="0"/>
              <a:t>Method: </a:t>
            </a:r>
          </a:p>
          <a:p>
            <a:r>
              <a:rPr lang="en-GB" sz="1200" u="sng" dirty="0"/>
              <a:t>You will need:</a:t>
            </a:r>
            <a:endParaRPr lang="en-GB" sz="1200" dirty="0"/>
          </a:p>
          <a:p>
            <a:pPr marL="171450" indent="-171450">
              <a:buFont typeface="Arial" panose="020B0604020202020204" pitchFamily="34" charset="0"/>
              <a:buChar char="•"/>
            </a:pPr>
            <a:r>
              <a:rPr lang="en-GB" sz="1200" dirty="0"/>
              <a:t>Large mixing bowl / tray</a:t>
            </a:r>
          </a:p>
          <a:p>
            <a:pPr marL="171450" indent="-171450">
              <a:buFont typeface="Arial" panose="020B0604020202020204" pitchFamily="34" charset="0"/>
              <a:buChar char="•"/>
            </a:pPr>
            <a:r>
              <a:rPr lang="en-GB" sz="1200" dirty="0"/>
              <a:t>Measuring jug </a:t>
            </a:r>
          </a:p>
          <a:p>
            <a:pPr marL="171450" indent="-171450">
              <a:buFont typeface="Arial" panose="020B0604020202020204" pitchFamily="34" charset="0"/>
              <a:buChar char="•"/>
            </a:pPr>
            <a:r>
              <a:rPr lang="en-GB" sz="1200" dirty="0"/>
              <a:t>Cornflour (50g / 16 oz) </a:t>
            </a:r>
          </a:p>
          <a:p>
            <a:pPr marL="171450" indent="-171450">
              <a:buFont typeface="Arial" panose="020B0604020202020204" pitchFamily="34" charset="0"/>
              <a:buChar char="•"/>
            </a:pPr>
            <a:r>
              <a:rPr lang="en-GB" sz="1200" dirty="0"/>
              <a:t>Water (30ml / 16 </a:t>
            </a:r>
            <a:r>
              <a:rPr lang="en-GB" sz="1200" dirty="0" err="1"/>
              <a:t>fl</a:t>
            </a:r>
            <a:r>
              <a:rPr lang="en-GB" sz="1200" dirty="0"/>
              <a:t> oz) </a:t>
            </a:r>
          </a:p>
          <a:p>
            <a:pPr marL="171450" indent="-171450">
              <a:buFont typeface="Arial" panose="020B0604020202020204" pitchFamily="34" charset="0"/>
              <a:buChar char="•"/>
            </a:pPr>
            <a:r>
              <a:rPr lang="en-GB" sz="1200" dirty="0"/>
              <a:t>Spoon</a:t>
            </a:r>
          </a:p>
          <a:p>
            <a:endParaRPr lang="en-GB" sz="1200" dirty="0"/>
          </a:p>
          <a:p>
            <a:r>
              <a:rPr lang="en-GB" sz="1200" dirty="0"/>
              <a:t>1. Place 4 cups of cornflour into a large mixing bowl.</a:t>
            </a:r>
            <a:endParaRPr lang="en-GB" sz="1200" dirty="0">
              <a:cs typeface="Calibri"/>
            </a:endParaRPr>
          </a:p>
          <a:p>
            <a:r>
              <a:rPr lang="en-GB" sz="1200" dirty="0"/>
              <a:t>2. Add water </a:t>
            </a:r>
          </a:p>
          <a:p>
            <a:r>
              <a:rPr lang="en-GB" sz="1200" dirty="0"/>
              <a:t>3. Use your hands to mix it into the cornflour. </a:t>
            </a:r>
          </a:p>
          <a:p>
            <a:r>
              <a:rPr lang="en-GB" sz="1200" dirty="0"/>
              <a:t>Repeat the process in a separate tub this time adding butter. Compare the consistency of the two mixtures you have made. </a:t>
            </a:r>
            <a:endParaRPr lang="en-GB" dirty="0"/>
          </a:p>
          <a:p>
            <a:endParaRPr lang="en-GB" sz="1200" dirty="0"/>
          </a:p>
          <a:p>
            <a:endParaRPr lang="en-GB" sz="1200" dirty="0"/>
          </a:p>
          <a:p>
            <a:endParaRPr lang="en-GB" sz="1200" dirty="0"/>
          </a:p>
          <a:p>
            <a:endParaRPr lang="en-GB" dirty="0"/>
          </a:p>
        </p:txBody>
      </p:sp>
      <p:sp>
        <p:nvSpPr>
          <p:cNvPr id="8" name="Rectangle 7"/>
          <p:cNvSpPr/>
          <p:nvPr/>
        </p:nvSpPr>
        <p:spPr>
          <a:xfrm>
            <a:off x="299536" y="4209712"/>
            <a:ext cx="7911013" cy="2523768"/>
          </a:xfrm>
          <a:prstGeom prst="rect">
            <a:avLst/>
          </a:prstGeom>
        </p:spPr>
        <p:txBody>
          <a:bodyPr wrap="square" lIns="91440" tIns="45720" rIns="91440" bIns="45720" anchor="t">
            <a:spAutoFit/>
          </a:bodyPr>
          <a:lstStyle/>
          <a:p>
            <a:r>
              <a:rPr lang="en-GB" sz="2000" b="1" u="sng" dirty="0"/>
              <a:t>Science behind it:</a:t>
            </a:r>
            <a:endParaRPr lang="en-GB" sz="2000" b="1" u="sng" dirty="0">
              <a:cs typeface="Calibri"/>
            </a:endParaRPr>
          </a:p>
          <a:p>
            <a:r>
              <a:rPr lang="en-GB" sz="1400" dirty="0"/>
              <a:t>When you mix cornflour with water, the large cornflour particles remain 'suspended' (float around) in the liquid.</a:t>
            </a:r>
            <a:endParaRPr lang="en-GB" sz="1400" dirty="0">
              <a:cs typeface="Calibri"/>
            </a:endParaRPr>
          </a:p>
          <a:p>
            <a:r>
              <a:rPr lang="en-GB" sz="1400" dirty="0"/>
              <a:t>Cornflour slime is thick because the particles are packed very close together, yet they are still able to slip past each other.</a:t>
            </a:r>
            <a:endParaRPr lang="en-GB" sz="1400" dirty="0">
              <a:cs typeface="Calibri"/>
            </a:endParaRPr>
          </a:p>
          <a:p>
            <a:r>
              <a:rPr lang="en-GB" sz="1400" dirty="0"/>
              <a:t>When you stir the mixture slowly it acts like a liquid because the suspended particles have time to move past each other.</a:t>
            </a:r>
            <a:endParaRPr lang="en-GB" sz="1400" dirty="0">
              <a:cs typeface="Calibri"/>
            </a:endParaRPr>
          </a:p>
          <a:p>
            <a:r>
              <a:rPr lang="en-GB" sz="1400" dirty="0"/>
              <a:t>Yet when you put sudden stress on the mixture, by rolling it for example, the water quickly flows out of the area but the particles do not have enough time to move out of the way. </a:t>
            </a:r>
            <a:endParaRPr lang="en-GB" sz="1400" dirty="0">
              <a:cs typeface="Calibri"/>
            </a:endParaRPr>
          </a:p>
          <a:p>
            <a:r>
              <a:rPr lang="en-GB" sz="1400" dirty="0"/>
              <a:t>The cornflour particles temporarily stay packed up where they are, which makes the slime act like a solid.</a:t>
            </a:r>
            <a:endParaRPr lang="en-GB" sz="1600" dirty="0">
              <a:cs typeface="Calibri"/>
            </a:endParaRPr>
          </a:p>
          <a:p>
            <a:endParaRPr lang="en-GB" sz="1200" dirty="0"/>
          </a:p>
        </p:txBody>
      </p:sp>
      <p:sp>
        <p:nvSpPr>
          <p:cNvPr id="9" name="Rectangle 8"/>
          <p:cNvSpPr/>
          <p:nvPr/>
        </p:nvSpPr>
        <p:spPr>
          <a:xfrm>
            <a:off x="299537" y="229119"/>
            <a:ext cx="5988653" cy="1107996"/>
          </a:xfrm>
          <a:prstGeom prst="rect">
            <a:avLst/>
          </a:prstGeom>
        </p:spPr>
        <p:txBody>
          <a:bodyPr wrap="square" lIns="91440" tIns="45720" rIns="91440" bIns="45720" anchor="t">
            <a:spAutoFit/>
          </a:bodyPr>
          <a:lstStyle/>
          <a:p>
            <a:r>
              <a:rPr lang="en-GB" b="1" u="sng" dirty="0"/>
              <a:t>Working scientifically skills/questions: </a:t>
            </a:r>
          </a:p>
          <a:p>
            <a:r>
              <a:rPr lang="en-GB" sz="1200" dirty="0">
                <a:cs typeface="Calibri"/>
              </a:rPr>
              <a:t>Making predictions – KS2 only</a:t>
            </a:r>
          </a:p>
          <a:p>
            <a:r>
              <a:rPr lang="en-GB" sz="1200" dirty="0"/>
              <a:t>LKS2 What do you think is going to happen? </a:t>
            </a:r>
          </a:p>
          <a:p>
            <a:r>
              <a:rPr lang="en-GB" sz="1200" dirty="0"/>
              <a:t>UKS2 What will happen to the cornflour when water is added?</a:t>
            </a:r>
            <a:endParaRPr lang="en-GB" dirty="0"/>
          </a:p>
          <a:p>
            <a:endParaRPr lang="en-GB" sz="1200" dirty="0">
              <a:cs typeface="Calibri"/>
            </a:endParaRPr>
          </a:p>
        </p:txBody>
      </p:sp>
      <p:sp>
        <p:nvSpPr>
          <p:cNvPr id="10" name="TextBox 9"/>
          <p:cNvSpPr txBox="1"/>
          <p:nvPr/>
        </p:nvSpPr>
        <p:spPr>
          <a:xfrm>
            <a:off x="8607548" y="4209712"/>
            <a:ext cx="2732767" cy="1569660"/>
          </a:xfrm>
          <a:prstGeom prst="rect">
            <a:avLst/>
          </a:prstGeom>
          <a:noFill/>
        </p:spPr>
        <p:txBody>
          <a:bodyPr wrap="square" rtlCol="0" anchor="t">
            <a:spAutoFit/>
          </a:bodyPr>
          <a:lstStyle/>
          <a:p>
            <a:r>
              <a:rPr lang="en-GB" sz="1600" b="1" u="sng" dirty="0"/>
              <a:t>National Curriculum links: </a:t>
            </a:r>
            <a:endParaRPr lang="en-US" dirty="0"/>
          </a:p>
          <a:p>
            <a:endParaRPr lang="en-GB" sz="1400" dirty="0"/>
          </a:p>
          <a:p>
            <a:endParaRPr lang="en-GB" sz="1400" dirty="0"/>
          </a:p>
          <a:p>
            <a:endParaRPr lang="en-GB" sz="1600" b="1" u="sng" dirty="0"/>
          </a:p>
          <a:p>
            <a:endParaRPr lang="en-GB" dirty="0"/>
          </a:p>
          <a:p>
            <a:endParaRPr lang="en-GB" dirty="0"/>
          </a:p>
        </p:txBody>
      </p:sp>
      <p:sp>
        <p:nvSpPr>
          <p:cNvPr id="13" name="TextBox 12"/>
          <p:cNvSpPr txBox="1"/>
          <p:nvPr/>
        </p:nvSpPr>
        <p:spPr>
          <a:xfrm>
            <a:off x="8409267" y="60992"/>
            <a:ext cx="2405296" cy="954107"/>
          </a:xfrm>
          <a:prstGeom prst="rect">
            <a:avLst/>
          </a:prstGeom>
          <a:noFill/>
        </p:spPr>
        <p:txBody>
          <a:bodyPr wrap="square" rtlCol="0" anchor="t">
            <a:spAutoFit/>
          </a:bodyPr>
          <a:lstStyle/>
          <a:p>
            <a:r>
              <a:rPr lang="en-GB" sz="1600" b="1" i="1" u="sng" dirty="0"/>
              <a:t>Vocabulary</a:t>
            </a:r>
            <a:r>
              <a:rPr lang="en-GB" sz="1600" b="1" i="1" u="sng" dirty="0">
                <a:ea typeface="+mn-lt"/>
                <a:cs typeface="+mn-lt"/>
              </a:rPr>
              <a:t>:</a:t>
            </a:r>
          </a:p>
          <a:p>
            <a:endParaRPr lang="en-GB" sz="1400" b="1" u="sng" dirty="0"/>
          </a:p>
          <a:p>
            <a:endParaRPr lang="en-GB" sz="1200" dirty="0"/>
          </a:p>
          <a:p>
            <a:endParaRPr lang="en-GB" sz="1400" b="1" u="sng" dirty="0"/>
          </a:p>
        </p:txBody>
      </p:sp>
      <p:sp>
        <p:nvSpPr>
          <p:cNvPr id="15" name="Rectangle 14"/>
          <p:cNvSpPr/>
          <p:nvPr/>
        </p:nvSpPr>
        <p:spPr>
          <a:xfrm>
            <a:off x="1538697" y="1337115"/>
            <a:ext cx="7658728" cy="923330"/>
          </a:xfrm>
          <a:prstGeom prst="rect">
            <a:avLst/>
          </a:prstGeom>
          <a:noFill/>
        </p:spPr>
        <p:txBody>
          <a:bodyPr wrap="square" lIns="91440" tIns="45720" rIns="91440" bIns="45720" anchor="t">
            <a:spAutoFit/>
          </a:bodyPr>
          <a:lstStyle/>
          <a:p>
            <a:pPr algn="ctr"/>
            <a:r>
              <a:rPr lang="en-US" sz="5400" b="1" dirty="0">
                <a:ln w="9525">
                  <a:solidFill>
                    <a:prstClr val="white"/>
                  </a:solidFill>
                  <a:prstDash val="solid"/>
                </a:ln>
                <a:effectLst>
                  <a:outerShdw blurRad="12700" dist="38100" dir="2700000" algn="tl" rotWithShape="0">
                    <a:srgbClr val="C42F1A">
                      <a:lumMod val="60000"/>
                      <a:lumOff val="40000"/>
                    </a:srgbClr>
                  </a:outerShdw>
                </a:effectLst>
              </a:rPr>
              <a:t>Oobleck </a:t>
            </a:r>
            <a:endParaRPr lang="en-US" sz="5400" b="1" cap="none" spc="0" dirty="0">
              <a:ln w="9525">
                <a:solidFill>
                  <a:prstClr val="white"/>
                </a:solidFill>
                <a:prstDash val="solid"/>
              </a:ln>
              <a:effectLst>
                <a:outerShdw blurRad="12700" dist="38100" dir="2700000" algn="tl" rotWithShape="0">
                  <a:srgbClr val="C42F1A">
                    <a:lumMod val="60000"/>
                    <a:lumOff val="40000"/>
                  </a:srgbClr>
                </a:outerShdw>
              </a:effectLst>
            </a:endParaRPr>
          </a:p>
        </p:txBody>
      </p:sp>
      <p:sp>
        <p:nvSpPr>
          <p:cNvPr id="6" name="TextBox 5">
            <a:extLst>
              <a:ext uri="{FF2B5EF4-FFF2-40B4-BE49-F238E27FC236}">
                <a16:creationId xmlns:a16="http://schemas.microsoft.com/office/drawing/2014/main" id="{ADC20D0A-D426-4A96-A36B-0D6EE8ED2B82}"/>
              </a:ext>
            </a:extLst>
          </p:cNvPr>
          <p:cNvSpPr txBox="1"/>
          <p:nvPr/>
        </p:nvSpPr>
        <p:spPr>
          <a:xfrm>
            <a:off x="4196318" y="-2696"/>
            <a:ext cx="35520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070C0"/>
                </a:solidFill>
              </a:rPr>
              <a:t>Developing the Hook! </a:t>
            </a:r>
            <a:endParaRPr lang="en-US" dirty="0"/>
          </a:p>
        </p:txBody>
      </p:sp>
      <p:graphicFrame>
        <p:nvGraphicFramePr>
          <p:cNvPr id="16" name="Table 15">
            <a:extLst>
              <a:ext uri="{FF2B5EF4-FFF2-40B4-BE49-F238E27FC236}">
                <a16:creationId xmlns:a16="http://schemas.microsoft.com/office/drawing/2014/main" id="{45C26102-401A-44C2-9AF7-7AB31BA119BA}"/>
              </a:ext>
            </a:extLst>
          </p:cNvPr>
          <p:cNvGraphicFramePr>
            <a:graphicFrameLocks noGrp="1"/>
          </p:cNvGraphicFramePr>
          <p:nvPr>
            <p:extLst>
              <p:ext uri="{D42A27DB-BD31-4B8C-83A1-F6EECF244321}">
                <p14:modId xmlns:p14="http://schemas.microsoft.com/office/powerpoint/2010/main" val="3333981154"/>
              </p:ext>
            </p:extLst>
          </p:nvPr>
        </p:nvGraphicFramePr>
        <p:xfrm>
          <a:off x="8409267" y="4709355"/>
          <a:ext cx="3288386" cy="1623060"/>
        </p:xfrm>
        <a:graphic>
          <a:graphicData uri="http://schemas.openxmlformats.org/drawingml/2006/table">
            <a:tbl>
              <a:tblPr firstRow="1" bandRow="1">
                <a:tableStyleId>{5C22544A-7EE6-4342-B048-85BDC9FD1C3A}</a:tableStyleId>
              </a:tblPr>
              <a:tblGrid>
                <a:gridCol w="1644193">
                  <a:extLst>
                    <a:ext uri="{9D8B030D-6E8A-4147-A177-3AD203B41FA5}">
                      <a16:colId xmlns:a16="http://schemas.microsoft.com/office/drawing/2014/main" val="3502576431"/>
                    </a:ext>
                  </a:extLst>
                </a:gridCol>
                <a:gridCol w="1644193">
                  <a:extLst>
                    <a:ext uri="{9D8B030D-6E8A-4147-A177-3AD203B41FA5}">
                      <a16:colId xmlns:a16="http://schemas.microsoft.com/office/drawing/2014/main" val="1149540942"/>
                    </a:ext>
                  </a:extLst>
                </a:gridCol>
              </a:tblGrid>
              <a:tr h="196824">
                <a:tc>
                  <a:txBody>
                    <a:bodyPr/>
                    <a:lstStyle/>
                    <a:p>
                      <a:pPr algn="ctr" fontAlgn="base"/>
                      <a:r>
                        <a:rPr lang="en-US" sz="1050" dirty="0">
                          <a:effectLst/>
                        </a:rPr>
                        <a:t>Lower Key Stage 2  </a:t>
                      </a:r>
                    </a:p>
                  </a:txBody>
                  <a:tcPr anchor="ctr"/>
                </a:tc>
                <a:tc>
                  <a:txBody>
                    <a:bodyPr/>
                    <a:lstStyle/>
                    <a:p>
                      <a:pPr algn="ctr" fontAlgn="base"/>
                      <a:r>
                        <a:rPr lang="en-US" sz="1050" dirty="0">
                          <a:effectLst/>
                        </a:rPr>
                        <a:t>Key Stage 3  </a:t>
                      </a:r>
                    </a:p>
                  </a:txBody>
                  <a:tcPr anchor="ctr"/>
                </a:tc>
                <a:extLst>
                  <a:ext uri="{0D108BD9-81ED-4DB2-BD59-A6C34878D82A}">
                    <a16:rowId xmlns:a16="http://schemas.microsoft.com/office/drawing/2014/main" val="2944165172"/>
                  </a:ext>
                </a:extLst>
              </a:tr>
              <a:tr h="776377">
                <a:tc>
                  <a:txBody>
                    <a:bodyPr/>
                    <a:lstStyle/>
                    <a:p>
                      <a:pPr algn="ctr" fontAlgn="base"/>
                      <a:r>
                        <a:rPr lang="en-US" sz="1050" dirty="0">
                          <a:effectLst/>
                        </a:rPr>
                        <a:t>States of Matter – compare and group materials together, according to whether they are solids, liquids or gases  </a:t>
                      </a:r>
                    </a:p>
                    <a:p>
                      <a:pPr lvl="0" algn="ctr">
                        <a:buNone/>
                      </a:pPr>
                      <a:r>
                        <a:rPr lang="en-US" sz="1050" dirty="0">
                          <a:effectLst/>
                        </a:rPr>
                        <a:t>(Year 4)</a:t>
                      </a:r>
                    </a:p>
                  </a:txBody>
                  <a:tcPr anchor="ctr"/>
                </a:tc>
                <a:tc>
                  <a:txBody>
                    <a:bodyPr/>
                    <a:lstStyle/>
                    <a:p>
                      <a:pPr lvl="0" algn="ctr">
                        <a:lnSpc>
                          <a:spcPct val="100000"/>
                        </a:lnSpc>
                        <a:spcBef>
                          <a:spcPts val="0"/>
                        </a:spcBef>
                        <a:spcAft>
                          <a:spcPts val="0"/>
                        </a:spcAft>
                        <a:buNone/>
                      </a:pPr>
                      <a:r>
                        <a:rPr lang="en-US" sz="1050" b="0" i="0" u="none" strike="noStrike" noProof="0" dirty="0">
                          <a:effectLst/>
                          <a:latin typeface="Trebuchet MS"/>
                        </a:rPr>
                        <a:t>Differences in arrangements of motion and closeness of particles explaining changing in state, shape and density </a:t>
                      </a:r>
                    </a:p>
                    <a:p>
                      <a:pPr lvl="0" algn="ctr">
                        <a:lnSpc>
                          <a:spcPct val="100000"/>
                        </a:lnSpc>
                        <a:spcBef>
                          <a:spcPts val="0"/>
                        </a:spcBef>
                        <a:spcAft>
                          <a:spcPts val="0"/>
                        </a:spcAft>
                        <a:buNone/>
                      </a:pPr>
                      <a:endParaRPr lang="en-US" sz="1050" b="0" i="0" u="none" strike="noStrike" noProof="0" dirty="0">
                        <a:effectLst/>
                        <a:latin typeface="Trebuchet MS"/>
                      </a:endParaRPr>
                    </a:p>
                    <a:p>
                      <a:pPr lvl="0" algn="ctr">
                        <a:lnSpc>
                          <a:spcPct val="100000"/>
                        </a:lnSpc>
                        <a:spcBef>
                          <a:spcPts val="0"/>
                        </a:spcBef>
                        <a:spcAft>
                          <a:spcPts val="0"/>
                        </a:spcAft>
                        <a:buNone/>
                      </a:pPr>
                      <a:r>
                        <a:rPr lang="en-GB" sz="1050" b="0" i="0" u="none" strike="noStrike" noProof="0" dirty="0">
                          <a:effectLst/>
                          <a:latin typeface="Trebuchet MS"/>
                        </a:rPr>
                        <a:t>Physics </a:t>
                      </a:r>
                      <a:endParaRPr lang="en-US" sz="1050" b="0" i="0" u="none" strike="noStrike" noProof="0" dirty="0">
                        <a:effectLst/>
                        <a:latin typeface="Trebuchet MS"/>
                      </a:endParaRPr>
                    </a:p>
                  </a:txBody>
                  <a:tcPr anchor="ctr"/>
                </a:tc>
                <a:extLst>
                  <a:ext uri="{0D108BD9-81ED-4DB2-BD59-A6C34878D82A}">
                    <a16:rowId xmlns:a16="http://schemas.microsoft.com/office/drawing/2014/main" val="4238092586"/>
                  </a:ext>
                </a:extLst>
              </a:tr>
            </a:tbl>
          </a:graphicData>
        </a:graphic>
      </p:graphicFrame>
      <p:graphicFrame>
        <p:nvGraphicFramePr>
          <p:cNvPr id="3" name="Table 2">
            <a:extLst>
              <a:ext uri="{FF2B5EF4-FFF2-40B4-BE49-F238E27FC236}">
                <a16:creationId xmlns:a16="http://schemas.microsoft.com/office/drawing/2014/main" id="{285483CB-B4BF-48F6-A1A0-7A8DE50CF719}"/>
              </a:ext>
            </a:extLst>
          </p:cNvPr>
          <p:cNvGraphicFramePr>
            <a:graphicFrameLocks noGrp="1"/>
          </p:cNvGraphicFramePr>
          <p:nvPr>
            <p:extLst>
              <p:ext uri="{D42A27DB-BD31-4B8C-83A1-F6EECF244321}">
                <p14:modId xmlns:p14="http://schemas.microsoft.com/office/powerpoint/2010/main" val="3712806007"/>
              </p:ext>
            </p:extLst>
          </p:nvPr>
        </p:nvGraphicFramePr>
        <p:xfrm>
          <a:off x="7054535" y="836249"/>
          <a:ext cx="4285780" cy="2148840"/>
        </p:xfrm>
        <a:graphic>
          <a:graphicData uri="http://schemas.openxmlformats.org/drawingml/2006/table">
            <a:tbl>
              <a:tblPr firstRow="1" bandRow="1">
                <a:tableStyleId>{5C22544A-7EE6-4342-B048-85BDC9FD1C3A}</a:tableStyleId>
              </a:tblPr>
              <a:tblGrid>
                <a:gridCol w="1375116">
                  <a:extLst>
                    <a:ext uri="{9D8B030D-6E8A-4147-A177-3AD203B41FA5}">
                      <a16:colId xmlns:a16="http://schemas.microsoft.com/office/drawing/2014/main" val="2986988728"/>
                    </a:ext>
                  </a:extLst>
                </a:gridCol>
                <a:gridCol w="1455332">
                  <a:extLst>
                    <a:ext uri="{9D8B030D-6E8A-4147-A177-3AD203B41FA5}">
                      <a16:colId xmlns:a16="http://schemas.microsoft.com/office/drawing/2014/main" val="3115807748"/>
                    </a:ext>
                  </a:extLst>
                </a:gridCol>
                <a:gridCol w="1455332">
                  <a:extLst>
                    <a:ext uri="{9D8B030D-6E8A-4147-A177-3AD203B41FA5}">
                      <a16:colId xmlns:a16="http://schemas.microsoft.com/office/drawing/2014/main" val="3689214740"/>
                    </a:ext>
                  </a:extLst>
                </a:gridCol>
              </a:tblGrid>
              <a:tr h="0">
                <a:tc>
                  <a:txBody>
                    <a:bodyPr/>
                    <a:lstStyle/>
                    <a:p>
                      <a:pPr algn="ctr" rtl="0" fontAlgn="base"/>
                      <a:r>
                        <a:rPr lang="en-US" sz="1200" dirty="0">
                          <a:effectLst/>
                        </a:rPr>
                        <a:t>LKS2 </a:t>
                      </a:r>
                      <a:endParaRPr lang="en-US" dirty="0">
                        <a:effectLst/>
                      </a:endParaRPr>
                    </a:p>
                  </a:txBody>
                  <a:tcPr anchor="ctr"/>
                </a:tc>
                <a:tc>
                  <a:txBody>
                    <a:bodyPr/>
                    <a:lstStyle/>
                    <a:p>
                      <a:pPr algn="ctr" rtl="0" fontAlgn="base"/>
                      <a:r>
                        <a:rPr lang="en-US" sz="1200" dirty="0">
                          <a:effectLst/>
                        </a:rPr>
                        <a:t>UKS2 </a:t>
                      </a:r>
                      <a:endParaRPr lang="en-US" dirty="0">
                        <a:effectLst/>
                      </a:endParaRPr>
                    </a:p>
                  </a:txBody>
                  <a:tcPr anchor="ctr"/>
                </a:tc>
                <a:tc>
                  <a:txBody>
                    <a:bodyPr/>
                    <a:lstStyle/>
                    <a:p>
                      <a:pPr algn="ctr" rtl="0" fontAlgn="base"/>
                      <a:r>
                        <a:rPr lang="en-US" sz="1200" dirty="0">
                          <a:effectLst/>
                        </a:rPr>
                        <a:t>KS3  </a:t>
                      </a:r>
                      <a:endParaRPr lang="en-US" dirty="0">
                        <a:effectLst/>
                      </a:endParaRPr>
                    </a:p>
                  </a:txBody>
                  <a:tcPr anchor="ctr"/>
                </a:tc>
                <a:extLst>
                  <a:ext uri="{0D108BD9-81ED-4DB2-BD59-A6C34878D82A}">
                    <a16:rowId xmlns:a16="http://schemas.microsoft.com/office/drawing/2014/main" val="3880617077"/>
                  </a:ext>
                </a:extLst>
              </a:tr>
              <a:tr h="0">
                <a:tc>
                  <a:txBody>
                    <a:bodyPr/>
                    <a:lstStyle/>
                    <a:p>
                      <a:pPr algn="ctr" rtl="0" fontAlgn="base"/>
                      <a:r>
                        <a:rPr lang="en-US" sz="1100" dirty="0">
                          <a:effectLst/>
                        </a:rPr>
                        <a:t>I can plan different types of enquiries </a:t>
                      </a:r>
                      <a:endParaRPr lang="en-US" dirty="0">
                        <a:effectLst/>
                      </a:endParaRPr>
                    </a:p>
                    <a:p>
                      <a:pPr algn="ctr" rtl="0" fontAlgn="base"/>
                      <a:endParaRPr lang="en-US" dirty="0">
                        <a:effectLst/>
                      </a:endParaRPr>
                    </a:p>
                    <a:p>
                      <a:pPr algn="ctr" rtl="0" fontAlgn="base"/>
                      <a:r>
                        <a:rPr lang="en-US" sz="1100" dirty="0">
                          <a:effectLst/>
                        </a:rPr>
                        <a:t>I can suggest improvements and raise further questions </a:t>
                      </a:r>
                      <a:endParaRPr lang="en-US" dirty="0">
                        <a:effectLst/>
                      </a:endParaRPr>
                    </a:p>
                  </a:txBody>
                  <a:tcPr anchor="ctr"/>
                </a:tc>
                <a:tc>
                  <a:txBody>
                    <a:bodyPr/>
                    <a:lstStyle/>
                    <a:p>
                      <a:pPr algn="ctr" rtl="0" fontAlgn="base"/>
                      <a:r>
                        <a:rPr lang="en-US" sz="1100" dirty="0">
                          <a:effectLst/>
                        </a:rPr>
                        <a:t>I can plan different types of scientific enquiries to answer questions. </a:t>
                      </a:r>
                      <a:endParaRPr lang="en-US" dirty="0">
                        <a:effectLst/>
                      </a:endParaRPr>
                    </a:p>
                    <a:p>
                      <a:pPr algn="ctr" rtl="0" fontAlgn="base"/>
                      <a:endParaRPr lang="en-US" dirty="0">
                        <a:effectLst/>
                      </a:endParaRPr>
                    </a:p>
                    <a:p>
                      <a:pPr algn="ctr" rtl="0" fontAlgn="base"/>
                      <a:r>
                        <a:rPr lang="en-US" sz="1100" dirty="0">
                          <a:effectLst/>
                        </a:rPr>
                        <a:t>I can use results to make  </a:t>
                      </a:r>
                      <a:endParaRPr lang="en-US" dirty="0">
                        <a:effectLst/>
                      </a:endParaRPr>
                    </a:p>
                    <a:p>
                      <a:pPr algn="ctr" rtl="0" fontAlgn="base"/>
                      <a:r>
                        <a:rPr lang="en-US" sz="1100" dirty="0">
                          <a:effectLst/>
                        </a:rPr>
                        <a:t>predictions and set up more tests (including fair tests) </a:t>
                      </a:r>
                      <a:endParaRPr lang="en-US" dirty="0">
                        <a:effectLst/>
                      </a:endParaRPr>
                    </a:p>
                  </a:txBody>
                  <a:tcPr anchor="ctr"/>
                </a:tc>
                <a:tc>
                  <a:txBody>
                    <a:bodyPr/>
                    <a:lstStyle/>
                    <a:p>
                      <a:pPr algn="ctr" rtl="0" fontAlgn="base"/>
                      <a:r>
                        <a:rPr lang="en-US" sz="1100" dirty="0">
                          <a:effectLst/>
                        </a:rPr>
                        <a:t>I can develop a line of enquiry on observations of the real world alongside prior knowledge. </a:t>
                      </a:r>
                      <a:endParaRPr lang="en-US" dirty="0">
                        <a:effectLst/>
                      </a:endParaRPr>
                    </a:p>
                    <a:p>
                      <a:pPr algn="ctr" rtl="0" fontAlgn="base"/>
                      <a:endParaRPr lang="en-US" dirty="0">
                        <a:effectLst/>
                      </a:endParaRPr>
                    </a:p>
                    <a:p>
                      <a:pPr algn="ctr" rtl="0" fontAlgn="base"/>
                      <a:r>
                        <a:rPr lang="en-US" sz="1100" dirty="0">
                          <a:effectLst/>
                        </a:rPr>
                        <a:t>I can identify which sources of data/ </a:t>
                      </a:r>
                      <a:endParaRPr lang="en-US" dirty="0">
                        <a:effectLst/>
                      </a:endParaRPr>
                    </a:p>
                    <a:p>
                      <a:pPr algn="ctr" rtl="0" fontAlgn="base"/>
                      <a:r>
                        <a:rPr lang="en-US" sz="1100" dirty="0">
                          <a:effectLst/>
                        </a:rPr>
                        <a:t>information will be most valid/reliable </a:t>
                      </a:r>
                      <a:endParaRPr lang="en-US" dirty="0">
                        <a:effectLst/>
                      </a:endParaRPr>
                    </a:p>
                  </a:txBody>
                  <a:tcPr anchor="ctr"/>
                </a:tc>
                <a:extLst>
                  <a:ext uri="{0D108BD9-81ED-4DB2-BD59-A6C34878D82A}">
                    <a16:rowId xmlns:a16="http://schemas.microsoft.com/office/drawing/2014/main" val="649974463"/>
                  </a:ext>
                </a:extLst>
              </a:tr>
            </a:tbl>
          </a:graphicData>
        </a:graphic>
      </p:graphicFrame>
    </p:spTree>
    <p:extLst>
      <p:ext uri="{BB962C8B-B14F-4D97-AF65-F5344CB8AC3E}">
        <p14:creationId xmlns:p14="http://schemas.microsoft.com/office/powerpoint/2010/main" val="374077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ppt_x"/>
                                          </p:val>
                                        </p:tav>
                                        <p:tav tm="100000">
                                          <p:val>
                                            <p:strVal val="#ppt_x"/>
                                          </p:val>
                                        </p:tav>
                                      </p:tavLst>
                                    </p:anim>
                                    <p:anim calcmode="lin" valueType="num">
                                      <p:cBhvr additive="base">
                                        <p:cTn id="5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ppt_x"/>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3" grpId="0"/>
      <p:bldP spid="1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635254" y="1957056"/>
            <a:ext cx="4712322" cy="4770537"/>
          </a:xfrm>
          <a:prstGeom prst="rect">
            <a:avLst/>
          </a:prstGeom>
        </p:spPr>
        <p:txBody>
          <a:bodyPr wrap="square" lIns="91440" tIns="45720" rIns="91440" bIns="45720" anchor="t">
            <a:spAutoFit/>
          </a:bodyPr>
          <a:lstStyle/>
          <a:p>
            <a:r>
              <a:rPr lang="en-GB" b="1" i="1" u="sng" dirty="0"/>
              <a:t>Method:</a:t>
            </a:r>
          </a:p>
          <a:p>
            <a:r>
              <a:rPr lang="en-GB" sz="1200" u="sng" dirty="0"/>
              <a:t>You will need:</a:t>
            </a:r>
          </a:p>
          <a:p>
            <a:pPr>
              <a:buFont typeface="Symbol" panose="020B0604020202020204" pitchFamily="34" charset="0"/>
              <a:buChar char="•"/>
            </a:pPr>
            <a:r>
              <a:rPr lang="en-GB" sz="1000" dirty="0"/>
              <a:t>Chopped up jelly</a:t>
            </a:r>
          </a:p>
          <a:p>
            <a:pPr>
              <a:buFont typeface="Symbol" panose="020B0604020202020204" pitchFamily="34" charset="0"/>
              <a:buChar char="•"/>
            </a:pPr>
            <a:r>
              <a:rPr lang="en-GB" sz="1000" dirty="0"/>
              <a:t>Chopped up strawberry boot laces</a:t>
            </a:r>
          </a:p>
          <a:p>
            <a:pPr>
              <a:buFont typeface="Symbol" panose="020B0604020202020204" pitchFamily="34" charset="0"/>
              <a:buChar char="•"/>
            </a:pPr>
            <a:r>
              <a:rPr lang="en-GB" sz="1000" dirty="0"/>
              <a:t>Clear runny honey </a:t>
            </a:r>
          </a:p>
          <a:p>
            <a:pPr>
              <a:buFont typeface="Symbol" panose="020B0604020202020204" pitchFamily="34" charset="0"/>
              <a:buChar char="•"/>
            </a:pPr>
            <a:r>
              <a:rPr lang="en-GB" sz="1000" dirty="0"/>
              <a:t>Marshmallows chopped up</a:t>
            </a:r>
          </a:p>
          <a:p>
            <a:pPr>
              <a:buFont typeface="Symbol" panose="020B0604020202020204" pitchFamily="34" charset="0"/>
              <a:buChar char="•"/>
            </a:pPr>
            <a:r>
              <a:rPr lang="en-GB" sz="1000" dirty="0"/>
              <a:t>Candy sprinkles</a:t>
            </a:r>
          </a:p>
          <a:p>
            <a:pPr>
              <a:buFont typeface="Symbol" panose="020B0604020202020204" pitchFamily="34" charset="0"/>
              <a:buChar char="•"/>
            </a:pPr>
            <a:r>
              <a:rPr lang="en-GB" sz="1000" dirty="0"/>
              <a:t>-Utensils to pick up sweets</a:t>
            </a:r>
          </a:p>
          <a:p>
            <a:pPr>
              <a:buFont typeface="Symbol" panose="020B0604020202020204" pitchFamily="34" charset="0"/>
              <a:buChar char="•"/>
            </a:pPr>
            <a:r>
              <a:rPr lang="en-GB" sz="1000" dirty="0"/>
              <a:t>-scissors of knives to cut up sweets</a:t>
            </a:r>
          </a:p>
          <a:p>
            <a:endParaRPr lang="en-GB" sz="1000" dirty="0"/>
          </a:p>
          <a:p>
            <a:r>
              <a:rPr lang="en-GB" sz="1000" dirty="0"/>
              <a:t>1. Explain the four components of blood: </a:t>
            </a:r>
          </a:p>
          <a:p>
            <a:pPr marL="285750" indent="-285750">
              <a:buFont typeface="Arial"/>
              <a:buChar char="•"/>
            </a:pPr>
            <a:r>
              <a:rPr lang="en-GB" sz="1000" dirty="0"/>
              <a:t>Red blood cells (jelly and boot laces): 44% of blood volume, carry oxygen and carbon dioxide around body. RBC’s only live for about 3 </a:t>
            </a:r>
            <a:r>
              <a:rPr lang="en-GB" sz="1000" dirty="0" err="1"/>
              <a:t>months,but</a:t>
            </a:r>
            <a:r>
              <a:rPr lang="en-GB" sz="1000" dirty="0"/>
              <a:t> are continuously produced in the bone marrow.</a:t>
            </a:r>
          </a:p>
          <a:p>
            <a:pPr marL="285750" indent="-285750">
              <a:buFont typeface="Arial"/>
              <a:buChar char="•"/>
            </a:pPr>
            <a:r>
              <a:rPr lang="en-GB" sz="1000" dirty="0"/>
              <a:t>Plasma (honey): 55% blood volume, thick, clear, yellowish liquid that carries dissolved food and wastes.</a:t>
            </a:r>
          </a:p>
          <a:p>
            <a:pPr marL="285750" indent="-285750">
              <a:buFont typeface="Arial"/>
              <a:buChar char="•"/>
            </a:pPr>
            <a:r>
              <a:rPr lang="en-GB" sz="1000" dirty="0"/>
              <a:t>White blood cells (marshmallows): 0.5%, bigger than red blood cells, oddly shaped cells that “eat” bits of old blood cells and attack germs – are part of the immune system</a:t>
            </a:r>
          </a:p>
          <a:p>
            <a:pPr marL="285750" indent="-285750">
              <a:buFont typeface="Arial"/>
              <a:buChar char="•"/>
            </a:pPr>
            <a:r>
              <a:rPr lang="en-GB" sz="1000" dirty="0"/>
              <a:t>Platelets:(sprinkles) 0.5% - bits of cells that help clot your blood.</a:t>
            </a:r>
          </a:p>
          <a:p>
            <a:r>
              <a:rPr lang="en-GB" sz="1000" dirty="0"/>
              <a:t>Emphasise the relative amounts of the blood components. </a:t>
            </a:r>
          </a:p>
          <a:p>
            <a:r>
              <a:rPr lang="en-GB" sz="1000" dirty="0"/>
              <a:t>2. Mix the sweet “blood” in a large, clear container. </a:t>
            </a:r>
          </a:p>
          <a:p>
            <a:r>
              <a:rPr lang="en-GB" sz="1000" dirty="0"/>
              <a:t>3.Dispense into small cups and pass out one cup to each student. Supply spoons so that the students can eat the sweets if they desire.</a:t>
            </a:r>
            <a:endParaRPr lang="en-GB" dirty="0"/>
          </a:p>
          <a:p>
            <a:endParaRPr lang="en-GB" sz="1200" dirty="0"/>
          </a:p>
          <a:p>
            <a:endParaRPr lang="en-GB" sz="1200" dirty="0"/>
          </a:p>
          <a:p>
            <a:endParaRPr lang="en-GB" sz="1200" dirty="0"/>
          </a:p>
          <a:p>
            <a:endParaRPr lang="en-GB" dirty="0"/>
          </a:p>
        </p:txBody>
      </p:sp>
      <p:sp>
        <p:nvSpPr>
          <p:cNvPr id="9" name="Rectangle 8"/>
          <p:cNvSpPr/>
          <p:nvPr/>
        </p:nvSpPr>
        <p:spPr>
          <a:xfrm>
            <a:off x="354664" y="285146"/>
            <a:ext cx="5077913" cy="1569660"/>
          </a:xfrm>
          <a:prstGeom prst="rect">
            <a:avLst/>
          </a:prstGeom>
        </p:spPr>
        <p:txBody>
          <a:bodyPr wrap="square" lIns="91440" tIns="45720" rIns="91440" bIns="45720" anchor="t">
            <a:spAutoFit/>
          </a:bodyPr>
          <a:lstStyle/>
          <a:p>
            <a:r>
              <a:rPr lang="en-GB" b="1" u="sng" dirty="0"/>
              <a:t>Working scientifically questions:</a:t>
            </a:r>
          </a:p>
          <a:p>
            <a:r>
              <a:rPr lang="en-GB" sz="1200" dirty="0"/>
              <a:t>Planning an enquiry</a:t>
            </a:r>
          </a:p>
          <a:p>
            <a:r>
              <a:rPr lang="en-GB" sz="1200" dirty="0"/>
              <a:t>UKS2 What does each piece of sweets represent?</a:t>
            </a:r>
            <a:endParaRPr lang="en-GB" dirty="0"/>
          </a:p>
          <a:p>
            <a:r>
              <a:rPr lang="en-GB" sz="1200" dirty="0"/>
              <a:t>KS3 </a:t>
            </a:r>
            <a:r>
              <a:rPr lang="en-GB" sz="1200" dirty="0">
                <a:ea typeface="+mn-lt"/>
                <a:cs typeface="+mn-lt"/>
              </a:rPr>
              <a:t>What could you use to represent the different parts of the blood?</a:t>
            </a:r>
          </a:p>
          <a:p>
            <a:r>
              <a:rPr lang="en-GB" sz="1200" dirty="0"/>
              <a:t>KS4 Why does the jelly need to be cut to represent red blood cells?</a:t>
            </a:r>
            <a:endParaRPr lang="en-GB" dirty="0"/>
          </a:p>
          <a:p>
            <a:endParaRPr lang="en-GB" b="1" u="sng" dirty="0"/>
          </a:p>
          <a:p>
            <a:endParaRPr lang="en-GB" sz="1200" dirty="0"/>
          </a:p>
        </p:txBody>
      </p:sp>
      <p:sp>
        <p:nvSpPr>
          <p:cNvPr id="10" name="TextBox 9"/>
          <p:cNvSpPr txBox="1"/>
          <p:nvPr/>
        </p:nvSpPr>
        <p:spPr>
          <a:xfrm>
            <a:off x="1594875" y="4939682"/>
            <a:ext cx="2916221" cy="1323439"/>
          </a:xfrm>
          <a:prstGeom prst="rect">
            <a:avLst/>
          </a:prstGeom>
          <a:noFill/>
        </p:spPr>
        <p:txBody>
          <a:bodyPr wrap="square" rtlCol="0" anchor="t">
            <a:spAutoFit/>
          </a:bodyPr>
          <a:lstStyle/>
          <a:p>
            <a:r>
              <a:rPr lang="en-GB" sz="1600" b="1" u="sng" dirty="0"/>
              <a:t>National Curriculum links: </a:t>
            </a:r>
          </a:p>
          <a:p>
            <a:endParaRPr lang="en-GB" sz="1600" b="1" u="sng" dirty="0"/>
          </a:p>
          <a:p>
            <a:endParaRPr lang="en-GB" sz="1400" dirty="0"/>
          </a:p>
          <a:p>
            <a:endParaRPr lang="en-GB" sz="1600" b="1" u="sng" dirty="0"/>
          </a:p>
          <a:p>
            <a:endParaRPr lang="en-GB" dirty="0"/>
          </a:p>
        </p:txBody>
      </p:sp>
      <p:sp>
        <p:nvSpPr>
          <p:cNvPr id="13" name="TextBox 12"/>
          <p:cNvSpPr txBox="1"/>
          <p:nvPr/>
        </p:nvSpPr>
        <p:spPr>
          <a:xfrm>
            <a:off x="8736882" y="-26694"/>
            <a:ext cx="3591427" cy="769441"/>
          </a:xfrm>
          <a:prstGeom prst="rect">
            <a:avLst/>
          </a:prstGeom>
          <a:noFill/>
        </p:spPr>
        <p:txBody>
          <a:bodyPr wrap="square" rtlCol="0" anchor="t">
            <a:spAutoFit/>
          </a:bodyPr>
          <a:lstStyle/>
          <a:p>
            <a:r>
              <a:rPr lang="en-GB" b="1" i="1" u="sng" dirty="0">
                <a:ea typeface="+mn-lt"/>
                <a:cs typeface="+mn-lt"/>
              </a:rPr>
              <a:t>Vocabulary:</a:t>
            </a:r>
            <a:endParaRPr lang="en-US" dirty="0"/>
          </a:p>
          <a:p>
            <a:endParaRPr lang="en-GB" sz="1400" b="1" u="sng" dirty="0"/>
          </a:p>
          <a:p>
            <a:endParaRPr lang="en-GB" sz="1200" dirty="0"/>
          </a:p>
        </p:txBody>
      </p:sp>
      <p:sp>
        <p:nvSpPr>
          <p:cNvPr id="15" name="Rectangle 14"/>
          <p:cNvSpPr/>
          <p:nvPr/>
        </p:nvSpPr>
        <p:spPr>
          <a:xfrm>
            <a:off x="2207312" y="308753"/>
            <a:ext cx="7658728" cy="923330"/>
          </a:xfrm>
          <a:prstGeom prst="rect">
            <a:avLst/>
          </a:prstGeom>
          <a:noFill/>
        </p:spPr>
        <p:txBody>
          <a:bodyPr wrap="square" lIns="91440" tIns="45720" rIns="91440" bIns="45720" anchor="t">
            <a:spAutoFit/>
          </a:bodyPr>
          <a:lstStyle/>
          <a:p>
            <a:pPr algn="ctr"/>
            <a:r>
              <a:rPr lang="en-US" sz="5400" b="1" dirty="0">
                <a:ln w="9525">
                  <a:solidFill>
                    <a:prstClr val="white"/>
                  </a:solidFill>
                  <a:prstDash val="solid"/>
                </a:ln>
                <a:effectLst>
                  <a:outerShdw blurRad="12700" dist="38100" dir="2700000" algn="tl" rotWithShape="0">
                    <a:srgbClr val="C42F1A">
                      <a:lumMod val="60000"/>
                      <a:lumOff val="40000"/>
                    </a:srgbClr>
                  </a:outerShdw>
                </a:effectLst>
              </a:rPr>
              <a:t>Blood </a:t>
            </a:r>
            <a:endParaRPr lang="en-US" sz="5400" b="1" cap="none" spc="0" dirty="0">
              <a:ln w="9525">
                <a:solidFill>
                  <a:prstClr val="white"/>
                </a:solidFill>
                <a:prstDash val="solid"/>
              </a:ln>
              <a:effectLst>
                <a:outerShdw blurRad="12700" dist="38100" dir="2700000" algn="tl" rotWithShape="0">
                  <a:srgbClr val="C42F1A">
                    <a:lumMod val="60000"/>
                    <a:lumOff val="40000"/>
                  </a:srgbClr>
                </a:outerShdw>
              </a:effectLst>
            </a:endParaRPr>
          </a:p>
        </p:txBody>
      </p:sp>
      <p:sp>
        <p:nvSpPr>
          <p:cNvPr id="6" name="TextBox 5">
            <a:extLst>
              <a:ext uri="{FF2B5EF4-FFF2-40B4-BE49-F238E27FC236}">
                <a16:creationId xmlns:a16="http://schemas.microsoft.com/office/drawing/2014/main" id="{EA64938C-0635-47BC-BB3B-DEE7A72F3E63}"/>
              </a:ext>
            </a:extLst>
          </p:cNvPr>
          <p:cNvSpPr txBox="1"/>
          <p:nvPr/>
        </p:nvSpPr>
        <p:spPr>
          <a:xfrm>
            <a:off x="354664" y="2237390"/>
            <a:ext cx="4069194"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dirty="0"/>
              <a:t>Science behind it.....</a:t>
            </a:r>
          </a:p>
          <a:p>
            <a:r>
              <a:rPr lang="en-US" sz="1400" dirty="0"/>
              <a:t>Rather than being an experiment this acts as a model to describe the relative distribution of plasma, red blood cells and white blood cells. This can be used as a discussion point. The red blood cell uses cut up jelly to represent the large surface area of red blood cells. This allows for more effective uptake of oxygen. Honey is used to represent the resultant viscosity of plasma due to the materials dissolved in it. </a:t>
            </a:r>
          </a:p>
          <a:p>
            <a:endParaRPr lang="en-US" sz="1600" dirty="0"/>
          </a:p>
        </p:txBody>
      </p:sp>
      <p:sp>
        <p:nvSpPr>
          <p:cNvPr id="4" name="TextBox 3">
            <a:extLst>
              <a:ext uri="{FF2B5EF4-FFF2-40B4-BE49-F238E27FC236}">
                <a16:creationId xmlns:a16="http://schemas.microsoft.com/office/drawing/2014/main" id="{4ACB5285-255B-4695-8A4A-B02E01E9AE6E}"/>
              </a:ext>
            </a:extLst>
          </p:cNvPr>
          <p:cNvSpPr txBox="1"/>
          <p:nvPr/>
        </p:nvSpPr>
        <p:spPr>
          <a:xfrm>
            <a:off x="3973960" y="157972"/>
            <a:ext cx="555369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70C0"/>
                </a:solidFill>
                <a:latin typeface="Verdana"/>
              </a:rPr>
              <a:t>Developing the Hook!</a:t>
            </a:r>
            <a:endParaRPr lang="en-US" sz="2000" dirty="0"/>
          </a:p>
        </p:txBody>
      </p:sp>
      <p:graphicFrame>
        <p:nvGraphicFramePr>
          <p:cNvPr id="20" name="Table 19">
            <a:extLst>
              <a:ext uri="{FF2B5EF4-FFF2-40B4-BE49-F238E27FC236}">
                <a16:creationId xmlns:a16="http://schemas.microsoft.com/office/drawing/2014/main" id="{1D9E5AC0-3B5C-490C-9ADF-E492903FE8CB}"/>
              </a:ext>
            </a:extLst>
          </p:cNvPr>
          <p:cNvGraphicFramePr>
            <a:graphicFrameLocks noGrp="1"/>
          </p:cNvGraphicFramePr>
          <p:nvPr/>
        </p:nvGraphicFramePr>
        <p:xfrm>
          <a:off x="1159605" y="5296731"/>
          <a:ext cx="3622156" cy="1303183"/>
        </p:xfrm>
        <a:graphic>
          <a:graphicData uri="http://schemas.openxmlformats.org/drawingml/2006/table">
            <a:tbl>
              <a:tblPr firstRow="1" bandRow="1">
                <a:tableStyleId>{5C22544A-7EE6-4342-B048-85BDC9FD1C3A}</a:tableStyleId>
              </a:tblPr>
              <a:tblGrid>
                <a:gridCol w="1811078">
                  <a:extLst>
                    <a:ext uri="{9D8B030D-6E8A-4147-A177-3AD203B41FA5}">
                      <a16:colId xmlns:a16="http://schemas.microsoft.com/office/drawing/2014/main" val="1212329048"/>
                    </a:ext>
                  </a:extLst>
                </a:gridCol>
                <a:gridCol w="1811078">
                  <a:extLst>
                    <a:ext uri="{9D8B030D-6E8A-4147-A177-3AD203B41FA5}">
                      <a16:colId xmlns:a16="http://schemas.microsoft.com/office/drawing/2014/main" val="3073899241"/>
                    </a:ext>
                  </a:extLst>
                </a:gridCol>
              </a:tblGrid>
              <a:tr h="258792">
                <a:tc>
                  <a:txBody>
                    <a:bodyPr/>
                    <a:lstStyle/>
                    <a:p>
                      <a:pPr algn="ctr" fontAlgn="base"/>
                      <a:r>
                        <a:rPr lang="en-US" sz="1100" dirty="0">
                          <a:effectLst/>
                        </a:rPr>
                        <a:t>Upper Key Stage 2  </a:t>
                      </a:r>
                      <a:endParaRPr lang="en-US" dirty="0">
                        <a:effectLst/>
                      </a:endParaRPr>
                    </a:p>
                  </a:txBody>
                  <a:tcPr anchor="ctr"/>
                </a:tc>
                <a:tc>
                  <a:txBody>
                    <a:bodyPr/>
                    <a:lstStyle/>
                    <a:p>
                      <a:pPr algn="ctr" fontAlgn="base"/>
                      <a:r>
                        <a:rPr lang="en-US" sz="1100" dirty="0">
                          <a:effectLst/>
                        </a:rPr>
                        <a:t>Key Stage 3  </a:t>
                      </a:r>
                      <a:endParaRPr lang="en-US" dirty="0">
                        <a:effectLst/>
                      </a:endParaRPr>
                    </a:p>
                  </a:txBody>
                  <a:tcPr anchor="ctr"/>
                </a:tc>
                <a:extLst>
                  <a:ext uri="{0D108BD9-81ED-4DB2-BD59-A6C34878D82A}">
                    <a16:rowId xmlns:a16="http://schemas.microsoft.com/office/drawing/2014/main" val="2999370537"/>
                  </a:ext>
                </a:extLst>
              </a:tr>
              <a:tr h="1044103">
                <a:tc>
                  <a:txBody>
                    <a:bodyPr/>
                    <a:lstStyle/>
                    <a:p>
                      <a:pPr algn="ctr" fontAlgn="base"/>
                      <a:r>
                        <a:rPr lang="en-US" sz="1100" dirty="0">
                          <a:effectLst/>
                        </a:rPr>
                        <a:t>Animals, including humans- describe the functions of the heart, blood vessels and blood </a:t>
                      </a:r>
                      <a:endParaRPr lang="en-US" dirty="0">
                        <a:effectLst/>
                      </a:endParaRPr>
                    </a:p>
                    <a:p>
                      <a:pPr algn="ctr" fontAlgn="base"/>
                      <a:r>
                        <a:rPr lang="en-US" sz="1100" dirty="0">
                          <a:effectLst/>
                        </a:rPr>
                        <a:t>(Year 6)</a:t>
                      </a:r>
                      <a:endParaRPr lang="en-US" dirty="0">
                        <a:effectLst/>
                      </a:endParaRPr>
                    </a:p>
                  </a:txBody>
                  <a:tcPr anchor="ctr"/>
                </a:tc>
                <a:tc>
                  <a:txBody>
                    <a:bodyPr/>
                    <a:lstStyle/>
                    <a:p>
                      <a:pPr algn="ctr" fontAlgn="base"/>
                      <a:r>
                        <a:rPr lang="en-US" sz="1100" dirty="0" err="1">
                          <a:effectLst/>
                        </a:rPr>
                        <a:t>Specialised</a:t>
                      </a:r>
                      <a:r>
                        <a:rPr lang="en-US" sz="1100" dirty="0">
                          <a:effectLst/>
                        </a:rPr>
                        <a:t> cells </a:t>
                      </a:r>
                      <a:endParaRPr lang="en-US" dirty="0">
                        <a:effectLst/>
                      </a:endParaRPr>
                    </a:p>
                    <a:p>
                      <a:pPr algn="ctr" fontAlgn="base"/>
                      <a:endParaRPr lang="en-US" dirty="0">
                        <a:effectLst/>
                      </a:endParaRPr>
                    </a:p>
                    <a:p>
                      <a:pPr algn="ctr" fontAlgn="base"/>
                      <a:r>
                        <a:rPr lang="en-US" sz="1100" dirty="0">
                          <a:effectLst/>
                        </a:rPr>
                        <a:t>Biology </a:t>
                      </a:r>
                      <a:endParaRPr lang="en-US" dirty="0">
                        <a:effectLst/>
                      </a:endParaRPr>
                    </a:p>
                  </a:txBody>
                  <a:tcPr anchor="ctr"/>
                </a:tc>
                <a:extLst>
                  <a:ext uri="{0D108BD9-81ED-4DB2-BD59-A6C34878D82A}">
                    <a16:rowId xmlns:a16="http://schemas.microsoft.com/office/drawing/2014/main" val="2921856060"/>
                  </a:ext>
                </a:extLst>
              </a:tr>
            </a:tbl>
          </a:graphicData>
        </a:graphic>
      </p:graphicFrame>
      <p:graphicFrame>
        <p:nvGraphicFramePr>
          <p:cNvPr id="3" name="Table 2">
            <a:extLst>
              <a:ext uri="{FF2B5EF4-FFF2-40B4-BE49-F238E27FC236}">
                <a16:creationId xmlns:a16="http://schemas.microsoft.com/office/drawing/2014/main" id="{DE750032-1E11-439F-A73D-860518CB489E}"/>
              </a:ext>
            </a:extLst>
          </p:cNvPr>
          <p:cNvGraphicFramePr>
            <a:graphicFrameLocks noGrp="1"/>
          </p:cNvGraphicFramePr>
          <p:nvPr/>
        </p:nvGraphicFramePr>
        <p:xfrm>
          <a:off x="8069035" y="462642"/>
          <a:ext cx="3421181" cy="1687002"/>
        </p:xfrm>
        <a:graphic>
          <a:graphicData uri="http://schemas.openxmlformats.org/drawingml/2006/table">
            <a:tbl>
              <a:tblPr firstRow="1" bandRow="1">
                <a:tableStyleId>{5C22544A-7EE6-4342-B048-85BDC9FD1C3A}</a:tableStyleId>
              </a:tblPr>
              <a:tblGrid>
                <a:gridCol w="1779566">
                  <a:extLst>
                    <a:ext uri="{9D8B030D-6E8A-4147-A177-3AD203B41FA5}">
                      <a16:colId xmlns:a16="http://schemas.microsoft.com/office/drawing/2014/main" val="3034032923"/>
                    </a:ext>
                  </a:extLst>
                </a:gridCol>
                <a:gridCol w="1641615">
                  <a:extLst>
                    <a:ext uri="{9D8B030D-6E8A-4147-A177-3AD203B41FA5}">
                      <a16:colId xmlns:a16="http://schemas.microsoft.com/office/drawing/2014/main" val="2718238963"/>
                    </a:ext>
                  </a:extLst>
                </a:gridCol>
              </a:tblGrid>
              <a:tr h="202989">
                <a:tc>
                  <a:txBody>
                    <a:bodyPr/>
                    <a:lstStyle/>
                    <a:p>
                      <a:pPr algn="ctr" rtl="0" fontAlgn="base"/>
                      <a:r>
                        <a:rPr lang="en-US" sz="1100" dirty="0">
                          <a:effectLst/>
                        </a:rPr>
                        <a:t>UKS2 </a:t>
                      </a:r>
                    </a:p>
                  </a:txBody>
                  <a:tcPr anchor="ctr"/>
                </a:tc>
                <a:tc>
                  <a:txBody>
                    <a:bodyPr/>
                    <a:lstStyle/>
                    <a:p>
                      <a:pPr algn="ctr" rtl="0" fontAlgn="base"/>
                      <a:r>
                        <a:rPr lang="en-US" sz="1100" dirty="0">
                          <a:effectLst/>
                        </a:rPr>
                        <a:t>KS3  </a:t>
                      </a:r>
                    </a:p>
                  </a:txBody>
                  <a:tcPr anchor="ctr"/>
                </a:tc>
                <a:extLst>
                  <a:ext uri="{0D108BD9-81ED-4DB2-BD59-A6C34878D82A}">
                    <a16:rowId xmlns:a16="http://schemas.microsoft.com/office/drawing/2014/main" val="415710613"/>
                  </a:ext>
                </a:extLst>
              </a:tr>
              <a:tr h="1427922">
                <a:tc>
                  <a:txBody>
                    <a:bodyPr/>
                    <a:lstStyle/>
                    <a:p>
                      <a:pPr algn="ctr" rtl="0" fontAlgn="base"/>
                      <a:r>
                        <a:rPr lang="en-US" sz="1050" dirty="0">
                          <a:effectLst/>
                        </a:rPr>
                        <a:t>I can select the most appropriate equipment </a:t>
                      </a:r>
                    </a:p>
                    <a:p>
                      <a:pPr algn="ctr" rtl="0" fontAlgn="base"/>
                      <a:r>
                        <a:rPr lang="en-US" sz="1050" dirty="0">
                          <a:effectLst/>
                        </a:rPr>
                        <a:t>  </a:t>
                      </a:r>
                    </a:p>
                  </a:txBody>
                  <a:tcPr anchor="ctr"/>
                </a:tc>
                <a:tc>
                  <a:txBody>
                    <a:bodyPr/>
                    <a:lstStyle/>
                    <a:p>
                      <a:pPr algn="ctr" rtl="0" fontAlgn="base"/>
                      <a:r>
                        <a:rPr lang="en-US" sz="1050" dirty="0">
                          <a:effectLst/>
                        </a:rPr>
                        <a:t>I can adapt experimental methods and choose the most appropriate equipment to improve the precision and accuracy of my results. </a:t>
                      </a:r>
                    </a:p>
                    <a:p>
                      <a:pPr algn="ctr" rtl="0" fontAlgn="base"/>
                      <a:endParaRPr lang="en-US" sz="1050" dirty="0">
                        <a:effectLst/>
                      </a:endParaRPr>
                    </a:p>
                  </a:txBody>
                  <a:tcPr anchor="ctr"/>
                </a:tc>
                <a:extLst>
                  <a:ext uri="{0D108BD9-81ED-4DB2-BD59-A6C34878D82A}">
                    <a16:rowId xmlns:a16="http://schemas.microsoft.com/office/drawing/2014/main" val="2100657227"/>
                  </a:ext>
                </a:extLst>
              </a:tr>
            </a:tbl>
          </a:graphicData>
        </a:graphic>
      </p:graphicFrame>
    </p:spTree>
    <p:extLst>
      <p:ext uri="{BB962C8B-B14F-4D97-AF65-F5344CB8AC3E}">
        <p14:creationId xmlns:p14="http://schemas.microsoft.com/office/powerpoint/2010/main" val="202432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3" grpId="0"/>
      <p:bldP spid="15" grpId="0"/>
      <p:bldP spid="6"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5372" y="1681704"/>
            <a:ext cx="3803150" cy="5001369"/>
          </a:xfrm>
          <a:prstGeom prst="rect">
            <a:avLst/>
          </a:prstGeom>
        </p:spPr>
        <p:txBody>
          <a:bodyPr wrap="square" lIns="91440" tIns="45720" rIns="91440" bIns="45720" anchor="t">
            <a:spAutoFit/>
          </a:bodyPr>
          <a:lstStyle/>
          <a:p>
            <a:r>
              <a:rPr lang="en-GB" sz="1400" b="1" i="1" u="sng" dirty="0"/>
              <a:t>Method: </a:t>
            </a:r>
            <a:endParaRPr lang="en-GB" sz="1400" b="1" i="1" u="sng" dirty="0">
              <a:cs typeface="Calibri"/>
            </a:endParaRPr>
          </a:p>
          <a:p>
            <a:r>
              <a:rPr lang="en-GB" sz="1400" u="sng" dirty="0"/>
              <a:t>You will need: </a:t>
            </a:r>
            <a:endParaRPr lang="en-GB" sz="1400" dirty="0">
              <a:cs typeface="Calibri"/>
            </a:endParaRPr>
          </a:p>
          <a:p>
            <a:r>
              <a:rPr lang="en-GB" sz="1400" dirty="0"/>
              <a:t>•  Five 1p pieces</a:t>
            </a:r>
            <a:endParaRPr lang="en-GB" sz="1400" dirty="0">
              <a:cs typeface="Calibri"/>
            </a:endParaRPr>
          </a:p>
          <a:p>
            <a:pPr marL="171450" indent="-171450">
              <a:buFont typeface="Arial"/>
              <a:buChar char="•"/>
            </a:pPr>
            <a:r>
              <a:rPr lang="en-GB" sz="1400" dirty="0">
                <a:cs typeface="Calibri"/>
              </a:rPr>
              <a:t>Small paper cup </a:t>
            </a:r>
          </a:p>
          <a:p>
            <a:pPr marL="171450" indent="-171450">
              <a:buFont typeface="Arial"/>
              <a:buChar char="•"/>
            </a:pPr>
            <a:r>
              <a:rPr lang="en-GB" sz="1400" dirty="0">
                <a:cs typeface="Calibri"/>
              </a:rPr>
              <a:t>A table</a:t>
            </a:r>
          </a:p>
          <a:p>
            <a:pPr marL="171450" indent="-171450">
              <a:buFont typeface="Arial"/>
              <a:buChar char="•"/>
            </a:pPr>
            <a:r>
              <a:rPr lang="en-GB" sz="1400" dirty="0">
                <a:cs typeface="Calibri"/>
              </a:rPr>
              <a:t>Two people</a:t>
            </a:r>
          </a:p>
          <a:p>
            <a:endParaRPr lang="en-GB" sz="1400" dirty="0">
              <a:cs typeface="Calibri"/>
            </a:endParaRPr>
          </a:p>
          <a:p>
            <a:r>
              <a:rPr lang="en-GB" sz="1400" dirty="0">
                <a:cs typeface="Calibri"/>
              </a:rPr>
              <a:t>1. Put a cup in front of your partner.  It should be about 2 feet away from him or her.</a:t>
            </a:r>
          </a:p>
          <a:p>
            <a:r>
              <a:rPr lang="en-GB" sz="1400" dirty="0">
                <a:cs typeface="Calibri"/>
              </a:rPr>
              <a:t>2. Ask your partner to close one eye.</a:t>
            </a:r>
          </a:p>
          <a:p>
            <a:r>
              <a:rPr lang="en-GB" sz="1400" dirty="0">
                <a:cs typeface="Calibri"/>
              </a:rPr>
              <a:t>3. Hold one of the pennies in the air about 18 inches above the table. </a:t>
            </a:r>
          </a:p>
          <a:p>
            <a:r>
              <a:rPr lang="en-GB" sz="1400" dirty="0">
                <a:cs typeface="Calibri"/>
              </a:rPr>
              <a:t>4. Move it around slowly. </a:t>
            </a:r>
          </a:p>
          <a:p>
            <a:r>
              <a:rPr lang="en-GB" sz="1400" dirty="0">
                <a:cs typeface="Calibri"/>
              </a:rPr>
              <a:t>5. Tell your partner that you'll drop the penny whenever he or she says 'Drop it!' </a:t>
            </a:r>
          </a:p>
          <a:p>
            <a:r>
              <a:rPr lang="en-GB" sz="1400" dirty="0">
                <a:cs typeface="Calibri"/>
              </a:rPr>
              <a:t>The idea is for your partner – with one eye closed – to judge when the penny is over the cup so that the penny will drop into the cup.</a:t>
            </a:r>
          </a:p>
          <a:p>
            <a:r>
              <a:rPr lang="en-GB" sz="1400" dirty="0">
                <a:cs typeface="Calibri"/>
              </a:rPr>
              <a:t>6. Give your partner five tries with one eye closed, then five tries with both eyes open. Which way worked best? </a:t>
            </a:r>
          </a:p>
          <a:p>
            <a:r>
              <a:rPr lang="en-GB" sz="1400" dirty="0">
                <a:cs typeface="Calibri"/>
              </a:rPr>
              <a:t>7. Try with different eyes. Is there any difference?</a:t>
            </a:r>
            <a:r>
              <a:rPr lang="en-GB" sz="1100" dirty="0">
                <a:cs typeface="Calibri"/>
              </a:rPr>
              <a:t> </a:t>
            </a:r>
          </a:p>
          <a:p>
            <a:endParaRPr lang="en-GB" sz="1100" dirty="0">
              <a:cs typeface="Calibri"/>
            </a:endParaRPr>
          </a:p>
        </p:txBody>
      </p:sp>
      <p:sp>
        <p:nvSpPr>
          <p:cNvPr id="8" name="Rectangle 7"/>
          <p:cNvSpPr/>
          <p:nvPr/>
        </p:nvSpPr>
        <p:spPr>
          <a:xfrm>
            <a:off x="7241148" y="2663246"/>
            <a:ext cx="4509198" cy="3416320"/>
          </a:xfrm>
          <a:prstGeom prst="rect">
            <a:avLst/>
          </a:prstGeom>
        </p:spPr>
        <p:txBody>
          <a:bodyPr wrap="square" anchor="t">
            <a:spAutoFit/>
          </a:bodyPr>
          <a:lstStyle/>
          <a:p>
            <a:r>
              <a:rPr lang="en-GB" b="1" u="sng" dirty="0"/>
              <a:t>Science behind it:</a:t>
            </a:r>
          </a:p>
          <a:p>
            <a:r>
              <a:rPr lang="en-GB" sz="1100" dirty="0">
                <a:ea typeface="+mn-lt"/>
                <a:cs typeface="+mn-lt"/>
              </a:rPr>
              <a:t>Your eyes are at work from the moment you wake up to the moment you close them to go to sleep. They take in tons of information about the world around you — shapes, colours, movements, and more. Then they send the information to your brain for processing so the brain knows what's going on outside of your body. Rods and cones process the light to give you the total picture. You're able to see that your friend has brown skin and is wearing a blue hat while he tosses an orange basketball.</a:t>
            </a:r>
          </a:p>
          <a:p>
            <a:r>
              <a:rPr lang="en-GB" sz="1100" dirty="0">
                <a:ea typeface="+mn-lt"/>
                <a:cs typeface="+mn-lt"/>
              </a:rPr>
              <a:t>Sometimes someone's eyeball shape makes it difficult for the cornea, lens, and retina to work perfectly as a team. When this happens, some of what the person sees will be out of focus.</a:t>
            </a:r>
            <a:endParaRPr lang="en-GB" sz="1100" dirty="0"/>
          </a:p>
          <a:p>
            <a:r>
              <a:rPr lang="en-GB" sz="1100" dirty="0">
                <a:ea typeface="+mn-lt"/>
                <a:cs typeface="+mn-lt"/>
              </a:rPr>
              <a:t>To correct this fuzzy vision, many people, including many kids, wear glasses. Glasses help the eyes focus images correctly on the retina and allow someone to see clearly. As adults get older, their eyes lose the ability to focus well and they often need glasses to see things up close or far away. Most older people you know — like your grandparents — probably wear glasses.</a:t>
            </a:r>
            <a:endParaRPr lang="en-GB" sz="1100" dirty="0"/>
          </a:p>
          <a:p>
            <a:endParaRPr lang="en-GB" sz="1100" dirty="0"/>
          </a:p>
        </p:txBody>
      </p:sp>
      <p:sp>
        <p:nvSpPr>
          <p:cNvPr id="9" name="Rectangle 8"/>
          <p:cNvSpPr/>
          <p:nvPr/>
        </p:nvSpPr>
        <p:spPr>
          <a:xfrm>
            <a:off x="275364" y="261781"/>
            <a:ext cx="6693143" cy="1107996"/>
          </a:xfrm>
          <a:prstGeom prst="rect">
            <a:avLst/>
          </a:prstGeom>
        </p:spPr>
        <p:txBody>
          <a:bodyPr wrap="square" lIns="91440" tIns="45720" rIns="91440" bIns="45720" anchor="t">
            <a:spAutoFit/>
          </a:bodyPr>
          <a:lstStyle/>
          <a:p>
            <a:r>
              <a:rPr lang="en-GB" b="1" u="sng" dirty="0"/>
              <a:t>Working scientifically skills/questions: </a:t>
            </a:r>
            <a:endParaRPr lang="en-US" dirty="0"/>
          </a:p>
          <a:p>
            <a:r>
              <a:rPr lang="en-GB" sz="1200" dirty="0">
                <a:cs typeface="Calibri"/>
              </a:rPr>
              <a:t>Making predictions (KS2 only)</a:t>
            </a:r>
          </a:p>
          <a:p>
            <a:r>
              <a:rPr lang="en-GB" sz="1200" dirty="0"/>
              <a:t>LKS2 What will happen when your partner says to drop the coin?</a:t>
            </a:r>
            <a:endParaRPr lang="en-GB" sz="1200" dirty="0">
              <a:cs typeface="Calibri"/>
            </a:endParaRPr>
          </a:p>
          <a:p>
            <a:r>
              <a:rPr lang="en-GB" sz="1200" dirty="0"/>
              <a:t>UKS2 Is this a reliable method? How could it be improved? </a:t>
            </a:r>
            <a:endParaRPr lang="en-GB" sz="1200" dirty="0">
              <a:cs typeface="Calibri"/>
            </a:endParaRPr>
          </a:p>
          <a:p>
            <a:endParaRPr lang="en-GB" sz="1200" dirty="0">
              <a:cs typeface="Calibri"/>
            </a:endParaRPr>
          </a:p>
        </p:txBody>
      </p:sp>
      <p:sp>
        <p:nvSpPr>
          <p:cNvPr id="10" name="TextBox 9"/>
          <p:cNvSpPr txBox="1"/>
          <p:nvPr/>
        </p:nvSpPr>
        <p:spPr>
          <a:xfrm>
            <a:off x="4817692" y="5673620"/>
            <a:ext cx="2732767" cy="1261884"/>
          </a:xfrm>
          <a:prstGeom prst="rect">
            <a:avLst/>
          </a:prstGeom>
          <a:noFill/>
        </p:spPr>
        <p:txBody>
          <a:bodyPr wrap="square" rtlCol="0" anchor="t">
            <a:spAutoFit/>
          </a:bodyPr>
          <a:lstStyle/>
          <a:p>
            <a:r>
              <a:rPr lang="en-GB" sz="1600" b="1" u="sng" dirty="0"/>
              <a:t>National Curriculum links: </a:t>
            </a:r>
            <a:endParaRPr lang="en-US" dirty="0"/>
          </a:p>
          <a:p>
            <a:endParaRPr lang="en-GB" sz="1200" dirty="0">
              <a:cs typeface="Calibri"/>
            </a:endParaRPr>
          </a:p>
          <a:p>
            <a:endParaRPr lang="en-GB" sz="1400" dirty="0">
              <a:cs typeface="Calibri" panose="020F0502020204030204"/>
            </a:endParaRPr>
          </a:p>
          <a:p>
            <a:endParaRPr lang="en-GB" sz="1600" b="1" u="sng" dirty="0">
              <a:cs typeface="Calibri" panose="020F0502020204030204"/>
            </a:endParaRPr>
          </a:p>
          <a:p>
            <a:endParaRPr lang="en-GB" dirty="0">
              <a:cs typeface="Calibri" panose="020F0502020204030204"/>
            </a:endParaRPr>
          </a:p>
        </p:txBody>
      </p:sp>
      <p:sp>
        <p:nvSpPr>
          <p:cNvPr id="13" name="TextBox 12"/>
          <p:cNvSpPr txBox="1"/>
          <p:nvPr/>
        </p:nvSpPr>
        <p:spPr>
          <a:xfrm>
            <a:off x="8535275" y="214281"/>
            <a:ext cx="2922880" cy="584775"/>
          </a:xfrm>
          <a:prstGeom prst="rect">
            <a:avLst/>
          </a:prstGeom>
          <a:noFill/>
        </p:spPr>
        <p:txBody>
          <a:bodyPr wrap="square" rtlCol="0" anchor="t">
            <a:spAutoFit/>
          </a:bodyPr>
          <a:lstStyle/>
          <a:p>
            <a:r>
              <a:rPr lang="en-GB" b="1" i="1" u="sng" dirty="0">
                <a:ea typeface="+mn-lt"/>
                <a:cs typeface="+mn-lt"/>
              </a:rPr>
              <a:t>Vocabulary:</a:t>
            </a:r>
            <a:endParaRPr lang="en-US" dirty="0">
              <a:ea typeface="+mn-lt"/>
              <a:cs typeface="+mn-lt"/>
            </a:endParaRPr>
          </a:p>
          <a:p>
            <a:endParaRPr lang="en-GB" sz="1400" b="1" u="sng" dirty="0">
              <a:cs typeface="Calibri"/>
            </a:endParaRPr>
          </a:p>
        </p:txBody>
      </p:sp>
      <p:sp>
        <p:nvSpPr>
          <p:cNvPr id="15" name="Rectangle 14"/>
          <p:cNvSpPr/>
          <p:nvPr/>
        </p:nvSpPr>
        <p:spPr>
          <a:xfrm>
            <a:off x="2595963" y="1203492"/>
            <a:ext cx="4372544" cy="923330"/>
          </a:xfrm>
          <a:prstGeom prst="rect">
            <a:avLst/>
          </a:prstGeom>
          <a:noFill/>
        </p:spPr>
        <p:txBody>
          <a:bodyPr wrap="none" lIns="91440" tIns="45720" rIns="91440" bIns="45720" anchor="t">
            <a:spAutoFit/>
          </a:bodyPr>
          <a:lstStyle/>
          <a:p>
            <a:pPr algn="ctr"/>
            <a:r>
              <a:rPr lang="en-US" sz="5400" b="1" dirty="0">
                <a:ln w="9525">
                  <a:solidFill>
                    <a:schemeClr val="bg1"/>
                  </a:solidFill>
                  <a:prstDash val="solid"/>
                </a:ln>
                <a:effectLst>
                  <a:outerShdw blurRad="12700" dist="38100" dir="2700000" algn="tl" rotWithShape="0">
                    <a:schemeClr val="accent5">
                      <a:lumMod val="60000"/>
                      <a:lumOff val="40000"/>
                    </a:schemeClr>
                  </a:outerShdw>
                </a:effectLst>
              </a:rPr>
              <a:t>Catch a penny </a:t>
            </a:r>
            <a:endParaRPr lang="en-US" sz="5400" b="1" cap="none" spc="0"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23" name="TextBox 3">
            <a:extLst>
              <a:ext uri="{FF2B5EF4-FFF2-40B4-BE49-F238E27FC236}">
                <a16:creationId xmlns:a16="http://schemas.microsoft.com/office/drawing/2014/main" id="{7E13130F-6C0E-4EE7-8AE8-2C3903BCEF15}"/>
              </a:ext>
            </a:extLst>
          </p:cNvPr>
          <p:cNvSpPr txBox="1"/>
          <p:nvPr/>
        </p:nvSpPr>
        <p:spPr>
          <a:xfrm>
            <a:off x="4331403" y="57540"/>
            <a:ext cx="5078903"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rgbClr val="0070C0"/>
                </a:solidFill>
                <a:latin typeface="Verdana"/>
              </a:rPr>
              <a:t>Developing the hook!</a:t>
            </a:r>
            <a:r>
              <a:rPr lang="en-US" sz="2800" dirty="0">
                <a:solidFill>
                  <a:srgbClr val="0070C0"/>
                </a:solidFill>
                <a:latin typeface="Verdana"/>
              </a:rPr>
              <a:t> </a:t>
            </a:r>
            <a:endParaRPr lang="en-US" sz="2800" dirty="0"/>
          </a:p>
        </p:txBody>
      </p:sp>
      <p:graphicFrame>
        <p:nvGraphicFramePr>
          <p:cNvPr id="11" name="Table 10">
            <a:extLst>
              <a:ext uri="{FF2B5EF4-FFF2-40B4-BE49-F238E27FC236}">
                <a16:creationId xmlns:a16="http://schemas.microsoft.com/office/drawing/2014/main" id="{234269B0-8817-4BC8-A79F-38596CA4155C}"/>
              </a:ext>
            </a:extLst>
          </p:cNvPr>
          <p:cNvGraphicFramePr>
            <a:graphicFrameLocks noGrp="1"/>
          </p:cNvGraphicFramePr>
          <p:nvPr/>
        </p:nvGraphicFramePr>
        <p:xfrm>
          <a:off x="4415692" y="5969000"/>
          <a:ext cx="3276600" cy="858129"/>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182871503"/>
                    </a:ext>
                  </a:extLst>
                </a:gridCol>
                <a:gridCol w="1638300">
                  <a:extLst>
                    <a:ext uri="{9D8B030D-6E8A-4147-A177-3AD203B41FA5}">
                      <a16:colId xmlns:a16="http://schemas.microsoft.com/office/drawing/2014/main" val="1936034102"/>
                    </a:ext>
                  </a:extLst>
                </a:gridCol>
              </a:tblGrid>
              <a:tr h="263769">
                <a:tc>
                  <a:txBody>
                    <a:bodyPr/>
                    <a:lstStyle/>
                    <a:p>
                      <a:pPr algn="ctr" fontAlgn="base"/>
                      <a:r>
                        <a:rPr lang="en-US" sz="1100" dirty="0">
                          <a:effectLst/>
                        </a:rPr>
                        <a:t>  </a:t>
                      </a:r>
                      <a:r>
                        <a:rPr lang="en-US" sz="1100" b="1" i="0" u="none" strike="noStrike" noProof="0" dirty="0">
                          <a:effectLst/>
                          <a:latin typeface="Calibri"/>
                        </a:rPr>
                        <a:t>Upper Key Stage 2  </a:t>
                      </a:r>
                      <a:endParaRPr lang="en-US" dirty="0">
                        <a:effectLst/>
                      </a:endParaRPr>
                    </a:p>
                  </a:txBody>
                  <a:tcPr anchor="ctr"/>
                </a:tc>
                <a:tc>
                  <a:txBody>
                    <a:bodyPr/>
                    <a:lstStyle/>
                    <a:p>
                      <a:pPr algn="ctr" fontAlgn="base"/>
                      <a:r>
                        <a:rPr lang="en-US" sz="1100" dirty="0">
                          <a:effectLst/>
                        </a:rPr>
                        <a:t>KS3</a:t>
                      </a:r>
                    </a:p>
                  </a:txBody>
                  <a:tcPr anchor="ctr"/>
                </a:tc>
                <a:extLst>
                  <a:ext uri="{0D108BD9-81ED-4DB2-BD59-A6C34878D82A}">
                    <a16:rowId xmlns:a16="http://schemas.microsoft.com/office/drawing/2014/main" val="1466493265"/>
                  </a:ext>
                </a:extLst>
              </a:tr>
              <a:tr h="0">
                <a:tc>
                  <a:txBody>
                    <a:bodyPr/>
                    <a:lstStyle/>
                    <a:p>
                      <a:pPr algn="ctr" fontAlgn="base"/>
                      <a:r>
                        <a:rPr lang="en-US" sz="1100" dirty="0">
                          <a:effectLst/>
                        </a:rPr>
                        <a:t>Animals, including humans  </a:t>
                      </a:r>
                    </a:p>
                    <a:p>
                      <a:pPr lvl="0" algn="ctr">
                        <a:buNone/>
                      </a:pPr>
                      <a:r>
                        <a:rPr lang="en-US" sz="1100" dirty="0">
                          <a:effectLst/>
                        </a:rPr>
                        <a:t>(Year 6)</a:t>
                      </a:r>
                    </a:p>
                  </a:txBody>
                  <a:tcPr anchor="ctr"/>
                </a:tc>
                <a:tc>
                  <a:txBody>
                    <a:bodyPr/>
                    <a:lstStyle/>
                    <a:p>
                      <a:pPr algn="ctr" fontAlgn="base"/>
                      <a:r>
                        <a:rPr lang="en-US" sz="1200" dirty="0">
                          <a:effectLst/>
                        </a:rPr>
                        <a:t>Skeletal and muscular systems</a:t>
                      </a:r>
                    </a:p>
                  </a:txBody>
                  <a:tcPr anchor="ctr"/>
                </a:tc>
                <a:extLst>
                  <a:ext uri="{0D108BD9-81ED-4DB2-BD59-A6C34878D82A}">
                    <a16:rowId xmlns:a16="http://schemas.microsoft.com/office/drawing/2014/main" val="2358205605"/>
                  </a:ext>
                </a:extLst>
              </a:tr>
            </a:tbl>
          </a:graphicData>
        </a:graphic>
      </p:graphicFrame>
      <p:graphicFrame>
        <p:nvGraphicFramePr>
          <p:cNvPr id="4" name="Table 3">
            <a:extLst>
              <a:ext uri="{FF2B5EF4-FFF2-40B4-BE49-F238E27FC236}">
                <a16:creationId xmlns:a16="http://schemas.microsoft.com/office/drawing/2014/main" id="{75613D7C-56C7-4C30-87DD-400F1E4BE3C5}"/>
              </a:ext>
            </a:extLst>
          </p:cNvPr>
          <p:cNvGraphicFramePr>
            <a:graphicFrameLocks noGrp="1"/>
          </p:cNvGraphicFramePr>
          <p:nvPr/>
        </p:nvGraphicFramePr>
        <p:xfrm>
          <a:off x="7332453" y="603848"/>
          <a:ext cx="3806500" cy="1645920"/>
        </p:xfrm>
        <a:graphic>
          <a:graphicData uri="http://schemas.openxmlformats.org/drawingml/2006/table">
            <a:tbl>
              <a:tblPr firstRow="1" bandRow="1">
                <a:tableStyleId>{5C22544A-7EE6-4342-B048-85BDC9FD1C3A}</a:tableStyleId>
              </a:tblPr>
              <a:tblGrid>
                <a:gridCol w="1903250">
                  <a:extLst>
                    <a:ext uri="{9D8B030D-6E8A-4147-A177-3AD203B41FA5}">
                      <a16:colId xmlns:a16="http://schemas.microsoft.com/office/drawing/2014/main" val="1243942615"/>
                    </a:ext>
                  </a:extLst>
                </a:gridCol>
                <a:gridCol w="1903250">
                  <a:extLst>
                    <a:ext uri="{9D8B030D-6E8A-4147-A177-3AD203B41FA5}">
                      <a16:colId xmlns:a16="http://schemas.microsoft.com/office/drawing/2014/main" val="1399779947"/>
                    </a:ext>
                  </a:extLst>
                </a:gridCol>
              </a:tblGrid>
              <a:tr h="0">
                <a:tc>
                  <a:txBody>
                    <a:bodyPr/>
                    <a:lstStyle/>
                    <a:p>
                      <a:pPr lvl="0" algn="ctr" rtl="0">
                        <a:buNone/>
                      </a:pPr>
                      <a:r>
                        <a:rPr lang="en-US" sz="1200" dirty="0">
                          <a:effectLst/>
                        </a:rPr>
                        <a:t>LKS2 </a:t>
                      </a:r>
                      <a:endParaRPr lang="en-US" dirty="0">
                        <a:effectLst/>
                      </a:endParaRPr>
                    </a:p>
                  </a:txBody>
                  <a:tcPr/>
                </a:tc>
                <a:tc>
                  <a:txBody>
                    <a:bodyPr/>
                    <a:lstStyle/>
                    <a:p>
                      <a:pPr lvl="0" algn="ctr" rtl="0">
                        <a:buNone/>
                      </a:pPr>
                      <a:r>
                        <a:rPr lang="en-US" sz="1200" dirty="0">
                          <a:effectLst/>
                        </a:rPr>
                        <a:t>UKS2 </a:t>
                      </a:r>
                      <a:endParaRPr lang="en-US" dirty="0">
                        <a:effectLst/>
                      </a:endParaRPr>
                    </a:p>
                  </a:txBody>
                  <a:tcPr/>
                </a:tc>
                <a:extLst>
                  <a:ext uri="{0D108BD9-81ED-4DB2-BD59-A6C34878D82A}">
                    <a16:rowId xmlns:a16="http://schemas.microsoft.com/office/drawing/2014/main" val="3539849894"/>
                  </a:ext>
                </a:extLst>
              </a:tr>
              <a:tr h="0">
                <a:tc>
                  <a:txBody>
                    <a:bodyPr/>
                    <a:lstStyle/>
                    <a:p>
                      <a:pPr lvl="0" algn="ctr" rtl="0">
                        <a:buNone/>
                      </a:pPr>
                      <a:r>
                        <a:rPr lang="en-US" sz="1100" dirty="0">
                          <a:effectLst/>
                        </a:rPr>
                        <a:t>I can plan different types of enquiries </a:t>
                      </a:r>
                      <a:endParaRPr lang="en-US" dirty="0">
                        <a:effectLst/>
                      </a:endParaRPr>
                    </a:p>
                    <a:p>
                      <a:pPr lvl="0" algn="ctr" rtl="0">
                        <a:buNone/>
                      </a:pPr>
                      <a:endParaRPr lang="en-US" dirty="0">
                        <a:effectLst/>
                      </a:endParaRPr>
                    </a:p>
                    <a:p>
                      <a:pPr lvl="0" algn="ctr" rtl="0">
                        <a:buNone/>
                      </a:pPr>
                      <a:r>
                        <a:rPr lang="en-US" sz="1100" dirty="0">
                          <a:effectLst/>
                        </a:rPr>
                        <a:t>I can suggest improvements and raise further questions </a:t>
                      </a:r>
                      <a:endParaRPr lang="en-US" dirty="0">
                        <a:effectLst/>
                      </a:endParaRPr>
                    </a:p>
                  </a:txBody>
                  <a:tcPr/>
                </a:tc>
                <a:tc>
                  <a:txBody>
                    <a:bodyPr/>
                    <a:lstStyle/>
                    <a:p>
                      <a:pPr lvl="0" algn="ctr" rtl="0">
                        <a:buNone/>
                      </a:pPr>
                      <a:r>
                        <a:rPr lang="en-US" sz="1100" dirty="0">
                          <a:effectLst/>
                        </a:rPr>
                        <a:t>I can plan different types of scientific enquiries to answer questions. </a:t>
                      </a:r>
                      <a:endParaRPr lang="en-US" dirty="0">
                        <a:effectLst/>
                      </a:endParaRPr>
                    </a:p>
                    <a:p>
                      <a:pPr lvl="0" algn="ctr" rtl="0">
                        <a:buNone/>
                      </a:pPr>
                      <a:endParaRPr lang="en-US" dirty="0">
                        <a:effectLst/>
                      </a:endParaRPr>
                    </a:p>
                    <a:p>
                      <a:pPr lvl="0" algn="ctr" rtl="0">
                        <a:buNone/>
                      </a:pPr>
                      <a:r>
                        <a:rPr lang="en-US" sz="1100" dirty="0">
                          <a:effectLst/>
                        </a:rPr>
                        <a:t>I can use results to make  </a:t>
                      </a:r>
                      <a:endParaRPr lang="en-US" dirty="0">
                        <a:effectLst/>
                      </a:endParaRPr>
                    </a:p>
                    <a:p>
                      <a:pPr lvl="0" algn="ctr" rtl="0">
                        <a:buNone/>
                      </a:pPr>
                      <a:r>
                        <a:rPr lang="en-US" sz="1100" dirty="0">
                          <a:effectLst/>
                        </a:rPr>
                        <a:t>predictions and set up more tests (including fair tests) </a:t>
                      </a:r>
                      <a:endParaRPr lang="en-US" dirty="0">
                        <a:effectLst/>
                      </a:endParaRPr>
                    </a:p>
                  </a:txBody>
                  <a:tcPr/>
                </a:tc>
                <a:extLst>
                  <a:ext uri="{0D108BD9-81ED-4DB2-BD59-A6C34878D82A}">
                    <a16:rowId xmlns:a16="http://schemas.microsoft.com/office/drawing/2014/main" val="860325280"/>
                  </a:ext>
                </a:extLst>
              </a:tr>
            </a:tbl>
          </a:graphicData>
        </a:graphic>
      </p:graphicFrame>
    </p:spTree>
    <p:extLst>
      <p:ext uri="{BB962C8B-B14F-4D97-AF65-F5344CB8AC3E}">
        <p14:creationId xmlns:p14="http://schemas.microsoft.com/office/powerpoint/2010/main" val="76011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3" grpId="0"/>
      <p:bldP spid="15"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5588" y="1282222"/>
            <a:ext cx="5247160" cy="4524315"/>
          </a:xfrm>
          <a:prstGeom prst="rect">
            <a:avLst/>
          </a:prstGeom>
        </p:spPr>
        <p:txBody>
          <a:bodyPr wrap="square" anchor="t">
            <a:spAutoFit/>
          </a:bodyPr>
          <a:lstStyle/>
          <a:p>
            <a:r>
              <a:rPr lang="en-GB" b="1" i="1" u="sng" dirty="0"/>
              <a:t>Method: </a:t>
            </a:r>
          </a:p>
          <a:p>
            <a:r>
              <a:rPr lang="en-GB" sz="1200" dirty="0"/>
              <a:t>You will need: </a:t>
            </a:r>
            <a:endParaRPr lang="en-GB" sz="1200" i="1" u="sng" dirty="0"/>
          </a:p>
          <a:p>
            <a:pPr marL="171450" indent="-171450">
              <a:buFont typeface="Arial"/>
              <a:buChar char="•"/>
            </a:pPr>
            <a:r>
              <a:rPr lang="en-GB" sz="1200" dirty="0"/>
              <a:t>Something to block your view</a:t>
            </a:r>
          </a:p>
          <a:p>
            <a:pPr marL="171450" indent="-171450">
              <a:buFont typeface="Arial"/>
              <a:buChar char="•"/>
            </a:pPr>
            <a:r>
              <a:rPr lang="en-GB" sz="1200" dirty="0"/>
              <a:t>2 x paint brushes (same size) </a:t>
            </a:r>
          </a:p>
          <a:p>
            <a:pPr marL="171450" indent="-171450">
              <a:buFont typeface="Arial"/>
              <a:buChar char="•"/>
            </a:pPr>
            <a:r>
              <a:rPr lang="en-GB" sz="1200" dirty="0"/>
              <a:t>Stuffed rubber glove</a:t>
            </a:r>
          </a:p>
          <a:p>
            <a:pPr marL="171450" indent="-171450">
              <a:buFont typeface="Arial"/>
              <a:buChar char="•"/>
            </a:pPr>
            <a:r>
              <a:rPr lang="en-GB" sz="1200" dirty="0"/>
              <a:t>Blanket or sleeve</a:t>
            </a:r>
          </a:p>
          <a:p>
            <a:endParaRPr lang="en-GB" sz="1200" dirty="0"/>
          </a:p>
          <a:p>
            <a:r>
              <a:rPr lang="en-GB" sz="1200" dirty="0"/>
              <a:t>1.Ask the child to sit at a table with a screen slightly to their left.</a:t>
            </a:r>
            <a:endParaRPr lang="en-GB" dirty="0"/>
          </a:p>
          <a:p>
            <a:r>
              <a:rPr lang="en-GB" sz="1200" dirty="0"/>
              <a:t>2.They place their left hand on the far side of the screen, so that they cannot see it. </a:t>
            </a:r>
            <a:endParaRPr lang="en-GB" dirty="0"/>
          </a:p>
          <a:p>
            <a:r>
              <a:rPr lang="en-GB" sz="1200" dirty="0"/>
              <a:t>3. In front of them, and in their view, is a rubber glove stuffed with cotton wool. Cover where the rubber glove’s ‘arm’ would be with a blanket and ask them not to move their left hand. </a:t>
            </a:r>
            <a:endParaRPr lang="en-GB" dirty="0"/>
          </a:p>
          <a:p>
            <a:r>
              <a:rPr lang="en-GB" sz="1200" dirty="0"/>
              <a:t>4. Get two paint brushes and strokes the child’s hand and the glove in the same places at the same time. This is done for a few minutes and they should begin to feel as though the rubber glove is actually their hand.</a:t>
            </a:r>
            <a:endParaRPr lang="en-GB" dirty="0"/>
          </a:p>
          <a:p>
            <a:r>
              <a:rPr lang="en-GB" sz="1200" dirty="0"/>
              <a:t>5.Then suddenly point and slam onto the rubber glove and they should react by pulling their real hand away from the perceived danger.</a:t>
            </a:r>
            <a:endParaRPr lang="en-GB" dirty="0"/>
          </a:p>
          <a:p>
            <a:endParaRPr lang="en-GB" sz="1200" dirty="0"/>
          </a:p>
          <a:p>
            <a:r>
              <a:rPr lang="en-GB" sz="1200" dirty="0"/>
              <a:t>Measure the reaction timings using a stopwatch</a:t>
            </a:r>
          </a:p>
          <a:p>
            <a:endParaRPr lang="en-GB" sz="1200" dirty="0"/>
          </a:p>
          <a:p>
            <a:endParaRPr lang="en-GB" dirty="0"/>
          </a:p>
          <a:p>
            <a:endParaRPr lang="en-GB" sz="1200" dirty="0"/>
          </a:p>
        </p:txBody>
      </p:sp>
      <p:sp>
        <p:nvSpPr>
          <p:cNvPr id="8" name="Rectangle 7"/>
          <p:cNvSpPr/>
          <p:nvPr/>
        </p:nvSpPr>
        <p:spPr>
          <a:xfrm>
            <a:off x="7133323" y="2828165"/>
            <a:ext cx="4283867" cy="3139321"/>
          </a:xfrm>
          <a:prstGeom prst="rect">
            <a:avLst/>
          </a:prstGeom>
        </p:spPr>
        <p:txBody>
          <a:bodyPr wrap="square" anchor="t">
            <a:spAutoFit/>
          </a:bodyPr>
          <a:lstStyle/>
          <a:p>
            <a:r>
              <a:rPr lang="en-GB" b="1" u="sng" dirty="0"/>
              <a:t>Science behind it:</a:t>
            </a:r>
          </a:p>
          <a:p>
            <a:r>
              <a:rPr lang="en-GB" sz="1200" dirty="0"/>
              <a:t>Your sense of proprioception combines information from your muscles, nerves, and joints to build an image of where the parts of your body are, so it’s easy to touch your own nose with your eyes closed because you know where both your hand and your nose are and can bring them together.</a:t>
            </a:r>
            <a:endParaRPr lang="en-GB" dirty="0"/>
          </a:p>
          <a:p>
            <a:r>
              <a:rPr lang="en-GB" sz="1200" dirty="0"/>
              <a:t>However, your complete picture of the world is a combination of all your senses, so sight and touch also add to what you think your body is doing. In these illusions, you either remove one of the senses or trick what they are experiencing and so sight, touch, and proprioception are getting conflicting information. As humans rely on sight quite heavily, we tend to trust it over other senses, so when your sight and proprioception disagree, you’re more likely to believe what your sight is telling you.</a:t>
            </a:r>
            <a:endParaRPr lang="en-GB" dirty="0"/>
          </a:p>
          <a:p>
            <a:endParaRPr lang="en-GB" sz="1200" dirty="0"/>
          </a:p>
        </p:txBody>
      </p:sp>
      <p:sp>
        <p:nvSpPr>
          <p:cNvPr id="9" name="Rectangle 8"/>
          <p:cNvSpPr/>
          <p:nvPr/>
        </p:nvSpPr>
        <p:spPr>
          <a:xfrm>
            <a:off x="1015108" y="169536"/>
            <a:ext cx="4909568" cy="1200329"/>
          </a:xfrm>
          <a:prstGeom prst="rect">
            <a:avLst/>
          </a:prstGeom>
        </p:spPr>
        <p:txBody>
          <a:bodyPr wrap="square" lIns="91440" tIns="45720" rIns="91440" bIns="45720" anchor="t">
            <a:spAutoFit/>
          </a:bodyPr>
          <a:lstStyle/>
          <a:p>
            <a:r>
              <a:rPr lang="en-GB" b="1" u="sng" dirty="0"/>
              <a:t>Working scientifically skills/questions: </a:t>
            </a:r>
            <a:endParaRPr lang="en-US" dirty="0"/>
          </a:p>
          <a:p>
            <a:r>
              <a:rPr lang="en-GB" sz="1400" dirty="0">
                <a:latin typeface="Trebuchet MS"/>
              </a:rPr>
              <a:t>Gathering and recording results</a:t>
            </a:r>
          </a:p>
          <a:p>
            <a:r>
              <a:rPr lang="en-GB" sz="1400" dirty="0">
                <a:latin typeface="Trebuchet MS"/>
              </a:rPr>
              <a:t>UKS2 What will you record? </a:t>
            </a:r>
          </a:p>
          <a:p>
            <a:r>
              <a:rPr lang="en-GB" sz="1400" dirty="0">
                <a:latin typeface="Trebuchet MS"/>
              </a:rPr>
              <a:t>KS3 How will you record your results? </a:t>
            </a:r>
          </a:p>
          <a:p>
            <a:endParaRPr lang="en-US" sz="1200" dirty="0"/>
          </a:p>
        </p:txBody>
      </p:sp>
      <p:sp>
        <p:nvSpPr>
          <p:cNvPr id="10" name="TextBox 9"/>
          <p:cNvSpPr txBox="1"/>
          <p:nvPr/>
        </p:nvSpPr>
        <p:spPr>
          <a:xfrm>
            <a:off x="1313151" y="5345445"/>
            <a:ext cx="2732767" cy="1015663"/>
          </a:xfrm>
          <a:prstGeom prst="rect">
            <a:avLst/>
          </a:prstGeom>
          <a:noFill/>
        </p:spPr>
        <p:txBody>
          <a:bodyPr wrap="square" rtlCol="0" anchor="t">
            <a:spAutoFit/>
          </a:bodyPr>
          <a:lstStyle/>
          <a:p>
            <a:r>
              <a:rPr lang="en-GB" sz="1600" b="1" u="sng" dirty="0"/>
              <a:t>National Curriculum links: </a:t>
            </a:r>
          </a:p>
          <a:p>
            <a:endParaRPr lang="en-GB" sz="1600" b="1" u="sng" dirty="0"/>
          </a:p>
          <a:p>
            <a:endParaRPr lang="en-GB" sz="1400" dirty="0"/>
          </a:p>
          <a:p>
            <a:endParaRPr lang="en-GB" sz="1400" dirty="0"/>
          </a:p>
        </p:txBody>
      </p:sp>
      <p:sp>
        <p:nvSpPr>
          <p:cNvPr id="13" name="TextBox 12"/>
          <p:cNvSpPr txBox="1"/>
          <p:nvPr/>
        </p:nvSpPr>
        <p:spPr>
          <a:xfrm>
            <a:off x="8637158" y="-59793"/>
            <a:ext cx="2692843" cy="954107"/>
          </a:xfrm>
          <a:prstGeom prst="rect">
            <a:avLst/>
          </a:prstGeom>
          <a:noFill/>
        </p:spPr>
        <p:txBody>
          <a:bodyPr wrap="square" rtlCol="0" anchor="t">
            <a:spAutoFit/>
          </a:bodyPr>
          <a:lstStyle/>
          <a:p>
            <a:r>
              <a:rPr lang="en-GB" b="1" i="1" u="sng" dirty="0">
                <a:ea typeface="+mn-lt"/>
                <a:cs typeface="+mn-lt"/>
              </a:rPr>
              <a:t>Vocabulary:</a:t>
            </a:r>
            <a:endParaRPr lang="en-US" dirty="0"/>
          </a:p>
          <a:p>
            <a:endParaRPr lang="en-GB" sz="1400" b="1" u="sng" dirty="0"/>
          </a:p>
          <a:p>
            <a:r>
              <a:rPr lang="en-GB" sz="1200" dirty="0"/>
              <a:t>               </a:t>
            </a:r>
          </a:p>
          <a:p>
            <a:endParaRPr lang="en-GB" sz="1200" dirty="0"/>
          </a:p>
        </p:txBody>
      </p:sp>
      <p:sp>
        <p:nvSpPr>
          <p:cNvPr id="15" name="Rectangle 14"/>
          <p:cNvSpPr/>
          <p:nvPr/>
        </p:nvSpPr>
        <p:spPr>
          <a:xfrm>
            <a:off x="1258490" y="1798592"/>
            <a:ext cx="8252870" cy="923330"/>
          </a:xfrm>
          <a:prstGeom prst="rect">
            <a:avLst/>
          </a:prstGeom>
          <a:noFill/>
        </p:spPr>
        <p:txBody>
          <a:bodyPr wrap="square" lIns="91440" tIns="45720" rIns="91440" bIns="45720" anchor="t">
            <a:spAutoFit/>
          </a:bodyPr>
          <a:lstStyle/>
          <a:p>
            <a:pPr algn="ctr"/>
            <a:r>
              <a:rPr lang="en-US" sz="5400" b="1" dirty="0">
                <a:ln w="9525">
                  <a:solidFill>
                    <a:schemeClr val="bg1"/>
                  </a:solidFill>
                  <a:prstDash val="solid"/>
                </a:ln>
                <a:effectLst>
                  <a:outerShdw blurRad="12700" dist="38100" dir="2700000" algn="tl" rotWithShape="0">
                    <a:schemeClr val="accent5">
                      <a:lumMod val="60000"/>
                      <a:lumOff val="40000"/>
                    </a:schemeClr>
                  </a:outerShdw>
                </a:effectLst>
              </a:rPr>
              <a:t>Rubber glove senses </a:t>
            </a:r>
            <a:endParaRPr lang="en-US" sz="5400" b="1" cap="none" spc="0"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11" name="TextBox 10">
            <a:extLst>
              <a:ext uri="{FF2B5EF4-FFF2-40B4-BE49-F238E27FC236}">
                <a16:creationId xmlns:a16="http://schemas.microsoft.com/office/drawing/2014/main" id="{42EDD3DE-C2CF-4F61-892B-4B143C9FAF34}"/>
              </a:ext>
            </a:extLst>
          </p:cNvPr>
          <p:cNvSpPr txBox="1"/>
          <p:nvPr/>
        </p:nvSpPr>
        <p:spPr>
          <a:xfrm>
            <a:off x="4045918" y="614847"/>
            <a:ext cx="475210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70C0"/>
                </a:solidFill>
                <a:latin typeface="Verdana"/>
                <a:ea typeface="Verdana"/>
              </a:rPr>
              <a:t>Developing the Hook!</a:t>
            </a:r>
            <a:endParaRPr lang="en-US" sz="2000" dirty="0">
              <a:latin typeface="Verdana"/>
              <a:ea typeface="Verdana"/>
            </a:endParaRPr>
          </a:p>
        </p:txBody>
      </p:sp>
      <p:graphicFrame>
        <p:nvGraphicFramePr>
          <p:cNvPr id="19" name="Table 18">
            <a:extLst>
              <a:ext uri="{FF2B5EF4-FFF2-40B4-BE49-F238E27FC236}">
                <a16:creationId xmlns:a16="http://schemas.microsoft.com/office/drawing/2014/main" id="{06323164-93F1-489D-8836-82C7EDE2D2E2}"/>
              </a:ext>
            </a:extLst>
          </p:cNvPr>
          <p:cNvGraphicFramePr>
            <a:graphicFrameLocks noGrp="1"/>
          </p:cNvGraphicFramePr>
          <p:nvPr/>
        </p:nvGraphicFramePr>
        <p:xfrm>
          <a:off x="1360384" y="5700086"/>
          <a:ext cx="3276600" cy="102108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859812168"/>
                    </a:ext>
                  </a:extLst>
                </a:gridCol>
                <a:gridCol w="1638300">
                  <a:extLst>
                    <a:ext uri="{9D8B030D-6E8A-4147-A177-3AD203B41FA5}">
                      <a16:colId xmlns:a16="http://schemas.microsoft.com/office/drawing/2014/main" val="3674350003"/>
                    </a:ext>
                  </a:extLst>
                </a:gridCol>
              </a:tblGrid>
              <a:tr h="0">
                <a:tc>
                  <a:txBody>
                    <a:bodyPr/>
                    <a:lstStyle/>
                    <a:p>
                      <a:pPr algn="ctr" fontAlgn="base"/>
                      <a:r>
                        <a:rPr lang="en-US" sz="1100" dirty="0">
                          <a:effectLst/>
                        </a:rPr>
                        <a:t>Upper Key Stage 2  </a:t>
                      </a:r>
                      <a:endParaRPr lang="en-US" dirty="0">
                        <a:effectLst/>
                      </a:endParaRPr>
                    </a:p>
                  </a:txBody>
                  <a:tcPr anchor="ctr"/>
                </a:tc>
                <a:tc>
                  <a:txBody>
                    <a:bodyPr/>
                    <a:lstStyle/>
                    <a:p>
                      <a:pPr algn="ctr" fontAlgn="base"/>
                      <a:r>
                        <a:rPr lang="en-US" sz="1100" dirty="0">
                          <a:effectLst/>
                        </a:rPr>
                        <a:t>Key Stage 3  </a:t>
                      </a:r>
                      <a:endParaRPr lang="en-US" dirty="0">
                        <a:effectLst/>
                      </a:endParaRPr>
                    </a:p>
                  </a:txBody>
                  <a:tcPr anchor="ctr"/>
                </a:tc>
                <a:extLst>
                  <a:ext uri="{0D108BD9-81ED-4DB2-BD59-A6C34878D82A}">
                    <a16:rowId xmlns:a16="http://schemas.microsoft.com/office/drawing/2014/main" val="3636604594"/>
                  </a:ext>
                </a:extLst>
              </a:tr>
              <a:tr h="0">
                <a:tc>
                  <a:txBody>
                    <a:bodyPr/>
                    <a:lstStyle/>
                    <a:p>
                      <a:pPr algn="ctr" fontAlgn="base"/>
                      <a:r>
                        <a:rPr lang="en-US" sz="1100" dirty="0">
                          <a:effectLst/>
                        </a:rPr>
                        <a:t>Animals, including humans- muscles, joints and nerves </a:t>
                      </a:r>
                    </a:p>
                    <a:p>
                      <a:pPr lvl="0" algn="ctr">
                        <a:buNone/>
                      </a:pPr>
                      <a:r>
                        <a:rPr lang="en-US" sz="1100" dirty="0">
                          <a:effectLst/>
                        </a:rPr>
                        <a:t>(Year 6)</a:t>
                      </a:r>
                    </a:p>
                  </a:txBody>
                  <a:tcPr anchor="ctr"/>
                </a:tc>
                <a:tc>
                  <a:txBody>
                    <a:bodyPr/>
                    <a:lstStyle/>
                    <a:p>
                      <a:pPr algn="ctr" fontAlgn="base"/>
                      <a:r>
                        <a:rPr lang="en-US" sz="1100" dirty="0">
                          <a:effectLst/>
                        </a:rPr>
                        <a:t>Muscular systems </a:t>
                      </a:r>
                      <a:endParaRPr lang="en-US" dirty="0">
                        <a:effectLst/>
                      </a:endParaRPr>
                    </a:p>
                    <a:p>
                      <a:pPr algn="ctr" fontAlgn="base"/>
                      <a:endParaRPr lang="en-US" dirty="0">
                        <a:effectLst/>
                      </a:endParaRPr>
                    </a:p>
                    <a:p>
                      <a:pPr algn="ctr" fontAlgn="base"/>
                      <a:r>
                        <a:rPr lang="en-US" sz="1100" dirty="0">
                          <a:effectLst/>
                        </a:rPr>
                        <a:t>Biology </a:t>
                      </a:r>
                      <a:endParaRPr lang="en-US" dirty="0">
                        <a:effectLst/>
                      </a:endParaRPr>
                    </a:p>
                  </a:txBody>
                  <a:tcPr anchor="ctr"/>
                </a:tc>
                <a:extLst>
                  <a:ext uri="{0D108BD9-81ED-4DB2-BD59-A6C34878D82A}">
                    <a16:rowId xmlns:a16="http://schemas.microsoft.com/office/drawing/2014/main" val="4048931953"/>
                  </a:ext>
                </a:extLst>
              </a:tr>
            </a:tbl>
          </a:graphicData>
        </a:graphic>
      </p:graphicFrame>
      <p:graphicFrame>
        <p:nvGraphicFramePr>
          <p:cNvPr id="3" name="Table 2">
            <a:extLst>
              <a:ext uri="{FF2B5EF4-FFF2-40B4-BE49-F238E27FC236}">
                <a16:creationId xmlns:a16="http://schemas.microsoft.com/office/drawing/2014/main" id="{3B4CD8FA-AE93-42FF-A964-27BF785520F6}"/>
              </a:ext>
            </a:extLst>
          </p:cNvPr>
          <p:cNvGraphicFramePr>
            <a:graphicFrameLocks noGrp="1"/>
          </p:cNvGraphicFramePr>
          <p:nvPr>
            <p:extLst>
              <p:ext uri="{D42A27DB-BD31-4B8C-83A1-F6EECF244321}">
                <p14:modId xmlns:p14="http://schemas.microsoft.com/office/powerpoint/2010/main" val="3763290582"/>
              </p:ext>
            </p:extLst>
          </p:nvPr>
        </p:nvGraphicFramePr>
        <p:xfrm>
          <a:off x="7586545" y="267517"/>
          <a:ext cx="3743456" cy="1828800"/>
        </p:xfrm>
        <a:graphic>
          <a:graphicData uri="http://schemas.openxmlformats.org/drawingml/2006/table">
            <a:tbl>
              <a:tblPr firstRow="1" bandRow="1">
                <a:tableStyleId>{5C22544A-7EE6-4342-B048-85BDC9FD1C3A}</a:tableStyleId>
              </a:tblPr>
              <a:tblGrid>
                <a:gridCol w="1833839">
                  <a:extLst>
                    <a:ext uri="{9D8B030D-6E8A-4147-A177-3AD203B41FA5}">
                      <a16:colId xmlns:a16="http://schemas.microsoft.com/office/drawing/2014/main" val="1823085496"/>
                    </a:ext>
                  </a:extLst>
                </a:gridCol>
                <a:gridCol w="1909617">
                  <a:extLst>
                    <a:ext uri="{9D8B030D-6E8A-4147-A177-3AD203B41FA5}">
                      <a16:colId xmlns:a16="http://schemas.microsoft.com/office/drawing/2014/main" val="3731970915"/>
                    </a:ext>
                  </a:extLst>
                </a:gridCol>
              </a:tblGrid>
              <a:tr h="203177">
                <a:tc>
                  <a:txBody>
                    <a:bodyPr/>
                    <a:lstStyle/>
                    <a:p>
                      <a:pPr algn="ctr" rtl="0" fontAlgn="base"/>
                      <a:r>
                        <a:rPr lang="en-US" sz="1200">
                          <a:effectLst/>
                        </a:rPr>
                        <a:t>UKS2 </a:t>
                      </a:r>
                      <a:endParaRPr lang="en-US">
                        <a:effectLst/>
                      </a:endParaRPr>
                    </a:p>
                  </a:txBody>
                  <a:tcPr anchor="ctr"/>
                </a:tc>
                <a:tc>
                  <a:txBody>
                    <a:bodyPr/>
                    <a:lstStyle/>
                    <a:p>
                      <a:pPr algn="ctr" rtl="0" fontAlgn="base"/>
                      <a:r>
                        <a:rPr lang="en-US" sz="1200" dirty="0">
                          <a:effectLst/>
                        </a:rPr>
                        <a:t>KS3  </a:t>
                      </a:r>
                      <a:endParaRPr lang="en-US" dirty="0">
                        <a:effectLst/>
                      </a:endParaRPr>
                    </a:p>
                  </a:txBody>
                  <a:tcPr anchor="ctr"/>
                </a:tc>
                <a:extLst>
                  <a:ext uri="{0D108BD9-81ED-4DB2-BD59-A6C34878D82A}">
                    <a16:rowId xmlns:a16="http://schemas.microsoft.com/office/drawing/2014/main" val="3011870953"/>
                  </a:ext>
                </a:extLst>
              </a:tr>
              <a:tr h="1430371">
                <a:tc>
                  <a:txBody>
                    <a:bodyPr/>
                    <a:lstStyle/>
                    <a:p>
                      <a:pPr algn="ctr" rtl="0" fontAlgn="base"/>
                      <a:r>
                        <a:rPr lang="en-US" sz="1200" dirty="0">
                          <a:effectLst/>
                        </a:rPr>
                        <a:t>I can decide how to record data and results.  </a:t>
                      </a:r>
                      <a:endParaRPr lang="en-US" dirty="0">
                        <a:effectLst/>
                      </a:endParaRPr>
                    </a:p>
                    <a:p>
                      <a:pPr algn="ctr" rtl="0" fontAlgn="base"/>
                      <a:r>
                        <a:rPr lang="en-US" sz="1200" dirty="0">
                          <a:effectLst/>
                        </a:rPr>
                        <a:t> </a:t>
                      </a:r>
                      <a:endParaRPr lang="en-US" dirty="0">
                        <a:effectLst/>
                      </a:endParaRPr>
                    </a:p>
                    <a:p>
                      <a:pPr algn="ctr" rtl="0" fontAlgn="base"/>
                      <a:r>
                        <a:rPr lang="en-US" sz="1200" dirty="0">
                          <a:effectLst/>
                        </a:rPr>
                        <a:t>I can use scientific diagrams, labels, classification, keys, tables, scatter, bar and line graphs. </a:t>
                      </a:r>
                      <a:endParaRPr lang="en-US" dirty="0">
                        <a:effectLst/>
                      </a:endParaRPr>
                    </a:p>
                  </a:txBody>
                  <a:tcPr anchor="ctr"/>
                </a:tc>
                <a:tc>
                  <a:txBody>
                    <a:bodyPr/>
                    <a:lstStyle/>
                    <a:p>
                      <a:pPr algn="ctr" rtl="0" fontAlgn="base"/>
                      <a:r>
                        <a:rPr lang="en-US" sz="1200" dirty="0">
                          <a:effectLst/>
                        </a:rPr>
                        <a:t>I can justify when data is recorded using bar, line or scatter graph.  </a:t>
                      </a:r>
                      <a:endParaRPr lang="en-US" dirty="0">
                        <a:effectLst/>
                      </a:endParaRPr>
                    </a:p>
                  </a:txBody>
                  <a:tcPr anchor="ctr"/>
                </a:tc>
                <a:extLst>
                  <a:ext uri="{0D108BD9-81ED-4DB2-BD59-A6C34878D82A}">
                    <a16:rowId xmlns:a16="http://schemas.microsoft.com/office/drawing/2014/main" val="2618552010"/>
                  </a:ext>
                </a:extLst>
              </a:tr>
            </a:tbl>
          </a:graphicData>
        </a:graphic>
      </p:graphicFrame>
    </p:spTree>
    <p:extLst>
      <p:ext uri="{BB962C8B-B14F-4D97-AF65-F5344CB8AC3E}">
        <p14:creationId xmlns:p14="http://schemas.microsoft.com/office/powerpoint/2010/main" val="354019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fade">
                                      <p:cBhvr>
                                        <p:cTn id="21" dur="1000"/>
                                        <p:tgtEl>
                                          <p:spTgt spid="9">
                                            <p:txEl>
                                              <p:pRg st="1" end="1"/>
                                            </p:txEl>
                                          </p:spTgt>
                                        </p:tgtEl>
                                      </p:cBhvr>
                                    </p:animEffect>
                                    <p:anim calcmode="lin" valueType="num">
                                      <p:cBhvr>
                                        <p:cTn id="22"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ppt_x</p:attrName>
                                        </p:attrNameLst>
                                      </p:cBhvr>
                                      <p:tavLst>
                                        <p:tav tm="0">
                                          <p:val>
                                            <p:strVal val="#ppt_x"/>
                                          </p:val>
                                        </p:tav>
                                        <p:tav tm="100000">
                                          <p:val>
                                            <p:strVal val="#ppt_x"/>
                                          </p:val>
                                        </p:tav>
                                      </p:tavLst>
                                    </p:anim>
                                    <p:anim calcmode="lin" valueType="num">
                                      <p:cBhvr>
                                        <p:cTn id="4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ppt_x"/>
                                          </p:val>
                                        </p:tav>
                                        <p:tav tm="100000">
                                          <p:val>
                                            <p:strVal val="#ppt_x"/>
                                          </p:val>
                                        </p:tav>
                                      </p:tavLst>
                                    </p:anim>
                                    <p:anim calcmode="lin" valueType="num">
                                      <p:cBhvr additive="base">
                                        <p:cTn id="5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additive="base">
                                        <p:cTn id="60" dur="500" fill="hold"/>
                                        <p:tgtEl>
                                          <p:spTgt spid="19"/>
                                        </p:tgtEl>
                                        <p:attrNameLst>
                                          <p:attrName>ppt_x</p:attrName>
                                        </p:attrNameLst>
                                      </p:cBhvr>
                                      <p:tavLst>
                                        <p:tav tm="0">
                                          <p:val>
                                            <p:strVal val="#ppt_x"/>
                                          </p:val>
                                        </p:tav>
                                        <p:tav tm="100000">
                                          <p:val>
                                            <p:strVal val="#ppt_x"/>
                                          </p:val>
                                        </p:tav>
                                      </p:tavLst>
                                    </p:anim>
                                    <p:anim calcmode="lin" valueType="num">
                                      <p:cBhvr additive="base">
                                        <p:cTn id="6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3" grpId="0"/>
      <p:bldP spid="15"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BED8E-542D-429D-825E-40BEB072B574}"/>
              </a:ext>
            </a:extLst>
          </p:cNvPr>
          <p:cNvSpPr>
            <a:spLocks noGrp="1"/>
          </p:cNvSpPr>
          <p:nvPr>
            <p:ph type="title"/>
          </p:nvPr>
        </p:nvSpPr>
        <p:spPr/>
        <p:txBody>
          <a:bodyPr/>
          <a:lstStyle/>
          <a:p>
            <a:r>
              <a:rPr lang="en-GB" dirty="0"/>
              <a:t>Examples of developing the hooks chemistry</a:t>
            </a:r>
          </a:p>
        </p:txBody>
      </p:sp>
      <p:sp>
        <p:nvSpPr>
          <p:cNvPr id="3" name="Content Placeholder 2">
            <a:extLst>
              <a:ext uri="{FF2B5EF4-FFF2-40B4-BE49-F238E27FC236}">
                <a16:creationId xmlns:a16="http://schemas.microsoft.com/office/drawing/2014/main" id="{58654362-C62B-4FAB-A55D-2B130737A26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21051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44725" y="1602293"/>
            <a:ext cx="3962346" cy="4708981"/>
          </a:xfrm>
          <a:prstGeom prst="rect">
            <a:avLst/>
          </a:prstGeom>
        </p:spPr>
        <p:txBody>
          <a:bodyPr wrap="square" anchor="t">
            <a:spAutoFit/>
          </a:bodyPr>
          <a:lstStyle/>
          <a:p>
            <a:r>
              <a:rPr lang="en-GB" b="1" i="1" u="sng" dirty="0"/>
              <a:t>Method:</a:t>
            </a:r>
          </a:p>
          <a:p>
            <a:r>
              <a:rPr lang="en-GB" sz="1200" u="sng" dirty="0"/>
              <a:t>You will need:</a:t>
            </a:r>
          </a:p>
          <a:p>
            <a:pPr>
              <a:buFont typeface="Arial" panose="020B0604020202020204" pitchFamily="34" charset="0"/>
              <a:buChar char="•"/>
            </a:pPr>
            <a:r>
              <a:rPr lang="en-GB" sz="1200" dirty="0"/>
              <a:t> A Jug</a:t>
            </a:r>
          </a:p>
          <a:p>
            <a:pPr>
              <a:buFont typeface="Arial" panose="020B0604020202020204" pitchFamily="34" charset="0"/>
              <a:buChar char="•"/>
            </a:pPr>
            <a:r>
              <a:rPr lang="en-GB" sz="1200" dirty="0"/>
              <a:t> Baking powder</a:t>
            </a:r>
          </a:p>
          <a:p>
            <a:pPr>
              <a:buFont typeface="Arial" panose="020B0604020202020204" pitchFamily="34" charset="0"/>
              <a:buChar char="•"/>
            </a:pPr>
            <a:r>
              <a:rPr lang="en-GB" sz="1200" dirty="0"/>
              <a:t> Vinegar</a:t>
            </a:r>
          </a:p>
          <a:p>
            <a:pPr>
              <a:buFont typeface="Arial" panose="020B0604020202020204" pitchFamily="34" charset="0"/>
              <a:buChar char="•"/>
            </a:pPr>
            <a:r>
              <a:rPr lang="en-GB" sz="1200" dirty="0"/>
              <a:t> Candles</a:t>
            </a:r>
          </a:p>
          <a:p>
            <a:pPr>
              <a:buFont typeface="Arial" panose="020B0604020202020204" pitchFamily="34" charset="0"/>
              <a:buChar char="•"/>
            </a:pPr>
            <a:r>
              <a:rPr lang="en-GB" sz="1200" dirty="0"/>
              <a:t> Matches</a:t>
            </a:r>
          </a:p>
          <a:p>
            <a:pPr>
              <a:buFont typeface="Arial" panose="020B0604020202020204" pitchFamily="34" charset="0"/>
              <a:buChar char="•"/>
            </a:pPr>
            <a:r>
              <a:rPr lang="en-GB" sz="1200" dirty="0"/>
              <a:t> A Sand Tray</a:t>
            </a:r>
          </a:p>
          <a:p>
            <a:pPr marL="171450" indent="-171450">
              <a:buFont typeface="Arial" panose="020B0604020202020204" pitchFamily="34" charset="0"/>
              <a:buChar char="•"/>
            </a:pPr>
            <a:endParaRPr lang="en-GB" sz="1200" dirty="0"/>
          </a:p>
          <a:p>
            <a:r>
              <a:rPr lang="en-GB" sz="1200" dirty="0"/>
              <a:t>1. Light some candles and place them in a sand tray.</a:t>
            </a:r>
          </a:p>
          <a:p>
            <a:r>
              <a:rPr lang="en-GB" sz="1200" dirty="0"/>
              <a:t>2. Put a  couple of tablespoons of baking soda into a jug.</a:t>
            </a:r>
          </a:p>
          <a:p>
            <a:r>
              <a:rPr lang="en-GB" sz="1200" dirty="0"/>
              <a:t>2. Pour about 100cm3 of vinegar into the jug with the baking soda.</a:t>
            </a:r>
          </a:p>
          <a:p>
            <a:r>
              <a:rPr lang="en-GB" sz="1200" dirty="0"/>
              <a:t>3.Let the reaction and the foaming calm down.</a:t>
            </a:r>
          </a:p>
          <a:p>
            <a:r>
              <a:rPr lang="en-GB" sz="1200" dirty="0"/>
              <a:t>4.Hold the container next to and above the flame. Slowly tilt the container and pour the gas from the container onto the flame. Don’t pour the liquid. The candle flame is no more!</a:t>
            </a:r>
          </a:p>
          <a:p>
            <a:endParaRPr lang="en-GB" sz="1200" dirty="0"/>
          </a:p>
          <a:p>
            <a:endParaRPr lang="en-GB" sz="1200" dirty="0"/>
          </a:p>
          <a:p>
            <a:endParaRPr lang="en-GB" sz="1200" dirty="0"/>
          </a:p>
          <a:p>
            <a:endParaRPr lang="en-GB" sz="1200" dirty="0"/>
          </a:p>
          <a:p>
            <a:endParaRPr lang="en-GB" dirty="0"/>
          </a:p>
        </p:txBody>
      </p:sp>
      <p:sp>
        <p:nvSpPr>
          <p:cNvPr id="9" name="Rectangle 8"/>
          <p:cNvSpPr/>
          <p:nvPr/>
        </p:nvSpPr>
        <p:spPr>
          <a:xfrm>
            <a:off x="534512" y="204110"/>
            <a:ext cx="5567265" cy="1918474"/>
          </a:xfrm>
          <a:prstGeom prst="rect">
            <a:avLst/>
          </a:prstGeom>
        </p:spPr>
        <p:txBody>
          <a:bodyPr wrap="square" lIns="91440" tIns="45720" rIns="91440" bIns="45720" anchor="t">
            <a:spAutoFit/>
          </a:bodyPr>
          <a:lstStyle/>
          <a:p>
            <a:r>
              <a:rPr lang="en-GB" b="1" u="sng" dirty="0"/>
              <a:t>Working scientifically skills/questions:</a:t>
            </a:r>
          </a:p>
          <a:p>
            <a:r>
              <a:rPr lang="en-US" sz="1200" dirty="0">
                <a:ea typeface="+mn-lt"/>
                <a:cs typeface="+mn-lt"/>
              </a:rPr>
              <a:t>Making predictions (KS2 only)</a:t>
            </a:r>
          </a:p>
          <a:p>
            <a:endParaRPr lang="en-US" sz="1200" dirty="0">
              <a:ea typeface="+mn-lt"/>
              <a:cs typeface="+mn-lt"/>
            </a:endParaRPr>
          </a:p>
          <a:p>
            <a:r>
              <a:rPr lang="en-US" sz="1200" dirty="0">
                <a:ea typeface="+mn-lt"/>
                <a:cs typeface="+mn-lt"/>
              </a:rPr>
              <a:t>LKS2 What do you think is going to happen?</a:t>
            </a:r>
          </a:p>
          <a:p>
            <a:pPr>
              <a:spcBef>
                <a:spcPts val="1000"/>
              </a:spcBef>
            </a:pPr>
            <a:r>
              <a:rPr lang="en-US" sz="1200" dirty="0">
                <a:ea typeface="+mn-lt"/>
                <a:cs typeface="+mn-lt"/>
              </a:rPr>
              <a:t>UKS2 </a:t>
            </a:r>
            <a:r>
              <a:rPr lang="en-GB" sz="1200" dirty="0">
                <a:ea typeface="+mn-lt"/>
                <a:cs typeface="+mn-lt"/>
              </a:rPr>
              <a:t>What do you think is going to happen as I tip the beaker? Why?</a:t>
            </a:r>
            <a:endParaRPr lang="en-US" sz="1200" dirty="0">
              <a:ea typeface="+mn-lt"/>
              <a:cs typeface="+mn-lt"/>
            </a:endParaRPr>
          </a:p>
          <a:p>
            <a:pPr>
              <a:spcBef>
                <a:spcPts val="1000"/>
              </a:spcBef>
            </a:pPr>
            <a:endParaRPr lang="en-US" sz="1200" dirty="0"/>
          </a:p>
          <a:p>
            <a:endParaRPr lang="en-GB" sz="1200" dirty="0"/>
          </a:p>
          <a:p>
            <a:endParaRPr lang="en-GB" sz="1200" dirty="0"/>
          </a:p>
        </p:txBody>
      </p:sp>
      <p:sp>
        <p:nvSpPr>
          <p:cNvPr id="10" name="TextBox 9"/>
          <p:cNvSpPr txBox="1"/>
          <p:nvPr/>
        </p:nvSpPr>
        <p:spPr>
          <a:xfrm>
            <a:off x="4375063" y="4821657"/>
            <a:ext cx="2916221" cy="1323439"/>
          </a:xfrm>
          <a:prstGeom prst="rect">
            <a:avLst/>
          </a:prstGeom>
          <a:noFill/>
        </p:spPr>
        <p:txBody>
          <a:bodyPr wrap="square" rtlCol="0" anchor="t">
            <a:spAutoFit/>
          </a:bodyPr>
          <a:lstStyle/>
          <a:p>
            <a:r>
              <a:rPr lang="en-GB" sz="1600" b="1" u="sng" dirty="0"/>
              <a:t>National Curriculum links: </a:t>
            </a:r>
          </a:p>
          <a:p>
            <a:endParaRPr lang="en-GB" sz="1600" b="1" u="sng" dirty="0"/>
          </a:p>
          <a:p>
            <a:endParaRPr lang="en-GB" sz="1400" dirty="0"/>
          </a:p>
          <a:p>
            <a:endParaRPr lang="en-GB" sz="1600" b="1" u="sng" dirty="0"/>
          </a:p>
          <a:p>
            <a:endParaRPr lang="en-GB" dirty="0"/>
          </a:p>
        </p:txBody>
      </p:sp>
      <p:sp>
        <p:nvSpPr>
          <p:cNvPr id="13" name="TextBox 12"/>
          <p:cNvSpPr txBox="1"/>
          <p:nvPr/>
        </p:nvSpPr>
        <p:spPr>
          <a:xfrm>
            <a:off x="8068732" y="-112"/>
            <a:ext cx="3569862" cy="769441"/>
          </a:xfrm>
          <a:prstGeom prst="rect">
            <a:avLst/>
          </a:prstGeom>
          <a:noFill/>
        </p:spPr>
        <p:txBody>
          <a:bodyPr wrap="square" rtlCol="0" anchor="t">
            <a:spAutoFit/>
          </a:bodyPr>
          <a:lstStyle/>
          <a:p>
            <a:r>
              <a:rPr lang="en-GB" b="1" i="1" u="sng" dirty="0">
                <a:ea typeface="+mn-lt"/>
                <a:cs typeface="+mn-lt"/>
              </a:rPr>
              <a:t>Vocabulary:</a:t>
            </a:r>
            <a:endParaRPr lang="en-US" dirty="0">
              <a:ea typeface="+mn-lt"/>
              <a:cs typeface="+mn-lt"/>
            </a:endParaRPr>
          </a:p>
          <a:p>
            <a:endParaRPr lang="en-GB" sz="1400" b="1" u="sng" dirty="0"/>
          </a:p>
          <a:p>
            <a:endParaRPr lang="en-GB" sz="1200" dirty="0"/>
          </a:p>
        </p:txBody>
      </p:sp>
      <p:sp>
        <p:nvSpPr>
          <p:cNvPr id="15" name="Rectangle 14"/>
          <p:cNvSpPr/>
          <p:nvPr/>
        </p:nvSpPr>
        <p:spPr>
          <a:xfrm>
            <a:off x="538095" y="1999952"/>
            <a:ext cx="7658728" cy="923330"/>
          </a:xfrm>
          <a:prstGeom prst="rect">
            <a:avLst/>
          </a:prstGeom>
          <a:noFill/>
        </p:spPr>
        <p:txBody>
          <a:bodyPr wrap="square" lIns="91440" tIns="45720" rIns="91440" bIns="45720" anchor="t">
            <a:spAutoFit/>
          </a:bodyPr>
          <a:lstStyle/>
          <a:p>
            <a:pPr algn="ctr"/>
            <a:r>
              <a:rPr lang="en-US" sz="5400" b="1" dirty="0">
                <a:ln w="9525">
                  <a:solidFill>
                    <a:prstClr val="white"/>
                  </a:solidFill>
                  <a:prstDash val="solid"/>
                </a:ln>
                <a:effectLst>
                  <a:outerShdw blurRad="12700" dist="38100" dir="2700000" algn="tl" rotWithShape="0">
                    <a:srgbClr val="C42F1A">
                      <a:lumMod val="60000"/>
                      <a:lumOff val="40000"/>
                    </a:srgbClr>
                  </a:outerShdw>
                </a:effectLst>
              </a:rPr>
              <a:t>C0</a:t>
            </a:r>
            <a:r>
              <a:rPr lang="en-US" sz="2000" b="1" dirty="0">
                <a:ln w="9525">
                  <a:solidFill>
                    <a:prstClr val="white"/>
                  </a:solidFill>
                  <a:prstDash val="solid"/>
                </a:ln>
                <a:effectLst>
                  <a:outerShdw blurRad="12700" dist="38100" dir="2700000" algn="tl" rotWithShape="0">
                    <a:srgbClr val="C42F1A">
                      <a:lumMod val="60000"/>
                      <a:lumOff val="40000"/>
                    </a:srgbClr>
                  </a:outerShdw>
                </a:effectLst>
              </a:rPr>
              <a:t>2</a:t>
            </a:r>
            <a:r>
              <a:rPr lang="en-US" sz="5400" b="1" dirty="0">
                <a:ln w="9525">
                  <a:solidFill>
                    <a:prstClr val="white"/>
                  </a:solidFill>
                  <a:prstDash val="solid"/>
                </a:ln>
                <a:effectLst>
                  <a:outerShdw blurRad="12700" dist="38100" dir="2700000" algn="tl" rotWithShape="0">
                    <a:srgbClr val="C42F1A">
                      <a:lumMod val="60000"/>
                      <a:lumOff val="40000"/>
                    </a:srgbClr>
                  </a:outerShdw>
                </a:effectLst>
              </a:rPr>
              <a:t> candles</a:t>
            </a:r>
            <a:endParaRPr lang="en-US" sz="5400" b="1" cap="none" spc="0" dirty="0">
              <a:ln w="9525">
                <a:solidFill>
                  <a:prstClr val="white"/>
                </a:solidFill>
                <a:prstDash val="solid"/>
              </a:ln>
              <a:effectLst>
                <a:outerShdw blurRad="12700" dist="38100" dir="2700000" algn="tl" rotWithShape="0">
                  <a:srgbClr val="C42F1A">
                    <a:lumMod val="60000"/>
                    <a:lumOff val="40000"/>
                  </a:srgbClr>
                </a:outerShdw>
              </a:effectLst>
            </a:endParaRPr>
          </a:p>
        </p:txBody>
      </p:sp>
      <p:sp>
        <p:nvSpPr>
          <p:cNvPr id="6" name="TextBox 5">
            <a:extLst>
              <a:ext uri="{FF2B5EF4-FFF2-40B4-BE49-F238E27FC236}">
                <a16:creationId xmlns:a16="http://schemas.microsoft.com/office/drawing/2014/main" id="{EA64938C-0635-47BC-BB3B-DEE7A72F3E63}"/>
              </a:ext>
            </a:extLst>
          </p:cNvPr>
          <p:cNvSpPr txBox="1"/>
          <p:nvPr/>
        </p:nvSpPr>
        <p:spPr>
          <a:xfrm>
            <a:off x="8115875" y="2540888"/>
            <a:ext cx="3511558" cy="38472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dirty="0"/>
              <a:t>Science behind it...</a:t>
            </a:r>
          </a:p>
          <a:p>
            <a:r>
              <a:rPr lang="en-GB" sz="1200" dirty="0"/>
              <a:t>A fire requires oxygen (O2), fuel, and heat to burn. These three components are called the fire triangle or the combustion triangle. Remove any one of the three components, and the fire goes out.</a:t>
            </a:r>
            <a:endParaRPr lang="en-US" sz="1200" dirty="0"/>
          </a:p>
          <a:p>
            <a:endParaRPr lang="en-US" sz="1200" dirty="0"/>
          </a:p>
          <a:p>
            <a:r>
              <a:rPr lang="en-GB" sz="1200" dirty="0"/>
              <a:t>Baking soda (sodium bicarbonate) is a base and vinegar (acetic acid) is a weak acid. When they combine, the immediate reaction creates carbonic acid. However, carbonic acid is very unstable, and it quickly decomposes into carbon dioxide (CO2) and water (H2O). The bubbles you saw in the jug were full of CO2. There was so much of it, in fact, that it pushed all other gases out of the container and filled it completely. Since CO2 is denser than air, the container was filled with it and nothing else. As you tilt the container, you pour the CO2 onto the flame. That means air can’t get to the flame and it goes out because of the lack of oxygen.</a:t>
            </a:r>
            <a:endParaRPr lang="en-US" sz="1200" dirty="0"/>
          </a:p>
          <a:p>
            <a:endParaRPr lang="en-US" sz="1200" u="sng" dirty="0"/>
          </a:p>
        </p:txBody>
      </p:sp>
      <p:sp>
        <p:nvSpPr>
          <p:cNvPr id="4" name="TextBox 3">
            <a:extLst>
              <a:ext uri="{FF2B5EF4-FFF2-40B4-BE49-F238E27FC236}">
                <a16:creationId xmlns:a16="http://schemas.microsoft.com/office/drawing/2014/main" id="{58014CC5-2A4D-4A72-ADEB-46CAE9F0664A}"/>
              </a:ext>
            </a:extLst>
          </p:cNvPr>
          <p:cNvSpPr txBox="1"/>
          <p:nvPr/>
        </p:nvSpPr>
        <p:spPr>
          <a:xfrm>
            <a:off x="4507071" y="23357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70C0"/>
                </a:solidFill>
                <a:latin typeface="Verdana"/>
              </a:rPr>
              <a:t>Developing the Hook!</a:t>
            </a:r>
            <a:endParaRPr lang="en-US" dirty="0"/>
          </a:p>
        </p:txBody>
      </p:sp>
      <p:graphicFrame>
        <p:nvGraphicFramePr>
          <p:cNvPr id="20" name="Table 19">
            <a:extLst>
              <a:ext uri="{FF2B5EF4-FFF2-40B4-BE49-F238E27FC236}">
                <a16:creationId xmlns:a16="http://schemas.microsoft.com/office/drawing/2014/main" id="{396CF34E-B716-4807-9101-BDAC1B94AC71}"/>
              </a:ext>
            </a:extLst>
          </p:cNvPr>
          <p:cNvGraphicFramePr>
            <a:graphicFrameLocks noGrp="1"/>
          </p:cNvGraphicFramePr>
          <p:nvPr/>
        </p:nvGraphicFramePr>
        <p:xfrm>
          <a:off x="3709358" y="5276490"/>
          <a:ext cx="3838854" cy="1393986"/>
        </p:xfrm>
        <a:graphic>
          <a:graphicData uri="http://schemas.openxmlformats.org/drawingml/2006/table">
            <a:tbl>
              <a:tblPr firstRow="1" bandRow="1">
                <a:tableStyleId>{5C22544A-7EE6-4342-B048-85BDC9FD1C3A}</a:tableStyleId>
              </a:tblPr>
              <a:tblGrid>
                <a:gridCol w="1919427">
                  <a:extLst>
                    <a:ext uri="{9D8B030D-6E8A-4147-A177-3AD203B41FA5}">
                      <a16:colId xmlns:a16="http://schemas.microsoft.com/office/drawing/2014/main" val="1454511586"/>
                    </a:ext>
                  </a:extLst>
                </a:gridCol>
                <a:gridCol w="1919427">
                  <a:extLst>
                    <a:ext uri="{9D8B030D-6E8A-4147-A177-3AD203B41FA5}">
                      <a16:colId xmlns:a16="http://schemas.microsoft.com/office/drawing/2014/main" val="4093957714"/>
                    </a:ext>
                  </a:extLst>
                </a:gridCol>
              </a:tblGrid>
              <a:tr h="342426">
                <a:tc>
                  <a:txBody>
                    <a:bodyPr/>
                    <a:lstStyle/>
                    <a:p>
                      <a:pPr algn="ctr" fontAlgn="base"/>
                      <a:r>
                        <a:rPr lang="en-US" sz="1050" dirty="0">
                          <a:effectLst/>
                        </a:rPr>
                        <a:t>Lower Key Stage 2 </a:t>
                      </a:r>
                    </a:p>
                  </a:txBody>
                  <a:tcPr anchor="ctr"/>
                </a:tc>
                <a:tc>
                  <a:txBody>
                    <a:bodyPr/>
                    <a:lstStyle/>
                    <a:p>
                      <a:pPr algn="ctr" fontAlgn="base"/>
                      <a:r>
                        <a:rPr lang="en-US" sz="1050" dirty="0">
                          <a:effectLst/>
                        </a:rPr>
                        <a:t>Upper Key Stage 2  </a:t>
                      </a:r>
                    </a:p>
                  </a:txBody>
                  <a:tcPr anchor="ctr"/>
                </a:tc>
                <a:extLst>
                  <a:ext uri="{0D108BD9-81ED-4DB2-BD59-A6C34878D82A}">
                    <a16:rowId xmlns:a16="http://schemas.microsoft.com/office/drawing/2014/main" val="272532210"/>
                  </a:ext>
                </a:extLst>
              </a:tr>
              <a:tr h="994667">
                <a:tc>
                  <a:txBody>
                    <a:bodyPr/>
                    <a:lstStyle/>
                    <a:p>
                      <a:pPr lvl="0" algn="ctr">
                        <a:buNone/>
                      </a:pPr>
                      <a:r>
                        <a:rPr lang="en-US" sz="1050" b="0" i="0" u="none" strike="noStrike" noProof="0" dirty="0">
                          <a:effectLst/>
                          <a:latin typeface="Trebuchet MS"/>
                        </a:rPr>
                        <a:t>States of matter - compare and group materials together – according to solids, liquids and gases </a:t>
                      </a:r>
                    </a:p>
                    <a:p>
                      <a:pPr lvl="0" algn="ctr">
                        <a:buNone/>
                      </a:pPr>
                      <a:r>
                        <a:rPr lang="en-US" sz="1050" b="0" i="0" u="none" strike="noStrike" noProof="0" dirty="0">
                          <a:effectLst/>
                          <a:latin typeface="Trebuchet MS"/>
                        </a:rPr>
                        <a:t>(Year 4) </a:t>
                      </a:r>
                    </a:p>
                  </a:txBody>
                  <a:tcPr anchor="ctr"/>
                </a:tc>
                <a:tc>
                  <a:txBody>
                    <a:bodyPr/>
                    <a:lstStyle/>
                    <a:p>
                      <a:pPr algn="ctr" fontAlgn="base"/>
                      <a:endParaRPr lang="en-US" sz="1050" dirty="0">
                        <a:effectLst/>
                      </a:endParaRPr>
                    </a:p>
                    <a:p>
                      <a:pPr algn="ctr" fontAlgn="base"/>
                      <a:r>
                        <a:rPr lang="en-US" sz="1050" dirty="0">
                          <a:effectLst/>
                        </a:rPr>
                        <a:t>Properties of materials – use knowledge of solids, liquids and gases </a:t>
                      </a:r>
                    </a:p>
                    <a:p>
                      <a:pPr lvl="0" algn="ctr">
                        <a:buNone/>
                      </a:pPr>
                      <a:r>
                        <a:rPr lang="en-US" sz="1050" dirty="0">
                          <a:effectLst/>
                        </a:rPr>
                        <a:t>(Year 5)</a:t>
                      </a:r>
                    </a:p>
                  </a:txBody>
                  <a:tcPr anchor="ctr"/>
                </a:tc>
                <a:extLst>
                  <a:ext uri="{0D108BD9-81ED-4DB2-BD59-A6C34878D82A}">
                    <a16:rowId xmlns:a16="http://schemas.microsoft.com/office/drawing/2014/main" val="2057881627"/>
                  </a:ext>
                </a:extLst>
              </a:tr>
            </a:tbl>
          </a:graphicData>
        </a:graphic>
      </p:graphicFrame>
      <p:graphicFrame>
        <p:nvGraphicFramePr>
          <p:cNvPr id="11" name="Table 10">
            <a:extLst>
              <a:ext uri="{FF2B5EF4-FFF2-40B4-BE49-F238E27FC236}">
                <a16:creationId xmlns:a16="http://schemas.microsoft.com/office/drawing/2014/main" id="{A8E01E41-8451-4C90-9BA3-158CE276727B}"/>
              </a:ext>
            </a:extLst>
          </p:cNvPr>
          <p:cNvGraphicFramePr>
            <a:graphicFrameLocks noGrp="1"/>
          </p:cNvGraphicFramePr>
          <p:nvPr/>
        </p:nvGraphicFramePr>
        <p:xfrm>
          <a:off x="7307035" y="381000"/>
          <a:ext cx="3753637" cy="1868282"/>
        </p:xfrm>
        <a:graphic>
          <a:graphicData uri="http://schemas.openxmlformats.org/drawingml/2006/table">
            <a:tbl>
              <a:tblPr firstRow="1" bandRow="1">
                <a:tableStyleId>{5C22544A-7EE6-4342-B048-85BDC9FD1C3A}</a:tableStyleId>
              </a:tblPr>
              <a:tblGrid>
                <a:gridCol w="1823629">
                  <a:extLst>
                    <a:ext uri="{9D8B030D-6E8A-4147-A177-3AD203B41FA5}">
                      <a16:colId xmlns:a16="http://schemas.microsoft.com/office/drawing/2014/main" val="3308631306"/>
                    </a:ext>
                  </a:extLst>
                </a:gridCol>
                <a:gridCol w="1930008">
                  <a:extLst>
                    <a:ext uri="{9D8B030D-6E8A-4147-A177-3AD203B41FA5}">
                      <a16:colId xmlns:a16="http://schemas.microsoft.com/office/drawing/2014/main" val="3552663555"/>
                    </a:ext>
                  </a:extLst>
                </a:gridCol>
              </a:tblGrid>
              <a:tr h="267443">
                <a:tc>
                  <a:txBody>
                    <a:bodyPr/>
                    <a:lstStyle/>
                    <a:p>
                      <a:pPr algn="ctr" rtl="0" fontAlgn="base"/>
                      <a:r>
                        <a:rPr lang="en-US" sz="1200">
                          <a:effectLst/>
                        </a:rPr>
                        <a:t>LKS2 </a:t>
                      </a:r>
                      <a:endParaRPr lang="en-US">
                        <a:effectLst/>
                      </a:endParaRPr>
                    </a:p>
                  </a:txBody>
                  <a:tcPr anchor="ctr"/>
                </a:tc>
                <a:tc>
                  <a:txBody>
                    <a:bodyPr/>
                    <a:lstStyle/>
                    <a:p>
                      <a:pPr algn="ctr" rtl="0" fontAlgn="base"/>
                      <a:r>
                        <a:rPr lang="en-US" sz="1200">
                          <a:effectLst/>
                        </a:rPr>
                        <a:t>UKS2 </a:t>
                      </a:r>
                      <a:endParaRPr lang="en-US">
                        <a:effectLst/>
                      </a:endParaRPr>
                    </a:p>
                  </a:txBody>
                  <a:tcPr anchor="ctr"/>
                </a:tc>
                <a:extLst>
                  <a:ext uri="{0D108BD9-81ED-4DB2-BD59-A6C34878D82A}">
                    <a16:rowId xmlns:a16="http://schemas.microsoft.com/office/drawing/2014/main" val="3424482783"/>
                  </a:ext>
                </a:extLst>
              </a:tr>
              <a:tr h="1593962">
                <a:tc>
                  <a:txBody>
                    <a:bodyPr/>
                    <a:lstStyle/>
                    <a:p>
                      <a:pPr algn="ctr" rtl="0" fontAlgn="base"/>
                      <a:r>
                        <a:rPr lang="en-US" sz="1100" dirty="0">
                          <a:effectLst/>
                        </a:rPr>
                        <a:t>I can plan different types of enquiries </a:t>
                      </a:r>
                      <a:endParaRPr lang="en-US" dirty="0">
                        <a:effectLst/>
                      </a:endParaRPr>
                    </a:p>
                    <a:p>
                      <a:pPr algn="ctr" rtl="0" fontAlgn="base"/>
                      <a:r>
                        <a:rPr lang="en-US" sz="1100" dirty="0">
                          <a:effectLst/>
                        </a:rPr>
                        <a:t> </a:t>
                      </a:r>
                      <a:endParaRPr lang="en-US" dirty="0">
                        <a:effectLst/>
                      </a:endParaRPr>
                    </a:p>
                    <a:p>
                      <a:pPr algn="ctr" rtl="0" fontAlgn="base"/>
                      <a:r>
                        <a:rPr lang="en-US" sz="1100" dirty="0">
                          <a:effectLst/>
                        </a:rPr>
                        <a:t>I can suggest improvements and raise further questions </a:t>
                      </a:r>
                      <a:endParaRPr lang="en-US" dirty="0">
                        <a:effectLst/>
                      </a:endParaRPr>
                    </a:p>
                  </a:txBody>
                  <a:tcPr anchor="ctr"/>
                </a:tc>
                <a:tc>
                  <a:txBody>
                    <a:bodyPr/>
                    <a:lstStyle/>
                    <a:p>
                      <a:pPr algn="ctr" rtl="0" fontAlgn="base"/>
                      <a:r>
                        <a:rPr lang="en-US" sz="1100" dirty="0">
                          <a:effectLst/>
                        </a:rPr>
                        <a:t>I can plan different types of scientific enquiries to answer questions. </a:t>
                      </a:r>
                      <a:endParaRPr lang="en-US" dirty="0">
                        <a:effectLst/>
                      </a:endParaRPr>
                    </a:p>
                    <a:p>
                      <a:pPr algn="ctr" rtl="0" fontAlgn="base"/>
                      <a:r>
                        <a:rPr lang="en-US" sz="1100" dirty="0">
                          <a:effectLst/>
                        </a:rPr>
                        <a:t> </a:t>
                      </a:r>
                      <a:endParaRPr lang="en-US" dirty="0">
                        <a:effectLst/>
                      </a:endParaRPr>
                    </a:p>
                    <a:p>
                      <a:pPr algn="ctr" rtl="0" fontAlgn="base"/>
                      <a:r>
                        <a:rPr lang="en-US" sz="1100" dirty="0">
                          <a:effectLst/>
                        </a:rPr>
                        <a:t>I can use results to make  </a:t>
                      </a:r>
                      <a:endParaRPr lang="en-US" dirty="0">
                        <a:effectLst/>
                      </a:endParaRPr>
                    </a:p>
                    <a:p>
                      <a:pPr algn="ctr" rtl="0" fontAlgn="base"/>
                      <a:r>
                        <a:rPr lang="en-US" sz="1100" dirty="0">
                          <a:effectLst/>
                        </a:rPr>
                        <a:t>predictions and set up more tests (including fair tests) </a:t>
                      </a:r>
                      <a:endParaRPr lang="en-US" dirty="0">
                        <a:effectLst/>
                      </a:endParaRPr>
                    </a:p>
                  </a:txBody>
                  <a:tcPr anchor="ctr"/>
                </a:tc>
                <a:extLst>
                  <a:ext uri="{0D108BD9-81ED-4DB2-BD59-A6C34878D82A}">
                    <a16:rowId xmlns:a16="http://schemas.microsoft.com/office/drawing/2014/main" val="2829250985"/>
                  </a:ext>
                </a:extLst>
              </a:tr>
            </a:tbl>
          </a:graphicData>
        </a:graphic>
      </p:graphicFrame>
    </p:spTree>
    <p:extLst>
      <p:ext uri="{BB962C8B-B14F-4D97-AF65-F5344CB8AC3E}">
        <p14:creationId xmlns:p14="http://schemas.microsoft.com/office/powerpoint/2010/main" val="135411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ppt_x"/>
                                          </p:val>
                                        </p:tav>
                                        <p:tav tm="100000">
                                          <p:val>
                                            <p:strVal val="#ppt_x"/>
                                          </p:val>
                                        </p:tav>
                                      </p:tavLst>
                                    </p:anim>
                                    <p:anim calcmode="lin" valueType="num">
                                      <p:cBhvr additive="base">
                                        <p:cTn id="4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3" grpId="0"/>
      <p:bldP spid="6"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2" descr="A screenshot of a social media post&#10;&#10;Description automatically generated">
            <a:extLst>
              <a:ext uri="{FF2B5EF4-FFF2-40B4-BE49-F238E27FC236}">
                <a16:creationId xmlns:a16="http://schemas.microsoft.com/office/drawing/2014/main" id="{9E2E4472-22B8-42F0-B84F-4FCB7F733FB8}"/>
              </a:ext>
            </a:extLst>
          </p:cNvPr>
          <p:cNvPicPr>
            <a:picLocks noGrp="1" noChangeAspect="1"/>
          </p:cNvPicPr>
          <p:nvPr>
            <p:ph idx="1"/>
          </p:nvPr>
        </p:nvPicPr>
        <p:blipFill rotWithShape="1">
          <a:blip r:embed="rId2"/>
          <a:srcRect l="24843" t="66771" r="59290" b="25392"/>
          <a:stretch/>
        </p:blipFill>
        <p:spPr>
          <a:xfrm>
            <a:off x="492067" y="5091339"/>
            <a:ext cx="4382965" cy="1415982"/>
          </a:xfrm>
        </p:spPr>
      </p:pic>
      <p:sp>
        <p:nvSpPr>
          <p:cNvPr id="11" name="Rectangle 10">
            <a:extLst>
              <a:ext uri="{FF2B5EF4-FFF2-40B4-BE49-F238E27FC236}">
                <a16:creationId xmlns:a16="http://schemas.microsoft.com/office/drawing/2014/main" id="{226F911D-431C-4C2B-8C87-7E03CF3690F8}"/>
              </a:ext>
            </a:extLst>
          </p:cNvPr>
          <p:cNvSpPr/>
          <p:nvPr/>
        </p:nvSpPr>
        <p:spPr>
          <a:xfrm>
            <a:off x="6660670" y="2699352"/>
            <a:ext cx="5194881" cy="4739759"/>
          </a:xfrm>
          <a:prstGeom prst="rect">
            <a:avLst/>
          </a:prstGeom>
        </p:spPr>
        <p:txBody>
          <a:bodyPr wrap="square" lIns="91440" tIns="45720" rIns="91440" bIns="45720" anchor="t">
            <a:spAutoFit/>
          </a:bodyPr>
          <a:lstStyle/>
          <a:p>
            <a:r>
              <a:rPr lang="en-GB" b="1" i="1" u="sng" dirty="0"/>
              <a:t>Method: </a:t>
            </a:r>
          </a:p>
          <a:p>
            <a:r>
              <a:rPr lang="en-GB" sz="1200" u="sng" dirty="0"/>
              <a:t>You will need:</a:t>
            </a:r>
          </a:p>
          <a:p>
            <a:pPr marL="171450" indent="-171450">
              <a:buFont typeface="Arial" panose="020B0604020202020204" pitchFamily="34" charset="0"/>
              <a:buChar char="•"/>
            </a:pPr>
            <a:r>
              <a:rPr lang="en-GB" sz="1600" dirty="0"/>
              <a:t>4 x large plastic plates</a:t>
            </a:r>
            <a:endParaRPr lang="en-GB" sz="1600" dirty="0">
              <a:cs typeface="Calibri"/>
            </a:endParaRPr>
          </a:p>
          <a:p>
            <a:pPr marL="171450" indent="-171450">
              <a:buFont typeface="Arial" panose="020B0604020202020204" pitchFamily="34" charset="0"/>
              <a:buChar char="•"/>
            </a:pPr>
            <a:r>
              <a:rPr lang="en-GB" sz="1600" dirty="0"/>
              <a:t>1 x packet of skittles </a:t>
            </a:r>
            <a:endParaRPr lang="en-GB" sz="1600" dirty="0">
              <a:cs typeface="Calibri"/>
            </a:endParaRPr>
          </a:p>
          <a:p>
            <a:pPr marL="171450" indent="-171450">
              <a:buFont typeface="Arial" panose="020B0604020202020204" pitchFamily="34" charset="0"/>
              <a:buChar char="•"/>
            </a:pPr>
            <a:r>
              <a:rPr lang="en-GB" sz="1600" dirty="0"/>
              <a:t>Water at different temperatures</a:t>
            </a:r>
            <a:endParaRPr lang="en-GB" sz="1600" dirty="0">
              <a:cs typeface="Calibri"/>
            </a:endParaRPr>
          </a:p>
          <a:p>
            <a:pPr marL="171450" indent="-171450">
              <a:buFont typeface="Arial" panose="020B0604020202020204" pitchFamily="34" charset="0"/>
              <a:buChar char="•"/>
            </a:pPr>
            <a:r>
              <a:rPr lang="en-GB" sz="1600" dirty="0"/>
              <a:t>Stopwatch</a:t>
            </a:r>
            <a:endParaRPr lang="en-GB" sz="1600" dirty="0">
              <a:cs typeface="Calibri"/>
            </a:endParaRPr>
          </a:p>
          <a:p>
            <a:pPr marL="171450" indent="-171450">
              <a:buFont typeface="Arial" panose="020B0604020202020204" pitchFamily="34" charset="0"/>
              <a:buChar char="•"/>
            </a:pPr>
            <a:r>
              <a:rPr lang="en-GB" sz="1600" dirty="0"/>
              <a:t>Thermometer. </a:t>
            </a:r>
            <a:endParaRPr lang="en-GB" sz="1600" dirty="0">
              <a:cs typeface="Calibri"/>
            </a:endParaRPr>
          </a:p>
          <a:p>
            <a:endParaRPr lang="en-GB" sz="1600" dirty="0">
              <a:cs typeface="Calibri"/>
            </a:endParaRPr>
          </a:p>
          <a:p>
            <a:pPr marL="228600" indent="-228600">
              <a:buAutoNum type="arabicPeriod"/>
            </a:pPr>
            <a:r>
              <a:rPr lang="en-GB" sz="1600" dirty="0"/>
              <a:t>Place different coloured skittles around the edge of the plate.</a:t>
            </a:r>
            <a:endParaRPr lang="en-GB" sz="1600" dirty="0">
              <a:cs typeface="Calibri"/>
            </a:endParaRPr>
          </a:p>
          <a:p>
            <a:pPr marL="228600" indent="-228600">
              <a:buAutoNum type="arabicPeriod"/>
            </a:pPr>
            <a:r>
              <a:rPr lang="en-GB" sz="1600" dirty="0"/>
              <a:t>Add 100ml of cold water in the centre of the plate</a:t>
            </a:r>
            <a:endParaRPr lang="en-GB" sz="1600" dirty="0">
              <a:cs typeface="Calibri"/>
            </a:endParaRPr>
          </a:p>
          <a:p>
            <a:pPr marL="228600" indent="-228600">
              <a:buAutoNum type="arabicPeriod"/>
            </a:pPr>
            <a:r>
              <a:rPr lang="en-GB" sz="1600" dirty="0"/>
              <a:t>Time how long it takes for the dye to diffuse - to travel to the centre of the plate. </a:t>
            </a:r>
            <a:endParaRPr lang="en-GB" sz="1600" dirty="0">
              <a:cs typeface="Calibri"/>
            </a:endParaRPr>
          </a:p>
          <a:p>
            <a:endParaRPr lang="en-GB" sz="1600" dirty="0">
              <a:cs typeface="Calibri"/>
            </a:endParaRPr>
          </a:p>
          <a:p>
            <a:r>
              <a:rPr lang="en-GB" sz="1600" dirty="0"/>
              <a:t>Repeat the experiment using different temperatures of water.</a:t>
            </a:r>
            <a:endParaRPr lang="en-GB" sz="1600" dirty="0">
              <a:cs typeface="Calibri"/>
            </a:endParaRPr>
          </a:p>
          <a:p>
            <a:endParaRPr lang="en-GB" sz="1600" dirty="0">
              <a:cs typeface="Calibri"/>
            </a:endParaRPr>
          </a:p>
          <a:p>
            <a:endParaRPr lang="en-GB" sz="1600" dirty="0">
              <a:cs typeface="Calibri"/>
            </a:endParaRPr>
          </a:p>
          <a:p>
            <a:endParaRPr lang="en-GB" sz="1600" dirty="0">
              <a:cs typeface="Calibri"/>
            </a:endParaRPr>
          </a:p>
        </p:txBody>
      </p:sp>
      <p:sp>
        <p:nvSpPr>
          <p:cNvPr id="13" name="TextBox 12">
            <a:extLst>
              <a:ext uri="{FF2B5EF4-FFF2-40B4-BE49-F238E27FC236}">
                <a16:creationId xmlns:a16="http://schemas.microsoft.com/office/drawing/2014/main" id="{D629C762-A4B1-4473-8E8F-241C41E18E83}"/>
              </a:ext>
            </a:extLst>
          </p:cNvPr>
          <p:cNvSpPr txBox="1"/>
          <p:nvPr/>
        </p:nvSpPr>
        <p:spPr>
          <a:xfrm>
            <a:off x="8819630" y="-26"/>
            <a:ext cx="2405296" cy="954107"/>
          </a:xfrm>
          <a:prstGeom prst="rect">
            <a:avLst/>
          </a:prstGeom>
          <a:noFill/>
        </p:spPr>
        <p:txBody>
          <a:bodyPr wrap="square" rtlCol="0" anchor="t">
            <a:spAutoFit/>
          </a:bodyPr>
          <a:lstStyle/>
          <a:p>
            <a:r>
              <a:rPr lang="en-GB" b="1" i="1" u="sng" dirty="0"/>
              <a:t>Vocabulary</a:t>
            </a:r>
          </a:p>
          <a:p>
            <a:endParaRPr lang="en-GB" sz="1400" b="1" u="sng" dirty="0"/>
          </a:p>
          <a:p>
            <a:endParaRPr lang="en-GB" sz="1200" dirty="0"/>
          </a:p>
          <a:p>
            <a:r>
              <a:rPr lang="en-GB" sz="1200" dirty="0"/>
              <a:t>                           </a:t>
            </a:r>
          </a:p>
        </p:txBody>
      </p:sp>
      <p:sp>
        <p:nvSpPr>
          <p:cNvPr id="17" name="TextBox 16">
            <a:extLst>
              <a:ext uri="{FF2B5EF4-FFF2-40B4-BE49-F238E27FC236}">
                <a16:creationId xmlns:a16="http://schemas.microsoft.com/office/drawing/2014/main" id="{BBF05E07-01AF-47D5-A000-A8BCC080E648}"/>
              </a:ext>
            </a:extLst>
          </p:cNvPr>
          <p:cNvSpPr txBox="1"/>
          <p:nvPr/>
        </p:nvSpPr>
        <p:spPr>
          <a:xfrm>
            <a:off x="995074" y="4858670"/>
            <a:ext cx="4363864" cy="861774"/>
          </a:xfrm>
          <a:prstGeom prst="rect">
            <a:avLst/>
          </a:prstGeom>
          <a:noFill/>
        </p:spPr>
        <p:txBody>
          <a:bodyPr wrap="square" rtlCol="0" anchor="t">
            <a:spAutoFit/>
          </a:bodyPr>
          <a:lstStyle/>
          <a:p>
            <a:r>
              <a:rPr lang="en-GB" sz="1600" b="1" u="sng" dirty="0"/>
              <a:t>National Curriculum links: </a:t>
            </a:r>
          </a:p>
          <a:p>
            <a:endParaRPr lang="en-GB" sz="1600" b="1" u="sng" dirty="0"/>
          </a:p>
          <a:p>
            <a:endParaRPr lang="en-GB" dirty="0"/>
          </a:p>
        </p:txBody>
      </p:sp>
      <p:sp>
        <p:nvSpPr>
          <p:cNvPr id="23" name="TextBox 22">
            <a:extLst>
              <a:ext uri="{FF2B5EF4-FFF2-40B4-BE49-F238E27FC236}">
                <a16:creationId xmlns:a16="http://schemas.microsoft.com/office/drawing/2014/main" id="{B5383956-5471-49C8-8BD9-9A726A726B33}"/>
              </a:ext>
            </a:extLst>
          </p:cNvPr>
          <p:cNvSpPr txBox="1"/>
          <p:nvPr/>
        </p:nvSpPr>
        <p:spPr>
          <a:xfrm>
            <a:off x="832757" y="2111828"/>
            <a:ext cx="347798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Segoe UI"/>
              </a:rPr>
              <a:t>Science behind it.....</a:t>
            </a:r>
            <a:r>
              <a:rPr lang="en-US" dirty="0">
                <a:cs typeface="Segoe UI"/>
              </a:rPr>
              <a:t>​</a:t>
            </a:r>
          </a:p>
          <a:p>
            <a:r>
              <a:rPr lang="en-GB" dirty="0">
                <a:cs typeface="Segoe UI"/>
              </a:rPr>
              <a:t>The coloured dye in the skittles is soluble in water. The water molecules have kinetic energy. This causes the dye to move. The hot water has more kinetic energy and therefore the dye travels faster across the plate. </a:t>
            </a:r>
          </a:p>
        </p:txBody>
      </p:sp>
      <p:graphicFrame>
        <p:nvGraphicFramePr>
          <p:cNvPr id="24" name="Table 24">
            <a:extLst>
              <a:ext uri="{FF2B5EF4-FFF2-40B4-BE49-F238E27FC236}">
                <a16:creationId xmlns:a16="http://schemas.microsoft.com/office/drawing/2014/main" id="{65D14650-862A-435D-AFAA-4B03E49F5EC3}"/>
              </a:ext>
            </a:extLst>
          </p:cNvPr>
          <p:cNvGraphicFramePr>
            <a:graphicFrameLocks noGrp="1"/>
          </p:cNvGraphicFramePr>
          <p:nvPr/>
        </p:nvGraphicFramePr>
        <p:xfrm>
          <a:off x="6313714" y="449035"/>
          <a:ext cx="5732488" cy="1559560"/>
        </p:xfrm>
        <a:graphic>
          <a:graphicData uri="http://schemas.openxmlformats.org/drawingml/2006/table">
            <a:tbl>
              <a:tblPr firstRow="1" bandRow="1">
                <a:tableStyleId>{5C22544A-7EE6-4342-B048-85BDC9FD1C3A}</a:tableStyleId>
              </a:tblPr>
              <a:tblGrid>
                <a:gridCol w="2866244">
                  <a:extLst>
                    <a:ext uri="{9D8B030D-6E8A-4147-A177-3AD203B41FA5}">
                      <a16:colId xmlns:a16="http://schemas.microsoft.com/office/drawing/2014/main" val="4191746935"/>
                    </a:ext>
                  </a:extLst>
                </a:gridCol>
                <a:gridCol w="2866244">
                  <a:extLst>
                    <a:ext uri="{9D8B030D-6E8A-4147-A177-3AD203B41FA5}">
                      <a16:colId xmlns:a16="http://schemas.microsoft.com/office/drawing/2014/main" val="2263802380"/>
                    </a:ext>
                  </a:extLst>
                </a:gridCol>
              </a:tblGrid>
              <a:tr h="370840">
                <a:tc>
                  <a:txBody>
                    <a:bodyPr/>
                    <a:lstStyle/>
                    <a:p>
                      <a:r>
                        <a:rPr lang="en-US" dirty="0"/>
                        <a:t>LKS2</a:t>
                      </a:r>
                    </a:p>
                  </a:txBody>
                  <a:tcPr/>
                </a:tc>
                <a:tc>
                  <a:txBody>
                    <a:bodyPr/>
                    <a:lstStyle/>
                    <a:p>
                      <a:r>
                        <a:rPr lang="en-US" dirty="0"/>
                        <a:t>UKS2</a:t>
                      </a:r>
                    </a:p>
                  </a:txBody>
                  <a:tcPr/>
                </a:tc>
                <a:extLst>
                  <a:ext uri="{0D108BD9-81ED-4DB2-BD59-A6C34878D82A}">
                    <a16:rowId xmlns:a16="http://schemas.microsoft.com/office/drawing/2014/main" val="1849384869"/>
                  </a:ext>
                </a:extLst>
              </a:tr>
              <a:tr h="741679">
                <a:tc>
                  <a:txBody>
                    <a:bodyPr/>
                    <a:lstStyle/>
                    <a:p>
                      <a:pPr lvl="0">
                        <a:buNone/>
                      </a:pPr>
                      <a:r>
                        <a:rPr lang="en-US" sz="1800" b="0" i="0" u="none" strike="noStrike" noProof="0" dirty="0">
                          <a:latin typeface="Calibri"/>
                        </a:rPr>
                        <a:t>I can spot patterns and refer to these when answering the questions, I set at the start of the experiment.</a:t>
                      </a:r>
                      <a:endParaRPr lang="en-US" dirty="0"/>
                    </a:p>
                  </a:txBody>
                  <a:tcPr/>
                </a:tc>
                <a:tc>
                  <a:txBody>
                    <a:bodyPr/>
                    <a:lstStyle/>
                    <a:p>
                      <a:pPr lvl="0">
                        <a:buNone/>
                      </a:pPr>
                      <a:r>
                        <a:rPr lang="en-US" sz="1800" b="0" i="0" u="none" strike="noStrike" noProof="0" dirty="0">
                          <a:latin typeface="Calibri"/>
                        </a:rPr>
                        <a:t>I can use data from primary and secondary sources to explain causal relationships </a:t>
                      </a:r>
                      <a:endParaRPr lang="en-US" dirty="0"/>
                    </a:p>
                  </a:txBody>
                  <a:tcPr/>
                </a:tc>
                <a:extLst>
                  <a:ext uri="{0D108BD9-81ED-4DB2-BD59-A6C34878D82A}">
                    <a16:rowId xmlns:a16="http://schemas.microsoft.com/office/drawing/2014/main" val="1892400871"/>
                  </a:ext>
                </a:extLst>
              </a:tr>
            </a:tbl>
          </a:graphicData>
        </a:graphic>
      </p:graphicFrame>
      <p:sp>
        <p:nvSpPr>
          <p:cNvPr id="25" name="TextBox 24">
            <a:extLst>
              <a:ext uri="{FF2B5EF4-FFF2-40B4-BE49-F238E27FC236}">
                <a16:creationId xmlns:a16="http://schemas.microsoft.com/office/drawing/2014/main" id="{CB3A6880-E4A1-439A-8DAC-3AE5F712B4C7}"/>
              </a:ext>
            </a:extLst>
          </p:cNvPr>
          <p:cNvSpPr txBox="1"/>
          <p:nvPr/>
        </p:nvSpPr>
        <p:spPr>
          <a:xfrm>
            <a:off x="710293" y="302079"/>
            <a:ext cx="515166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Working scientifically skills/questions: Interpreting results</a:t>
            </a:r>
          </a:p>
          <a:p>
            <a:r>
              <a:rPr lang="en-GB" b="1" dirty="0">
                <a:cs typeface="Calibri"/>
              </a:rPr>
              <a:t>LKS2 </a:t>
            </a:r>
            <a:r>
              <a:rPr lang="en-GB" dirty="0">
                <a:cs typeface="Calibri"/>
              </a:rPr>
              <a:t>Can you see a pattern in your results.</a:t>
            </a:r>
          </a:p>
          <a:p>
            <a:r>
              <a:rPr lang="en-GB" b="1" dirty="0">
                <a:cs typeface="Calibri"/>
              </a:rPr>
              <a:t>UKS2</a:t>
            </a:r>
            <a:r>
              <a:rPr lang="en-GB" dirty="0">
                <a:cs typeface="Calibri"/>
              </a:rPr>
              <a:t> How does the temperature of the water affect the time the sweet takes to dissolve? </a:t>
            </a:r>
          </a:p>
        </p:txBody>
      </p:sp>
      <p:sp>
        <p:nvSpPr>
          <p:cNvPr id="14" name="TextBox 13">
            <a:extLst>
              <a:ext uri="{FF2B5EF4-FFF2-40B4-BE49-F238E27FC236}">
                <a16:creationId xmlns:a16="http://schemas.microsoft.com/office/drawing/2014/main" id="{17FE3FFD-F38B-4AA9-A364-7E7A3E22951A}"/>
              </a:ext>
            </a:extLst>
          </p:cNvPr>
          <p:cNvSpPr txBox="1"/>
          <p:nvPr/>
        </p:nvSpPr>
        <p:spPr>
          <a:xfrm>
            <a:off x="2549983" y="-30342"/>
            <a:ext cx="51516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70C0"/>
                </a:solidFill>
                <a:latin typeface="Verdana"/>
              </a:rPr>
              <a:t>Developing the Hook! Diffusing skittles</a:t>
            </a:r>
            <a:endParaRPr lang="en-US" dirty="0"/>
          </a:p>
        </p:txBody>
      </p:sp>
    </p:spTree>
    <p:extLst>
      <p:ext uri="{BB962C8B-B14F-4D97-AF65-F5344CB8AC3E}">
        <p14:creationId xmlns:p14="http://schemas.microsoft.com/office/powerpoint/2010/main" val="155174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7" grpId="0"/>
      <p:bldP spid="23" grpId="0"/>
      <p:bldP spid="25"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1847" y="1287854"/>
            <a:ext cx="3819096" cy="3970318"/>
          </a:xfrm>
          <a:prstGeom prst="rect">
            <a:avLst/>
          </a:prstGeom>
        </p:spPr>
        <p:txBody>
          <a:bodyPr wrap="square" anchor="t">
            <a:spAutoFit/>
          </a:bodyPr>
          <a:lstStyle/>
          <a:p>
            <a:r>
              <a:rPr lang="en-GB" b="1" i="1" u="sng" dirty="0"/>
              <a:t>Method: </a:t>
            </a:r>
          </a:p>
          <a:p>
            <a:r>
              <a:rPr lang="en-GB" sz="1200" u="sng" dirty="0"/>
              <a:t>You will need:</a:t>
            </a:r>
            <a:r>
              <a:rPr lang="en-GB" sz="1200" dirty="0"/>
              <a:t>  </a:t>
            </a:r>
          </a:p>
          <a:p>
            <a:pPr marL="171450" indent="-171450">
              <a:buFont typeface="Arial"/>
              <a:buChar char="•"/>
            </a:pPr>
            <a:r>
              <a:rPr lang="en-GB" sz="1200" dirty="0"/>
              <a:t>Small (500ml or less) drinks bottle with a sports cap lid which pops open</a:t>
            </a:r>
          </a:p>
          <a:p>
            <a:pPr marL="171450" indent="-171450">
              <a:buFont typeface="Arial"/>
              <a:buChar char="•"/>
            </a:pPr>
            <a:r>
              <a:rPr lang="en-GB" sz="1200" dirty="0"/>
              <a:t>Fizzy headache or vitamin tablets </a:t>
            </a:r>
          </a:p>
          <a:p>
            <a:pPr marL="171450" indent="-171450">
              <a:buFont typeface="Arial"/>
              <a:buChar char="•"/>
            </a:pPr>
            <a:r>
              <a:rPr lang="en-GB" sz="1200" dirty="0"/>
              <a:t>Mug or glass or jar that allows upside-down bottle to fit inside, with lid touching bottom.</a:t>
            </a:r>
          </a:p>
          <a:p>
            <a:pPr marL="171450" indent="-171450">
              <a:buFont typeface="Arial"/>
              <a:buChar char="•"/>
            </a:pPr>
            <a:r>
              <a:rPr lang="en-GB" sz="1200" dirty="0"/>
              <a:t>Warm water from the hot tap.</a:t>
            </a:r>
          </a:p>
          <a:p>
            <a:endParaRPr lang="en-GB" sz="1200" u="sng" dirty="0"/>
          </a:p>
          <a:p>
            <a:r>
              <a:rPr lang="en-GB" sz="1200" dirty="0"/>
              <a:t>1.Unscrew the lid of your bottle and make sure pop up lid is firmly pressed down.</a:t>
            </a:r>
          </a:p>
          <a:p>
            <a:r>
              <a:rPr lang="en-GB" sz="1200" dirty="0"/>
              <a:t>2.Half-fill the bottle with warm water.</a:t>
            </a:r>
          </a:p>
          <a:p>
            <a:pPr>
              <a:buFont typeface="Arial"/>
            </a:pPr>
            <a:r>
              <a:rPr lang="en-GB" sz="1200" dirty="0"/>
              <a:t>3. Break two fizzy tablets in half and drop them into the bottle.</a:t>
            </a:r>
          </a:p>
          <a:p>
            <a:pPr>
              <a:buFont typeface="Arial"/>
            </a:pPr>
            <a:r>
              <a:rPr lang="en-GB" sz="1200" dirty="0"/>
              <a:t>4. Quickly screw lid back on firmly, give bottle a quick shake and place upside down in mug or glass or jar (left).</a:t>
            </a:r>
          </a:p>
          <a:p>
            <a:r>
              <a:rPr lang="en-GB" sz="1200" dirty="0"/>
              <a:t>5. Stand back and wait.</a:t>
            </a:r>
          </a:p>
          <a:p>
            <a:endParaRPr lang="en-GB" dirty="0"/>
          </a:p>
          <a:p>
            <a:endParaRPr lang="en-GB" sz="1200" dirty="0"/>
          </a:p>
        </p:txBody>
      </p:sp>
      <p:sp>
        <p:nvSpPr>
          <p:cNvPr id="8" name="Rectangle 7"/>
          <p:cNvSpPr/>
          <p:nvPr/>
        </p:nvSpPr>
        <p:spPr>
          <a:xfrm>
            <a:off x="8183227" y="3868423"/>
            <a:ext cx="3459652" cy="2215991"/>
          </a:xfrm>
          <a:prstGeom prst="rect">
            <a:avLst/>
          </a:prstGeom>
        </p:spPr>
        <p:txBody>
          <a:bodyPr wrap="square" anchor="t">
            <a:spAutoFit/>
          </a:bodyPr>
          <a:lstStyle/>
          <a:p>
            <a:r>
              <a:rPr lang="en-GB" b="1" u="sng" dirty="0"/>
              <a:t>Science behind it:</a:t>
            </a:r>
          </a:p>
          <a:p>
            <a:r>
              <a:rPr lang="en-GB" sz="1200" dirty="0"/>
              <a:t>In the bottle the water and the </a:t>
            </a:r>
            <a:r>
              <a:rPr lang="en-GB" sz="1200" dirty="0" err="1"/>
              <a:t>alka</a:t>
            </a:r>
            <a:r>
              <a:rPr lang="en-GB" sz="1200" dirty="0"/>
              <a:t> seltzer react in a chemical reaction. This means new products are formed. In this reaction carbon dioxide is produced. In this reaction an energy transfer occurs giving the gas particles kinetic energy.This causes the molecules of carbon dioxide to hit the walls of the water bottle. This causes the pressure inside the bottle to increase until a jet is forced out of the bottle propelling the water bottle into the air. </a:t>
            </a:r>
          </a:p>
        </p:txBody>
      </p:sp>
      <p:sp>
        <p:nvSpPr>
          <p:cNvPr id="9" name="Rectangle 8"/>
          <p:cNvSpPr/>
          <p:nvPr/>
        </p:nvSpPr>
        <p:spPr>
          <a:xfrm>
            <a:off x="264871" y="267586"/>
            <a:ext cx="5463749" cy="1107996"/>
          </a:xfrm>
          <a:prstGeom prst="rect">
            <a:avLst/>
          </a:prstGeom>
        </p:spPr>
        <p:txBody>
          <a:bodyPr wrap="square" lIns="91440" tIns="45720" rIns="91440" bIns="45720" anchor="t">
            <a:spAutoFit/>
          </a:bodyPr>
          <a:lstStyle/>
          <a:p>
            <a:r>
              <a:rPr lang="en-GB" b="1" u="sng" dirty="0"/>
              <a:t>Working scientifically skills/questions: </a:t>
            </a:r>
          </a:p>
          <a:p>
            <a:r>
              <a:rPr lang="en-GB" sz="1200" dirty="0"/>
              <a:t>Identifying and classifying</a:t>
            </a:r>
            <a:endParaRPr lang="en-GB" dirty="0"/>
          </a:p>
          <a:p>
            <a:r>
              <a:rPr lang="en-GB" sz="1200" dirty="0">
                <a:ea typeface="+mn-lt"/>
                <a:cs typeface="+mn-lt"/>
              </a:rPr>
              <a:t>UKS2 </a:t>
            </a:r>
            <a:r>
              <a:rPr lang="en-US" sz="1200" dirty="0">
                <a:ea typeface="+mn-lt"/>
                <a:cs typeface="+mn-lt"/>
              </a:rPr>
              <a:t>What variable will you change and which will you keep the same?</a:t>
            </a:r>
          </a:p>
          <a:p>
            <a:r>
              <a:rPr lang="en-GB" sz="1200" dirty="0">
                <a:ea typeface="+mn-lt"/>
                <a:cs typeface="+mn-lt"/>
              </a:rPr>
              <a:t>KS3 </a:t>
            </a:r>
            <a:r>
              <a:rPr lang="en-US" sz="1200" dirty="0">
                <a:ea typeface="+mn-lt"/>
                <a:cs typeface="+mn-lt"/>
              </a:rPr>
              <a:t>What features of my water rocket will you keep the same and why?</a:t>
            </a:r>
            <a:endParaRPr lang="en-GB" sz="1200" dirty="0">
              <a:ea typeface="+mn-lt"/>
              <a:cs typeface="+mn-lt"/>
            </a:endParaRPr>
          </a:p>
          <a:p>
            <a:endParaRPr lang="en-US" sz="1200" dirty="0"/>
          </a:p>
        </p:txBody>
      </p:sp>
      <p:sp>
        <p:nvSpPr>
          <p:cNvPr id="10" name="TextBox 9"/>
          <p:cNvSpPr txBox="1"/>
          <p:nvPr/>
        </p:nvSpPr>
        <p:spPr>
          <a:xfrm>
            <a:off x="1282662" y="4761046"/>
            <a:ext cx="3119288" cy="984885"/>
          </a:xfrm>
          <a:prstGeom prst="rect">
            <a:avLst/>
          </a:prstGeom>
          <a:noFill/>
        </p:spPr>
        <p:txBody>
          <a:bodyPr wrap="square" rtlCol="0" anchor="t">
            <a:spAutoFit/>
          </a:bodyPr>
          <a:lstStyle/>
          <a:p>
            <a:r>
              <a:rPr lang="en-GB" sz="1600" b="1" dirty="0"/>
              <a:t>    </a:t>
            </a:r>
            <a:r>
              <a:rPr lang="en-GB" sz="1600" b="1" u="sng" dirty="0"/>
              <a:t>National Curriculum links: </a:t>
            </a:r>
          </a:p>
          <a:p>
            <a:endParaRPr lang="en-GB" sz="1400" dirty="0"/>
          </a:p>
          <a:p>
            <a:endParaRPr lang="en-GB" sz="1400" dirty="0"/>
          </a:p>
          <a:p>
            <a:endParaRPr lang="en-GB" sz="1400" dirty="0"/>
          </a:p>
        </p:txBody>
      </p:sp>
      <p:sp>
        <p:nvSpPr>
          <p:cNvPr id="13" name="TextBox 12"/>
          <p:cNvSpPr txBox="1"/>
          <p:nvPr/>
        </p:nvSpPr>
        <p:spPr>
          <a:xfrm>
            <a:off x="8284583" y="130319"/>
            <a:ext cx="2957886" cy="584775"/>
          </a:xfrm>
          <a:prstGeom prst="rect">
            <a:avLst/>
          </a:prstGeom>
          <a:noFill/>
        </p:spPr>
        <p:txBody>
          <a:bodyPr wrap="square" rtlCol="0" anchor="t">
            <a:spAutoFit/>
          </a:bodyPr>
          <a:lstStyle/>
          <a:p>
            <a:r>
              <a:rPr lang="en-GB" b="1" i="1" u="sng" dirty="0"/>
              <a:t>Vocabulary</a:t>
            </a:r>
            <a:r>
              <a:rPr lang="en-GB" b="1" i="1" u="sng" dirty="0">
                <a:ea typeface="+mn-lt"/>
                <a:cs typeface="+mn-lt"/>
              </a:rPr>
              <a:t>:</a:t>
            </a:r>
          </a:p>
          <a:p>
            <a:r>
              <a:rPr lang="en-GB" sz="1400" dirty="0"/>
              <a:t>         </a:t>
            </a:r>
          </a:p>
        </p:txBody>
      </p:sp>
      <p:sp>
        <p:nvSpPr>
          <p:cNvPr id="15" name="Rectangle 14"/>
          <p:cNvSpPr/>
          <p:nvPr/>
        </p:nvSpPr>
        <p:spPr>
          <a:xfrm>
            <a:off x="4051511" y="2361273"/>
            <a:ext cx="8417580" cy="1200329"/>
          </a:xfrm>
          <a:prstGeom prst="rect">
            <a:avLst/>
          </a:prstGeom>
          <a:noFill/>
        </p:spPr>
        <p:txBody>
          <a:bodyPr wrap="square" lIns="91440" tIns="45720" rIns="91440" bIns="45720" anchor="t">
            <a:spAutoFit/>
          </a:bodyPr>
          <a:lstStyle/>
          <a:p>
            <a:pPr algn="ctr"/>
            <a:r>
              <a:rPr lang="en-US" sz="3600" b="1" dirty="0">
                <a:ln w="9525">
                  <a:solidFill>
                    <a:prstClr val="white"/>
                  </a:solidFill>
                  <a:prstDash val="solid"/>
                </a:ln>
                <a:effectLst>
                  <a:outerShdw blurRad="12700" dist="38100" dir="2700000" algn="tl" rotWithShape="0">
                    <a:srgbClr val="C42F1A">
                      <a:lumMod val="60000"/>
                      <a:lumOff val="40000"/>
                    </a:srgbClr>
                  </a:outerShdw>
                </a:effectLst>
              </a:rPr>
              <a:t>Fizzy bottle rockets (can also be done with film cannisters)</a:t>
            </a:r>
            <a:endParaRPr lang="en-US" sz="3600" b="1" cap="none" spc="0" dirty="0">
              <a:ln w="9525">
                <a:solidFill>
                  <a:schemeClr val="bg1"/>
                </a:solidFill>
                <a:prstDash val="solid"/>
              </a:ln>
              <a:effectLst>
                <a:outerShdw blurRad="12700" dist="38100" dir="2700000" algn="tl" rotWithShape="0">
                  <a:schemeClr val="accent5">
                    <a:lumMod val="60000"/>
                    <a:lumOff val="40000"/>
                  </a:schemeClr>
                </a:outerShdw>
              </a:effectLst>
            </a:endParaRPr>
          </a:p>
        </p:txBody>
      </p:sp>
      <p:graphicFrame>
        <p:nvGraphicFramePr>
          <p:cNvPr id="14" name="Table 13">
            <a:extLst>
              <a:ext uri="{FF2B5EF4-FFF2-40B4-BE49-F238E27FC236}">
                <a16:creationId xmlns:a16="http://schemas.microsoft.com/office/drawing/2014/main" id="{28A5F90F-FB12-49F5-AA73-E9A52A3D20A6}"/>
              </a:ext>
            </a:extLst>
          </p:cNvPr>
          <p:cNvGraphicFramePr>
            <a:graphicFrameLocks noGrp="1"/>
          </p:cNvGraphicFramePr>
          <p:nvPr/>
        </p:nvGraphicFramePr>
        <p:xfrm>
          <a:off x="948905" y="5118339"/>
          <a:ext cx="3906668" cy="1539751"/>
        </p:xfrm>
        <a:graphic>
          <a:graphicData uri="http://schemas.openxmlformats.org/drawingml/2006/table">
            <a:tbl>
              <a:tblPr firstRow="1" bandRow="1">
                <a:tableStyleId>{5C22544A-7EE6-4342-B048-85BDC9FD1C3A}</a:tableStyleId>
              </a:tblPr>
              <a:tblGrid>
                <a:gridCol w="1953334">
                  <a:extLst>
                    <a:ext uri="{9D8B030D-6E8A-4147-A177-3AD203B41FA5}">
                      <a16:colId xmlns:a16="http://schemas.microsoft.com/office/drawing/2014/main" val="1125237463"/>
                    </a:ext>
                  </a:extLst>
                </a:gridCol>
                <a:gridCol w="1953334">
                  <a:extLst>
                    <a:ext uri="{9D8B030D-6E8A-4147-A177-3AD203B41FA5}">
                      <a16:colId xmlns:a16="http://schemas.microsoft.com/office/drawing/2014/main" val="3541747631"/>
                    </a:ext>
                  </a:extLst>
                </a:gridCol>
              </a:tblGrid>
              <a:tr h="243328">
                <a:tc>
                  <a:txBody>
                    <a:bodyPr/>
                    <a:lstStyle/>
                    <a:p>
                      <a:pPr algn="ctr" rtl="0" fontAlgn="base"/>
                      <a:r>
                        <a:rPr lang="en-US" sz="1100" dirty="0">
                          <a:effectLst/>
                        </a:rPr>
                        <a:t>Upper Key Stage 2  </a:t>
                      </a:r>
                    </a:p>
                  </a:txBody>
                  <a:tcPr/>
                </a:tc>
                <a:tc>
                  <a:txBody>
                    <a:bodyPr/>
                    <a:lstStyle/>
                    <a:p>
                      <a:pPr algn="ctr" rtl="0" fontAlgn="base"/>
                      <a:r>
                        <a:rPr lang="en-US" sz="1100" dirty="0">
                          <a:effectLst/>
                        </a:rPr>
                        <a:t>Key Stage 3  </a:t>
                      </a:r>
                    </a:p>
                  </a:txBody>
                  <a:tcPr/>
                </a:tc>
                <a:extLst>
                  <a:ext uri="{0D108BD9-81ED-4DB2-BD59-A6C34878D82A}">
                    <a16:rowId xmlns:a16="http://schemas.microsoft.com/office/drawing/2014/main" val="3504617455"/>
                  </a:ext>
                </a:extLst>
              </a:tr>
              <a:tr h="1280671">
                <a:tc>
                  <a:txBody>
                    <a:bodyPr/>
                    <a:lstStyle/>
                    <a:p>
                      <a:pPr algn="ctr" rtl="0" fontAlgn="base"/>
                      <a:r>
                        <a:rPr lang="en-US" sz="1000" dirty="0">
                          <a:effectLst/>
                        </a:rPr>
                        <a:t>Properties and changes of materials - explain that some changes result in the formation of new materials, and that this kind of change is not usually reversible  </a:t>
                      </a:r>
                    </a:p>
                    <a:p>
                      <a:pPr lvl="0" algn="ctr">
                        <a:buNone/>
                      </a:pPr>
                      <a:r>
                        <a:rPr lang="en-US" sz="1000" dirty="0">
                          <a:effectLst/>
                        </a:rPr>
                        <a:t>(Year 5)</a:t>
                      </a:r>
                    </a:p>
                  </a:txBody>
                  <a:tcPr/>
                </a:tc>
                <a:tc>
                  <a:txBody>
                    <a:bodyPr/>
                    <a:lstStyle/>
                    <a:p>
                      <a:pPr algn="ctr" rtl="0" fontAlgn="base"/>
                      <a:r>
                        <a:rPr lang="en-US" sz="1000" dirty="0">
                          <a:effectLst/>
                        </a:rPr>
                        <a:t>Energy transfers </a:t>
                      </a:r>
                    </a:p>
                    <a:p>
                      <a:pPr algn="ctr" rtl="0" fontAlgn="base"/>
                      <a:r>
                        <a:rPr lang="en-US" sz="1000" dirty="0">
                          <a:effectLst/>
                        </a:rPr>
                        <a:t>Particle theory </a:t>
                      </a:r>
                    </a:p>
                    <a:p>
                      <a:pPr algn="ctr" rtl="0" fontAlgn="base"/>
                      <a:r>
                        <a:rPr lang="en-US" sz="1000" dirty="0">
                          <a:effectLst/>
                        </a:rPr>
                        <a:t>Chemical reactions </a:t>
                      </a:r>
                    </a:p>
                    <a:p>
                      <a:pPr algn="ctr" rtl="0" fontAlgn="base"/>
                      <a:endParaRPr lang="en-US" sz="1000" dirty="0">
                        <a:effectLst/>
                      </a:endParaRPr>
                    </a:p>
                    <a:p>
                      <a:pPr algn="ctr" rtl="0" fontAlgn="base"/>
                      <a:r>
                        <a:rPr lang="en-US" sz="1000" dirty="0">
                          <a:effectLst/>
                        </a:rPr>
                        <a:t>Physics </a:t>
                      </a:r>
                    </a:p>
                    <a:p>
                      <a:pPr algn="ctr" rtl="0" fontAlgn="base"/>
                      <a:r>
                        <a:rPr lang="en-US" sz="1000" dirty="0">
                          <a:effectLst/>
                        </a:rPr>
                        <a:t>Chemistry </a:t>
                      </a:r>
                    </a:p>
                  </a:txBody>
                  <a:tcPr/>
                </a:tc>
                <a:extLst>
                  <a:ext uri="{0D108BD9-81ED-4DB2-BD59-A6C34878D82A}">
                    <a16:rowId xmlns:a16="http://schemas.microsoft.com/office/drawing/2014/main" val="1120021666"/>
                  </a:ext>
                </a:extLst>
              </a:tr>
            </a:tbl>
          </a:graphicData>
        </a:graphic>
      </p:graphicFrame>
      <p:graphicFrame>
        <p:nvGraphicFramePr>
          <p:cNvPr id="5" name="Table 4">
            <a:extLst>
              <a:ext uri="{FF2B5EF4-FFF2-40B4-BE49-F238E27FC236}">
                <a16:creationId xmlns:a16="http://schemas.microsoft.com/office/drawing/2014/main" id="{C3BF2F07-B3F0-4935-99E6-5749E28445F7}"/>
              </a:ext>
            </a:extLst>
          </p:cNvPr>
          <p:cNvGraphicFramePr>
            <a:graphicFrameLocks noGrp="1"/>
          </p:cNvGraphicFramePr>
          <p:nvPr>
            <p:extLst>
              <p:ext uri="{D42A27DB-BD31-4B8C-83A1-F6EECF244321}">
                <p14:modId xmlns:p14="http://schemas.microsoft.com/office/powerpoint/2010/main" val="2434359087"/>
              </p:ext>
            </p:extLst>
          </p:nvPr>
        </p:nvGraphicFramePr>
        <p:xfrm>
          <a:off x="7240787" y="754584"/>
          <a:ext cx="3678984" cy="1630680"/>
        </p:xfrm>
        <a:graphic>
          <a:graphicData uri="http://schemas.openxmlformats.org/drawingml/2006/table">
            <a:tbl>
              <a:tblPr firstRow="1" bandRow="1">
                <a:tableStyleId>{5C22544A-7EE6-4342-B048-85BDC9FD1C3A}</a:tableStyleId>
              </a:tblPr>
              <a:tblGrid>
                <a:gridCol w="1749025">
                  <a:extLst>
                    <a:ext uri="{9D8B030D-6E8A-4147-A177-3AD203B41FA5}">
                      <a16:colId xmlns:a16="http://schemas.microsoft.com/office/drawing/2014/main" val="2874412677"/>
                    </a:ext>
                  </a:extLst>
                </a:gridCol>
                <a:gridCol w="1929959">
                  <a:extLst>
                    <a:ext uri="{9D8B030D-6E8A-4147-A177-3AD203B41FA5}">
                      <a16:colId xmlns:a16="http://schemas.microsoft.com/office/drawing/2014/main" val="893462726"/>
                    </a:ext>
                  </a:extLst>
                </a:gridCol>
              </a:tblGrid>
              <a:tr h="0">
                <a:tc>
                  <a:txBody>
                    <a:bodyPr/>
                    <a:lstStyle/>
                    <a:p>
                      <a:pPr algn="ctr" rtl="0" fontAlgn="base"/>
                      <a:r>
                        <a:rPr lang="en-US" sz="1100">
                          <a:effectLst/>
                        </a:rPr>
                        <a:t>UKS2 </a:t>
                      </a:r>
                      <a:endParaRPr lang="en-US" b="0" i="0">
                        <a:effectLst/>
                      </a:endParaRPr>
                    </a:p>
                  </a:txBody>
                  <a:tcPr anchor="ctr"/>
                </a:tc>
                <a:tc>
                  <a:txBody>
                    <a:bodyPr/>
                    <a:lstStyle/>
                    <a:p>
                      <a:pPr algn="ctr" rtl="0" fontAlgn="base"/>
                      <a:r>
                        <a:rPr lang="en-US" sz="1100">
                          <a:effectLst/>
                        </a:rPr>
                        <a:t>KS3  </a:t>
                      </a:r>
                      <a:endParaRPr lang="en-US" b="0" i="0">
                        <a:effectLst/>
                      </a:endParaRPr>
                    </a:p>
                  </a:txBody>
                  <a:tcPr anchor="ctr"/>
                </a:tc>
                <a:extLst>
                  <a:ext uri="{0D108BD9-81ED-4DB2-BD59-A6C34878D82A}">
                    <a16:rowId xmlns:a16="http://schemas.microsoft.com/office/drawing/2014/main" val="3595281324"/>
                  </a:ext>
                </a:extLst>
              </a:tr>
              <a:tr h="0">
                <a:tc>
                  <a:txBody>
                    <a:bodyPr/>
                    <a:lstStyle/>
                    <a:p>
                      <a:pPr algn="ctr" rtl="0" fontAlgn="base"/>
                      <a:r>
                        <a:rPr lang="en-US" sz="1200" dirty="0">
                          <a:effectLst/>
                        </a:rPr>
                        <a:t>I can choose which variable to stay the same and which to change in an experiment. </a:t>
                      </a:r>
                      <a:endParaRPr lang="en-US" dirty="0">
                        <a:effectLst/>
                      </a:endParaRPr>
                    </a:p>
                    <a:p>
                      <a:pPr algn="ctr" rtl="0" fontAlgn="base"/>
                      <a:r>
                        <a:rPr lang="en-US" sz="1200" dirty="0">
                          <a:effectLst/>
                        </a:rPr>
                        <a:t> </a:t>
                      </a:r>
                      <a:endParaRPr lang="en-US" dirty="0">
                        <a:effectLst/>
                      </a:endParaRPr>
                    </a:p>
                    <a:p>
                      <a:pPr algn="ctr" rtl="0" fontAlgn="base"/>
                      <a:r>
                        <a:rPr lang="en-US" sz="1200" dirty="0">
                          <a:effectLst/>
                        </a:rPr>
                        <a:t>I can classify data in a key. </a:t>
                      </a:r>
                      <a:endParaRPr lang="en-US" b="0" i="0" dirty="0">
                        <a:effectLst/>
                      </a:endParaRPr>
                    </a:p>
                  </a:txBody>
                  <a:tcPr anchor="ctr"/>
                </a:tc>
                <a:tc>
                  <a:txBody>
                    <a:bodyPr/>
                    <a:lstStyle/>
                    <a:p>
                      <a:pPr algn="ctr" rtl="0" fontAlgn="base"/>
                      <a:r>
                        <a:rPr lang="en-US" sz="1200" dirty="0">
                          <a:effectLst/>
                        </a:rPr>
                        <a:t>I can define the terms independent, dependent and control variables. </a:t>
                      </a:r>
                      <a:endParaRPr lang="en-US" dirty="0">
                        <a:effectLst/>
                      </a:endParaRPr>
                    </a:p>
                    <a:p>
                      <a:pPr algn="ctr" rtl="0" fontAlgn="base"/>
                      <a:r>
                        <a:rPr lang="en-US" sz="1200" dirty="0">
                          <a:effectLst/>
                        </a:rPr>
                        <a:t> </a:t>
                      </a:r>
                      <a:endParaRPr lang="en-US" dirty="0">
                        <a:effectLst/>
                      </a:endParaRPr>
                    </a:p>
                    <a:p>
                      <a:pPr algn="ctr" rtl="0" fontAlgn="base"/>
                      <a:r>
                        <a:rPr lang="en-US" sz="1200" dirty="0">
                          <a:effectLst/>
                        </a:rPr>
                        <a:t>I can place variables in my experiments in each of these groups. </a:t>
                      </a:r>
                      <a:endParaRPr lang="en-US" b="0" i="0" dirty="0">
                        <a:effectLst/>
                      </a:endParaRPr>
                    </a:p>
                  </a:txBody>
                  <a:tcPr anchor="ctr"/>
                </a:tc>
                <a:extLst>
                  <a:ext uri="{0D108BD9-81ED-4DB2-BD59-A6C34878D82A}">
                    <a16:rowId xmlns:a16="http://schemas.microsoft.com/office/drawing/2014/main" val="3399389651"/>
                  </a:ext>
                </a:extLst>
              </a:tr>
            </a:tbl>
          </a:graphicData>
        </a:graphic>
      </p:graphicFrame>
      <p:sp>
        <p:nvSpPr>
          <p:cNvPr id="16" name="TextBox 15">
            <a:extLst>
              <a:ext uri="{FF2B5EF4-FFF2-40B4-BE49-F238E27FC236}">
                <a16:creationId xmlns:a16="http://schemas.microsoft.com/office/drawing/2014/main" id="{EFDB6EE0-B501-411F-930F-8CF1DE72EF10}"/>
              </a:ext>
            </a:extLst>
          </p:cNvPr>
          <p:cNvSpPr txBox="1"/>
          <p:nvPr/>
        </p:nvSpPr>
        <p:spPr>
          <a:xfrm>
            <a:off x="4507071" y="23357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70C0"/>
                </a:solidFill>
                <a:latin typeface="Verdana"/>
              </a:rPr>
              <a:t>Developing the Hook!</a:t>
            </a:r>
            <a:endParaRPr lang="en-US" dirty="0"/>
          </a:p>
        </p:txBody>
      </p:sp>
    </p:spTree>
    <p:extLst>
      <p:ext uri="{BB962C8B-B14F-4D97-AF65-F5344CB8AC3E}">
        <p14:creationId xmlns:p14="http://schemas.microsoft.com/office/powerpoint/2010/main" val="165169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fade">
                                      <p:cBhvr>
                                        <p:cTn id="14" dur="1000"/>
                                        <p:tgtEl>
                                          <p:spTgt spid="15">
                                            <p:txEl>
                                              <p:pRg st="0" end="0"/>
                                            </p:txEl>
                                          </p:spTgt>
                                        </p:tgtEl>
                                      </p:cBhvr>
                                    </p:animEffect>
                                    <p:anim calcmode="lin" valueType="num">
                                      <p:cBhvr>
                                        <p:cTn id="15"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additive="base">
                                        <p:cTn id="2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ppt_x"/>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ppt_x"/>
                                          </p:val>
                                        </p:tav>
                                        <p:tav tm="100000">
                                          <p:val>
                                            <p:strVal val="#ppt_x"/>
                                          </p:val>
                                        </p:tav>
                                      </p:tavLst>
                                    </p:anim>
                                    <p:anim calcmode="lin" valueType="num">
                                      <p:cBhvr additive="base">
                                        <p:cTn id="5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additive="base">
                                        <p:cTn id="60" dur="500" fill="hold"/>
                                        <p:tgtEl>
                                          <p:spTgt spid="14"/>
                                        </p:tgtEl>
                                        <p:attrNameLst>
                                          <p:attrName>ppt_x</p:attrName>
                                        </p:attrNameLst>
                                      </p:cBhvr>
                                      <p:tavLst>
                                        <p:tav tm="0">
                                          <p:val>
                                            <p:strVal val="#ppt_x"/>
                                          </p:val>
                                        </p:tav>
                                        <p:tav tm="100000">
                                          <p:val>
                                            <p:strVal val="#ppt_x"/>
                                          </p:val>
                                        </p:tav>
                                      </p:tavLst>
                                    </p:anim>
                                    <p:anim calcmode="lin" valueType="num">
                                      <p:cBhvr additive="base">
                                        <p:cTn id="6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3"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4880" y="1947604"/>
            <a:ext cx="4609851" cy="3231654"/>
          </a:xfrm>
          <a:prstGeom prst="rect">
            <a:avLst/>
          </a:prstGeom>
        </p:spPr>
        <p:txBody>
          <a:bodyPr wrap="square" anchor="t">
            <a:spAutoFit/>
          </a:bodyPr>
          <a:lstStyle/>
          <a:p>
            <a:r>
              <a:rPr lang="en-GB" b="1" i="1" u="sng" dirty="0"/>
              <a:t>Method: </a:t>
            </a:r>
          </a:p>
          <a:p>
            <a:r>
              <a:rPr lang="en-GB" sz="1200" u="sng" dirty="0"/>
              <a:t>You will need: </a:t>
            </a:r>
            <a:endParaRPr lang="en-GB" dirty="0"/>
          </a:p>
          <a:p>
            <a:pPr marL="171450" indent="-171450">
              <a:buFont typeface="Arial"/>
              <a:buChar char="•"/>
            </a:pPr>
            <a:r>
              <a:rPr lang="en-GB" sz="1200" dirty="0"/>
              <a:t>A Beaker</a:t>
            </a:r>
            <a:endParaRPr lang="en-GB" dirty="0"/>
          </a:p>
          <a:p>
            <a:pPr marL="171450" indent="-171450">
              <a:buFont typeface="Arial"/>
              <a:buChar char="•"/>
            </a:pPr>
            <a:r>
              <a:rPr lang="en-GB" sz="1200" dirty="0"/>
              <a:t>Handful of raisins (10-15)</a:t>
            </a:r>
            <a:endParaRPr lang="en-GB" dirty="0"/>
          </a:p>
          <a:p>
            <a:pPr marL="171450" indent="-171450">
              <a:buFont typeface="Arial"/>
              <a:buChar char="•"/>
            </a:pPr>
            <a:r>
              <a:rPr lang="en-GB" sz="1200" dirty="0"/>
              <a:t>Lemonade</a:t>
            </a:r>
            <a:endParaRPr lang="en-GB" dirty="0"/>
          </a:p>
          <a:p>
            <a:pPr marL="171450" indent="-171450">
              <a:buFont typeface="Arial"/>
              <a:buChar char="•"/>
            </a:pPr>
            <a:r>
              <a:rPr lang="en-GB" sz="1200" dirty="0"/>
              <a:t>Glass of water</a:t>
            </a:r>
            <a:endParaRPr lang="en-GB" dirty="0"/>
          </a:p>
          <a:p>
            <a:endParaRPr lang="en-GB" sz="1200" dirty="0"/>
          </a:p>
          <a:p>
            <a:r>
              <a:rPr lang="en-GB" sz="1200" dirty="0"/>
              <a:t>1. Fill the glass with water </a:t>
            </a:r>
            <a:endParaRPr lang="en-GB" dirty="0"/>
          </a:p>
          <a:p>
            <a:r>
              <a:rPr lang="en-GB" sz="1200" dirty="0"/>
              <a:t>2. Drop 10-15 raisins into the water</a:t>
            </a:r>
            <a:endParaRPr lang="en-GB" dirty="0"/>
          </a:p>
          <a:p>
            <a:r>
              <a:rPr lang="en-GB" sz="1200" dirty="0"/>
              <a:t>3. Focus all of your attention on those raisins. Are they moving?</a:t>
            </a:r>
            <a:endParaRPr lang="en-GB" dirty="0"/>
          </a:p>
          <a:p>
            <a:r>
              <a:rPr lang="en-GB" sz="1200" dirty="0"/>
              <a:t>4. Pour lemonade into the beaker and add 10-15 raisins. Are they moving? Yes! They’re floating, they’re bobbing up and down, and they’re dancing!</a:t>
            </a:r>
            <a:endParaRPr lang="en-GB" dirty="0"/>
          </a:p>
          <a:p>
            <a:endParaRPr lang="en-GB" sz="1200" dirty="0"/>
          </a:p>
          <a:p>
            <a:endParaRPr lang="en-GB" sz="1200" dirty="0"/>
          </a:p>
          <a:p>
            <a:endParaRPr lang="en-GB" dirty="0"/>
          </a:p>
        </p:txBody>
      </p:sp>
      <p:sp>
        <p:nvSpPr>
          <p:cNvPr id="8" name="Rectangle 7"/>
          <p:cNvSpPr/>
          <p:nvPr/>
        </p:nvSpPr>
        <p:spPr>
          <a:xfrm>
            <a:off x="6973956" y="3192420"/>
            <a:ext cx="4211550" cy="4185761"/>
          </a:xfrm>
          <a:prstGeom prst="rect">
            <a:avLst/>
          </a:prstGeom>
        </p:spPr>
        <p:txBody>
          <a:bodyPr wrap="square" anchor="t">
            <a:spAutoFit/>
          </a:bodyPr>
          <a:lstStyle/>
          <a:p>
            <a:r>
              <a:rPr lang="en-GB" b="1" u="sng" dirty="0"/>
              <a:t>Science behind it:</a:t>
            </a:r>
          </a:p>
          <a:p>
            <a:r>
              <a:rPr lang="en-GB" sz="1000" dirty="0"/>
              <a:t>The raisins will bob up and down for several minutes. This “raisin dance” is captivating to watch. Since the surface of the raisins is rough, tiny bubbles of carbon dioxide gas are attracted to it. These bubbles increase the volume of the raisin substantially, but contribute very little to its mass. As a result, the overall density of the raisin is lowered, causing it to be carried upward by the more dense fluid surrounding it. </a:t>
            </a:r>
          </a:p>
          <a:p>
            <a:r>
              <a:rPr lang="en-GB" sz="1000" dirty="0"/>
              <a:t>Archimedes’ Principle states that the buoyant force exerted on a fluid is equal to the weight of fluid displaced. Since the raisins now have a greater volume, they displace more water, causing the fluid to exert a greater buoyant force. The buoyant force of the surrounding fluid is what pushes the raisins to the top.</a:t>
            </a:r>
          </a:p>
          <a:p>
            <a:r>
              <a:rPr lang="en-GB" sz="1000" dirty="0"/>
              <a:t>Once the raisins reach the top, the bubbles pop upon exposure to the air. This makes the raisins more dense, causing them to sink. As more bubbles adhere to the raisins, the density of the raisins decreases and they rise to the surface again. This experiment very clearly shows that an increase in volume (as long as the mass increase is negligible) will lead to a decrease in density. The bubbles that attach themselves to the raisins are like little life jackets that make the raisins more buoyant by increasing their volume.</a:t>
            </a:r>
          </a:p>
          <a:p>
            <a:br>
              <a:rPr lang="en-US" dirty="0"/>
            </a:br>
            <a:endParaRPr lang="en-US" dirty="0"/>
          </a:p>
          <a:p>
            <a:endParaRPr lang="en-GB" sz="1200" dirty="0"/>
          </a:p>
        </p:txBody>
      </p:sp>
      <p:sp>
        <p:nvSpPr>
          <p:cNvPr id="9" name="Rectangle 8"/>
          <p:cNvSpPr/>
          <p:nvPr/>
        </p:nvSpPr>
        <p:spPr>
          <a:xfrm>
            <a:off x="287252" y="369876"/>
            <a:ext cx="5988653" cy="1292662"/>
          </a:xfrm>
          <a:prstGeom prst="rect">
            <a:avLst/>
          </a:prstGeom>
        </p:spPr>
        <p:txBody>
          <a:bodyPr wrap="square" lIns="91440" tIns="45720" rIns="91440" bIns="45720" anchor="t">
            <a:spAutoFit/>
          </a:bodyPr>
          <a:lstStyle/>
          <a:p>
            <a:r>
              <a:rPr lang="en-GB" b="1" u="sng" dirty="0"/>
              <a:t>Working scientifically skills/questions: </a:t>
            </a:r>
          </a:p>
          <a:p>
            <a:r>
              <a:rPr lang="en-GB" sz="1200" dirty="0">
                <a:ea typeface="+mn-lt"/>
                <a:cs typeface="+mn-lt"/>
              </a:rPr>
              <a:t>Planning an enquiry </a:t>
            </a:r>
            <a:endParaRPr lang="en-GB" sz="1200" dirty="0"/>
          </a:p>
          <a:p>
            <a:r>
              <a:rPr lang="en-GB" sz="1200" dirty="0"/>
              <a:t>LKS2 What might happen if we changed the temperature of the liquid?</a:t>
            </a:r>
          </a:p>
          <a:p>
            <a:r>
              <a:rPr lang="en-GB" sz="1200" dirty="0"/>
              <a:t>KS3 What would do you think might happen if we put the raisins into the lemonade bottle and screwed on the cap?</a:t>
            </a:r>
          </a:p>
          <a:p>
            <a:endParaRPr lang="en-GB" sz="1200" dirty="0"/>
          </a:p>
        </p:txBody>
      </p:sp>
      <p:sp>
        <p:nvSpPr>
          <p:cNvPr id="10" name="TextBox 9"/>
          <p:cNvSpPr txBox="1"/>
          <p:nvPr/>
        </p:nvSpPr>
        <p:spPr>
          <a:xfrm>
            <a:off x="1906287" y="4744340"/>
            <a:ext cx="2732767" cy="1815882"/>
          </a:xfrm>
          <a:prstGeom prst="rect">
            <a:avLst/>
          </a:prstGeom>
          <a:noFill/>
        </p:spPr>
        <p:txBody>
          <a:bodyPr wrap="square" rtlCol="0" anchor="t">
            <a:spAutoFit/>
          </a:bodyPr>
          <a:lstStyle/>
          <a:p>
            <a:r>
              <a:rPr lang="en-GB" sz="1600" b="1" u="sng" dirty="0"/>
              <a:t>National Curriculum links: </a:t>
            </a:r>
          </a:p>
          <a:p>
            <a:endParaRPr lang="en-GB" sz="1600" b="1" u="sng" dirty="0"/>
          </a:p>
          <a:p>
            <a:endParaRPr lang="en-GB" sz="1400" dirty="0"/>
          </a:p>
          <a:p>
            <a:endParaRPr lang="en-GB" sz="1400" dirty="0"/>
          </a:p>
          <a:p>
            <a:endParaRPr lang="en-GB" sz="1600" b="1" u="sng" dirty="0"/>
          </a:p>
          <a:p>
            <a:endParaRPr lang="en-GB" dirty="0"/>
          </a:p>
          <a:p>
            <a:endParaRPr lang="en-GB" dirty="0"/>
          </a:p>
        </p:txBody>
      </p:sp>
      <p:sp>
        <p:nvSpPr>
          <p:cNvPr id="13" name="TextBox 12"/>
          <p:cNvSpPr txBox="1"/>
          <p:nvPr/>
        </p:nvSpPr>
        <p:spPr>
          <a:xfrm>
            <a:off x="8822302" y="788"/>
            <a:ext cx="2793223" cy="553998"/>
          </a:xfrm>
          <a:prstGeom prst="rect">
            <a:avLst/>
          </a:prstGeom>
          <a:noFill/>
        </p:spPr>
        <p:txBody>
          <a:bodyPr wrap="square" rtlCol="0" anchor="t">
            <a:spAutoFit/>
          </a:bodyPr>
          <a:lstStyle/>
          <a:p>
            <a:r>
              <a:rPr lang="en-GB" b="1" i="1" u="sng" dirty="0">
                <a:ea typeface="+mn-lt"/>
                <a:cs typeface="+mn-lt"/>
              </a:rPr>
              <a:t>Vocabulary:</a:t>
            </a:r>
            <a:endParaRPr lang="en-US" dirty="0">
              <a:ea typeface="+mn-lt"/>
              <a:cs typeface="+mn-lt"/>
            </a:endParaRPr>
          </a:p>
          <a:p>
            <a:endParaRPr lang="en-GB" sz="1200" dirty="0"/>
          </a:p>
        </p:txBody>
      </p:sp>
      <p:sp>
        <p:nvSpPr>
          <p:cNvPr id="15" name="Rectangle 14"/>
          <p:cNvSpPr/>
          <p:nvPr/>
        </p:nvSpPr>
        <p:spPr>
          <a:xfrm>
            <a:off x="1336210" y="2317190"/>
            <a:ext cx="7658728" cy="923330"/>
          </a:xfrm>
          <a:prstGeom prst="rect">
            <a:avLst/>
          </a:prstGeom>
          <a:noFill/>
        </p:spPr>
        <p:txBody>
          <a:bodyPr wrap="square" lIns="91440" tIns="45720" rIns="91440" bIns="45720" anchor="t">
            <a:spAutoFit/>
          </a:bodyPr>
          <a:lstStyle/>
          <a:p>
            <a:pPr algn="ctr"/>
            <a:r>
              <a:rPr lang="en-US" sz="5400" b="1" dirty="0">
                <a:ln w="9525">
                  <a:solidFill>
                    <a:schemeClr val="bg1"/>
                  </a:solidFill>
                  <a:prstDash val="solid"/>
                </a:ln>
                <a:effectLst>
                  <a:outerShdw blurRad="12700" dist="38100" dir="2700000" algn="tl" rotWithShape="0">
                    <a:schemeClr val="accent5">
                      <a:lumMod val="60000"/>
                      <a:lumOff val="40000"/>
                    </a:schemeClr>
                  </a:outerShdw>
                </a:effectLst>
              </a:rPr>
              <a:t>Romping Raisins </a:t>
            </a:r>
            <a:endParaRPr lang="en-US" sz="5400" b="1" cap="none" spc="0"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4" name="TextBox 3">
            <a:extLst>
              <a:ext uri="{FF2B5EF4-FFF2-40B4-BE49-F238E27FC236}">
                <a16:creationId xmlns:a16="http://schemas.microsoft.com/office/drawing/2014/main" id="{81A0738D-6D7F-47F7-8F42-91D575775B0E}"/>
              </a:ext>
            </a:extLst>
          </p:cNvPr>
          <p:cNvSpPr txBox="1"/>
          <p:nvPr/>
        </p:nvSpPr>
        <p:spPr>
          <a:xfrm>
            <a:off x="4360392" y="147619"/>
            <a:ext cx="313006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070C0"/>
                </a:solidFill>
              </a:rPr>
              <a:t>Developing the Hook!</a:t>
            </a:r>
          </a:p>
        </p:txBody>
      </p:sp>
      <p:graphicFrame>
        <p:nvGraphicFramePr>
          <p:cNvPr id="14" name="Table 13">
            <a:extLst>
              <a:ext uri="{FF2B5EF4-FFF2-40B4-BE49-F238E27FC236}">
                <a16:creationId xmlns:a16="http://schemas.microsoft.com/office/drawing/2014/main" id="{9E212FA3-16C3-4575-82C4-BDB5DCDD6DE5}"/>
              </a:ext>
            </a:extLst>
          </p:cNvPr>
          <p:cNvGraphicFramePr>
            <a:graphicFrameLocks noGrp="1"/>
          </p:cNvGraphicFramePr>
          <p:nvPr/>
        </p:nvGraphicFramePr>
        <p:xfrm>
          <a:off x="1548110" y="5162578"/>
          <a:ext cx="3276600" cy="15240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441746621"/>
                    </a:ext>
                  </a:extLst>
                </a:gridCol>
                <a:gridCol w="1638300">
                  <a:extLst>
                    <a:ext uri="{9D8B030D-6E8A-4147-A177-3AD203B41FA5}">
                      <a16:colId xmlns:a16="http://schemas.microsoft.com/office/drawing/2014/main" val="2940064139"/>
                    </a:ext>
                  </a:extLst>
                </a:gridCol>
              </a:tblGrid>
              <a:tr h="0">
                <a:tc>
                  <a:txBody>
                    <a:bodyPr/>
                    <a:lstStyle/>
                    <a:p>
                      <a:pPr algn="ctr" fontAlgn="base"/>
                      <a:r>
                        <a:rPr lang="en-US" sz="1100">
                          <a:effectLst/>
                        </a:rPr>
                        <a:t>Lower Key Stage 2  </a:t>
                      </a:r>
                      <a:endParaRPr lang="en-US">
                        <a:effectLst/>
                      </a:endParaRPr>
                    </a:p>
                  </a:txBody>
                  <a:tcPr anchor="ctr"/>
                </a:tc>
                <a:tc>
                  <a:txBody>
                    <a:bodyPr/>
                    <a:lstStyle/>
                    <a:p>
                      <a:pPr algn="ctr" fontAlgn="base"/>
                      <a:r>
                        <a:rPr lang="en-US" sz="1100" dirty="0">
                          <a:effectLst/>
                        </a:rPr>
                        <a:t>Key Stage 3  </a:t>
                      </a:r>
                      <a:endParaRPr lang="en-US" dirty="0">
                        <a:effectLst/>
                      </a:endParaRPr>
                    </a:p>
                  </a:txBody>
                  <a:tcPr anchor="ctr"/>
                </a:tc>
                <a:extLst>
                  <a:ext uri="{0D108BD9-81ED-4DB2-BD59-A6C34878D82A}">
                    <a16:rowId xmlns:a16="http://schemas.microsoft.com/office/drawing/2014/main" val="2266621766"/>
                  </a:ext>
                </a:extLst>
              </a:tr>
              <a:tr h="0">
                <a:tc>
                  <a:txBody>
                    <a:bodyPr/>
                    <a:lstStyle/>
                    <a:p>
                      <a:pPr algn="ctr" fontAlgn="base"/>
                      <a:r>
                        <a:rPr lang="en-US" sz="1100" dirty="0">
                          <a:effectLst/>
                        </a:rPr>
                        <a:t>States of Matter -compare and group materials together according to whether they are solids, liquids or gases</a:t>
                      </a:r>
                      <a:endParaRPr lang="en-US" dirty="0"/>
                    </a:p>
                    <a:p>
                      <a:pPr lvl="0" algn="ctr">
                        <a:buNone/>
                      </a:pPr>
                      <a:r>
                        <a:rPr lang="en-US" sz="1100" dirty="0">
                          <a:effectLst/>
                        </a:rPr>
                        <a:t>(Year 4)</a:t>
                      </a:r>
                    </a:p>
                  </a:txBody>
                  <a:tcPr anchor="ctr"/>
                </a:tc>
                <a:tc>
                  <a:txBody>
                    <a:bodyPr/>
                    <a:lstStyle/>
                    <a:p>
                      <a:pPr lvl="0" algn="ctr">
                        <a:buNone/>
                      </a:pPr>
                      <a:r>
                        <a:rPr lang="en-US" sz="1100" b="0" i="0" u="none" strike="noStrike" noProof="0" dirty="0">
                          <a:effectLst/>
                          <a:latin typeface="Trebuchet MS"/>
                        </a:rPr>
                        <a:t>Properties of different states of matter – gas pressure </a:t>
                      </a:r>
                    </a:p>
                    <a:p>
                      <a:pPr lvl="0" algn="ctr">
                        <a:buNone/>
                      </a:pPr>
                      <a:endParaRPr lang="en-US" sz="1100" b="0" i="0" u="none" strike="noStrike" noProof="0" dirty="0">
                        <a:effectLst/>
                        <a:latin typeface="Trebuchet MS"/>
                      </a:endParaRPr>
                    </a:p>
                    <a:p>
                      <a:pPr lvl="0" algn="ctr">
                        <a:buNone/>
                      </a:pPr>
                      <a:endParaRPr lang="en-US" sz="1100" b="0" i="0" u="none" strike="noStrike" noProof="0" dirty="0">
                        <a:effectLst/>
                        <a:latin typeface="Trebuchet MS"/>
                      </a:endParaRPr>
                    </a:p>
                    <a:p>
                      <a:pPr algn="ctr" fontAlgn="base"/>
                      <a:r>
                        <a:rPr lang="en-US" sz="1100" dirty="0">
                          <a:effectLst/>
                        </a:rPr>
                        <a:t>Biology/Chemistry </a:t>
                      </a:r>
                    </a:p>
                  </a:txBody>
                  <a:tcPr anchor="ctr"/>
                </a:tc>
                <a:extLst>
                  <a:ext uri="{0D108BD9-81ED-4DB2-BD59-A6C34878D82A}">
                    <a16:rowId xmlns:a16="http://schemas.microsoft.com/office/drawing/2014/main" val="1075712430"/>
                  </a:ext>
                </a:extLst>
              </a:tr>
            </a:tbl>
          </a:graphicData>
        </a:graphic>
      </p:graphicFrame>
      <p:graphicFrame>
        <p:nvGraphicFramePr>
          <p:cNvPr id="6" name="Table 5">
            <a:extLst>
              <a:ext uri="{FF2B5EF4-FFF2-40B4-BE49-F238E27FC236}">
                <a16:creationId xmlns:a16="http://schemas.microsoft.com/office/drawing/2014/main" id="{4BDBAB1A-07E0-4C80-9EDA-34386ED86805}"/>
              </a:ext>
            </a:extLst>
          </p:cNvPr>
          <p:cNvGraphicFramePr>
            <a:graphicFrameLocks noGrp="1"/>
          </p:cNvGraphicFramePr>
          <p:nvPr>
            <p:extLst>
              <p:ext uri="{D42A27DB-BD31-4B8C-83A1-F6EECF244321}">
                <p14:modId xmlns:p14="http://schemas.microsoft.com/office/powerpoint/2010/main" val="2781847677"/>
              </p:ext>
            </p:extLst>
          </p:nvPr>
        </p:nvGraphicFramePr>
        <p:xfrm>
          <a:off x="7862790" y="554786"/>
          <a:ext cx="3562350" cy="254508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168477534"/>
                    </a:ext>
                  </a:extLst>
                </a:gridCol>
                <a:gridCol w="1209675">
                  <a:extLst>
                    <a:ext uri="{9D8B030D-6E8A-4147-A177-3AD203B41FA5}">
                      <a16:colId xmlns:a16="http://schemas.microsoft.com/office/drawing/2014/main" val="2808053545"/>
                    </a:ext>
                  </a:extLst>
                </a:gridCol>
                <a:gridCol w="1209675">
                  <a:extLst>
                    <a:ext uri="{9D8B030D-6E8A-4147-A177-3AD203B41FA5}">
                      <a16:colId xmlns:a16="http://schemas.microsoft.com/office/drawing/2014/main" val="4039467277"/>
                    </a:ext>
                  </a:extLst>
                </a:gridCol>
              </a:tblGrid>
              <a:tr h="0">
                <a:tc>
                  <a:txBody>
                    <a:bodyPr/>
                    <a:lstStyle/>
                    <a:p>
                      <a:pPr algn="ctr" rtl="0" fontAlgn="base"/>
                      <a:r>
                        <a:rPr lang="en-US" sz="1200">
                          <a:effectLst/>
                        </a:rPr>
                        <a:t>LKS2 </a:t>
                      </a:r>
                      <a:endParaRPr lang="en-US">
                        <a:effectLst/>
                      </a:endParaRPr>
                    </a:p>
                  </a:txBody>
                  <a:tcPr anchor="ctr"/>
                </a:tc>
                <a:tc>
                  <a:txBody>
                    <a:bodyPr/>
                    <a:lstStyle/>
                    <a:p>
                      <a:pPr algn="ctr" rtl="0" fontAlgn="base"/>
                      <a:r>
                        <a:rPr lang="en-US" sz="1200">
                          <a:effectLst/>
                        </a:rPr>
                        <a:t>UKS2 </a:t>
                      </a:r>
                      <a:endParaRPr lang="en-US">
                        <a:effectLst/>
                      </a:endParaRPr>
                    </a:p>
                  </a:txBody>
                  <a:tcPr anchor="ctr"/>
                </a:tc>
                <a:tc>
                  <a:txBody>
                    <a:bodyPr/>
                    <a:lstStyle/>
                    <a:p>
                      <a:pPr algn="ctr" rtl="0" fontAlgn="base"/>
                      <a:r>
                        <a:rPr lang="en-US" sz="1200">
                          <a:effectLst/>
                        </a:rPr>
                        <a:t>KS3  </a:t>
                      </a:r>
                      <a:endParaRPr lang="en-US">
                        <a:effectLst/>
                      </a:endParaRPr>
                    </a:p>
                  </a:txBody>
                  <a:tcPr anchor="ctr"/>
                </a:tc>
                <a:extLst>
                  <a:ext uri="{0D108BD9-81ED-4DB2-BD59-A6C34878D82A}">
                    <a16:rowId xmlns:a16="http://schemas.microsoft.com/office/drawing/2014/main" val="639228912"/>
                  </a:ext>
                </a:extLst>
              </a:tr>
              <a:tr h="0">
                <a:tc>
                  <a:txBody>
                    <a:bodyPr/>
                    <a:lstStyle/>
                    <a:p>
                      <a:pPr algn="ctr" rtl="0" fontAlgn="base"/>
                      <a:r>
                        <a:rPr lang="en-US" sz="1100" dirty="0">
                          <a:effectLst/>
                        </a:rPr>
                        <a:t>I can plan different types of enquiries </a:t>
                      </a:r>
                      <a:endParaRPr lang="en-US" dirty="0">
                        <a:effectLst/>
                      </a:endParaRPr>
                    </a:p>
                    <a:p>
                      <a:pPr algn="ctr" rtl="0" fontAlgn="base"/>
                      <a:r>
                        <a:rPr lang="en-US" sz="1100" dirty="0">
                          <a:effectLst/>
                        </a:rPr>
                        <a:t> </a:t>
                      </a:r>
                      <a:endParaRPr lang="en-US" dirty="0">
                        <a:effectLst/>
                      </a:endParaRPr>
                    </a:p>
                    <a:p>
                      <a:pPr algn="ctr" rtl="0" fontAlgn="base"/>
                      <a:r>
                        <a:rPr lang="en-US" sz="1100" dirty="0">
                          <a:effectLst/>
                        </a:rPr>
                        <a:t>I can suggest improvements and raise further questions </a:t>
                      </a:r>
                      <a:endParaRPr lang="en-US" dirty="0">
                        <a:effectLst/>
                      </a:endParaRPr>
                    </a:p>
                  </a:txBody>
                  <a:tcPr anchor="ctr"/>
                </a:tc>
                <a:tc>
                  <a:txBody>
                    <a:bodyPr/>
                    <a:lstStyle/>
                    <a:p>
                      <a:pPr algn="ctr" rtl="0" fontAlgn="base"/>
                      <a:r>
                        <a:rPr lang="en-US" sz="1100" dirty="0">
                          <a:effectLst/>
                        </a:rPr>
                        <a:t>I can plan different types of scientific enquiries to answer questions. </a:t>
                      </a:r>
                      <a:endParaRPr lang="en-US" dirty="0">
                        <a:effectLst/>
                      </a:endParaRPr>
                    </a:p>
                    <a:p>
                      <a:pPr algn="ctr" rtl="0" fontAlgn="base"/>
                      <a:r>
                        <a:rPr lang="en-US" sz="1100" dirty="0">
                          <a:effectLst/>
                        </a:rPr>
                        <a:t> </a:t>
                      </a:r>
                      <a:endParaRPr lang="en-US" dirty="0">
                        <a:effectLst/>
                      </a:endParaRPr>
                    </a:p>
                    <a:p>
                      <a:pPr algn="ctr" rtl="0" fontAlgn="base"/>
                      <a:r>
                        <a:rPr lang="en-US" sz="1100" dirty="0">
                          <a:effectLst/>
                        </a:rPr>
                        <a:t>I can use results to make  </a:t>
                      </a:r>
                      <a:endParaRPr lang="en-US" dirty="0">
                        <a:effectLst/>
                      </a:endParaRPr>
                    </a:p>
                    <a:p>
                      <a:pPr algn="ctr" rtl="0" fontAlgn="base"/>
                      <a:r>
                        <a:rPr lang="en-US" sz="1100" dirty="0">
                          <a:effectLst/>
                        </a:rPr>
                        <a:t>predictions and set up more tests (including fair tests) </a:t>
                      </a:r>
                      <a:endParaRPr lang="en-US" dirty="0">
                        <a:effectLst/>
                      </a:endParaRPr>
                    </a:p>
                  </a:txBody>
                  <a:tcPr anchor="ctr"/>
                </a:tc>
                <a:tc>
                  <a:txBody>
                    <a:bodyPr/>
                    <a:lstStyle/>
                    <a:p>
                      <a:pPr algn="ctr" rtl="0" fontAlgn="base"/>
                      <a:r>
                        <a:rPr lang="en-US" sz="1100" dirty="0">
                          <a:effectLst/>
                        </a:rPr>
                        <a:t>I can develop a line of enquiry on observations of the real world alongside prior knowledge. </a:t>
                      </a:r>
                      <a:endParaRPr lang="en-US" dirty="0">
                        <a:effectLst/>
                      </a:endParaRPr>
                    </a:p>
                    <a:p>
                      <a:pPr algn="ctr" rtl="0" fontAlgn="base"/>
                      <a:r>
                        <a:rPr lang="en-US" sz="1100" dirty="0">
                          <a:effectLst/>
                        </a:rPr>
                        <a:t> </a:t>
                      </a:r>
                      <a:endParaRPr lang="en-US" dirty="0">
                        <a:effectLst/>
                      </a:endParaRPr>
                    </a:p>
                    <a:p>
                      <a:pPr algn="ctr" rtl="0" fontAlgn="base"/>
                      <a:r>
                        <a:rPr lang="en-US" sz="1100" dirty="0">
                          <a:effectLst/>
                        </a:rPr>
                        <a:t>I can identify which sources of data/ </a:t>
                      </a:r>
                      <a:endParaRPr lang="en-US" dirty="0">
                        <a:effectLst/>
                      </a:endParaRPr>
                    </a:p>
                    <a:p>
                      <a:pPr algn="ctr" rtl="0" fontAlgn="base"/>
                      <a:r>
                        <a:rPr lang="en-US" sz="1100" dirty="0">
                          <a:effectLst/>
                        </a:rPr>
                        <a:t>information will be most valid/reliable </a:t>
                      </a:r>
                      <a:endParaRPr lang="en-US" dirty="0">
                        <a:effectLst/>
                      </a:endParaRPr>
                    </a:p>
                  </a:txBody>
                  <a:tcPr anchor="ctr"/>
                </a:tc>
                <a:extLst>
                  <a:ext uri="{0D108BD9-81ED-4DB2-BD59-A6C34878D82A}">
                    <a16:rowId xmlns:a16="http://schemas.microsoft.com/office/drawing/2014/main" val="526289360"/>
                  </a:ext>
                </a:extLst>
              </a:tr>
            </a:tbl>
          </a:graphicData>
        </a:graphic>
      </p:graphicFrame>
    </p:spTree>
    <p:extLst>
      <p:ext uri="{BB962C8B-B14F-4D97-AF65-F5344CB8AC3E}">
        <p14:creationId xmlns:p14="http://schemas.microsoft.com/office/powerpoint/2010/main" val="128276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3" grpId="0"/>
      <p:bldP spid="15"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PRESGUID" val="2f2c5c27-cb47-49cb-832b-792d25fcb879"/>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6E6B44D186304C92451529D6067A50" ma:contentTypeVersion="11" ma:contentTypeDescription="Create a new document." ma:contentTypeScope="" ma:versionID="0b47a1ddce2fcdb70370ec2ecf9f030e">
  <xsd:schema xmlns:xsd="http://www.w3.org/2001/XMLSchema" xmlns:xs="http://www.w3.org/2001/XMLSchema" xmlns:p="http://schemas.microsoft.com/office/2006/metadata/properties" xmlns:ns3="40667017-adfd-4ae4-8628-cbf96d26f922" xmlns:ns4="e17cdf08-9637-45f3-a231-ff04ec0a9497" targetNamespace="http://schemas.microsoft.com/office/2006/metadata/properties" ma:root="true" ma:fieldsID="e8e87ccf7c517249c11b7c83dc1b2f58" ns3:_="" ns4:_="">
    <xsd:import namespace="40667017-adfd-4ae4-8628-cbf96d26f922"/>
    <xsd:import namespace="e17cdf08-9637-45f3-a231-ff04ec0a949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667017-adfd-4ae4-8628-cbf96d26f9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17cdf08-9637-45f3-a231-ff04ec0a949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3D178E-E9F4-4627-A1DB-1B8152740E63}">
  <ds:schemaRefs>
    <ds:schemaRef ds:uri="http://schemas.microsoft.com/office/2006/documentManagement/types"/>
    <ds:schemaRef ds:uri="http://purl.org/dc/dcmitype/"/>
    <ds:schemaRef ds:uri="http://purl.org/dc/terms/"/>
    <ds:schemaRef ds:uri="http://www.w3.org/XML/1998/namespace"/>
    <ds:schemaRef ds:uri="http://purl.org/dc/elements/1.1/"/>
    <ds:schemaRef ds:uri="40667017-adfd-4ae4-8628-cbf96d26f922"/>
    <ds:schemaRef ds:uri="http://schemas.microsoft.com/office/infopath/2007/PartnerControls"/>
    <ds:schemaRef ds:uri="http://schemas.openxmlformats.org/package/2006/metadata/core-properties"/>
    <ds:schemaRef ds:uri="e17cdf08-9637-45f3-a231-ff04ec0a9497"/>
    <ds:schemaRef ds:uri="http://schemas.microsoft.com/office/2006/metadata/properties"/>
  </ds:schemaRefs>
</ds:datastoreItem>
</file>

<file path=customXml/itemProps2.xml><?xml version="1.0" encoding="utf-8"?>
<ds:datastoreItem xmlns:ds="http://schemas.openxmlformats.org/officeDocument/2006/customXml" ds:itemID="{56499DD8-0B47-485C-B6A6-D3CF5FEBEE3D}">
  <ds:schemaRefs>
    <ds:schemaRef ds:uri="40667017-adfd-4ae4-8628-cbf96d26f922"/>
    <ds:schemaRef ds:uri="e17cdf08-9637-45f3-a231-ff04ec0a949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A712F7E-95AF-4DEC-AAA5-751CDB0F6E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54</TotalTime>
  <Words>4617</Words>
  <Application>Microsoft Office PowerPoint</Application>
  <PresentationFormat>Widescreen</PresentationFormat>
  <Paragraphs>490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Symbol</vt:lpstr>
      <vt:lpstr>Trebuchet MS</vt:lpstr>
      <vt:lpstr>Verdana</vt:lpstr>
      <vt:lpstr>Office Theme</vt:lpstr>
      <vt:lpstr>Examples of developing the hooks biology</vt:lpstr>
      <vt:lpstr>PowerPoint Presentation</vt:lpstr>
      <vt:lpstr>PowerPoint Presentation</vt:lpstr>
      <vt:lpstr>PowerPoint Presentation</vt:lpstr>
      <vt:lpstr>Examples of developing the hooks chemistry</vt:lpstr>
      <vt:lpstr>PowerPoint Presentation</vt:lpstr>
      <vt:lpstr>PowerPoint Presentation</vt:lpstr>
      <vt:lpstr>PowerPoint Presentation</vt:lpstr>
      <vt:lpstr>PowerPoint Presentation</vt:lpstr>
      <vt:lpstr>PowerPoint Presentation</vt:lpstr>
      <vt:lpstr>Developing the hook examples for physics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Welch</dc:creator>
  <cp:lastModifiedBy>robert campbell</cp:lastModifiedBy>
  <cp:revision>72</cp:revision>
  <cp:lastPrinted>2019-02-25T11:08:14Z</cp:lastPrinted>
  <dcterms:created xsi:type="dcterms:W3CDTF">2019-02-05T15:03:47Z</dcterms:created>
  <dcterms:modified xsi:type="dcterms:W3CDTF">2020-09-21T22:56:14Z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0x010100DE6E6B44D186304C92451529D6067A50</vt:lpwstr>
  </property>
</Properties>
</file>