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72" r:id="rId3"/>
    <p:sldId id="288" r:id="rId4"/>
    <p:sldId id="289" r:id="rId5"/>
    <p:sldId id="271" r:id="rId6"/>
    <p:sldId id="263" r:id="rId7"/>
    <p:sldId id="277" r:id="rId8"/>
    <p:sldId id="279" r:id="rId9"/>
    <p:sldId id="284" r:id="rId10"/>
    <p:sldId id="286" r:id="rId11"/>
    <p:sldId id="292" r:id="rId12"/>
    <p:sldId id="264" r:id="rId13"/>
  </p:sldIdLst>
  <p:sldSz cx="12192000" cy="6858000"/>
  <p:notesSz cx="6858000" cy="9144000"/>
  <p:custDataLst>
    <p:tags r:id="rId1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Sinclair" initials="AS" lastIdx="3" clrIdx="0">
    <p:extLst>
      <p:ext uri="{19B8F6BF-5375-455C-9EA6-DF929625EA0E}">
        <p15:presenceInfo xmlns:p15="http://schemas.microsoft.com/office/powerpoint/2012/main" userId="S::sinclaira@stmarys.ac.uk::8b2a20fe-0b22-4c4c-aa45-22df845d62fa" providerId="AD"/>
      </p:ext>
    </p:extLst>
  </p:cmAuthor>
  <p:cmAuthor id="2" name="Robert Campbell" initials="RC" lastIdx="1" clrIdx="1">
    <p:extLst>
      <p:ext uri="{19B8F6BF-5375-455C-9EA6-DF929625EA0E}">
        <p15:presenceInfo xmlns:p15="http://schemas.microsoft.com/office/powerpoint/2012/main" userId="S::20337@stmarys.ac.uk::06d11dc4-d152-44d4-8440-5bc165134373" providerId="AD"/>
      </p:ext>
    </p:extLst>
  </p:cmAuthor>
  <p:cmAuthor id="3" name="Guest User" initials="GU" lastIdx="1" clrIdx="2">
    <p:extLst>
      <p:ext uri="{19B8F6BF-5375-455C-9EA6-DF929625EA0E}">
        <p15:presenceInfo xmlns:p15="http://schemas.microsoft.com/office/powerpoint/2012/main" userId="S::urn:spo:anon#157da2c90bb7d8387dcd0ad100539e23f80721f6b29ac3e78db79061bb0d378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9" d="100"/>
          <a:sy n="59" d="100"/>
        </p:scale>
        <p:origin x="28" y="2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1176E8-8265-4494-82FE-3A8DFBCB80ED}" type="doc">
      <dgm:prSet loTypeId="urn:microsoft.com/office/officeart/2005/8/layout/hProcess7" loCatId="process" qsTypeId="urn:microsoft.com/office/officeart/2005/8/quickstyle/simple1" qsCatId="simple" csTypeId="urn:microsoft.com/office/officeart/2005/8/colors/accent1_2" csCatId="accent1" phldr="1"/>
      <dgm:spPr/>
      <dgm:t>
        <a:bodyPr/>
        <a:lstStyle/>
        <a:p>
          <a:endParaRPr lang="en-US"/>
        </a:p>
      </dgm:t>
    </dgm:pt>
    <dgm:pt modelId="{2DC135F6-1FEF-4E00-B2FE-6C43DF891E52}">
      <dgm:prSet phldrT="[Text]" phldr="0"/>
      <dgm:spPr/>
      <dgm:t>
        <a:bodyPr/>
        <a:lstStyle/>
        <a:p>
          <a:pPr rtl="0"/>
          <a:r>
            <a:rPr lang="en-US">
              <a:latin typeface="Calibri Light" panose="020F0302020204030204"/>
            </a:rPr>
            <a:t>Teacher</a:t>
          </a:r>
          <a:r>
            <a:rPr lang="en-US" b="0" i="0" u="none" strike="noStrike" cap="none" baseline="0" noProof="0">
              <a:solidFill>
                <a:srgbClr val="010000"/>
              </a:solidFill>
              <a:latin typeface="Calibri Light"/>
              <a:cs typeface="Calibri Light"/>
            </a:rPr>
            <a:t> </a:t>
          </a:r>
          <a:r>
            <a:rPr lang="en-US">
              <a:latin typeface="Calibri Light" panose="020F0302020204030204"/>
            </a:rPr>
            <a:t>- led</a:t>
          </a:r>
          <a:r>
            <a:rPr lang="en-US" b="0" i="0" u="none" strike="noStrike" cap="none" baseline="0" noProof="0">
              <a:solidFill>
                <a:srgbClr val="010000"/>
              </a:solidFill>
              <a:latin typeface="Calibri Light"/>
              <a:cs typeface="Calibri Light"/>
            </a:rPr>
            <a:t> </a:t>
          </a:r>
          <a:endParaRPr lang="en-US"/>
        </a:p>
      </dgm:t>
    </dgm:pt>
    <dgm:pt modelId="{7260287A-5985-40E5-B5DB-E3673CCB2BD1}" type="parTrans" cxnId="{18C105EC-DEAF-494B-AF2D-3625143015F5}">
      <dgm:prSet/>
      <dgm:spPr/>
      <dgm:t>
        <a:bodyPr/>
        <a:lstStyle/>
        <a:p>
          <a:endParaRPr lang="en-US"/>
        </a:p>
      </dgm:t>
    </dgm:pt>
    <dgm:pt modelId="{FBE72A8B-B5CF-4CCA-89DF-29D571D0E308}" type="sibTrans" cxnId="{18C105EC-DEAF-494B-AF2D-3625143015F5}">
      <dgm:prSet/>
      <dgm:spPr/>
      <dgm:t>
        <a:bodyPr/>
        <a:lstStyle/>
        <a:p>
          <a:endParaRPr lang="en-US"/>
        </a:p>
      </dgm:t>
    </dgm:pt>
    <dgm:pt modelId="{799B64FF-51CD-4EDC-BFCC-92AEDFC0DA95}">
      <dgm:prSet phldrT="[Text]" phldr="0"/>
      <dgm:spPr/>
      <dgm:t>
        <a:bodyPr/>
        <a:lstStyle/>
        <a:p>
          <a:pPr rtl="0"/>
          <a:r>
            <a:rPr lang="en-US">
              <a:latin typeface="Calibri Light" panose="020F0302020204030204"/>
            </a:rPr>
            <a:t> Modelled Investigation </a:t>
          </a:r>
          <a:endParaRPr lang="en-US"/>
        </a:p>
      </dgm:t>
    </dgm:pt>
    <dgm:pt modelId="{B4C0A8FE-5469-4EF2-AEA5-50CD5FA755D5}" type="parTrans" cxnId="{BD7ACC93-AA3F-415C-974D-F5C8BD838CB0}">
      <dgm:prSet/>
      <dgm:spPr/>
      <dgm:t>
        <a:bodyPr/>
        <a:lstStyle/>
        <a:p>
          <a:endParaRPr lang="en-US"/>
        </a:p>
      </dgm:t>
    </dgm:pt>
    <dgm:pt modelId="{D798B47D-C287-485F-9BD8-D193E052EDD2}" type="sibTrans" cxnId="{BD7ACC93-AA3F-415C-974D-F5C8BD838CB0}">
      <dgm:prSet/>
      <dgm:spPr/>
      <dgm:t>
        <a:bodyPr/>
        <a:lstStyle/>
        <a:p>
          <a:endParaRPr lang="en-US"/>
        </a:p>
      </dgm:t>
    </dgm:pt>
    <dgm:pt modelId="{C6784560-1352-4CB0-AF86-FF8AA7CA01CD}">
      <dgm:prSet phldrT="[Text]" phldr="0"/>
      <dgm:spPr/>
      <dgm:t>
        <a:bodyPr/>
        <a:lstStyle/>
        <a:p>
          <a:pPr rtl="0"/>
          <a:r>
            <a:rPr lang="en-US">
              <a:latin typeface="Calibri Light" panose="020F0302020204030204"/>
            </a:rPr>
            <a:t> Semi - independence</a:t>
          </a:r>
          <a:endParaRPr lang="en-US"/>
        </a:p>
      </dgm:t>
    </dgm:pt>
    <dgm:pt modelId="{5112AFC0-C8C1-440F-9616-0D9DC5B017D6}" type="parTrans" cxnId="{5A428607-7ECA-4037-BF17-D1E23E7F3DAA}">
      <dgm:prSet/>
      <dgm:spPr/>
      <dgm:t>
        <a:bodyPr/>
        <a:lstStyle/>
        <a:p>
          <a:endParaRPr lang="en-US"/>
        </a:p>
      </dgm:t>
    </dgm:pt>
    <dgm:pt modelId="{07DDEB8B-970C-4147-98D2-0DB5D3526B26}" type="sibTrans" cxnId="{5A428607-7ECA-4037-BF17-D1E23E7F3DAA}">
      <dgm:prSet/>
      <dgm:spPr/>
      <dgm:t>
        <a:bodyPr/>
        <a:lstStyle/>
        <a:p>
          <a:endParaRPr lang="en-US"/>
        </a:p>
      </dgm:t>
    </dgm:pt>
    <dgm:pt modelId="{D7F51F5E-AC9B-4576-8EC6-63D0D33A6E29}">
      <dgm:prSet phldrT="[Text]" phldr="0"/>
      <dgm:spPr/>
      <dgm:t>
        <a:bodyPr/>
        <a:lstStyle/>
        <a:p>
          <a:pPr rtl="0"/>
          <a:r>
            <a:rPr lang="en-US">
              <a:latin typeface="Calibri Light" panose="020F0302020204030204"/>
            </a:rPr>
            <a:t> Modelled Investigation</a:t>
          </a:r>
          <a:endParaRPr lang="en-US"/>
        </a:p>
      </dgm:t>
    </dgm:pt>
    <dgm:pt modelId="{D3D8605A-0BD8-44E2-9BAA-52316F56ACEF}" type="parTrans" cxnId="{111875E7-F4C3-4089-8CDA-DE821CF1DCF9}">
      <dgm:prSet/>
      <dgm:spPr/>
      <dgm:t>
        <a:bodyPr/>
        <a:lstStyle/>
        <a:p>
          <a:endParaRPr lang="en-US"/>
        </a:p>
      </dgm:t>
    </dgm:pt>
    <dgm:pt modelId="{18D112A3-2103-4502-AEE4-823B4A419D3D}" type="sibTrans" cxnId="{111875E7-F4C3-4089-8CDA-DE821CF1DCF9}">
      <dgm:prSet/>
      <dgm:spPr/>
      <dgm:t>
        <a:bodyPr/>
        <a:lstStyle/>
        <a:p>
          <a:endParaRPr lang="en-US"/>
        </a:p>
      </dgm:t>
    </dgm:pt>
    <dgm:pt modelId="{94959566-3438-47BD-B83A-71C6928A4964}">
      <dgm:prSet phldrT="[Text]" phldr="0"/>
      <dgm:spPr/>
      <dgm:t>
        <a:bodyPr/>
        <a:lstStyle/>
        <a:p>
          <a:pPr rtl="0"/>
          <a:r>
            <a:rPr lang="en-US">
              <a:latin typeface="Calibri Light" panose="020F0302020204030204"/>
            </a:rPr>
            <a:t> Independent</a:t>
          </a:r>
          <a:endParaRPr lang="en-US"/>
        </a:p>
      </dgm:t>
    </dgm:pt>
    <dgm:pt modelId="{60936C6F-9E27-426C-A9C8-279056EA1550}" type="parTrans" cxnId="{79FA39C2-EE1D-406F-AF0C-AF7962ADE823}">
      <dgm:prSet/>
      <dgm:spPr/>
      <dgm:t>
        <a:bodyPr/>
        <a:lstStyle/>
        <a:p>
          <a:endParaRPr lang="en-US"/>
        </a:p>
      </dgm:t>
    </dgm:pt>
    <dgm:pt modelId="{B1970EF0-9735-49ED-9283-466F0367B444}" type="sibTrans" cxnId="{79FA39C2-EE1D-406F-AF0C-AF7962ADE823}">
      <dgm:prSet/>
      <dgm:spPr/>
      <dgm:t>
        <a:bodyPr/>
        <a:lstStyle/>
        <a:p>
          <a:endParaRPr lang="en-US"/>
        </a:p>
      </dgm:t>
    </dgm:pt>
    <dgm:pt modelId="{3F07221E-0B38-407D-A607-B5AE0AA6A3A7}">
      <dgm:prSet phldrT="[Text]" phldr="0"/>
      <dgm:spPr/>
      <dgm:t>
        <a:bodyPr/>
        <a:lstStyle/>
        <a:p>
          <a:pPr rtl="0"/>
          <a:r>
            <a:rPr lang="en-US">
              <a:latin typeface="Calibri Light" panose="020F0302020204030204"/>
            </a:rPr>
            <a:t> Carry out investigation </a:t>
          </a:r>
        </a:p>
      </dgm:t>
    </dgm:pt>
    <dgm:pt modelId="{396647B0-8B9B-45F6-8EDE-5B2D46F05A7F}" type="parTrans" cxnId="{A0231861-8D8F-4CC3-8B60-085B25B8F896}">
      <dgm:prSet/>
      <dgm:spPr/>
      <dgm:t>
        <a:bodyPr/>
        <a:lstStyle/>
        <a:p>
          <a:endParaRPr lang="en-US"/>
        </a:p>
      </dgm:t>
    </dgm:pt>
    <dgm:pt modelId="{ADC08ADA-87E0-44FB-A142-996D3105CCFC}" type="sibTrans" cxnId="{A0231861-8D8F-4CC3-8B60-085B25B8F896}">
      <dgm:prSet/>
      <dgm:spPr/>
      <dgm:t>
        <a:bodyPr/>
        <a:lstStyle/>
        <a:p>
          <a:endParaRPr lang="en-US"/>
        </a:p>
      </dgm:t>
    </dgm:pt>
    <dgm:pt modelId="{0179151D-A239-4B1C-9A00-EF230AAFAC4E}">
      <dgm:prSet phldrT="[Text]" phldr="0"/>
      <dgm:spPr/>
      <dgm:t>
        <a:bodyPr/>
        <a:lstStyle/>
        <a:p>
          <a:pPr rtl="0"/>
          <a:r>
            <a:rPr lang="en-US">
              <a:latin typeface="Calibri Light" panose="020F0302020204030204"/>
            </a:rPr>
            <a:t> Use skills </a:t>
          </a:r>
          <a:endParaRPr lang="en-US"/>
        </a:p>
      </dgm:t>
    </dgm:pt>
    <dgm:pt modelId="{8668765B-A428-4D5F-B290-667D1713D735}" type="parTrans" cxnId="{3EBAA800-11E7-4489-A746-D22AEC05C947}">
      <dgm:prSet/>
      <dgm:spPr/>
    </dgm:pt>
    <dgm:pt modelId="{A76FDBC3-0DC4-4609-84AE-2D7D4C6B6994}" type="sibTrans" cxnId="{3EBAA800-11E7-4489-A746-D22AEC05C947}">
      <dgm:prSet/>
      <dgm:spPr/>
    </dgm:pt>
    <dgm:pt modelId="{4D4C9063-38F2-4BF1-81C1-8326058A9CBF}">
      <dgm:prSet phldrT="[Text]" phldr="0"/>
      <dgm:spPr/>
      <dgm:t>
        <a:bodyPr/>
        <a:lstStyle/>
        <a:p>
          <a:pPr rtl="0"/>
          <a:r>
            <a:rPr lang="en-US">
              <a:latin typeface="Calibri Light" panose="020F0302020204030204"/>
            </a:rPr>
            <a:t> Begin to use skills </a:t>
          </a:r>
        </a:p>
      </dgm:t>
    </dgm:pt>
    <dgm:pt modelId="{A118E5A3-F4F2-45A3-BCF8-443F62EA976A}" type="parTrans" cxnId="{D08A15B2-F90B-49CD-84A7-512F4CEDC8CF}">
      <dgm:prSet/>
      <dgm:spPr/>
    </dgm:pt>
    <dgm:pt modelId="{1050BCE6-A10A-46F3-ACF4-91E328CB17BC}" type="sibTrans" cxnId="{D08A15B2-F90B-49CD-84A7-512F4CEDC8CF}">
      <dgm:prSet/>
      <dgm:spPr/>
    </dgm:pt>
    <dgm:pt modelId="{89E0BEE5-442E-40BD-9335-80EE8BF25531}" type="pres">
      <dgm:prSet presAssocID="{C41176E8-8265-4494-82FE-3A8DFBCB80ED}" presName="Name0" presStyleCnt="0">
        <dgm:presLayoutVars>
          <dgm:dir/>
          <dgm:animLvl val="lvl"/>
          <dgm:resizeHandles val="exact"/>
        </dgm:presLayoutVars>
      </dgm:prSet>
      <dgm:spPr/>
    </dgm:pt>
    <dgm:pt modelId="{8287459D-E754-4C75-A024-B63A4845589A}" type="pres">
      <dgm:prSet presAssocID="{2DC135F6-1FEF-4E00-B2FE-6C43DF891E52}" presName="compositeNode" presStyleCnt="0">
        <dgm:presLayoutVars>
          <dgm:bulletEnabled val="1"/>
        </dgm:presLayoutVars>
      </dgm:prSet>
      <dgm:spPr/>
    </dgm:pt>
    <dgm:pt modelId="{59A7C470-96C1-43D1-95EE-9FE9EEAAB686}" type="pres">
      <dgm:prSet presAssocID="{2DC135F6-1FEF-4E00-B2FE-6C43DF891E52}" presName="bgRect" presStyleLbl="node1" presStyleIdx="0" presStyleCnt="3"/>
      <dgm:spPr/>
    </dgm:pt>
    <dgm:pt modelId="{8EB3B18D-8EB8-4C97-B061-D0ECC80AF3FD}" type="pres">
      <dgm:prSet presAssocID="{2DC135F6-1FEF-4E00-B2FE-6C43DF891E52}" presName="parentNode" presStyleLbl="node1" presStyleIdx="0" presStyleCnt="3">
        <dgm:presLayoutVars>
          <dgm:chMax val="0"/>
          <dgm:bulletEnabled val="1"/>
        </dgm:presLayoutVars>
      </dgm:prSet>
      <dgm:spPr/>
    </dgm:pt>
    <dgm:pt modelId="{357B7DF3-DA2B-4BB6-B6DB-A8C9F4C418DA}" type="pres">
      <dgm:prSet presAssocID="{2DC135F6-1FEF-4E00-B2FE-6C43DF891E52}" presName="childNode" presStyleLbl="node1" presStyleIdx="0" presStyleCnt="3">
        <dgm:presLayoutVars>
          <dgm:bulletEnabled val="1"/>
        </dgm:presLayoutVars>
      </dgm:prSet>
      <dgm:spPr/>
    </dgm:pt>
    <dgm:pt modelId="{0C28C9BA-3A5B-4708-A0F6-2DA84710D91A}" type="pres">
      <dgm:prSet presAssocID="{FBE72A8B-B5CF-4CCA-89DF-29D571D0E308}" presName="hSp" presStyleCnt="0"/>
      <dgm:spPr/>
    </dgm:pt>
    <dgm:pt modelId="{5035AAF2-B838-4D75-8665-84D537A6B889}" type="pres">
      <dgm:prSet presAssocID="{FBE72A8B-B5CF-4CCA-89DF-29D571D0E308}" presName="vProcSp" presStyleCnt="0"/>
      <dgm:spPr/>
    </dgm:pt>
    <dgm:pt modelId="{8BA52393-D492-44C0-963D-7764E185B46C}" type="pres">
      <dgm:prSet presAssocID="{FBE72A8B-B5CF-4CCA-89DF-29D571D0E308}" presName="vSp1" presStyleCnt="0"/>
      <dgm:spPr/>
    </dgm:pt>
    <dgm:pt modelId="{0554988C-2284-4BBC-ACB5-0F53CC4021AB}" type="pres">
      <dgm:prSet presAssocID="{FBE72A8B-B5CF-4CCA-89DF-29D571D0E308}" presName="simulatedConn" presStyleLbl="solidFgAcc1" presStyleIdx="0" presStyleCnt="2"/>
      <dgm:spPr/>
    </dgm:pt>
    <dgm:pt modelId="{7C8E856B-756F-487E-90C6-A6E172299F90}" type="pres">
      <dgm:prSet presAssocID="{FBE72A8B-B5CF-4CCA-89DF-29D571D0E308}" presName="vSp2" presStyleCnt="0"/>
      <dgm:spPr/>
    </dgm:pt>
    <dgm:pt modelId="{2873A560-5F7B-4628-B9FC-2C92F53755B0}" type="pres">
      <dgm:prSet presAssocID="{FBE72A8B-B5CF-4CCA-89DF-29D571D0E308}" presName="sibTrans" presStyleCnt="0"/>
      <dgm:spPr/>
    </dgm:pt>
    <dgm:pt modelId="{776DBA9E-9830-4401-88AC-CA105384CF9A}" type="pres">
      <dgm:prSet presAssocID="{C6784560-1352-4CB0-AF86-FF8AA7CA01CD}" presName="compositeNode" presStyleCnt="0">
        <dgm:presLayoutVars>
          <dgm:bulletEnabled val="1"/>
        </dgm:presLayoutVars>
      </dgm:prSet>
      <dgm:spPr/>
    </dgm:pt>
    <dgm:pt modelId="{42711D6C-529A-4345-AAB6-B3C0993F91E9}" type="pres">
      <dgm:prSet presAssocID="{C6784560-1352-4CB0-AF86-FF8AA7CA01CD}" presName="bgRect" presStyleLbl="node1" presStyleIdx="1" presStyleCnt="3"/>
      <dgm:spPr/>
    </dgm:pt>
    <dgm:pt modelId="{D74F380C-C5CC-48DF-BAE3-074377A0221F}" type="pres">
      <dgm:prSet presAssocID="{C6784560-1352-4CB0-AF86-FF8AA7CA01CD}" presName="parentNode" presStyleLbl="node1" presStyleIdx="1" presStyleCnt="3">
        <dgm:presLayoutVars>
          <dgm:chMax val="0"/>
          <dgm:bulletEnabled val="1"/>
        </dgm:presLayoutVars>
      </dgm:prSet>
      <dgm:spPr/>
    </dgm:pt>
    <dgm:pt modelId="{F2F682D9-8688-42EE-A222-8253E8CFB12D}" type="pres">
      <dgm:prSet presAssocID="{C6784560-1352-4CB0-AF86-FF8AA7CA01CD}" presName="childNode" presStyleLbl="node1" presStyleIdx="1" presStyleCnt="3">
        <dgm:presLayoutVars>
          <dgm:bulletEnabled val="1"/>
        </dgm:presLayoutVars>
      </dgm:prSet>
      <dgm:spPr/>
    </dgm:pt>
    <dgm:pt modelId="{141BDAAD-5D0A-43F2-9D57-12D4D3E3A420}" type="pres">
      <dgm:prSet presAssocID="{07DDEB8B-970C-4147-98D2-0DB5D3526B26}" presName="hSp" presStyleCnt="0"/>
      <dgm:spPr/>
    </dgm:pt>
    <dgm:pt modelId="{8E20BE47-ECB4-4927-A759-81B2516E93E0}" type="pres">
      <dgm:prSet presAssocID="{07DDEB8B-970C-4147-98D2-0DB5D3526B26}" presName="vProcSp" presStyleCnt="0"/>
      <dgm:spPr/>
    </dgm:pt>
    <dgm:pt modelId="{432A288D-6686-43AF-8192-5C6CAE090FE2}" type="pres">
      <dgm:prSet presAssocID="{07DDEB8B-970C-4147-98D2-0DB5D3526B26}" presName="vSp1" presStyleCnt="0"/>
      <dgm:spPr/>
    </dgm:pt>
    <dgm:pt modelId="{7DE992C0-27E9-44CF-ADBC-14200B43724E}" type="pres">
      <dgm:prSet presAssocID="{07DDEB8B-970C-4147-98D2-0DB5D3526B26}" presName="simulatedConn" presStyleLbl="solidFgAcc1" presStyleIdx="1" presStyleCnt="2"/>
      <dgm:spPr/>
    </dgm:pt>
    <dgm:pt modelId="{442C7273-1D8D-4D1F-93F2-8FDF8B31933A}" type="pres">
      <dgm:prSet presAssocID="{07DDEB8B-970C-4147-98D2-0DB5D3526B26}" presName="vSp2" presStyleCnt="0"/>
      <dgm:spPr/>
    </dgm:pt>
    <dgm:pt modelId="{60174404-032B-4363-B547-500BB25DBF61}" type="pres">
      <dgm:prSet presAssocID="{07DDEB8B-970C-4147-98D2-0DB5D3526B26}" presName="sibTrans" presStyleCnt="0"/>
      <dgm:spPr/>
    </dgm:pt>
    <dgm:pt modelId="{3CCEBB10-9942-441E-97AB-01D4C41913F3}" type="pres">
      <dgm:prSet presAssocID="{94959566-3438-47BD-B83A-71C6928A4964}" presName="compositeNode" presStyleCnt="0">
        <dgm:presLayoutVars>
          <dgm:bulletEnabled val="1"/>
        </dgm:presLayoutVars>
      </dgm:prSet>
      <dgm:spPr/>
    </dgm:pt>
    <dgm:pt modelId="{047E93C7-AFFF-40BB-8E28-ABED3A2FC04D}" type="pres">
      <dgm:prSet presAssocID="{94959566-3438-47BD-B83A-71C6928A4964}" presName="bgRect" presStyleLbl="node1" presStyleIdx="2" presStyleCnt="3"/>
      <dgm:spPr/>
    </dgm:pt>
    <dgm:pt modelId="{D43324A0-6EAA-4A74-A8B1-A995C15AE600}" type="pres">
      <dgm:prSet presAssocID="{94959566-3438-47BD-B83A-71C6928A4964}" presName="parentNode" presStyleLbl="node1" presStyleIdx="2" presStyleCnt="3">
        <dgm:presLayoutVars>
          <dgm:chMax val="0"/>
          <dgm:bulletEnabled val="1"/>
        </dgm:presLayoutVars>
      </dgm:prSet>
      <dgm:spPr/>
    </dgm:pt>
    <dgm:pt modelId="{FDFE5923-65A4-46B3-AE5B-B54DE1FB6F1C}" type="pres">
      <dgm:prSet presAssocID="{94959566-3438-47BD-B83A-71C6928A4964}" presName="childNode" presStyleLbl="node1" presStyleIdx="2" presStyleCnt="3">
        <dgm:presLayoutVars>
          <dgm:bulletEnabled val="1"/>
        </dgm:presLayoutVars>
      </dgm:prSet>
      <dgm:spPr/>
    </dgm:pt>
  </dgm:ptLst>
  <dgm:cxnLst>
    <dgm:cxn modelId="{3EBAA800-11E7-4489-A746-D22AEC05C947}" srcId="{94959566-3438-47BD-B83A-71C6928A4964}" destId="{0179151D-A239-4B1C-9A00-EF230AAFAC4E}" srcOrd="1" destOrd="0" parTransId="{8668765B-A428-4D5F-B290-667D1713D735}" sibTransId="{A76FDBC3-0DC4-4609-84AE-2D7D4C6B6994}"/>
    <dgm:cxn modelId="{5A428607-7ECA-4037-BF17-D1E23E7F3DAA}" srcId="{C41176E8-8265-4494-82FE-3A8DFBCB80ED}" destId="{C6784560-1352-4CB0-AF86-FF8AA7CA01CD}" srcOrd="1" destOrd="0" parTransId="{5112AFC0-C8C1-440F-9616-0D9DC5B017D6}" sibTransId="{07DDEB8B-970C-4147-98D2-0DB5D3526B26}"/>
    <dgm:cxn modelId="{72A91714-257E-4DFC-BD75-88707A04D631}" type="presOf" srcId="{D7F51F5E-AC9B-4576-8EC6-63D0D33A6E29}" destId="{F2F682D9-8688-42EE-A222-8253E8CFB12D}" srcOrd="0" destOrd="0" presId="urn:microsoft.com/office/officeart/2005/8/layout/hProcess7"/>
    <dgm:cxn modelId="{6AF3A927-F76F-4EA5-A973-382BE5275677}" type="presOf" srcId="{799B64FF-51CD-4EDC-BFCC-92AEDFC0DA95}" destId="{357B7DF3-DA2B-4BB6-B6DB-A8C9F4C418DA}" srcOrd="0" destOrd="0" presId="urn:microsoft.com/office/officeart/2005/8/layout/hProcess7"/>
    <dgm:cxn modelId="{7882B630-5AD0-4D8A-9D55-999073A0B2D7}" type="presOf" srcId="{94959566-3438-47BD-B83A-71C6928A4964}" destId="{047E93C7-AFFF-40BB-8E28-ABED3A2FC04D}" srcOrd="0" destOrd="0" presId="urn:microsoft.com/office/officeart/2005/8/layout/hProcess7"/>
    <dgm:cxn modelId="{A0231861-8D8F-4CC3-8B60-085B25B8F896}" srcId="{94959566-3438-47BD-B83A-71C6928A4964}" destId="{3F07221E-0B38-407D-A607-B5AE0AA6A3A7}" srcOrd="0" destOrd="0" parTransId="{396647B0-8B9B-45F6-8EDE-5B2D46F05A7F}" sibTransId="{ADC08ADA-87E0-44FB-A142-996D3105CCFC}"/>
    <dgm:cxn modelId="{9AB21F8F-2944-442E-A74B-D373F8B86103}" type="presOf" srcId="{94959566-3438-47BD-B83A-71C6928A4964}" destId="{D43324A0-6EAA-4A74-A8B1-A995C15AE600}" srcOrd="1" destOrd="0" presId="urn:microsoft.com/office/officeart/2005/8/layout/hProcess7"/>
    <dgm:cxn modelId="{BD7ACC93-AA3F-415C-974D-F5C8BD838CB0}" srcId="{2DC135F6-1FEF-4E00-B2FE-6C43DF891E52}" destId="{799B64FF-51CD-4EDC-BFCC-92AEDFC0DA95}" srcOrd="0" destOrd="0" parTransId="{B4C0A8FE-5469-4EF2-AEA5-50CD5FA755D5}" sibTransId="{D798B47D-C287-485F-9BD8-D193E052EDD2}"/>
    <dgm:cxn modelId="{11012AA5-BF49-4D20-A1A8-2A136856DDC2}" type="presOf" srcId="{0179151D-A239-4B1C-9A00-EF230AAFAC4E}" destId="{FDFE5923-65A4-46B3-AE5B-B54DE1FB6F1C}" srcOrd="0" destOrd="1" presId="urn:microsoft.com/office/officeart/2005/8/layout/hProcess7"/>
    <dgm:cxn modelId="{32F927A9-EDBC-4322-8CBB-2C12C1AB086D}" type="presOf" srcId="{C6784560-1352-4CB0-AF86-FF8AA7CA01CD}" destId="{42711D6C-529A-4345-AAB6-B3C0993F91E9}" srcOrd="0" destOrd="0" presId="urn:microsoft.com/office/officeart/2005/8/layout/hProcess7"/>
    <dgm:cxn modelId="{8F8E2CAA-3342-489C-A3AE-94C0CF291D77}" type="presOf" srcId="{2DC135F6-1FEF-4E00-B2FE-6C43DF891E52}" destId="{59A7C470-96C1-43D1-95EE-9FE9EEAAB686}" srcOrd="0" destOrd="0" presId="urn:microsoft.com/office/officeart/2005/8/layout/hProcess7"/>
    <dgm:cxn modelId="{D08A15B2-F90B-49CD-84A7-512F4CEDC8CF}" srcId="{C6784560-1352-4CB0-AF86-FF8AA7CA01CD}" destId="{4D4C9063-38F2-4BF1-81C1-8326058A9CBF}" srcOrd="1" destOrd="0" parTransId="{A118E5A3-F4F2-45A3-BCF8-443F62EA976A}" sibTransId="{1050BCE6-A10A-46F3-ACF4-91E328CB17BC}"/>
    <dgm:cxn modelId="{61718FBE-F0D1-4825-BD5F-3D9B53215FFE}" type="presOf" srcId="{2DC135F6-1FEF-4E00-B2FE-6C43DF891E52}" destId="{8EB3B18D-8EB8-4C97-B061-D0ECC80AF3FD}" srcOrd="1" destOrd="0" presId="urn:microsoft.com/office/officeart/2005/8/layout/hProcess7"/>
    <dgm:cxn modelId="{79FA39C2-EE1D-406F-AF0C-AF7962ADE823}" srcId="{C41176E8-8265-4494-82FE-3A8DFBCB80ED}" destId="{94959566-3438-47BD-B83A-71C6928A4964}" srcOrd="2" destOrd="0" parTransId="{60936C6F-9E27-426C-A9C8-279056EA1550}" sibTransId="{B1970EF0-9735-49ED-9283-466F0367B444}"/>
    <dgm:cxn modelId="{E3081ADD-377E-4AD0-93F4-8F9CBB6BF482}" type="presOf" srcId="{C41176E8-8265-4494-82FE-3A8DFBCB80ED}" destId="{89E0BEE5-442E-40BD-9335-80EE8BF25531}" srcOrd="0" destOrd="0" presId="urn:microsoft.com/office/officeart/2005/8/layout/hProcess7"/>
    <dgm:cxn modelId="{111875E7-F4C3-4089-8CDA-DE821CF1DCF9}" srcId="{C6784560-1352-4CB0-AF86-FF8AA7CA01CD}" destId="{D7F51F5E-AC9B-4576-8EC6-63D0D33A6E29}" srcOrd="0" destOrd="0" parTransId="{D3D8605A-0BD8-44E2-9BAA-52316F56ACEF}" sibTransId="{18D112A3-2103-4502-AEE4-823B4A419D3D}"/>
    <dgm:cxn modelId="{3E8C29EB-BE60-4F23-A555-0217553B75EE}" type="presOf" srcId="{3F07221E-0B38-407D-A607-B5AE0AA6A3A7}" destId="{FDFE5923-65A4-46B3-AE5B-B54DE1FB6F1C}" srcOrd="0" destOrd="0" presId="urn:microsoft.com/office/officeart/2005/8/layout/hProcess7"/>
    <dgm:cxn modelId="{18C105EC-DEAF-494B-AF2D-3625143015F5}" srcId="{C41176E8-8265-4494-82FE-3A8DFBCB80ED}" destId="{2DC135F6-1FEF-4E00-B2FE-6C43DF891E52}" srcOrd="0" destOrd="0" parTransId="{7260287A-5985-40E5-B5DB-E3673CCB2BD1}" sibTransId="{FBE72A8B-B5CF-4CCA-89DF-29D571D0E308}"/>
    <dgm:cxn modelId="{8337A5F3-927C-4421-8053-1F3F8803AF4E}" type="presOf" srcId="{4D4C9063-38F2-4BF1-81C1-8326058A9CBF}" destId="{F2F682D9-8688-42EE-A222-8253E8CFB12D}" srcOrd="0" destOrd="1" presId="urn:microsoft.com/office/officeart/2005/8/layout/hProcess7"/>
    <dgm:cxn modelId="{B2898AFD-3A2D-483A-B77F-D954DA19CF82}" type="presOf" srcId="{C6784560-1352-4CB0-AF86-FF8AA7CA01CD}" destId="{D74F380C-C5CC-48DF-BAE3-074377A0221F}" srcOrd="1" destOrd="0" presId="urn:microsoft.com/office/officeart/2005/8/layout/hProcess7"/>
    <dgm:cxn modelId="{9322A19B-C404-4C22-8FE6-820B5033E1E0}" type="presParOf" srcId="{89E0BEE5-442E-40BD-9335-80EE8BF25531}" destId="{8287459D-E754-4C75-A024-B63A4845589A}" srcOrd="0" destOrd="0" presId="urn:microsoft.com/office/officeart/2005/8/layout/hProcess7"/>
    <dgm:cxn modelId="{3B4B32FB-9988-412C-9A79-1F81B2FE82A5}" type="presParOf" srcId="{8287459D-E754-4C75-A024-B63A4845589A}" destId="{59A7C470-96C1-43D1-95EE-9FE9EEAAB686}" srcOrd="0" destOrd="0" presId="urn:microsoft.com/office/officeart/2005/8/layout/hProcess7"/>
    <dgm:cxn modelId="{FECB29D2-1505-47BD-AFD4-BD52CC2C5948}" type="presParOf" srcId="{8287459D-E754-4C75-A024-B63A4845589A}" destId="{8EB3B18D-8EB8-4C97-B061-D0ECC80AF3FD}" srcOrd="1" destOrd="0" presId="urn:microsoft.com/office/officeart/2005/8/layout/hProcess7"/>
    <dgm:cxn modelId="{9775AAB6-18D2-42A8-A8BE-AAE86DE7ED11}" type="presParOf" srcId="{8287459D-E754-4C75-A024-B63A4845589A}" destId="{357B7DF3-DA2B-4BB6-B6DB-A8C9F4C418DA}" srcOrd="2" destOrd="0" presId="urn:microsoft.com/office/officeart/2005/8/layout/hProcess7"/>
    <dgm:cxn modelId="{FC17E070-79D3-4261-BD3C-ACBACE3659C4}" type="presParOf" srcId="{89E0BEE5-442E-40BD-9335-80EE8BF25531}" destId="{0C28C9BA-3A5B-4708-A0F6-2DA84710D91A}" srcOrd="1" destOrd="0" presId="urn:microsoft.com/office/officeart/2005/8/layout/hProcess7"/>
    <dgm:cxn modelId="{72EAD5E1-2723-4150-8B14-54DC2A4B5709}" type="presParOf" srcId="{89E0BEE5-442E-40BD-9335-80EE8BF25531}" destId="{5035AAF2-B838-4D75-8665-84D537A6B889}" srcOrd="2" destOrd="0" presId="urn:microsoft.com/office/officeart/2005/8/layout/hProcess7"/>
    <dgm:cxn modelId="{84CD224E-C4A5-4911-8168-B52DE737CDB6}" type="presParOf" srcId="{5035AAF2-B838-4D75-8665-84D537A6B889}" destId="{8BA52393-D492-44C0-963D-7764E185B46C}" srcOrd="0" destOrd="0" presId="urn:microsoft.com/office/officeart/2005/8/layout/hProcess7"/>
    <dgm:cxn modelId="{93D85B1E-315B-492F-969D-C0B256766124}" type="presParOf" srcId="{5035AAF2-B838-4D75-8665-84D537A6B889}" destId="{0554988C-2284-4BBC-ACB5-0F53CC4021AB}" srcOrd="1" destOrd="0" presId="urn:microsoft.com/office/officeart/2005/8/layout/hProcess7"/>
    <dgm:cxn modelId="{6CF739A6-C0A4-413A-B63C-12F8F235E9B1}" type="presParOf" srcId="{5035AAF2-B838-4D75-8665-84D537A6B889}" destId="{7C8E856B-756F-487E-90C6-A6E172299F90}" srcOrd="2" destOrd="0" presId="urn:microsoft.com/office/officeart/2005/8/layout/hProcess7"/>
    <dgm:cxn modelId="{2F992470-0828-41CA-B4A5-9EF61311604F}" type="presParOf" srcId="{89E0BEE5-442E-40BD-9335-80EE8BF25531}" destId="{2873A560-5F7B-4628-B9FC-2C92F53755B0}" srcOrd="3" destOrd="0" presId="urn:microsoft.com/office/officeart/2005/8/layout/hProcess7"/>
    <dgm:cxn modelId="{976BA111-3F86-4C72-9A4B-967DAB7791FD}" type="presParOf" srcId="{89E0BEE5-442E-40BD-9335-80EE8BF25531}" destId="{776DBA9E-9830-4401-88AC-CA105384CF9A}" srcOrd="4" destOrd="0" presId="urn:microsoft.com/office/officeart/2005/8/layout/hProcess7"/>
    <dgm:cxn modelId="{B5C1BA42-D517-47F8-8936-BE6CE7F536D4}" type="presParOf" srcId="{776DBA9E-9830-4401-88AC-CA105384CF9A}" destId="{42711D6C-529A-4345-AAB6-B3C0993F91E9}" srcOrd="0" destOrd="0" presId="urn:microsoft.com/office/officeart/2005/8/layout/hProcess7"/>
    <dgm:cxn modelId="{AF98F6E1-A2A9-450D-86C0-CE0AC0F5D1E1}" type="presParOf" srcId="{776DBA9E-9830-4401-88AC-CA105384CF9A}" destId="{D74F380C-C5CC-48DF-BAE3-074377A0221F}" srcOrd="1" destOrd="0" presId="urn:microsoft.com/office/officeart/2005/8/layout/hProcess7"/>
    <dgm:cxn modelId="{FF678B39-67C7-4521-9D78-49E5585F02F9}" type="presParOf" srcId="{776DBA9E-9830-4401-88AC-CA105384CF9A}" destId="{F2F682D9-8688-42EE-A222-8253E8CFB12D}" srcOrd="2" destOrd="0" presId="urn:microsoft.com/office/officeart/2005/8/layout/hProcess7"/>
    <dgm:cxn modelId="{E9106E1D-82E8-46F5-80BF-19070F82A5AD}" type="presParOf" srcId="{89E0BEE5-442E-40BD-9335-80EE8BF25531}" destId="{141BDAAD-5D0A-43F2-9D57-12D4D3E3A420}" srcOrd="5" destOrd="0" presId="urn:microsoft.com/office/officeart/2005/8/layout/hProcess7"/>
    <dgm:cxn modelId="{F8B6C386-4A75-4683-988C-409CC17F27BE}" type="presParOf" srcId="{89E0BEE5-442E-40BD-9335-80EE8BF25531}" destId="{8E20BE47-ECB4-4927-A759-81B2516E93E0}" srcOrd="6" destOrd="0" presId="urn:microsoft.com/office/officeart/2005/8/layout/hProcess7"/>
    <dgm:cxn modelId="{22A19641-C4A9-4AC5-BD32-32D246578BCE}" type="presParOf" srcId="{8E20BE47-ECB4-4927-A759-81B2516E93E0}" destId="{432A288D-6686-43AF-8192-5C6CAE090FE2}" srcOrd="0" destOrd="0" presId="urn:microsoft.com/office/officeart/2005/8/layout/hProcess7"/>
    <dgm:cxn modelId="{CD893774-DFAD-4552-8002-89DFE6FACC5B}" type="presParOf" srcId="{8E20BE47-ECB4-4927-A759-81B2516E93E0}" destId="{7DE992C0-27E9-44CF-ADBC-14200B43724E}" srcOrd="1" destOrd="0" presId="urn:microsoft.com/office/officeart/2005/8/layout/hProcess7"/>
    <dgm:cxn modelId="{4EE94F4F-B72E-4CA7-9F5C-48508E859482}" type="presParOf" srcId="{8E20BE47-ECB4-4927-A759-81B2516E93E0}" destId="{442C7273-1D8D-4D1F-93F2-8FDF8B31933A}" srcOrd="2" destOrd="0" presId="urn:microsoft.com/office/officeart/2005/8/layout/hProcess7"/>
    <dgm:cxn modelId="{B8D1BC81-12E3-4A6B-B3EF-B5309B44498D}" type="presParOf" srcId="{89E0BEE5-442E-40BD-9335-80EE8BF25531}" destId="{60174404-032B-4363-B547-500BB25DBF61}" srcOrd="7" destOrd="0" presId="urn:microsoft.com/office/officeart/2005/8/layout/hProcess7"/>
    <dgm:cxn modelId="{840A1D60-B8CC-4BEE-B46A-36FEE5AABA44}" type="presParOf" srcId="{89E0BEE5-442E-40BD-9335-80EE8BF25531}" destId="{3CCEBB10-9942-441E-97AB-01D4C41913F3}" srcOrd="8" destOrd="0" presId="urn:microsoft.com/office/officeart/2005/8/layout/hProcess7"/>
    <dgm:cxn modelId="{B05B1CB0-F5C2-45BC-8F87-EE315F6F134E}" type="presParOf" srcId="{3CCEBB10-9942-441E-97AB-01D4C41913F3}" destId="{047E93C7-AFFF-40BB-8E28-ABED3A2FC04D}" srcOrd="0" destOrd="0" presId="urn:microsoft.com/office/officeart/2005/8/layout/hProcess7"/>
    <dgm:cxn modelId="{99CC3D76-2AF8-4D72-9E84-02495C19A7C6}" type="presParOf" srcId="{3CCEBB10-9942-441E-97AB-01D4C41913F3}" destId="{D43324A0-6EAA-4A74-A8B1-A995C15AE600}" srcOrd="1" destOrd="0" presId="urn:microsoft.com/office/officeart/2005/8/layout/hProcess7"/>
    <dgm:cxn modelId="{CA33EE78-C351-4C3A-9986-DB7877356402}" type="presParOf" srcId="{3CCEBB10-9942-441E-97AB-01D4C41913F3}" destId="{FDFE5923-65A4-46B3-AE5B-B54DE1FB6F1C}" srcOrd="2" destOrd="0" presId="urn:microsoft.com/office/officeart/2005/8/layout/hProcess7"/>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00A57B2-F736-4008-8989-3E04B27CF9F3}"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5AFF00DA-4057-487B-B902-82073424F5D0}">
      <dgm:prSet phldrT="[Text]" phldr="0"/>
      <dgm:spPr/>
      <dgm:t>
        <a:bodyPr/>
        <a:lstStyle/>
        <a:p>
          <a:pPr rtl="0"/>
          <a:r>
            <a:rPr lang="en-US">
              <a:latin typeface="Calibri Light" panose="020F0302020204030204"/>
            </a:rPr>
            <a:t> </a:t>
          </a:r>
          <a:r>
            <a:rPr lang="en-US" b="0" i="0" u="none" strike="noStrike" cap="none" baseline="0" noProof="0">
              <a:latin typeface="Calibri Light"/>
              <a:cs typeface="Calibri Light"/>
            </a:rPr>
            <a:t>Teacher-led</a:t>
          </a:r>
          <a:endParaRPr lang="en-US"/>
        </a:p>
      </dgm:t>
    </dgm:pt>
    <dgm:pt modelId="{6D162A31-B4BB-47A3-8233-F9CF04E77B0F}" type="parTrans" cxnId="{28401643-C4EC-43BB-9224-706392D473C5}">
      <dgm:prSet/>
      <dgm:spPr/>
      <dgm:t>
        <a:bodyPr/>
        <a:lstStyle/>
        <a:p>
          <a:endParaRPr lang="en-US"/>
        </a:p>
      </dgm:t>
    </dgm:pt>
    <dgm:pt modelId="{70C7AA1E-AB6D-42EF-BACB-350530F5A50D}" type="sibTrans" cxnId="{28401643-C4EC-43BB-9224-706392D473C5}">
      <dgm:prSet/>
      <dgm:spPr/>
      <dgm:t>
        <a:bodyPr/>
        <a:lstStyle/>
        <a:p>
          <a:endParaRPr lang="en-US"/>
        </a:p>
      </dgm:t>
    </dgm:pt>
    <dgm:pt modelId="{46BDE0E2-13C9-4E49-ABF8-54F9AA499F7B}">
      <dgm:prSet phldrT="[Text]" phldr="0"/>
      <dgm:spPr/>
      <dgm:t>
        <a:bodyPr/>
        <a:lstStyle/>
        <a:p>
          <a:pPr rtl="0"/>
          <a:r>
            <a:rPr lang="en-US">
              <a:latin typeface="Calibri Light" panose="020F0302020204030204"/>
            </a:rPr>
            <a:t> Semi independent</a:t>
          </a:r>
          <a:endParaRPr lang="en-US"/>
        </a:p>
      </dgm:t>
    </dgm:pt>
    <dgm:pt modelId="{26CA49D6-A545-4BB8-A5F4-DB89EF7140CF}" type="parTrans" cxnId="{2FAC3348-7964-4079-959C-E030837B0D44}">
      <dgm:prSet/>
      <dgm:spPr/>
      <dgm:t>
        <a:bodyPr/>
        <a:lstStyle/>
        <a:p>
          <a:endParaRPr lang="en-US"/>
        </a:p>
      </dgm:t>
    </dgm:pt>
    <dgm:pt modelId="{06595445-0D02-4DF3-965E-A319A61EC8EA}" type="sibTrans" cxnId="{2FAC3348-7964-4079-959C-E030837B0D44}">
      <dgm:prSet/>
      <dgm:spPr/>
      <dgm:t>
        <a:bodyPr/>
        <a:lstStyle/>
        <a:p>
          <a:endParaRPr lang="en-US"/>
        </a:p>
      </dgm:t>
    </dgm:pt>
    <dgm:pt modelId="{329AAFD1-628A-44F8-AD3F-3EFAA949B63E}">
      <dgm:prSet phldrT="[Text]" phldr="0"/>
      <dgm:spPr/>
      <dgm:t>
        <a:bodyPr/>
        <a:lstStyle/>
        <a:p>
          <a:pPr rtl="0"/>
          <a:r>
            <a:rPr lang="en-US">
              <a:latin typeface="Calibri Light" panose="020F0302020204030204"/>
            </a:rPr>
            <a:t> </a:t>
          </a:r>
          <a:r>
            <a:rPr lang="en-US" i="0">
              <a:latin typeface="Calibri Light" panose="020F0302020204030204"/>
            </a:rPr>
            <a:t>Independent</a:t>
          </a:r>
          <a:endParaRPr lang="en-US" i="1"/>
        </a:p>
      </dgm:t>
    </dgm:pt>
    <dgm:pt modelId="{480783F6-06E8-44C6-9218-312514CF4E92}" type="parTrans" cxnId="{E3A97188-9276-47E9-B86D-BF16D695369D}">
      <dgm:prSet/>
      <dgm:spPr/>
      <dgm:t>
        <a:bodyPr/>
        <a:lstStyle/>
        <a:p>
          <a:endParaRPr lang="en-US"/>
        </a:p>
      </dgm:t>
    </dgm:pt>
    <dgm:pt modelId="{D704A677-017D-49EF-B78C-9586AB43D10B}" type="sibTrans" cxnId="{E3A97188-9276-47E9-B86D-BF16D695369D}">
      <dgm:prSet/>
      <dgm:spPr/>
      <dgm:t>
        <a:bodyPr/>
        <a:lstStyle/>
        <a:p>
          <a:endParaRPr lang="en-US"/>
        </a:p>
      </dgm:t>
    </dgm:pt>
    <dgm:pt modelId="{A2700594-3459-48BE-A1EA-825437E7A178}" type="pres">
      <dgm:prSet presAssocID="{F00A57B2-F736-4008-8989-3E04B27CF9F3}" presName="cycle" presStyleCnt="0">
        <dgm:presLayoutVars>
          <dgm:dir/>
          <dgm:resizeHandles val="exact"/>
        </dgm:presLayoutVars>
      </dgm:prSet>
      <dgm:spPr/>
    </dgm:pt>
    <dgm:pt modelId="{5F49D335-5C90-4725-9B26-92720113C047}" type="pres">
      <dgm:prSet presAssocID="{5AFF00DA-4057-487B-B902-82073424F5D0}" presName="node" presStyleLbl="node1" presStyleIdx="0" presStyleCnt="3">
        <dgm:presLayoutVars>
          <dgm:bulletEnabled val="1"/>
        </dgm:presLayoutVars>
      </dgm:prSet>
      <dgm:spPr/>
    </dgm:pt>
    <dgm:pt modelId="{B7AD02C3-03C1-42D5-AADB-4C942F6B57D0}" type="pres">
      <dgm:prSet presAssocID="{5AFF00DA-4057-487B-B902-82073424F5D0}" presName="spNode" presStyleCnt="0"/>
      <dgm:spPr/>
    </dgm:pt>
    <dgm:pt modelId="{E44682BE-11C8-47A4-A3AE-FAF853993EE2}" type="pres">
      <dgm:prSet presAssocID="{70C7AA1E-AB6D-42EF-BACB-350530F5A50D}" presName="sibTrans" presStyleLbl="sibTrans1D1" presStyleIdx="0" presStyleCnt="3"/>
      <dgm:spPr/>
    </dgm:pt>
    <dgm:pt modelId="{D67DF808-CE5B-4EF2-988D-52A51261CDE5}" type="pres">
      <dgm:prSet presAssocID="{46BDE0E2-13C9-4E49-ABF8-54F9AA499F7B}" presName="node" presStyleLbl="node1" presStyleIdx="1" presStyleCnt="3">
        <dgm:presLayoutVars>
          <dgm:bulletEnabled val="1"/>
        </dgm:presLayoutVars>
      </dgm:prSet>
      <dgm:spPr/>
    </dgm:pt>
    <dgm:pt modelId="{440A2920-A0A6-44DF-AD29-B29A7F97BB9D}" type="pres">
      <dgm:prSet presAssocID="{46BDE0E2-13C9-4E49-ABF8-54F9AA499F7B}" presName="spNode" presStyleCnt="0"/>
      <dgm:spPr/>
    </dgm:pt>
    <dgm:pt modelId="{E74F8954-0256-4C4B-8191-1CAD0FB41392}" type="pres">
      <dgm:prSet presAssocID="{06595445-0D02-4DF3-965E-A319A61EC8EA}" presName="sibTrans" presStyleLbl="sibTrans1D1" presStyleIdx="1" presStyleCnt="3"/>
      <dgm:spPr/>
    </dgm:pt>
    <dgm:pt modelId="{E36F4C2A-B30D-47B3-A770-5F08FB53BA03}" type="pres">
      <dgm:prSet presAssocID="{329AAFD1-628A-44F8-AD3F-3EFAA949B63E}" presName="node" presStyleLbl="node1" presStyleIdx="2" presStyleCnt="3">
        <dgm:presLayoutVars>
          <dgm:bulletEnabled val="1"/>
        </dgm:presLayoutVars>
      </dgm:prSet>
      <dgm:spPr/>
    </dgm:pt>
    <dgm:pt modelId="{13907F19-B846-4D88-A1E5-26264C0539E3}" type="pres">
      <dgm:prSet presAssocID="{329AAFD1-628A-44F8-AD3F-3EFAA949B63E}" presName="spNode" presStyleCnt="0"/>
      <dgm:spPr/>
    </dgm:pt>
    <dgm:pt modelId="{41A9DBFC-1272-4E28-ADD6-59718B6AF309}" type="pres">
      <dgm:prSet presAssocID="{D704A677-017D-49EF-B78C-9586AB43D10B}" presName="sibTrans" presStyleLbl="sibTrans1D1" presStyleIdx="2" presStyleCnt="3"/>
      <dgm:spPr/>
    </dgm:pt>
  </dgm:ptLst>
  <dgm:cxnLst>
    <dgm:cxn modelId="{BCD7DB04-FD81-4031-B241-BBC05CE0022B}" type="presOf" srcId="{46BDE0E2-13C9-4E49-ABF8-54F9AA499F7B}" destId="{D67DF808-CE5B-4EF2-988D-52A51261CDE5}" srcOrd="0" destOrd="0" presId="urn:microsoft.com/office/officeart/2005/8/layout/cycle5"/>
    <dgm:cxn modelId="{28401643-C4EC-43BB-9224-706392D473C5}" srcId="{F00A57B2-F736-4008-8989-3E04B27CF9F3}" destId="{5AFF00DA-4057-487B-B902-82073424F5D0}" srcOrd="0" destOrd="0" parTransId="{6D162A31-B4BB-47A3-8233-F9CF04E77B0F}" sibTransId="{70C7AA1E-AB6D-42EF-BACB-350530F5A50D}"/>
    <dgm:cxn modelId="{BB28F144-FC39-4337-8D50-E9DD48B0AA7E}" type="presOf" srcId="{70C7AA1E-AB6D-42EF-BACB-350530F5A50D}" destId="{E44682BE-11C8-47A4-A3AE-FAF853993EE2}" srcOrd="0" destOrd="0" presId="urn:microsoft.com/office/officeart/2005/8/layout/cycle5"/>
    <dgm:cxn modelId="{2FAC3348-7964-4079-959C-E030837B0D44}" srcId="{F00A57B2-F736-4008-8989-3E04B27CF9F3}" destId="{46BDE0E2-13C9-4E49-ABF8-54F9AA499F7B}" srcOrd="1" destOrd="0" parTransId="{26CA49D6-A545-4BB8-A5F4-DB89EF7140CF}" sibTransId="{06595445-0D02-4DF3-965E-A319A61EC8EA}"/>
    <dgm:cxn modelId="{4CC8374D-BD4F-4655-9092-1E6B577CE8E9}" type="presOf" srcId="{F00A57B2-F736-4008-8989-3E04B27CF9F3}" destId="{A2700594-3459-48BE-A1EA-825437E7A178}" srcOrd="0" destOrd="0" presId="urn:microsoft.com/office/officeart/2005/8/layout/cycle5"/>
    <dgm:cxn modelId="{1096024E-6A46-4B8C-AD1B-8FA5EB41AA5E}" type="presOf" srcId="{5AFF00DA-4057-487B-B902-82073424F5D0}" destId="{5F49D335-5C90-4725-9B26-92720113C047}" srcOrd="0" destOrd="0" presId="urn:microsoft.com/office/officeart/2005/8/layout/cycle5"/>
    <dgm:cxn modelId="{E3A97188-9276-47E9-B86D-BF16D695369D}" srcId="{F00A57B2-F736-4008-8989-3E04B27CF9F3}" destId="{329AAFD1-628A-44F8-AD3F-3EFAA949B63E}" srcOrd="2" destOrd="0" parTransId="{480783F6-06E8-44C6-9218-312514CF4E92}" sibTransId="{D704A677-017D-49EF-B78C-9586AB43D10B}"/>
    <dgm:cxn modelId="{E87AD1E6-CD1E-4DCA-BA1E-F6FBF1AE4D84}" type="presOf" srcId="{06595445-0D02-4DF3-965E-A319A61EC8EA}" destId="{E74F8954-0256-4C4B-8191-1CAD0FB41392}" srcOrd="0" destOrd="0" presId="urn:microsoft.com/office/officeart/2005/8/layout/cycle5"/>
    <dgm:cxn modelId="{E936F7E7-FD5C-4BED-AB30-14F674BF1231}" type="presOf" srcId="{329AAFD1-628A-44F8-AD3F-3EFAA949B63E}" destId="{E36F4C2A-B30D-47B3-A770-5F08FB53BA03}" srcOrd="0" destOrd="0" presId="urn:microsoft.com/office/officeart/2005/8/layout/cycle5"/>
    <dgm:cxn modelId="{77243CF5-7D51-40DD-9723-A5A7FB455AD4}" type="presOf" srcId="{D704A677-017D-49EF-B78C-9586AB43D10B}" destId="{41A9DBFC-1272-4E28-ADD6-59718B6AF309}" srcOrd="0" destOrd="0" presId="urn:microsoft.com/office/officeart/2005/8/layout/cycle5"/>
    <dgm:cxn modelId="{82FE2CE2-6360-4F9B-AEBC-3625BD44B685}" type="presParOf" srcId="{A2700594-3459-48BE-A1EA-825437E7A178}" destId="{5F49D335-5C90-4725-9B26-92720113C047}" srcOrd="0" destOrd="0" presId="urn:microsoft.com/office/officeart/2005/8/layout/cycle5"/>
    <dgm:cxn modelId="{5759507D-8B78-48F0-92CA-9705492E0EEE}" type="presParOf" srcId="{A2700594-3459-48BE-A1EA-825437E7A178}" destId="{B7AD02C3-03C1-42D5-AADB-4C942F6B57D0}" srcOrd="1" destOrd="0" presId="urn:microsoft.com/office/officeart/2005/8/layout/cycle5"/>
    <dgm:cxn modelId="{BAC65067-AEEF-4701-B622-9F6C4522BC69}" type="presParOf" srcId="{A2700594-3459-48BE-A1EA-825437E7A178}" destId="{E44682BE-11C8-47A4-A3AE-FAF853993EE2}" srcOrd="2" destOrd="0" presId="urn:microsoft.com/office/officeart/2005/8/layout/cycle5"/>
    <dgm:cxn modelId="{3C9432EB-F3DF-4274-B665-5323316E4C8E}" type="presParOf" srcId="{A2700594-3459-48BE-A1EA-825437E7A178}" destId="{D67DF808-CE5B-4EF2-988D-52A51261CDE5}" srcOrd="3" destOrd="0" presId="urn:microsoft.com/office/officeart/2005/8/layout/cycle5"/>
    <dgm:cxn modelId="{8792D88C-F68D-4FE3-B9C8-1370D411EE11}" type="presParOf" srcId="{A2700594-3459-48BE-A1EA-825437E7A178}" destId="{440A2920-A0A6-44DF-AD29-B29A7F97BB9D}" srcOrd="4" destOrd="0" presId="urn:microsoft.com/office/officeart/2005/8/layout/cycle5"/>
    <dgm:cxn modelId="{D3918C72-656F-4C60-9638-16D7BDC20049}" type="presParOf" srcId="{A2700594-3459-48BE-A1EA-825437E7A178}" destId="{E74F8954-0256-4C4B-8191-1CAD0FB41392}" srcOrd="5" destOrd="0" presId="urn:microsoft.com/office/officeart/2005/8/layout/cycle5"/>
    <dgm:cxn modelId="{9011C053-93A5-45CC-932E-39E5E63DDC0C}" type="presParOf" srcId="{A2700594-3459-48BE-A1EA-825437E7A178}" destId="{E36F4C2A-B30D-47B3-A770-5F08FB53BA03}" srcOrd="6" destOrd="0" presId="urn:microsoft.com/office/officeart/2005/8/layout/cycle5"/>
    <dgm:cxn modelId="{C0679030-BDF1-4D67-A9AD-F8264E1B60DF}" type="presParOf" srcId="{A2700594-3459-48BE-A1EA-825437E7A178}" destId="{13907F19-B846-4D88-A1E5-26264C0539E3}" srcOrd="7" destOrd="0" presId="urn:microsoft.com/office/officeart/2005/8/layout/cycle5"/>
    <dgm:cxn modelId="{B4416DE7-2C06-4ED5-8528-917CD26C4AD2}" type="presParOf" srcId="{A2700594-3459-48BE-A1EA-825437E7A178}" destId="{41A9DBFC-1272-4E28-ADD6-59718B6AF309}" srcOrd="8"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A7C470-96C1-43D1-95EE-9FE9EEAAB686}">
      <dsp:nvSpPr>
        <dsp:cNvPr id="0" name=""/>
        <dsp:cNvSpPr/>
      </dsp:nvSpPr>
      <dsp:spPr>
        <a:xfrm>
          <a:off x="578" y="1110214"/>
          <a:ext cx="2490733" cy="2988879"/>
        </a:xfrm>
        <a:prstGeom prst="roundRect">
          <a:avLst>
            <a:gd name="adj" fmla="val 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72009" rIns="93345" bIns="0" numCol="1" spcCol="1270" anchor="t" anchorCtr="0">
          <a:noAutofit/>
        </a:bodyPr>
        <a:lstStyle/>
        <a:p>
          <a:pPr marL="0" lvl="0" indent="0" algn="r" defTabSz="933450" rtl="0">
            <a:lnSpc>
              <a:spcPct val="90000"/>
            </a:lnSpc>
            <a:spcBef>
              <a:spcPct val="0"/>
            </a:spcBef>
            <a:spcAft>
              <a:spcPct val="35000"/>
            </a:spcAft>
            <a:buNone/>
          </a:pPr>
          <a:r>
            <a:rPr lang="en-US" sz="2100" kern="1200">
              <a:latin typeface="Calibri Light" panose="020F0302020204030204"/>
            </a:rPr>
            <a:t>Teacher</a:t>
          </a:r>
          <a:r>
            <a:rPr lang="en-US" sz="2100" b="0" i="0" u="none" strike="noStrike" kern="1200" cap="none" baseline="0" noProof="0">
              <a:solidFill>
                <a:srgbClr val="010000"/>
              </a:solidFill>
              <a:latin typeface="Calibri Light"/>
              <a:cs typeface="Calibri Light"/>
            </a:rPr>
            <a:t> </a:t>
          </a:r>
          <a:r>
            <a:rPr lang="en-US" sz="2100" kern="1200">
              <a:latin typeface="Calibri Light" panose="020F0302020204030204"/>
            </a:rPr>
            <a:t>- led</a:t>
          </a:r>
          <a:r>
            <a:rPr lang="en-US" sz="2100" b="0" i="0" u="none" strike="noStrike" kern="1200" cap="none" baseline="0" noProof="0">
              <a:solidFill>
                <a:srgbClr val="010000"/>
              </a:solidFill>
              <a:latin typeface="Calibri Light"/>
              <a:cs typeface="Calibri Light"/>
            </a:rPr>
            <a:t> </a:t>
          </a:r>
          <a:endParaRPr lang="en-US" sz="2100" kern="1200"/>
        </a:p>
      </dsp:txBody>
      <dsp:txXfrm rot="16200000">
        <a:off x="-975788" y="2086582"/>
        <a:ext cx="2450881" cy="498146"/>
      </dsp:txXfrm>
    </dsp:sp>
    <dsp:sp modelId="{357B7DF3-DA2B-4BB6-B6DB-A8C9F4C418DA}">
      <dsp:nvSpPr>
        <dsp:cNvPr id="0" name=""/>
        <dsp:cNvSpPr/>
      </dsp:nvSpPr>
      <dsp:spPr>
        <a:xfrm>
          <a:off x="498725" y="1110214"/>
          <a:ext cx="1855596" cy="298887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92583" rIns="0" bIns="0" numCol="1" spcCol="1270" anchor="t" anchorCtr="0">
          <a:noAutofit/>
        </a:bodyPr>
        <a:lstStyle/>
        <a:p>
          <a:pPr marL="0" lvl="0" indent="0" algn="l" defTabSz="1200150" rtl="0">
            <a:lnSpc>
              <a:spcPct val="90000"/>
            </a:lnSpc>
            <a:spcBef>
              <a:spcPct val="0"/>
            </a:spcBef>
            <a:spcAft>
              <a:spcPct val="35000"/>
            </a:spcAft>
            <a:buNone/>
          </a:pPr>
          <a:r>
            <a:rPr lang="en-US" sz="2700" kern="1200">
              <a:latin typeface="Calibri Light" panose="020F0302020204030204"/>
            </a:rPr>
            <a:t> Modelled Investigation </a:t>
          </a:r>
          <a:endParaRPr lang="en-US" sz="2700" kern="1200"/>
        </a:p>
      </dsp:txBody>
      <dsp:txXfrm>
        <a:off x="498725" y="1110214"/>
        <a:ext cx="1855596" cy="2988879"/>
      </dsp:txXfrm>
    </dsp:sp>
    <dsp:sp modelId="{42711D6C-529A-4345-AAB6-B3C0993F91E9}">
      <dsp:nvSpPr>
        <dsp:cNvPr id="0" name=""/>
        <dsp:cNvSpPr/>
      </dsp:nvSpPr>
      <dsp:spPr>
        <a:xfrm>
          <a:off x="2578487" y="1110214"/>
          <a:ext cx="2490733" cy="2988879"/>
        </a:xfrm>
        <a:prstGeom prst="roundRect">
          <a:avLst>
            <a:gd name="adj" fmla="val 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72009" rIns="93345" bIns="0" numCol="1" spcCol="1270" anchor="t" anchorCtr="0">
          <a:noAutofit/>
        </a:bodyPr>
        <a:lstStyle/>
        <a:p>
          <a:pPr marL="0" lvl="0" indent="0" algn="r" defTabSz="933450" rtl="0">
            <a:lnSpc>
              <a:spcPct val="90000"/>
            </a:lnSpc>
            <a:spcBef>
              <a:spcPct val="0"/>
            </a:spcBef>
            <a:spcAft>
              <a:spcPct val="35000"/>
            </a:spcAft>
            <a:buNone/>
          </a:pPr>
          <a:r>
            <a:rPr lang="en-US" sz="2100" kern="1200">
              <a:latin typeface="Calibri Light" panose="020F0302020204030204"/>
            </a:rPr>
            <a:t> Semi - independence</a:t>
          </a:r>
          <a:endParaRPr lang="en-US" sz="2100" kern="1200"/>
        </a:p>
      </dsp:txBody>
      <dsp:txXfrm rot="16200000">
        <a:off x="1602120" y="2086582"/>
        <a:ext cx="2450881" cy="498146"/>
      </dsp:txXfrm>
    </dsp:sp>
    <dsp:sp modelId="{0554988C-2284-4BBC-ACB5-0F53CC4021AB}">
      <dsp:nvSpPr>
        <dsp:cNvPr id="0" name=""/>
        <dsp:cNvSpPr/>
      </dsp:nvSpPr>
      <dsp:spPr>
        <a:xfrm rot="5400000">
          <a:off x="2371261" y="3486343"/>
          <a:ext cx="439360" cy="373609"/>
        </a:xfrm>
        <a:prstGeom prst="flowChartExtra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2F682D9-8688-42EE-A222-8253E8CFB12D}">
      <dsp:nvSpPr>
        <dsp:cNvPr id="0" name=""/>
        <dsp:cNvSpPr/>
      </dsp:nvSpPr>
      <dsp:spPr>
        <a:xfrm>
          <a:off x="3076634" y="1110214"/>
          <a:ext cx="1855596" cy="298887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92583" rIns="0" bIns="0" numCol="1" spcCol="1270" anchor="t" anchorCtr="0">
          <a:noAutofit/>
        </a:bodyPr>
        <a:lstStyle/>
        <a:p>
          <a:pPr marL="0" lvl="0" indent="0" algn="l" defTabSz="1200150" rtl="0">
            <a:lnSpc>
              <a:spcPct val="90000"/>
            </a:lnSpc>
            <a:spcBef>
              <a:spcPct val="0"/>
            </a:spcBef>
            <a:spcAft>
              <a:spcPct val="35000"/>
            </a:spcAft>
            <a:buNone/>
          </a:pPr>
          <a:r>
            <a:rPr lang="en-US" sz="2700" kern="1200">
              <a:latin typeface="Calibri Light" panose="020F0302020204030204"/>
            </a:rPr>
            <a:t> Modelled Investigation</a:t>
          </a:r>
          <a:endParaRPr lang="en-US" sz="2700" kern="1200"/>
        </a:p>
        <a:p>
          <a:pPr marL="0" lvl="0" indent="0" algn="l" defTabSz="1200150" rtl="0">
            <a:lnSpc>
              <a:spcPct val="90000"/>
            </a:lnSpc>
            <a:spcBef>
              <a:spcPct val="0"/>
            </a:spcBef>
            <a:spcAft>
              <a:spcPct val="35000"/>
            </a:spcAft>
            <a:buNone/>
          </a:pPr>
          <a:r>
            <a:rPr lang="en-US" sz="2700" kern="1200">
              <a:latin typeface="Calibri Light" panose="020F0302020204030204"/>
            </a:rPr>
            <a:t> Begin to use skills </a:t>
          </a:r>
        </a:p>
      </dsp:txBody>
      <dsp:txXfrm>
        <a:off x="3076634" y="1110214"/>
        <a:ext cx="1855596" cy="2988879"/>
      </dsp:txXfrm>
    </dsp:sp>
    <dsp:sp modelId="{047E93C7-AFFF-40BB-8E28-ABED3A2FC04D}">
      <dsp:nvSpPr>
        <dsp:cNvPr id="0" name=""/>
        <dsp:cNvSpPr/>
      </dsp:nvSpPr>
      <dsp:spPr>
        <a:xfrm>
          <a:off x="5156396" y="1110214"/>
          <a:ext cx="2490733" cy="2988879"/>
        </a:xfrm>
        <a:prstGeom prst="roundRect">
          <a:avLst>
            <a:gd name="adj" fmla="val 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72009" rIns="93345" bIns="0" numCol="1" spcCol="1270" anchor="t" anchorCtr="0">
          <a:noAutofit/>
        </a:bodyPr>
        <a:lstStyle/>
        <a:p>
          <a:pPr marL="0" lvl="0" indent="0" algn="r" defTabSz="933450" rtl="0">
            <a:lnSpc>
              <a:spcPct val="90000"/>
            </a:lnSpc>
            <a:spcBef>
              <a:spcPct val="0"/>
            </a:spcBef>
            <a:spcAft>
              <a:spcPct val="35000"/>
            </a:spcAft>
            <a:buNone/>
          </a:pPr>
          <a:r>
            <a:rPr lang="en-US" sz="2100" kern="1200">
              <a:latin typeface="Calibri Light" panose="020F0302020204030204"/>
            </a:rPr>
            <a:t> Independent</a:t>
          </a:r>
          <a:endParaRPr lang="en-US" sz="2100" kern="1200"/>
        </a:p>
      </dsp:txBody>
      <dsp:txXfrm rot="16200000">
        <a:off x="4180028" y="2086582"/>
        <a:ext cx="2450881" cy="498146"/>
      </dsp:txXfrm>
    </dsp:sp>
    <dsp:sp modelId="{7DE992C0-27E9-44CF-ADBC-14200B43724E}">
      <dsp:nvSpPr>
        <dsp:cNvPr id="0" name=""/>
        <dsp:cNvSpPr/>
      </dsp:nvSpPr>
      <dsp:spPr>
        <a:xfrm rot="5400000">
          <a:off x="4949169" y="3486343"/>
          <a:ext cx="439360" cy="373609"/>
        </a:xfrm>
        <a:prstGeom prst="flowChartExtra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DFE5923-65A4-46B3-AE5B-B54DE1FB6F1C}">
      <dsp:nvSpPr>
        <dsp:cNvPr id="0" name=""/>
        <dsp:cNvSpPr/>
      </dsp:nvSpPr>
      <dsp:spPr>
        <a:xfrm>
          <a:off x="5654542" y="1110214"/>
          <a:ext cx="1855596" cy="298887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92583" rIns="0" bIns="0" numCol="1" spcCol="1270" anchor="t" anchorCtr="0">
          <a:noAutofit/>
        </a:bodyPr>
        <a:lstStyle/>
        <a:p>
          <a:pPr marL="0" lvl="0" indent="0" algn="l" defTabSz="1200150" rtl="0">
            <a:lnSpc>
              <a:spcPct val="90000"/>
            </a:lnSpc>
            <a:spcBef>
              <a:spcPct val="0"/>
            </a:spcBef>
            <a:spcAft>
              <a:spcPct val="35000"/>
            </a:spcAft>
            <a:buNone/>
          </a:pPr>
          <a:r>
            <a:rPr lang="en-US" sz="2700" kern="1200">
              <a:latin typeface="Calibri Light" panose="020F0302020204030204"/>
            </a:rPr>
            <a:t> Carry out investigation </a:t>
          </a:r>
        </a:p>
        <a:p>
          <a:pPr marL="0" lvl="0" indent="0" algn="l" defTabSz="1200150" rtl="0">
            <a:lnSpc>
              <a:spcPct val="90000"/>
            </a:lnSpc>
            <a:spcBef>
              <a:spcPct val="0"/>
            </a:spcBef>
            <a:spcAft>
              <a:spcPct val="35000"/>
            </a:spcAft>
            <a:buNone/>
          </a:pPr>
          <a:r>
            <a:rPr lang="en-US" sz="2700" kern="1200">
              <a:latin typeface="Calibri Light" panose="020F0302020204030204"/>
            </a:rPr>
            <a:t> Use skills </a:t>
          </a:r>
          <a:endParaRPr lang="en-US" sz="2700" kern="1200"/>
        </a:p>
      </dsp:txBody>
      <dsp:txXfrm>
        <a:off x="5654542" y="1110214"/>
        <a:ext cx="1855596" cy="29888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49D335-5C90-4725-9B26-92720113C047}">
      <dsp:nvSpPr>
        <dsp:cNvPr id="0" name=""/>
        <dsp:cNvSpPr/>
      </dsp:nvSpPr>
      <dsp:spPr>
        <a:xfrm>
          <a:off x="1446609" y="324"/>
          <a:ext cx="1678781" cy="109120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a:latin typeface="Calibri Light" panose="020F0302020204030204"/>
            </a:rPr>
            <a:t> </a:t>
          </a:r>
          <a:r>
            <a:rPr lang="en-US" sz="2000" b="0" i="0" u="none" strike="noStrike" kern="1200" cap="none" baseline="0" noProof="0">
              <a:latin typeface="Calibri Light"/>
              <a:cs typeface="Calibri Light"/>
            </a:rPr>
            <a:t>Teacher-led</a:t>
          </a:r>
          <a:endParaRPr lang="en-US" sz="2000" kern="1200"/>
        </a:p>
      </dsp:txBody>
      <dsp:txXfrm>
        <a:off x="1499877" y="53592"/>
        <a:ext cx="1572245" cy="984671"/>
      </dsp:txXfrm>
    </dsp:sp>
    <dsp:sp modelId="{E44682BE-11C8-47A4-A3AE-FAF853993EE2}">
      <dsp:nvSpPr>
        <dsp:cNvPr id="0" name=""/>
        <dsp:cNvSpPr/>
      </dsp:nvSpPr>
      <dsp:spPr>
        <a:xfrm>
          <a:off x="831052" y="545927"/>
          <a:ext cx="2909894" cy="2909894"/>
        </a:xfrm>
        <a:custGeom>
          <a:avLst/>
          <a:gdLst/>
          <a:ahLst/>
          <a:cxnLst/>
          <a:rect l="0" t="0" r="0" b="0"/>
          <a:pathLst>
            <a:path>
              <a:moveTo>
                <a:pt x="2519529" y="463213"/>
              </a:moveTo>
              <a:arcTo wR="1454947" hR="1454947" stAng="19021737" swAng="2301434"/>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D67DF808-CE5B-4EF2-988D-52A51261CDE5}">
      <dsp:nvSpPr>
        <dsp:cNvPr id="0" name=""/>
        <dsp:cNvSpPr/>
      </dsp:nvSpPr>
      <dsp:spPr>
        <a:xfrm>
          <a:off x="2706630" y="2182744"/>
          <a:ext cx="1678781" cy="109120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a:latin typeface="Calibri Light" panose="020F0302020204030204"/>
            </a:rPr>
            <a:t> Semi independent</a:t>
          </a:r>
          <a:endParaRPr lang="en-US" sz="2000" kern="1200"/>
        </a:p>
      </dsp:txBody>
      <dsp:txXfrm>
        <a:off x="2759898" y="2236012"/>
        <a:ext cx="1572245" cy="984671"/>
      </dsp:txXfrm>
    </dsp:sp>
    <dsp:sp modelId="{E74F8954-0256-4C4B-8191-1CAD0FB41392}">
      <dsp:nvSpPr>
        <dsp:cNvPr id="0" name=""/>
        <dsp:cNvSpPr/>
      </dsp:nvSpPr>
      <dsp:spPr>
        <a:xfrm>
          <a:off x="831052" y="545927"/>
          <a:ext cx="2909894" cy="2909894"/>
        </a:xfrm>
        <a:custGeom>
          <a:avLst/>
          <a:gdLst/>
          <a:ahLst/>
          <a:cxnLst/>
          <a:rect l="0" t="0" r="0" b="0"/>
          <a:pathLst>
            <a:path>
              <a:moveTo>
                <a:pt x="1901163" y="2839779"/>
              </a:moveTo>
              <a:arcTo wR="1454947" hR="1454947" stAng="4328411" swAng="2143177"/>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E36F4C2A-B30D-47B3-A770-5F08FB53BA03}">
      <dsp:nvSpPr>
        <dsp:cNvPr id="0" name=""/>
        <dsp:cNvSpPr/>
      </dsp:nvSpPr>
      <dsp:spPr>
        <a:xfrm>
          <a:off x="186588" y="2182744"/>
          <a:ext cx="1678781" cy="109120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a:latin typeface="Calibri Light" panose="020F0302020204030204"/>
            </a:rPr>
            <a:t> </a:t>
          </a:r>
          <a:r>
            <a:rPr lang="en-US" sz="2000" i="0" kern="1200">
              <a:latin typeface="Calibri Light" panose="020F0302020204030204"/>
            </a:rPr>
            <a:t>Independent</a:t>
          </a:r>
          <a:endParaRPr lang="en-US" sz="2000" i="1" kern="1200"/>
        </a:p>
      </dsp:txBody>
      <dsp:txXfrm>
        <a:off x="239856" y="2236012"/>
        <a:ext cx="1572245" cy="984671"/>
      </dsp:txXfrm>
    </dsp:sp>
    <dsp:sp modelId="{41A9DBFC-1272-4E28-ADD6-59718B6AF309}">
      <dsp:nvSpPr>
        <dsp:cNvPr id="0" name=""/>
        <dsp:cNvSpPr/>
      </dsp:nvSpPr>
      <dsp:spPr>
        <a:xfrm>
          <a:off x="831052" y="545927"/>
          <a:ext cx="2909894" cy="2909894"/>
        </a:xfrm>
        <a:custGeom>
          <a:avLst/>
          <a:gdLst/>
          <a:ahLst/>
          <a:cxnLst/>
          <a:rect l="0" t="0" r="0" b="0"/>
          <a:pathLst>
            <a:path>
              <a:moveTo>
                <a:pt x="4714" y="1337912"/>
              </a:moveTo>
              <a:arcTo wR="1454947" hR="1454947" stAng="11076829" swAng="2301434"/>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AC9D225-C366-4BAB-930D-ED2F72341F1B}" type="datetimeFigureOut">
              <a:rPr lang="en-GB" smtClean="0"/>
              <a:t>22/09/2020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A7D47D-6ED4-43A4-94BD-5D1E55D6650C}" type="slidenum">
              <a:rPr lang="en-GB" smtClean="0"/>
              <a:t>‹#›</a:t>
            </a:fld>
            <a:endParaRPr lang="en-GB"/>
          </a:p>
        </p:txBody>
      </p:sp>
    </p:spTree>
    <p:extLst>
      <p:ext uri="{BB962C8B-B14F-4D97-AF65-F5344CB8AC3E}">
        <p14:creationId xmlns:p14="http://schemas.microsoft.com/office/powerpoint/2010/main" val="2629154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C9D225-C366-4BAB-930D-ED2F72341F1B}" type="datetimeFigureOut">
              <a:rPr lang="en-GB" smtClean="0"/>
              <a:t>22/09/2020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A7D47D-6ED4-43A4-94BD-5D1E55D6650C}" type="slidenum">
              <a:rPr lang="en-GB" smtClean="0"/>
              <a:t>‹#›</a:t>
            </a:fld>
            <a:endParaRPr lang="en-GB"/>
          </a:p>
        </p:txBody>
      </p:sp>
    </p:spTree>
    <p:extLst>
      <p:ext uri="{BB962C8B-B14F-4D97-AF65-F5344CB8AC3E}">
        <p14:creationId xmlns:p14="http://schemas.microsoft.com/office/powerpoint/2010/main" val="1143700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C9D225-C366-4BAB-930D-ED2F72341F1B}" type="datetimeFigureOut">
              <a:rPr lang="en-GB" smtClean="0"/>
              <a:t>22/09/2020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A7D47D-6ED4-43A4-94BD-5D1E55D6650C}" type="slidenum">
              <a:rPr lang="en-GB" smtClean="0"/>
              <a:t>‹#›</a:t>
            </a:fld>
            <a:endParaRPr lang="en-GB"/>
          </a:p>
        </p:txBody>
      </p:sp>
    </p:spTree>
    <p:extLst>
      <p:ext uri="{BB962C8B-B14F-4D97-AF65-F5344CB8AC3E}">
        <p14:creationId xmlns:p14="http://schemas.microsoft.com/office/powerpoint/2010/main" val="3986853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C9D225-C366-4BAB-930D-ED2F72341F1B}" type="datetimeFigureOut">
              <a:rPr lang="en-GB" smtClean="0"/>
              <a:t>22/09/2020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A7D47D-6ED4-43A4-94BD-5D1E55D6650C}" type="slidenum">
              <a:rPr lang="en-GB" smtClean="0"/>
              <a:t>‹#›</a:t>
            </a:fld>
            <a:endParaRPr lang="en-GB"/>
          </a:p>
        </p:txBody>
      </p:sp>
    </p:spTree>
    <p:extLst>
      <p:ext uri="{BB962C8B-B14F-4D97-AF65-F5344CB8AC3E}">
        <p14:creationId xmlns:p14="http://schemas.microsoft.com/office/powerpoint/2010/main" val="3897654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C9D225-C366-4BAB-930D-ED2F72341F1B}" type="datetimeFigureOut">
              <a:rPr lang="en-GB" smtClean="0"/>
              <a:t>22/09/2020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8A7D47D-6ED4-43A4-94BD-5D1E55D6650C}" type="slidenum">
              <a:rPr lang="en-GB" smtClean="0"/>
              <a:t>‹#›</a:t>
            </a:fld>
            <a:endParaRPr lang="en-GB"/>
          </a:p>
        </p:txBody>
      </p:sp>
    </p:spTree>
    <p:extLst>
      <p:ext uri="{BB962C8B-B14F-4D97-AF65-F5344CB8AC3E}">
        <p14:creationId xmlns:p14="http://schemas.microsoft.com/office/powerpoint/2010/main" val="3409917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AC9D225-C366-4BAB-930D-ED2F72341F1B}" type="datetimeFigureOut">
              <a:rPr lang="en-GB" smtClean="0"/>
              <a:t>22/09/2020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A7D47D-6ED4-43A4-94BD-5D1E55D6650C}" type="slidenum">
              <a:rPr lang="en-GB" smtClean="0"/>
              <a:t>‹#›</a:t>
            </a:fld>
            <a:endParaRPr lang="en-GB"/>
          </a:p>
        </p:txBody>
      </p:sp>
    </p:spTree>
    <p:extLst>
      <p:ext uri="{BB962C8B-B14F-4D97-AF65-F5344CB8AC3E}">
        <p14:creationId xmlns:p14="http://schemas.microsoft.com/office/powerpoint/2010/main" val="612629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AC9D225-C366-4BAB-930D-ED2F72341F1B}" type="datetimeFigureOut">
              <a:rPr lang="en-GB" smtClean="0"/>
              <a:t>22/09/2020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8A7D47D-6ED4-43A4-94BD-5D1E55D6650C}" type="slidenum">
              <a:rPr lang="en-GB" smtClean="0"/>
              <a:t>‹#›</a:t>
            </a:fld>
            <a:endParaRPr lang="en-GB"/>
          </a:p>
        </p:txBody>
      </p:sp>
    </p:spTree>
    <p:extLst>
      <p:ext uri="{BB962C8B-B14F-4D97-AF65-F5344CB8AC3E}">
        <p14:creationId xmlns:p14="http://schemas.microsoft.com/office/powerpoint/2010/main" val="2457011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AC9D225-C366-4BAB-930D-ED2F72341F1B}" type="datetimeFigureOut">
              <a:rPr lang="en-GB" smtClean="0"/>
              <a:t>22/09/2020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8A7D47D-6ED4-43A4-94BD-5D1E55D6650C}" type="slidenum">
              <a:rPr lang="en-GB" smtClean="0"/>
              <a:t>‹#›</a:t>
            </a:fld>
            <a:endParaRPr lang="en-GB"/>
          </a:p>
        </p:txBody>
      </p:sp>
    </p:spTree>
    <p:extLst>
      <p:ext uri="{BB962C8B-B14F-4D97-AF65-F5344CB8AC3E}">
        <p14:creationId xmlns:p14="http://schemas.microsoft.com/office/powerpoint/2010/main" val="3882102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C9D225-C366-4BAB-930D-ED2F72341F1B}" type="datetimeFigureOut">
              <a:rPr lang="en-GB" smtClean="0"/>
              <a:t>22/09/2020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8A7D47D-6ED4-43A4-94BD-5D1E55D6650C}" type="slidenum">
              <a:rPr lang="en-GB" smtClean="0"/>
              <a:t>‹#›</a:t>
            </a:fld>
            <a:endParaRPr lang="en-GB"/>
          </a:p>
        </p:txBody>
      </p:sp>
    </p:spTree>
    <p:extLst>
      <p:ext uri="{BB962C8B-B14F-4D97-AF65-F5344CB8AC3E}">
        <p14:creationId xmlns:p14="http://schemas.microsoft.com/office/powerpoint/2010/main" val="1159071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C9D225-C366-4BAB-930D-ED2F72341F1B}" type="datetimeFigureOut">
              <a:rPr lang="en-GB" smtClean="0"/>
              <a:t>22/09/2020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A7D47D-6ED4-43A4-94BD-5D1E55D6650C}" type="slidenum">
              <a:rPr lang="en-GB" smtClean="0"/>
              <a:t>‹#›</a:t>
            </a:fld>
            <a:endParaRPr lang="en-GB"/>
          </a:p>
        </p:txBody>
      </p:sp>
    </p:spTree>
    <p:extLst>
      <p:ext uri="{BB962C8B-B14F-4D97-AF65-F5344CB8AC3E}">
        <p14:creationId xmlns:p14="http://schemas.microsoft.com/office/powerpoint/2010/main" val="2722634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C9D225-C366-4BAB-930D-ED2F72341F1B}" type="datetimeFigureOut">
              <a:rPr lang="en-GB" smtClean="0"/>
              <a:t>22/09/2020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8A7D47D-6ED4-43A4-94BD-5D1E55D6650C}" type="slidenum">
              <a:rPr lang="en-GB" smtClean="0"/>
              <a:t>‹#›</a:t>
            </a:fld>
            <a:endParaRPr lang="en-GB"/>
          </a:p>
        </p:txBody>
      </p:sp>
    </p:spTree>
    <p:extLst>
      <p:ext uri="{BB962C8B-B14F-4D97-AF65-F5344CB8AC3E}">
        <p14:creationId xmlns:p14="http://schemas.microsoft.com/office/powerpoint/2010/main" val="2672147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C9D225-C366-4BAB-930D-ED2F72341F1B}" type="datetimeFigureOut">
              <a:rPr lang="en-GB" smtClean="0"/>
              <a:t>22/09/2020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A7D47D-6ED4-43A4-94BD-5D1E55D6650C}" type="slidenum">
              <a:rPr lang="en-GB" smtClean="0"/>
              <a:t>‹#›</a:t>
            </a:fld>
            <a:endParaRPr lang="en-GB"/>
          </a:p>
        </p:txBody>
      </p:sp>
    </p:spTree>
    <p:extLst>
      <p:ext uri="{BB962C8B-B14F-4D97-AF65-F5344CB8AC3E}">
        <p14:creationId xmlns:p14="http://schemas.microsoft.com/office/powerpoint/2010/main" val="217822561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blog.yorksj.ac.uk/moodle/10-days-of-twitter/"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7.xml"/><Relationship Id="rId1" Type="http://schemas.openxmlformats.org/officeDocument/2006/relationships/video" Target="https://www.youtube.com/embed/IoMgaGmQDyA?feature=oembed" TargetMode="External"/><Relationship Id="rId6" Type="http://schemas.openxmlformats.org/officeDocument/2006/relationships/hyperlink" Target="http://blog.yorksj.ac.uk/moodle/10-days-of-twitter/" TargetMode="External"/><Relationship Id="rId5" Type="http://schemas.openxmlformats.org/officeDocument/2006/relationships/image" Target="../media/image2.pn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reativecommons.org/licenses/by-nc-sa/3.0/" TargetMode="External"/><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hyperlink" Target="http://blog.yorksj.ac.uk/moodle/2015/03/11/minute-paper-approaches-to-mid-module-evaluation-in-spor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hyperlink" Target="http://blog.yorksj.ac.uk/moodle/10-days-of-twitter/" TargetMode="External"/><Relationship Id="rId7" Type="http://schemas.openxmlformats.org/officeDocument/2006/relationships/diagramQuickStyle" Target="../diagrams/quickStyle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1.jpeg"/><Relationship Id="rId9" Type="http://schemas.microsoft.com/office/2007/relationships/diagramDrawing" Target="../diagrams/drawing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9F1F1-6222-4D49-97AF-78355FD5D9E1}"/>
              </a:ext>
            </a:extLst>
          </p:cNvPr>
          <p:cNvSpPr>
            <a:spLocks noGrp="1"/>
          </p:cNvSpPr>
          <p:nvPr>
            <p:ph type="ctrTitle"/>
          </p:nvPr>
        </p:nvSpPr>
        <p:spPr>
          <a:xfrm>
            <a:off x="1389529" y="2627881"/>
            <a:ext cx="9144000" cy="1487199"/>
          </a:xfrm>
        </p:spPr>
        <p:txBody>
          <a:bodyPr>
            <a:normAutofit fontScale="90000"/>
          </a:bodyPr>
          <a:lstStyle/>
          <a:p>
            <a:r>
              <a:rPr lang="en-GB"/>
              <a:t> </a:t>
            </a:r>
            <a:br>
              <a:rPr lang="en-GB"/>
            </a:br>
            <a:r>
              <a:rPr lang="en-GB"/>
              <a:t>Supporting Transition of Working Scientifically Skills from KS1-KS4</a:t>
            </a:r>
          </a:p>
        </p:txBody>
      </p:sp>
      <p:sp>
        <p:nvSpPr>
          <p:cNvPr id="3" name="Subtitle 2">
            <a:extLst>
              <a:ext uri="{FF2B5EF4-FFF2-40B4-BE49-F238E27FC236}">
                <a16:creationId xmlns:a16="http://schemas.microsoft.com/office/drawing/2014/main" id="{D59DB1A9-F9DD-4281-ACDF-427604C81C85}"/>
              </a:ext>
            </a:extLst>
          </p:cNvPr>
          <p:cNvSpPr>
            <a:spLocks noGrp="1"/>
          </p:cNvSpPr>
          <p:nvPr>
            <p:ph type="subTitle" idx="1"/>
          </p:nvPr>
        </p:nvSpPr>
        <p:spPr>
          <a:xfrm>
            <a:off x="997324" y="4845891"/>
            <a:ext cx="9144000" cy="1655762"/>
          </a:xfrm>
        </p:spPr>
        <p:txBody>
          <a:bodyPr vert="horz" lIns="91440" tIns="45720" rIns="91440" bIns="45720" rtlCol="0" anchor="t">
            <a:normAutofit/>
          </a:bodyPr>
          <a:lstStyle/>
          <a:p>
            <a:r>
              <a:rPr lang="en-GB"/>
              <a:t>Katie Welch Lecturer in Primary Science</a:t>
            </a:r>
          </a:p>
          <a:p>
            <a:r>
              <a:rPr lang="en-GB"/>
              <a:t>Robert Campbell Lecturer in Primary and Secondary Science</a:t>
            </a:r>
            <a:endParaRPr lang="en-GB">
              <a:cs typeface="Calibri"/>
            </a:endParaRPr>
          </a:p>
          <a:p>
            <a:endParaRPr lang="en-GB">
              <a:cs typeface="Calibri"/>
            </a:endParaRPr>
          </a:p>
        </p:txBody>
      </p:sp>
      <p:pic>
        <p:nvPicPr>
          <p:cNvPr id="4" name="Picture 3" descr="C:\Users\10435\AppData\Local\Microsoft\Windows\Temporary Internet Files\Content.Outlook\74QGF024\SM_LogoCrest_InstEducation.jpg">
            <a:extLst>
              <a:ext uri="{FF2B5EF4-FFF2-40B4-BE49-F238E27FC236}">
                <a16:creationId xmlns:a16="http://schemas.microsoft.com/office/drawing/2014/main" id="{A60370C8-5289-4E3C-8C91-34F518C47D5A}"/>
              </a:ext>
            </a:extLst>
          </p:cNvPr>
          <p:cNvPicPr/>
          <p:nvPr/>
        </p:nvPicPr>
        <p:blipFill rotWithShape="1">
          <a:blip r:embed="rId2" cstate="print">
            <a:extLst>
              <a:ext uri="{28A0092B-C50C-407E-A947-70E740481C1C}">
                <a14:useLocalDpi xmlns:a14="http://schemas.microsoft.com/office/drawing/2010/main" val="0"/>
              </a:ext>
            </a:extLst>
          </a:blip>
          <a:srcRect l="10812" t="13680" r="8109" b="11311"/>
          <a:stretch/>
        </p:blipFill>
        <p:spPr bwMode="auto">
          <a:xfrm>
            <a:off x="10041024" y="253573"/>
            <a:ext cx="2000250" cy="1514475"/>
          </a:xfrm>
          <a:prstGeom prst="rect">
            <a:avLst/>
          </a:prstGeom>
          <a:noFill/>
          <a:ln>
            <a:noFill/>
          </a:ln>
          <a:extLst>
            <a:ext uri="{53640926-AAD7-44D8-BBD7-CCE9431645EC}">
              <a14:shadowObscured xmlns:a14="http://schemas.microsoft.com/office/drawing/2010/main"/>
            </a:ext>
          </a:extLst>
        </p:spPr>
      </p:pic>
      <p:pic>
        <p:nvPicPr>
          <p:cNvPr id="5" name="Picture 4" descr="A picture containing ax, tool&#10;&#10;Description automatically generated">
            <a:extLst>
              <a:ext uri="{FF2B5EF4-FFF2-40B4-BE49-F238E27FC236}">
                <a16:creationId xmlns:a16="http://schemas.microsoft.com/office/drawing/2014/main" id="{7668057C-8FA8-4A9E-90F2-6DE6D9D1366B}"/>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9348674" y="5778088"/>
            <a:ext cx="1023097" cy="831772"/>
          </a:xfrm>
          <a:prstGeom prst="rect">
            <a:avLst/>
          </a:prstGeom>
        </p:spPr>
      </p:pic>
      <p:sp>
        <p:nvSpPr>
          <p:cNvPr id="6" name="Rectangle 5">
            <a:extLst>
              <a:ext uri="{FF2B5EF4-FFF2-40B4-BE49-F238E27FC236}">
                <a16:creationId xmlns:a16="http://schemas.microsoft.com/office/drawing/2014/main" id="{11024061-194A-4E87-8BB7-68A7907E04C2}"/>
              </a:ext>
            </a:extLst>
          </p:cNvPr>
          <p:cNvSpPr/>
          <p:nvPr/>
        </p:nvSpPr>
        <p:spPr>
          <a:xfrm>
            <a:off x="10471524" y="5721451"/>
            <a:ext cx="6096000" cy="923330"/>
          </a:xfrm>
          <a:prstGeom prst="rect">
            <a:avLst/>
          </a:prstGeom>
        </p:spPr>
        <p:txBody>
          <a:bodyPr>
            <a:spAutoFit/>
          </a:bodyPr>
          <a:lstStyle/>
          <a:p>
            <a:r>
              <a:rPr lang="en-GB"/>
              <a:t>@</a:t>
            </a:r>
            <a:r>
              <a:rPr lang="en-GB" err="1"/>
              <a:t>simmsprisci</a:t>
            </a:r>
            <a:endParaRPr lang="en-GB"/>
          </a:p>
          <a:p>
            <a:r>
              <a:rPr lang="en-GB"/>
              <a:t>@</a:t>
            </a:r>
            <a:r>
              <a:rPr lang="en-GB" err="1"/>
              <a:t>stmaryssecsci</a:t>
            </a:r>
            <a:endParaRPr lang="en-GB"/>
          </a:p>
          <a:p>
            <a:r>
              <a:rPr lang="en-GB"/>
              <a:t>@</a:t>
            </a:r>
            <a:r>
              <a:rPr lang="en-GB" err="1"/>
              <a:t>teachstmarys</a:t>
            </a:r>
            <a:endParaRPr lang="en-GB"/>
          </a:p>
        </p:txBody>
      </p:sp>
      <p:sp>
        <p:nvSpPr>
          <p:cNvPr id="7" name="TextBox 6">
            <a:extLst>
              <a:ext uri="{FF2B5EF4-FFF2-40B4-BE49-F238E27FC236}">
                <a16:creationId xmlns:a16="http://schemas.microsoft.com/office/drawing/2014/main" id="{DA705C12-28CD-4E00-974C-9C7A638B4E18}"/>
              </a:ext>
            </a:extLst>
          </p:cNvPr>
          <p:cNvSpPr txBox="1"/>
          <p:nvPr/>
        </p:nvSpPr>
        <p:spPr>
          <a:xfrm>
            <a:off x="9559636" y="522316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accent1"/>
                </a:solidFill>
              </a:rPr>
              <a:t>Developing the Hook!</a:t>
            </a:r>
          </a:p>
        </p:txBody>
      </p:sp>
    </p:spTree>
    <p:extLst>
      <p:ext uri="{BB962C8B-B14F-4D97-AF65-F5344CB8AC3E}">
        <p14:creationId xmlns:p14="http://schemas.microsoft.com/office/powerpoint/2010/main" val="3367666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A358B65-CC3B-4A44-B57F-C1B21601D133}"/>
              </a:ext>
            </a:extLst>
          </p:cNvPr>
          <p:cNvSpPr txBox="1"/>
          <p:nvPr/>
        </p:nvSpPr>
        <p:spPr>
          <a:xfrm>
            <a:off x="554183" y="1177637"/>
            <a:ext cx="10806543"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latin typeface="Calibri Light"/>
                <a:cs typeface="Segoe UI"/>
              </a:rPr>
              <a:t>Using graph drawing as an example:​</a:t>
            </a:r>
          </a:p>
          <a:p>
            <a:r>
              <a:rPr lang="en-US" sz="3200">
                <a:latin typeface="Calibri Light"/>
                <a:cs typeface="Segoe UI"/>
              </a:rPr>
              <a:t>1. Please draw a graph of your results.           Independent​</a:t>
            </a:r>
          </a:p>
          <a:p>
            <a:endParaRPr lang="en-US" sz="3200">
              <a:latin typeface="Calibri Light"/>
              <a:cs typeface="Segoe UI"/>
            </a:endParaRPr>
          </a:p>
          <a:p>
            <a:r>
              <a:rPr lang="en-US" sz="3200">
                <a:latin typeface="Calibri Light"/>
                <a:cs typeface="Segoe UI"/>
              </a:rPr>
              <a:t>2.​ What measurements will you be using along the horizontal/vertical section of graph?​</a:t>
            </a:r>
          </a:p>
          <a:p>
            <a:r>
              <a:rPr lang="en-US" sz="3200">
                <a:latin typeface="Calibri Light"/>
                <a:cs typeface="Segoe UI"/>
              </a:rPr>
              <a:t>What should we start and finish with?​           Semi – independent </a:t>
            </a:r>
          </a:p>
          <a:p>
            <a:endParaRPr lang="en-US" sz="3200">
              <a:latin typeface="Calibri Light"/>
              <a:cs typeface="Segoe UI"/>
            </a:endParaRPr>
          </a:p>
          <a:p>
            <a:r>
              <a:rPr lang="en-US" sz="3200">
                <a:latin typeface="Calibri Light"/>
                <a:cs typeface="Segoe UI"/>
              </a:rPr>
              <a:t>3. Provide students with a graph already calibrated and they plot their answers​.               Teacher - led</a:t>
            </a:r>
          </a:p>
        </p:txBody>
      </p:sp>
      <p:pic>
        <p:nvPicPr>
          <p:cNvPr id="8" name="Picture 7" descr="C:\Users\10435\AppData\Local\Microsoft\Windows\Temporary Internet Files\Content.Outlook\74QGF024\SM_LogoCrest_InstEducation.jpg">
            <a:extLst>
              <a:ext uri="{FF2B5EF4-FFF2-40B4-BE49-F238E27FC236}">
                <a16:creationId xmlns:a16="http://schemas.microsoft.com/office/drawing/2014/main" id="{743B019A-02EF-45D8-AEB4-A430BB8C1FA5}"/>
              </a:ext>
            </a:extLst>
          </p:cNvPr>
          <p:cNvPicPr/>
          <p:nvPr/>
        </p:nvPicPr>
        <p:blipFill rotWithShape="1">
          <a:blip r:embed="rId2" cstate="print">
            <a:extLst>
              <a:ext uri="{28A0092B-C50C-407E-A947-70E740481C1C}">
                <a14:useLocalDpi xmlns:a14="http://schemas.microsoft.com/office/drawing/2010/main" val="0"/>
              </a:ext>
            </a:extLst>
          </a:blip>
          <a:srcRect l="10812" t="13680" r="8109" b="11311"/>
          <a:stretch/>
        </p:blipFill>
        <p:spPr bwMode="auto">
          <a:xfrm>
            <a:off x="10041024" y="253573"/>
            <a:ext cx="2000250" cy="151447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6468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A902DE43-1B39-440C-AD1B-6D12C2413EAE}"/>
              </a:ext>
            </a:extLst>
          </p:cNvPr>
          <p:cNvSpPr>
            <a:spLocks noGrp="1"/>
          </p:cNvSpPr>
          <p:nvPr>
            <p:ph idx="1"/>
          </p:nvPr>
        </p:nvSpPr>
        <p:spPr/>
        <p:txBody>
          <a:bodyPr/>
          <a:lstStyle/>
          <a:p>
            <a:r>
              <a:rPr lang="en-GB" dirty="0"/>
              <a:t>You have a series of example developing the hooks on the </a:t>
            </a:r>
            <a:r>
              <a:rPr lang="en-GB" dirty="0" err="1"/>
              <a:t>moodle</a:t>
            </a:r>
            <a:r>
              <a:rPr lang="en-GB" dirty="0"/>
              <a:t> page. Select the developing the hook entitled diffusing skittles. </a:t>
            </a:r>
          </a:p>
          <a:p>
            <a:r>
              <a:rPr lang="en-GB" dirty="0"/>
              <a:t>You have been given the working scientifically vocabulary links for lower KS2 and upper KS2. What is expected of a KS3 student. Use the KS3 science national curriculum to help. </a:t>
            </a:r>
          </a:p>
          <a:p>
            <a:endParaRPr lang="en-GB" dirty="0"/>
          </a:p>
          <a:p>
            <a:r>
              <a:rPr lang="en-GB" dirty="0"/>
              <a:t>The plan has a question for lower key stage two and upper key stage 2. What would the question for key stage 3 look like? </a:t>
            </a:r>
          </a:p>
        </p:txBody>
      </p:sp>
      <p:sp>
        <p:nvSpPr>
          <p:cNvPr id="7" name="Title 6">
            <a:extLst>
              <a:ext uri="{FF2B5EF4-FFF2-40B4-BE49-F238E27FC236}">
                <a16:creationId xmlns:a16="http://schemas.microsoft.com/office/drawing/2014/main" id="{FCFA1E20-B9BE-4AC5-BA96-A9178612B558}"/>
              </a:ext>
            </a:extLst>
          </p:cNvPr>
          <p:cNvSpPr>
            <a:spLocks noGrp="1"/>
          </p:cNvSpPr>
          <p:nvPr>
            <p:ph type="title"/>
          </p:nvPr>
        </p:nvSpPr>
        <p:spPr/>
        <p:txBody>
          <a:bodyPr/>
          <a:lstStyle/>
          <a:p>
            <a:r>
              <a:rPr lang="en-GB" dirty="0"/>
              <a:t>Task constructing questions and KS links</a:t>
            </a:r>
          </a:p>
        </p:txBody>
      </p:sp>
    </p:spTree>
    <p:extLst>
      <p:ext uri="{BB962C8B-B14F-4D97-AF65-F5344CB8AC3E}">
        <p14:creationId xmlns:p14="http://schemas.microsoft.com/office/powerpoint/2010/main" val="1614945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2" descr="A screenshot of a social media post&#10;&#10;Description automatically generated">
            <a:extLst>
              <a:ext uri="{FF2B5EF4-FFF2-40B4-BE49-F238E27FC236}">
                <a16:creationId xmlns:a16="http://schemas.microsoft.com/office/drawing/2014/main" id="{9E2E4472-22B8-42F0-B84F-4FCB7F733FB8}"/>
              </a:ext>
            </a:extLst>
          </p:cNvPr>
          <p:cNvPicPr>
            <a:picLocks noGrp="1" noChangeAspect="1"/>
          </p:cNvPicPr>
          <p:nvPr>
            <p:ph idx="1"/>
          </p:nvPr>
        </p:nvPicPr>
        <p:blipFill rotWithShape="1">
          <a:blip r:embed="rId2"/>
          <a:srcRect l="24843" t="66771" r="59290" b="25392"/>
          <a:stretch/>
        </p:blipFill>
        <p:spPr>
          <a:xfrm>
            <a:off x="492067" y="5091339"/>
            <a:ext cx="4382965" cy="1415982"/>
          </a:xfrm>
        </p:spPr>
      </p:pic>
      <p:sp>
        <p:nvSpPr>
          <p:cNvPr id="11" name="Rectangle 10">
            <a:extLst>
              <a:ext uri="{FF2B5EF4-FFF2-40B4-BE49-F238E27FC236}">
                <a16:creationId xmlns:a16="http://schemas.microsoft.com/office/drawing/2014/main" id="{226F911D-431C-4C2B-8C87-7E03CF3690F8}"/>
              </a:ext>
            </a:extLst>
          </p:cNvPr>
          <p:cNvSpPr/>
          <p:nvPr/>
        </p:nvSpPr>
        <p:spPr>
          <a:xfrm>
            <a:off x="6660670" y="2699352"/>
            <a:ext cx="5194881" cy="4739759"/>
          </a:xfrm>
          <a:prstGeom prst="rect">
            <a:avLst/>
          </a:prstGeom>
        </p:spPr>
        <p:txBody>
          <a:bodyPr wrap="square" lIns="91440" tIns="45720" rIns="91440" bIns="45720" anchor="t">
            <a:spAutoFit/>
          </a:bodyPr>
          <a:lstStyle/>
          <a:p>
            <a:r>
              <a:rPr lang="en-GB" b="1" i="1" u="sng" dirty="0"/>
              <a:t>Method: </a:t>
            </a:r>
          </a:p>
          <a:p>
            <a:r>
              <a:rPr lang="en-GB" sz="1200" u="sng" dirty="0"/>
              <a:t>You will need:</a:t>
            </a:r>
          </a:p>
          <a:p>
            <a:pPr marL="171450" indent="-171450">
              <a:buFont typeface="Arial" panose="020B0604020202020204" pitchFamily="34" charset="0"/>
              <a:buChar char="•"/>
            </a:pPr>
            <a:r>
              <a:rPr lang="en-GB" sz="1600" dirty="0"/>
              <a:t>4 x large plastic plates</a:t>
            </a:r>
            <a:endParaRPr lang="en-GB" sz="1600" dirty="0">
              <a:cs typeface="Calibri"/>
            </a:endParaRPr>
          </a:p>
          <a:p>
            <a:pPr marL="171450" indent="-171450">
              <a:buFont typeface="Arial" panose="020B0604020202020204" pitchFamily="34" charset="0"/>
              <a:buChar char="•"/>
            </a:pPr>
            <a:r>
              <a:rPr lang="en-GB" sz="1600" dirty="0"/>
              <a:t>1 x packet of skittles </a:t>
            </a:r>
            <a:endParaRPr lang="en-GB" sz="1600" dirty="0">
              <a:cs typeface="Calibri"/>
            </a:endParaRPr>
          </a:p>
          <a:p>
            <a:pPr marL="171450" indent="-171450">
              <a:buFont typeface="Arial" panose="020B0604020202020204" pitchFamily="34" charset="0"/>
              <a:buChar char="•"/>
            </a:pPr>
            <a:r>
              <a:rPr lang="en-GB" sz="1600" dirty="0"/>
              <a:t>Water at different temperatures</a:t>
            </a:r>
            <a:endParaRPr lang="en-GB" sz="1600" dirty="0">
              <a:cs typeface="Calibri"/>
            </a:endParaRPr>
          </a:p>
          <a:p>
            <a:pPr marL="171450" indent="-171450">
              <a:buFont typeface="Arial" panose="020B0604020202020204" pitchFamily="34" charset="0"/>
              <a:buChar char="•"/>
            </a:pPr>
            <a:r>
              <a:rPr lang="en-GB" sz="1600" dirty="0"/>
              <a:t>Stopwatch</a:t>
            </a:r>
            <a:endParaRPr lang="en-GB" sz="1600" dirty="0">
              <a:cs typeface="Calibri"/>
            </a:endParaRPr>
          </a:p>
          <a:p>
            <a:pPr marL="171450" indent="-171450">
              <a:buFont typeface="Arial" panose="020B0604020202020204" pitchFamily="34" charset="0"/>
              <a:buChar char="•"/>
            </a:pPr>
            <a:r>
              <a:rPr lang="en-GB" sz="1600" dirty="0"/>
              <a:t>Thermometer. </a:t>
            </a:r>
            <a:endParaRPr lang="en-GB" sz="1600" dirty="0">
              <a:cs typeface="Calibri"/>
            </a:endParaRPr>
          </a:p>
          <a:p>
            <a:endParaRPr lang="en-GB" sz="1600" dirty="0">
              <a:cs typeface="Calibri"/>
            </a:endParaRPr>
          </a:p>
          <a:p>
            <a:pPr marL="228600" indent="-228600">
              <a:buAutoNum type="arabicPeriod"/>
            </a:pPr>
            <a:r>
              <a:rPr lang="en-GB" sz="1600" dirty="0"/>
              <a:t>Place different coloured skittles around the edge of the plate.</a:t>
            </a:r>
            <a:endParaRPr lang="en-GB" sz="1600" dirty="0">
              <a:cs typeface="Calibri"/>
            </a:endParaRPr>
          </a:p>
          <a:p>
            <a:pPr marL="228600" indent="-228600">
              <a:buAutoNum type="arabicPeriod"/>
            </a:pPr>
            <a:r>
              <a:rPr lang="en-GB" sz="1600" dirty="0"/>
              <a:t>Add 100ml of cold water in the centre of the plate</a:t>
            </a:r>
            <a:endParaRPr lang="en-GB" sz="1600" dirty="0">
              <a:cs typeface="Calibri"/>
            </a:endParaRPr>
          </a:p>
          <a:p>
            <a:pPr marL="228600" indent="-228600">
              <a:buAutoNum type="arabicPeriod"/>
            </a:pPr>
            <a:r>
              <a:rPr lang="en-GB" sz="1600" dirty="0"/>
              <a:t>Time how long it takes for the dye to diffuse - to travel to the centre of the plate. </a:t>
            </a:r>
            <a:endParaRPr lang="en-GB" sz="1600" dirty="0">
              <a:cs typeface="Calibri"/>
            </a:endParaRPr>
          </a:p>
          <a:p>
            <a:endParaRPr lang="en-GB" sz="1600" dirty="0">
              <a:cs typeface="Calibri"/>
            </a:endParaRPr>
          </a:p>
          <a:p>
            <a:r>
              <a:rPr lang="en-GB" sz="1600" dirty="0"/>
              <a:t>Repeat the experiment using different temperatures of water.</a:t>
            </a:r>
            <a:endParaRPr lang="en-GB" sz="1600" dirty="0">
              <a:cs typeface="Calibri"/>
            </a:endParaRPr>
          </a:p>
          <a:p>
            <a:endParaRPr lang="en-GB" sz="1600" dirty="0">
              <a:cs typeface="Calibri"/>
            </a:endParaRPr>
          </a:p>
          <a:p>
            <a:endParaRPr lang="en-GB" sz="1600" dirty="0">
              <a:cs typeface="Calibri"/>
            </a:endParaRPr>
          </a:p>
          <a:p>
            <a:endParaRPr lang="en-GB" sz="1600" dirty="0">
              <a:cs typeface="Calibri"/>
            </a:endParaRPr>
          </a:p>
        </p:txBody>
      </p:sp>
      <p:sp>
        <p:nvSpPr>
          <p:cNvPr id="13" name="TextBox 12">
            <a:extLst>
              <a:ext uri="{FF2B5EF4-FFF2-40B4-BE49-F238E27FC236}">
                <a16:creationId xmlns:a16="http://schemas.microsoft.com/office/drawing/2014/main" id="{D629C762-A4B1-4473-8E8F-241C41E18E83}"/>
              </a:ext>
            </a:extLst>
          </p:cNvPr>
          <p:cNvSpPr txBox="1"/>
          <p:nvPr/>
        </p:nvSpPr>
        <p:spPr>
          <a:xfrm>
            <a:off x="8819630" y="-26"/>
            <a:ext cx="2405296" cy="954107"/>
          </a:xfrm>
          <a:prstGeom prst="rect">
            <a:avLst/>
          </a:prstGeom>
          <a:noFill/>
        </p:spPr>
        <p:txBody>
          <a:bodyPr wrap="square" rtlCol="0" anchor="t">
            <a:spAutoFit/>
          </a:bodyPr>
          <a:lstStyle/>
          <a:p>
            <a:r>
              <a:rPr lang="en-GB" b="1" i="1" u="sng" dirty="0"/>
              <a:t>Vocabulary</a:t>
            </a:r>
          </a:p>
          <a:p>
            <a:endParaRPr lang="en-GB" sz="1400" b="1" u="sng" dirty="0"/>
          </a:p>
          <a:p>
            <a:endParaRPr lang="en-GB" sz="1200" dirty="0"/>
          </a:p>
          <a:p>
            <a:r>
              <a:rPr lang="en-GB" sz="1200" dirty="0"/>
              <a:t>                           </a:t>
            </a:r>
          </a:p>
        </p:txBody>
      </p:sp>
      <p:sp>
        <p:nvSpPr>
          <p:cNvPr id="17" name="TextBox 16">
            <a:extLst>
              <a:ext uri="{FF2B5EF4-FFF2-40B4-BE49-F238E27FC236}">
                <a16:creationId xmlns:a16="http://schemas.microsoft.com/office/drawing/2014/main" id="{BBF05E07-01AF-47D5-A000-A8BCC080E648}"/>
              </a:ext>
            </a:extLst>
          </p:cNvPr>
          <p:cNvSpPr txBox="1"/>
          <p:nvPr/>
        </p:nvSpPr>
        <p:spPr>
          <a:xfrm>
            <a:off x="995074" y="4858670"/>
            <a:ext cx="4363864" cy="861774"/>
          </a:xfrm>
          <a:prstGeom prst="rect">
            <a:avLst/>
          </a:prstGeom>
          <a:noFill/>
        </p:spPr>
        <p:txBody>
          <a:bodyPr wrap="square" rtlCol="0" anchor="t">
            <a:spAutoFit/>
          </a:bodyPr>
          <a:lstStyle/>
          <a:p>
            <a:r>
              <a:rPr lang="en-GB" sz="1600" b="1" u="sng" dirty="0"/>
              <a:t>National Curriculum links: </a:t>
            </a:r>
          </a:p>
          <a:p>
            <a:endParaRPr lang="en-GB" sz="1600" b="1" u="sng" dirty="0"/>
          </a:p>
          <a:p>
            <a:endParaRPr lang="en-GB" dirty="0"/>
          </a:p>
        </p:txBody>
      </p:sp>
      <p:sp>
        <p:nvSpPr>
          <p:cNvPr id="23" name="TextBox 22">
            <a:extLst>
              <a:ext uri="{FF2B5EF4-FFF2-40B4-BE49-F238E27FC236}">
                <a16:creationId xmlns:a16="http://schemas.microsoft.com/office/drawing/2014/main" id="{B5383956-5471-49C8-8BD9-9A726A726B33}"/>
              </a:ext>
            </a:extLst>
          </p:cNvPr>
          <p:cNvSpPr txBox="1"/>
          <p:nvPr/>
        </p:nvSpPr>
        <p:spPr>
          <a:xfrm>
            <a:off x="832757" y="2111828"/>
            <a:ext cx="3477985"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cs typeface="Segoe UI"/>
              </a:rPr>
              <a:t>Science behind it.....</a:t>
            </a:r>
            <a:r>
              <a:rPr lang="en-US" dirty="0">
                <a:cs typeface="Segoe UI"/>
              </a:rPr>
              <a:t>​</a:t>
            </a:r>
          </a:p>
          <a:p>
            <a:r>
              <a:rPr lang="en-GB" dirty="0">
                <a:cs typeface="Segoe UI"/>
              </a:rPr>
              <a:t>The coloured dye in the skittles is soluble in water. The water molecules have kinetic energy. This causes the dye to move. The hot water has more kinetic energy and therefore the dye travels faster across the plate. </a:t>
            </a:r>
          </a:p>
        </p:txBody>
      </p:sp>
      <p:graphicFrame>
        <p:nvGraphicFramePr>
          <p:cNvPr id="24" name="Table 24">
            <a:extLst>
              <a:ext uri="{FF2B5EF4-FFF2-40B4-BE49-F238E27FC236}">
                <a16:creationId xmlns:a16="http://schemas.microsoft.com/office/drawing/2014/main" id="{65D14650-862A-435D-AFAA-4B03E49F5EC3}"/>
              </a:ext>
            </a:extLst>
          </p:cNvPr>
          <p:cNvGraphicFramePr>
            <a:graphicFrameLocks noGrp="1"/>
          </p:cNvGraphicFramePr>
          <p:nvPr/>
        </p:nvGraphicFramePr>
        <p:xfrm>
          <a:off x="6313714" y="449035"/>
          <a:ext cx="5732488" cy="1559560"/>
        </p:xfrm>
        <a:graphic>
          <a:graphicData uri="http://schemas.openxmlformats.org/drawingml/2006/table">
            <a:tbl>
              <a:tblPr firstRow="1" bandRow="1">
                <a:tableStyleId>{5C22544A-7EE6-4342-B048-85BDC9FD1C3A}</a:tableStyleId>
              </a:tblPr>
              <a:tblGrid>
                <a:gridCol w="2866244">
                  <a:extLst>
                    <a:ext uri="{9D8B030D-6E8A-4147-A177-3AD203B41FA5}">
                      <a16:colId xmlns:a16="http://schemas.microsoft.com/office/drawing/2014/main" val="4191746935"/>
                    </a:ext>
                  </a:extLst>
                </a:gridCol>
                <a:gridCol w="2866244">
                  <a:extLst>
                    <a:ext uri="{9D8B030D-6E8A-4147-A177-3AD203B41FA5}">
                      <a16:colId xmlns:a16="http://schemas.microsoft.com/office/drawing/2014/main" val="2263802380"/>
                    </a:ext>
                  </a:extLst>
                </a:gridCol>
              </a:tblGrid>
              <a:tr h="370840">
                <a:tc>
                  <a:txBody>
                    <a:bodyPr/>
                    <a:lstStyle/>
                    <a:p>
                      <a:r>
                        <a:rPr lang="en-US" dirty="0"/>
                        <a:t>LKS2</a:t>
                      </a:r>
                    </a:p>
                  </a:txBody>
                  <a:tcPr/>
                </a:tc>
                <a:tc>
                  <a:txBody>
                    <a:bodyPr/>
                    <a:lstStyle/>
                    <a:p>
                      <a:r>
                        <a:rPr lang="en-US" dirty="0"/>
                        <a:t>UKS2</a:t>
                      </a:r>
                    </a:p>
                  </a:txBody>
                  <a:tcPr/>
                </a:tc>
                <a:extLst>
                  <a:ext uri="{0D108BD9-81ED-4DB2-BD59-A6C34878D82A}">
                    <a16:rowId xmlns:a16="http://schemas.microsoft.com/office/drawing/2014/main" val="1849384869"/>
                  </a:ext>
                </a:extLst>
              </a:tr>
              <a:tr h="741679">
                <a:tc>
                  <a:txBody>
                    <a:bodyPr/>
                    <a:lstStyle/>
                    <a:p>
                      <a:pPr lvl="0">
                        <a:buNone/>
                      </a:pPr>
                      <a:r>
                        <a:rPr lang="en-US" sz="1800" b="0" i="0" u="none" strike="noStrike" noProof="0" dirty="0">
                          <a:latin typeface="Calibri"/>
                        </a:rPr>
                        <a:t>I can spot patterns and refer to these when answering the questions, I set at the start of the experiment.</a:t>
                      </a:r>
                      <a:endParaRPr lang="en-US" dirty="0"/>
                    </a:p>
                  </a:txBody>
                  <a:tcPr/>
                </a:tc>
                <a:tc>
                  <a:txBody>
                    <a:bodyPr/>
                    <a:lstStyle/>
                    <a:p>
                      <a:pPr lvl="0">
                        <a:buNone/>
                      </a:pPr>
                      <a:r>
                        <a:rPr lang="en-US" sz="1800" b="0" i="0" u="none" strike="noStrike" noProof="0" dirty="0">
                          <a:latin typeface="Calibri"/>
                        </a:rPr>
                        <a:t>I can use data from primary and secondary sources to explain causal relationships </a:t>
                      </a:r>
                      <a:endParaRPr lang="en-US" dirty="0"/>
                    </a:p>
                  </a:txBody>
                  <a:tcPr/>
                </a:tc>
                <a:extLst>
                  <a:ext uri="{0D108BD9-81ED-4DB2-BD59-A6C34878D82A}">
                    <a16:rowId xmlns:a16="http://schemas.microsoft.com/office/drawing/2014/main" val="1892400871"/>
                  </a:ext>
                </a:extLst>
              </a:tr>
            </a:tbl>
          </a:graphicData>
        </a:graphic>
      </p:graphicFrame>
      <p:sp>
        <p:nvSpPr>
          <p:cNvPr id="25" name="TextBox 24">
            <a:extLst>
              <a:ext uri="{FF2B5EF4-FFF2-40B4-BE49-F238E27FC236}">
                <a16:creationId xmlns:a16="http://schemas.microsoft.com/office/drawing/2014/main" id="{CB3A6880-E4A1-439A-8DAC-3AE5F712B4C7}"/>
              </a:ext>
            </a:extLst>
          </p:cNvPr>
          <p:cNvSpPr txBox="1"/>
          <p:nvPr/>
        </p:nvSpPr>
        <p:spPr>
          <a:xfrm>
            <a:off x="710293" y="302079"/>
            <a:ext cx="5151663"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t>Working scientifically skills/questions: Interpreting results</a:t>
            </a:r>
          </a:p>
          <a:p>
            <a:r>
              <a:rPr lang="en-GB" b="1" dirty="0">
                <a:cs typeface="Calibri"/>
              </a:rPr>
              <a:t>LKS2 </a:t>
            </a:r>
            <a:r>
              <a:rPr lang="en-GB" dirty="0">
                <a:cs typeface="Calibri"/>
              </a:rPr>
              <a:t>Can you see a pattern in your results.</a:t>
            </a:r>
          </a:p>
          <a:p>
            <a:r>
              <a:rPr lang="en-GB" b="1" dirty="0">
                <a:cs typeface="Calibri"/>
              </a:rPr>
              <a:t>UKS2</a:t>
            </a:r>
            <a:r>
              <a:rPr lang="en-GB" dirty="0">
                <a:cs typeface="Calibri"/>
              </a:rPr>
              <a:t> How does the temperature of the water affect the time the sweet takes to dissolve? </a:t>
            </a:r>
          </a:p>
        </p:txBody>
      </p:sp>
      <p:sp>
        <p:nvSpPr>
          <p:cNvPr id="14" name="TextBox 13">
            <a:extLst>
              <a:ext uri="{FF2B5EF4-FFF2-40B4-BE49-F238E27FC236}">
                <a16:creationId xmlns:a16="http://schemas.microsoft.com/office/drawing/2014/main" id="{17FE3FFD-F38B-4AA9-A364-7E7A3E22951A}"/>
              </a:ext>
            </a:extLst>
          </p:cNvPr>
          <p:cNvSpPr txBox="1"/>
          <p:nvPr/>
        </p:nvSpPr>
        <p:spPr>
          <a:xfrm>
            <a:off x="2549983" y="-30342"/>
            <a:ext cx="51516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0070C0"/>
                </a:solidFill>
                <a:latin typeface="Verdana"/>
              </a:rPr>
              <a:t>Developing the Hook! Diffusing skittles</a:t>
            </a:r>
            <a:endParaRPr lang="en-US" dirty="0"/>
          </a:p>
        </p:txBody>
      </p:sp>
    </p:spTree>
    <p:extLst>
      <p:ext uri="{BB962C8B-B14F-4D97-AF65-F5344CB8AC3E}">
        <p14:creationId xmlns:p14="http://schemas.microsoft.com/office/powerpoint/2010/main" val="1551742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anim calcmode="lin" valueType="num">
                                      <p:cBhvr additive="base">
                                        <p:cTn id="13" dur="500" fill="hold"/>
                                        <p:tgtEl>
                                          <p:spTgt spid="25"/>
                                        </p:tgtEl>
                                        <p:attrNameLst>
                                          <p:attrName>ppt_x</p:attrName>
                                        </p:attrNameLst>
                                      </p:cBhvr>
                                      <p:tavLst>
                                        <p:tav tm="0">
                                          <p:val>
                                            <p:strVal val="#ppt_x"/>
                                          </p:val>
                                        </p:tav>
                                        <p:tav tm="100000">
                                          <p:val>
                                            <p:strVal val="#ppt_x"/>
                                          </p:val>
                                        </p:tav>
                                      </p:tavLst>
                                    </p:anim>
                                    <p:anim calcmode="lin" valueType="num">
                                      <p:cBhvr additive="base">
                                        <p:cTn id="14"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ppt_x"/>
                                          </p:val>
                                        </p:tav>
                                        <p:tav tm="100000">
                                          <p:val>
                                            <p:strVal val="#ppt_x"/>
                                          </p:val>
                                        </p:tav>
                                      </p:tavLst>
                                    </p:anim>
                                    <p:anim calcmode="lin" valueType="num">
                                      <p:cBhvr additive="base">
                                        <p:cTn id="2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fill="hold"/>
                                        <p:tgtEl>
                                          <p:spTgt spid="23"/>
                                        </p:tgtEl>
                                        <p:attrNameLst>
                                          <p:attrName>ppt_x</p:attrName>
                                        </p:attrNameLst>
                                      </p:cBhvr>
                                      <p:tavLst>
                                        <p:tav tm="0">
                                          <p:val>
                                            <p:strVal val="#ppt_x"/>
                                          </p:val>
                                        </p:tav>
                                        <p:tav tm="100000">
                                          <p:val>
                                            <p:strVal val="#ppt_x"/>
                                          </p:val>
                                        </p:tav>
                                      </p:tavLst>
                                    </p:anim>
                                    <p:anim calcmode="lin" valueType="num">
                                      <p:cBhvr additive="base">
                                        <p:cTn id="3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ppt_x"/>
                                          </p:val>
                                        </p:tav>
                                        <p:tav tm="100000">
                                          <p:val>
                                            <p:strVal val="#ppt_x"/>
                                          </p:val>
                                        </p:tav>
                                      </p:tavLst>
                                    </p:anim>
                                    <p:anim calcmode="lin" valueType="num">
                                      <p:cBhvr additive="base">
                                        <p:cTn id="4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7" grpId="0"/>
      <p:bldP spid="23" grpId="0"/>
      <p:bldP spid="25"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a:hlinkClick r:id="" action="ppaction://media"/>
            <a:extLst>
              <a:ext uri="{FF2B5EF4-FFF2-40B4-BE49-F238E27FC236}">
                <a16:creationId xmlns:a16="http://schemas.microsoft.com/office/drawing/2014/main" id="{56581074-A9BA-4E12-8018-8DAB4AFF7DBD}"/>
              </a:ext>
            </a:extLst>
          </p:cNvPr>
          <p:cNvPicPr>
            <a:picLocks noRot="1" noChangeAspect="1"/>
          </p:cNvPicPr>
          <p:nvPr>
            <a:videoFile r:link="rId1"/>
          </p:nvPr>
        </p:nvPicPr>
        <p:blipFill>
          <a:blip r:embed="rId3"/>
          <a:stretch>
            <a:fillRect/>
          </a:stretch>
        </p:blipFill>
        <p:spPr>
          <a:xfrm>
            <a:off x="1216924" y="1358378"/>
            <a:ext cx="5561463" cy="4220854"/>
          </a:xfrm>
          <a:prstGeom prst="rect">
            <a:avLst/>
          </a:prstGeom>
        </p:spPr>
      </p:pic>
      <p:sp>
        <p:nvSpPr>
          <p:cNvPr id="5" name="TextBox 4">
            <a:extLst>
              <a:ext uri="{FF2B5EF4-FFF2-40B4-BE49-F238E27FC236}">
                <a16:creationId xmlns:a16="http://schemas.microsoft.com/office/drawing/2014/main" id="{04C07198-DBC3-45FE-A4AD-FEF40E2A1020}"/>
              </a:ext>
            </a:extLst>
          </p:cNvPr>
          <p:cNvSpPr txBox="1"/>
          <p:nvPr/>
        </p:nvSpPr>
        <p:spPr>
          <a:xfrm>
            <a:off x="3109416" y="482220"/>
            <a:ext cx="550687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cs typeface="Calibri"/>
              </a:rPr>
              <a:t>A good science practical?</a:t>
            </a:r>
          </a:p>
        </p:txBody>
      </p:sp>
      <p:pic>
        <p:nvPicPr>
          <p:cNvPr id="7" name="Picture 6" descr="C:\Users\10435\AppData\Local\Microsoft\Windows\Temporary Internet Files\Content.Outlook\74QGF024\SM_LogoCrest_InstEducation.jpg">
            <a:extLst>
              <a:ext uri="{FF2B5EF4-FFF2-40B4-BE49-F238E27FC236}">
                <a16:creationId xmlns:a16="http://schemas.microsoft.com/office/drawing/2014/main" id="{5BCC71C1-9203-430A-88F3-5F482018741D}"/>
              </a:ext>
            </a:extLst>
          </p:cNvPr>
          <p:cNvPicPr/>
          <p:nvPr/>
        </p:nvPicPr>
        <p:blipFill rotWithShape="1">
          <a:blip r:embed="rId4" cstate="print">
            <a:extLst>
              <a:ext uri="{28A0092B-C50C-407E-A947-70E740481C1C}">
                <a14:useLocalDpi xmlns:a14="http://schemas.microsoft.com/office/drawing/2010/main" val="0"/>
              </a:ext>
            </a:extLst>
          </a:blip>
          <a:srcRect l="10812" t="13680" r="8109" b="11311"/>
          <a:stretch/>
        </p:blipFill>
        <p:spPr bwMode="auto">
          <a:xfrm>
            <a:off x="10041024" y="253573"/>
            <a:ext cx="2000250" cy="1514475"/>
          </a:xfrm>
          <a:prstGeom prst="rect">
            <a:avLst/>
          </a:prstGeom>
          <a:noFill/>
          <a:ln>
            <a:noFill/>
          </a:ln>
          <a:extLst>
            <a:ext uri="{53640926-AAD7-44D8-BBD7-CCE9431645EC}">
              <a14:shadowObscured xmlns:a14="http://schemas.microsoft.com/office/drawing/2010/main"/>
            </a:ext>
          </a:extLst>
        </p:spPr>
      </p:pic>
      <p:pic>
        <p:nvPicPr>
          <p:cNvPr id="9" name="Picture 8" descr="A picture containing ax, tool&#10;&#10;Description automatically generated">
            <a:extLst>
              <a:ext uri="{FF2B5EF4-FFF2-40B4-BE49-F238E27FC236}">
                <a16:creationId xmlns:a16="http://schemas.microsoft.com/office/drawing/2014/main" id="{DA4018EC-24AB-4379-9CD4-092D35B45CA6}"/>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9348674" y="5778088"/>
            <a:ext cx="1023097" cy="831772"/>
          </a:xfrm>
          <a:prstGeom prst="rect">
            <a:avLst/>
          </a:prstGeom>
        </p:spPr>
      </p:pic>
      <p:sp>
        <p:nvSpPr>
          <p:cNvPr id="11" name="Rectangle 10">
            <a:extLst>
              <a:ext uri="{FF2B5EF4-FFF2-40B4-BE49-F238E27FC236}">
                <a16:creationId xmlns:a16="http://schemas.microsoft.com/office/drawing/2014/main" id="{8A907665-3670-46B9-96FF-B48AFC0D004A}"/>
              </a:ext>
            </a:extLst>
          </p:cNvPr>
          <p:cNvSpPr/>
          <p:nvPr/>
        </p:nvSpPr>
        <p:spPr>
          <a:xfrm>
            <a:off x="10471524" y="5721451"/>
            <a:ext cx="6096000" cy="923330"/>
          </a:xfrm>
          <a:prstGeom prst="rect">
            <a:avLst/>
          </a:prstGeom>
        </p:spPr>
        <p:txBody>
          <a:bodyPr>
            <a:spAutoFit/>
          </a:bodyPr>
          <a:lstStyle/>
          <a:p>
            <a:r>
              <a:rPr lang="en-GB"/>
              <a:t>@</a:t>
            </a:r>
            <a:r>
              <a:rPr lang="en-GB" err="1"/>
              <a:t>simmsprisci</a:t>
            </a:r>
            <a:endParaRPr lang="en-GB"/>
          </a:p>
          <a:p>
            <a:r>
              <a:rPr lang="en-GB"/>
              <a:t>@</a:t>
            </a:r>
            <a:r>
              <a:rPr lang="en-GB" err="1"/>
              <a:t>stmaryssecsci</a:t>
            </a:r>
            <a:endParaRPr lang="en-GB"/>
          </a:p>
          <a:p>
            <a:r>
              <a:rPr lang="en-GB"/>
              <a:t>@</a:t>
            </a:r>
            <a:r>
              <a:rPr lang="en-GB" err="1"/>
              <a:t>teachstmarys</a:t>
            </a:r>
            <a:endParaRPr lang="en-GB"/>
          </a:p>
        </p:txBody>
      </p:sp>
      <p:sp>
        <p:nvSpPr>
          <p:cNvPr id="13" name="TextBox 12">
            <a:extLst>
              <a:ext uri="{FF2B5EF4-FFF2-40B4-BE49-F238E27FC236}">
                <a16:creationId xmlns:a16="http://schemas.microsoft.com/office/drawing/2014/main" id="{093867F7-7585-4ACF-910A-711DA4E6B0BB}"/>
              </a:ext>
            </a:extLst>
          </p:cNvPr>
          <p:cNvSpPr txBox="1"/>
          <p:nvPr/>
        </p:nvSpPr>
        <p:spPr>
          <a:xfrm>
            <a:off x="6906581" y="2385863"/>
            <a:ext cx="5290781"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t>Think about is this a useful science experiment to promote learning? Why?</a:t>
            </a:r>
          </a:p>
        </p:txBody>
      </p:sp>
    </p:spTree>
    <p:extLst>
      <p:ext uri="{BB962C8B-B14F-4D97-AF65-F5344CB8AC3E}">
        <p14:creationId xmlns:p14="http://schemas.microsoft.com/office/powerpoint/2010/main" val="2474183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2B312-95B9-49CA-8125-378EA52C5838}"/>
              </a:ext>
            </a:extLst>
          </p:cNvPr>
          <p:cNvSpPr>
            <a:spLocks noGrp="1"/>
          </p:cNvSpPr>
          <p:nvPr>
            <p:ph type="title"/>
          </p:nvPr>
        </p:nvSpPr>
        <p:spPr/>
        <p:txBody>
          <a:bodyPr>
            <a:normAutofit fontScale="90000"/>
          </a:bodyPr>
          <a:lstStyle/>
          <a:p>
            <a:pPr algn="ctr"/>
            <a:r>
              <a:rPr lang="en-US" dirty="0">
                <a:cs typeface="Calibri Light"/>
              </a:rPr>
              <a:t>How do you promote scientific practical skills in your classroom? Share your ideas on </a:t>
            </a:r>
            <a:r>
              <a:rPr lang="en-US" dirty="0" err="1">
                <a:cs typeface="Calibri Light"/>
              </a:rPr>
              <a:t>vevox.app</a:t>
            </a:r>
            <a:r>
              <a:rPr lang="en-US" dirty="0">
                <a:cs typeface="Calibri Light"/>
              </a:rPr>
              <a:t> using the code on the board. </a:t>
            </a:r>
          </a:p>
        </p:txBody>
      </p:sp>
    </p:spTree>
    <p:extLst>
      <p:ext uri="{BB962C8B-B14F-4D97-AF65-F5344CB8AC3E}">
        <p14:creationId xmlns:p14="http://schemas.microsoft.com/office/powerpoint/2010/main" val="760116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786D6-595F-44B9-A03F-9CA18B96E3D7}"/>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a:solidFill>
                  <a:schemeClr val="tx1">
                    <a:lumMod val="85000"/>
                    <a:lumOff val="15000"/>
                  </a:schemeClr>
                </a:solidFill>
              </a:rPr>
              <a:t>Feedback </a:t>
            </a:r>
          </a:p>
        </p:txBody>
      </p:sp>
      <p:pic>
        <p:nvPicPr>
          <p:cNvPr id="4" name="Picture 4" descr="A picture containing table, indoor, LEGO, showing&#10;&#10;Description generated with high confidence">
            <a:extLst>
              <a:ext uri="{FF2B5EF4-FFF2-40B4-BE49-F238E27FC236}">
                <a16:creationId xmlns:a16="http://schemas.microsoft.com/office/drawing/2014/main" id="{29B3614C-0566-4734-9B10-1F80436B646A}"/>
              </a:ext>
            </a:extLst>
          </p:cNvPr>
          <p:cNvPicPr>
            <a:picLocks noGrp="1" noChangeAspect="1"/>
          </p:cNvPicPr>
          <p:nvPr>
            <p:ph idx="1"/>
          </p:nvPr>
        </p:nvPicPr>
        <p:blipFill rotWithShape="1">
          <a:blip r:embed="rId2">
            <a:extLst>
              <a:ext uri="{837473B0-CC2E-450A-ABE3-18F120FF3D39}">
                <a1611:picAttrSrcUrl xmlns:a1611="http://schemas.microsoft.com/office/drawing/2016/11/main" r:id="rId3"/>
              </a:ext>
            </a:extLst>
          </a:blip>
          <a:srcRect b="12110"/>
          <a:stretch/>
        </p:blipFill>
        <p:spPr>
          <a:xfrm>
            <a:off x="20" y="10"/>
            <a:ext cx="12191980" cy="6857990"/>
          </a:xfrm>
          <a:prstGeom prst="rect">
            <a:avLst/>
          </a:prstGeom>
        </p:spPr>
      </p:pic>
      <p:sp>
        <p:nvSpPr>
          <p:cNvPr id="6" name="TextBox 5">
            <a:extLst>
              <a:ext uri="{FF2B5EF4-FFF2-40B4-BE49-F238E27FC236}">
                <a16:creationId xmlns:a16="http://schemas.microsoft.com/office/drawing/2014/main" id="{8ECA7840-1917-48B6-B4EC-2AE208EC6697}"/>
              </a:ext>
            </a:extLst>
          </p:cNvPr>
          <p:cNvSpPr txBox="1"/>
          <p:nvPr/>
        </p:nvSpPr>
        <p:spPr>
          <a:xfrm>
            <a:off x="9737482" y="6657945"/>
            <a:ext cx="2454518"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4">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3">
                  <a:extLst>
                    <a:ext uri="{A12FA001-AC4F-418D-AE19-62706E023703}">
                      <ahyp:hlinkClr xmlns:ahyp="http://schemas.microsoft.com/office/drawing/2018/hyperlinkcolor" val="tx"/>
                    </a:ext>
                  </a:extLst>
                </a:hlinkClick>
              </a:rPr>
              <a:t>CC BY-SA-NC</a:t>
            </a:r>
            <a:r>
              <a:rPr lang="en-US" sz="700">
                <a:solidFill>
                  <a:srgbClr val="FFFFFF"/>
                </a:solidFill>
              </a:rPr>
              <a:t>.</a:t>
            </a:r>
          </a:p>
        </p:txBody>
      </p:sp>
    </p:spTree>
    <p:extLst>
      <p:ext uri="{BB962C8B-B14F-4D97-AF65-F5344CB8AC3E}">
        <p14:creationId xmlns:p14="http://schemas.microsoft.com/office/powerpoint/2010/main" val="36410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76AFF-21CC-44EA-A9E5-535B2A848BB7}"/>
              </a:ext>
            </a:extLst>
          </p:cNvPr>
          <p:cNvSpPr>
            <a:spLocks noGrp="1"/>
          </p:cNvSpPr>
          <p:nvPr>
            <p:ph type="title"/>
          </p:nvPr>
        </p:nvSpPr>
        <p:spPr/>
        <p:txBody>
          <a:bodyPr/>
          <a:lstStyle/>
          <a:p>
            <a:r>
              <a:rPr lang="en-US">
                <a:cs typeface="Calibri Light"/>
              </a:rPr>
              <a:t>Working scientifically skills in the National Curriculum </a:t>
            </a:r>
            <a:r>
              <a:rPr lang="en-US" sz="1800">
                <a:cs typeface="Calibri Light"/>
              </a:rPr>
              <a:t>(DfE 2013)</a:t>
            </a:r>
          </a:p>
        </p:txBody>
      </p:sp>
      <p:sp>
        <p:nvSpPr>
          <p:cNvPr id="3" name="Content Placeholder 2">
            <a:extLst>
              <a:ext uri="{FF2B5EF4-FFF2-40B4-BE49-F238E27FC236}">
                <a16:creationId xmlns:a16="http://schemas.microsoft.com/office/drawing/2014/main" id="{8E0B0DFD-F7A0-454F-AEFC-FA3507CD0C05}"/>
              </a:ext>
            </a:extLst>
          </p:cNvPr>
          <p:cNvSpPr>
            <a:spLocks noGrp="1"/>
          </p:cNvSpPr>
          <p:nvPr>
            <p:ph idx="1"/>
          </p:nvPr>
        </p:nvSpPr>
        <p:spPr/>
        <p:txBody>
          <a:bodyPr vert="horz" lIns="91440" tIns="45720" rIns="91440" bIns="45720" rtlCol="0" anchor="t">
            <a:normAutofit fontScale="70000" lnSpcReduction="20000"/>
          </a:bodyPr>
          <a:lstStyle/>
          <a:p>
            <a:r>
              <a:rPr lang="en-US">
                <a:ea typeface="+mn-lt"/>
                <a:cs typeface="+mn-lt"/>
              </a:rPr>
              <a:t>asking relevant questions and using different types of scientific enquiries to answer them</a:t>
            </a:r>
          </a:p>
          <a:p>
            <a:r>
              <a:rPr lang="en-US">
                <a:ea typeface="+mn-lt"/>
                <a:cs typeface="+mn-lt"/>
              </a:rPr>
              <a:t>setting up simple practical enquiries, comparative and fair tests</a:t>
            </a:r>
            <a:endParaRPr lang="en-US"/>
          </a:p>
          <a:p>
            <a:r>
              <a:rPr lang="en-US">
                <a:ea typeface="+mn-lt"/>
                <a:cs typeface="+mn-lt"/>
              </a:rPr>
              <a:t>making systematic and careful observations and, where appropriate, taking accurate measurements using standard units, using a range of equipment, including thermometers and data loggers</a:t>
            </a:r>
            <a:endParaRPr lang="en-US"/>
          </a:p>
          <a:p>
            <a:r>
              <a:rPr lang="en-US">
                <a:ea typeface="+mn-lt"/>
                <a:cs typeface="+mn-lt"/>
              </a:rPr>
              <a:t>gathering, recording, classifying and presenting data in a variety of ways to help in answering questions</a:t>
            </a:r>
            <a:endParaRPr lang="en-US"/>
          </a:p>
          <a:p>
            <a:r>
              <a:rPr lang="en-US">
                <a:ea typeface="+mn-lt"/>
                <a:cs typeface="+mn-lt"/>
              </a:rPr>
              <a:t>recording findings using simple scientific language, drawings, labelled diagrams, keys, bar charts, and tables</a:t>
            </a:r>
            <a:endParaRPr lang="en-US"/>
          </a:p>
          <a:p>
            <a:r>
              <a:rPr lang="en-US">
                <a:ea typeface="+mn-lt"/>
                <a:cs typeface="+mn-lt"/>
              </a:rPr>
              <a:t>reporting on findings from enquiries, including oral and written explanations, displays or presentations of results and conclusions</a:t>
            </a:r>
            <a:endParaRPr lang="en-US"/>
          </a:p>
          <a:p>
            <a:r>
              <a:rPr lang="en-US">
                <a:ea typeface="+mn-lt"/>
                <a:cs typeface="+mn-lt"/>
              </a:rPr>
              <a:t>using results to draw simple conclusions, make predictions for new values, suggest improvements and raise further questions</a:t>
            </a:r>
          </a:p>
          <a:p>
            <a:r>
              <a:rPr lang="en-US">
                <a:ea typeface="+mn-lt"/>
                <a:cs typeface="+mn-lt"/>
              </a:rPr>
              <a:t>identifying differences, similarities or changes related to simple scientific ideas and processes</a:t>
            </a:r>
            <a:endParaRPr lang="en-US"/>
          </a:p>
          <a:p>
            <a:r>
              <a:rPr lang="en-US">
                <a:ea typeface="+mn-lt"/>
                <a:cs typeface="+mn-lt"/>
              </a:rPr>
              <a:t>using straightforward scientific evidence to answer questions or to support their findings.</a:t>
            </a:r>
            <a:endParaRPr lang="en-US"/>
          </a:p>
          <a:p>
            <a:endParaRPr lang="en-US">
              <a:cs typeface="Calibri"/>
            </a:endParaRPr>
          </a:p>
        </p:txBody>
      </p:sp>
    </p:spTree>
    <p:extLst>
      <p:ext uri="{BB962C8B-B14F-4D97-AF65-F5344CB8AC3E}">
        <p14:creationId xmlns:p14="http://schemas.microsoft.com/office/powerpoint/2010/main" val="658166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750D9-281D-4231-8B92-095516E8C47E}"/>
              </a:ext>
            </a:extLst>
          </p:cNvPr>
          <p:cNvSpPr>
            <a:spLocks noGrp="1"/>
          </p:cNvSpPr>
          <p:nvPr>
            <p:ph type="title"/>
          </p:nvPr>
        </p:nvSpPr>
        <p:spPr/>
        <p:txBody>
          <a:bodyPr/>
          <a:lstStyle/>
          <a:p>
            <a:r>
              <a:rPr lang="en-GB">
                <a:cs typeface="Calibri Light"/>
              </a:rPr>
              <a:t>Working scientifically skills</a:t>
            </a:r>
            <a:endParaRPr lang="en-GB"/>
          </a:p>
        </p:txBody>
      </p:sp>
      <p:sp>
        <p:nvSpPr>
          <p:cNvPr id="3" name="Content Placeholder 2">
            <a:extLst>
              <a:ext uri="{FF2B5EF4-FFF2-40B4-BE49-F238E27FC236}">
                <a16:creationId xmlns:a16="http://schemas.microsoft.com/office/drawing/2014/main" id="{B30CEFE7-3D00-4A49-B32E-31111BDE4DFE}"/>
              </a:ext>
            </a:extLst>
          </p:cNvPr>
          <p:cNvSpPr>
            <a:spLocks noGrp="1"/>
          </p:cNvSpPr>
          <p:nvPr>
            <p:ph idx="1"/>
          </p:nvPr>
        </p:nvSpPr>
        <p:spPr>
          <a:xfrm>
            <a:off x="434788" y="1579096"/>
            <a:ext cx="10706099" cy="4765955"/>
          </a:xfrm>
        </p:spPr>
        <p:txBody>
          <a:bodyPr vert="horz" lIns="91440" tIns="45720" rIns="91440" bIns="45720" rtlCol="0" anchor="t">
            <a:normAutofit fontScale="92500" lnSpcReduction="10000"/>
          </a:bodyPr>
          <a:lstStyle/>
          <a:p>
            <a:pPr marL="0" indent="0">
              <a:buNone/>
            </a:pPr>
            <a:r>
              <a:rPr lang="en-GB">
                <a:cs typeface="Calibri"/>
              </a:rPr>
              <a:t>- Asking questions </a:t>
            </a:r>
          </a:p>
          <a:p>
            <a:pPr marL="0" indent="0">
              <a:buNone/>
            </a:pPr>
            <a:r>
              <a:rPr lang="en-GB">
                <a:cs typeface="Calibri"/>
              </a:rPr>
              <a:t>- Observing and measuring</a:t>
            </a:r>
          </a:p>
          <a:p>
            <a:pPr marL="0" indent="0">
              <a:buNone/>
            </a:pPr>
            <a:r>
              <a:rPr lang="en-GB">
                <a:cs typeface="Calibri"/>
              </a:rPr>
              <a:t>- Identifying and classifying (variables)</a:t>
            </a:r>
          </a:p>
          <a:p>
            <a:pPr marL="0" indent="0">
              <a:buNone/>
            </a:pPr>
            <a:r>
              <a:rPr lang="en-GB">
                <a:cs typeface="Calibri"/>
              </a:rPr>
              <a:t>- Gathering and recording data</a:t>
            </a:r>
          </a:p>
          <a:p>
            <a:pPr marL="0" indent="0">
              <a:buNone/>
            </a:pPr>
            <a:r>
              <a:rPr lang="en-GB">
                <a:cs typeface="Calibri"/>
              </a:rPr>
              <a:t>- Performing tests</a:t>
            </a:r>
          </a:p>
          <a:p>
            <a:pPr marL="0" indent="0">
              <a:buNone/>
            </a:pPr>
            <a:r>
              <a:rPr lang="en-GB">
                <a:cs typeface="Calibri"/>
              </a:rPr>
              <a:t>- Using equipment </a:t>
            </a:r>
          </a:p>
          <a:p>
            <a:pPr marL="0" indent="0">
              <a:buNone/>
            </a:pPr>
            <a:r>
              <a:rPr lang="en-GB">
                <a:cs typeface="Calibri"/>
              </a:rPr>
              <a:t>- Reporting, presenting and communicating data/findings (evaluation/analysis)</a:t>
            </a:r>
          </a:p>
          <a:p>
            <a:pPr marL="0" indent="0">
              <a:buNone/>
            </a:pPr>
            <a:r>
              <a:rPr lang="en-GB">
                <a:cs typeface="Calibri"/>
              </a:rPr>
              <a:t>- Planning and setting up different types of scientific enquiries (prediction)</a:t>
            </a:r>
          </a:p>
          <a:p>
            <a:pPr marL="0" indent="0">
              <a:buNone/>
            </a:pPr>
            <a:endParaRPr lang="en-GB">
              <a:cs typeface="Calibri"/>
            </a:endParaRPr>
          </a:p>
          <a:p>
            <a:pPr marL="0" indent="0" algn="ctr">
              <a:buNone/>
            </a:pPr>
            <a:r>
              <a:rPr lang="en-GB" sz="1900" b="1" i="1">
                <a:cs typeface="Calibri"/>
              </a:rPr>
              <a:t>Working scientifically in the Primary Classroom: Progression of Enquiry Skills from EYFS to KS3</a:t>
            </a:r>
          </a:p>
          <a:p>
            <a:pPr marL="0" indent="0" algn="ctr">
              <a:buNone/>
            </a:pPr>
            <a:r>
              <a:rPr lang="en-GB" sz="1900" b="1" i="1">
                <a:cs typeface="Calibri"/>
              </a:rPr>
              <a:t>The Salter Institute </a:t>
            </a:r>
          </a:p>
          <a:p>
            <a:pPr marL="0" indent="0">
              <a:buNone/>
            </a:pPr>
            <a:endParaRPr lang="en-GB" sz="1900" i="1">
              <a:cs typeface="Calibri"/>
            </a:endParaRPr>
          </a:p>
        </p:txBody>
      </p:sp>
    </p:spTree>
    <p:extLst>
      <p:ext uri="{BB962C8B-B14F-4D97-AF65-F5344CB8AC3E}">
        <p14:creationId xmlns:p14="http://schemas.microsoft.com/office/powerpoint/2010/main" val="540938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BE318-53CB-4123-BC36-41BA384A153D}"/>
              </a:ext>
            </a:extLst>
          </p:cNvPr>
          <p:cNvSpPr>
            <a:spLocks noGrp="1"/>
          </p:cNvSpPr>
          <p:nvPr>
            <p:ph type="title"/>
          </p:nvPr>
        </p:nvSpPr>
        <p:spPr>
          <a:xfrm>
            <a:off x="270162" y="545234"/>
            <a:ext cx="9074728" cy="2198399"/>
          </a:xfrm>
        </p:spPr>
        <p:txBody>
          <a:bodyPr>
            <a:normAutofit/>
          </a:bodyPr>
          <a:lstStyle/>
          <a:p>
            <a:pPr algn="ctr"/>
            <a:r>
              <a:rPr lang="en-US">
                <a:cs typeface="Calibri Light"/>
              </a:rPr>
              <a:t>Working scientifically skills – transition from KS1 – KS4  </a:t>
            </a:r>
            <a:br>
              <a:rPr lang="en-US">
                <a:cs typeface="Calibri Light"/>
              </a:rPr>
            </a:br>
            <a:endParaRPr lang="en-US">
              <a:cs typeface="Calibri Light"/>
            </a:endParaRPr>
          </a:p>
        </p:txBody>
      </p:sp>
      <p:pic>
        <p:nvPicPr>
          <p:cNvPr id="5" name="Picture 4" descr="C:\Users\10435\AppData\Local\Microsoft\Windows\Temporary Internet Files\Content.Outlook\74QGF024\SM_LogoCrest_InstEducation.jpg">
            <a:extLst>
              <a:ext uri="{FF2B5EF4-FFF2-40B4-BE49-F238E27FC236}">
                <a16:creationId xmlns:a16="http://schemas.microsoft.com/office/drawing/2014/main" id="{82D61205-9978-4609-B0F1-55EFDF2444E0}"/>
              </a:ext>
            </a:extLst>
          </p:cNvPr>
          <p:cNvPicPr/>
          <p:nvPr/>
        </p:nvPicPr>
        <p:blipFill rotWithShape="1">
          <a:blip r:embed="rId2" cstate="print">
            <a:extLst>
              <a:ext uri="{28A0092B-C50C-407E-A947-70E740481C1C}">
                <a14:useLocalDpi xmlns:a14="http://schemas.microsoft.com/office/drawing/2010/main" val="0"/>
              </a:ext>
            </a:extLst>
          </a:blip>
          <a:srcRect l="10812" t="13680" r="8109" b="11311"/>
          <a:stretch/>
        </p:blipFill>
        <p:spPr bwMode="auto">
          <a:xfrm>
            <a:off x="10041024" y="253573"/>
            <a:ext cx="2000250" cy="1514475"/>
          </a:xfrm>
          <a:prstGeom prst="rect">
            <a:avLst/>
          </a:prstGeom>
          <a:noFill/>
          <a:ln>
            <a:noFill/>
          </a:ln>
          <a:extLst>
            <a:ext uri="{53640926-AAD7-44D8-BBD7-CCE9431645EC}">
              <a14:shadowObscured xmlns:a14="http://schemas.microsoft.com/office/drawing/2010/main"/>
            </a:ext>
          </a:extLst>
        </p:spPr>
      </p:pic>
      <p:pic>
        <p:nvPicPr>
          <p:cNvPr id="4" name="Picture 3" descr="A picture showing different lLego bricks building on top of each other, much like the key stage 3 and 4 curriculum builds on what students learn in primary school">
            <a:extLst>
              <a:ext uri="{FF2B5EF4-FFF2-40B4-BE49-F238E27FC236}">
                <a16:creationId xmlns:a16="http://schemas.microsoft.com/office/drawing/2014/main" id="{583DB315-08E5-4C35-878D-5EF43E3BB17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2562991" y="2722056"/>
            <a:ext cx="3938573" cy="2974711"/>
          </a:xfrm>
          <a:prstGeom prst="rect">
            <a:avLst/>
          </a:prstGeom>
        </p:spPr>
      </p:pic>
      <p:sp>
        <p:nvSpPr>
          <p:cNvPr id="6" name="TextBox 5">
            <a:extLst>
              <a:ext uri="{FF2B5EF4-FFF2-40B4-BE49-F238E27FC236}">
                <a16:creationId xmlns:a16="http://schemas.microsoft.com/office/drawing/2014/main" id="{05343C3B-7BA3-4950-9907-9951268D3043}"/>
              </a:ext>
            </a:extLst>
          </p:cNvPr>
          <p:cNvSpPr txBox="1"/>
          <p:nvPr/>
        </p:nvSpPr>
        <p:spPr>
          <a:xfrm>
            <a:off x="7121236" y="5403273"/>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t>Yellow = KS1 </a:t>
            </a:r>
          </a:p>
        </p:txBody>
      </p:sp>
      <p:sp>
        <p:nvSpPr>
          <p:cNvPr id="10" name="TextBox 9">
            <a:extLst>
              <a:ext uri="{FF2B5EF4-FFF2-40B4-BE49-F238E27FC236}">
                <a16:creationId xmlns:a16="http://schemas.microsoft.com/office/drawing/2014/main" id="{CEDA447B-EC59-44C9-A7F1-CA2804E918DE}"/>
              </a:ext>
            </a:extLst>
          </p:cNvPr>
          <p:cNvSpPr txBox="1"/>
          <p:nvPr/>
        </p:nvSpPr>
        <p:spPr>
          <a:xfrm>
            <a:off x="7111711" y="4119130"/>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t>Orange = KS2</a:t>
            </a:r>
            <a:r>
              <a:rPr lang="en-US"/>
              <a:t> </a:t>
            </a:r>
          </a:p>
        </p:txBody>
      </p:sp>
      <p:sp>
        <p:nvSpPr>
          <p:cNvPr id="11" name="TextBox 10">
            <a:extLst>
              <a:ext uri="{FF2B5EF4-FFF2-40B4-BE49-F238E27FC236}">
                <a16:creationId xmlns:a16="http://schemas.microsoft.com/office/drawing/2014/main" id="{90C79F82-7437-434A-982E-E212F5373E53}"/>
              </a:ext>
            </a:extLst>
          </p:cNvPr>
          <p:cNvSpPr txBox="1"/>
          <p:nvPr/>
        </p:nvSpPr>
        <p:spPr>
          <a:xfrm>
            <a:off x="7074478" y="3250623"/>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t>White = KS3</a:t>
            </a:r>
            <a:r>
              <a:rPr lang="en-US"/>
              <a:t> </a:t>
            </a:r>
          </a:p>
        </p:txBody>
      </p:sp>
      <p:sp>
        <p:nvSpPr>
          <p:cNvPr id="12" name="TextBox 11">
            <a:extLst>
              <a:ext uri="{FF2B5EF4-FFF2-40B4-BE49-F238E27FC236}">
                <a16:creationId xmlns:a16="http://schemas.microsoft.com/office/drawing/2014/main" id="{777E83D5-E3E0-41AE-BE28-58B1E681C876}"/>
              </a:ext>
            </a:extLst>
          </p:cNvPr>
          <p:cNvSpPr txBox="1"/>
          <p:nvPr/>
        </p:nvSpPr>
        <p:spPr>
          <a:xfrm>
            <a:off x="7120371" y="2257424"/>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t>Red = KS4 </a:t>
            </a:r>
            <a:endParaRPr lang="en-US" sz="2800">
              <a:cs typeface="Calibri"/>
            </a:endParaRPr>
          </a:p>
        </p:txBody>
      </p:sp>
      <p:cxnSp>
        <p:nvCxnSpPr>
          <p:cNvPr id="13" name="Straight Arrow Connector 12">
            <a:extLst>
              <a:ext uri="{FF2B5EF4-FFF2-40B4-BE49-F238E27FC236}">
                <a16:creationId xmlns:a16="http://schemas.microsoft.com/office/drawing/2014/main" id="{9DA6F3C6-C527-40E8-B752-E83D2F3605B5}"/>
              </a:ext>
            </a:extLst>
          </p:cNvPr>
          <p:cNvCxnSpPr/>
          <p:nvPr/>
        </p:nvCxnSpPr>
        <p:spPr>
          <a:xfrm flipV="1">
            <a:off x="5018810" y="2448791"/>
            <a:ext cx="1995053" cy="207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CF1ABF9-8C5A-47AA-8ADD-3E2B764B6171}"/>
              </a:ext>
            </a:extLst>
          </p:cNvPr>
          <p:cNvCxnSpPr/>
          <p:nvPr/>
        </p:nvCxnSpPr>
        <p:spPr>
          <a:xfrm>
            <a:off x="5064703" y="3450647"/>
            <a:ext cx="1911928" cy="27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9FCD427-AA44-4E22-B93F-A11A031CC711}"/>
              </a:ext>
            </a:extLst>
          </p:cNvPr>
          <p:cNvCxnSpPr/>
          <p:nvPr/>
        </p:nvCxnSpPr>
        <p:spPr>
          <a:xfrm>
            <a:off x="5193723" y="4175413"/>
            <a:ext cx="1773382" cy="124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6C908DC-D9AB-47C7-8AD4-1CA8BA3B1041}"/>
              </a:ext>
            </a:extLst>
          </p:cNvPr>
          <p:cNvCxnSpPr/>
          <p:nvPr/>
        </p:nvCxnSpPr>
        <p:spPr>
          <a:xfrm>
            <a:off x="5267325" y="5177270"/>
            <a:ext cx="1787236" cy="332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8176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EAF32-2115-4688-8AF1-0EFBA468B6DD}"/>
              </a:ext>
            </a:extLst>
          </p:cNvPr>
          <p:cNvSpPr>
            <a:spLocks noGrp="1"/>
          </p:cNvSpPr>
          <p:nvPr>
            <p:ph type="title"/>
          </p:nvPr>
        </p:nvSpPr>
        <p:spPr/>
        <p:txBody>
          <a:bodyPr>
            <a:normAutofit/>
          </a:bodyPr>
          <a:lstStyle/>
          <a:p>
            <a:endParaRPr lang="en-US"/>
          </a:p>
          <a:p>
            <a:endParaRPr lang="en-US">
              <a:cs typeface="Calibri Light"/>
            </a:endParaRPr>
          </a:p>
        </p:txBody>
      </p:sp>
      <p:sp>
        <p:nvSpPr>
          <p:cNvPr id="5" name="Rectangle 4">
            <a:extLst>
              <a:ext uri="{FF2B5EF4-FFF2-40B4-BE49-F238E27FC236}">
                <a16:creationId xmlns:a16="http://schemas.microsoft.com/office/drawing/2014/main" id="{3CD1CA12-74F9-4E5E-8449-25803AA0B3EC}"/>
              </a:ext>
            </a:extLst>
          </p:cNvPr>
          <p:cNvSpPr/>
          <p:nvPr/>
        </p:nvSpPr>
        <p:spPr>
          <a:xfrm>
            <a:off x="10471524" y="5721451"/>
            <a:ext cx="6096000" cy="923330"/>
          </a:xfrm>
          <a:prstGeom prst="rect">
            <a:avLst/>
          </a:prstGeom>
        </p:spPr>
        <p:txBody>
          <a:bodyPr>
            <a:spAutoFit/>
          </a:bodyPr>
          <a:lstStyle/>
          <a:p>
            <a:r>
              <a:rPr lang="en-GB"/>
              <a:t>@</a:t>
            </a:r>
            <a:r>
              <a:rPr lang="en-GB" err="1"/>
              <a:t>simmsprisci</a:t>
            </a:r>
            <a:endParaRPr lang="en-GB"/>
          </a:p>
          <a:p>
            <a:r>
              <a:rPr lang="en-GB"/>
              <a:t>@</a:t>
            </a:r>
            <a:r>
              <a:rPr lang="en-GB" err="1"/>
              <a:t>stmaryssecsci</a:t>
            </a:r>
            <a:endParaRPr lang="en-GB"/>
          </a:p>
          <a:p>
            <a:r>
              <a:rPr lang="en-GB"/>
              <a:t>@</a:t>
            </a:r>
            <a:r>
              <a:rPr lang="en-GB" err="1"/>
              <a:t>teachstmarys</a:t>
            </a:r>
            <a:endParaRPr lang="en-GB"/>
          </a:p>
        </p:txBody>
      </p:sp>
      <p:pic>
        <p:nvPicPr>
          <p:cNvPr id="7" name="Picture 6" descr="A picture containing ax, tool&#10;&#10;Description automatically generated">
            <a:extLst>
              <a:ext uri="{FF2B5EF4-FFF2-40B4-BE49-F238E27FC236}">
                <a16:creationId xmlns:a16="http://schemas.microsoft.com/office/drawing/2014/main" id="{9DC20E6F-BBBE-4618-910D-737FC015A4A4}"/>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348674" y="5778088"/>
            <a:ext cx="1023097" cy="831772"/>
          </a:xfrm>
          <a:prstGeom prst="rect">
            <a:avLst/>
          </a:prstGeom>
        </p:spPr>
      </p:pic>
      <p:pic>
        <p:nvPicPr>
          <p:cNvPr id="9" name="Picture 8" descr="C:\Users\10435\AppData\Local\Microsoft\Windows\Temporary Internet Files\Content.Outlook\74QGF024\SM_LogoCrest_InstEducation.jpg">
            <a:extLst>
              <a:ext uri="{FF2B5EF4-FFF2-40B4-BE49-F238E27FC236}">
                <a16:creationId xmlns:a16="http://schemas.microsoft.com/office/drawing/2014/main" id="{DB13B750-317B-423E-B553-3FC4F43452CC}"/>
              </a:ext>
            </a:extLst>
          </p:cNvPr>
          <p:cNvPicPr/>
          <p:nvPr/>
        </p:nvPicPr>
        <p:blipFill rotWithShape="1">
          <a:blip r:embed="rId4" cstate="print">
            <a:extLst>
              <a:ext uri="{28A0092B-C50C-407E-A947-70E740481C1C}">
                <a14:useLocalDpi xmlns:a14="http://schemas.microsoft.com/office/drawing/2010/main" val="0"/>
              </a:ext>
            </a:extLst>
          </a:blip>
          <a:srcRect l="10812" t="13680" r="8109" b="11311"/>
          <a:stretch/>
        </p:blipFill>
        <p:spPr bwMode="auto">
          <a:xfrm>
            <a:off x="10041024" y="253573"/>
            <a:ext cx="2000250" cy="1514475"/>
          </a:xfrm>
          <a:prstGeom prst="rect">
            <a:avLst/>
          </a:prstGeom>
          <a:noFill/>
          <a:ln>
            <a:noFill/>
          </a:ln>
          <a:extLst>
            <a:ext uri="{53640926-AAD7-44D8-BBD7-CCE9431645EC}">
              <a14:shadowObscured xmlns:a14="http://schemas.microsoft.com/office/drawing/2010/main"/>
            </a:ext>
          </a:extLst>
        </p:spPr>
      </p:pic>
      <p:sp>
        <p:nvSpPr>
          <p:cNvPr id="4" name="TextBox 3">
            <a:extLst>
              <a:ext uri="{FF2B5EF4-FFF2-40B4-BE49-F238E27FC236}">
                <a16:creationId xmlns:a16="http://schemas.microsoft.com/office/drawing/2014/main" id="{8B4D1407-5340-443F-B234-2B0A635595E0}"/>
              </a:ext>
            </a:extLst>
          </p:cNvPr>
          <p:cNvSpPr txBox="1"/>
          <p:nvPr/>
        </p:nvSpPr>
        <p:spPr>
          <a:xfrm>
            <a:off x="166256" y="734292"/>
            <a:ext cx="10723415"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latin typeface="Calibri Light"/>
                <a:cs typeface="Segoe UI"/>
              </a:rPr>
              <a:t>The progression of skills looks like the following continuum:</a:t>
            </a:r>
            <a:r>
              <a:rPr lang="en-US" sz="2400">
                <a:latin typeface="Calibri Light"/>
                <a:cs typeface="Segoe UI"/>
              </a:rPr>
              <a:t>​</a:t>
            </a:r>
          </a:p>
          <a:p>
            <a:endParaRPr lang="en-US">
              <a:latin typeface="Calibri Light"/>
              <a:cs typeface="Segoe UI"/>
            </a:endParaRPr>
          </a:p>
        </p:txBody>
      </p:sp>
      <p:graphicFrame>
        <p:nvGraphicFramePr>
          <p:cNvPr id="30" name="Diagram 30">
            <a:extLst>
              <a:ext uri="{FF2B5EF4-FFF2-40B4-BE49-F238E27FC236}">
                <a16:creationId xmlns:a16="http://schemas.microsoft.com/office/drawing/2014/main" id="{2B25FB5C-DED6-439A-A4AB-320C1F014782}"/>
              </a:ext>
            </a:extLst>
          </p:cNvPr>
          <p:cNvGraphicFramePr/>
          <p:nvPr>
            <p:extLst>
              <p:ext uri="{D42A27DB-BD31-4B8C-83A1-F6EECF244321}">
                <p14:modId xmlns:p14="http://schemas.microsoft.com/office/powerpoint/2010/main" val="2891345020"/>
              </p:ext>
            </p:extLst>
          </p:nvPr>
        </p:nvGraphicFramePr>
        <p:xfrm>
          <a:off x="1704110" y="1226127"/>
          <a:ext cx="7647708" cy="520930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192715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C5F95D8-7B34-4B36-8099-F313ADC7F764}"/>
              </a:ext>
            </a:extLst>
          </p:cNvPr>
          <p:cNvSpPr txBox="1"/>
          <p:nvPr/>
        </p:nvSpPr>
        <p:spPr>
          <a:xfrm>
            <a:off x="914401" y="969819"/>
            <a:ext cx="9130144" cy="19082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cs typeface="Calibri"/>
              </a:rPr>
              <a:t>However it is not so linear it is cyclical. </a:t>
            </a:r>
            <a:endParaRPr lang="en-US">
              <a:cs typeface="Calibri"/>
            </a:endParaRPr>
          </a:p>
          <a:p>
            <a:endParaRPr lang="en-US" sz="2000">
              <a:cs typeface="Calibri"/>
            </a:endParaRPr>
          </a:p>
          <a:p>
            <a:r>
              <a:rPr lang="en-US" sz="2000">
                <a:cs typeface="Calibri"/>
              </a:rPr>
              <a:t>When a ‘new’ version of a skill is introduced </a:t>
            </a:r>
            <a:r>
              <a:rPr lang="en-US" sz="2000" err="1">
                <a:cs typeface="Calibri"/>
              </a:rPr>
              <a:t>e.g</a:t>
            </a:r>
            <a:r>
              <a:rPr lang="en-US" sz="2000">
                <a:cs typeface="Calibri"/>
              </a:rPr>
              <a:t> when drawing a line-graph (recording results) for the first time this will obviously be teacher-led (modelled) despite that the child might be capable of drawing their own tables (a different version of recording).</a:t>
            </a:r>
            <a:endParaRPr lang="en-US"/>
          </a:p>
          <a:p>
            <a:endParaRPr lang="en-US">
              <a:solidFill>
                <a:srgbClr val="570606"/>
              </a:solidFill>
            </a:endParaRPr>
          </a:p>
        </p:txBody>
      </p:sp>
      <p:graphicFrame>
        <p:nvGraphicFramePr>
          <p:cNvPr id="11" name="Diagram 11">
            <a:extLst>
              <a:ext uri="{FF2B5EF4-FFF2-40B4-BE49-F238E27FC236}">
                <a16:creationId xmlns:a16="http://schemas.microsoft.com/office/drawing/2014/main" id="{A33F8E13-A59B-4730-BB94-2E7492C4340B}"/>
              </a:ext>
            </a:extLst>
          </p:cNvPr>
          <p:cNvGraphicFramePr/>
          <p:nvPr>
            <p:extLst>
              <p:ext uri="{D42A27DB-BD31-4B8C-83A1-F6EECF244321}">
                <p14:modId xmlns:p14="http://schemas.microsoft.com/office/powerpoint/2010/main" val="1253627400"/>
              </p:ext>
            </p:extLst>
          </p:nvPr>
        </p:nvGraphicFramePr>
        <p:xfrm>
          <a:off x="3200400" y="2722418"/>
          <a:ext cx="4572000" cy="365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7841573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GUID" val="0b872a59-69ff-448e-ae3a-facdaee9df63"/>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TotalTime>
  <Words>858</Words>
  <Application>Microsoft Office PowerPoint</Application>
  <PresentationFormat>Widescreen</PresentationFormat>
  <Paragraphs>101</Paragraphs>
  <Slides>12</Slides>
  <Notes>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Verdana</vt:lpstr>
      <vt:lpstr>Office Theme</vt:lpstr>
      <vt:lpstr>  Supporting Transition of Working Scientifically Skills from KS1-KS4</vt:lpstr>
      <vt:lpstr>PowerPoint Presentation</vt:lpstr>
      <vt:lpstr>How do you promote scientific practical skills in your classroom? Share your ideas on vevox.app using the code on the board. </vt:lpstr>
      <vt:lpstr>Feedback </vt:lpstr>
      <vt:lpstr>Working scientifically skills in the National Curriculum (DfE 2013)</vt:lpstr>
      <vt:lpstr>Working scientifically skills</vt:lpstr>
      <vt:lpstr>Working scientifically skills – transition from KS1 – KS4   </vt:lpstr>
      <vt:lpstr> </vt:lpstr>
      <vt:lpstr>PowerPoint Presentation</vt:lpstr>
      <vt:lpstr>PowerPoint Presentation</vt:lpstr>
      <vt:lpstr>Task constructing questions and KS links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Beyond the Wow supporting transition of working scientifically skills from KS1-KS4</dc:title>
  <dc:creator>robert campbell</dc:creator>
  <cp:lastModifiedBy>robert campbell</cp:lastModifiedBy>
  <cp:revision>43</cp:revision>
  <dcterms:created xsi:type="dcterms:W3CDTF">2019-06-27T13:13:07Z</dcterms:created>
  <dcterms:modified xsi:type="dcterms:W3CDTF">2020-09-21T23:09:06Z</dcterms:modified>
</cp:coreProperties>
</file>