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59" r:id="rId6"/>
    <p:sldId id="260" r:id="rId7"/>
    <p:sldId id="261" r:id="rId8"/>
    <p:sldId id="266" r:id="rId9"/>
    <p:sldId id="268" r:id="rId10"/>
    <p:sldId id="262" r:id="rId11"/>
    <p:sldId id="271" r:id="rId12"/>
    <p:sldId id="272" r:id="rId13"/>
    <p:sldId id="269" r:id="rId14"/>
    <p:sldId id="270" r:id="rId15"/>
    <p:sldId id="267" r:id="rId16"/>
    <p:sldId id="263" r:id="rId17"/>
    <p:sldId id="273" r:id="rId18"/>
    <p:sldId id="274" r:id="rId19"/>
    <p:sldId id="276" r:id="rId20"/>
    <p:sldId id="275" r:id="rId21"/>
    <p:sldId id="277" r:id="rId22"/>
    <p:sldId id="280" r:id="rId23"/>
    <p:sldId id="281" r:id="rId24"/>
    <p:sldId id="283" r:id="rId25"/>
    <p:sldId id="284" r:id="rId26"/>
    <p:sldId id="285" r:id="rId27"/>
    <p:sldId id="286" r:id="rId28"/>
    <p:sldId id="282" r:id="rId29"/>
    <p:sldId id="288"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176" autoAdjust="0"/>
    <p:restoredTop sz="94660"/>
  </p:normalViewPr>
  <p:slideViewPr>
    <p:cSldViewPr>
      <p:cViewPr varScale="1">
        <p:scale>
          <a:sx n="70" d="100"/>
          <a:sy n="70"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1D8BD707-D9CF-40AE-B4C6-C98DA3205C09}" type="datetimeFigureOut">
              <a:rPr lang="en-US" smtClean="0"/>
              <a:pPr/>
              <a:t>3/16/2017</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JS</a:t>
            </a:r>
            <a:endParaRPr lang="en-US" dirty="0"/>
          </a:p>
        </p:txBody>
      </p:sp>
      <p:sp>
        <p:nvSpPr>
          <p:cNvPr id="3" name="Subtitle 2"/>
          <p:cNvSpPr>
            <a:spLocks noGrp="1"/>
          </p:cNvSpPr>
          <p:nvPr>
            <p:ph type="subTitle" idx="1"/>
          </p:nvPr>
        </p:nvSpPr>
        <p:spPr/>
        <p:txBody>
          <a:bodyPr/>
          <a:lstStyle/>
          <a:p>
            <a:r>
              <a:rPr lang="en-US" dirty="0" smtClean="0"/>
              <a:t>JavaScript Framework</a:t>
            </a:r>
            <a:endParaRPr lang="en-US" dirty="0"/>
          </a:p>
        </p:txBody>
      </p:sp>
      <p:pic>
        <p:nvPicPr>
          <p:cNvPr id="1026" name="Picture 2" descr="D:\Google Drive\My Articles\Angular JS\Angular JS training\images\angularj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44780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046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125113" cy="924475"/>
          </a:xfrm>
        </p:spPr>
        <p:txBody>
          <a:bodyPr/>
          <a:lstStyle/>
          <a:p>
            <a:r>
              <a:rPr lang="en-US" dirty="0" smtClean="0"/>
              <a:t>Data Binding</a:t>
            </a:r>
            <a:endParaRPr lang="en-US" dirty="0"/>
          </a:p>
        </p:txBody>
      </p:sp>
      <p:sp>
        <p:nvSpPr>
          <p:cNvPr id="3" name="Content Placeholder 2"/>
          <p:cNvSpPr>
            <a:spLocks noGrp="1"/>
          </p:cNvSpPr>
          <p:nvPr>
            <p:ph idx="1"/>
          </p:nvPr>
        </p:nvSpPr>
        <p:spPr>
          <a:xfrm>
            <a:off x="1009443" y="1676401"/>
            <a:ext cx="7125112" cy="4648200"/>
          </a:xfrm>
        </p:spPr>
        <p:txBody>
          <a:bodyPr>
            <a:normAutofit fontScale="77500" lnSpcReduction="20000"/>
          </a:bodyPr>
          <a:lstStyle/>
          <a:p>
            <a:r>
              <a:rPr lang="en-US" sz="2900" dirty="0"/>
              <a:t>The automatic synchronization of data between the model and view components</a:t>
            </a:r>
          </a:p>
          <a:p>
            <a:r>
              <a:rPr lang="en-US" sz="2900" dirty="0"/>
              <a:t>Model is the single-source-of-truth</a:t>
            </a:r>
          </a:p>
          <a:p>
            <a:r>
              <a:rPr lang="en-US" sz="2900" dirty="0"/>
              <a:t>The view is a projection of the model at all times</a:t>
            </a:r>
          </a:p>
          <a:p>
            <a:r>
              <a:rPr lang="en-US" sz="2900" dirty="0"/>
              <a:t>model changes, the view reflects the change, and vice versa.</a:t>
            </a:r>
          </a:p>
          <a:p>
            <a:r>
              <a:rPr lang="en-US" sz="2900" dirty="0"/>
              <a:t>Two Way data binding</a:t>
            </a:r>
          </a:p>
          <a:p>
            <a:pPr lvl="1"/>
            <a:r>
              <a:rPr lang="en-US" sz="2900" dirty="0" err="1"/>
              <a:t>ngModel</a:t>
            </a:r>
            <a:endParaRPr lang="en-US" sz="2900" dirty="0"/>
          </a:p>
          <a:p>
            <a:r>
              <a:rPr lang="en-US" sz="2900" dirty="0"/>
              <a:t>Using Expressions</a:t>
            </a:r>
          </a:p>
          <a:p>
            <a:r>
              <a:rPr lang="en-US" sz="2900" dirty="0"/>
              <a:t>Binding functions</a:t>
            </a:r>
          </a:p>
          <a:p>
            <a:endParaRPr lang="en-US" sz="2800" dirty="0"/>
          </a:p>
        </p:txBody>
      </p:sp>
    </p:spTree>
    <p:extLst>
      <p:ext uri="{BB962C8B-B14F-4D97-AF65-F5344CB8AC3E}">
        <p14:creationId xmlns:p14="http://schemas.microsoft.com/office/powerpoint/2010/main" val="346496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Way Data </a:t>
            </a:r>
            <a:r>
              <a:rPr lang="en-US" dirty="0"/>
              <a:t>Binding</a:t>
            </a:r>
          </a:p>
        </p:txBody>
      </p:sp>
      <p:sp>
        <p:nvSpPr>
          <p:cNvPr id="4" name="Rounded Rectangle 3"/>
          <p:cNvSpPr/>
          <p:nvPr/>
        </p:nvSpPr>
        <p:spPr>
          <a:xfrm>
            <a:off x="1143000"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Template</a:t>
            </a:r>
            <a:endParaRPr lang="en-US" b="1" dirty="0"/>
          </a:p>
        </p:txBody>
      </p:sp>
      <p:sp>
        <p:nvSpPr>
          <p:cNvPr id="5" name="Rounded Rectangle 4"/>
          <p:cNvSpPr/>
          <p:nvPr/>
        </p:nvSpPr>
        <p:spPr>
          <a:xfrm>
            <a:off x="3779861"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a:t>
            </a:r>
            <a:endParaRPr lang="en-US" b="1" dirty="0"/>
          </a:p>
        </p:txBody>
      </p:sp>
      <p:sp>
        <p:nvSpPr>
          <p:cNvPr id="6" name="Rounded Rectangle 5"/>
          <p:cNvSpPr/>
          <p:nvPr/>
        </p:nvSpPr>
        <p:spPr>
          <a:xfrm>
            <a:off x="2743200" y="44196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7" name="TextBox 6"/>
          <p:cNvSpPr txBox="1"/>
          <p:nvPr/>
        </p:nvSpPr>
        <p:spPr>
          <a:xfrm>
            <a:off x="1447800" y="3294923"/>
            <a:ext cx="2225289" cy="369332"/>
          </a:xfrm>
          <a:prstGeom prst="rect">
            <a:avLst/>
          </a:prstGeom>
          <a:noFill/>
        </p:spPr>
        <p:txBody>
          <a:bodyPr wrap="none" rtlCol="0">
            <a:spAutoFit/>
          </a:bodyPr>
          <a:lstStyle/>
          <a:p>
            <a:r>
              <a:rPr lang="en-US" dirty="0" smtClean="0"/>
              <a:t>One time compile</a:t>
            </a:r>
            <a:endParaRPr lang="en-US" dirty="0"/>
          </a:p>
        </p:txBody>
      </p:sp>
      <p:cxnSp>
        <p:nvCxnSpPr>
          <p:cNvPr id="9" name="Straight Arrow Connector 8"/>
          <p:cNvCxnSpPr/>
          <p:nvPr/>
        </p:nvCxnSpPr>
        <p:spPr>
          <a:xfrm flipH="1">
            <a:off x="2362200" y="2590800"/>
            <a:ext cx="198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8000" y="2590800"/>
            <a:ext cx="1341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444" y="3664255"/>
            <a:ext cx="868556" cy="7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456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a:t>
            </a:r>
            <a:r>
              <a:rPr lang="en-US" dirty="0"/>
              <a:t>Binding</a:t>
            </a:r>
          </a:p>
        </p:txBody>
      </p:sp>
      <p:sp>
        <p:nvSpPr>
          <p:cNvPr id="4" name="Rounded Rectangle 3"/>
          <p:cNvSpPr/>
          <p:nvPr/>
        </p:nvSpPr>
        <p:spPr>
          <a:xfrm>
            <a:off x="1143000"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Template</a:t>
            </a:r>
            <a:endParaRPr lang="en-US" b="1" dirty="0"/>
          </a:p>
        </p:txBody>
      </p:sp>
      <p:sp>
        <p:nvSpPr>
          <p:cNvPr id="5" name="Rounded Rectangle 4"/>
          <p:cNvSpPr/>
          <p:nvPr/>
        </p:nvSpPr>
        <p:spPr>
          <a:xfrm>
            <a:off x="3779861"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a:t>
            </a:r>
            <a:endParaRPr lang="en-US" b="1" dirty="0"/>
          </a:p>
        </p:txBody>
      </p:sp>
      <p:sp>
        <p:nvSpPr>
          <p:cNvPr id="6" name="Rounded Rectangle 5"/>
          <p:cNvSpPr/>
          <p:nvPr/>
        </p:nvSpPr>
        <p:spPr>
          <a:xfrm>
            <a:off x="2743200" y="44196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7" name="TextBox 6"/>
          <p:cNvSpPr txBox="1"/>
          <p:nvPr/>
        </p:nvSpPr>
        <p:spPr>
          <a:xfrm>
            <a:off x="1447800" y="3294923"/>
            <a:ext cx="2225289" cy="369332"/>
          </a:xfrm>
          <a:prstGeom prst="rect">
            <a:avLst/>
          </a:prstGeom>
          <a:noFill/>
        </p:spPr>
        <p:txBody>
          <a:bodyPr wrap="none" rtlCol="0">
            <a:spAutoFit/>
          </a:bodyPr>
          <a:lstStyle/>
          <a:p>
            <a:r>
              <a:rPr lang="en-US" dirty="0" smtClean="0"/>
              <a:t>One time compile</a:t>
            </a:r>
            <a:endParaRPr lang="en-US" dirty="0"/>
          </a:p>
        </p:txBody>
      </p:sp>
      <p:cxnSp>
        <p:nvCxnSpPr>
          <p:cNvPr id="9" name="Straight Arrow Connector 8"/>
          <p:cNvCxnSpPr/>
          <p:nvPr/>
        </p:nvCxnSpPr>
        <p:spPr>
          <a:xfrm flipH="1">
            <a:off x="2362200" y="2590800"/>
            <a:ext cx="198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8000" y="2590800"/>
            <a:ext cx="1341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444" y="3664255"/>
            <a:ext cx="868556" cy="7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5400000">
            <a:off x="3985322" y="3083411"/>
            <a:ext cx="1600200" cy="792356"/>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24400" y="3657600"/>
            <a:ext cx="3511667" cy="369332"/>
          </a:xfrm>
          <a:prstGeom prst="rect">
            <a:avLst/>
          </a:prstGeom>
          <a:noFill/>
        </p:spPr>
        <p:txBody>
          <a:bodyPr wrap="none" rtlCol="0">
            <a:spAutoFit/>
          </a:bodyPr>
          <a:lstStyle/>
          <a:p>
            <a:r>
              <a:rPr lang="en-US" dirty="0" smtClean="0"/>
              <a:t>Continuous update both way</a:t>
            </a:r>
            <a:endParaRPr lang="en-US" dirty="0"/>
          </a:p>
        </p:txBody>
      </p:sp>
    </p:spTree>
    <p:extLst>
      <p:ext uri="{BB962C8B-B14F-4D97-AF65-F5344CB8AC3E}">
        <p14:creationId xmlns:p14="http://schemas.microsoft.com/office/powerpoint/2010/main" val="3698019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br>
              <a:rPr lang="en-US" dirty="0" smtClean="0"/>
            </a:br>
            <a:r>
              <a:rPr lang="en-US" dirty="0" smtClean="0"/>
              <a:t>				</a:t>
            </a:r>
            <a:r>
              <a:rPr lang="en-US" sz="2400" dirty="0" err="1" smtClean="0"/>
              <a:t>angular.module</a:t>
            </a:r>
            <a:r>
              <a:rPr lang="en-US" sz="2400" dirty="0" smtClean="0"/>
              <a:t>()</a:t>
            </a:r>
            <a:endParaRPr lang="en-US" dirty="0"/>
          </a:p>
        </p:txBody>
      </p:sp>
      <p:sp>
        <p:nvSpPr>
          <p:cNvPr id="3" name="Content Placeholder 2"/>
          <p:cNvSpPr>
            <a:spLocks noGrp="1"/>
          </p:cNvSpPr>
          <p:nvPr>
            <p:ph idx="1"/>
          </p:nvPr>
        </p:nvSpPr>
        <p:spPr>
          <a:xfrm>
            <a:off x="1009443" y="1578761"/>
            <a:ext cx="7125112" cy="783439"/>
          </a:xfrm>
        </p:spPr>
        <p:txBody>
          <a:bodyPr>
            <a:normAutofit/>
          </a:bodyPr>
          <a:lstStyle/>
          <a:p>
            <a:pPr marL="0" indent="0">
              <a:buNone/>
            </a:pPr>
            <a:r>
              <a:rPr lang="en-US" dirty="0"/>
              <a:t>A module is a collection of services, directives, controllers, filters, and configuration </a:t>
            </a:r>
            <a:r>
              <a:rPr lang="en-US" dirty="0" smtClean="0"/>
              <a:t>information.</a:t>
            </a:r>
            <a:endParaRPr lang="en-US" dirty="0"/>
          </a:p>
        </p:txBody>
      </p:sp>
      <p:sp>
        <p:nvSpPr>
          <p:cNvPr id="4" name="Content Placeholder 2"/>
          <p:cNvSpPr txBox="1">
            <a:spLocks/>
          </p:cNvSpPr>
          <p:nvPr/>
        </p:nvSpPr>
        <p:spPr>
          <a:xfrm>
            <a:off x="2590800" y="2438400"/>
            <a:ext cx="2590800" cy="2590800"/>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smtClean="0"/>
              <a:t>info()</a:t>
            </a:r>
          </a:p>
          <a:p>
            <a:pPr lvl="1"/>
            <a:r>
              <a:rPr lang="en-US" sz="1800" dirty="0" err="1" smtClean="0"/>
              <a:t>config</a:t>
            </a:r>
            <a:r>
              <a:rPr lang="en-US" sz="1800" dirty="0" smtClean="0"/>
              <a:t>()</a:t>
            </a:r>
          </a:p>
          <a:p>
            <a:pPr lvl="1"/>
            <a:r>
              <a:rPr lang="en-US" sz="1800" dirty="0" smtClean="0"/>
              <a:t>run()</a:t>
            </a:r>
          </a:p>
          <a:p>
            <a:pPr lvl="1"/>
            <a:r>
              <a:rPr lang="en-US" sz="1800" dirty="0" smtClean="0"/>
              <a:t>directive()</a:t>
            </a:r>
          </a:p>
          <a:p>
            <a:pPr lvl="1"/>
            <a:r>
              <a:rPr lang="en-US" sz="1800" dirty="0" smtClean="0"/>
              <a:t>controller()</a:t>
            </a:r>
          </a:p>
          <a:p>
            <a:pPr lvl="1"/>
            <a:r>
              <a:rPr lang="en-US" sz="1800" dirty="0" smtClean="0"/>
              <a:t>factory()</a:t>
            </a:r>
            <a:endParaRPr lang="en-US" sz="1800" dirty="0"/>
          </a:p>
        </p:txBody>
      </p:sp>
      <p:sp>
        <p:nvSpPr>
          <p:cNvPr id="5" name="Content Placeholder 2"/>
          <p:cNvSpPr txBox="1">
            <a:spLocks/>
          </p:cNvSpPr>
          <p:nvPr/>
        </p:nvSpPr>
        <p:spPr>
          <a:xfrm>
            <a:off x="4800600" y="2498677"/>
            <a:ext cx="2438400" cy="2835323"/>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smtClean="0"/>
              <a:t>service()</a:t>
            </a:r>
          </a:p>
          <a:p>
            <a:pPr lvl="1"/>
            <a:r>
              <a:rPr lang="en-US" sz="1800" dirty="0" smtClean="0"/>
              <a:t>provider()</a:t>
            </a:r>
          </a:p>
          <a:p>
            <a:pPr lvl="1"/>
            <a:r>
              <a:rPr lang="en-US" sz="1800" dirty="0" smtClean="0"/>
              <a:t>filter()</a:t>
            </a:r>
          </a:p>
          <a:p>
            <a:pPr lvl="1"/>
            <a:r>
              <a:rPr lang="en-US" sz="1800" dirty="0" smtClean="0"/>
              <a:t>value()</a:t>
            </a:r>
          </a:p>
          <a:p>
            <a:pPr lvl="1"/>
            <a:r>
              <a:rPr lang="en-US" sz="1800" dirty="0" smtClean="0"/>
              <a:t>constant()</a:t>
            </a:r>
          </a:p>
          <a:p>
            <a:pPr lvl="1"/>
            <a:r>
              <a:rPr lang="en-US" sz="1800" dirty="0" smtClean="0"/>
              <a:t>decorator()</a:t>
            </a:r>
          </a:p>
          <a:p>
            <a:pPr lvl="1"/>
            <a:endParaRPr lang="en-US" sz="1800" dirty="0"/>
          </a:p>
        </p:txBody>
      </p:sp>
      <p:sp>
        <p:nvSpPr>
          <p:cNvPr id="6" name="TextBox 5"/>
          <p:cNvSpPr txBox="1"/>
          <p:nvPr/>
        </p:nvSpPr>
        <p:spPr>
          <a:xfrm>
            <a:off x="1066800" y="2458029"/>
            <a:ext cx="1508746" cy="400110"/>
          </a:xfrm>
          <a:prstGeom prst="rect">
            <a:avLst/>
          </a:prstGeom>
          <a:noFill/>
        </p:spPr>
        <p:txBody>
          <a:bodyPr wrap="none" rtlCol="0">
            <a:spAutoFit/>
          </a:bodyPr>
          <a:lstStyle/>
          <a:p>
            <a:r>
              <a:rPr lang="en-US" sz="2000" b="1" dirty="0" smtClean="0">
                <a:solidFill>
                  <a:srgbClr val="FFC000"/>
                </a:solidFill>
              </a:rPr>
              <a:t>Methods:</a:t>
            </a:r>
            <a:endParaRPr lang="en-US" sz="2000" b="1" dirty="0">
              <a:solidFill>
                <a:srgbClr val="FFC000"/>
              </a:solidFill>
            </a:endParaRPr>
          </a:p>
        </p:txBody>
      </p:sp>
      <p:sp>
        <p:nvSpPr>
          <p:cNvPr id="7" name="TextBox 6"/>
          <p:cNvSpPr txBox="1"/>
          <p:nvPr/>
        </p:nvSpPr>
        <p:spPr>
          <a:xfrm>
            <a:off x="1040642" y="5133945"/>
            <a:ext cx="1681871" cy="400110"/>
          </a:xfrm>
          <a:prstGeom prst="rect">
            <a:avLst/>
          </a:prstGeom>
          <a:noFill/>
        </p:spPr>
        <p:txBody>
          <a:bodyPr wrap="none" rtlCol="0">
            <a:spAutoFit/>
          </a:bodyPr>
          <a:lstStyle/>
          <a:p>
            <a:r>
              <a:rPr lang="en-US" sz="2000" b="1" dirty="0" smtClean="0">
                <a:solidFill>
                  <a:srgbClr val="FFC000"/>
                </a:solidFill>
              </a:rPr>
              <a:t>Properties</a:t>
            </a:r>
            <a:endParaRPr lang="en-US" sz="2000" b="1" dirty="0">
              <a:solidFill>
                <a:srgbClr val="FFC000"/>
              </a:solidFill>
            </a:endParaRPr>
          </a:p>
        </p:txBody>
      </p:sp>
      <p:sp>
        <p:nvSpPr>
          <p:cNvPr id="8" name="Content Placeholder 2"/>
          <p:cNvSpPr txBox="1">
            <a:spLocks/>
          </p:cNvSpPr>
          <p:nvPr/>
        </p:nvSpPr>
        <p:spPr>
          <a:xfrm>
            <a:off x="2736161" y="5286345"/>
            <a:ext cx="2064439" cy="1190655"/>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a:t>r</a:t>
            </a:r>
            <a:r>
              <a:rPr lang="en-US" sz="1800" dirty="0" smtClean="0"/>
              <a:t>equires</a:t>
            </a:r>
          </a:p>
          <a:p>
            <a:pPr lvl="1"/>
            <a:r>
              <a:rPr lang="en-US" sz="1800" dirty="0" smtClean="0"/>
              <a:t>name</a:t>
            </a:r>
            <a:endParaRPr lang="en-US" sz="1800" dirty="0"/>
          </a:p>
        </p:txBody>
      </p:sp>
    </p:spTree>
    <p:extLst>
      <p:ext uri="{BB962C8B-B14F-4D97-AF65-F5344CB8AC3E}">
        <p14:creationId xmlns:p14="http://schemas.microsoft.com/office/powerpoint/2010/main" val="1868640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675724"/>
            <a:ext cx="7125113" cy="1762676"/>
          </a:xfrm>
        </p:spPr>
        <p:txBody>
          <a:bodyPr/>
          <a:lstStyle/>
          <a:p>
            <a:r>
              <a:rPr lang="en-US" dirty="0" smtClean="0"/>
              <a:t>Modules</a:t>
            </a:r>
            <a:br>
              <a:rPr lang="en-US" dirty="0" smtClean="0"/>
            </a:br>
            <a:r>
              <a:rPr lang="en-US" dirty="0" smtClean="0"/>
              <a:t>			</a:t>
            </a:r>
            <a:r>
              <a:rPr lang="en-US" dirty="0"/>
              <a:t/>
            </a:r>
            <a:br>
              <a:rPr lang="en-US" dirty="0"/>
            </a:br>
            <a:r>
              <a:rPr lang="en-US" sz="2400" dirty="0" err="1" smtClean="0"/>
              <a:t>angular.module</a:t>
            </a:r>
            <a:r>
              <a:rPr lang="en-US" sz="2400" dirty="0" smtClean="0"/>
              <a:t>(“name”).</a:t>
            </a:r>
            <a:r>
              <a:rPr lang="en-US" sz="2400" dirty="0" err="1" smtClean="0"/>
              <a:t>config</a:t>
            </a:r>
            <a:r>
              <a:rPr lang="en-US" sz="2400" dirty="0" smtClean="0"/>
              <a:t>()</a:t>
            </a:r>
            <a:endParaRPr lang="en-US" dirty="0"/>
          </a:p>
        </p:txBody>
      </p:sp>
      <p:sp>
        <p:nvSpPr>
          <p:cNvPr id="3" name="Content Placeholder 2"/>
          <p:cNvSpPr>
            <a:spLocks noGrp="1"/>
          </p:cNvSpPr>
          <p:nvPr>
            <p:ph idx="1"/>
          </p:nvPr>
        </p:nvSpPr>
        <p:spPr>
          <a:xfrm>
            <a:off x="1028288" y="2590800"/>
            <a:ext cx="7125112" cy="3657600"/>
          </a:xfrm>
        </p:spPr>
        <p:txBody>
          <a:bodyPr>
            <a:normAutofit/>
          </a:bodyPr>
          <a:lstStyle/>
          <a:p>
            <a:pPr marL="0" indent="0">
              <a:buNone/>
            </a:pPr>
            <a:r>
              <a:rPr lang="en-US" dirty="0"/>
              <a:t>Use this method to register work which needs to be performed on module </a:t>
            </a:r>
            <a:r>
              <a:rPr lang="en-US" dirty="0" smtClean="0"/>
              <a:t>loading.  All application initialization related work should be done here. Angular gives you “Providers” to do this. </a:t>
            </a:r>
          </a:p>
          <a:p>
            <a:pPr marL="0" indent="0">
              <a:buNone/>
            </a:pPr>
            <a:r>
              <a:rPr lang="en-US" dirty="0" smtClean="0"/>
              <a:t>For Example:</a:t>
            </a:r>
          </a:p>
          <a:p>
            <a:r>
              <a:rPr lang="en-US" dirty="0" smtClean="0"/>
              <a:t>Log configuration</a:t>
            </a:r>
          </a:p>
          <a:p>
            <a:r>
              <a:rPr lang="en-US" dirty="0" smtClean="0"/>
              <a:t>State configurations</a:t>
            </a:r>
          </a:p>
          <a:p>
            <a:r>
              <a:rPr lang="en-US" dirty="0" smtClean="0"/>
              <a:t>Http Configurations</a:t>
            </a:r>
          </a:p>
          <a:p>
            <a:r>
              <a:rPr lang="en-US" dirty="0" err="1" smtClean="0"/>
              <a:t>Url</a:t>
            </a:r>
            <a:r>
              <a:rPr lang="en-US" dirty="0" smtClean="0"/>
              <a:t> Configurations or anything…</a:t>
            </a:r>
          </a:p>
          <a:p>
            <a:pPr marL="0" indent="0">
              <a:buNone/>
            </a:pPr>
            <a:endParaRPr lang="en-US" dirty="0"/>
          </a:p>
        </p:txBody>
      </p:sp>
    </p:spTree>
    <p:extLst>
      <p:ext uri="{BB962C8B-B14F-4D97-AF65-F5344CB8AC3E}">
        <p14:creationId xmlns:p14="http://schemas.microsoft.com/office/powerpoint/2010/main" val="4014626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a:xfrm>
            <a:off x="1009443" y="1807361"/>
            <a:ext cx="7125112" cy="3298039"/>
          </a:xfrm>
        </p:spPr>
        <p:txBody>
          <a:bodyPr/>
          <a:lstStyle/>
          <a:p>
            <a:r>
              <a:rPr lang="en-US" dirty="0"/>
              <a:t>Controller is defined by a JavaScript constructor function that is used to augment the AngularJS </a:t>
            </a:r>
            <a:r>
              <a:rPr lang="en-US" dirty="0" smtClean="0"/>
              <a:t>Scope</a:t>
            </a:r>
          </a:p>
          <a:p>
            <a:r>
              <a:rPr lang="en-US" dirty="0" smtClean="0"/>
              <a:t>Can be attached to DOM via ng-controller directive</a:t>
            </a:r>
          </a:p>
          <a:p>
            <a:r>
              <a:rPr lang="en-US" dirty="0" smtClean="0"/>
              <a:t>$scope is available to constructor function to be used as model-view relationship </a:t>
            </a:r>
          </a:p>
          <a:p>
            <a:r>
              <a:rPr lang="en-US" dirty="0" smtClean="0"/>
              <a:t>use it setup initial state of $scope Object</a:t>
            </a:r>
          </a:p>
          <a:p>
            <a:r>
              <a:rPr lang="en-US" dirty="0" smtClean="0"/>
              <a:t>Use it add behavior to $scope Object.</a:t>
            </a:r>
            <a:endParaRPr lang="en-US" dirty="0"/>
          </a:p>
        </p:txBody>
      </p:sp>
    </p:spTree>
    <p:extLst>
      <p:ext uri="{BB962C8B-B14F-4D97-AF65-F5344CB8AC3E}">
        <p14:creationId xmlns:p14="http://schemas.microsoft.com/office/powerpoint/2010/main" val="3844070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Extending HTML DOM with inbuilt Directives</a:t>
            </a:r>
            <a:br>
              <a:rPr lang="en-US" dirty="0"/>
            </a:br>
            <a:endParaRPr lang="en-US" dirty="0"/>
          </a:p>
        </p:txBody>
      </p:sp>
      <p:sp>
        <p:nvSpPr>
          <p:cNvPr id="3" name="Content Placeholder 2"/>
          <p:cNvSpPr>
            <a:spLocks noGrp="1"/>
          </p:cNvSpPr>
          <p:nvPr>
            <p:ph idx="1"/>
          </p:nvPr>
        </p:nvSpPr>
        <p:spPr/>
        <p:txBody>
          <a:bodyPr>
            <a:normAutofit/>
          </a:bodyPr>
          <a:lstStyle/>
          <a:p>
            <a:r>
              <a:rPr lang="en-US" sz="2800" dirty="0" err="1" smtClean="0"/>
              <a:t>ngInit</a:t>
            </a:r>
            <a:endParaRPr lang="en-US" sz="2800" dirty="0"/>
          </a:p>
          <a:p>
            <a:r>
              <a:rPr lang="en-US" sz="2800" dirty="0" err="1"/>
              <a:t>ngRepeat</a:t>
            </a:r>
            <a:endParaRPr lang="en-US" sz="2800" dirty="0"/>
          </a:p>
          <a:p>
            <a:r>
              <a:rPr lang="en-US" sz="2800" dirty="0" err="1"/>
              <a:t>ngDisabled</a:t>
            </a:r>
            <a:endParaRPr lang="en-US" sz="2800" dirty="0"/>
          </a:p>
          <a:p>
            <a:r>
              <a:rPr lang="en-US" sz="2800" dirty="0" err="1"/>
              <a:t>ngShow</a:t>
            </a:r>
            <a:endParaRPr lang="en-US" sz="2800" dirty="0"/>
          </a:p>
          <a:p>
            <a:r>
              <a:rPr lang="en-US" sz="2800" dirty="0" err="1"/>
              <a:t>ngHide</a:t>
            </a:r>
            <a:endParaRPr lang="en-US" sz="2800" dirty="0"/>
          </a:p>
          <a:p>
            <a:r>
              <a:rPr lang="en-US" sz="2800" dirty="0" err="1"/>
              <a:t>ngClick</a:t>
            </a:r>
            <a:endParaRPr lang="en-US" sz="2800" dirty="0"/>
          </a:p>
          <a:p>
            <a:endParaRPr lang="en-US" sz="2800" dirty="0"/>
          </a:p>
        </p:txBody>
      </p:sp>
    </p:spTree>
    <p:extLst>
      <p:ext uri="{BB962C8B-B14F-4D97-AF65-F5344CB8AC3E}">
        <p14:creationId xmlns:p14="http://schemas.microsoft.com/office/powerpoint/2010/main" val="1199303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381000"/>
            <a:ext cx="7125113" cy="924475"/>
          </a:xfrm>
        </p:spPr>
        <p:txBody>
          <a:bodyPr/>
          <a:lstStyle/>
          <a:p>
            <a:r>
              <a:rPr lang="en-US" dirty="0" smtClean="0"/>
              <a:t>Day 3</a:t>
            </a:r>
            <a:endParaRPr lang="en-US" dirty="0"/>
          </a:p>
        </p:txBody>
      </p:sp>
      <p:sp>
        <p:nvSpPr>
          <p:cNvPr id="3" name="Content Placeholder 2"/>
          <p:cNvSpPr>
            <a:spLocks noGrp="1"/>
          </p:cNvSpPr>
          <p:nvPr>
            <p:ph idx="1"/>
          </p:nvPr>
        </p:nvSpPr>
        <p:spPr>
          <a:xfrm>
            <a:off x="990600" y="1371600"/>
            <a:ext cx="7125112" cy="4876799"/>
          </a:xfrm>
        </p:spPr>
        <p:txBody>
          <a:bodyPr/>
          <a:lstStyle/>
          <a:p>
            <a:r>
              <a:rPr lang="en-US" dirty="0" smtClean="0"/>
              <a:t>Controllers</a:t>
            </a:r>
          </a:p>
          <a:p>
            <a:pPr lvl="1"/>
            <a:r>
              <a:rPr lang="en-US" dirty="0" err="1" smtClean="0"/>
              <a:t>articlesController</a:t>
            </a:r>
            <a:endParaRPr lang="en-US" dirty="0" smtClean="0"/>
          </a:p>
          <a:p>
            <a:pPr lvl="1"/>
            <a:r>
              <a:rPr lang="en-US" dirty="0" err="1" smtClean="0"/>
              <a:t>appController</a:t>
            </a:r>
            <a:endParaRPr lang="en-US" dirty="0" smtClean="0"/>
          </a:p>
          <a:p>
            <a:r>
              <a:rPr lang="en-US" dirty="0" smtClean="0"/>
              <a:t>Services</a:t>
            </a:r>
          </a:p>
          <a:p>
            <a:pPr lvl="1"/>
            <a:r>
              <a:rPr lang="en-US" dirty="0" err="1" smtClean="0"/>
              <a:t>articleService</a:t>
            </a:r>
            <a:endParaRPr lang="en-US" dirty="0" smtClean="0"/>
          </a:p>
          <a:p>
            <a:pPr lvl="1"/>
            <a:r>
              <a:rPr lang="en-US" dirty="0" smtClean="0"/>
              <a:t>$http</a:t>
            </a:r>
          </a:p>
          <a:p>
            <a:r>
              <a:rPr lang="en-US" dirty="0" smtClean="0"/>
              <a:t>Filters</a:t>
            </a:r>
          </a:p>
          <a:p>
            <a:pPr lvl="1"/>
            <a:r>
              <a:rPr lang="en-US" dirty="0" smtClean="0"/>
              <a:t>Inbuilt filters</a:t>
            </a:r>
          </a:p>
          <a:p>
            <a:pPr lvl="1"/>
            <a:r>
              <a:rPr lang="en-US" dirty="0" smtClean="0"/>
              <a:t>Custom filters</a:t>
            </a:r>
          </a:p>
          <a:p>
            <a:r>
              <a:rPr lang="en-US" dirty="0" smtClean="0"/>
              <a:t>Directives (to be taken in Day4)</a:t>
            </a:r>
            <a:endParaRPr lang="en-US" dirty="0"/>
          </a:p>
        </p:txBody>
      </p:sp>
      <p:sp>
        <p:nvSpPr>
          <p:cNvPr id="4" name="TextBox 3"/>
          <p:cNvSpPr txBox="1"/>
          <p:nvPr/>
        </p:nvSpPr>
        <p:spPr>
          <a:xfrm>
            <a:off x="6858000" y="6019800"/>
            <a:ext cx="1752600" cy="369332"/>
          </a:xfrm>
          <a:prstGeom prst="rect">
            <a:avLst/>
          </a:prstGeom>
          <a:noFill/>
        </p:spPr>
        <p:txBody>
          <a:bodyPr wrap="square" rtlCol="0">
            <a:spAutoFit/>
          </a:bodyPr>
          <a:lstStyle/>
          <a:p>
            <a:r>
              <a:rPr lang="en-US" dirty="0" smtClean="0"/>
              <a:t>Continues…</a:t>
            </a:r>
            <a:endParaRPr lang="en-US" dirty="0"/>
          </a:p>
        </p:txBody>
      </p:sp>
    </p:spTree>
    <p:extLst>
      <p:ext uri="{BB962C8B-B14F-4D97-AF65-F5344CB8AC3E}">
        <p14:creationId xmlns:p14="http://schemas.microsoft.com/office/powerpoint/2010/main" val="571304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381000"/>
            <a:ext cx="7125113" cy="924475"/>
          </a:xfrm>
        </p:spPr>
        <p:txBody>
          <a:bodyPr/>
          <a:lstStyle/>
          <a:p>
            <a:r>
              <a:rPr lang="en-US" dirty="0" smtClean="0"/>
              <a:t>Day </a:t>
            </a:r>
            <a:r>
              <a:rPr lang="en-US" dirty="0" smtClean="0"/>
              <a:t>4</a:t>
            </a:r>
            <a:endParaRPr lang="en-US" dirty="0"/>
          </a:p>
        </p:txBody>
      </p:sp>
      <p:sp>
        <p:nvSpPr>
          <p:cNvPr id="3" name="Content Placeholder 2"/>
          <p:cNvSpPr>
            <a:spLocks noGrp="1"/>
          </p:cNvSpPr>
          <p:nvPr>
            <p:ph idx="1"/>
          </p:nvPr>
        </p:nvSpPr>
        <p:spPr>
          <a:xfrm>
            <a:off x="990600" y="1371600"/>
            <a:ext cx="7125112" cy="4876799"/>
          </a:xfrm>
        </p:spPr>
        <p:txBody>
          <a:bodyPr>
            <a:normAutofit/>
          </a:bodyPr>
          <a:lstStyle/>
          <a:p>
            <a:r>
              <a:rPr lang="en-US" sz="2800" dirty="0" smtClean="0"/>
              <a:t>Directives</a:t>
            </a:r>
          </a:p>
          <a:p>
            <a:r>
              <a:rPr lang="en-US" sz="2800" dirty="0" smtClean="0"/>
              <a:t>Providers</a:t>
            </a:r>
          </a:p>
          <a:p>
            <a:r>
              <a:rPr lang="en-US" sz="2800" dirty="0" smtClean="0"/>
              <a:t>Angular promises ($q)</a:t>
            </a:r>
            <a:endParaRPr lang="en-US" sz="2800" dirty="0"/>
          </a:p>
        </p:txBody>
      </p:sp>
    </p:spTree>
    <p:extLst>
      <p:ext uri="{BB962C8B-B14F-4D97-AF65-F5344CB8AC3E}">
        <p14:creationId xmlns:p14="http://schemas.microsoft.com/office/powerpoint/2010/main" val="2222246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Content Placeholder 2"/>
          <p:cNvSpPr>
            <a:spLocks noGrp="1"/>
          </p:cNvSpPr>
          <p:nvPr>
            <p:ph idx="1"/>
          </p:nvPr>
        </p:nvSpPr>
        <p:spPr>
          <a:xfrm>
            <a:off x="1009443" y="1371600"/>
            <a:ext cx="7125112" cy="4051437"/>
          </a:xfrm>
        </p:spPr>
        <p:txBody>
          <a:bodyPr>
            <a:normAutofit/>
          </a:bodyPr>
          <a:lstStyle/>
          <a:p>
            <a:pPr marL="0" indent="0">
              <a:buNone/>
            </a:pPr>
            <a:r>
              <a:rPr lang="en-US" sz="2400" dirty="0"/>
              <a:t>Directives are one of the most powerful components of AngularJS, helping you extend basic HTML elements/attributes and create </a:t>
            </a:r>
            <a:r>
              <a:rPr lang="en-US" sz="2400" i="1" dirty="0"/>
              <a:t>reusable</a:t>
            </a:r>
            <a:r>
              <a:rPr lang="en-US" sz="2400" dirty="0"/>
              <a:t> and </a:t>
            </a:r>
            <a:r>
              <a:rPr lang="en-US" sz="2400" i="1" dirty="0"/>
              <a:t>testable</a:t>
            </a:r>
            <a:r>
              <a:rPr lang="en-US" sz="2400" dirty="0"/>
              <a:t> code.</a:t>
            </a:r>
            <a:endParaRPr lang="en-US" sz="2400" dirty="0"/>
          </a:p>
        </p:txBody>
      </p:sp>
    </p:spTree>
    <p:extLst>
      <p:ext uri="{BB962C8B-B14F-4D97-AF65-F5344CB8AC3E}">
        <p14:creationId xmlns:p14="http://schemas.microsoft.com/office/powerpoint/2010/main" val="218159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2800" dirty="0"/>
              <a:t>Is Open Source</a:t>
            </a:r>
          </a:p>
          <a:p>
            <a:r>
              <a:rPr lang="en-US" sz="2800" dirty="0" smtClean="0"/>
              <a:t>Used in Single Page Application (SPA)</a:t>
            </a:r>
          </a:p>
          <a:p>
            <a:r>
              <a:rPr lang="en-US" sz="2800" dirty="0" smtClean="0"/>
              <a:t>Extends HTML DOM with additional Tags and attributes</a:t>
            </a:r>
            <a:endParaRPr lang="en-US" sz="2800" dirty="0"/>
          </a:p>
        </p:txBody>
      </p:sp>
    </p:spTree>
    <p:extLst>
      <p:ext uri="{BB962C8B-B14F-4D97-AF65-F5344CB8AC3E}">
        <p14:creationId xmlns:p14="http://schemas.microsoft.com/office/powerpoint/2010/main" val="3631681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a:xfrm>
            <a:off x="1009443" y="2196963"/>
            <a:ext cx="7125112" cy="4051437"/>
          </a:xfrm>
        </p:spPr>
        <p:txBody>
          <a:bodyPr>
            <a:normAutofit/>
          </a:bodyPr>
          <a:lstStyle/>
          <a:p>
            <a:r>
              <a:rPr lang="en-US" sz="2000" dirty="0"/>
              <a:t>A new HTML element </a:t>
            </a:r>
            <a:endParaRPr lang="en-US" sz="2000" dirty="0" smtClean="0"/>
          </a:p>
          <a:p>
            <a:pPr marL="457200" lvl="1" indent="0">
              <a:buNone/>
            </a:pPr>
            <a:r>
              <a:rPr lang="en-US" sz="1800" b="1" dirty="0" smtClean="0">
                <a:solidFill>
                  <a:srgbClr val="FFFF00"/>
                </a:solidFill>
              </a:rPr>
              <a:t>&lt;</a:t>
            </a:r>
            <a:r>
              <a:rPr lang="en-US" sz="1800" b="1" dirty="0">
                <a:solidFill>
                  <a:srgbClr val="FFFF00"/>
                </a:solidFill>
              </a:rPr>
              <a:t>date-picker&gt;&lt;/</a:t>
            </a:r>
            <a:r>
              <a:rPr lang="en-US" sz="1800" b="1" dirty="0" smtClean="0">
                <a:solidFill>
                  <a:srgbClr val="FFFF00"/>
                </a:solidFill>
              </a:rPr>
              <a:t>date-picker&gt;</a:t>
            </a:r>
            <a:endParaRPr lang="en-US" sz="1800" b="1" dirty="0">
              <a:solidFill>
                <a:srgbClr val="FFFF00"/>
              </a:solidFill>
            </a:endParaRPr>
          </a:p>
          <a:p>
            <a:r>
              <a:rPr lang="en-US" sz="2000" dirty="0"/>
              <a:t>An attribute on an element </a:t>
            </a:r>
            <a:endParaRPr lang="en-US" sz="2000" dirty="0" smtClean="0"/>
          </a:p>
          <a:p>
            <a:pPr marL="457200" lvl="1" indent="0">
              <a:buNone/>
            </a:pPr>
            <a:r>
              <a:rPr lang="en-US" sz="1800" b="1" dirty="0">
                <a:solidFill>
                  <a:srgbClr val="FFFF00"/>
                </a:solidFill>
              </a:rPr>
              <a:t>&lt;</a:t>
            </a:r>
            <a:r>
              <a:rPr lang="en-US" sz="1800" b="1" dirty="0">
                <a:solidFill>
                  <a:srgbClr val="FFFF00"/>
                </a:solidFill>
              </a:rPr>
              <a:t>input type="text" date-picker</a:t>
            </a:r>
            <a:r>
              <a:rPr lang="en-US" sz="1800" b="1" dirty="0">
                <a:solidFill>
                  <a:srgbClr val="FFFF00"/>
                </a:solidFill>
              </a:rPr>
              <a:t>/&gt;</a:t>
            </a:r>
            <a:endParaRPr lang="en-US" sz="1800" b="1" dirty="0">
              <a:solidFill>
                <a:srgbClr val="FFFF00"/>
              </a:solidFill>
            </a:endParaRPr>
          </a:p>
          <a:p>
            <a:r>
              <a:rPr lang="en-US" sz="2000" dirty="0"/>
              <a:t>As a class </a:t>
            </a:r>
            <a:endParaRPr lang="en-US" sz="2000" dirty="0" smtClean="0"/>
          </a:p>
          <a:p>
            <a:pPr marL="457200" lvl="1" indent="0">
              <a:buNone/>
            </a:pPr>
            <a:r>
              <a:rPr lang="en-US" sz="1800" b="1" dirty="0">
                <a:solidFill>
                  <a:srgbClr val="FFFF00"/>
                </a:solidFill>
              </a:rPr>
              <a:t>&lt;</a:t>
            </a:r>
            <a:r>
              <a:rPr lang="en-US" sz="1800" b="1" dirty="0">
                <a:solidFill>
                  <a:srgbClr val="FFFF00"/>
                </a:solidFill>
              </a:rPr>
              <a:t>input type="text" class="date-picker</a:t>
            </a:r>
            <a:r>
              <a:rPr lang="en-US" sz="1800" b="1" dirty="0">
                <a:solidFill>
                  <a:srgbClr val="FFFF00"/>
                </a:solidFill>
              </a:rPr>
              <a:t>"/&gt;</a:t>
            </a:r>
            <a:endParaRPr lang="en-US" sz="1800" b="1" dirty="0">
              <a:solidFill>
                <a:srgbClr val="FFFF00"/>
              </a:solidFill>
            </a:endParaRPr>
          </a:p>
          <a:p>
            <a:r>
              <a:rPr lang="en-US" sz="2000" dirty="0"/>
              <a:t>As comment </a:t>
            </a:r>
            <a:endParaRPr lang="en-US" sz="2000" dirty="0" smtClean="0"/>
          </a:p>
          <a:p>
            <a:pPr marL="457200" lvl="1" indent="0">
              <a:buNone/>
            </a:pPr>
            <a:r>
              <a:rPr lang="en-US" sz="1800" b="1" dirty="0">
                <a:solidFill>
                  <a:srgbClr val="FFFF00"/>
                </a:solidFill>
              </a:rPr>
              <a:t>&lt;!--</a:t>
            </a:r>
            <a:r>
              <a:rPr lang="en-US" sz="1800" b="1" dirty="0" err="1">
                <a:solidFill>
                  <a:srgbClr val="FFFF00"/>
                </a:solidFill>
              </a:rPr>
              <a:t>directive:date-picker</a:t>
            </a:r>
            <a:r>
              <a:rPr lang="en-US" sz="1800" b="1" dirty="0">
                <a:solidFill>
                  <a:srgbClr val="FFFF00"/>
                </a:solidFill>
              </a:rPr>
              <a:t>-</a:t>
            </a:r>
            <a:r>
              <a:rPr lang="en-US" sz="1800" b="1" dirty="0">
                <a:solidFill>
                  <a:srgbClr val="FFFF00"/>
                </a:solidFill>
              </a:rPr>
              <a:t>-&gt;</a:t>
            </a:r>
            <a:endParaRPr lang="en-US" sz="1800" b="1" dirty="0">
              <a:solidFill>
                <a:srgbClr val="FFFF00"/>
              </a:solidFill>
            </a:endParaRPr>
          </a:p>
          <a:p>
            <a:pPr marL="0" indent="0">
              <a:buNone/>
            </a:pPr>
            <a:endParaRPr lang="en-US" sz="2000" dirty="0"/>
          </a:p>
        </p:txBody>
      </p:sp>
      <p:sp>
        <p:nvSpPr>
          <p:cNvPr id="4" name="TextBox 3"/>
          <p:cNvSpPr txBox="1"/>
          <p:nvPr/>
        </p:nvSpPr>
        <p:spPr>
          <a:xfrm>
            <a:off x="838200" y="1644134"/>
            <a:ext cx="7821052" cy="369332"/>
          </a:xfrm>
          <a:prstGeom prst="rect">
            <a:avLst/>
          </a:prstGeom>
          <a:noFill/>
        </p:spPr>
        <p:txBody>
          <a:bodyPr wrap="none" rtlCol="0">
            <a:spAutoFit/>
          </a:bodyPr>
          <a:lstStyle/>
          <a:p>
            <a:r>
              <a:rPr lang="en-US" dirty="0"/>
              <a:t>An Angular directive comes in four flavors in terms of appearance</a:t>
            </a:r>
            <a:endParaRPr lang="en-US" dirty="0"/>
          </a:p>
        </p:txBody>
      </p:sp>
    </p:spTree>
    <p:extLst>
      <p:ext uri="{BB962C8B-B14F-4D97-AF65-F5344CB8AC3E}">
        <p14:creationId xmlns:p14="http://schemas.microsoft.com/office/powerpoint/2010/main" val="3563295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a:t>Directive </a:t>
            </a:r>
            <a:r>
              <a:rPr lang="en-US" dirty="0"/>
              <a:t>Restrictions</a:t>
            </a:r>
          </a:p>
        </p:txBody>
      </p:sp>
      <p:sp>
        <p:nvSpPr>
          <p:cNvPr id="3" name="Content Placeholder 2"/>
          <p:cNvSpPr>
            <a:spLocks noGrp="1"/>
          </p:cNvSpPr>
          <p:nvPr>
            <p:ph idx="1"/>
          </p:nvPr>
        </p:nvSpPr>
        <p:spPr/>
        <p:txBody>
          <a:bodyPr>
            <a:normAutofit/>
          </a:bodyPr>
          <a:lstStyle/>
          <a:p>
            <a:r>
              <a:rPr lang="en-US" sz="2400" b="1" dirty="0"/>
              <a:t>A (Attribute)</a:t>
            </a:r>
          </a:p>
          <a:p>
            <a:r>
              <a:rPr lang="en-US" sz="2400" b="1" dirty="0"/>
              <a:t>C (Class)</a:t>
            </a:r>
          </a:p>
          <a:p>
            <a:r>
              <a:rPr lang="en-US" sz="2400" b="1" dirty="0"/>
              <a:t>E (Element)</a:t>
            </a:r>
          </a:p>
          <a:p>
            <a:r>
              <a:rPr lang="en-US" sz="2400" b="1" dirty="0"/>
              <a:t>M (</a:t>
            </a:r>
            <a:r>
              <a:rPr lang="en-US" sz="2400" b="1" dirty="0" err="1"/>
              <a:t>coMment</a:t>
            </a:r>
            <a:r>
              <a:rPr lang="en-US" sz="2400" b="1" dirty="0"/>
              <a:t>)</a:t>
            </a:r>
          </a:p>
          <a:p>
            <a:pPr marL="0" indent="0">
              <a:buNone/>
            </a:pPr>
            <a:endParaRPr lang="en-US" sz="2400" dirty="0"/>
          </a:p>
        </p:txBody>
      </p:sp>
    </p:spTree>
    <p:extLst>
      <p:ext uri="{BB962C8B-B14F-4D97-AF65-F5344CB8AC3E}">
        <p14:creationId xmlns:p14="http://schemas.microsoft.com/office/powerpoint/2010/main" val="917559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Scopes</a:t>
            </a:r>
            <a:endParaRPr lang="en-US" dirty="0"/>
          </a:p>
        </p:txBody>
      </p:sp>
      <p:sp>
        <p:nvSpPr>
          <p:cNvPr id="3" name="Content Placeholder 2"/>
          <p:cNvSpPr>
            <a:spLocks noGrp="1"/>
          </p:cNvSpPr>
          <p:nvPr>
            <p:ph idx="1"/>
          </p:nvPr>
        </p:nvSpPr>
        <p:spPr/>
        <p:txBody>
          <a:bodyPr/>
          <a:lstStyle/>
          <a:p>
            <a:r>
              <a:rPr lang="en-US" dirty="0" smtClean="0"/>
              <a:t>Isolated Scope</a:t>
            </a:r>
          </a:p>
          <a:p>
            <a:pPr marL="457200" lvl="1" indent="0">
              <a:buNone/>
            </a:pPr>
            <a:r>
              <a:rPr lang="en-US" dirty="0" smtClean="0"/>
              <a:t>scope: {}</a:t>
            </a:r>
          </a:p>
          <a:p>
            <a:r>
              <a:rPr lang="en-US" dirty="0" smtClean="0"/>
              <a:t>Child Scope</a:t>
            </a:r>
          </a:p>
          <a:p>
            <a:pPr marL="457200" lvl="1" indent="0">
              <a:buNone/>
            </a:pPr>
            <a:r>
              <a:rPr lang="en-US" dirty="0" smtClean="0"/>
              <a:t>scope: true</a:t>
            </a:r>
          </a:p>
          <a:p>
            <a:r>
              <a:rPr lang="en-US" dirty="0" smtClean="0"/>
              <a:t>Shared Scope</a:t>
            </a:r>
          </a:p>
          <a:p>
            <a:pPr marL="457200" lvl="1" indent="0">
              <a:buNone/>
            </a:pPr>
            <a:endParaRPr lang="en-US" dirty="0"/>
          </a:p>
        </p:txBody>
      </p:sp>
    </p:spTree>
    <p:extLst>
      <p:ext uri="{BB962C8B-B14F-4D97-AF65-F5344CB8AC3E}">
        <p14:creationId xmlns:p14="http://schemas.microsoft.com/office/powerpoint/2010/main" val="2594658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Behavior to Directive</a:t>
            </a:r>
            <a:endParaRPr lang="en-US" dirty="0"/>
          </a:p>
        </p:txBody>
      </p:sp>
      <p:sp>
        <p:nvSpPr>
          <p:cNvPr id="3" name="Content Placeholder 2"/>
          <p:cNvSpPr>
            <a:spLocks noGrp="1"/>
          </p:cNvSpPr>
          <p:nvPr>
            <p:ph idx="1"/>
          </p:nvPr>
        </p:nvSpPr>
        <p:spPr/>
        <p:txBody>
          <a:bodyPr>
            <a:normAutofit/>
          </a:bodyPr>
          <a:lstStyle/>
          <a:p>
            <a:r>
              <a:rPr lang="en-US" sz="2400" dirty="0" smtClean="0"/>
              <a:t>Using link() method</a:t>
            </a:r>
          </a:p>
          <a:p>
            <a:r>
              <a:rPr lang="en-US" sz="2400" dirty="0" smtClean="0"/>
              <a:t>Interacting with the </a:t>
            </a:r>
            <a:r>
              <a:rPr lang="en-US" sz="2400" dirty="0" err="1" smtClean="0"/>
              <a:t>the</a:t>
            </a:r>
            <a:r>
              <a:rPr lang="en-US" sz="2400" dirty="0" smtClean="0"/>
              <a:t> DOM</a:t>
            </a:r>
          </a:p>
          <a:p>
            <a:r>
              <a:rPr lang="en-US" sz="2400" dirty="0" smtClean="0"/>
              <a:t>Adding event Listeners</a:t>
            </a:r>
          </a:p>
          <a:p>
            <a:r>
              <a:rPr lang="en-US" sz="2400" dirty="0" smtClean="0"/>
              <a:t>Passing strings and objects into directive scope. (@, =)</a:t>
            </a:r>
          </a:p>
          <a:p>
            <a:r>
              <a:rPr lang="en-US" sz="2400" dirty="0" smtClean="0"/>
              <a:t>Passing methods into directive scope.(&amp;)</a:t>
            </a:r>
            <a:endParaRPr lang="en-US" sz="2400" dirty="0"/>
          </a:p>
        </p:txBody>
      </p:sp>
    </p:spTree>
    <p:extLst>
      <p:ext uri="{BB962C8B-B14F-4D97-AF65-F5344CB8AC3E}">
        <p14:creationId xmlns:p14="http://schemas.microsoft.com/office/powerpoint/2010/main" val="2776896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lstStyle/>
          <a:p>
            <a:r>
              <a:rPr lang="en-US" dirty="0" err="1" smtClean="0"/>
              <a:t>Prividers</a:t>
            </a:r>
            <a:endParaRPr lang="en-US" dirty="0" smtClean="0"/>
          </a:p>
          <a:p>
            <a:r>
              <a:rPr lang="en-US" dirty="0" smtClean="0"/>
              <a:t>Promises $q</a:t>
            </a:r>
          </a:p>
          <a:p>
            <a:r>
              <a:rPr lang="en-US" dirty="0" smtClean="0"/>
              <a:t>Decorators</a:t>
            </a:r>
          </a:p>
          <a:p>
            <a:r>
              <a:rPr lang="en-US" dirty="0" smtClean="0"/>
              <a:t>Http Interceptors</a:t>
            </a:r>
          </a:p>
        </p:txBody>
      </p:sp>
    </p:spTree>
    <p:extLst>
      <p:ext uri="{BB962C8B-B14F-4D97-AF65-F5344CB8AC3E}">
        <p14:creationId xmlns:p14="http://schemas.microsoft.com/office/powerpoint/2010/main" val="2177878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a:xfrm>
            <a:off x="1009443" y="1752600"/>
            <a:ext cx="7125112" cy="4419599"/>
          </a:xfrm>
        </p:spPr>
        <p:txBody>
          <a:bodyPr/>
          <a:lstStyle/>
          <a:p>
            <a:r>
              <a:rPr lang="en-US" dirty="0"/>
              <a:t>The Provider recipe is syntactically defined as a custom type that implements a $get method. This method is a factory function just like the one we use in the Factory recipe. In fact, if you define a Factory recipe, an empty Provider type with the $get method set to your factory function is automatically created under the hood.</a:t>
            </a:r>
          </a:p>
          <a:p>
            <a:r>
              <a:rPr lang="en-US" dirty="0"/>
              <a:t>You should use the Provider recipe only when you want to expose an API for application-wide configuration that must be made before the application starts. This is usually interesting only for reusable services whose behavior might need to vary slightly between applications.</a:t>
            </a:r>
          </a:p>
          <a:p>
            <a:endParaRPr lang="en-US" dirty="0"/>
          </a:p>
        </p:txBody>
      </p:sp>
    </p:spTree>
    <p:extLst>
      <p:ext uri="{BB962C8B-B14F-4D97-AF65-F5344CB8AC3E}">
        <p14:creationId xmlns:p14="http://schemas.microsoft.com/office/powerpoint/2010/main" val="3611675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($q)</a:t>
            </a:r>
            <a:endParaRPr lang="en-US" dirty="0"/>
          </a:p>
        </p:txBody>
      </p:sp>
      <p:sp>
        <p:nvSpPr>
          <p:cNvPr id="3" name="Content Placeholder 2"/>
          <p:cNvSpPr>
            <a:spLocks noGrp="1"/>
          </p:cNvSpPr>
          <p:nvPr>
            <p:ph idx="1"/>
          </p:nvPr>
        </p:nvSpPr>
        <p:spPr>
          <a:xfrm>
            <a:off x="1009442" y="1807361"/>
            <a:ext cx="7372557" cy="4517239"/>
          </a:xfrm>
        </p:spPr>
        <p:txBody>
          <a:bodyPr>
            <a:normAutofit fontScale="92500" lnSpcReduction="20000"/>
          </a:bodyPr>
          <a:lstStyle/>
          <a:p>
            <a:r>
              <a:rPr lang="en-US" dirty="0"/>
              <a:t>A service that helps you run functions asynchronously, and use their return values (or exceptions) when they are done </a:t>
            </a:r>
            <a:r>
              <a:rPr lang="en-US" dirty="0" smtClean="0"/>
              <a:t>processing</a:t>
            </a:r>
          </a:p>
          <a:p>
            <a:pPr marL="0" indent="0">
              <a:buNone/>
            </a:pPr>
            <a:endParaRPr lang="en-US" dirty="0" smtClean="0"/>
          </a:p>
          <a:p>
            <a:pPr marL="0" indent="0">
              <a:buNone/>
            </a:pPr>
            <a:r>
              <a:rPr lang="en-US" b="1" dirty="0" smtClean="0"/>
              <a:t>Deferred Object’s methods:</a:t>
            </a:r>
          </a:p>
          <a:p>
            <a:pPr marL="0" indent="0">
              <a:buNone/>
            </a:pPr>
            <a:endParaRPr lang="en-US" dirty="0" smtClean="0"/>
          </a:p>
          <a:p>
            <a:r>
              <a:rPr lang="en-US" b="1" dirty="0"/>
              <a:t>resolve(value)</a:t>
            </a:r>
            <a:r>
              <a:rPr lang="en-US" dirty="0"/>
              <a:t> </a:t>
            </a:r>
            <a:endParaRPr lang="en-US" dirty="0"/>
          </a:p>
          <a:p>
            <a:pPr marL="457200" lvl="1" indent="0">
              <a:buNone/>
            </a:pPr>
            <a:r>
              <a:rPr lang="en-US" dirty="0" smtClean="0"/>
              <a:t>resolves </a:t>
            </a:r>
            <a:r>
              <a:rPr lang="en-US" dirty="0"/>
              <a:t>the derived promise with the value. If the value is a rejection constructed via $</a:t>
            </a:r>
            <a:r>
              <a:rPr lang="en-US" dirty="0" err="1"/>
              <a:t>q.reject</a:t>
            </a:r>
            <a:r>
              <a:rPr lang="en-US" dirty="0"/>
              <a:t>, the promise will be rejected instead.</a:t>
            </a:r>
          </a:p>
          <a:p>
            <a:r>
              <a:rPr lang="en-US" b="1" dirty="0"/>
              <a:t>reject(reason)</a:t>
            </a:r>
            <a:r>
              <a:rPr lang="en-US" dirty="0"/>
              <a:t> </a:t>
            </a:r>
            <a:endParaRPr lang="en-US" dirty="0"/>
          </a:p>
          <a:p>
            <a:pPr marL="457200" lvl="1" indent="0">
              <a:buNone/>
            </a:pPr>
            <a:r>
              <a:rPr lang="en-US" dirty="0" smtClean="0"/>
              <a:t>rejects </a:t>
            </a:r>
            <a:r>
              <a:rPr lang="en-US" dirty="0"/>
              <a:t>the derived promise with the reason. This is equivalent to resolving it with a rejection constructed via $</a:t>
            </a:r>
            <a:r>
              <a:rPr lang="en-US" dirty="0" err="1"/>
              <a:t>q.reject</a:t>
            </a:r>
            <a:r>
              <a:rPr lang="en-US" dirty="0"/>
              <a:t>.</a:t>
            </a:r>
          </a:p>
          <a:p>
            <a:r>
              <a:rPr lang="en-US" b="1" dirty="0"/>
              <a:t>notify(value)</a:t>
            </a:r>
            <a:r>
              <a:rPr lang="en-US" dirty="0"/>
              <a:t> </a:t>
            </a:r>
            <a:endParaRPr lang="en-US" dirty="0"/>
          </a:p>
          <a:p>
            <a:pPr marL="457200" lvl="1" indent="0">
              <a:buNone/>
            </a:pPr>
            <a:r>
              <a:rPr lang="en-US" dirty="0" smtClean="0"/>
              <a:t>provides </a:t>
            </a:r>
            <a:r>
              <a:rPr lang="en-US" dirty="0"/>
              <a:t>updates on the status of the promise's execution. This may be called multiple times before the promise is either resolved or rejected</a:t>
            </a:r>
          </a:p>
          <a:p>
            <a:pPr marL="0" indent="0">
              <a:buNone/>
            </a:pPr>
            <a:endParaRPr lang="en-US" dirty="0"/>
          </a:p>
        </p:txBody>
      </p:sp>
    </p:spTree>
    <p:extLst>
      <p:ext uri="{BB962C8B-B14F-4D97-AF65-F5344CB8AC3E}">
        <p14:creationId xmlns:p14="http://schemas.microsoft.com/office/powerpoint/2010/main" val="1279677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($q)</a:t>
            </a:r>
          </a:p>
        </p:txBody>
      </p:sp>
      <p:sp>
        <p:nvSpPr>
          <p:cNvPr id="3" name="Content Placeholder 2"/>
          <p:cNvSpPr>
            <a:spLocks noGrp="1"/>
          </p:cNvSpPr>
          <p:nvPr>
            <p:ph idx="1"/>
          </p:nvPr>
        </p:nvSpPr>
        <p:spPr/>
        <p:txBody>
          <a:bodyPr/>
          <a:lstStyle/>
          <a:p>
            <a:r>
              <a:rPr lang="en-US" dirty="0" smtClean="0"/>
              <a:t>all(promises)</a:t>
            </a:r>
          </a:p>
          <a:p>
            <a:r>
              <a:rPr lang="en-US" dirty="0" smtClean="0"/>
              <a:t>race(promises) (supported in </a:t>
            </a:r>
            <a:r>
              <a:rPr lang="en-US" dirty="0" err="1" smtClean="0"/>
              <a:t>angularjs</a:t>
            </a:r>
            <a:r>
              <a:rPr lang="en-US" dirty="0" smtClean="0"/>
              <a:t> 1.5.8 onwards)</a:t>
            </a:r>
            <a:endParaRPr lang="en-US" dirty="0"/>
          </a:p>
        </p:txBody>
      </p:sp>
    </p:spTree>
    <p:extLst>
      <p:ext uri="{BB962C8B-B14F-4D97-AF65-F5344CB8AC3E}">
        <p14:creationId xmlns:p14="http://schemas.microsoft.com/office/powerpoint/2010/main" val="1737765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Decorators</a:t>
            </a:r>
            <a:endParaRPr lang="en-US" dirty="0"/>
          </a:p>
        </p:txBody>
      </p:sp>
      <p:sp>
        <p:nvSpPr>
          <p:cNvPr id="3" name="Content Placeholder 2"/>
          <p:cNvSpPr>
            <a:spLocks noGrp="1"/>
          </p:cNvSpPr>
          <p:nvPr>
            <p:ph idx="1"/>
          </p:nvPr>
        </p:nvSpPr>
        <p:spPr/>
        <p:txBody>
          <a:bodyPr/>
          <a:lstStyle/>
          <a:p>
            <a:r>
              <a:rPr lang="en-US" dirty="0"/>
              <a:t>Decorators are a design pattern that is used to separate modification or </a:t>
            </a:r>
            <a:r>
              <a:rPr lang="en-US" i="1" dirty="0"/>
              <a:t>decoration</a:t>
            </a:r>
            <a:r>
              <a:rPr lang="en-US" dirty="0"/>
              <a:t> of a class without modifying the original source code. In AngularJS, decorators are functions that allow a service, directive or filter to be modified prior to its </a:t>
            </a:r>
            <a:r>
              <a:rPr lang="en-US" dirty="0" smtClean="0"/>
              <a:t>usage</a:t>
            </a:r>
          </a:p>
          <a:p>
            <a:r>
              <a:rPr lang="en-US" b="1" dirty="0" err="1"/>
              <a:t>m</a:t>
            </a:r>
            <a:r>
              <a:rPr lang="en-US" b="1" dirty="0" err="1" smtClean="0"/>
              <a:t>odule.decorator</a:t>
            </a:r>
            <a:r>
              <a:rPr lang="en-US" b="1" dirty="0" smtClean="0"/>
              <a:t>()</a:t>
            </a:r>
            <a:r>
              <a:rPr lang="en-US" dirty="0" smtClean="0"/>
              <a:t> </a:t>
            </a:r>
            <a:r>
              <a:rPr lang="en-US" dirty="0"/>
              <a:t>provide access to a </a:t>
            </a:r>
            <a:r>
              <a:rPr lang="en-US" b="1" dirty="0"/>
              <a:t>$delegate</a:t>
            </a:r>
            <a:r>
              <a:rPr lang="en-US" dirty="0"/>
              <a:t>, which is the instantiated service/directive/filter, prior to being passed to the service that required it.</a:t>
            </a:r>
            <a:endParaRPr lang="en-US" dirty="0" smtClean="0"/>
          </a:p>
        </p:txBody>
      </p:sp>
    </p:spTree>
    <p:extLst>
      <p:ext uri="{BB962C8B-B14F-4D97-AF65-F5344CB8AC3E}">
        <p14:creationId xmlns:p14="http://schemas.microsoft.com/office/powerpoint/2010/main" val="390712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Interceptors</a:t>
            </a:r>
          </a:p>
        </p:txBody>
      </p:sp>
      <p:sp>
        <p:nvSpPr>
          <p:cNvPr id="3" name="Content Placeholder 2"/>
          <p:cNvSpPr>
            <a:spLocks noGrp="1"/>
          </p:cNvSpPr>
          <p:nvPr>
            <p:ph idx="1"/>
          </p:nvPr>
        </p:nvSpPr>
        <p:spPr/>
        <p:txBody>
          <a:bodyPr>
            <a:normAutofit/>
          </a:bodyPr>
          <a:lstStyle/>
          <a:p>
            <a:pPr marL="0" indent="0">
              <a:buNone/>
            </a:pPr>
            <a:r>
              <a:rPr lang="en-US" sz="2400" dirty="0"/>
              <a:t>For purposes of global error handling, authentication, or any kind of synchronous or asynchronous pre-processing of request or </a:t>
            </a:r>
            <a:r>
              <a:rPr lang="en-US" sz="2400" dirty="0" smtClean="0"/>
              <a:t>post processing </a:t>
            </a:r>
            <a:r>
              <a:rPr lang="en-US" sz="2400" dirty="0"/>
              <a:t>of responses, it is desirable to be able to intercept requests before they are handed to the server and responses before they are handed over to the application code that initiated these requests.</a:t>
            </a:r>
            <a:endParaRPr lang="en-US" sz="2400" dirty="0"/>
          </a:p>
        </p:txBody>
      </p:sp>
    </p:spTree>
    <p:extLst>
      <p:ext uri="{BB962C8B-B14F-4D97-AF65-F5344CB8AC3E}">
        <p14:creationId xmlns:p14="http://schemas.microsoft.com/office/powerpoint/2010/main" val="369503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US" dirty="0"/>
          </a:p>
        </p:txBody>
      </p:sp>
      <p:sp>
        <p:nvSpPr>
          <p:cNvPr id="3" name="Content Placeholder 2"/>
          <p:cNvSpPr>
            <a:spLocks noGrp="1"/>
          </p:cNvSpPr>
          <p:nvPr>
            <p:ph idx="1"/>
          </p:nvPr>
        </p:nvSpPr>
        <p:spPr>
          <a:xfrm>
            <a:off x="1009442" y="2362200"/>
            <a:ext cx="7296357" cy="3344198"/>
          </a:xfrm>
        </p:spPr>
        <p:txBody>
          <a:bodyPr>
            <a:noAutofit/>
          </a:bodyPr>
          <a:lstStyle/>
          <a:p>
            <a:pPr marL="0" indent="0">
              <a:buNone/>
            </a:pPr>
            <a:r>
              <a:rPr lang="en-US" sz="2400" dirty="0"/>
              <a:t>MVC is popular because it isolates the application logic from the user interface layer and supports separation of concerns. The controller receives all requests for the application and then works with the model to prepare any data needed by the view. The view then uses the data prepared by the controller to generate a final presentable response</a:t>
            </a:r>
          </a:p>
        </p:txBody>
      </p:sp>
      <p:sp>
        <p:nvSpPr>
          <p:cNvPr id="4" name="Title 1"/>
          <p:cNvSpPr txBox="1">
            <a:spLocks/>
          </p:cNvSpPr>
          <p:nvPr/>
        </p:nvSpPr>
        <p:spPr>
          <a:xfrm>
            <a:off x="990600" y="1177112"/>
            <a:ext cx="7125113" cy="9244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smtClean="0"/>
              <a:t>Model View Controller</a:t>
            </a:r>
            <a:endParaRPr lang="en-US" sz="2400" dirty="0"/>
          </a:p>
        </p:txBody>
      </p:sp>
    </p:spTree>
    <p:extLst>
      <p:ext uri="{BB962C8B-B14F-4D97-AF65-F5344CB8AC3E}">
        <p14:creationId xmlns:p14="http://schemas.microsoft.com/office/powerpoint/2010/main" val="26777372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125113" cy="924475"/>
          </a:xfrm>
        </p:spPr>
        <p:txBody>
          <a:bodyPr/>
          <a:lstStyle/>
          <a:p>
            <a:r>
              <a:rPr lang="en-US" dirty="0" smtClean="0"/>
              <a:t>$http Interceptors</a:t>
            </a:r>
            <a:endParaRPr lang="en-US" dirty="0"/>
          </a:p>
        </p:txBody>
      </p:sp>
      <p:sp>
        <p:nvSpPr>
          <p:cNvPr id="3" name="Content Placeholder 2"/>
          <p:cNvSpPr>
            <a:spLocks noGrp="1"/>
          </p:cNvSpPr>
          <p:nvPr>
            <p:ph idx="1"/>
          </p:nvPr>
        </p:nvSpPr>
        <p:spPr>
          <a:xfrm>
            <a:off x="1009442" y="1295400"/>
            <a:ext cx="7372557" cy="5050639"/>
          </a:xfrm>
        </p:spPr>
        <p:txBody>
          <a:bodyPr>
            <a:normAutofit lnSpcReduction="10000"/>
          </a:bodyPr>
          <a:lstStyle/>
          <a:p>
            <a:r>
              <a:rPr lang="en-US" b="1" dirty="0"/>
              <a:t>request</a:t>
            </a:r>
            <a:r>
              <a:rPr lang="en-US" dirty="0"/>
              <a:t>: </a:t>
            </a:r>
            <a:endParaRPr lang="en-US" dirty="0" smtClean="0"/>
          </a:p>
          <a:p>
            <a:pPr marL="457200" lvl="1" indent="0">
              <a:buNone/>
            </a:pPr>
            <a:r>
              <a:rPr lang="en-US" dirty="0" smtClean="0"/>
              <a:t>interceptors </a:t>
            </a:r>
            <a:r>
              <a:rPr lang="en-US" dirty="0"/>
              <a:t>get called with a http </a:t>
            </a:r>
            <a:r>
              <a:rPr lang="en-US" b="1" dirty="0" err="1" smtClean="0">
                <a:solidFill>
                  <a:srgbClr val="FFFF00"/>
                </a:solidFill>
              </a:rPr>
              <a:t>config</a:t>
            </a:r>
            <a:r>
              <a:rPr lang="en-US" dirty="0"/>
              <a:t> object. The function is free to modify the </a:t>
            </a:r>
            <a:r>
              <a:rPr lang="en-US" b="1" dirty="0" err="1">
                <a:solidFill>
                  <a:srgbClr val="FFFF00"/>
                </a:solidFill>
              </a:rPr>
              <a:t>config</a:t>
            </a:r>
            <a:r>
              <a:rPr lang="en-US" dirty="0"/>
              <a:t> object or create a new one. The function needs to return the </a:t>
            </a:r>
            <a:r>
              <a:rPr lang="en-US" b="1" dirty="0" err="1">
                <a:solidFill>
                  <a:srgbClr val="FFFF00"/>
                </a:solidFill>
              </a:rPr>
              <a:t>config</a:t>
            </a:r>
            <a:r>
              <a:rPr lang="en-US" dirty="0"/>
              <a:t> object directly, or a promise containing the </a:t>
            </a:r>
            <a:r>
              <a:rPr lang="en-US" b="1" dirty="0" err="1">
                <a:solidFill>
                  <a:srgbClr val="FFFF00"/>
                </a:solidFill>
              </a:rPr>
              <a:t>config</a:t>
            </a:r>
            <a:r>
              <a:rPr lang="en-US" dirty="0"/>
              <a:t> or a new </a:t>
            </a:r>
            <a:r>
              <a:rPr lang="en-US" b="1" dirty="0" err="1">
                <a:solidFill>
                  <a:srgbClr val="FFFF00"/>
                </a:solidFill>
              </a:rPr>
              <a:t>config</a:t>
            </a:r>
            <a:r>
              <a:rPr lang="en-US" dirty="0"/>
              <a:t> object.</a:t>
            </a:r>
          </a:p>
          <a:p>
            <a:r>
              <a:rPr lang="en-US" b="1" dirty="0" err="1"/>
              <a:t>requestError</a:t>
            </a:r>
            <a:r>
              <a:rPr lang="en-US" dirty="0"/>
              <a:t>: </a:t>
            </a:r>
            <a:endParaRPr lang="en-US" dirty="0" smtClean="0"/>
          </a:p>
          <a:p>
            <a:pPr marL="457200" lvl="1" indent="0">
              <a:buNone/>
            </a:pPr>
            <a:r>
              <a:rPr lang="en-US" dirty="0" smtClean="0"/>
              <a:t>interceptor </a:t>
            </a:r>
            <a:r>
              <a:rPr lang="en-US" dirty="0"/>
              <a:t>gets called when a previous interceptor threw an error or resolved with a rejection.</a:t>
            </a:r>
          </a:p>
          <a:p>
            <a:r>
              <a:rPr lang="en-US" b="1" dirty="0"/>
              <a:t>response</a:t>
            </a:r>
            <a:r>
              <a:rPr lang="en-US" dirty="0"/>
              <a:t>: </a:t>
            </a:r>
            <a:endParaRPr lang="en-US" dirty="0" smtClean="0"/>
          </a:p>
          <a:p>
            <a:pPr marL="457200" lvl="1" indent="0">
              <a:buNone/>
            </a:pPr>
            <a:r>
              <a:rPr lang="en-US" dirty="0" smtClean="0"/>
              <a:t>interceptors </a:t>
            </a:r>
            <a:r>
              <a:rPr lang="en-US" dirty="0"/>
              <a:t>get called with http </a:t>
            </a:r>
            <a:r>
              <a:rPr lang="en-US" b="1" dirty="0">
                <a:solidFill>
                  <a:srgbClr val="FFFF00"/>
                </a:solidFill>
              </a:rPr>
              <a:t>response</a:t>
            </a:r>
            <a:r>
              <a:rPr lang="en-US" dirty="0"/>
              <a:t> object. The function is free to modify the response object or create a new one. The function needs to return the </a:t>
            </a:r>
            <a:r>
              <a:rPr lang="en-US" b="1" dirty="0">
                <a:solidFill>
                  <a:srgbClr val="FFFF00"/>
                </a:solidFill>
              </a:rPr>
              <a:t>response</a:t>
            </a:r>
            <a:r>
              <a:rPr lang="en-US" dirty="0"/>
              <a:t> object directly, or as a promise containing the </a:t>
            </a:r>
            <a:r>
              <a:rPr lang="en-US" b="1" dirty="0">
                <a:solidFill>
                  <a:srgbClr val="FFFF00"/>
                </a:solidFill>
              </a:rPr>
              <a:t>response</a:t>
            </a:r>
            <a:r>
              <a:rPr lang="en-US" dirty="0"/>
              <a:t> or a new </a:t>
            </a:r>
            <a:r>
              <a:rPr lang="en-US" b="1" dirty="0">
                <a:solidFill>
                  <a:srgbClr val="FFFF00"/>
                </a:solidFill>
              </a:rPr>
              <a:t>response</a:t>
            </a:r>
            <a:r>
              <a:rPr lang="en-US" dirty="0" smtClean="0"/>
              <a:t> object</a:t>
            </a:r>
            <a:r>
              <a:rPr lang="en-US" dirty="0"/>
              <a:t>.</a:t>
            </a:r>
          </a:p>
          <a:p>
            <a:r>
              <a:rPr lang="en-US" dirty="0" err="1"/>
              <a:t>responseError</a:t>
            </a:r>
            <a:r>
              <a:rPr lang="en-US" dirty="0"/>
              <a:t>: </a:t>
            </a:r>
            <a:endParaRPr lang="en-US" dirty="0" smtClean="0"/>
          </a:p>
          <a:p>
            <a:pPr marL="457200" lvl="1" indent="0">
              <a:buNone/>
            </a:pPr>
            <a:r>
              <a:rPr lang="en-US" dirty="0" smtClean="0"/>
              <a:t>interceptor </a:t>
            </a:r>
            <a:r>
              <a:rPr lang="en-US" dirty="0"/>
              <a:t>gets called when a previous interceptor threw an error or resolved with a rejection.</a:t>
            </a:r>
          </a:p>
          <a:p>
            <a:endParaRPr lang="en-US" dirty="0"/>
          </a:p>
        </p:txBody>
      </p:sp>
    </p:spTree>
    <p:extLst>
      <p:ext uri="{BB962C8B-B14F-4D97-AF65-F5344CB8AC3E}">
        <p14:creationId xmlns:p14="http://schemas.microsoft.com/office/powerpoint/2010/main" val="339784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MVC Architecture</a:t>
            </a:r>
            <a:endParaRPr lang="en-US" dirty="0"/>
          </a:p>
        </p:txBody>
      </p:sp>
      <p:sp>
        <p:nvSpPr>
          <p:cNvPr id="8" name="Rounded Rectangle 7"/>
          <p:cNvSpPr/>
          <p:nvPr/>
        </p:nvSpPr>
        <p:spPr>
          <a:xfrm>
            <a:off x="4648200" y="1905000"/>
            <a:ext cx="2971800"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Controller</a:t>
            </a:r>
            <a:endParaRPr lang="en-US" b="1" dirty="0"/>
          </a:p>
        </p:txBody>
      </p:sp>
      <p:sp>
        <p:nvSpPr>
          <p:cNvPr id="9" name="Rounded Rectangle 8"/>
          <p:cNvSpPr/>
          <p:nvPr/>
        </p:nvSpPr>
        <p:spPr>
          <a:xfrm>
            <a:off x="4648200" y="3200400"/>
            <a:ext cx="2971800"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10" name="Rounded Rectangle 9"/>
          <p:cNvSpPr/>
          <p:nvPr/>
        </p:nvSpPr>
        <p:spPr>
          <a:xfrm>
            <a:off x="4648200" y="4572000"/>
            <a:ext cx="2971800" cy="13716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t>Model</a:t>
            </a:r>
            <a:endParaRPr lang="en-US" b="1" dirty="0"/>
          </a:p>
        </p:txBody>
      </p:sp>
      <p:sp>
        <p:nvSpPr>
          <p:cNvPr id="11" name="Can 10"/>
          <p:cNvSpPr/>
          <p:nvPr/>
        </p:nvSpPr>
        <p:spPr>
          <a:xfrm>
            <a:off x="5105400" y="5410200"/>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5905500" y="5428397"/>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a:off x="6705600" y="5428397"/>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8305800" y="2247900"/>
            <a:ext cx="0" cy="285750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7696200" y="2247900"/>
            <a:ext cx="609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a:off x="7696200" y="5105400"/>
            <a:ext cx="609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2"/>
            <a:endCxn id="9" idx="0"/>
          </p:cNvCxnSpPr>
          <p:nvPr/>
        </p:nvCxnSpPr>
        <p:spPr>
          <a:xfrm>
            <a:off x="6134100" y="25908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5334000" y="39624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6885296" y="3899848"/>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423081" y="4646474"/>
            <a:ext cx="4191000" cy="1754326"/>
          </a:xfrm>
          <a:prstGeom prst="rect">
            <a:avLst/>
          </a:prstGeom>
          <a:noFill/>
        </p:spPr>
        <p:txBody>
          <a:bodyPr wrap="square" rtlCol="0">
            <a:spAutoFit/>
          </a:bodyPr>
          <a:lstStyle/>
          <a:p>
            <a:r>
              <a:rPr lang="en-US" dirty="0"/>
              <a:t>The model </a:t>
            </a:r>
            <a:r>
              <a:rPr lang="en-US" dirty="0" smtClean="0"/>
              <a:t>app data </a:t>
            </a:r>
            <a:r>
              <a:rPr lang="en-US" dirty="0"/>
              <a:t>to be displayed, as well as data to be </a:t>
            </a:r>
            <a:r>
              <a:rPr lang="en-US" dirty="0" smtClean="0"/>
              <a:t>collected.  And can be any data defined in JavaScript. </a:t>
            </a:r>
          </a:p>
          <a:p>
            <a:r>
              <a:rPr lang="en-US" dirty="0" smtClean="0"/>
              <a:t>The </a:t>
            </a:r>
            <a:r>
              <a:rPr lang="en-US" b="1" i="1" dirty="0" smtClean="0"/>
              <a:t>single-source-of-truth</a:t>
            </a:r>
            <a:r>
              <a:rPr lang="en-US" i="1" dirty="0" smtClean="0"/>
              <a:t> </a:t>
            </a:r>
            <a:r>
              <a:rPr lang="en-US" i="1" dirty="0"/>
              <a:t>for your application</a:t>
            </a:r>
            <a:endParaRPr lang="en-US" dirty="0"/>
          </a:p>
        </p:txBody>
      </p:sp>
      <p:sp>
        <p:nvSpPr>
          <p:cNvPr id="32" name="TextBox 31"/>
          <p:cNvSpPr txBox="1"/>
          <p:nvPr/>
        </p:nvSpPr>
        <p:spPr>
          <a:xfrm>
            <a:off x="381000" y="3200400"/>
            <a:ext cx="4191000" cy="1200329"/>
          </a:xfrm>
          <a:prstGeom prst="rect">
            <a:avLst/>
          </a:prstGeom>
          <a:noFill/>
        </p:spPr>
        <p:txBody>
          <a:bodyPr wrap="square" rtlCol="0">
            <a:spAutoFit/>
          </a:bodyPr>
          <a:lstStyle/>
          <a:p>
            <a:r>
              <a:rPr lang="en-US" dirty="0" smtClean="0"/>
              <a:t>View is data Presentation, and it is the DOM. Data can be rendered into a view using directives or expressions, means data-binding</a:t>
            </a:r>
            <a:endParaRPr lang="en-US" dirty="0"/>
          </a:p>
        </p:txBody>
      </p:sp>
      <p:sp>
        <p:nvSpPr>
          <p:cNvPr id="33" name="TextBox 32"/>
          <p:cNvSpPr txBox="1"/>
          <p:nvPr/>
        </p:nvSpPr>
        <p:spPr>
          <a:xfrm>
            <a:off x="423081" y="1828800"/>
            <a:ext cx="4191000" cy="923330"/>
          </a:xfrm>
          <a:prstGeom prst="rect">
            <a:avLst/>
          </a:prstGeom>
          <a:noFill/>
        </p:spPr>
        <p:txBody>
          <a:bodyPr wrap="square" rtlCol="0">
            <a:spAutoFit/>
          </a:bodyPr>
          <a:lstStyle/>
          <a:p>
            <a:r>
              <a:rPr lang="en-US" dirty="0" smtClean="0"/>
              <a:t>Controllers performs the business operations on model and prepares the data for the view</a:t>
            </a:r>
            <a:endParaRPr lang="en-US" dirty="0"/>
          </a:p>
        </p:txBody>
      </p:sp>
    </p:spTree>
    <p:extLst>
      <p:ext uri="{BB962C8B-B14F-4D97-AF65-F5344CB8AC3E}">
        <p14:creationId xmlns:p14="http://schemas.microsoft.com/office/powerpoint/2010/main" val="597091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Angular JS</a:t>
            </a:r>
            <a:endParaRPr lang="en-US" dirty="0"/>
          </a:p>
        </p:txBody>
      </p:sp>
      <p:sp>
        <p:nvSpPr>
          <p:cNvPr id="3" name="Content Placeholder 2"/>
          <p:cNvSpPr>
            <a:spLocks noGrp="1"/>
          </p:cNvSpPr>
          <p:nvPr>
            <p:ph idx="1"/>
          </p:nvPr>
        </p:nvSpPr>
        <p:spPr/>
        <p:txBody>
          <a:bodyPr>
            <a:normAutofit/>
          </a:bodyPr>
          <a:lstStyle/>
          <a:p>
            <a:r>
              <a:rPr lang="en-US" sz="2800" dirty="0" smtClean="0"/>
              <a:t>Via CDN (Content Delivery network)</a:t>
            </a:r>
          </a:p>
          <a:p>
            <a:r>
              <a:rPr lang="en-US" sz="2800" dirty="0" smtClean="0"/>
              <a:t>Via Package Managers</a:t>
            </a:r>
          </a:p>
          <a:p>
            <a:pPr lvl="1"/>
            <a:r>
              <a:rPr lang="en-US" sz="2400" dirty="0" smtClean="0"/>
              <a:t>NPM</a:t>
            </a:r>
          </a:p>
          <a:p>
            <a:pPr lvl="1"/>
            <a:r>
              <a:rPr lang="en-US" sz="2400" dirty="0" smtClean="0"/>
              <a:t>Bower</a:t>
            </a:r>
          </a:p>
          <a:p>
            <a:pPr lvl="1"/>
            <a:r>
              <a:rPr lang="en-US" sz="2400" dirty="0" err="1" smtClean="0"/>
              <a:t>NuGet</a:t>
            </a:r>
            <a:endParaRPr lang="en-US" sz="2400" dirty="0"/>
          </a:p>
        </p:txBody>
      </p:sp>
    </p:spTree>
    <p:extLst>
      <p:ext uri="{BB962C8B-B14F-4D97-AF65-F5344CB8AC3E}">
        <p14:creationId xmlns:p14="http://schemas.microsoft.com/office/powerpoint/2010/main" val="2161444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Angular JS</a:t>
            </a:r>
            <a:endParaRPr lang="en-US" dirty="0"/>
          </a:p>
        </p:txBody>
      </p:sp>
      <p:sp>
        <p:nvSpPr>
          <p:cNvPr id="3" name="Content Placeholder 2"/>
          <p:cNvSpPr>
            <a:spLocks noGrp="1"/>
          </p:cNvSpPr>
          <p:nvPr>
            <p:ph idx="1"/>
          </p:nvPr>
        </p:nvSpPr>
        <p:spPr>
          <a:xfrm>
            <a:off x="1009443" y="2057400"/>
            <a:ext cx="7125112" cy="3801398"/>
          </a:xfrm>
        </p:spPr>
        <p:txBody>
          <a:bodyPr>
            <a:normAutofit/>
          </a:bodyPr>
          <a:lstStyle/>
          <a:p>
            <a:r>
              <a:rPr lang="en-US" sz="2000" dirty="0" smtClean="0"/>
              <a:t>Automatic Initialization</a:t>
            </a:r>
          </a:p>
          <a:p>
            <a:pPr lvl="1"/>
            <a:r>
              <a:rPr lang="en-US" dirty="0" smtClean="0"/>
              <a:t>Loads module associated to ng-app</a:t>
            </a:r>
          </a:p>
          <a:p>
            <a:pPr lvl="1"/>
            <a:r>
              <a:rPr lang="en-US" dirty="0" smtClean="0"/>
              <a:t>Creates and initializes injector ($injector service)</a:t>
            </a:r>
          </a:p>
          <a:p>
            <a:pPr lvl="1"/>
            <a:r>
              <a:rPr lang="en-US" dirty="0" smtClean="0"/>
              <a:t>Compiles the DOM (root element)</a:t>
            </a:r>
          </a:p>
          <a:p>
            <a:r>
              <a:rPr lang="en-US" sz="2000" dirty="0" smtClean="0"/>
              <a:t>Manual Initialization</a:t>
            </a:r>
          </a:p>
          <a:p>
            <a:pPr lvl="1"/>
            <a:r>
              <a:rPr lang="en-US" sz="1800" dirty="0" err="1" smtClean="0">
                <a:latin typeface="Courier" pitchFamily="49" charset="0"/>
              </a:rPr>
              <a:t>angular.bootstrap</a:t>
            </a:r>
            <a:r>
              <a:rPr lang="en-US" sz="1800" dirty="0" smtClean="0">
                <a:latin typeface="Courier" pitchFamily="49" charset="0"/>
              </a:rPr>
              <a:t>(</a:t>
            </a:r>
            <a:r>
              <a:rPr lang="en-US" sz="1800" dirty="0" err="1" smtClean="0">
                <a:latin typeface="Courier" pitchFamily="49" charset="0"/>
              </a:rPr>
              <a:t>rootelement</a:t>
            </a:r>
            <a:r>
              <a:rPr lang="en-US" sz="1800" dirty="0" smtClean="0">
                <a:latin typeface="Courier" pitchFamily="49" charset="0"/>
              </a:rPr>
              <a:t>, [‘modules’])</a:t>
            </a:r>
          </a:p>
          <a:p>
            <a:pPr lvl="1"/>
            <a:r>
              <a:rPr lang="en-US" dirty="0" smtClean="0"/>
              <a:t>Bootstrapping multiple applications on same page (Not recommended)</a:t>
            </a:r>
            <a:endParaRPr lang="en-US" dirty="0"/>
          </a:p>
        </p:txBody>
      </p:sp>
      <p:sp>
        <p:nvSpPr>
          <p:cNvPr id="4" name="Title 1"/>
          <p:cNvSpPr txBox="1">
            <a:spLocks/>
          </p:cNvSpPr>
          <p:nvPr/>
        </p:nvSpPr>
        <p:spPr>
          <a:xfrm>
            <a:off x="1104487" y="1371600"/>
            <a:ext cx="7125113" cy="6196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Angular JS Initialization Process</a:t>
            </a:r>
            <a:endParaRPr lang="en-US" sz="1800" dirty="0"/>
          </a:p>
        </p:txBody>
      </p:sp>
    </p:spTree>
    <p:extLst>
      <p:ext uri="{BB962C8B-B14F-4D97-AF65-F5344CB8AC3E}">
        <p14:creationId xmlns:p14="http://schemas.microsoft.com/office/powerpoint/2010/main" val="1728896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494" y="1333500"/>
            <a:ext cx="2362200" cy="4572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Browser</a:t>
            </a:r>
            <a:endParaRPr lang="en-US" b="1" dirty="0"/>
          </a:p>
        </p:txBody>
      </p:sp>
      <p:sp>
        <p:nvSpPr>
          <p:cNvPr id="3" name="Rectangle 2"/>
          <p:cNvSpPr/>
          <p:nvPr/>
        </p:nvSpPr>
        <p:spPr>
          <a:xfrm>
            <a:off x="4572000" y="1333500"/>
            <a:ext cx="3200400" cy="457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219700" y="16764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Loads module</a:t>
            </a:r>
          </a:p>
          <a:p>
            <a:pPr algn="ctr"/>
            <a:r>
              <a:rPr lang="en-US" sz="1400" dirty="0" smtClean="0"/>
              <a:t>ng-app=“module”</a:t>
            </a:r>
            <a:endParaRPr lang="en-US" sz="1400" dirty="0"/>
          </a:p>
        </p:txBody>
      </p:sp>
      <p:sp>
        <p:nvSpPr>
          <p:cNvPr id="5" name="Rectangle 4"/>
          <p:cNvSpPr/>
          <p:nvPr/>
        </p:nvSpPr>
        <p:spPr>
          <a:xfrm>
            <a:off x="5257800" y="32004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Creates injector</a:t>
            </a:r>
          </a:p>
          <a:p>
            <a:pPr algn="ctr"/>
            <a:r>
              <a:rPr lang="en-US" sz="1400" dirty="0"/>
              <a:t>$injector</a:t>
            </a:r>
          </a:p>
        </p:txBody>
      </p:sp>
      <p:sp>
        <p:nvSpPr>
          <p:cNvPr id="6" name="Rectangle 5"/>
          <p:cNvSpPr/>
          <p:nvPr/>
        </p:nvSpPr>
        <p:spPr>
          <a:xfrm>
            <a:off x="5257800" y="49530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Compiles </a:t>
            </a:r>
            <a:r>
              <a:rPr lang="en-US" sz="1400" dirty="0" smtClean="0"/>
              <a:t>DOM</a:t>
            </a:r>
            <a:endParaRPr lang="en-US" sz="1400" dirty="0"/>
          </a:p>
        </p:txBody>
      </p:sp>
      <p:sp>
        <p:nvSpPr>
          <p:cNvPr id="7" name="Rectangle 6"/>
          <p:cNvSpPr/>
          <p:nvPr/>
        </p:nvSpPr>
        <p:spPr>
          <a:xfrm>
            <a:off x="684094" y="1676400"/>
            <a:ext cx="1905000" cy="762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Static HTML (DOM)</a:t>
            </a:r>
            <a:endParaRPr lang="en-US" sz="1400" dirty="0"/>
          </a:p>
        </p:txBody>
      </p:sp>
      <p:sp>
        <p:nvSpPr>
          <p:cNvPr id="8" name="Rectangle 7"/>
          <p:cNvSpPr/>
          <p:nvPr/>
        </p:nvSpPr>
        <p:spPr>
          <a:xfrm>
            <a:off x="684094" y="4800600"/>
            <a:ext cx="190500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Dynamic HTML </a:t>
            </a:r>
            <a:r>
              <a:rPr lang="en-US" sz="1400" dirty="0"/>
              <a:t>(DOM</a:t>
            </a:r>
            <a:r>
              <a:rPr lang="en-US" sz="1400" dirty="0" smtClean="0"/>
              <a:t>)</a:t>
            </a:r>
          </a:p>
          <a:p>
            <a:pPr algn="ctr"/>
            <a:r>
              <a:rPr lang="en-US" sz="1400" dirty="0" smtClean="0"/>
              <a:t>View</a:t>
            </a:r>
            <a:endParaRPr lang="en-US" sz="1400" dirty="0"/>
          </a:p>
        </p:txBody>
      </p:sp>
      <p:cxnSp>
        <p:nvCxnSpPr>
          <p:cNvPr id="10" name="Straight Arrow Connector 9"/>
          <p:cNvCxnSpPr/>
          <p:nvPr/>
        </p:nvCxnSpPr>
        <p:spPr>
          <a:xfrm>
            <a:off x="2703394" y="2057400"/>
            <a:ext cx="2402006"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8552" y="2500384"/>
            <a:ext cx="0" cy="6096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210300" y="4038600"/>
            <a:ext cx="571500" cy="3048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665294" y="5334000"/>
            <a:ext cx="2440106"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34000" y="1295400"/>
            <a:ext cx="1574470" cy="369332"/>
          </a:xfrm>
          <a:prstGeom prst="rect">
            <a:avLst/>
          </a:prstGeom>
          <a:noFill/>
        </p:spPr>
        <p:txBody>
          <a:bodyPr wrap="none" rtlCol="0">
            <a:spAutoFit/>
          </a:bodyPr>
          <a:lstStyle/>
          <a:p>
            <a:r>
              <a:rPr lang="en-US" b="1" dirty="0" smtClean="0"/>
              <a:t>Angular JS</a:t>
            </a:r>
            <a:endParaRPr lang="en-US" b="1" dirty="0"/>
          </a:p>
        </p:txBody>
      </p:sp>
      <p:sp>
        <p:nvSpPr>
          <p:cNvPr id="21" name="TextBox 20"/>
          <p:cNvSpPr txBox="1"/>
          <p:nvPr/>
        </p:nvSpPr>
        <p:spPr>
          <a:xfrm>
            <a:off x="2743200" y="1730992"/>
            <a:ext cx="1891864" cy="646331"/>
          </a:xfrm>
          <a:prstGeom prst="rect">
            <a:avLst/>
          </a:prstGeom>
          <a:noFill/>
        </p:spPr>
        <p:txBody>
          <a:bodyPr wrap="none" rtlCol="0">
            <a:spAutoFit/>
          </a:bodyPr>
          <a:lstStyle/>
          <a:p>
            <a:pPr algn="ctr"/>
            <a:r>
              <a:rPr lang="en-US" sz="1200" b="1" dirty="0" smtClean="0"/>
              <a:t>On </a:t>
            </a:r>
          </a:p>
          <a:p>
            <a:pPr algn="ctr"/>
            <a:endParaRPr lang="en-US" sz="1200" b="1" dirty="0" smtClean="0"/>
          </a:p>
          <a:p>
            <a:pPr algn="ctr"/>
            <a:r>
              <a:rPr lang="en-US" sz="1200" b="1" dirty="0" err="1" smtClean="0"/>
              <a:t>DOMContentLoaded</a:t>
            </a:r>
            <a:endParaRPr lang="en-US" sz="1200" b="1" dirty="0"/>
          </a:p>
        </p:txBody>
      </p:sp>
      <p:sp>
        <p:nvSpPr>
          <p:cNvPr id="22" name="TextBox 21"/>
          <p:cNvSpPr txBox="1"/>
          <p:nvPr/>
        </p:nvSpPr>
        <p:spPr>
          <a:xfrm>
            <a:off x="4886559" y="4264223"/>
            <a:ext cx="2733441" cy="307777"/>
          </a:xfrm>
          <a:prstGeom prst="rect">
            <a:avLst/>
          </a:prstGeom>
          <a:noFill/>
        </p:spPr>
        <p:txBody>
          <a:bodyPr wrap="none" rtlCol="0">
            <a:spAutoFit/>
          </a:bodyPr>
          <a:lstStyle/>
          <a:p>
            <a:r>
              <a:rPr lang="en-US" sz="1400" b="1" dirty="0" smtClean="0"/>
              <a:t>$compile        $</a:t>
            </a:r>
            <a:r>
              <a:rPr lang="en-US" sz="1400" b="1" dirty="0" err="1" smtClean="0"/>
              <a:t>rootScope</a:t>
            </a:r>
            <a:endParaRPr lang="en-US" sz="1400" b="1" dirty="0"/>
          </a:p>
        </p:txBody>
      </p:sp>
      <p:cxnSp>
        <p:nvCxnSpPr>
          <p:cNvPr id="23" name="Straight Arrow Connector 22"/>
          <p:cNvCxnSpPr/>
          <p:nvPr/>
        </p:nvCxnSpPr>
        <p:spPr>
          <a:xfrm flipH="1">
            <a:off x="6555640" y="4572000"/>
            <a:ext cx="302361" cy="3810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486400" y="4019617"/>
            <a:ext cx="605265" cy="32378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86400" y="4572000"/>
            <a:ext cx="302632" cy="3810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2786" y="545826"/>
            <a:ext cx="4278735" cy="461665"/>
          </a:xfrm>
          <a:prstGeom prst="rect">
            <a:avLst/>
          </a:prstGeom>
          <a:noFill/>
        </p:spPr>
        <p:txBody>
          <a:bodyPr wrap="none" rtlCol="0">
            <a:spAutoFit/>
          </a:bodyPr>
          <a:lstStyle/>
          <a:p>
            <a:r>
              <a:rPr lang="en-US" sz="2400" b="1" dirty="0"/>
              <a:t>Automatic </a:t>
            </a:r>
            <a:r>
              <a:rPr lang="en-US" sz="2400" b="1" dirty="0" smtClean="0"/>
              <a:t>Initialization</a:t>
            </a:r>
            <a:endParaRPr lang="en-US" sz="2400" b="1" dirty="0"/>
          </a:p>
        </p:txBody>
      </p:sp>
    </p:spTree>
    <p:extLst>
      <p:ext uri="{BB962C8B-B14F-4D97-AF65-F5344CB8AC3E}">
        <p14:creationId xmlns:p14="http://schemas.microsoft.com/office/powerpoint/2010/main" val="4026813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457200"/>
            <a:ext cx="7125113" cy="924475"/>
          </a:xfrm>
        </p:spPr>
        <p:txBody>
          <a:bodyPr/>
          <a:lstStyle/>
          <a:p>
            <a:r>
              <a:rPr lang="en-US" dirty="0" smtClean="0"/>
              <a:t>Day 2</a:t>
            </a:r>
            <a:endParaRPr lang="en-US" dirty="0"/>
          </a:p>
        </p:txBody>
      </p:sp>
      <p:sp>
        <p:nvSpPr>
          <p:cNvPr id="3" name="Content Placeholder 2"/>
          <p:cNvSpPr>
            <a:spLocks noGrp="1"/>
          </p:cNvSpPr>
          <p:nvPr>
            <p:ph idx="1"/>
          </p:nvPr>
        </p:nvSpPr>
        <p:spPr>
          <a:xfrm>
            <a:off x="1009443" y="2057400"/>
            <a:ext cx="7125112" cy="3801398"/>
          </a:xfrm>
        </p:spPr>
        <p:txBody>
          <a:bodyPr>
            <a:normAutofit lnSpcReduction="10000"/>
          </a:bodyPr>
          <a:lstStyle/>
          <a:p>
            <a:r>
              <a:rPr lang="en-US" sz="2000" dirty="0" smtClean="0"/>
              <a:t>Can We bootstrap 2 different root-elements (DOM) with a single module? </a:t>
            </a:r>
            <a:r>
              <a:rPr lang="en-US" sz="2000" dirty="0"/>
              <a:t> </a:t>
            </a:r>
            <a:r>
              <a:rPr lang="en-US" sz="2000" dirty="0" smtClean="0">
                <a:solidFill>
                  <a:srgbClr val="FFFF00"/>
                </a:solidFill>
              </a:rPr>
              <a:t>(YES)</a:t>
            </a:r>
          </a:p>
          <a:p>
            <a:pPr marL="0" indent="0">
              <a:buNone/>
            </a:pPr>
            <a:endParaRPr lang="en-US" sz="2000" dirty="0" smtClean="0"/>
          </a:p>
          <a:p>
            <a:r>
              <a:rPr lang="en-US" sz="2000" dirty="0" smtClean="0"/>
              <a:t>Can We bootstrap single root-element with two modules, one after another? How angular behaves? </a:t>
            </a:r>
            <a:r>
              <a:rPr lang="en-US" sz="2000" dirty="0" smtClean="0">
                <a:solidFill>
                  <a:srgbClr val="FFFF00"/>
                </a:solidFill>
              </a:rPr>
              <a:t>(NO)</a:t>
            </a:r>
          </a:p>
          <a:p>
            <a:pPr marL="0" indent="0">
              <a:buNone/>
            </a:pPr>
            <a:endParaRPr lang="en-US" sz="2000" dirty="0" smtClean="0"/>
          </a:p>
          <a:p>
            <a:r>
              <a:rPr lang="en-US" sz="2000" dirty="0" smtClean="0"/>
              <a:t>How can we select/get DOM elements using angular? Why We see selecting DOM elements with jQuery Way, in angular JS at many of the places and times?</a:t>
            </a:r>
            <a:endParaRPr lang="en-US" sz="2000" dirty="0"/>
          </a:p>
        </p:txBody>
      </p:sp>
      <p:sp>
        <p:nvSpPr>
          <p:cNvPr id="4" name="Title 1"/>
          <p:cNvSpPr txBox="1">
            <a:spLocks/>
          </p:cNvSpPr>
          <p:nvPr/>
        </p:nvSpPr>
        <p:spPr>
          <a:xfrm>
            <a:off x="914400" y="1219200"/>
            <a:ext cx="7125113" cy="9244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t>Questions from Day 1 Session:</a:t>
            </a:r>
            <a:endParaRPr lang="en-US" sz="2400" b="1" dirty="0"/>
          </a:p>
        </p:txBody>
      </p:sp>
    </p:spTree>
    <p:extLst>
      <p:ext uri="{BB962C8B-B14F-4D97-AF65-F5344CB8AC3E}">
        <p14:creationId xmlns:p14="http://schemas.microsoft.com/office/powerpoint/2010/main" val="1182156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125113" cy="924475"/>
          </a:xfrm>
        </p:spPr>
        <p:txBody>
          <a:bodyPr/>
          <a:lstStyle/>
          <a:p>
            <a:r>
              <a:rPr lang="en-US" dirty="0" smtClean="0"/>
              <a:t>Select/Get DOM elements</a:t>
            </a:r>
            <a:endParaRPr lang="en-US" dirty="0"/>
          </a:p>
        </p:txBody>
      </p:sp>
      <p:sp>
        <p:nvSpPr>
          <p:cNvPr id="3" name="Content Placeholder 2"/>
          <p:cNvSpPr>
            <a:spLocks noGrp="1"/>
          </p:cNvSpPr>
          <p:nvPr>
            <p:ph idx="1"/>
          </p:nvPr>
        </p:nvSpPr>
        <p:spPr>
          <a:xfrm>
            <a:off x="863221" y="2825256"/>
            <a:ext cx="7204881" cy="3880344"/>
          </a:xfrm>
        </p:spPr>
        <p:txBody>
          <a:bodyPr>
            <a:noAutofit/>
          </a:bodyPr>
          <a:lstStyle/>
          <a:p>
            <a:r>
              <a:rPr lang="en-US" dirty="0" smtClean="0"/>
              <a:t>Angular comes up with inbuilt lite version of jQuery known as </a:t>
            </a:r>
            <a:r>
              <a:rPr lang="en-US" dirty="0" err="1" smtClean="0"/>
              <a:t>JQLite</a:t>
            </a:r>
            <a:r>
              <a:rPr lang="en-US" dirty="0" smtClean="0"/>
              <a:t>.</a:t>
            </a:r>
          </a:p>
          <a:p>
            <a:pPr marL="0" indent="0">
              <a:buNone/>
            </a:pPr>
            <a:endParaRPr lang="en-US" dirty="0" smtClean="0"/>
          </a:p>
          <a:p>
            <a:r>
              <a:rPr lang="en-US" dirty="0" smtClean="0"/>
              <a:t>It is a subset of jQuery that allows </a:t>
            </a:r>
            <a:r>
              <a:rPr lang="en-US" dirty="0"/>
              <a:t>AngularJS to manipulate the DOM in a cross-browser compatible way</a:t>
            </a:r>
            <a:r>
              <a:rPr lang="en-US" dirty="0" smtClean="0"/>
              <a:t> but has a very limited number functions.</a:t>
            </a:r>
          </a:p>
          <a:p>
            <a:pPr marL="0" indent="0">
              <a:buNone/>
            </a:pPr>
            <a:endParaRPr lang="en-US" dirty="0" smtClean="0"/>
          </a:p>
          <a:p>
            <a:r>
              <a:rPr lang="en-US" dirty="0" smtClean="0"/>
              <a:t>But if you load jQuery in your page before angular loads, angular JS creates an alias to jQuery and that is named as </a:t>
            </a:r>
            <a:r>
              <a:rPr lang="en-US" b="1" dirty="0" err="1" smtClean="0"/>
              <a:t>angular.element</a:t>
            </a:r>
            <a:endParaRPr lang="en-US" b="1" dirty="0" smtClean="0"/>
          </a:p>
        </p:txBody>
      </p:sp>
      <p:sp>
        <p:nvSpPr>
          <p:cNvPr id="4" name="TextBox 3"/>
          <p:cNvSpPr txBox="1"/>
          <p:nvPr/>
        </p:nvSpPr>
        <p:spPr>
          <a:xfrm>
            <a:off x="838200" y="1447800"/>
            <a:ext cx="3654975" cy="369332"/>
          </a:xfrm>
          <a:prstGeom prst="rect">
            <a:avLst/>
          </a:prstGeom>
          <a:noFill/>
        </p:spPr>
        <p:txBody>
          <a:bodyPr wrap="none" rtlCol="0">
            <a:spAutoFit/>
          </a:bodyPr>
          <a:lstStyle/>
          <a:p>
            <a:r>
              <a:rPr lang="en-US" dirty="0" smtClean="0"/>
              <a:t>Selecting elements may be :</a:t>
            </a:r>
          </a:p>
        </p:txBody>
      </p:sp>
      <p:sp>
        <p:nvSpPr>
          <p:cNvPr id="5" name="Content Placeholder 2"/>
          <p:cNvSpPr txBox="1">
            <a:spLocks/>
          </p:cNvSpPr>
          <p:nvPr/>
        </p:nvSpPr>
        <p:spPr>
          <a:xfrm>
            <a:off x="2329218" y="1600200"/>
            <a:ext cx="4452582" cy="129540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r>
              <a:rPr lang="en-US" dirty="0"/>
              <a:t>Select element as string</a:t>
            </a:r>
          </a:p>
          <a:p>
            <a:r>
              <a:rPr lang="en-US" dirty="0"/>
              <a:t>Select element with </a:t>
            </a:r>
            <a:r>
              <a:rPr lang="en-US" dirty="0" smtClean="0"/>
              <a:t>data</a:t>
            </a:r>
            <a:endParaRPr lang="en-US" dirty="0"/>
          </a:p>
        </p:txBody>
      </p:sp>
    </p:spTree>
    <p:extLst>
      <p:ext uri="{BB962C8B-B14F-4D97-AF65-F5344CB8AC3E}">
        <p14:creationId xmlns:p14="http://schemas.microsoft.com/office/powerpoint/2010/main" val="2043159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TM02455519[[fn=Winter]]</Template>
  <TotalTime>14998</TotalTime>
  <Words>977</Words>
  <Application>Microsoft Office PowerPoint</Application>
  <PresentationFormat>On-screen Show (4:3)</PresentationFormat>
  <Paragraphs>202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Winter</vt:lpstr>
      <vt:lpstr>Angular JS</vt:lpstr>
      <vt:lpstr>Overview</vt:lpstr>
      <vt:lpstr>MVC Architecture</vt:lpstr>
      <vt:lpstr>MVC Architecture</vt:lpstr>
      <vt:lpstr>Installing Angular JS</vt:lpstr>
      <vt:lpstr>Bootstrap Angular JS</vt:lpstr>
      <vt:lpstr>PowerPoint Presentation</vt:lpstr>
      <vt:lpstr>Day 2</vt:lpstr>
      <vt:lpstr>Select/Get DOM elements</vt:lpstr>
      <vt:lpstr>Data Binding</vt:lpstr>
      <vt:lpstr>One Way Data Binding</vt:lpstr>
      <vt:lpstr>Two Way Data Binding</vt:lpstr>
      <vt:lpstr>Modules     angular.module()</vt:lpstr>
      <vt:lpstr>Modules     angular.module(“name”).config()</vt:lpstr>
      <vt:lpstr>Controllers</vt:lpstr>
      <vt:lpstr>Extending HTML DOM with inbuilt Directives </vt:lpstr>
      <vt:lpstr>Day 3</vt:lpstr>
      <vt:lpstr>Day 4</vt:lpstr>
      <vt:lpstr>Directives</vt:lpstr>
      <vt:lpstr>Directives</vt:lpstr>
      <vt:lpstr>Directive Restrictions</vt:lpstr>
      <vt:lpstr>Directives Scopes</vt:lpstr>
      <vt:lpstr>Adding Behavior to Directive</vt:lpstr>
      <vt:lpstr>Day 5</vt:lpstr>
      <vt:lpstr>Providers</vt:lpstr>
      <vt:lpstr>Promises ($q)</vt:lpstr>
      <vt:lpstr>Promises ($q)</vt:lpstr>
      <vt:lpstr>Decorators</vt:lpstr>
      <vt:lpstr>$http Interceptors</vt:lpstr>
      <vt:lpstr>$http Interceptors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Sunil Kumar 14</dc:creator>
  <cp:lastModifiedBy>WIN764BIT</cp:lastModifiedBy>
  <cp:revision>104</cp:revision>
  <dcterms:created xsi:type="dcterms:W3CDTF">2006-08-16T00:00:00Z</dcterms:created>
  <dcterms:modified xsi:type="dcterms:W3CDTF">2017-03-22T06:09:27Z</dcterms:modified>
</cp:coreProperties>
</file>